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20" r:id="rId2"/>
    <p:sldMasterId id="2147483732" r:id="rId3"/>
    <p:sldMasterId id="2147483744" r:id="rId4"/>
    <p:sldMasterId id="2147483828" r:id="rId5"/>
    <p:sldMasterId id="2147483840" r:id="rId6"/>
    <p:sldMasterId id="2147483888" r:id="rId7"/>
    <p:sldMasterId id="2147483900" r:id="rId8"/>
  </p:sldMasterIdLst>
  <p:notesMasterIdLst>
    <p:notesMasterId r:id="rId112"/>
  </p:notesMasterIdLst>
  <p:handoutMasterIdLst>
    <p:handoutMasterId r:id="rId113"/>
  </p:handoutMasterIdLst>
  <p:sldIdLst>
    <p:sldId id="1236" r:id="rId9"/>
    <p:sldId id="1238" r:id="rId10"/>
    <p:sldId id="1342" r:id="rId11"/>
    <p:sldId id="1349" r:id="rId12"/>
    <p:sldId id="1228" r:id="rId13"/>
    <p:sldId id="1347" r:id="rId14"/>
    <p:sldId id="1269" r:id="rId15"/>
    <p:sldId id="1270" r:id="rId16"/>
    <p:sldId id="1271" r:id="rId17"/>
    <p:sldId id="1391" r:id="rId18"/>
    <p:sldId id="1318" r:id="rId19"/>
    <p:sldId id="1272" r:id="rId20"/>
    <p:sldId id="1231" r:id="rId21"/>
    <p:sldId id="1412" r:id="rId22"/>
    <p:sldId id="1248" r:id="rId23"/>
    <p:sldId id="1431" r:id="rId24"/>
    <p:sldId id="1229" r:id="rId25"/>
    <p:sldId id="1274" r:id="rId26"/>
    <p:sldId id="1350" r:id="rId27"/>
    <p:sldId id="1232" r:id="rId28"/>
    <p:sldId id="1219" r:id="rId29"/>
    <p:sldId id="1233" r:id="rId30"/>
    <p:sldId id="1235" r:id="rId31"/>
    <p:sldId id="1234" r:id="rId32"/>
    <p:sldId id="1250" r:id="rId33"/>
    <p:sldId id="1230" r:id="rId34"/>
    <p:sldId id="1213" r:id="rId35"/>
    <p:sldId id="1218" r:id="rId36"/>
    <p:sldId id="1215" r:id="rId37"/>
    <p:sldId id="1214" r:id="rId38"/>
    <p:sldId id="1340" r:id="rId39"/>
    <p:sldId id="1216" r:id="rId40"/>
    <p:sldId id="1220" r:id="rId41"/>
    <p:sldId id="1414" r:id="rId42"/>
    <p:sldId id="1437" r:id="rId43"/>
    <p:sldId id="1436" r:id="rId44"/>
    <p:sldId id="1433" r:id="rId45"/>
    <p:sldId id="1434" r:id="rId46"/>
    <p:sldId id="1435" r:id="rId47"/>
    <p:sldId id="1351" r:id="rId48"/>
    <p:sldId id="1422" r:id="rId49"/>
    <p:sldId id="1376" r:id="rId50"/>
    <p:sldId id="1445" r:id="rId51"/>
    <p:sldId id="1251" r:id="rId52"/>
    <p:sldId id="1273" r:id="rId53"/>
    <p:sldId id="1415" r:id="rId54"/>
    <p:sldId id="1425" r:id="rId55"/>
    <p:sldId id="1357" r:id="rId56"/>
    <p:sldId id="1359" r:id="rId57"/>
    <p:sldId id="1151" r:id="rId58"/>
    <p:sldId id="1378" r:id="rId59"/>
    <p:sldId id="1417" r:id="rId60"/>
    <p:sldId id="1355" r:id="rId61"/>
    <p:sldId id="1379" r:id="rId62"/>
    <p:sldId id="1380" r:id="rId63"/>
    <p:sldId id="1455" r:id="rId64"/>
    <p:sldId id="1360" r:id="rId65"/>
    <p:sldId id="1317" r:id="rId66"/>
    <p:sldId id="1381" r:id="rId67"/>
    <p:sldId id="1370" r:id="rId68"/>
    <p:sldId id="1320" r:id="rId69"/>
    <p:sldId id="1314" r:id="rId70"/>
    <p:sldId id="1367" r:id="rId71"/>
    <p:sldId id="1382" r:id="rId72"/>
    <p:sldId id="1383" r:id="rId73"/>
    <p:sldId id="1384" r:id="rId74"/>
    <p:sldId id="1398" r:id="rId75"/>
    <p:sldId id="1321" r:id="rId76"/>
    <p:sldId id="1385" r:id="rId77"/>
    <p:sldId id="1315" r:id="rId78"/>
    <p:sldId id="1386" r:id="rId79"/>
    <p:sldId id="1302" r:id="rId80"/>
    <p:sldId id="1373" r:id="rId81"/>
    <p:sldId id="1446" r:id="rId82"/>
    <p:sldId id="1453" r:id="rId83"/>
    <p:sldId id="1450" r:id="rId84"/>
    <p:sldId id="1448" r:id="rId85"/>
    <p:sldId id="1387" r:id="rId86"/>
    <p:sldId id="1399" r:id="rId87"/>
    <p:sldId id="1322" r:id="rId88"/>
    <p:sldId id="1335" r:id="rId89"/>
    <p:sldId id="1336" r:id="rId90"/>
    <p:sldId id="1388" r:id="rId91"/>
    <p:sldId id="1345" r:id="rId92"/>
    <p:sldId id="1286" r:id="rId93"/>
    <p:sldId id="1440" r:id="rId94"/>
    <p:sldId id="1443" r:id="rId95"/>
    <p:sldId id="1441" r:id="rId96"/>
    <p:sldId id="1429" r:id="rId97"/>
    <p:sldId id="1442" r:id="rId98"/>
    <p:sldId id="1389" r:id="rId99"/>
    <p:sldId id="1400" r:id="rId100"/>
    <p:sldId id="1457" r:id="rId101"/>
    <p:sldId id="1456" r:id="rId102"/>
    <p:sldId id="1390" r:id="rId103"/>
    <p:sldId id="1397" r:id="rId104"/>
    <p:sldId id="1358" r:id="rId105"/>
    <p:sldId id="1402" r:id="rId106"/>
    <p:sldId id="1404" r:id="rId107"/>
    <p:sldId id="1403" r:id="rId108"/>
    <p:sldId id="1405" r:id="rId109"/>
    <p:sldId id="1309" r:id="rId110"/>
    <p:sldId id="1244" r:id="rId11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5A5A59"/>
    <a:srgbClr val="575F57"/>
    <a:srgbClr val="004986"/>
    <a:srgbClr val="F2F2F2"/>
    <a:srgbClr val="D0D8E8"/>
    <a:srgbClr val="0066CC"/>
    <a:srgbClr val="00A4FF"/>
    <a:srgbClr val="004074"/>
    <a:srgbClr val="41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ema Uygulanmış Stil 2 - Vurgu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5221" autoAdjust="0"/>
  </p:normalViewPr>
  <p:slideViewPr>
    <p:cSldViewPr snapToGrid="0">
      <p:cViewPr>
        <p:scale>
          <a:sx n="90" d="100"/>
          <a:sy n="90" d="100"/>
        </p:scale>
        <p:origin x="-2220" y="-49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44934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17" Type="http://schemas.openxmlformats.org/officeDocument/2006/relationships/tableStyles" Target="tableStyles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87" Type="http://schemas.openxmlformats.org/officeDocument/2006/relationships/slide" Target="slides/slide79.xml"/><Relationship Id="rId102" Type="http://schemas.openxmlformats.org/officeDocument/2006/relationships/slide" Target="slides/slide94.xml"/><Relationship Id="rId110" Type="http://schemas.openxmlformats.org/officeDocument/2006/relationships/slide" Target="slides/slide102.xml"/><Relationship Id="rId11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13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1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11" Type="http://schemas.openxmlformats.org/officeDocument/2006/relationships/slide" Target="slides/slide10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14" Type="http://schemas.openxmlformats.org/officeDocument/2006/relationships/presProps" Target="pres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05.01.2013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50</a:t>
            </a:fld>
            <a:endParaRPr lang="de-DE" sz="120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50</a:t>
            </a:fld>
            <a:endParaRPr lang="en-GB" sz="130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F3FC715-7997-4873-A080-7F162DAE0E7B}" type="slidenum">
              <a:rPr lang="de-DE" sz="1200">
                <a:solidFill>
                  <a:srgbClr val="000000"/>
                </a:solidFill>
              </a:rPr>
              <a:pPr algn="r"/>
              <a:t>51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12642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1D13A64-89E1-40F7-9B43-3AB25D346964}" type="slidenum">
              <a:rPr lang="en-GB" sz="1300">
                <a:solidFill>
                  <a:srgbClr val="000000"/>
                </a:solidFill>
              </a:rPr>
              <a:pPr algn="r" defTabSz="947738"/>
              <a:t>51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AE48B72-A81A-48F7-A3DF-710517EEF340}" type="slidenum">
              <a:rPr lang="de-DE" sz="1200">
                <a:solidFill>
                  <a:srgbClr val="000000"/>
                </a:solidFill>
              </a:rPr>
              <a:pPr algn="r"/>
              <a:t>54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1878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D9F2649-862F-4480-9174-CDA099353407}" type="slidenum">
              <a:rPr lang="en-GB" sz="1300">
                <a:solidFill>
                  <a:srgbClr val="000000"/>
                </a:solidFill>
              </a:rPr>
              <a:pPr algn="r" defTabSz="947738"/>
              <a:t>54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865052C-3E79-4BED-A069-5ECE8EA95D0E}" type="slidenum">
              <a:rPr lang="de-DE" sz="1200">
                <a:solidFill>
                  <a:srgbClr val="000000"/>
                </a:solidFill>
              </a:rPr>
              <a:pPr algn="r"/>
              <a:t>55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2083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B2F685-5381-412B-A83D-FF796017EDDD}" type="slidenum">
              <a:rPr lang="en-GB" sz="1300">
                <a:solidFill>
                  <a:srgbClr val="000000"/>
                </a:solidFill>
              </a:rPr>
              <a:pPr algn="r" defTabSz="947738"/>
              <a:t>55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865052C-3E79-4BED-A069-5ECE8EA95D0E}" type="slidenum">
              <a:rPr lang="de-DE" sz="1200">
                <a:solidFill>
                  <a:srgbClr val="000000"/>
                </a:solidFill>
              </a:rPr>
              <a:pPr algn="r"/>
              <a:t>56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2083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B2F685-5381-412B-A83D-FF796017EDDD}" type="slidenum">
              <a:rPr lang="en-GB" sz="1300">
                <a:solidFill>
                  <a:srgbClr val="000000"/>
                </a:solidFill>
              </a:rPr>
              <a:pPr algn="r" defTabSz="947738"/>
              <a:t>56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58</a:t>
            </a:fld>
            <a:endParaRPr lang="de-DE" sz="120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58</a:t>
            </a:fld>
            <a:endParaRPr lang="en-GB" sz="130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359EE19-FC9B-4536-BF2A-DA5AA42C14CE}" type="slidenum">
              <a:rPr lang="de-DE" sz="1200">
                <a:solidFill>
                  <a:srgbClr val="000000"/>
                </a:solidFill>
              </a:rPr>
              <a:pPr algn="r"/>
              <a:t>59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2697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3E1F398A-19E6-4BA0-9E3B-EDAAC6D39250}" type="slidenum">
              <a:rPr lang="en-GB" sz="1300">
                <a:solidFill>
                  <a:srgbClr val="000000"/>
                </a:solidFill>
              </a:rPr>
              <a:pPr algn="r" defTabSz="947738"/>
              <a:t>59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FCEB650-18AB-4DA6-919C-AAB49E386EBC}" type="slidenum">
              <a:rPr lang="de-DE" sz="1200">
                <a:solidFill>
                  <a:srgbClr val="000000"/>
                </a:solidFill>
              </a:rPr>
              <a:pPr algn="r"/>
              <a:t>64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3721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E07A991-E73F-4C8B-843E-F4E257B878CE}" type="slidenum">
              <a:rPr lang="en-GB" sz="1300">
                <a:solidFill>
                  <a:srgbClr val="000000"/>
                </a:solidFill>
              </a:rPr>
              <a:pPr algn="r" defTabSz="947738"/>
              <a:t>64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635013D-58AF-41A3-B3EA-9C73B1138C1E}" type="slidenum">
              <a:rPr lang="de-DE" sz="1200">
                <a:solidFill>
                  <a:srgbClr val="000000"/>
                </a:solidFill>
              </a:rPr>
              <a:pPr algn="r"/>
              <a:t>65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3926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F48F08D-467B-440A-9300-13E83DFA35B6}" type="slidenum">
              <a:rPr lang="en-GB" sz="1300">
                <a:solidFill>
                  <a:srgbClr val="000000"/>
                </a:solidFill>
              </a:rPr>
              <a:pPr algn="r" defTabSz="947738"/>
              <a:t>65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95E14D-3E64-44F8-8192-371D7874A0E7}" type="slidenum">
              <a:rPr lang="de-DE" sz="1200">
                <a:solidFill>
                  <a:srgbClr val="000000"/>
                </a:solidFill>
              </a:rPr>
              <a:pPr algn="r"/>
              <a:t>66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43362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BAAC50B-E14A-4071-B9CB-3B3A159A4643}" type="slidenum">
              <a:rPr lang="en-GB" sz="1300">
                <a:solidFill>
                  <a:srgbClr val="000000"/>
                </a:solidFill>
              </a:rPr>
              <a:pPr algn="r" defTabSz="947738"/>
              <a:t>66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95E14D-3E64-44F8-8192-371D7874A0E7}" type="slidenum">
              <a:rPr lang="de-DE" sz="1200">
                <a:solidFill>
                  <a:srgbClr val="000000"/>
                </a:solidFill>
              </a:rPr>
              <a:pPr algn="r"/>
              <a:t>67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43362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BAAC50B-E14A-4071-B9CB-3B3A159A4643}" type="slidenum">
              <a:rPr lang="en-GB" sz="1300">
                <a:solidFill>
                  <a:srgbClr val="000000"/>
                </a:solidFill>
              </a:rPr>
              <a:pPr algn="r" defTabSz="947738"/>
              <a:t>67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268C45E-CBA2-48A2-B858-262BA8A0588D}" type="slidenum">
              <a:rPr lang="de-DE" sz="1200">
                <a:solidFill>
                  <a:srgbClr val="000000"/>
                </a:solidFill>
              </a:rPr>
              <a:pPr algn="r"/>
              <a:t>69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4745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75421773-32C1-4CCF-9777-FB857B7EFC2B}" type="slidenum">
              <a:rPr lang="en-GB" sz="1300">
                <a:solidFill>
                  <a:srgbClr val="000000"/>
                </a:solidFill>
              </a:rPr>
              <a:pPr algn="r" defTabSz="947738"/>
              <a:t>69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030E4FA-A7B0-4E90-8E77-64D43876043C}" type="slidenum">
              <a:rPr lang="de-DE" sz="1200">
                <a:solidFill>
                  <a:srgbClr val="000000"/>
                </a:solidFill>
              </a:rPr>
              <a:pPr algn="r"/>
              <a:t>71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5155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FAF9E6B-5D63-478B-A5FD-7F583C6CDF76}" type="slidenum">
              <a:rPr lang="en-GB" sz="1300">
                <a:solidFill>
                  <a:srgbClr val="000000"/>
                </a:solidFill>
              </a:rPr>
              <a:pPr algn="r" defTabSz="947738"/>
              <a:t>71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6060D88-59E4-4117-B470-657FB1852750}" type="slidenum">
              <a:rPr lang="de-DE" sz="1200">
                <a:solidFill>
                  <a:srgbClr val="000000"/>
                </a:solidFill>
              </a:rPr>
              <a:pPr algn="r"/>
              <a:t>78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61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C595928-99BB-4A7B-B899-3503964ABABC}" type="slidenum">
              <a:rPr lang="en-GB" sz="1300">
                <a:solidFill>
                  <a:srgbClr val="000000"/>
                </a:solidFill>
              </a:rPr>
              <a:pPr algn="r" defTabSz="947738"/>
              <a:t>78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6060D88-59E4-4117-B470-657FB1852750}" type="slidenum">
              <a:rPr lang="de-DE" sz="1200">
                <a:solidFill>
                  <a:srgbClr val="000000"/>
                </a:solidFill>
              </a:rPr>
              <a:pPr algn="r"/>
              <a:t>79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61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C595928-99BB-4A7B-B899-3503964ABABC}" type="slidenum">
              <a:rPr lang="en-GB" sz="1300">
                <a:solidFill>
                  <a:srgbClr val="000000"/>
                </a:solidFill>
              </a:rPr>
              <a:pPr algn="r" defTabSz="947738"/>
              <a:t>79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C5A25BA-4613-4101-9B0C-98B92D4F3945}" type="slidenum">
              <a:rPr lang="de-DE" sz="1200">
                <a:solidFill>
                  <a:srgbClr val="000000"/>
                </a:solidFill>
              </a:rPr>
              <a:pPr algn="r"/>
              <a:t>83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6998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B7C6896-D620-4CC1-8E64-0D5F65905C05}" type="slidenum">
              <a:rPr lang="en-GB" sz="1300">
                <a:solidFill>
                  <a:srgbClr val="000000"/>
                </a:solidFill>
              </a:rPr>
              <a:pPr algn="r" defTabSz="947738"/>
              <a:t>83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090EF42-8F04-45AE-BF4D-C2657E910A0D}" type="slidenum">
              <a:rPr lang="de-DE" sz="1200">
                <a:solidFill>
                  <a:srgbClr val="000000"/>
                </a:solidFill>
              </a:rPr>
              <a:pPr algn="r"/>
              <a:t>91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022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22C2AEEE-EB97-4CF4-B80C-648395EFEE2F}" type="slidenum">
              <a:rPr lang="en-GB" sz="1300">
                <a:solidFill>
                  <a:srgbClr val="000000"/>
                </a:solidFill>
              </a:rPr>
              <a:pPr algn="r" defTabSz="947738"/>
              <a:t>91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090EF42-8F04-45AE-BF4D-C2657E910A0D}" type="slidenum">
              <a:rPr lang="de-DE" sz="1200">
                <a:solidFill>
                  <a:srgbClr val="000000"/>
                </a:solidFill>
              </a:rPr>
              <a:pPr algn="r"/>
              <a:t>92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022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22C2AEEE-EB97-4CF4-B80C-648395EFEE2F}" type="slidenum">
              <a:rPr lang="en-GB" sz="1300">
                <a:solidFill>
                  <a:srgbClr val="000000"/>
                </a:solidFill>
              </a:rPr>
              <a:pPr algn="r" defTabSz="947738"/>
              <a:t>92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090EF42-8F04-45AE-BF4D-C2657E910A0D}" type="slidenum">
              <a:rPr lang="de-DE" sz="1200">
                <a:solidFill>
                  <a:srgbClr val="000000"/>
                </a:solidFill>
              </a:rPr>
              <a:pPr algn="r"/>
              <a:t>93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022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22C2AEEE-EB97-4CF4-B80C-648395EFEE2F}" type="slidenum">
              <a:rPr lang="en-GB" sz="1300">
                <a:solidFill>
                  <a:srgbClr val="000000"/>
                </a:solidFill>
              </a:rPr>
              <a:pPr algn="r" defTabSz="947738"/>
              <a:t>93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090EF42-8F04-45AE-BF4D-C2657E910A0D}" type="slidenum">
              <a:rPr lang="de-DE" sz="1200">
                <a:solidFill>
                  <a:srgbClr val="000000"/>
                </a:solidFill>
              </a:rPr>
              <a:pPr algn="r"/>
              <a:t>94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022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22C2AEEE-EB97-4CF4-B80C-648395EFEE2F}" type="slidenum">
              <a:rPr lang="en-GB" sz="1300">
                <a:solidFill>
                  <a:srgbClr val="000000"/>
                </a:solidFill>
              </a:rPr>
              <a:pPr algn="r" defTabSz="947738"/>
              <a:t>94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BC67F5D-1EA8-4654-A098-F12680E6F192}" type="slidenum">
              <a:rPr lang="de-DE" sz="1200">
                <a:solidFill>
                  <a:srgbClr val="000000"/>
                </a:solidFill>
              </a:rPr>
              <a:pPr algn="r"/>
              <a:t>95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18227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DE8634D-8C6E-4610-8DB9-7212FEE28092}" type="slidenum">
              <a:rPr lang="en-GB" sz="1300">
                <a:solidFill>
                  <a:srgbClr val="000000"/>
                </a:solidFill>
              </a:rPr>
              <a:pPr algn="r" defTabSz="947738"/>
              <a:t>95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36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26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07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66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6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955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12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15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56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36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3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70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1773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573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8540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0320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13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946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801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97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72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44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029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7279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33099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2508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44706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83383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62071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2261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838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982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348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8946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366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4666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195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7539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109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4510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7184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7852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936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41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2652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6991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8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5083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9960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9200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647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4808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9272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8792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626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638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584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326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9728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662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2909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6373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057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354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139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879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175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243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1240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6151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7634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5659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03309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5161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6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068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6671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54707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0374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FC4A454F-7D18-4F13-B186-C8A400FACE4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7123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604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D1CB8C46-64F3-4C02-99D7-891F29D4774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606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5607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8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8704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2094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4040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9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Excel__al__ma_Sayfas_1.xlsx"/><Relationship Id="rId4" Type="http://schemas.openxmlformats.org/officeDocument/2006/relationships/oleObject" Target="../embeddings/oleObject2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.png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8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8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8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5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9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9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9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Epidemiyoloji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1516872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Freeform 7"/>
          <p:cNvSpPr>
            <a:spLocks/>
          </p:cNvSpPr>
          <p:nvPr/>
        </p:nvSpPr>
        <p:spPr bwMode="gray">
          <a:xfrm>
            <a:off x="5171869" y="2467189"/>
            <a:ext cx="943187" cy="99511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 i="1">
              <a:solidFill>
                <a:srgbClr val="000000"/>
              </a:solidFill>
            </a:endParaRPr>
          </a:p>
        </p:txBody>
      </p:sp>
      <p:grpSp>
        <p:nvGrpSpPr>
          <p:cNvPr id="52" name="Grup 51"/>
          <p:cNvGrpSpPr/>
          <p:nvPr/>
        </p:nvGrpSpPr>
        <p:grpSpPr>
          <a:xfrm>
            <a:off x="5580579" y="1485518"/>
            <a:ext cx="1762796" cy="954107"/>
            <a:chOff x="5780604" y="811859"/>
            <a:chExt cx="1762796" cy="954107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5780604" y="812281"/>
              <a:ext cx="1762796" cy="912166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zh-CN" altLang="zh-CN" sz="1400" i="1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26" name="Text Box 6"/>
            <p:cNvSpPr txBox="1">
              <a:spLocks noChangeArrowheads="1"/>
            </p:cNvSpPr>
            <p:nvPr/>
          </p:nvSpPr>
          <p:spPr bwMode="auto">
            <a:xfrm>
              <a:off x="5870368" y="811859"/>
              <a:ext cx="167303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r>
                <a:rPr lang="tr-TR" altLang="zh-CN" sz="1400" b="1" i="1" dirty="0" smtClean="0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Etkenin Niteliği;</a:t>
              </a:r>
            </a:p>
            <a:p>
              <a:pPr marL="72000" indent="-108000" eaLnBrk="0" hangingPunct="0">
                <a:buFont typeface="+mj-lt"/>
                <a:buAutoNum type="arabicPeriod"/>
              </a:pPr>
              <a:r>
                <a:rPr lang="tr-TR" altLang="zh-CN" sz="1400" i="1" dirty="0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Karşılaşma sıklığı,</a:t>
              </a:r>
            </a:p>
            <a:p>
              <a:pPr marL="72000" indent="-108000" eaLnBrk="0" hangingPunct="0">
                <a:buFont typeface="+mj-lt"/>
                <a:buAutoNum type="arabicPeriod"/>
              </a:pPr>
              <a:r>
                <a:rPr lang="tr-TR" altLang="zh-CN" sz="1400" i="1" dirty="0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Etki süresi,</a:t>
              </a:r>
            </a:p>
            <a:p>
              <a:pPr marL="72000" indent="-108000" eaLnBrk="0" hangingPunct="0">
                <a:buFont typeface="+mj-lt"/>
                <a:buAutoNum type="arabicPeriod"/>
              </a:pPr>
              <a:r>
                <a:rPr lang="tr-TR" altLang="zh-CN" sz="1400" i="1" dirty="0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Giriş yolu,</a:t>
              </a:r>
            </a:p>
          </p:txBody>
        </p:sp>
      </p:grpSp>
      <p:sp>
        <p:nvSpPr>
          <p:cNvPr id="29" name="Sağ Ok 28"/>
          <p:cNvSpPr/>
          <p:nvPr/>
        </p:nvSpPr>
        <p:spPr>
          <a:xfrm>
            <a:off x="3009900" y="3578784"/>
            <a:ext cx="647700" cy="882057"/>
          </a:xfrm>
          <a:prstGeom prst="rightArrow">
            <a:avLst/>
          </a:prstGeom>
          <a:solidFill>
            <a:srgbClr val="575F57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59" name="Grup 58"/>
          <p:cNvGrpSpPr/>
          <p:nvPr/>
        </p:nvGrpSpPr>
        <p:grpSpPr>
          <a:xfrm>
            <a:off x="3684113" y="3462305"/>
            <a:ext cx="1838324" cy="1093782"/>
            <a:chOff x="3684113" y="3083921"/>
            <a:chExt cx="1838324" cy="1093782"/>
          </a:xfrm>
        </p:grpSpPr>
        <p:sp>
          <p:nvSpPr>
            <p:cNvPr id="25" name="AutoShape 5"/>
            <p:cNvSpPr>
              <a:spLocks noChangeArrowheads="1"/>
            </p:cNvSpPr>
            <p:nvPr/>
          </p:nvSpPr>
          <p:spPr bwMode="auto">
            <a:xfrm>
              <a:off x="3697841" y="3083921"/>
              <a:ext cx="1769509" cy="109378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zh-CN" altLang="zh-CN" sz="2000" i="1" dirty="0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33" name="Text Box 6"/>
            <p:cNvSpPr txBox="1">
              <a:spLocks noChangeArrowheads="1"/>
            </p:cNvSpPr>
            <p:nvPr/>
          </p:nvSpPr>
          <p:spPr bwMode="auto">
            <a:xfrm>
              <a:off x="3684113" y="3392696"/>
              <a:ext cx="18383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2400" b="1" dirty="0" smtClean="0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HASTALIK</a:t>
              </a:r>
              <a:endParaRPr lang="en-US" altLang="zh-CN" sz="2400" dirty="0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129283" y="309354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 (SAĞLIĞI ETKİLEYEN FAKTÖRLER)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Sağ Ok 34"/>
          <p:cNvSpPr/>
          <p:nvPr/>
        </p:nvSpPr>
        <p:spPr>
          <a:xfrm rot="5400000">
            <a:off x="4252054" y="2624293"/>
            <a:ext cx="571125" cy="1028700"/>
          </a:xfrm>
          <a:prstGeom prst="rightArrow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 i="1" dirty="0">
              <a:solidFill>
                <a:srgbClr val="000000"/>
              </a:solidFill>
            </a:endParaRPr>
          </a:p>
        </p:txBody>
      </p:sp>
      <p:sp>
        <p:nvSpPr>
          <p:cNvPr id="49" name="Sağ Ok 48"/>
          <p:cNvSpPr/>
          <p:nvPr/>
        </p:nvSpPr>
        <p:spPr>
          <a:xfrm rot="16200000">
            <a:off x="4337425" y="4351159"/>
            <a:ext cx="512650" cy="1028700"/>
          </a:xfrm>
          <a:prstGeom prst="rightArrow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 i="1" dirty="0">
              <a:solidFill>
                <a:srgbClr val="000000"/>
              </a:solidFill>
            </a:endParaRPr>
          </a:p>
        </p:txBody>
      </p:sp>
      <p:sp>
        <p:nvSpPr>
          <p:cNvPr id="50" name="Sağ Ok 49"/>
          <p:cNvSpPr/>
          <p:nvPr/>
        </p:nvSpPr>
        <p:spPr>
          <a:xfrm rot="10800000">
            <a:off x="5507032" y="3569254"/>
            <a:ext cx="647700" cy="882057"/>
          </a:xfrm>
          <a:prstGeom prst="rightArrow">
            <a:avLst/>
          </a:prstGeom>
          <a:solidFill>
            <a:srgbClr val="575F57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57" name="Grup 56"/>
          <p:cNvGrpSpPr/>
          <p:nvPr/>
        </p:nvGrpSpPr>
        <p:grpSpPr>
          <a:xfrm>
            <a:off x="6209724" y="3264942"/>
            <a:ext cx="2829453" cy="1472474"/>
            <a:chOff x="6209724" y="2886558"/>
            <a:chExt cx="2829453" cy="1472474"/>
          </a:xfrm>
        </p:grpSpPr>
        <p:grpSp>
          <p:nvGrpSpPr>
            <p:cNvPr id="51" name="Grup 50"/>
            <p:cNvGrpSpPr/>
            <p:nvPr/>
          </p:nvGrpSpPr>
          <p:grpSpPr>
            <a:xfrm>
              <a:off x="6209724" y="2886558"/>
              <a:ext cx="1996459" cy="1472474"/>
              <a:chOff x="6676449" y="2657958"/>
              <a:chExt cx="1996459" cy="1472474"/>
            </a:xfrm>
          </p:grpSpPr>
          <p:sp>
            <p:nvSpPr>
              <p:cNvPr id="40" name="AutoShape 5"/>
              <p:cNvSpPr>
                <a:spLocks noChangeArrowheads="1"/>
              </p:cNvSpPr>
              <p:nvPr/>
            </p:nvSpPr>
            <p:spPr bwMode="auto">
              <a:xfrm>
                <a:off x="6676449" y="2657958"/>
                <a:ext cx="1996459" cy="1472474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zh-CN" altLang="zh-CN" sz="1400" i="1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6699785" y="2665771"/>
                <a:ext cx="1973123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tr-TR" altLang="zh-CN" sz="1400" b="1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Çevre Faktörleri;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Hava,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Su,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Besinler,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İklim şartları,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Ekolojik denge,</a:t>
                </a:r>
              </a:p>
            </p:txBody>
          </p:sp>
        </p:grpSp>
        <p:pic>
          <p:nvPicPr>
            <p:cNvPr id="5122" name="Picture 2" descr="D:\DOKTOR\1-DRUZ\1-EĞİTİM KURUMU\1. İstanbuluzman\2-RESİMLER\Dünya-Uzay-Uçak\earth (2).png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7177" y="3228054"/>
              <a:ext cx="792000" cy="792000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up 55"/>
          <p:cNvGrpSpPr/>
          <p:nvPr/>
        </p:nvGrpSpPr>
        <p:grpSpPr>
          <a:xfrm>
            <a:off x="116639" y="3217317"/>
            <a:ext cx="2857539" cy="1646351"/>
            <a:chOff x="116639" y="2838933"/>
            <a:chExt cx="2857539" cy="1646351"/>
          </a:xfrm>
        </p:grpSpPr>
        <p:grpSp>
          <p:nvGrpSpPr>
            <p:cNvPr id="53" name="Grup 52"/>
            <p:cNvGrpSpPr/>
            <p:nvPr/>
          </p:nvGrpSpPr>
          <p:grpSpPr>
            <a:xfrm>
              <a:off x="954743" y="2838933"/>
              <a:ext cx="2019435" cy="1646351"/>
              <a:chOff x="87968" y="2619858"/>
              <a:chExt cx="2019435" cy="1646351"/>
            </a:xfrm>
          </p:grpSpPr>
          <p:sp>
            <p:nvSpPr>
              <p:cNvPr id="9" name="AutoShape 5"/>
              <p:cNvSpPr>
                <a:spLocks noChangeArrowheads="1"/>
              </p:cNvSpPr>
              <p:nvPr/>
            </p:nvSpPr>
            <p:spPr bwMode="auto">
              <a:xfrm>
                <a:off x="87968" y="2619858"/>
                <a:ext cx="1996459" cy="1646351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zh-CN" altLang="zh-CN" sz="1400" i="1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130354" y="2665771"/>
                <a:ext cx="1977049" cy="1600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tr-TR" altLang="zh-CN" sz="1400" b="1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İşyeri Faktörleri;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Fiziksel,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Kimyasal,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Biyolojik, 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Psikososyal,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Kaza faktörleri,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Kültürel-Ekonomik,</a:t>
                </a:r>
              </a:p>
            </p:txBody>
          </p:sp>
        </p:grpSp>
        <p:pic>
          <p:nvPicPr>
            <p:cNvPr id="5123" name="Picture 3" descr="D:\DOKTOR\1-DRUZ\1-EĞİTİM KURUMU\1. İstanbuluzman\2-RESİMLER\Ev-Konut-Fabrika\industry (2)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639" y="3317640"/>
              <a:ext cx="792000" cy="792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Grup 57"/>
          <p:cNvGrpSpPr/>
          <p:nvPr/>
        </p:nvGrpSpPr>
        <p:grpSpPr>
          <a:xfrm>
            <a:off x="2764040" y="5161886"/>
            <a:ext cx="2826043" cy="1613737"/>
            <a:chOff x="2764040" y="4783502"/>
            <a:chExt cx="2826043" cy="1613737"/>
          </a:xfrm>
        </p:grpSpPr>
        <p:grpSp>
          <p:nvGrpSpPr>
            <p:cNvPr id="48" name="Grup 47"/>
            <p:cNvGrpSpPr/>
            <p:nvPr/>
          </p:nvGrpSpPr>
          <p:grpSpPr>
            <a:xfrm>
              <a:off x="3593624" y="4783502"/>
              <a:ext cx="1996459" cy="1613737"/>
              <a:chOff x="3412649" y="4631102"/>
              <a:chExt cx="1996459" cy="1781102"/>
            </a:xfrm>
          </p:grpSpPr>
          <p:sp>
            <p:nvSpPr>
              <p:cNvPr id="43" name="AutoShape 5"/>
              <p:cNvSpPr>
                <a:spLocks noChangeArrowheads="1"/>
              </p:cNvSpPr>
              <p:nvPr/>
            </p:nvSpPr>
            <p:spPr bwMode="auto">
              <a:xfrm>
                <a:off x="3412649" y="4631102"/>
                <a:ext cx="1996459" cy="1781102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zh-CN" altLang="zh-CN" sz="1400" i="1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4" name="Text Box 6"/>
              <p:cNvSpPr txBox="1">
                <a:spLocks noChangeArrowheads="1"/>
              </p:cNvSpPr>
              <p:nvPr/>
            </p:nvSpPr>
            <p:spPr bwMode="auto">
              <a:xfrm>
                <a:off x="3435985" y="4677015"/>
                <a:ext cx="1940778" cy="1600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tr-TR" altLang="zh-CN" sz="1400" b="1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Bireysel Faktörleri;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Genetik,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Beslenme,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Yaş-Cinsiyet-Irk,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Hastalık-Bağışıklık,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Kişilik,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Fiziksel kapasite,</a:t>
                </a:r>
              </a:p>
            </p:txBody>
          </p:sp>
        </p:grpSp>
        <p:pic>
          <p:nvPicPr>
            <p:cNvPr id="5124" name="Picture 4" descr="D:\DOKTOR\1-DRUZ\1-EĞİTİM KURUMU\1. İstanbuluzman\2-RESİMLER\Meslekler\firefighter (2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4040" y="5194370"/>
              <a:ext cx="792000" cy="792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Grup 54"/>
          <p:cNvGrpSpPr/>
          <p:nvPr/>
        </p:nvGrpSpPr>
        <p:grpSpPr>
          <a:xfrm>
            <a:off x="2702204" y="1154140"/>
            <a:ext cx="2826959" cy="1653586"/>
            <a:chOff x="2702204" y="775756"/>
            <a:chExt cx="2826959" cy="1653586"/>
          </a:xfrm>
        </p:grpSpPr>
        <p:grpSp>
          <p:nvGrpSpPr>
            <p:cNvPr id="54" name="Grup 53"/>
            <p:cNvGrpSpPr/>
            <p:nvPr/>
          </p:nvGrpSpPr>
          <p:grpSpPr>
            <a:xfrm>
              <a:off x="3532704" y="775756"/>
              <a:ext cx="1996459" cy="1653586"/>
              <a:chOff x="3380304" y="480481"/>
              <a:chExt cx="1996459" cy="1653586"/>
            </a:xfrm>
          </p:grpSpPr>
          <p:sp>
            <p:nvSpPr>
              <p:cNvPr id="46" name="AutoShape 5"/>
              <p:cNvSpPr>
                <a:spLocks noChangeArrowheads="1"/>
              </p:cNvSpPr>
              <p:nvPr/>
            </p:nvSpPr>
            <p:spPr bwMode="auto">
              <a:xfrm>
                <a:off x="3380304" y="480481"/>
                <a:ext cx="1996459" cy="1653586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zh-CN" altLang="zh-CN" sz="1400" i="1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47" name="Text Box 6"/>
              <p:cNvSpPr txBox="1">
                <a:spLocks noChangeArrowheads="1"/>
              </p:cNvSpPr>
              <p:nvPr/>
            </p:nvSpPr>
            <p:spPr bwMode="auto">
              <a:xfrm>
                <a:off x="3403640" y="497819"/>
                <a:ext cx="1973123" cy="1600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tr-TR" altLang="zh-CN" sz="1400" b="1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Etken Özellikleri;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Fiziksel yapısı,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err="1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Toksisite</a:t>
                </a: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 düzeyi,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err="1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Potenti</a:t>
                </a: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Yoğunluk düzeyi,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Dalga boyu,</a:t>
                </a:r>
              </a:p>
              <a:p>
                <a:pPr marL="72000" indent="-108000" eaLnBrk="0" hangingPunct="0">
                  <a:buFont typeface="+mj-lt"/>
                  <a:buAutoNum type="arabicPeriod"/>
                </a:pPr>
                <a:r>
                  <a:rPr lang="tr-TR" altLang="zh-CN" sz="1400" i="1" dirty="0" smtClean="0">
                    <a:solidFill>
                      <a:srgbClr val="000000"/>
                    </a:solidFill>
                    <a:latin typeface="Calibri" pitchFamily="34" charset="0"/>
                    <a:ea typeface="宋体" charset="-122"/>
                    <a:cs typeface="Calibri" pitchFamily="34" charset="0"/>
                  </a:rPr>
                  <a:t>Çözünürlüğü,</a:t>
                </a:r>
              </a:p>
            </p:txBody>
          </p:sp>
        </p:grpSp>
        <p:pic>
          <p:nvPicPr>
            <p:cNvPr id="5125" name="Picture 5" descr="D:\DOKTOR\1-DRUZ\1-EĞİTİM KURUMU\1. İstanbuluzman\2-RESİMLER\Mikrobiyoloji\virus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2204" y="1197313"/>
              <a:ext cx="792000" cy="7920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901303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9" grpId="0" animBg="1"/>
      <p:bldP spid="35" grpId="0" animBg="1"/>
      <p:bldP spid="49" grpId="0" animBg="1"/>
      <p:bldP spid="50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KORUYUCU DENEYLER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904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904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İlaç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prosedürün hastalık gelişme riskini azaltıp azaltmadığını değerlendirmek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yapılır,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904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904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elirli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risk altındaki veya yüksek risk taşıyan sağlıklı bireyler arasında yapılabilir</a:t>
            </a:r>
          </a:p>
          <a:p>
            <a:pPr marL="5904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DENEYSEL - MÜDAHALE ARAŞTIRMALARI</a:t>
            </a:r>
          </a:p>
        </p:txBody>
      </p:sp>
    </p:spTree>
    <p:extLst>
      <p:ext uri="{BB962C8B-B14F-4D97-AF65-F5344CB8AC3E}">
        <p14:creationId xmlns:p14="http://schemas.microsoft.com/office/powerpoint/2010/main" val="8807414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SORUNLAR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sorunlar</a:t>
            </a: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Gönüllü ve uygun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Katılımcılara yeterli bilgi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analiz yapma</a:t>
            </a: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İzinler</a:t>
            </a:r>
          </a:p>
          <a:p>
            <a:pPr marL="493200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Yapılabilirlik</a:t>
            </a: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 bulma</a:t>
            </a: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zaman</a:t>
            </a:r>
          </a:p>
          <a:p>
            <a:pPr marL="9333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İzlemde kayıplar</a:t>
            </a:r>
          </a:p>
          <a:p>
            <a:pPr marL="493200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Çalışmanın maliyeti</a:t>
            </a:r>
          </a:p>
          <a:p>
            <a:pPr marL="5904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DENEYSEL - MÜDAHALE ARAŞTIRMALARI</a:t>
            </a:r>
          </a:p>
        </p:txBody>
      </p:sp>
    </p:spTree>
    <p:extLst>
      <p:ext uri="{BB962C8B-B14F-4D97-AF65-F5344CB8AC3E}">
        <p14:creationId xmlns:p14="http://schemas.microsoft.com/office/powerpoint/2010/main" val="2431634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721752" y="1626221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</a:t>
            </a:r>
            <a:r>
              <a:rPr lang="tr-TR" altLang="zh-CN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zh-CN" altLang="zh-CN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DENEYSEL ARAŞTIRMALAR (KONTRÖLLÜ)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6721752" y="2695606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İyileşme</a:t>
            </a:r>
            <a:endParaRPr lang="tr-TR" altLang="zh-CN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721752" y="4226872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</a:t>
            </a:r>
            <a:endParaRPr lang="zh-CN" altLang="zh-CN" sz="2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721752" y="5288823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İyileşme</a:t>
            </a:r>
            <a:endParaRPr lang="zh-CN" altLang="zh-CN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295774" y="2066925"/>
            <a:ext cx="1622447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Deneysel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645959" y="2472421"/>
            <a:ext cx="876300" cy="71427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Freeform 7"/>
          <p:cNvSpPr>
            <a:spLocks/>
          </p:cNvSpPr>
          <p:nvPr/>
        </p:nvSpPr>
        <p:spPr bwMode="gray">
          <a:xfrm flipH="1">
            <a:off x="5953762" y="5310589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305299" y="4715143"/>
            <a:ext cx="1622447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Standart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17334" y="3231560"/>
            <a:ext cx="1733550" cy="1681016"/>
          </a:xfrm>
          <a:prstGeom prst="ellipse">
            <a:avLst/>
          </a:prstGeom>
          <a:noFill/>
          <a:ln w="476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solidFill>
                  <a:srgbClr val="000000"/>
                </a:solidFill>
                <a:latin typeface="Cambria" pitchFamily="18" charset="0"/>
              </a:rPr>
              <a:t>RİSK ALTINDAKİ TOPLUM</a:t>
            </a:r>
            <a:endParaRPr lang="tr-TR" sz="16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" name="Freeform 7"/>
          <p:cNvSpPr>
            <a:spLocks/>
          </p:cNvSpPr>
          <p:nvPr/>
        </p:nvSpPr>
        <p:spPr bwMode="gray">
          <a:xfrm flipH="1" flipV="1">
            <a:off x="5952554" y="4525092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gray">
          <a:xfrm flipH="1">
            <a:off x="5952554" y="2648594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" name="Freeform 7"/>
          <p:cNvSpPr>
            <a:spLocks/>
          </p:cNvSpPr>
          <p:nvPr/>
        </p:nvSpPr>
        <p:spPr bwMode="gray">
          <a:xfrm flipH="1" flipV="1">
            <a:off x="5951346" y="1863097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" name="Aşağı Ok 24"/>
          <p:cNvSpPr/>
          <p:nvPr/>
        </p:nvSpPr>
        <p:spPr>
          <a:xfrm rot="10800000">
            <a:off x="645959" y="1412967"/>
            <a:ext cx="876300" cy="71427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cxnSp>
        <p:nvCxnSpPr>
          <p:cNvPr id="26" name="Düz Ok Bağlayıcısı 25"/>
          <p:cNvCxnSpPr/>
          <p:nvPr/>
        </p:nvCxnSpPr>
        <p:spPr>
          <a:xfrm>
            <a:off x="5753100" y="1364666"/>
            <a:ext cx="3276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952" name="Düz Bağlayıcı 37951"/>
          <p:cNvCxnSpPr/>
          <p:nvPr/>
        </p:nvCxnSpPr>
        <p:spPr>
          <a:xfrm>
            <a:off x="9525" y="1323323"/>
            <a:ext cx="3531728" cy="138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953" name="Metin kutusu 37952"/>
          <p:cNvSpPr txBox="1"/>
          <p:nvPr/>
        </p:nvSpPr>
        <p:spPr>
          <a:xfrm>
            <a:off x="3400425" y="1143000"/>
            <a:ext cx="2470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Araştırmanın Yönü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mbria" pitchFamily="18" charset="0"/>
              </a:rPr>
              <a:t>(İzleme Süresi)</a:t>
            </a:r>
            <a:endParaRPr lang="tr-TR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-126440" y="2149265"/>
            <a:ext cx="2860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Araştırmanın Başlangıcı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2800350" y="3419743"/>
            <a:ext cx="1212729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Referans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(Örnek)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Freeform 7"/>
          <p:cNvSpPr>
            <a:spLocks/>
          </p:cNvSpPr>
          <p:nvPr/>
        </p:nvSpPr>
        <p:spPr bwMode="gray">
          <a:xfrm flipH="1" flipV="1">
            <a:off x="3531728" y="2520046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0" name="Freeform 7"/>
          <p:cNvSpPr>
            <a:spLocks/>
          </p:cNvSpPr>
          <p:nvPr/>
        </p:nvSpPr>
        <p:spPr bwMode="gray">
          <a:xfrm flipH="1">
            <a:off x="3531728" y="4817326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" name="Aşağı Ok 30"/>
          <p:cNvSpPr/>
          <p:nvPr/>
        </p:nvSpPr>
        <p:spPr>
          <a:xfrm rot="16200000">
            <a:off x="1947927" y="3710335"/>
            <a:ext cx="876300" cy="71427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4067493" y="3860159"/>
            <a:ext cx="2133600" cy="40011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de-DE"/>
            </a:defPPr>
            <a:lvl1pPr algn="ctr">
              <a:defRPr sz="20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i="1" dirty="0" err="1">
                <a:latin typeface="Cambria" pitchFamily="18" charset="0"/>
              </a:rPr>
              <a:t>Randomizasyon</a:t>
            </a:r>
            <a:endParaRPr lang="tr-TR" i="1" dirty="0">
              <a:latin typeface="Cambria" pitchFamily="18" charset="0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4784746" y="6025922"/>
            <a:ext cx="699094" cy="27699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sz="1200" b="1" i="1" dirty="0" smtClean="0">
                <a:solidFill>
                  <a:srgbClr val="800000"/>
                </a:solidFill>
                <a:latin typeface="Cambria" pitchFamily="18" charset="0"/>
              </a:rPr>
              <a:t>İzlem</a:t>
            </a:r>
            <a:endParaRPr lang="tr-TR" sz="1200" b="1" i="1" dirty="0">
              <a:solidFill>
                <a:srgbClr val="800000"/>
              </a:solidFill>
              <a:latin typeface="Cambria" pitchFamily="18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4766975" y="3357930"/>
            <a:ext cx="699094" cy="27699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sz="1200" b="1" i="1" dirty="0" smtClean="0">
                <a:solidFill>
                  <a:srgbClr val="800000"/>
                </a:solidFill>
                <a:latin typeface="Cambria" pitchFamily="18" charset="0"/>
              </a:rPr>
              <a:t>Tedavi</a:t>
            </a:r>
            <a:endParaRPr lang="tr-TR" sz="1200" b="1" i="1" dirty="0">
              <a:solidFill>
                <a:srgbClr val="8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591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9651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ilgili aşağıdaki ifadelerden hangisi doğrudur?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6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 sağlık olaylarının incelenmesi bilimidir</a:t>
            </a:r>
          </a:p>
          <a:p>
            <a:pPr marL="36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 konusunda temel ilkeleri Hipokrat ortaya koymuştur</a:t>
            </a:r>
          </a:p>
          <a:p>
            <a:pPr marL="36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 bilimi sanayi devrimi ile birlikte ortaya çıkmıştır</a:t>
            </a:r>
          </a:p>
          <a:p>
            <a:pPr marL="36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 bulaşıcı hastalıkların incelenmesi ile ilgili bilimdir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 TEMMUZ 2011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752537" y="2757503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noProof="1" smtClean="0">
                <a:solidFill>
                  <a:srgbClr val="333333"/>
                </a:solidFill>
                <a:latin typeface="Calibri" pitchFamily="34" charset="0"/>
              </a:rPr>
              <a:t>İH-36</a:t>
            </a:r>
          </a:p>
        </p:txBody>
      </p:sp>
    </p:spTree>
    <p:extLst>
      <p:ext uri="{BB962C8B-B14F-4D97-AF65-F5344CB8AC3E}">
        <p14:creationId xmlns:p14="http://schemas.microsoft.com/office/powerpoint/2010/main" val="38400375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200275" y="2955038"/>
            <a:ext cx="6706581" cy="1778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Epidemiyolojik Kavramlar</a:t>
            </a:r>
          </a:p>
        </p:txBody>
      </p:sp>
      <p:pic>
        <p:nvPicPr>
          <p:cNvPr id="6146" name="Picture 2" descr="D:\DOKTOR\1-DRUZ\1-EĞİTİM KURUMU\1. İstanbuluzman\2-RESİMLER\Dokuman\paper_text_penci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8900"/>
            <a:ext cx="2057400" cy="224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5472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gray">
          <a:xfrm>
            <a:off x="361950" y="10414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Evren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361950" y="1401762"/>
            <a:ext cx="4175125" cy="21415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Araştırma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kapsamına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alınan ve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aynı özelliği gösteren bireylerin ya da birimlerin tümünün oluşturduğu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topluluk.</a:t>
            </a:r>
          </a:p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Örnek; Behçet tanısı almış hastalar...</a:t>
            </a:r>
            <a:endParaRPr lang="tr-TR" sz="2000" i="1" noProof="1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endParaRPr lang="en-US" sz="2000" i="1" noProof="1" smtClean="0"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en-US" sz="2000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gray">
          <a:xfrm>
            <a:off x="4614863" y="10414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Örneklem – Araştırma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gray">
          <a:xfrm>
            <a:off x="4614863" y="1401762"/>
            <a:ext cx="4175125" cy="21415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i="1" noProof="1"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ir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evrenden seçilen, aynı özellikleri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taşıyan ve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evreni temsil edebilecek nitelikte ve nicelikteki bireylerin oluşturduğu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topluluk.</a:t>
            </a:r>
          </a:p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i="1" noProof="1">
                <a:latin typeface="Calibri" pitchFamily="34" charset="0"/>
                <a:cs typeface="Calibri" pitchFamily="34" charset="0"/>
              </a:rPr>
              <a:t>Örnek;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1500 kişilik bir topluluktan çalışmaya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alınan 150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hasta gibi…</a:t>
            </a:r>
            <a:endParaRPr lang="tr-TR" sz="2000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gray">
          <a:xfrm>
            <a:off x="347663" y="36322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Denek – Populasyon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gray">
          <a:xfrm>
            <a:off x="347663" y="3992562"/>
            <a:ext cx="4175125" cy="2274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Örneklemi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oluşturan her bir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birey/birim</a:t>
            </a:r>
          </a:p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endParaRPr lang="tr-TR" sz="2000" i="1" noProof="1"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Örnek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; İlaç uygulanıp sonuçlar elde edilmiş her bir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Behçet’li hasta gibi…</a:t>
            </a:r>
            <a:endParaRPr lang="en-US" sz="2000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gray">
          <a:xfrm>
            <a:off x="4600576" y="36322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Veri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4600576" y="3992562"/>
            <a:ext cx="4175125" cy="2274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sonuca varabilmek için gerekli olan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işlenmemiş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ilk bilgi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, istatistiğin ham 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materyali…</a:t>
            </a:r>
          </a:p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endParaRPr lang="tr-TR" sz="2000" i="1" noProof="1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1456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tr-TR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803977" y="2632387"/>
            <a:ext cx="3011133" cy="1468379"/>
            <a:chOff x="603952" y="2632387"/>
            <a:chExt cx="3011133" cy="1468379"/>
          </a:xfrm>
        </p:grpSpPr>
        <p:sp>
          <p:nvSpPr>
            <p:cNvPr id="27" name="AutoShape 5"/>
            <p:cNvSpPr>
              <a:spLocks noChangeArrowheads="1"/>
            </p:cNvSpPr>
            <p:nvPr/>
          </p:nvSpPr>
          <p:spPr bwMode="auto">
            <a:xfrm>
              <a:off x="603952" y="2632387"/>
              <a:ext cx="3011133" cy="146837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zh-CN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1" name="Oval 309"/>
            <p:cNvSpPr>
              <a:spLocks noChangeAspect="1" noChangeArrowheads="1"/>
            </p:cNvSpPr>
            <p:nvPr/>
          </p:nvSpPr>
          <p:spPr bwMode="auto">
            <a:xfrm>
              <a:off x="1133021" y="3160368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val 309"/>
            <p:cNvSpPr>
              <a:spLocks noChangeAspect="1" noChangeArrowheads="1"/>
            </p:cNvSpPr>
            <p:nvPr/>
          </p:nvSpPr>
          <p:spPr bwMode="auto">
            <a:xfrm>
              <a:off x="1340013" y="316264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Oval 309"/>
            <p:cNvSpPr>
              <a:spLocks noChangeAspect="1" noChangeArrowheads="1"/>
            </p:cNvSpPr>
            <p:nvPr/>
          </p:nvSpPr>
          <p:spPr bwMode="auto">
            <a:xfrm>
              <a:off x="916925" y="316264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1" name="Oval 309"/>
            <p:cNvSpPr>
              <a:spLocks noChangeAspect="1" noChangeArrowheads="1"/>
            </p:cNvSpPr>
            <p:nvPr/>
          </p:nvSpPr>
          <p:spPr bwMode="auto">
            <a:xfrm>
              <a:off x="712205" y="316264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8" name="Oval 309"/>
            <p:cNvSpPr>
              <a:spLocks noChangeAspect="1" noChangeArrowheads="1"/>
            </p:cNvSpPr>
            <p:nvPr/>
          </p:nvSpPr>
          <p:spPr bwMode="auto">
            <a:xfrm>
              <a:off x="1135293" y="2916976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9" name="Oval 309"/>
            <p:cNvSpPr>
              <a:spLocks noChangeAspect="1" noChangeArrowheads="1"/>
            </p:cNvSpPr>
            <p:nvPr/>
          </p:nvSpPr>
          <p:spPr bwMode="auto">
            <a:xfrm>
              <a:off x="1342285" y="2919248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0" name="Oval 309"/>
            <p:cNvSpPr>
              <a:spLocks noChangeAspect="1" noChangeArrowheads="1"/>
            </p:cNvSpPr>
            <p:nvPr/>
          </p:nvSpPr>
          <p:spPr bwMode="auto">
            <a:xfrm>
              <a:off x="919197" y="2919248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3" name="Oval 309"/>
            <p:cNvSpPr>
              <a:spLocks noChangeAspect="1" noChangeArrowheads="1"/>
            </p:cNvSpPr>
            <p:nvPr/>
          </p:nvSpPr>
          <p:spPr bwMode="auto">
            <a:xfrm>
              <a:off x="714477" y="2919248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4" name="Oval 309"/>
            <p:cNvSpPr>
              <a:spLocks noChangeAspect="1" noChangeArrowheads="1"/>
            </p:cNvSpPr>
            <p:nvPr/>
          </p:nvSpPr>
          <p:spPr bwMode="auto">
            <a:xfrm>
              <a:off x="1135293" y="268496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5" name="Oval 309"/>
            <p:cNvSpPr>
              <a:spLocks noChangeAspect="1" noChangeArrowheads="1"/>
            </p:cNvSpPr>
            <p:nvPr/>
          </p:nvSpPr>
          <p:spPr bwMode="auto">
            <a:xfrm>
              <a:off x="1342285" y="2687232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6" name="Oval 309"/>
            <p:cNvSpPr>
              <a:spLocks noChangeAspect="1" noChangeArrowheads="1"/>
            </p:cNvSpPr>
            <p:nvPr/>
          </p:nvSpPr>
          <p:spPr bwMode="auto">
            <a:xfrm>
              <a:off x="919197" y="2687232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9" name="Oval 309"/>
            <p:cNvSpPr>
              <a:spLocks noChangeAspect="1" noChangeArrowheads="1"/>
            </p:cNvSpPr>
            <p:nvPr/>
          </p:nvSpPr>
          <p:spPr bwMode="auto">
            <a:xfrm>
              <a:off x="714477" y="2687232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5" name="Oval 309"/>
            <p:cNvSpPr>
              <a:spLocks noChangeAspect="1" noChangeArrowheads="1"/>
            </p:cNvSpPr>
            <p:nvPr/>
          </p:nvSpPr>
          <p:spPr bwMode="auto">
            <a:xfrm>
              <a:off x="1602746" y="3176288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6" name="Oval 309"/>
            <p:cNvSpPr>
              <a:spLocks noChangeAspect="1" noChangeArrowheads="1"/>
            </p:cNvSpPr>
            <p:nvPr/>
          </p:nvSpPr>
          <p:spPr bwMode="auto">
            <a:xfrm>
              <a:off x="1605018" y="2932896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7" name="Oval 309"/>
            <p:cNvSpPr>
              <a:spLocks noChangeAspect="1" noChangeArrowheads="1"/>
            </p:cNvSpPr>
            <p:nvPr/>
          </p:nvSpPr>
          <p:spPr bwMode="auto">
            <a:xfrm>
              <a:off x="1605018" y="270088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8" name="Oval 309"/>
            <p:cNvSpPr>
              <a:spLocks noChangeAspect="1" noChangeArrowheads="1"/>
            </p:cNvSpPr>
            <p:nvPr/>
          </p:nvSpPr>
          <p:spPr bwMode="auto">
            <a:xfrm>
              <a:off x="1346955" y="3857462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9" name="Oval 309"/>
            <p:cNvSpPr>
              <a:spLocks noChangeAspect="1" noChangeArrowheads="1"/>
            </p:cNvSpPr>
            <p:nvPr/>
          </p:nvSpPr>
          <p:spPr bwMode="auto">
            <a:xfrm>
              <a:off x="1553947" y="385973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0" name="Oval 309"/>
            <p:cNvSpPr>
              <a:spLocks noChangeAspect="1" noChangeArrowheads="1"/>
            </p:cNvSpPr>
            <p:nvPr/>
          </p:nvSpPr>
          <p:spPr bwMode="auto">
            <a:xfrm>
              <a:off x="1130859" y="385973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1" name="Oval 309"/>
            <p:cNvSpPr>
              <a:spLocks noChangeAspect="1" noChangeArrowheads="1"/>
            </p:cNvSpPr>
            <p:nvPr/>
          </p:nvSpPr>
          <p:spPr bwMode="auto">
            <a:xfrm>
              <a:off x="926139" y="385973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2" name="Oval 309"/>
            <p:cNvSpPr>
              <a:spLocks noChangeAspect="1" noChangeArrowheads="1"/>
            </p:cNvSpPr>
            <p:nvPr/>
          </p:nvSpPr>
          <p:spPr bwMode="auto">
            <a:xfrm>
              <a:off x="1358331" y="3636822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3" name="Oval 309"/>
            <p:cNvSpPr>
              <a:spLocks noChangeAspect="1" noChangeArrowheads="1"/>
            </p:cNvSpPr>
            <p:nvPr/>
          </p:nvSpPr>
          <p:spPr bwMode="auto">
            <a:xfrm>
              <a:off x="1565323" y="363909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4" name="Oval 309"/>
            <p:cNvSpPr>
              <a:spLocks noChangeAspect="1" noChangeArrowheads="1"/>
            </p:cNvSpPr>
            <p:nvPr/>
          </p:nvSpPr>
          <p:spPr bwMode="auto">
            <a:xfrm>
              <a:off x="1142235" y="363909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5" name="Oval 309"/>
            <p:cNvSpPr>
              <a:spLocks noChangeAspect="1" noChangeArrowheads="1"/>
            </p:cNvSpPr>
            <p:nvPr/>
          </p:nvSpPr>
          <p:spPr bwMode="auto">
            <a:xfrm>
              <a:off x="937515" y="363909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6" name="Oval 309"/>
            <p:cNvSpPr>
              <a:spLocks noChangeAspect="1" noChangeArrowheads="1"/>
            </p:cNvSpPr>
            <p:nvPr/>
          </p:nvSpPr>
          <p:spPr bwMode="auto">
            <a:xfrm>
              <a:off x="1360603" y="3393430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7" name="Oval 309"/>
            <p:cNvSpPr>
              <a:spLocks noChangeAspect="1" noChangeArrowheads="1"/>
            </p:cNvSpPr>
            <p:nvPr/>
          </p:nvSpPr>
          <p:spPr bwMode="auto">
            <a:xfrm>
              <a:off x="1567595" y="3395702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8" name="Oval 309"/>
            <p:cNvSpPr>
              <a:spLocks noChangeAspect="1" noChangeArrowheads="1"/>
            </p:cNvSpPr>
            <p:nvPr/>
          </p:nvSpPr>
          <p:spPr bwMode="auto">
            <a:xfrm>
              <a:off x="1144507" y="3395702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9" name="Oval 309"/>
            <p:cNvSpPr>
              <a:spLocks noChangeAspect="1" noChangeArrowheads="1"/>
            </p:cNvSpPr>
            <p:nvPr/>
          </p:nvSpPr>
          <p:spPr bwMode="auto">
            <a:xfrm>
              <a:off x="939787" y="3395702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0" name="Oval 309"/>
            <p:cNvSpPr>
              <a:spLocks noChangeAspect="1" noChangeArrowheads="1"/>
            </p:cNvSpPr>
            <p:nvPr/>
          </p:nvSpPr>
          <p:spPr bwMode="auto">
            <a:xfrm>
              <a:off x="710043" y="387565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1" name="Oval 309"/>
            <p:cNvSpPr>
              <a:spLocks noChangeAspect="1" noChangeArrowheads="1"/>
            </p:cNvSpPr>
            <p:nvPr/>
          </p:nvSpPr>
          <p:spPr bwMode="auto">
            <a:xfrm>
              <a:off x="721419" y="365501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2" name="Oval 309"/>
            <p:cNvSpPr>
              <a:spLocks noChangeAspect="1" noChangeArrowheads="1"/>
            </p:cNvSpPr>
            <p:nvPr/>
          </p:nvSpPr>
          <p:spPr bwMode="auto">
            <a:xfrm>
              <a:off x="723691" y="3411622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3" name="Oval 309"/>
            <p:cNvSpPr>
              <a:spLocks noChangeAspect="1" noChangeArrowheads="1"/>
            </p:cNvSpPr>
            <p:nvPr/>
          </p:nvSpPr>
          <p:spPr bwMode="auto">
            <a:xfrm>
              <a:off x="3258298" y="3835759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5" name="Oval 309"/>
            <p:cNvSpPr>
              <a:spLocks noChangeAspect="1" noChangeArrowheads="1"/>
            </p:cNvSpPr>
            <p:nvPr/>
          </p:nvSpPr>
          <p:spPr bwMode="auto">
            <a:xfrm>
              <a:off x="3042202" y="3838031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7" name="Oval 309"/>
            <p:cNvSpPr>
              <a:spLocks noChangeAspect="1" noChangeArrowheads="1"/>
            </p:cNvSpPr>
            <p:nvPr/>
          </p:nvSpPr>
          <p:spPr bwMode="auto">
            <a:xfrm>
              <a:off x="2837482" y="3838031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8" name="Oval 309"/>
            <p:cNvSpPr>
              <a:spLocks noChangeAspect="1" noChangeArrowheads="1"/>
            </p:cNvSpPr>
            <p:nvPr/>
          </p:nvSpPr>
          <p:spPr bwMode="auto">
            <a:xfrm>
              <a:off x="2621386" y="3853951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9" name="Oval 309"/>
            <p:cNvSpPr>
              <a:spLocks noChangeAspect="1" noChangeArrowheads="1"/>
            </p:cNvSpPr>
            <p:nvPr/>
          </p:nvSpPr>
          <p:spPr bwMode="auto">
            <a:xfrm>
              <a:off x="1775462" y="3862144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0" name="Oval 309"/>
            <p:cNvSpPr>
              <a:spLocks noChangeAspect="1" noChangeArrowheads="1"/>
            </p:cNvSpPr>
            <p:nvPr/>
          </p:nvSpPr>
          <p:spPr bwMode="auto">
            <a:xfrm>
              <a:off x="1982454" y="386441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1" name="Oval 309"/>
            <p:cNvSpPr>
              <a:spLocks noChangeAspect="1" noChangeArrowheads="1"/>
            </p:cNvSpPr>
            <p:nvPr/>
          </p:nvSpPr>
          <p:spPr bwMode="auto">
            <a:xfrm>
              <a:off x="2187174" y="386441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2" name="Oval 309"/>
            <p:cNvSpPr>
              <a:spLocks noChangeAspect="1" noChangeArrowheads="1"/>
            </p:cNvSpPr>
            <p:nvPr/>
          </p:nvSpPr>
          <p:spPr bwMode="auto">
            <a:xfrm>
              <a:off x="2405542" y="386441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9" name="Oval 309"/>
            <p:cNvSpPr>
              <a:spLocks noChangeAspect="1" noChangeArrowheads="1"/>
            </p:cNvSpPr>
            <p:nvPr/>
          </p:nvSpPr>
          <p:spPr bwMode="auto">
            <a:xfrm>
              <a:off x="2421374" y="3615354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0" name="Oval 309"/>
            <p:cNvSpPr>
              <a:spLocks noChangeAspect="1" noChangeArrowheads="1"/>
            </p:cNvSpPr>
            <p:nvPr/>
          </p:nvSpPr>
          <p:spPr bwMode="auto">
            <a:xfrm>
              <a:off x="2628366" y="3617626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1" name="Oval 309"/>
            <p:cNvSpPr>
              <a:spLocks noChangeAspect="1" noChangeArrowheads="1"/>
            </p:cNvSpPr>
            <p:nvPr/>
          </p:nvSpPr>
          <p:spPr bwMode="auto">
            <a:xfrm>
              <a:off x="2205278" y="3617626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2" name="Oval 309"/>
            <p:cNvSpPr>
              <a:spLocks noChangeAspect="1" noChangeArrowheads="1"/>
            </p:cNvSpPr>
            <p:nvPr/>
          </p:nvSpPr>
          <p:spPr bwMode="auto">
            <a:xfrm>
              <a:off x="2833086" y="3617626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3" name="Oval 309"/>
            <p:cNvSpPr>
              <a:spLocks noChangeAspect="1" noChangeArrowheads="1"/>
            </p:cNvSpPr>
            <p:nvPr/>
          </p:nvSpPr>
          <p:spPr bwMode="auto">
            <a:xfrm>
              <a:off x="3051454" y="3617626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4" name="Oval 309"/>
            <p:cNvSpPr>
              <a:spLocks noChangeAspect="1" noChangeArrowheads="1"/>
            </p:cNvSpPr>
            <p:nvPr/>
          </p:nvSpPr>
          <p:spPr bwMode="auto">
            <a:xfrm>
              <a:off x="2000558" y="3617626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6" name="Oval 309"/>
            <p:cNvSpPr>
              <a:spLocks noChangeAspect="1" noChangeArrowheads="1"/>
            </p:cNvSpPr>
            <p:nvPr/>
          </p:nvSpPr>
          <p:spPr bwMode="auto">
            <a:xfrm>
              <a:off x="1784462" y="3633546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7" name="Oval 309"/>
            <p:cNvSpPr>
              <a:spLocks noChangeAspect="1" noChangeArrowheads="1"/>
            </p:cNvSpPr>
            <p:nvPr/>
          </p:nvSpPr>
          <p:spPr bwMode="auto">
            <a:xfrm>
              <a:off x="3297441" y="3615270"/>
              <a:ext cx="180000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3" name="Oval 309"/>
            <p:cNvSpPr>
              <a:spLocks noChangeAspect="1" noChangeArrowheads="1"/>
            </p:cNvSpPr>
            <p:nvPr/>
          </p:nvSpPr>
          <p:spPr bwMode="auto">
            <a:xfrm>
              <a:off x="1811757" y="2710131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4" name="Oval 309"/>
            <p:cNvSpPr>
              <a:spLocks noChangeAspect="1" noChangeArrowheads="1"/>
            </p:cNvSpPr>
            <p:nvPr/>
          </p:nvSpPr>
          <p:spPr bwMode="auto">
            <a:xfrm>
              <a:off x="2018749" y="2712403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6" name="Oval 415"/>
            <p:cNvSpPr>
              <a:spLocks noChangeAspect="1" noChangeArrowheads="1"/>
            </p:cNvSpPr>
            <p:nvPr/>
          </p:nvSpPr>
          <p:spPr bwMode="auto">
            <a:xfrm>
              <a:off x="2223469" y="2712403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7" name="Oval 309"/>
            <p:cNvSpPr>
              <a:spLocks noChangeAspect="1" noChangeArrowheads="1"/>
            </p:cNvSpPr>
            <p:nvPr/>
          </p:nvSpPr>
          <p:spPr bwMode="auto">
            <a:xfrm>
              <a:off x="2441837" y="2712403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9" name="Oval 309"/>
            <p:cNvSpPr>
              <a:spLocks noChangeAspect="1" noChangeArrowheads="1"/>
            </p:cNvSpPr>
            <p:nvPr/>
          </p:nvSpPr>
          <p:spPr bwMode="auto">
            <a:xfrm>
              <a:off x="2686432" y="2732109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0" name="Oval 309"/>
            <p:cNvSpPr>
              <a:spLocks noChangeAspect="1" noChangeArrowheads="1"/>
            </p:cNvSpPr>
            <p:nvPr/>
          </p:nvSpPr>
          <p:spPr bwMode="auto">
            <a:xfrm>
              <a:off x="3343010" y="2724618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1" name="Oval 309"/>
            <p:cNvSpPr>
              <a:spLocks noChangeAspect="1" noChangeArrowheads="1"/>
            </p:cNvSpPr>
            <p:nvPr/>
          </p:nvSpPr>
          <p:spPr bwMode="auto">
            <a:xfrm>
              <a:off x="3126914" y="272689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2" name="Oval 309"/>
            <p:cNvSpPr>
              <a:spLocks noChangeAspect="1" noChangeArrowheads="1"/>
            </p:cNvSpPr>
            <p:nvPr/>
          </p:nvSpPr>
          <p:spPr bwMode="auto">
            <a:xfrm>
              <a:off x="2922194" y="272689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3" name="Oval 309"/>
            <p:cNvSpPr>
              <a:spLocks noChangeAspect="1" noChangeArrowheads="1"/>
            </p:cNvSpPr>
            <p:nvPr/>
          </p:nvSpPr>
          <p:spPr bwMode="auto">
            <a:xfrm>
              <a:off x="1785513" y="3146591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4" name="Oval 309"/>
            <p:cNvSpPr>
              <a:spLocks noChangeAspect="1" noChangeArrowheads="1"/>
            </p:cNvSpPr>
            <p:nvPr/>
          </p:nvSpPr>
          <p:spPr bwMode="auto">
            <a:xfrm>
              <a:off x="1992505" y="3148863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6" name="Oval 425"/>
            <p:cNvSpPr>
              <a:spLocks noChangeAspect="1" noChangeArrowheads="1"/>
            </p:cNvSpPr>
            <p:nvPr/>
          </p:nvSpPr>
          <p:spPr bwMode="auto">
            <a:xfrm>
              <a:off x="2197225" y="3148863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7" name="Oval 309"/>
            <p:cNvSpPr>
              <a:spLocks noChangeAspect="1" noChangeArrowheads="1"/>
            </p:cNvSpPr>
            <p:nvPr/>
          </p:nvSpPr>
          <p:spPr bwMode="auto">
            <a:xfrm>
              <a:off x="2415593" y="3148863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9" name="Oval 309"/>
            <p:cNvSpPr>
              <a:spLocks noChangeAspect="1" noChangeArrowheads="1"/>
            </p:cNvSpPr>
            <p:nvPr/>
          </p:nvSpPr>
          <p:spPr bwMode="auto">
            <a:xfrm>
              <a:off x="2660188" y="3168569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0" name="Oval 309"/>
            <p:cNvSpPr>
              <a:spLocks noChangeAspect="1" noChangeArrowheads="1"/>
            </p:cNvSpPr>
            <p:nvPr/>
          </p:nvSpPr>
          <p:spPr bwMode="auto">
            <a:xfrm>
              <a:off x="3316766" y="3161078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1" name="Oval 309"/>
            <p:cNvSpPr>
              <a:spLocks noChangeAspect="1" noChangeArrowheads="1"/>
            </p:cNvSpPr>
            <p:nvPr/>
          </p:nvSpPr>
          <p:spPr bwMode="auto">
            <a:xfrm>
              <a:off x="3100670" y="316335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2" name="Oval 309"/>
            <p:cNvSpPr>
              <a:spLocks noChangeAspect="1" noChangeArrowheads="1"/>
            </p:cNvSpPr>
            <p:nvPr/>
          </p:nvSpPr>
          <p:spPr bwMode="auto">
            <a:xfrm>
              <a:off x="2895950" y="3163350"/>
              <a:ext cx="180000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3" name="Oval 309"/>
            <p:cNvSpPr>
              <a:spLocks noChangeAspect="1" noChangeArrowheads="1"/>
            </p:cNvSpPr>
            <p:nvPr/>
          </p:nvSpPr>
          <p:spPr bwMode="auto">
            <a:xfrm>
              <a:off x="2860129" y="2907755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4" name="Oval 309"/>
            <p:cNvSpPr>
              <a:spLocks noChangeAspect="1" noChangeArrowheads="1"/>
            </p:cNvSpPr>
            <p:nvPr/>
          </p:nvSpPr>
          <p:spPr bwMode="auto">
            <a:xfrm>
              <a:off x="3067121" y="2910027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5" name="Oval 309"/>
            <p:cNvSpPr>
              <a:spLocks noChangeAspect="1" noChangeArrowheads="1"/>
            </p:cNvSpPr>
            <p:nvPr/>
          </p:nvSpPr>
          <p:spPr bwMode="auto">
            <a:xfrm>
              <a:off x="2644033" y="2910027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6" name="Oval 309"/>
            <p:cNvSpPr>
              <a:spLocks noChangeAspect="1" noChangeArrowheads="1"/>
            </p:cNvSpPr>
            <p:nvPr/>
          </p:nvSpPr>
          <p:spPr bwMode="auto">
            <a:xfrm>
              <a:off x="3271841" y="2910027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7" name="Oval 309"/>
            <p:cNvSpPr>
              <a:spLocks noChangeAspect="1" noChangeArrowheads="1"/>
            </p:cNvSpPr>
            <p:nvPr/>
          </p:nvSpPr>
          <p:spPr bwMode="auto">
            <a:xfrm>
              <a:off x="2439313" y="2910027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8" name="Oval 309"/>
            <p:cNvSpPr>
              <a:spLocks noChangeAspect="1" noChangeArrowheads="1"/>
            </p:cNvSpPr>
            <p:nvPr/>
          </p:nvSpPr>
          <p:spPr bwMode="auto">
            <a:xfrm>
              <a:off x="2223217" y="2925947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1" name="Oval 309"/>
            <p:cNvSpPr>
              <a:spLocks noChangeAspect="1" noChangeArrowheads="1"/>
            </p:cNvSpPr>
            <p:nvPr/>
          </p:nvSpPr>
          <p:spPr bwMode="auto">
            <a:xfrm>
              <a:off x="1789005" y="2936412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2" name="Oval 309"/>
            <p:cNvSpPr>
              <a:spLocks noChangeAspect="1" noChangeArrowheads="1"/>
            </p:cNvSpPr>
            <p:nvPr/>
          </p:nvSpPr>
          <p:spPr bwMode="auto">
            <a:xfrm>
              <a:off x="2007373" y="2936412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3" name="Oval 309"/>
            <p:cNvSpPr>
              <a:spLocks noChangeAspect="1" noChangeArrowheads="1"/>
            </p:cNvSpPr>
            <p:nvPr/>
          </p:nvSpPr>
          <p:spPr bwMode="auto">
            <a:xfrm>
              <a:off x="2873777" y="3369554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4" name="Oval 309"/>
            <p:cNvSpPr>
              <a:spLocks noChangeAspect="1" noChangeArrowheads="1"/>
            </p:cNvSpPr>
            <p:nvPr/>
          </p:nvSpPr>
          <p:spPr bwMode="auto">
            <a:xfrm>
              <a:off x="3080769" y="337182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5" name="Oval 309"/>
            <p:cNvSpPr>
              <a:spLocks noChangeAspect="1" noChangeArrowheads="1"/>
            </p:cNvSpPr>
            <p:nvPr/>
          </p:nvSpPr>
          <p:spPr bwMode="auto">
            <a:xfrm>
              <a:off x="2657681" y="337182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6" name="Oval 309"/>
            <p:cNvSpPr>
              <a:spLocks noChangeAspect="1" noChangeArrowheads="1"/>
            </p:cNvSpPr>
            <p:nvPr/>
          </p:nvSpPr>
          <p:spPr bwMode="auto">
            <a:xfrm>
              <a:off x="3285489" y="337182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7" name="Oval 309"/>
            <p:cNvSpPr>
              <a:spLocks noChangeAspect="1" noChangeArrowheads="1"/>
            </p:cNvSpPr>
            <p:nvPr/>
          </p:nvSpPr>
          <p:spPr bwMode="auto">
            <a:xfrm>
              <a:off x="2452961" y="337182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8" name="Oval 309"/>
            <p:cNvSpPr>
              <a:spLocks noChangeAspect="1" noChangeArrowheads="1"/>
            </p:cNvSpPr>
            <p:nvPr/>
          </p:nvSpPr>
          <p:spPr bwMode="auto">
            <a:xfrm>
              <a:off x="2236865" y="3387746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1" name="Oval 309"/>
            <p:cNvSpPr>
              <a:spLocks noChangeAspect="1" noChangeArrowheads="1"/>
            </p:cNvSpPr>
            <p:nvPr/>
          </p:nvSpPr>
          <p:spPr bwMode="auto">
            <a:xfrm>
              <a:off x="1802653" y="3398211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2" name="Oval 309"/>
            <p:cNvSpPr>
              <a:spLocks noChangeAspect="1" noChangeArrowheads="1"/>
            </p:cNvSpPr>
            <p:nvPr/>
          </p:nvSpPr>
          <p:spPr bwMode="auto">
            <a:xfrm>
              <a:off x="2021021" y="3398211"/>
              <a:ext cx="180000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18" name="Rectangle 19"/>
          <p:cNvSpPr>
            <a:spLocks noChangeArrowheads="1"/>
          </p:cNvSpPr>
          <p:nvPr/>
        </p:nvSpPr>
        <p:spPr bwMode="gray">
          <a:xfrm>
            <a:off x="838326" y="2115289"/>
            <a:ext cx="2976784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Evren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0" name="Rectangle 19"/>
          <p:cNvSpPr>
            <a:spLocks noChangeArrowheads="1"/>
          </p:cNvSpPr>
          <p:nvPr/>
        </p:nvSpPr>
        <p:spPr bwMode="gray">
          <a:xfrm>
            <a:off x="4007386" y="2115288"/>
            <a:ext cx="2019297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Örneklem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4" name="Rectangle 19"/>
          <p:cNvSpPr>
            <a:spLocks noChangeArrowheads="1"/>
          </p:cNvSpPr>
          <p:nvPr/>
        </p:nvSpPr>
        <p:spPr bwMode="gray">
          <a:xfrm>
            <a:off x="6220191" y="2115289"/>
            <a:ext cx="2019297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Denek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4897505" y="2625824"/>
            <a:ext cx="524155" cy="1474941"/>
            <a:chOff x="4697480" y="2625824"/>
            <a:chExt cx="524155" cy="147494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auto">
            <a:xfrm rot="16200000">
              <a:off x="4222087" y="3101217"/>
              <a:ext cx="1474941" cy="52415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 eaLnBrk="0" hangingPunct="0"/>
              <a:endParaRPr lang="zh-CN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3" name="Oval 309"/>
            <p:cNvSpPr>
              <a:spLocks noChangeAspect="1" noChangeArrowheads="1"/>
            </p:cNvSpPr>
            <p:nvPr/>
          </p:nvSpPr>
          <p:spPr bwMode="auto">
            <a:xfrm rot="16200000">
              <a:off x="4981010" y="3309047"/>
              <a:ext cx="169616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9" name="Oval 309"/>
            <p:cNvSpPr>
              <a:spLocks noChangeAspect="1" noChangeArrowheads="1"/>
            </p:cNvSpPr>
            <p:nvPr/>
          </p:nvSpPr>
          <p:spPr bwMode="auto">
            <a:xfrm rot="16200000">
              <a:off x="4760370" y="3298327"/>
              <a:ext cx="169616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1" name="Oval 309"/>
            <p:cNvSpPr>
              <a:spLocks noChangeAspect="1" noChangeArrowheads="1"/>
            </p:cNvSpPr>
            <p:nvPr/>
          </p:nvSpPr>
          <p:spPr bwMode="auto">
            <a:xfrm rot="16200000">
              <a:off x="4977880" y="3512676"/>
              <a:ext cx="169616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2" name="Oval 309"/>
            <p:cNvSpPr>
              <a:spLocks noChangeAspect="1" noChangeArrowheads="1"/>
            </p:cNvSpPr>
            <p:nvPr/>
          </p:nvSpPr>
          <p:spPr bwMode="auto">
            <a:xfrm rot="16200000">
              <a:off x="4757240" y="3501957"/>
              <a:ext cx="169616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7" name="Oval 309"/>
            <p:cNvSpPr>
              <a:spLocks noChangeAspect="1" noChangeArrowheads="1"/>
            </p:cNvSpPr>
            <p:nvPr/>
          </p:nvSpPr>
          <p:spPr bwMode="auto">
            <a:xfrm rot="16200000">
              <a:off x="4971302" y="3099098"/>
              <a:ext cx="169616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8" name="Oval 309"/>
            <p:cNvSpPr>
              <a:spLocks noChangeAspect="1" noChangeArrowheads="1"/>
            </p:cNvSpPr>
            <p:nvPr/>
          </p:nvSpPr>
          <p:spPr bwMode="auto">
            <a:xfrm rot="16200000">
              <a:off x="4973574" y="2904047"/>
              <a:ext cx="169616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9" name="Oval 309"/>
            <p:cNvSpPr>
              <a:spLocks noChangeAspect="1" noChangeArrowheads="1"/>
            </p:cNvSpPr>
            <p:nvPr/>
          </p:nvSpPr>
          <p:spPr bwMode="auto">
            <a:xfrm rot="16200000">
              <a:off x="4973574" y="2711138"/>
              <a:ext cx="169616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4" name="Oval 309"/>
            <p:cNvSpPr>
              <a:spLocks noChangeAspect="1" noChangeArrowheads="1"/>
            </p:cNvSpPr>
            <p:nvPr/>
          </p:nvSpPr>
          <p:spPr bwMode="auto">
            <a:xfrm rot="16200000">
              <a:off x="4769134" y="2702068"/>
              <a:ext cx="169616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5" name="Oval 309"/>
            <p:cNvSpPr>
              <a:spLocks noChangeAspect="1" noChangeArrowheads="1"/>
            </p:cNvSpPr>
            <p:nvPr/>
          </p:nvSpPr>
          <p:spPr bwMode="auto">
            <a:xfrm rot="16200000">
              <a:off x="4771406" y="2905697"/>
              <a:ext cx="169616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7" name="Oval 309"/>
            <p:cNvSpPr>
              <a:spLocks noChangeAspect="1" noChangeArrowheads="1"/>
            </p:cNvSpPr>
            <p:nvPr/>
          </p:nvSpPr>
          <p:spPr bwMode="auto">
            <a:xfrm rot="16200000">
              <a:off x="4771406" y="3098607"/>
              <a:ext cx="169616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3" name="Oval 309"/>
            <p:cNvSpPr>
              <a:spLocks noChangeAspect="1" noChangeArrowheads="1"/>
            </p:cNvSpPr>
            <p:nvPr/>
          </p:nvSpPr>
          <p:spPr bwMode="auto">
            <a:xfrm rot="16200000">
              <a:off x="4758888" y="3890792"/>
              <a:ext cx="169616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4" name="Oval 309"/>
            <p:cNvSpPr>
              <a:spLocks noChangeAspect="1" noChangeArrowheads="1"/>
            </p:cNvSpPr>
            <p:nvPr/>
          </p:nvSpPr>
          <p:spPr bwMode="auto">
            <a:xfrm rot="16200000">
              <a:off x="4761160" y="3695741"/>
              <a:ext cx="169616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5" name="Oval 309"/>
            <p:cNvSpPr>
              <a:spLocks noChangeAspect="1" noChangeArrowheads="1"/>
            </p:cNvSpPr>
            <p:nvPr/>
          </p:nvSpPr>
          <p:spPr bwMode="auto">
            <a:xfrm rot="16200000">
              <a:off x="4971302" y="3695741"/>
              <a:ext cx="169616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6" name="Oval 309"/>
            <p:cNvSpPr>
              <a:spLocks noChangeAspect="1" noChangeArrowheads="1"/>
            </p:cNvSpPr>
            <p:nvPr/>
          </p:nvSpPr>
          <p:spPr bwMode="auto">
            <a:xfrm rot="16200000">
              <a:off x="4971302" y="3888651"/>
              <a:ext cx="169616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7060883" y="2637133"/>
            <a:ext cx="337912" cy="1474941"/>
            <a:chOff x="5758089" y="2684959"/>
            <a:chExt cx="337912" cy="1474941"/>
          </a:xfrm>
        </p:grpSpPr>
        <p:sp>
          <p:nvSpPr>
            <p:cNvPr id="109" name="AutoShape 5"/>
            <p:cNvSpPr>
              <a:spLocks noChangeArrowheads="1"/>
            </p:cNvSpPr>
            <p:nvPr/>
          </p:nvSpPr>
          <p:spPr bwMode="auto">
            <a:xfrm rot="16200000">
              <a:off x="5189574" y="3253474"/>
              <a:ext cx="1474941" cy="33791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 eaLnBrk="0" hangingPunct="0"/>
              <a:endParaRPr lang="zh-CN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3" name="Oval 309"/>
            <p:cNvSpPr>
              <a:spLocks noChangeAspect="1" noChangeArrowheads="1"/>
            </p:cNvSpPr>
            <p:nvPr/>
          </p:nvSpPr>
          <p:spPr bwMode="auto">
            <a:xfrm rot="16200000">
              <a:off x="5845358" y="3303655"/>
              <a:ext cx="169616" cy="180000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7" name="Oval 309"/>
            <p:cNvSpPr>
              <a:spLocks noChangeAspect="1" noChangeArrowheads="1"/>
            </p:cNvSpPr>
            <p:nvPr/>
          </p:nvSpPr>
          <p:spPr bwMode="auto">
            <a:xfrm rot="16200000">
              <a:off x="5829742" y="2761204"/>
              <a:ext cx="169616" cy="180000"/>
            </a:xfrm>
            <a:prstGeom prst="ellipse">
              <a:avLst/>
            </a:prstGeom>
            <a:solidFill>
              <a:srgbClr val="0070C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0" name="Oval 309"/>
            <p:cNvSpPr>
              <a:spLocks noChangeAspect="1" noChangeArrowheads="1"/>
            </p:cNvSpPr>
            <p:nvPr/>
          </p:nvSpPr>
          <p:spPr bwMode="auto">
            <a:xfrm rot="16200000">
              <a:off x="5848071" y="3930878"/>
              <a:ext cx="169616" cy="1800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tr-TR" kern="0" smtClea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54380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  <p:bldP spid="320" grpId="0" animBg="1"/>
      <p:bldP spid="3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57449" y="2658619"/>
            <a:ext cx="6058881" cy="16836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Veri Çeşitleri - Kaynakları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1-DRUZ\1-EĞİTİM KURUMU\1. İstanbuluzman\2-RESİMLER\Dokuman\format-indent-mo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4" y="2371726"/>
            <a:ext cx="2066924" cy="225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630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VERİ TANIMI VE TÜRLERİ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sonuca varabilmek için gerekli olan ilk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bilgidir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istatistiğin ham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materyalidir.»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Kesikli ve Sürekli olabilir. Başlıca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 çeşit veri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toplanabilir.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036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 (VERİ ÇEŞİTLERİ)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gray">
          <a:xfrm>
            <a:off x="323850" y="10414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Nominal (Kategorik)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323850" y="1401762"/>
            <a:ext cx="4175125" cy="21415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kategorize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eder;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sınıflandırmaları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düzeyi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Medeni durum</a:t>
            </a:r>
          </a:p>
          <a:p>
            <a:pPr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endParaRPr lang="en-US" sz="2000" i="1" noProof="1" smtClean="0"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en-US" sz="2000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gray">
          <a:xfrm>
            <a:off x="4643438" y="10414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Ordinal (Sıra)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gray">
          <a:xfrm>
            <a:off x="4643438" y="1401762"/>
            <a:ext cx="4175125" cy="21415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lvl="1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i="1" noProof="1">
                <a:latin typeface="Calibri" pitchFamily="34" charset="0"/>
                <a:cs typeface="Calibri" pitchFamily="34" charset="0"/>
              </a:rPr>
              <a:t>Veriler kategorilere göre </a:t>
            </a:r>
            <a:r>
              <a:rPr lang="tr-TR" sz="2000" b="1" i="1" noProof="1" smtClean="0">
                <a:latin typeface="Calibri" pitchFamily="34" charset="0"/>
                <a:cs typeface="Calibri" pitchFamily="34" charset="0"/>
              </a:rPr>
              <a:t>sıralar;</a:t>
            </a:r>
          </a:p>
          <a:p>
            <a:pPr marL="800100" lvl="2" indent="-3429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Hafif,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orta, şiddetli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2" indent="-3429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iyi, İyi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orta,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kötü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gray">
          <a:xfrm>
            <a:off x="309563" y="36322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İnterval (Ara)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gray">
          <a:xfrm>
            <a:off x="309563" y="3992562"/>
            <a:ext cx="4175125" cy="21415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i="1" noProof="1">
                <a:latin typeface="Calibri" pitchFamily="34" charset="0"/>
                <a:cs typeface="Calibri" pitchFamily="34" charset="0"/>
              </a:rPr>
              <a:t>Veriler arasındaki </a:t>
            </a:r>
            <a:r>
              <a:rPr lang="tr-TR" sz="2000" b="1" i="1" noProof="1" smtClean="0">
                <a:latin typeface="Calibri" pitchFamily="34" charset="0"/>
                <a:cs typeface="Calibri" pitchFamily="34" charset="0"/>
              </a:rPr>
              <a:t>uzaklığı belirtir;</a:t>
            </a:r>
          </a:p>
          <a:p>
            <a:pPr marL="800100" lvl="1" indent="-3429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15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Yaş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–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49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Y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aş</a:t>
            </a:r>
            <a:endParaRPr lang="es-ES" sz="2000" i="1" noProof="1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es-ES" sz="2000" i="1" noProof="1">
                <a:latin typeface="Calibri" pitchFamily="34" charset="0"/>
                <a:cs typeface="Calibri" pitchFamily="34" charset="0"/>
              </a:rPr>
              <a:t>280 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°C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– 350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°C</a:t>
            </a:r>
            <a:endParaRPr lang="es-ES" sz="2000" i="1" noProof="1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10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Yıl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–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15</a:t>
            </a:r>
            <a:r>
              <a:rPr lang="tr-TR" sz="2000" i="1" noProof="1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noProof="1">
                <a:latin typeface="Calibri" pitchFamily="34" charset="0"/>
                <a:cs typeface="Calibri" pitchFamily="34" charset="0"/>
              </a:rPr>
              <a:t>Y</a:t>
            </a:r>
            <a:r>
              <a:rPr lang="es-ES" sz="2000" i="1" noProof="1" smtClean="0">
                <a:latin typeface="Calibri" pitchFamily="34" charset="0"/>
                <a:cs typeface="Calibri" pitchFamily="34" charset="0"/>
              </a:rPr>
              <a:t>ıl </a:t>
            </a:r>
            <a:endParaRPr lang="es-ES" sz="2000" i="1" noProof="1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endParaRPr lang="tr-TR" sz="2000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gray">
          <a:xfrm>
            <a:off x="4629151" y="36322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Oransal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4629151" y="3992562"/>
            <a:ext cx="4175125" cy="21415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000" b="1" i="1" noProof="1">
                <a:latin typeface="Calibri" pitchFamily="34" charset="0"/>
                <a:cs typeface="Calibri" pitchFamily="34" charset="0"/>
              </a:rPr>
              <a:t>İki </a:t>
            </a:r>
            <a:r>
              <a:rPr lang="tr-TR" sz="2000" b="1" i="1" noProof="1" smtClean="0">
                <a:latin typeface="Calibri" pitchFamily="34" charset="0"/>
                <a:cs typeface="Calibri" pitchFamily="34" charset="0"/>
              </a:rPr>
              <a:t>ölçüm veya değerlendirmenin </a:t>
            </a:r>
            <a:r>
              <a:rPr lang="tr-TR" sz="2000" b="1" i="1" noProof="1">
                <a:latin typeface="Calibri" pitchFamily="34" charset="0"/>
                <a:cs typeface="Calibri" pitchFamily="34" charset="0"/>
              </a:rPr>
              <a:t>hem </a:t>
            </a:r>
            <a:r>
              <a:rPr lang="tr-TR" sz="2000" b="1" i="1" noProof="1" smtClean="0">
                <a:latin typeface="Calibri" pitchFamily="34" charset="0"/>
                <a:cs typeface="Calibri" pitchFamily="34" charset="0"/>
              </a:rPr>
              <a:t>oran </a:t>
            </a:r>
            <a:r>
              <a:rPr lang="tr-TR" sz="2000" b="1" i="1" noProof="1">
                <a:latin typeface="Calibri" pitchFamily="34" charset="0"/>
                <a:cs typeface="Calibri" pitchFamily="34" charset="0"/>
              </a:rPr>
              <a:t>hem de </a:t>
            </a:r>
            <a:r>
              <a:rPr lang="tr-TR" sz="2000" b="1" i="1" noProof="1" smtClean="0">
                <a:latin typeface="Calibri" pitchFamily="34" charset="0"/>
                <a:cs typeface="Calibri" pitchFamily="34" charset="0"/>
              </a:rPr>
              <a:t>aralığını tanımlar;</a:t>
            </a:r>
            <a:endParaRPr lang="tr-TR" sz="2000" b="1" i="1" noProof="1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i="1" noProof="1">
                <a:latin typeface="Calibri" pitchFamily="34" charset="0"/>
                <a:cs typeface="Calibri" pitchFamily="34" charset="0"/>
              </a:rPr>
              <a:t>Hastalık insidansı</a:t>
            </a:r>
          </a:p>
          <a:p>
            <a:pPr marL="742950" lvl="1" indent="-28575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i="1" noProof="1">
                <a:latin typeface="Calibri" pitchFamily="34" charset="0"/>
                <a:cs typeface="Calibri" pitchFamily="34" charset="0"/>
              </a:rPr>
              <a:t>Morbidite</a:t>
            </a:r>
          </a:p>
          <a:p>
            <a:pPr marL="742950" lvl="1" indent="-28575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i="1" noProof="1">
                <a:latin typeface="Calibri" pitchFamily="34" charset="0"/>
                <a:cs typeface="Calibri" pitchFamily="34" charset="0"/>
              </a:rPr>
              <a:t>Uzunluk</a:t>
            </a:r>
          </a:p>
          <a:p>
            <a:pPr marL="742950" lvl="1" indent="-28575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i="1" noProof="1">
                <a:latin typeface="Calibri" pitchFamily="34" charset="0"/>
                <a:cs typeface="Calibri" pitchFamily="34" charset="0"/>
              </a:rPr>
              <a:t>Süre.... </a:t>
            </a:r>
          </a:p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endParaRPr lang="tr-TR" sz="2000" i="1" noProof="1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7195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 VERİ KAYNAKLARI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gray">
          <a:xfrm>
            <a:off x="323850" y="10414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Rutin Veriler (Kayıtlar)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323850" y="1401762"/>
            <a:ext cx="4175125" cy="442106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hekimi hasta kayıtları,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Hastane kayıtları,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Aile hekimi kayıtları,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dosyaları,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Arşivler,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Nüfus kayıtları,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Doğum kayıtları,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 kayıtları,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Sigorta kayıtları,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……………………vb.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endParaRPr lang="en-US" sz="2000" i="1" noProof="1" smtClean="0"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en-US" sz="2000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gray">
          <a:xfrm>
            <a:off x="4643438" y="1041400"/>
            <a:ext cx="41751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algn="ctr" defTabSz="801688" eaLnBrk="0" hangingPunct="0"/>
            <a:r>
              <a:rPr lang="tr-TR" sz="24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Aktif Toplanan (Özel) Veriler</a:t>
            </a:r>
            <a:endParaRPr lang="en-US" sz="24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gray">
          <a:xfrm>
            <a:off x="4643438" y="1401762"/>
            <a:ext cx="4175125" cy="442106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342900" lvl="1" indent="-3429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Doğrudan bir sağlık sorununun nedenini araştırmak ya da çalışanlar arasındaki sıklığını tespit etmek için toplanan veriler,</a:t>
            </a:r>
          </a:p>
          <a:p>
            <a:pPr marL="0" lvl="1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Eğer «evreni» temsil eden uygun «örnek» büyüklüğünü içeren bir çalışma grubundan veri toplanırsa, bu veriler güvenilir olur,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1148886" y="5894040"/>
            <a:ext cx="6162416" cy="663371"/>
            <a:chOff x="2644311" y="5451679"/>
            <a:chExt cx="6162416" cy="663371"/>
          </a:xfrm>
        </p:grpSpPr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6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2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7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8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3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5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6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4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12298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619374" y="2658619"/>
            <a:ext cx="6401801" cy="16836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Verilerin Sunum Şekli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D:\DOKTOR\2-DRUZ\1. EĞİTİM KURUMU\1. İstanbuluzman\2-RESİMLER\z.Diğer\iCha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3431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7149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190875" y="194310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8867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VERİLERİN SUNUMU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Sıklık (Frekans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abloları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Çapraz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Tablolar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Çubuk Grafik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Daire Grafik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Çizgi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Grafik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…………………vb.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4497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TABLOSU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433109"/>
            <a:ext cx="5302250" cy="278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048797"/>
            <a:ext cx="5302250" cy="3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9749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ÇAPRAZ TABLO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2726429" y="2020757"/>
            <a:ext cx="5969895" cy="592931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TABLO: 2 / ANA SINIFI ÖĞRENCİLERİNİN HB DEĞERLERİ VE  CİNSİYETE GÖRE DAĞILIMI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80" y="2689888"/>
            <a:ext cx="5925444" cy="264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74170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ÇUBUK GRAFİK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2726429" y="2020757"/>
            <a:ext cx="5969895" cy="592931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None/>
            </a:pPr>
            <a:r>
              <a:rPr lang="tr-TR" dirty="0">
                <a:latin typeface="Calibri" pitchFamily="34" charset="0"/>
                <a:cs typeface="Calibri" pitchFamily="34" charset="0"/>
              </a:rPr>
              <a:t>GRAFİK: 1 / ANA SINIFI ÖĞRENCİLERİNİN HB DEĞERLERİ VE CİNSİYETE GÖRE DAĞILIMI</a:t>
            </a: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732010"/>
              </p:ext>
            </p:extLst>
          </p:nvPr>
        </p:nvGraphicFramePr>
        <p:xfrm>
          <a:off x="2726430" y="2652728"/>
          <a:ext cx="6074670" cy="2705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5" name="Grafik" r:id="rId4" imgW="7991343" imgH="4581630" progId="MSGraph.Chart.8">
                  <p:embed followColorScheme="full"/>
                </p:oleObj>
              </mc:Choice>
              <mc:Fallback>
                <p:oleObj name="Grafik" r:id="rId4" imgW="7991343" imgH="458163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6430" y="2652728"/>
                        <a:ext cx="6074670" cy="27057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5502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PAY GRAFİK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2726429" y="2020757"/>
            <a:ext cx="5969895" cy="592931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None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GRAFİK: 2 / ANA SINIFI ÖĞRENCİLERİNİN HB DEĞERLERİNE GÖRE DAĞILIMI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7" y="2282121"/>
            <a:ext cx="4832350" cy="3089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5161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608261" y="2955039"/>
            <a:ext cx="6346220" cy="12740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Ölçme Değerlendirme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Hipotez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D:\DOKTOR\1-DRUZ\1-EĞİTİM KURUMU\1. İstanbuluzman\2-RESİMLER\Kırtasiye\ruler-1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3455">
            <a:off x="470017" y="3425057"/>
            <a:ext cx="2841625" cy="28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DOKTOR\1-DRUZ\1-EĞİTİM KURUMU\1. İstanbuluzman\2-RESİMLER\Siyah\Extension-Manager_cs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028" y="2209800"/>
            <a:ext cx="2924175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1037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ÖLÇME VE DEĞERLENDİRME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sayısal değerlendirme, bilimsel araştırmaların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esasıdır.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Epidemiyolojide kıyaslamaya imkan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veren ve olayın çapını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açıkça gösteren ölçütler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905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MORTALİTE VE MORBİDİTE ÖLÇÜTLERİ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Epidemiyolojide kullanılan ölçütler;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(Rate)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 (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Ratio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Orantı (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Proportion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Prevalans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insidans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779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HIZ (RATE)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bütünün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parçalarından birinin bütüne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oranıdır.»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zamanda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meydana gelen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olay sayısının,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olayın olduğu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toplum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sayısına bölünmesi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elde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edilir. Belirli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zaman süresince, belirli bir olayın görülme miktarını yansıtan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ölçüttür»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3043236" y="3436938"/>
            <a:ext cx="4214814" cy="1878013"/>
            <a:chOff x="3538536" y="3160713"/>
            <a:chExt cx="4214814" cy="1878013"/>
          </a:xfrm>
        </p:grpSpPr>
        <p:grpSp>
          <p:nvGrpSpPr>
            <p:cNvPr id="18" name="Grup 17"/>
            <p:cNvGrpSpPr/>
            <p:nvPr/>
          </p:nvGrpSpPr>
          <p:grpSpPr>
            <a:xfrm>
              <a:off x="3538536" y="3160713"/>
              <a:ext cx="1881187" cy="1878013"/>
              <a:chOff x="3538542" y="2627313"/>
              <a:chExt cx="1447802" cy="1447801"/>
            </a:xfrm>
          </p:grpSpPr>
          <p:sp>
            <p:nvSpPr>
              <p:cNvPr id="21" name="AutoShape 4"/>
              <p:cNvSpPr>
                <a:spLocks noChangeArrowheads="1"/>
              </p:cNvSpPr>
              <p:nvPr/>
            </p:nvSpPr>
            <p:spPr bwMode="auto">
              <a:xfrm>
                <a:off x="3538542" y="2627313"/>
                <a:ext cx="1447802" cy="1447801"/>
              </a:xfrm>
              <a:prstGeom prst="octagon">
                <a:avLst>
                  <a:gd name="adj" fmla="val 29287"/>
                </a:avLst>
              </a:prstGeom>
              <a:ln>
                <a:headEnd/>
                <a:tailEnd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tr-TR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Line 5"/>
              <p:cNvSpPr>
                <a:spLocks noChangeShapeType="1"/>
              </p:cNvSpPr>
              <p:nvPr/>
            </p:nvSpPr>
            <p:spPr bwMode="auto">
              <a:xfrm>
                <a:off x="3962404" y="2647951"/>
                <a:ext cx="0" cy="68580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Line 6"/>
              <p:cNvSpPr>
                <a:spLocks noChangeShapeType="1"/>
              </p:cNvSpPr>
              <p:nvPr/>
            </p:nvSpPr>
            <p:spPr bwMode="auto">
              <a:xfrm>
                <a:off x="3961571" y="3323629"/>
                <a:ext cx="1008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Text Box 7"/>
              <p:cNvSpPr txBox="1">
                <a:spLocks noChangeArrowheads="1"/>
              </p:cNvSpPr>
              <p:nvPr/>
            </p:nvSpPr>
            <p:spPr bwMode="auto">
              <a:xfrm>
                <a:off x="4186238" y="3267076"/>
                <a:ext cx="457200" cy="5457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sz="4000" b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b</a:t>
                </a:r>
                <a:endParaRPr lang="tr-TR" sz="4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7" name="Text Box 8"/>
              <p:cNvSpPr txBox="1">
                <a:spLocks noChangeArrowheads="1"/>
              </p:cNvSpPr>
              <p:nvPr/>
            </p:nvSpPr>
            <p:spPr bwMode="auto">
              <a:xfrm>
                <a:off x="4152900" y="2705100"/>
                <a:ext cx="457200" cy="5457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sz="4000" b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a</a:t>
                </a:r>
                <a:endParaRPr lang="tr-TR" sz="4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5543550" y="3324225"/>
              <a:ext cx="2209800" cy="70788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4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 / </a:t>
              </a:r>
              <a:r>
                <a:rPr lang="tr-TR" sz="4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 + b</a:t>
              </a:r>
              <a:endParaRPr lang="tr-TR" sz="4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5543550" y="4079751"/>
              <a:ext cx="2209800" cy="70788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4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 </a:t>
              </a:r>
              <a:r>
                <a:rPr lang="tr-TR" sz="4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/ </a:t>
              </a:r>
              <a:r>
                <a:rPr lang="tr-TR" sz="4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 + b</a:t>
              </a:r>
              <a:endParaRPr lang="tr-TR" sz="4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3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>
                  <a:latin typeface="Cambria" pitchFamily="18" charset="0"/>
                </a:rPr>
                <a:t>E</a:t>
              </a:r>
              <a:r>
                <a:rPr lang="tr-TR" sz="1200" dirty="0" smtClean="0">
                  <a:latin typeface="Cambria" pitchFamily="18" charset="0"/>
                </a:rPr>
                <a:t>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7189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ORAN (RATIO)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bütünün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iki parçasının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birbirine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oranıdır.»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farklı olayın birbirine bölünmesiyle elde edilen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ölçüt.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3824286" y="3341688"/>
            <a:ext cx="3795714" cy="1878013"/>
            <a:chOff x="3538536" y="3160713"/>
            <a:chExt cx="3795714" cy="1878013"/>
          </a:xfrm>
        </p:grpSpPr>
        <p:grpSp>
          <p:nvGrpSpPr>
            <p:cNvPr id="6" name="Grup 5"/>
            <p:cNvGrpSpPr/>
            <p:nvPr/>
          </p:nvGrpSpPr>
          <p:grpSpPr>
            <a:xfrm>
              <a:off x="3538536" y="3160713"/>
              <a:ext cx="1881187" cy="1878013"/>
              <a:chOff x="3538542" y="2627313"/>
              <a:chExt cx="1447802" cy="1447801"/>
            </a:xfrm>
          </p:grpSpPr>
          <p:sp>
            <p:nvSpPr>
              <p:cNvPr id="19" name="AutoShape 4"/>
              <p:cNvSpPr>
                <a:spLocks noChangeArrowheads="1"/>
              </p:cNvSpPr>
              <p:nvPr/>
            </p:nvSpPr>
            <p:spPr bwMode="auto">
              <a:xfrm>
                <a:off x="3538542" y="2627313"/>
                <a:ext cx="1447802" cy="1447801"/>
              </a:xfrm>
              <a:prstGeom prst="octagon">
                <a:avLst>
                  <a:gd name="adj" fmla="val 2928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3962404" y="2647951"/>
                <a:ext cx="0" cy="68580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3961571" y="3323629"/>
                <a:ext cx="1008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2" name="Text Box 7"/>
              <p:cNvSpPr txBox="1">
                <a:spLocks noChangeArrowheads="1"/>
              </p:cNvSpPr>
              <p:nvPr/>
            </p:nvSpPr>
            <p:spPr bwMode="auto">
              <a:xfrm>
                <a:off x="4186238" y="3267076"/>
                <a:ext cx="457200" cy="5457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sz="4000" b="1" dirty="0" smtClean="0">
                    <a:latin typeface="Calibri" pitchFamily="34" charset="0"/>
                    <a:cs typeface="Calibri" pitchFamily="34" charset="0"/>
                  </a:rPr>
                  <a:t>b</a:t>
                </a:r>
                <a:endParaRPr lang="tr-TR" sz="4000" b="1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 Box 8"/>
              <p:cNvSpPr txBox="1">
                <a:spLocks noChangeArrowheads="1"/>
              </p:cNvSpPr>
              <p:nvPr/>
            </p:nvSpPr>
            <p:spPr bwMode="auto">
              <a:xfrm>
                <a:off x="4152900" y="2705100"/>
                <a:ext cx="457200" cy="5457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sz="4000" b="1" dirty="0" smtClean="0">
                    <a:latin typeface="Calibri" pitchFamily="34" charset="0"/>
                    <a:cs typeface="Calibri" pitchFamily="34" charset="0"/>
                  </a:rPr>
                  <a:t>a</a:t>
                </a:r>
                <a:endParaRPr lang="tr-TR" sz="4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5543550" y="3333750"/>
              <a:ext cx="1790700" cy="70788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4000" b="1">
                  <a:latin typeface="Calibri" pitchFamily="34" charset="0"/>
                  <a:cs typeface="Calibri" pitchFamily="34" charset="0"/>
                </a:rPr>
                <a:t>a / b</a:t>
              </a: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5543550" y="4095754"/>
              <a:ext cx="1790700" cy="70788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4000" b="1" dirty="0" smtClean="0">
                  <a:latin typeface="Calibri" pitchFamily="34" charset="0"/>
                  <a:cs typeface="Calibri" pitchFamily="34" charset="0"/>
                </a:rPr>
                <a:t>b </a:t>
              </a:r>
              <a:r>
                <a:rPr lang="tr-TR" sz="4000" b="1" dirty="0">
                  <a:latin typeface="Calibri" pitchFamily="34" charset="0"/>
                  <a:cs typeface="Calibri" pitchFamily="34" charset="0"/>
                </a:rPr>
                <a:t>/ </a:t>
              </a:r>
              <a:r>
                <a:rPr lang="tr-TR" sz="4000" b="1" dirty="0" smtClean="0">
                  <a:latin typeface="Calibri" pitchFamily="34" charset="0"/>
                  <a:cs typeface="Calibri" pitchFamily="34" charset="0"/>
                </a:rPr>
                <a:t>a</a:t>
              </a:r>
              <a:endParaRPr lang="tr-TR" sz="40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3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967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EPİDEMİYOLOJİ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6" y="980703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«Katılımcıların, işyerinde kullanılabilecek epidemiyoloji, kayıt - istatistik ve araştırma yöntemlerini tanımalarına ve bu yöntemlere ilişkin temel kavramları öğrenmelerine yardımcı 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olmaktır.»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Epidemiyoloji tanımını yapar ve kullanılan yöntemleri sıralar.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Epidemiyolojinin temel kavramlarını söyler.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 hekiminin işyerinde araştırma yapmakla ilgili etik sorumluluklarını ifade eder. </a:t>
              </a: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Epidemiyolojinin tanımı 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Epidemiyolojinin temel kavramları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Epidemiyolojide veri kaynakları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Epidemiyolojinin iş sağlığı alanında kullanım amaçları 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 hekiminin işyerinde araştırma yapmakla ilgili etik sorumlulukları</a:t>
              </a:r>
            </a:p>
            <a:p>
              <a:pPr marL="216000" indent="-18000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yaşamında kullanılan epidemiyolojik araştırma yöntemleri: </a:t>
              </a:r>
            </a:p>
            <a:p>
              <a:pPr marL="684000" lvl="1" indent="-10800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Kesitsel araştırmalar</a:t>
              </a:r>
            </a:p>
            <a:p>
              <a:pPr marL="684000" lvl="1" indent="-10800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Vaka-kontrol araştırmaları</a:t>
              </a:r>
            </a:p>
            <a:p>
              <a:pPr marL="684000" lvl="1" indent="-10800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Kohort araştırmaları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İşyerinde araştırma örneklerinin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sunumu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874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ORANTI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(PROPORTION)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bütünün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parçalarından birinin bütüne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oranıdır.» Meydana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gelen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olay sayısının,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olayın olduğu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toplum sayısına bölünmesi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elde edilir.»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3538536" y="3132138"/>
            <a:ext cx="4214814" cy="1878013"/>
            <a:chOff x="3538536" y="3160713"/>
            <a:chExt cx="4214814" cy="1878013"/>
          </a:xfrm>
        </p:grpSpPr>
        <p:grpSp>
          <p:nvGrpSpPr>
            <p:cNvPr id="6" name="Grup 5"/>
            <p:cNvGrpSpPr/>
            <p:nvPr/>
          </p:nvGrpSpPr>
          <p:grpSpPr>
            <a:xfrm>
              <a:off x="3538536" y="3160713"/>
              <a:ext cx="1881187" cy="1878013"/>
              <a:chOff x="3538542" y="2627313"/>
              <a:chExt cx="1447802" cy="1447801"/>
            </a:xfrm>
          </p:grpSpPr>
          <p:sp>
            <p:nvSpPr>
              <p:cNvPr id="19" name="AutoShape 4"/>
              <p:cNvSpPr>
                <a:spLocks noChangeArrowheads="1"/>
              </p:cNvSpPr>
              <p:nvPr/>
            </p:nvSpPr>
            <p:spPr bwMode="auto">
              <a:xfrm>
                <a:off x="3538542" y="2627313"/>
                <a:ext cx="1447802" cy="1447801"/>
              </a:xfrm>
              <a:prstGeom prst="octagon">
                <a:avLst>
                  <a:gd name="adj" fmla="val 29287"/>
                </a:avLst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3962404" y="2647951"/>
                <a:ext cx="0" cy="68580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3961571" y="3323629"/>
                <a:ext cx="1008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2" name="Text Box 7"/>
              <p:cNvSpPr txBox="1">
                <a:spLocks noChangeArrowheads="1"/>
              </p:cNvSpPr>
              <p:nvPr/>
            </p:nvSpPr>
            <p:spPr bwMode="auto">
              <a:xfrm>
                <a:off x="4186238" y="3267076"/>
                <a:ext cx="457200" cy="5457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sz="4000" b="1" dirty="0" smtClean="0">
                    <a:latin typeface="Calibri" pitchFamily="34" charset="0"/>
                    <a:cs typeface="Calibri" pitchFamily="34" charset="0"/>
                  </a:rPr>
                  <a:t>b</a:t>
                </a:r>
                <a:endParaRPr lang="tr-TR" sz="4000" b="1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 Box 8"/>
              <p:cNvSpPr txBox="1">
                <a:spLocks noChangeArrowheads="1"/>
              </p:cNvSpPr>
              <p:nvPr/>
            </p:nvSpPr>
            <p:spPr bwMode="auto">
              <a:xfrm>
                <a:off x="4152900" y="2705100"/>
                <a:ext cx="457200" cy="5457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sz="4000" b="1" dirty="0" smtClean="0">
                    <a:latin typeface="Calibri" pitchFamily="34" charset="0"/>
                    <a:cs typeface="Calibri" pitchFamily="34" charset="0"/>
                  </a:rPr>
                  <a:t>a</a:t>
                </a:r>
                <a:endParaRPr lang="tr-TR" sz="4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5543550" y="3324225"/>
              <a:ext cx="2209800" cy="70788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4000" b="1" dirty="0">
                  <a:latin typeface="Calibri" pitchFamily="34" charset="0"/>
                  <a:cs typeface="Calibri" pitchFamily="34" charset="0"/>
                </a:rPr>
                <a:t>a / </a:t>
              </a:r>
              <a:r>
                <a:rPr lang="tr-TR" sz="4000" b="1" dirty="0" smtClean="0">
                  <a:latin typeface="Calibri" pitchFamily="34" charset="0"/>
                  <a:cs typeface="Calibri" pitchFamily="34" charset="0"/>
                </a:rPr>
                <a:t>a + b</a:t>
              </a:r>
              <a:endParaRPr lang="tr-TR" sz="4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5543550" y="4079751"/>
              <a:ext cx="2209800" cy="70788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4000" b="1" dirty="0" smtClean="0">
                  <a:latin typeface="Calibri" pitchFamily="34" charset="0"/>
                  <a:cs typeface="Calibri" pitchFamily="34" charset="0"/>
                </a:rPr>
                <a:t>b </a:t>
              </a:r>
              <a:r>
                <a:rPr lang="tr-TR" sz="4000" b="1" dirty="0">
                  <a:latin typeface="Calibri" pitchFamily="34" charset="0"/>
                  <a:cs typeface="Calibri" pitchFamily="34" charset="0"/>
                </a:rPr>
                <a:t>/ </a:t>
              </a:r>
              <a:r>
                <a:rPr lang="tr-TR" sz="4000" b="1" dirty="0" smtClean="0">
                  <a:latin typeface="Calibri" pitchFamily="34" charset="0"/>
                  <a:cs typeface="Calibri" pitchFamily="34" charset="0"/>
                </a:rPr>
                <a:t>a + b</a:t>
              </a:r>
              <a:endParaRPr lang="tr-TR" sz="40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3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48176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110921" y="2298752"/>
            <a:ext cx="2750271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Pay, Paydaya dahil mi?</a:t>
            </a:r>
            <a:endParaRPr lang="zh-CN" altLang="zh-CN" sz="2000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HIZ – ORAN – ORANTI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724400" y="3003860"/>
            <a:ext cx="1709193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Evet </a:t>
            </a:r>
            <a:r>
              <a:rPr lang="tr-TR" altLang="zh-CN" sz="2000" b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(a/</a:t>
            </a:r>
            <a:r>
              <a:rPr lang="tr-TR" altLang="zh-CN" sz="2000" b="1" dirty="0" err="1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a+b</a:t>
            </a:r>
            <a:r>
              <a:rPr lang="tr-TR" altLang="zh-CN" sz="2000" b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zh-CN" altLang="zh-CN" sz="2000" b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2174399" y="1125840"/>
            <a:ext cx="2750271" cy="662639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KESİR </a:t>
            </a:r>
            <a:r>
              <a:rPr lang="tr-TR" sz="2400" b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(a/b)</a:t>
            </a:r>
            <a:endParaRPr lang="zh-CN" altLang="zh-CN" sz="2400" b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3029522" y="1840900"/>
            <a:ext cx="876300" cy="405405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3" name="Freeform 7"/>
          <p:cNvSpPr>
            <a:spLocks/>
          </p:cNvSpPr>
          <p:nvPr/>
        </p:nvSpPr>
        <p:spPr bwMode="gray">
          <a:xfrm rot="17444198" flipV="1">
            <a:off x="1280506" y="2289700"/>
            <a:ext cx="593945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4" name="Freeform 7"/>
          <p:cNvSpPr>
            <a:spLocks/>
          </p:cNvSpPr>
          <p:nvPr/>
        </p:nvSpPr>
        <p:spPr bwMode="gray">
          <a:xfrm rot="15266531">
            <a:off x="5072055" y="2250753"/>
            <a:ext cx="593945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282880" y="2990759"/>
            <a:ext cx="164004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Hayır </a:t>
            </a:r>
            <a:r>
              <a:rPr lang="tr-TR" altLang="zh-CN" sz="2000" b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(a/b)</a:t>
            </a:r>
            <a:endParaRPr lang="zh-CN" altLang="zh-CN" sz="2000" b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4212610" y="3936873"/>
            <a:ext cx="2750271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Paydada </a:t>
            </a:r>
            <a:r>
              <a:rPr lang="tr-TR" altLang="zh-CN" sz="2000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Zaman</a:t>
            </a:r>
            <a:r>
              <a:rPr lang="tr-TR" altLang="zh-CN" sz="2000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 Var mı?</a:t>
            </a:r>
            <a:endParaRPr lang="zh-CN" altLang="zh-CN" sz="2000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0" name="Aşağı Ok 29"/>
          <p:cNvSpPr/>
          <p:nvPr/>
        </p:nvSpPr>
        <p:spPr>
          <a:xfrm>
            <a:off x="5166836" y="3552818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2966734" y="4678961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Evet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7184158" y="4690836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Hayır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3" name="Freeform 7"/>
          <p:cNvSpPr>
            <a:spLocks/>
          </p:cNvSpPr>
          <p:nvPr/>
        </p:nvSpPr>
        <p:spPr bwMode="gray">
          <a:xfrm rot="17444198" flipV="1">
            <a:off x="3422644" y="3957262"/>
            <a:ext cx="593945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" name="Freeform 7"/>
          <p:cNvSpPr>
            <a:spLocks/>
          </p:cNvSpPr>
          <p:nvPr/>
        </p:nvSpPr>
        <p:spPr bwMode="gray">
          <a:xfrm rot="15266531">
            <a:off x="7213320" y="3965816"/>
            <a:ext cx="593945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6" name="AutoShape 5"/>
          <p:cNvSpPr>
            <a:spLocks noChangeArrowheads="1"/>
          </p:cNvSpPr>
          <p:nvPr/>
        </p:nvSpPr>
        <p:spPr bwMode="auto">
          <a:xfrm>
            <a:off x="2548744" y="5597069"/>
            <a:ext cx="1908000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HIZ (Rate)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>
            <a:off x="6461211" y="5587544"/>
            <a:ext cx="2591749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ORANTI (</a:t>
            </a:r>
            <a:r>
              <a:rPr lang="tr-TR" altLang="zh-CN" sz="2000" b="1" dirty="0" err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Proportion</a:t>
            </a:r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auto">
          <a:xfrm>
            <a:off x="216204" y="5585663"/>
            <a:ext cx="1908000" cy="468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ORAN (</a:t>
            </a:r>
            <a:r>
              <a:rPr lang="tr-TR" altLang="zh-CN" sz="2000" b="1" dirty="0" err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Ratio</a:t>
            </a:r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Aşağı Ok 38"/>
          <p:cNvSpPr/>
          <p:nvPr/>
        </p:nvSpPr>
        <p:spPr>
          <a:xfrm>
            <a:off x="3068397" y="5222544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0" name="Aşağı Ok 39"/>
          <p:cNvSpPr/>
          <p:nvPr/>
        </p:nvSpPr>
        <p:spPr>
          <a:xfrm>
            <a:off x="7322781" y="5229725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1" name="Aşağı Ok 40"/>
          <p:cNvSpPr/>
          <p:nvPr/>
        </p:nvSpPr>
        <p:spPr>
          <a:xfrm>
            <a:off x="727463" y="3519328"/>
            <a:ext cx="876300" cy="2020545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799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İNSİDANS / HIZ (RATE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 [İnsidans Hızı]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süre (zaman)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içerisinde </a:t>
            </a:r>
            <a:r>
              <a:rPr lang="tr-T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yeni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ortaya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çıkan hastalık sayısının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toplum sayısına b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ölünmesi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bulunur.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Yeni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vakaların görülme hızı ya da yayılma hızı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ölçütüdür»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3995818" y="3948155"/>
            <a:ext cx="3076575" cy="1218408"/>
            <a:chOff x="3538536" y="3160713"/>
            <a:chExt cx="4214814" cy="1878013"/>
          </a:xfrm>
        </p:grpSpPr>
        <p:grpSp>
          <p:nvGrpSpPr>
            <p:cNvPr id="6" name="Grup 5"/>
            <p:cNvGrpSpPr/>
            <p:nvPr/>
          </p:nvGrpSpPr>
          <p:grpSpPr>
            <a:xfrm>
              <a:off x="3538536" y="3160713"/>
              <a:ext cx="1881187" cy="1878013"/>
              <a:chOff x="3538542" y="2627313"/>
              <a:chExt cx="1447802" cy="1447801"/>
            </a:xfrm>
          </p:grpSpPr>
          <p:sp>
            <p:nvSpPr>
              <p:cNvPr id="19" name="AutoShape 4"/>
              <p:cNvSpPr>
                <a:spLocks noChangeArrowheads="1"/>
              </p:cNvSpPr>
              <p:nvPr/>
            </p:nvSpPr>
            <p:spPr bwMode="auto">
              <a:xfrm>
                <a:off x="3538542" y="2627313"/>
                <a:ext cx="1447802" cy="1447801"/>
              </a:xfrm>
              <a:prstGeom prst="octagon">
                <a:avLst>
                  <a:gd name="adj" fmla="val 29287"/>
                </a:avLst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3962404" y="2647951"/>
                <a:ext cx="0" cy="68580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3961571" y="3323629"/>
                <a:ext cx="1008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2" name="Text Box 7"/>
              <p:cNvSpPr txBox="1">
                <a:spLocks noChangeArrowheads="1"/>
              </p:cNvSpPr>
              <p:nvPr/>
            </p:nvSpPr>
            <p:spPr bwMode="auto">
              <a:xfrm>
                <a:off x="4186238" y="3267075"/>
                <a:ext cx="457200" cy="4388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b="1" dirty="0" smtClean="0">
                    <a:latin typeface="Calibri" pitchFamily="34" charset="0"/>
                    <a:cs typeface="Calibri" pitchFamily="34" charset="0"/>
                  </a:rPr>
                  <a:t>b</a:t>
                </a:r>
                <a:endParaRPr lang="tr-TR" b="1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 Box 8"/>
              <p:cNvSpPr txBox="1">
                <a:spLocks noChangeArrowheads="1"/>
              </p:cNvSpPr>
              <p:nvPr/>
            </p:nvSpPr>
            <p:spPr bwMode="auto">
              <a:xfrm>
                <a:off x="4193499" y="2705100"/>
                <a:ext cx="457200" cy="4388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b="1" dirty="0" smtClean="0">
                    <a:latin typeface="Calibri" pitchFamily="34" charset="0"/>
                    <a:cs typeface="Calibri" pitchFamily="34" charset="0"/>
                  </a:rPr>
                  <a:t>a</a:t>
                </a:r>
                <a:endParaRPr lang="tr-TR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5543550" y="3324226"/>
              <a:ext cx="2209800" cy="56927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b="1" dirty="0">
                  <a:latin typeface="Calibri" pitchFamily="34" charset="0"/>
                  <a:cs typeface="Calibri" pitchFamily="34" charset="0"/>
                </a:rPr>
                <a:t>a / </a:t>
              </a:r>
              <a:r>
                <a:rPr lang="tr-TR" b="1" dirty="0" smtClean="0">
                  <a:latin typeface="Calibri" pitchFamily="34" charset="0"/>
                  <a:cs typeface="Calibri" pitchFamily="34" charset="0"/>
                </a:rPr>
                <a:t>a + b</a:t>
              </a:r>
              <a:endParaRPr lang="tr-TR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5543550" y="4079751"/>
              <a:ext cx="2209800" cy="56927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b="1" dirty="0" smtClean="0">
                  <a:latin typeface="Calibri" pitchFamily="34" charset="0"/>
                  <a:cs typeface="Calibri" pitchFamily="34" charset="0"/>
                </a:rPr>
                <a:t>b </a:t>
              </a:r>
              <a:r>
                <a:rPr lang="tr-TR" b="1" dirty="0">
                  <a:latin typeface="Calibri" pitchFamily="34" charset="0"/>
                  <a:cs typeface="Calibri" pitchFamily="34" charset="0"/>
                </a:rPr>
                <a:t>/ </a:t>
              </a:r>
              <a:r>
                <a:rPr lang="tr-TR" b="1" dirty="0" smtClean="0">
                  <a:latin typeface="Calibri" pitchFamily="34" charset="0"/>
                  <a:cs typeface="Calibri" pitchFamily="34" charset="0"/>
                </a:rPr>
                <a:t>a + b</a:t>
              </a:r>
              <a:endParaRPr lang="tr-TR" b="1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2814718" y="3211545"/>
            <a:ext cx="5462493" cy="586171"/>
            <a:chOff x="2576593" y="4641715"/>
            <a:chExt cx="5177115" cy="586171"/>
          </a:xfrm>
        </p:grpSpPr>
        <p:cxnSp>
          <p:nvCxnSpPr>
            <p:cNvPr id="29" name="Düz Bağlayıcı 28"/>
            <p:cNvCxnSpPr/>
            <p:nvPr/>
          </p:nvCxnSpPr>
          <p:spPr>
            <a:xfrm>
              <a:off x="4042641" y="4929605"/>
              <a:ext cx="2968367" cy="0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Metin kutusu 29"/>
            <p:cNvSpPr txBox="1"/>
            <p:nvPr/>
          </p:nvSpPr>
          <p:spPr>
            <a:xfrm>
              <a:off x="3983571" y="4641715"/>
              <a:ext cx="32014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Belli bir dönemdeki </a:t>
              </a:r>
              <a:r>
                <a:rPr lang="es-ES" sz="16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yeni</a:t>
              </a:r>
              <a:r>
                <a:rPr lang="es-ES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s-ES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olgular</a:t>
              </a:r>
            </a:p>
          </p:txBody>
        </p:sp>
        <p:sp>
          <p:nvSpPr>
            <p:cNvPr id="31" name="Metin kutusu 30"/>
            <p:cNvSpPr txBox="1"/>
            <p:nvPr/>
          </p:nvSpPr>
          <p:spPr>
            <a:xfrm>
              <a:off x="3902154" y="4889332"/>
              <a:ext cx="33558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Aynı dönemde risk altındaki toplum</a:t>
              </a:r>
            </a:p>
          </p:txBody>
        </p:sp>
        <p:sp>
          <p:nvSpPr>
            <p:cNvPr id="32" name="Metin kutusu 31"/>
            <p:cNvSpPr txBox="1"/>
            <p:nvPr/>
          </p:nvSpPr>
          <p:spPr>
            <a:xfrm>
              <a:off x="2576593" y="4744939"/>
              <a:ext cx="15191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İnsidans=</a:t>
              </a:r>
              <a:endPara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Metin kutusu 33"/>
            <p:cNvSpPr txBox="1"/>
            <p:nvPr/>
          </p:nvSpPr>
          <p:spPr>
            <a:xfrm>
              <a:off x="6905982" y="4753188"/>
              <a:ext cx="8477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X 1.000</a:t>
              </a:r>
              <a:endPara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3" name="Grup 32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35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37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9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0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43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8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9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44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6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7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45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6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69977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PREVALANS / HIZ (RATE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 [Prevalans Hızı]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bir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anda </a:t>
            </a:r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veya sürede (zamanda)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belirlenen </a:t>
            </a:r>
            <a:r>
              <a:rPr lang="tr-T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eski </a:t>
            </a:r>
            <a:r>
              <a:rPr lang="tr-TR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yeni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vakaların,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 sayısına bölünmesi ile bulunur.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toplumda </a:t>
            </a:r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yaygınlığını/sıklığını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sağlık planlaması yönünden önem kazanır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3972882" y="4038738"/>
            <a:ext cx="3076575" cy="1218408"/>
            <a:chOff x="3538536" y="3160713"/>
            <a:chExt cx="4214814" cy="1878013"/>
          </a:xfrm>
        </p:grpSpPr>
        <p:grpSp>
          <p:nvGrpSpPr>
            <p:cNvPr id="6" name="Grup 5"/>
            <p:cNvGrpSpPr/>
            <p:nvPr/>
          </p:nvGrpSpPr>
          <p:grpSpPr>
            <a:xfrm>
              <a:off x="3538536" y="3160713"/>
              <a:ext cx="1881187" cy="1878013"/>
              <a:chOff x="3538542" y="2627313"/>
              <a:chExt cx="1447802" cy="1447801"/>
            </a:xfrm>
          </p:grpSpPr>
          <p:sp>
            <p:nvSpPr>
              <p:cNvPr id="19" name="AutoShape 4"/>
              <p:cNvSpPr>
                <a:spLocks noChangeArrowheads="1"/>
              </p:cNvSpPr>
              <p:nvPr/>
            </p:nvSpPr>
            <p:spPr bwMode="auto">
              <a:xfrm>
                <a:off x="3538542" y="2627313"/>
                <a:ext cx="1447802" cy="1447801"/>
              </a:xfrm>
              <a:prstGeom prst="octagon">
                <a:avLst>
                  <a:gd name="adj" fmla="val 29287"/>
                </a:avLst>
              </a:prstGeom>
              <a:ln>
                <a:headEnd/>
                <a:tailEnd/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3962404" y="2647951"/>
                <a:ext cx="0" cy="68580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3961571" y="3323629"/>
                <a:ext cx="10080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tr-TR"/>
              </a:p>
            </p:txBody>
          </p:sp>
          <p:sp>
            <p:nvSpPr>
              <p:cNvPr id="22" name="Text Box 7"/>
              <p:cNvSpPr txBox="1">
                <a:spLocks noChangeArrowheads="1"/>
              </p:cNvSpPr>
              <p:nvPr/>
            </p:nvSpPr>
            <p:spPr bwMode="auto">
              <a:xfrm>
                <a:off x="4186238" y="3267075"/>
                <a:ext cx="457200" cy="4388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b="1" dirty="0" smtClean="0">
                    <a:latin typeface="Calibri" pitchFamily="34" charset="0"/>
                    <a:cs typeface="Calibri" pitchFamily="34" charset="0"/>
                  </a:rPr>
                  <a:t>b</a:t>
                </a:r>
                <a:endParaRPr lang="tr-TR" b="1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 Box 8"/>
              <p:cNvSpPr txBox="1">
                <a:spLocks noChangeArrowheads="1"/>
              </p:cNvSpPr>
              <p:nvPr/>
            </p:nvSpPr>
            <p:spPr bwMode="auto">
              <a:xfrm>
                <a:off x="4193499" y="2705100"/>
                <a:ext cx="457200" cy="4388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tr-TR" b="1" dirty="0" smtClean="0">
                    <a:latin typeface="Calibri" pitchFamily="34" charset="0"/>
                    <a:cs typeface="Calibri" pitchFamily="34" charset="0"/>
                  </a:rPr>
                  <a:t>a</a:t>
                </a:r>
                <a:endParaRPr lang="tr-TR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5543550" y="3324226"/>
              <a:ext cx="2209800" cy="56927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b="1" dirty="0">
                  <a:latin typeface="Calibri" pitchFamily="34" charset="0"/>
                  <a:cs typeface="Calibri" pitchFamily="34" charset="0"/>
                </a:rPr>
                <a:t>a / </a:t>
              </a:r>
              <a:r>
                <a:rPr lang="tr-TR" b="1" dirty="0" smtClean="0">
                  <a:latin typeface="Calibri" pitchFamily="34" charset="0"/>
                  <a:cs typeface="Calibri" pitchFamily="34" charset="0"/>
                </a:rPr>
                <a:t>a + b</a:t>
              </a:r>
              <a:endParaRPr lang="tr-TR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5543550" y="4079751"/>
              <a:ext cx="2209800" cy="56927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b="1" dirty="0" smtClean="0">
                  <a:latin typeface="Calibri" pitchFamily="34" charset="0"/>
                  <a:cs typeface="Calibri" pitchFamily="34" charset="0"/>
                </a:rPr>
                <a:t>b </a:t>
              </a:r>
              <a:r>
                <a:rPr lang="tr-TR" b="1" dirty="0">
                  <a:latin typeface="Calibri" pitchFamily="34" charset="0"/>
                  <a:cs typeface="Calibri" pitchFamily="34" charset="0"/>
                </a:rPr>
                <a:t>/ </a:t>
              </a:r>
              <a:r>
                <a:rPr lang="tr-TR" b="1" dirty="0" smtClean="0">
                  <a:latin typeface="Calibri" pitchFamily="34" charset="0"/>
                  <a:cs typeface="Calibri" pitchFamily="34" charset="0"/>
                </a:rPr>
                <a:t>a + b</a:t>
              </a:r>
              <a:endParaRPr lang="tr-TR" b="1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2812296" y="3347845"/>
            <a:ext cx="5833982" cy="586171"/>
            <a:chOff x="2576593" y="4641715"/>
            <a:chExt cx="5529182" cy="586171"/>
          </a:xfrm>
        </p:grpSpPr>
        <p:cxnSp>
          <p:nvCxnSpPr>
            <p:cNvPr id="29" name="Düz Bağlayıcı 28"/>
            <p:cNvCxnSpPr/>
            <p:nvPr/>
          </p:nvCxnSpPr>
          <p:spPr>
            <a:xfrm>
              <a:off x="4042641" y="4929605"/>
              <a:ext cx="3312000" cy="0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Metin kutusu 29"/>
            <p:cNvSpPr txBox="1"/>
            <p:nvPr/>
          </p:nvSpPr>
          <p:spPr>
            <a:xfrm>
              <a:off x="3983571" y="4641715"/>
              <a:ext cx="34649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Belli bir dönemdeki </a:t>
              </a:r>
              <a:r>
                <a:rPr lang="es-ES" sz="1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eski ve yeni </a:t>
              </a:r>
              <a:r>
                <a:rPr lang="es-ES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olgular</a:t>
              </a:r>
            </a:p>
          </p:txBody>
        </p:sp>
        <p:sp>
          <p:nvSpPr>
            <p:cNvPr id="31" name="Metin kutusu 30"/>
            <p:cNvSpPr txBox="1"/>
            <p:nvPr/>
          </p:nvSpPr>
          <p:spPr>
            <a:xfrm>
              <a:off x="3902154" y="4889332"/>
              <a:ext cx="33558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Aynı dönemde risk altındaki toplum</a:t>
              </a:r>
            </a:p>
          </p:txBody>
        </p:sp>
        <p:sp>
          <p:nvSpPr>
            <p:cNvPr id="32" name="Metin kutusu 31"/>
            <p:cNvSpPr txBox="1"/>
            <p:nvPr/>
          </p:nvSpPr>
          <p:spPr>
            <a:xfrm>
              <a:off x="2576593" y="4744939"/>
              <a:ext cx="15191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Prevalans=</a:t>
              </a:r>
              <a:endPara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Metin kutusu 33"/>
            <p:cNvSpPr txBox="1"/>
            <p:nvPr/>
          </p:nvSpPr>
          <p:spPr>
            <a:xfrm>
              <a:off x="7267575" y="4743663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X 1.000</a:t>
              </a:r>
              <a:endPara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3" name="Grup 32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35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37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9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0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43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8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9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44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6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47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45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6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7210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157350" y="1535009"/>
            <a:ext cx="4648200" cy="5181600"/>
          </a:xfrm>
          <a:prstGeom prst="upArrow">
            <a:avLst>
              <a:gd name="adj1" fmla="val 76028"/>
              <a:gd name="adj2" fmla="val 32410"/>
            </a:avLst>
          </a:prstGeom>
          <a:noFill/>
          <a:ln w="635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innerShdw blurRad="63500" dist="50800">
              <a:prstClr val="black">
                <a:alpha val="34000"/>
              </a:prstClr>
            </a:innerShdw>
          </a:effectLst>
        </p:spPr>
        <p:txBody>
          <a:bodyPr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725761" y="2015897"/>
            <a:ext cx="14253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Artıranlar</a:t>
            </a:r>
            <a:endParaRPr kumimoji="0" lang="tr-T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883725" y="2479759"/>
            <a:ext cx="2571538" cy="39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Hastalığın uzun sürmesi</a:t>
            </a:r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 rot="10800000">
            <a:off x="4419600" y="1616159"/>
            <a:ext cx="4495800" cy="5105400"/>
          </a:xfrm>
          <a:prstGeom prst="upArrow">
            <a:avLst>
              <a:gd name="adj1" fmla="val 73028"/>
              <a:gd name="adj2" fmla="val 32622"/>
            </a:avLst>
          </a:prstGeom>
          <a:noFill/>
          <a:ln w="635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5962820" y="5740859"/>
            <a:ext cx="1481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Azaltanlar</a:t>
            </a:r>
            <a:endParaRPr kumimoji="0" lang="tr-T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883725" y="2835359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İyileşme olmadan hastaların yaşam sürelerinin uzatılması</a:t>
            </a: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883725" y="3444959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Yeni olgu sayısında artma</a:t>
            </a: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(insidansın artması)</a:t>
            </a: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883725" y="4054559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Hastalık olgularının o topluma göç etmesi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883725" y="4664159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Sağlıklı kişilerin o toplumdan dışarıya göç etmesi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883725" y="5273759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Duyarlı kişilerin o topluma göç etmesi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883725" y="5883359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Tanı olanaklarının geliştirilmesi (daha iyi bildirim yapılması)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5064125" y="1660888"/>
            <a:ext cx="2472152" cy="39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Hastalığın kısa sürmesi</a:t>
            </a: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5064125" y="2060938"/>
            <a:ext cx="3317875" cy="39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Olgu ölüm hızının yüksek olması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5064125" y="2499088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Yeni olgu sayısında azalma</a:t>
            </a: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(insidansın azalması)</a:t>
            </a: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5064125" y="3261088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Sağlıklı kişilerin o topluma göç etmesi</a:t>
            </a:r>
          </a:p>
        </p:txBody>
      </p:sp>
      <p:sp>
        <p:nvSpPr>
          <p:cNvPr id="34" name="Text Box 20"/>
          <p:cNvSpPr txBox="1">
            <a:spLocks noChangeArrowheads="1"/>
          </p:cNvSpPr>
          <p:nvPr/>
        </p:nvSpPr>
        <p:spPr bwMode="auto">
          <a:xfrm>
            <a:off x="5064125" y="3927838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Hastalık olgularının  o toplumdan dışarıya göç etmesi</a:t>
            </a:r>
          </a:p>
        </p:txBody>
      </p:sp>
      <p:sp>
        <p:nvSpPr>
          <p:cNvPr id="35" name="Text Box 21"/>
          <p:cNvSpPr txBox="1">
            <a:spLocks noChangeArrowheads="1"/>
          </p:cNvSpPr>
          <p:nvPr/>
        </p:nvSpPr>
        <p:spPr bwMode="auto">
          <a:xfrm>
            <a:off x="5064125" y="4632688"/>
            <a:ext cx="3317875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Olguların iyileşme hızının yükseltilmesi</a:t>
            </a:r>
          </a:p>
        </p:txBody>
      </p:sp>
      <p:sp>
        <p:nvSpPr>
          <p:cNvPr id="37" name="Rectangle 11"/>
          <p:cNvSpPr>
            <a:spLocks noChangeArrowheads="1"/>
          </p:cNvSpPr>
          <p:nvPr/>
        </p:nvSpPr>
        <p:spPr bwMode="gray">
          <a:xfrm>
            <a:off x="228600" y="1058863"/>
            <a:ext cx="8591550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PREVALANS HIZINI ETKİLEYEN 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8756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utoUpdateAnimBg="0"/>
      <p:bldP spid="19" grpId="0" autoUpdateAnimBg="0"/>
      <p:bldP spid="20" grpId="0" animBg="1"/>
      <p:bldP spid="21" grpId="0" autoUpdateAnimBg="0"/>
      <p:bldP spid="22" grpId="0" autoUpdateAnimBg="0"/>
      <p:bldP spid="23" grpId="0" autoUpdateAnimBg="0"/>
      <p:bldP spid="26" grpId="0" autoUpdateAnimBg="0"/>
      <p:bldP spid="27" grpId="0" autoUpdateAnimBg="0"/>
      <p:bldP spid="28" grpId="0" autoUpdateAnimBg="0"/>
      <p:bldP spid="29" grpId="0" autoUpdateAnimBg="0"/>
      <p:bldP spid="30" grpId="0" autoUpdateAnimBg="0"/>
      <p:bldP spid="31" grpId="0" autoUpdateAnimBg="0"/>
      <p:bldP spid="32" grpId="0" autoUpdateAnimBg="0"/>
      <p:bldP spid="33" grpId="0" autoUpdateAnimBg="0"/>
      <p:bldP spid="34" grpId="0" autoUpdateAnimBg="0"/>
      <p:bldP spid="35" grpId="0" autoUpdateAnimBg="0"/>
      <p:bldP spid="3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HIZLAR (RATE)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Text Box 1035"/>
          <p:cNvSpPr txBox="1">
            <a:spLocks noChangeArrowheads="1"/>
          </p:cNvSpPr>
          <p:nvPr/>
        </p:nvSpPr>
        <p:spPr bwMode="auto">
          <a:xfrm>
            <a:off x="5353764" y="2410670"/>
            <a:ext cx="8524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tr-TR" sz="2200" b="1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Hızlar</a:t>
            </a:r>
          </a:p>
        </p:txBody>
      </p:sp>
      <p:sp>
        <p:nvSpPr>
          <p:cNvPr id="46" name="Text Box 1037"/>
          <p:cNvSpPr txBox="1">
            <a:spLocks noChangeArrowheads="1"/>
          </p:cNvSpPr>
          <p:nvPr/>
        </p:nvSpPr>
        <p:spPr bwMode="auto">
          <a:xfrm>
            <a:off x="2916951" y="3029795"/>
            <a:ext cx="2503488" cy="5842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de-DE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dirty="0">
                <a:solidFill>
                  <a:srgbClr val="000000"/>
                </a:solidFill>
              </a:rPr>
              <a:t>Hastalık Hızları (Morbidite)</a:t>
            </a:r>
          </a:p>
          <a:p>
            <a:r>
              <a:rPr lang="tr-TR" dirty="0">
                <a:solidFill>
                  <a:srgbClr val="000000"/>
                </a:solidFill>
              </a:rPr>
              <a:t>İnsidans H / </a:t>
            </a:r>
            <a:r>
              <a:rPr lang="tr-TR" dirty="0" smtClean="0">
                <a:solidFill>
                  <a:srgbClr val="000000"/>
                </a:solidFill>
              </a:rPr>
              <a:t>Prevalans </a:t>
            </a:r>
            <a:r>
              <a:rPr lang="tr-TR" dirty="0">
                <a:solidFill>
                  <a:srgbClr val="000000"/>
                </a:solidFill>
              </a:rPr>
              <a:t>H </a:t>
            </a:r>
          </a:p>
        </p:txBody>
      </p:sp>
      <p:sp>
        <p:nvSpPr>
          <p:cNvPr id="47" name="Text Box 1038"/>
          <p:cNvSpPr txBox="1">
            <a:spLocks noChangeArrowheads="1"/>
          </p:cNvSpPr>
          <p:nvPr/>
        </p:nvSpPr>
        <p:spPr bwMode="auto">
          <a:xfrm>
            <a:off x="6230064" y="3020270"/>
            <a:ext cx="2371725" cy="5842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r-TR" sz="16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 </a:t>
            </a:r>
            <a:r>
              <a:rPr lang="tr-TR" sz="16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Hızları (Mortalite</a:t>
            </a:r>
            <a:r>
              <a:rPr lang="tr-TR" sz="16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r-TR" sz="16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Kaba </a:t>
            </a:r>
            <a:r>
              <a:rPr lang="tr-TR" sz="16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ÖH / Yaşa </a:t>
            </a:r>
            <a:r>
              <a:rPr lang="tr-TR" sz="16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ÖH </a:t>
            </a:r>
          </a:p>
        </p:txBody>
      </p:sp>
      <p:grpSp>
        <p:nvGrpSpPr>
          <p:cNvPr id="48" name="Group 1041"/>
          <p:cNvGrpSpPr>
            <a:grpSpLocks/>
          </p:cNvGrpSpPr>
          <p:nvPr/>
        </p:nvGrpSpPr>
        <p:grpSpPr bwMode="auto">
          <a:xfrm>
            <a:off x="6115764" y="2648795"/>
            <a:ext cx="1294686" cy="381000"/>
            <a:chOff x="2820" y="2976"/>
            <a:chExt cx="1200" cy="240"/>
          </a:xfrm>
        </p:grpSpPr>
        <p:sp>
          <p:nvSpPr>
            <p:cNvPr id="52" name="Line 1039"/>
            <p:cNvSpPr>
              <a:spLocks noChangeShapeType="1"/>
            </p:cNvSpPr>
            <p:nvPr/>
          </p:nvSpPr>
          <p:spPr bwMode="auto">
            <a:xfrm>
              <a:off x="2820" y="2976"/>
              <a:ext cx="1200" cy="0"/>
            </a:xfrm>
            <a:prstGeom prst="line">
              <a:avLst/>
            </a:prstGeom>
            <a:noFill/>
            <a:ln w="158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tr-TR" ker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3" name="Line 1040"/>
            <p:cNvSpPr>
              <a:spLocks noChangeShapeType="1"/>
            </p:cNvSpPr>
            <p:nvPr/>
          </p:nvSpPr>
          <p:spPr bwMode="auto">
            <a:xfrm>
              <a:off x="4020" y="2976"/>
              <a:ext cx="0" cy="240"/>
            </a:xfrm>
            <a:prstGeom prst="line">
              <a:avLst/>
            </a:prstGeom>
            <a:noFill/>
            <a:ln w="158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tr-TR" ker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49" name="Group 1042"/>
          <p:cNvGrpSpPr>
            <a:grpSpLocks/>
          </p:cNvGrpSpPr>
          <p:nvPr/>
        </p:nvGrpSpPr>
        <p:grpSpPr bwMode="auto">
          <a:xfrm flipH="1">
            <a:off x="4163139" y="2648795"/>
            <a:ext cx="1224069" cy="381000"/>
            <a:chOff x="2847" y="2976"/>
            <a:chExt cx="1200" cy="240"/>
          </a:xfrm>
        </p:grpSpPr>
        <p:sp>
          <p:nvSpPr>
            <p:cNvPr id="50" name="Line 1043"/>
            <p:cNvSpPr>
              <a:spLocks noChangeShapeType="1"/>
            </p:cNvSpPr>
            <p:nvPr/>
          </p:nvSpPr>
          <p:spPr bwMode="auto">
            <a:xfrm>
              <a:off x="2847" y="2976"/>
              <a:ext cx="1200" cy="0"/>
            </a:xfrm>
            <a:prstGeom prst="line">
              <a:avLst/>
            </a:prstGeom>
            <a:noFill/>
            <a:ln w="222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tr-TR" ker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" name="Line 1044"/>
            <p:cNvSpPr>
              <a:spLocks noChangeShapeType="1"/>
            </p:cNvSpPr>
            <p:nvPr/>
          </p:nvSpPr>
          <p:spPr bwMode="auto">
            <a:xfrm>
              <a:off x="4038" y="2976"/>
              <a:ext cx="0" cy="240"/>
            </a:xfrm>
            <a:prstGeom prst="line">
              <a:avLst/>
            </a:prstGeom>
            <a:noFill/>
            <a:ln w="222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tr-TR" ker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7273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034103" y="3178323"/>
            <a:ext cx="6346220" cy="12740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Bazı İstatistiksel Kavramlar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D:\DOKTOR\1-DRUZ\1-EĞİTİM KURUMU\1. İstanbuluzman\2-RESİMLER\Kırtasiye\ruler-1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3455">
            <a:off x="236102" y="1391662"/>
            <a:ext cx="2841625" cy="28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989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Dağılımın Merkezi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Ölçütleri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Aritmetik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ortalama (MEAN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«Aritmetik ortama değeri»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Tepe Noktası (MOD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rastlanılan değer» 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Ortanca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 (MEDİAN)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«Gözlem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sayısının tam ortasındaki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5858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Örnek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4475" y="1906588"/>
            <a:ext cx="6143625" cy="3456000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wrap="square" lIns="144000" tIns="144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sütü ile beslenen, zamanında doğmuş, dört aylık 11 kız bebeğin ağırlıkları şöyledir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(6kg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7kg, 6kg, 6kg, 5 kg, 4.5 kg, 5 kg, 6.5 kg, 4 kg, 3.5 kg, 4.5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kg)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6+7+6+6+5+4,5+5+6.5+4+3.5+4.5)/11=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5,3</a:t>
            </a:r>
            <a:r>
              <a:rPr lang="tr-TR" sz="20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MEAN=5,3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(6,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,6) 					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MOD=6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3.5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4, 4, 4.5, 5.5,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6, 6, 6, 6.5, 7)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MEDİAN=5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968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Dağılımın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Yaygınlık Ölçütleri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Varyans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Standart sapma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Standart hata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aralığı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Önemlilik-p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 (</a:t>
            </a:r>
            <a:r>
              <a:rPr lang="el-G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hatası)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9443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838448" y="3031239"/>
            <a:ext cx="6116031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 &amp; Özellikleri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1-DRUZ\1-EĞİTİM KURUMU\1. İstanbuluzman\2-RESİMLER\Kırtasiye\Whack_Notepad_++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53" y="2676525"/>
            <a:ext cx="2403522" cy="240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7406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HİPOTEZLER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61B2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H₀ Olumsuz Olarak Kurulur;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sütü ve formül süt ile beslenen 4 aylık kız bebeklerin kilolarının ortalamaları arasında fark yoktur.</a:t>
            </a:r>
            <a:b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H₁ Olumlu Olarak Kurulur;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sütü ve formül süt ile beslenen 4 aylık kız bebeklerin kilolarının ortalamaları arasında fark vardır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845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034103" y="3178323"/>
            <a:ext cx="6346220" cy="12740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Tahmini Rölatif Risk (RO)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Rölatif Risk (RR)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D:\DOKTOR\1-DRUZ\1-EĞİTİM KURUMU\1. İstanbuluzman\2-RESİMLER\Kırtasiye\ruler-1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3455">
            <a:off x="236102" y="1391662"/>
            <a:ext cx="2841625" cy="28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3349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ODDS RATIO-OR (TAHMİNİ RÖLATİF RİSK-TRR)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3900525"/>
              </p:ext>
            </p:extLst>
          </p:nvPr>
        </p:nvGraphicFramePr>
        <p:xfrm>
          <a:off x="300660" y="1229783"/>
          <a:ext cx="8503043" cy="407391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14015"/>
                <a:gridCol w="2612453"/>
                <a:gridCol w="3076575"/>
              </a:tblGrid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FAKTÖR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OLGU–VAKA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KONTROL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Olmayanlar)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Pozitifler 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Negatif (-)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İçmeyen)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b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d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Etkenle Karşılaşma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(Maruziyet) %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 / (a +b)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Etkenle Karşılaşmama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(Maruziyet) %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 / (c + d)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Yuvarlatılmış Dikdörtgen 18"/>
          <p:cNvSpPr/>
          <p:nvPr/>
        </p:nvSpPr>
        <p:spPr>
          <a:xfrm>
            <a:off x="4002675" y="214312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Yuvarlatılmış Dikdörtgen 19"/>
          <p:cNvSpPr/>
          <p:nvPr/>
        </p:nvSpPr>
        <p:spPr>
          <a:xfrm>
            <a:off x="6909185" y="295275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Yuvarlatılmış Dikdörtgen 21"/>
          <p:cNvSpPr/>
          <p:nvPr/>
        </p:nvSpPr>
        <p:spPr>
          <a:xfrm>
            <a:off x="6888749" y="214312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Yuvarlatılmış Dikdörtgen 22"/>
          <p:cNvSpPr/>
          <p:nvPr/>
        </p:nvSpPr>
        <p:spPr>
          <a:xfrm>
            <a:off x="4002674" y="295275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3" name="Grup 2"/>
          <p:cNvGrpSpPr/>
          <p:nvPr/>
        </p:nvGrpSpPr>
        <p:grpSpPr>
          <a:xfrm>
            <a:off x="89923" y="5373079"/>
            <a:ext cx="8736875" cy="901150"/>
            <a:chOff x="89923" y="5383712"/>
            <a:chExt cx="8736875" cy="901150"/>
          </a:xfrm>
        </p:grpSpPr>
        <p:grpSp>
          <p:nvGrpSpPr>
            <p:cNvPr id="11" name="Grup 10"/>
            <p:cNvGrpSpPr/>
            <p:nvPr/>
          </p:nvGrpSpPr>
          <p:grpSpPr>
            <a:xfrm>
              <a:off x="89923" y="5383712"/>
              <a:ext cx="8673077" cy="901150"/>
              <a:chOff x="89923" y="5383712"/>
              <a:chExt cx="8673077" cy="901150"/>
            </a:xfrm>
          </p:grpSpPr>
          <p:sp>
            <p:nvSpPr>
              <p:cNvPr id="2" name="Metin kutusu 1"/>
              <p:cNvSpPr txBox="1"/>
              <p:nvPr/>
            </p:nvSpPr>
            <p:spPr>
              <a:xfrm>
                <a:off x="89923" y="5594228"/>
                <a:ext cx="72982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2000" b="1" i="1" dirty="0" smtClean="0">
                    <a:solidFill>
                      <a:prstClr val="black"/>
                    </a:solidFill>
                    <a:latin typeface="Cambria" pitchFamily="18" charset="0"/>
                  </a:rPr>
                  <a:t>Tahmini Rölatif Risk (Olasılık Oranı-OO)  / </a:t>
                </a:r>
                <a:r>
                  <a:rPr lang="tr-TR" sz="2000" b="1" i="1" dirty="0" err="1" smtClean="0">
                    <a:solidFill>
                      <a:prstClr val="black"/>
                    </a:solidFill>
                    <a:latin typeface="Cambria" pitchFamily="18" charset="0"/>
                  </a:rPr>
                  <a:t>Odds</a:t>
                </a:r>
                <a:r>
                  <a:rPr lang="tr-TR" sz="2000" b="1" i="1" dirty="0" smtClean="0">
                    <a:solidFill>
                      <a:prstClr val="black"/>
                    </a:solidFill>
                    <a:latin typeface="Cambria" pitchFamily="18" charset="0"/>
                  </a:rPr>
                  <a:t> </a:t>
                </a:r>
                <a:r>
                  <a:rPr lang="tr-TR" sz="2000" b="1" i="1" dirty="0" err="1" smtClean="0">
                    <a:solidFill>
                      <a:prstClr val="black"/>
                    </a:solidFill>
                    <a:latin typeface="Cambria" pitchFamily="18" charset="0"/>
                  </a:rPr>
                  <a:t>Ratio</a:t>
                </a:r>
                <a:r>
                  <a:rPr lang="tr-TR" sz="2000" b="1" i="1" dirty="0" smtClean="0">
                    <a:solidFill>
                      <a:prstClr val="black"/>
                    </a:solidFill>
                    <a:latin typeface="Cambria" pitchFamily="18" charset="0"/>
                  </a:rPr>
                  <a:t> (OR) =</a:t>
                </a:r>
                <a:endParaRPr lang="tr-TR" sz="2000" b="1" i="1" dirty="0">
                  <a:solidFill>
                    <a:prstClr val="black"/>
                  </a:solidFill>
                  <a:latin typeface="Cambria" pitchFamily="18" charset="0"/>
                </a:endParaRPr>
              </a:p>
            </p:txBody>
          </p:sp>
          <p:sp>
            <p:nvSpPr>
              <p:cNvPr id="9" name="Metin kutusu 8"/>
              <p:cNvSpPr txBox="1"/>
              <p:nvPr/>
            </p:nvSpPr>
            <p:spPr>
              <a:xfrm>
                <a:off x="7317810" y="5434856"/>
                <a:ext cx="11092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i="1" dirty="0" smtClean="0">
                    <a:solidFill>
                      <a:srgbClr val="C00000"/>
                    </a:solidFill>
                    <a:latin typeface="Cambria" pitchFamily="18" charset="0"/>
                    <a:cs typeface="Calibri" pitchFamily="34" charset="0"/>
                  </a:rPr>
                  <a:t>(a x d)</a:t>
                </a:r>
                <a:endParaRPr lang="tr-TR" sz="2000" b="1" i="1" dirty="0">
                  <a:solidFill>
                    <a:srgbClr val="C00000"/>
                  </a:solidFill>
                  <a:latin typeface="Cambria" pitchFamily="18" charset="0"/>
                  <a:cs typeface="Calibri" pitchFamily="34" charset="0"/>
                </a:endParaRPr>
              </a:p>
            </p:txBody>
          </p:sp>
          <p:sp>
            <p:nvSpPr>
              <p:cNvPr id="10" name="Metin kutusu 9"/>
              <p:cNvSpPr txBox="1"/>
              <p:nvPr/>
            </p:nvSpPr>
            <p:spPr>
              <a:xfrm>
                <a:off x="7311995" y="5756123"/>
                <a:ext cx="10945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i="1" dirty="0" smtClean="0">
                    <a:solidFill>
                      <a:srgbClr val="6B9B1A"/>
                    </a:solidFill>
                    <a:latin typeface="Cambria" pitchFamily="18" charset="0"/>
                    <a:cs typeface="Calibri" pitchFamily="34" charset="0"/>
                  </a:rPr>
                  <a:t>(b x c)</a:t>
                </a:r>
                <a:endParaRPr lang="tr-TR" sz="2000" b="1" i="1" dirty="0">
                  <a:solidFill>
                    <a:srgbClr val="6B9B1A"/>
                  </a:solidFill>
                  <a:latin typeface="Cambria" pitchFamily="18" charset="0"/>
                  <a:cs typeface="Calibri" pitchFamily="34" charset="0"/>
                </a:endParaRPr>
              </a:p>
            </p:txBody>
          </p:sp>
          <p:cxnSp>
            <p:nvCxnSpPr>
              <p:cNvPr id="4" name="Düz Bağlayıcı 3"/>
              <p:cNvCxnSpPr/>
              <p:nvPr/>
            </p:nvCxnSpPr>
            <p:spPr>
              <a:xfrm>
                <a:off x="7388157" y="5819680"/>
                <a:ext cx="951632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6" name="Dikdörtgen 5"/>
              <p:cNvSpPr/>
              <p:nvPr/>
            </p:nvSpPr>
            <p:spPr>
              <a:xfrm>
                <a:off x="353643" y="5383712"/>
                <a:ext cx="8409357" cy="90115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2000" i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Metin kutusu 15"/>
            <p:cNvSpPr txBox="1"/>
            <p:nvPr/>
          </p:nvSpPr>
          <p:spPr>
            <a:xfrm>
              <a:off x="8286249" y="5570655"/>
              <a:ext cx="5405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i="1" dirty="0" smtClean="0">
                  <a:solidFill>
                    <a:prstClr val="black"/>
                  </a:solidFill>
                  <a:latin typeface="Cambria" pitchFamily="18" charset="0"/>
                  <a:cs typeface="Calibri" pitchFamily="34" charset="0"/>
                </a:rPr>
                <a:t>X</a:t>
              </a:r>
              <a:r>
                <a:rPr lang="tr-TR" sz="2000" i="1" dirty="0" smtClean="0">
                  <a:solidFill>
                    <a:prstClr val="black"/>
                  </a:solidFill>
                  <a:latin typeface="Cambria" pitchFamily="18" charset="0"/>
                  <a:cs typeface="Calibri" pitchFamily="34" charset="0"/>
                </a:rPr>
                <a:t> </a:t>
              </a:r>
              <a:r>
                <a:rPr lang="tr-TR" sz="2000" b="1" i="1" dirty="0" smtClean="0">
                  <a:solidFill>
                    <a:prstClr val="black"/>
                  </a:solidFill>
                  <a:latin typeface="Cambria" pitchFamily="18" charset="0"/>
                  <a:cs typeface="Calibri" pitchFamily="34" charset="0"/>
                </a:rPr>
                <a:t>k</a:t>
              </a:r>
              <a:endParaRPr lang="tr-TR" sz="2000" b="1" i="1" dirty="0">
                <a:solidFill>
                  <a:prstClr val="black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97251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RÖLATİF RİSK (RR) / ATFEDİLEN RİSK (EAR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 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6589243"/>
              </p:ext>
            </p:extLst>
          </p:nvPr>
        </p:nvGraphicFramePr>
        <p:xfrm>
          <a:off x="300660" y="1229783"/>
          <a:ext cx="8503043" cy="407391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14015"/>
                <a:gridCol w="2612453"/>
                <a:gridCol w="3076575"/>
              </a:tblGrid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FAKTÖR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OLGU–VAKA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KONTROL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Olmayanlar)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Pozitifler 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Negatif (-)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İçmeyen)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b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d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İnsidans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(Etken) (+)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 / (a +b)</a:t>
                      </a: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*k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İnsidans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(Etken) (-)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 / (c + d)</a:t>
                      </a: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*k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Metin kutusu 1"/>
          <p:cNvSpPr txBox="1"/>
          <p:nvPr/>
        </p:nvSpPr>
        <p:spPr>
          <a:xfrm>
            <a:off x="466350" y="5487353"/>
            <a:ext cx="2502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Rölatif Risk (</a:t>
            </a:r>
            <a:r>
              <a:rPr lang="tr-TR" sz="2000" b="1" i="1" dirty="0">
                <a:solidFill>
                  <a:prstClr val="black"/>
                </a:solidFill>
                <a:latin typeface="Cambria" pitchFamily="18" charset="0"/>
              </a:rPr>
              <a:t>R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R) 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866356" y="5340627"/>
            <a:ext cx="1708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İnsidans (+)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824915" y="5673769"/>
            <a:ext cx="1755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İnsidans (-)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2936702" y="5725451"/>
            <a:ext cx="147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Dikdörtgen 5"/>
          <p:cNvSpPr/>
          <p:nvPr/>
        </p:nvSpPr>
        <p:spPr>
          <a:xfrm>
            <a:off x="318018" y="5383712"/>
            <a:ext cx="5756037" cy="6901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i="1">
              <a:solidFill>
                <a:prstClr val="white"/>
              </a:solidFill>
            </a:endParaRPr>
          </a:p>
        </p:txBody>
      </p:sp>
      <p:sp>
        <p:nvSpPr>
          <p:cNvPr id="19" name="Yuvarlatılmış Dikdörtgen 18"/>
          <p:cNvSpPr/>
          <p:nvPr/>
        </p:nvSpPr>
        <p:spPr>
          <a:xfrm>
            <a:off x="4002675" y="214312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20" name="Yuvarlatılmış Dikdörtgen 19"/>
          <p:cNvSpPr/>
          <p:nvPr/>
        </p:nvSpPr>
        <p:spPr>
          <a:xfrm>
            <a:off x="6909185" y="295275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6888749" y="214312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23" name="Yuvarlatılmış Dikdörtgen 22"/>
          <p:cNvSpPr/>
          <p:nvPr/>
        </p:nvSpPr>
        <p:spPr>
          <a:xfrm>
            <a:off x="4002674" y="295275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485335" y="5352502"/>
            <a:ext cx="1256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(a/</a:t>
            </a:r>
            <a:r>
              <a:rPr lang="tr-TR" sz="2000" b="1" i="1" dirty="0" err="1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a+b</a:t>
            </a:r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 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553951" y="5673769"/>
            <a:ext cx="1094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(c/</a:t>
            </a:r>
            <a:r>
              <a:rPr lang="tr-TR" sz="2000" b="1" i="1" dirty="0" err="1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c+d</a:t>
            </a:r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cxnSp>
        <p:nvCxnSpPr>
          <p:cNvPr id="18" name="Düz Bağlayıcı 17"/>
          <p:cNvCxnSpPr/>
          <p:nvPr/>
        </p:nvCxnSpPr>
        <p:spPr>
          <a:xfrm>
            <a:off x="4630113" y="5737326"/>
            <a:ext cx="95163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4283577" y="5499007"/>
            <a:ext cx="436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250625" y="6114753"/>
            <a:ext cx="268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Atfedilen Risk (</a:t>
            </a:r>
            <a:r>
              <a:rPr lang="tr-TR" sz="2000" b="1" i="1" dirty="0">
                <a:solidFill>
                  <a:prstClr val="black"/>
                </a:solidFill>
                <a:latin typeface="Cambria" pitchFamily="18" charset="0"/>
              </a:rPr>
              <a:t>R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R)=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2718063" y="6134393"/>
            <a:ext cx="1612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İnsidans (+)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4255556" y="6138156"/>
            <a:ext cx="1755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İnsidans (-)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316042" y="6117988"/>
            <a:ext cx="8732423" cy="4559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i="1">
              <a:solidFill>
                <a:prstClr val="white"/>
              </a:solidFill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4232620" y="6126281"/>
            <a:ext cx="231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—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6283864" y="6134393"/>
            <a:ext cx="1256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(a/</a:t>
            </a:r>
            <a:r>
              <a:rPr lang="tr-TR" sz="2000" b="1" i="1" dirty="0" err="1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a+b</a:t>
            </a:r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 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7550743" y="6109984"/>
            <a:ext cx="1094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(c/</a:t>
            </a:r>
            <a:r>
              <a:rPr lang="tr-TR" sz="2000" b="1" i="1" dirty="0" err="1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c+d</a:t>
            </a:r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7307800" y="6126281"/>
            <a:ext cx="436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—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5999381" y="6126281"/>
            <a:ext cx="436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7333047" y="5528740"/>
            <a:ext cx="1531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Not; 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k=100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5533506" y="5488759"/>
            <a:ext cx="54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X</a:t>
            </a:r>
            <a:r>
              <a:rPr lang="tr-TR" sz="2000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k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468111" y="6094382"/>
            <a:ext cx="54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X</a:t>
            </a:r>
            <a:r>
              <a:rPr lang="tr-TR" sz="2000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k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5712288" y="6115648"/>
            <a:ext cx="54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X</a:t>
            </a:r>
            <a:r>
              <a:rPr lang="tr-TR" sz="2000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k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83301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467100" y="2729390"/>
            <a:ext cx="5125430" cy="1912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Araştırma </a:t>
            </a:r>
          </a:p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Yöntemleri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D:\DOKTOR\1-DRUZ\1-EĞİTİM KURUMU\1. İstanbuluzman\2-RESİMLER\Siyah\passport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75" y="2163520"/>
            <a:ext cx="3298125" cy="304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7923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0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Gözlemsel Epidemiyoloji</a:t>
            </a:r>
            <a:endParaRPr lang="tr-TR" b="1" i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marL="9189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Tanımlayıcı-Deskriptif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pidemiyoloji / Dağılımını</a:t>
            </a:r>
          </a:p>
          <a:p>
            <a:pPr marL="15057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Olgu Sunumu</a:t>
            </a:r>
          </a:p>
          <a:p>
            <a:pPr marL="15057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Sürveyans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Sistemler</a:t>
            </a:r>
          </a:p>
          <a:p>
            <a:pPr marL="15057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Vaka Serileri</a:t>
            </a:r>
          </a:p>
          <a:p>
            <a:pPr marL="14868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89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Analitik Epidemiyoloji  / Nedenlerini</a:t>
            </a:r>
          </a:p>
          <a:p>
            <a:pPr marL="15057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Kesitsel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Araştırmalar</a:t>
            </a:r>
          </a:p>
          <a:p>
            <a:pPr marL="15057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Vaka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</a:t>
            </a:r>
          </a:p>
          <a:p>
            <a:pPr marL="15057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Kohort</a:t>
            </a:r>
          </a:p>
          <a:p>
            <a:pPr marL="11628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0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Deneysel-Müdahale Epidemiyoloji / Teşhis-Tedavi -Önlem</a:t>
            </a:r>
          </a:p>
          <a:p>
            <a:pPr marL="3708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 Epidemiyolojisi /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Geçerlilik-Tutarlılık (Tanı-</a:t>
            </a: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59749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5819599" y="2738035"/>
            <a:ext cx="1709193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Gözlemsel</a:t>
            </a:r>
            <a:endParaRPr lang="zh-CN" altLang="zh-CN" sz="2000" b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451518" y="550474"/>
            <a:ext cx="6152576" cy="662639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Araştırmacı Maruziyete Karar Veriyor mu?</a:t>
            </a:r>
            <a:endParaRPr lang="zh-CN" altLang="zh-CN" sz="2400" b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1495042" y="2703668"/>
            <a:ext cx="164004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Deneysel</a:t>
            </a:r>
            <a:endParaRPr lang="zh-CN" altLang="zh-CN" sz="2000" b="1" dirty="0" smtClean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959044" y="3626476"/>
            <a:ext cx="2750271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err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Randomizasyon</a:t>
            </a:r>
            <a:r>
              <a:rPr lang="tr-TR" altLang="zh-CN" sz="2000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 Var mı?</a:t>
            </a:r>
            <a:endParaRPr lang="zh-CN" altLang="zh-CN" sz="2000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0" name="Aşağı Ok 29"/>
          <p:cNvSpPr/>
          <p:nvPr/>
        </p:nvSpPr>
        <p:spPr>
          <a:xfrm>
            <a:off x="1876915" y="3242881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712631" y="4697240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Evet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2954608" y="4687458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Hayır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3" name="Freeform 7"/>
          <p:cNvSpPr>
            <a:spLocks/>
          </p:cNvSpPr>
          <p:nvPr/>
        </p:nvSpPr>
        <p:spPr bwMode="gray">
          <a:xfrm rot="17444198" flipV="1">
            <a:off x="1124428" y="3999130"/>
            <a:ext cx="593945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" name="Freeform 7"/>
          <p:cNvSpPr>
            <a:spLocks/>
          </p:cNvSpPr>
          <p:nvPr/>
        </p:nvSpPr>
        <p:spPr bwMode="gray">
          <a:xfrm rot="15266531">
            <a:off x="2983770" y="3962438"/>
            <a:ext cx="593945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auto">
          <a:xfrm>
            <a:off x="298444" y="5606854"/>
            <a:ext cx="1908000" cy="116609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err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Randomize</a:t>
            </a:r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Kontrollü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Çalışma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auto">
          <a:xfrm>
            <a:off x="5299059" y="3626476"/>
            <a:ext cx="2750271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Karşılaştırma Var mı?</a:t>
            </a:r>
            <a:endParaRPr lang="zh-CN" altLang="zh-CN" sz="2000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6" name="Aşağı Ok 25"/>
          <p:cNvSpPr/>
          <p:nvPr/>
        </p:nvSpPr>
        <p:spPr>
          <a:xfrm>
            <a:off x="6236044" y="3259181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9" name="Aşağı Ok 28"/>
          <p:cNvSpPr/>
          <p:nvPr/>
        </p:nvSpPr>
        <p:spPr>
          <a:xfrm>
            <a:off x="814294" y="5223948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5" name="Aşağı Ok 34"/>
          <p:cNvSpPr/>
          <p:nvPr/>
        </p:nvSpPr>
        <p:spPr>
          <a:xfrm>
            <a:off x="3056271" y="5218285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2" name="AutoShape 5"/>
          <p:cNvSpPr>
            <a:spLocks noChangeArrowheads="1"/>
          </p:cNvSpPr>
          <p:nvPr/>
        </p:nvSpPr>
        <p:spPr bwMode="auto">
          <a:xfrm>
            <a:off x="2540421" y="5610793"/>
            <a:ext cx="1908000" cy="116609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err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Randomize</a:t>
            </a:r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Olmayan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Kontrollü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Çalışma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43" name="AutoShape 5"/>
          <p:cNvSpPr>
            <a:spLocks noChangeArrowheads="1"/>
          </p:cNvSpPr>
          <p:nvPr/>
        </p:nvSpPr>
        <p:spPr bwMode="auto">
          <a:xfrm>
            <a:off x="5183390" y="4701179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Evet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44" name="AutoShape 5"/>
          <p:cNvSpPr>
            <a:spLocks noChangeArrowheads="1"/>
          </p:cNvSpPr>
          <p:nvPr/>
        </p:nvSpPr>
        <p:spPr bwMode="auto">
          <a:xfrm>
            <a:off x="7425367" y="4680764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Hayır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45" name="Freeform 7"/>
          <p:cNvSpPr>
            <a:spLocks/>
          </p:cNvSpPr>
          <p:nvPr/>
        </p:nvSpPr>
        <p:spPr bwMode="gray">
          <a:xfrm rot="17444198" flipV="1">
            <a:off x="5595187" y="4013702"/>
            <a:ext cx="593945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" name="Freeform 7"/>
          <p:cNvSpPr>
            <a:spLocks/>
          </p:cNvSpPr>
          <p:nvPr/>
        </p:nvSpPr>
        <p:spPr bwMode="gray">
          <a:xfrm rot="15266531">
            <a:off x="7454529" y="3966377"/>
            <a:ext cx="593945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" name="AutoShape 5"/>
          <p:cNvSpPr>
            <a:spLocks noChangeArrowheads="1"/>
          </p:cNvSpPr>
          <p:nvPr/>
        </p:nvSpPr>
        <p:spPr bwMode="auto">
          <a:xfrm>
            <a:off x="4769203" y="5621426"/>
            <a:ext cx="1908000" cy="116609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Analitik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48" name="Aşağı Ok 47"/>
          <p:cNvSpPr/>
          <p:nvPr/>
        </p:nvSpPr>
        <p:spPr>
          <a:xfrm>
            <a:off x="5285053" y="5238520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9" name="Aşağı Ok 48"/>
          <p:cNvSpPr/>
          <p:nvPr/>
        </p:nvSpPr>
        <p:spPr>
          <a:xfrm>
            <a:off x="7527030" y="5211591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0" name="AutoShape 5"/>
          <p:cNvSpPr>
            <a:spLocks noChangeArrowheads="1"/>
          </p:cNvSpPr>
          <p:nvPr/>
        </p:nvSpPr>
        <p:spPr bwMode="auto">
          <a:xfrm>
            <a:off x="7011180" y="5582833"/>
            <a:ext cx="1908000" cy="116609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Tanımlayıcı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51" name="AutoShape 5"/>
          <p:cNvSpPr>
            <a:spLocks noChangeArrowheads="1"/>
          </p:cNvSpPr>
          <p:nvPr/>
        </p:nvSpPr>
        <p:spPr bwMode="auto">
          <a:xfrm>
            <a:off x="1731280" y="1775130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Evet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52" name="Freeform 7"/>
          <p:cNvSpPr>
            <a:spLocks/>
          </p:cNvSpPr>
          <p:nvPr/>
        </p:nvSpPr>
        <p:spPr bwMode="gray">
          <a:xfrm rot="17444198" flipV="1">
            <a:off x="2143077" y="1077020"/>
            <a:ext cx="593945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" name="Aşağı Ok 52"/>
          <p:cNvSpPr/>
          <p:nvPr/>
        </p:nvSpPr>
        <p:spPr>
          <a:xfrm>
            <a:off x="1843576" y="2324432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>
            <a:off x="6148251" y="1827689"/>
            <a:ext cx="1079626" cy="47631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Hayır</a:t>
            </a:r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55" name="Freeform 7"/>
          <p:cNvSpPr>
            <a:spLocks/>
          </p:cNvSpPr>
          <p:nvPr/>
        </p:nvSpPr>
        <p:spPr bwMode="gray">
          <a:xfrm rot="15266531">
            <a:off x="6198679" y="1113302"/>
            <a:ext cx="593945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" name="Aşağı Ok 55"/>
          <p:cNvSpPr/>
          <p:nvPr/>
        </p:nvSpPr>
        <p:spPr>
          <a:xfrm>
            <a:off x="6263016" y="2364234"/>
            <a:ext cx="876300" cy="33043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5937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498483"/>
              </p:ext>
            </p:extLst>
          </p:nvPr>
        </p:nvGraphicFramePr>
        <p:xfrm>
          <a:off x="42714" y="939799"/>
          <a:ext cx="9048750" cy="5524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Çalışma Sayfası" r:id="rId5" imgW="8677210" imgH="4333770" progId="Excel.Sheet.12">
                  <p:embed/>
                </p:oleObj>
              </mc:Choice>
              <mc:Fallback>
                <p:oleObj name="Çalışma Sayfası" r:id="rId5" imgW="8677210" imgH="43337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714" y="939799"/>
                        <a:ext cx="9048750" cy="55247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14392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90526" y="2955039"/>
            <a:ext cx="8448674" cy="15598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Gözlemsel Araştırmalar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138613" y="2040639"/>
            <a:ext cx="952500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4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981205" y="2143896"/>
            <a:ext cx="1267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latin typeface="Cambria" pitchFamily="18" charset="0"/>
              </a:rPr>
              <a:t>1</a:t>
            </a:r>
            <a:endParaRPr lang="tr-TR" sz="24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5219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00300" y="2955039"/>
            <a:ext cx="6458930" cy="15598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Tanımlayıcı Araştırmalar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D:\DOKTOR\2-DRUZ\1. EĞİTİM KURUMU\1. İstanbuluzman\2-RESİMLER\Siyah\ExtensionManager_file_docum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075" y="2201991"/>
            <a:ext cx="2524126" cy="306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4872038" y="2402589"/>
            <a:ext cx="952500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4743449" y="2456048"/>
            <a:ext cx="1267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latin typeface="Cambria" pitchFamily="18" charset="0"/>
              </a:rPr>
              <a:t>1</a:t>
            </a:r>
            <a:r>
              <a:rPr lang="tr-TR" sz="2400" b="1" dirty="0" smtClean="0">
                <a:latin typeface="Cambria" pitchFamily="18" charset="0"/>
              </a:rPr>
              <a:t>.1</a:t>
            </a:r>
            <a:endParaRPr lang="tr-TR" sz="24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2466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«Belirli bir toplumda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sağlıkla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ilgili olay ve durumların dağılımını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dağılımı etkileyen nedenleri inceleyen ve sağlık sorunlarının kontrolü için inceleme sonuçlarından yararlanan uygulamalı bilim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dalıdır.»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toplumdaki sağlık sorununu kontrol altına almak amacıyla, o toplumdaki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 toplumda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nasıl yayıldığının ve bu yayılımı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etkileyen veya belirleyen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faktörlerin neler olduğunu inceleyen bir bilimdir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273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0798842"/>
              </p:ext>
            </p:extLst>
          </p:nvPr>
        </p:nvGraphicFramePr>
        <p:xfrm>
          <a:off x="76199" y="982665"/>
          <a:ext cx="8983075" cy="512805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705226"/>
                <a:gridCol w="5277849"/>
              </a:tblGrid>
              <a:tr h="4746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1-) GÖZLEMSEL ARAŞTIRMALAR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318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A-) TANIMLAYICI ARAŞTIRMALAR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(Karşılaştırma-Kontrol Grubu Yok) 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Hipotez kurulur. Kontrol grubu yoktur. Kişi, yer, zaman özelliklerine göre tanımlama yapılır. 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Ortamdaki önemli risklerin, tehlikelerin tespit edilmesi ve yeni bir mesleki riskin ortaya konmasını sağlamak için kullanılır. 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Hastalıkların görülüşünü, toplumda </a:t>
                      </a:r>
                      <a:r>
                        <a:rPr kumimoji="0" lang="tr-TR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insidans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tr-TR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prevelans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ve </a:t>
                      </a:r>
                      <a:r>
                        <a:rPr kumimoji="0" lang="tr-TR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mortalite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hızları açısından tanımlar. 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Maliyeti düşüktür. Zaman tasarrufu sağlar.</a:t>
                      </a:r>
                      <a:endParaRPr kumimoji="0" lang="tr-T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rgbClr val="D0D8E8"/>
                    </a:solidFill>
                  </a:tcPr>
                </a:tc>
              </a:tr>
              <a:tr h="8856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1. Olgu/Olay Sunumu (Raporları)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Birey/bireylerin öykü-klinik bulgularıyla 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maruziyet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etkeni ilişkisini kurar, ancak sınırlı bilgi verir. Çevresel 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toksik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etkiler inceler,</a:t>
                      </a:r>
                    </a:p>
                  </a:txBody>
                  <a:tcPr anchor="ctr" horzOverflow="overflow">
                    <a:solidFill>
                      <a:srgbClr val="F2F2F2"/>
                    </a:solidFill>
                  </a:tcPr>
                </a:tc>
              </a:tr>
              <a:tr h="15103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2.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Sürveyans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 Sistemleri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(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Prevelans</a:t>
                      </a: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-Cross </a:t>
                      </a:r>
                      <a:r>
                        <a:rPr kumimoji="0" lang="tr-TR" sz="1800" b="0" i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Sectional</a:t>
                      </a: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)</a:t>
                      </a:r>
                      <a:endParaRPr kumimoji="0" lang="tr-T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Farklı çevrelerin karşılaştırılması ve belirli bir kesimin bir zaman dilimindeki değişimi incelenir. Yaşamsal istatistiklerle, çevreye ait göstergeler ve veriler arasında olası bağlantıları araştırır. Geniş kapsamlı bilgi verir. 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Spesifik bir hastalığın oluşumuna, artış/eksilmesine olan etkileri için idealdir. 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Organizasyon, çaba, para gerektirir.</a:t>
                      </a:r>
                    </a:p>
                  </a:txBody>
                  <a:tcPr anchor="ctr" horzOverflow="overflow">
                    <a:solidFill>
                      <a:srgbClr val="D0D8E8"/>
                    </a:solidFill>
                  </a:tcPr>
                </a:tc>
              </a:tr>
              <a:tr h="8856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3. Vaka Serileri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(Case Series)</a:t>
                      </a:r>
                    </a:p>
                  </a:txBody>
                  <a:tcPr anchor="ctr" horzOverflow="overflow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Kısa bir zaman periyodunda birden fazla vakanın toplanmasıdır. Yeni hastalık veya epidemiye dikkat çeker. </a:t>
                      </a:r>
                    </a:p>
                  </a:txBody>
                  <a:tcPr anchor="ctr" horzOverflow="overflow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93976" y="6152097"/>
            <a:ext cx="6162416" cy="663371"/>
            <a:chOff x="2644311" y="5451679"/>
            <a:chExt cx="6162416" cy="663371"/>
          </a:xfrm>
        </p:grpSpPr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9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7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Özellikler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0255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35" name="Group 19"/>
          <p:cNvGrpSpPr>
            <a:grpSpLocks/>
          </p:cNvGrpSpPr>
          <p:nvPr/>
        </p:nvGrpSpPr>
        <p:grpSpPr bwMode="auto">
          <a:xfrm>
            <a:off x="5448300" y="1366838"/>
            <a:ext cx="3556000" cy="4011612"/>
            <a:chOff x="3680" y="861"/>
            <a:chExt cx="1812" cy="2527"/>
          </a:xfrm>
        </p:grpSpPr>
        <p:sp>
          <p:nvSpPr>
            <p:cNvPr id="58456" name="Rectangle 11"/>
            <p:cNvSpPr>
              <a:spLocks noChangeArrowheads="1"/>
            </p:cNvSpPr>
            <p:nvPr/>
          </p:nvSpPr>
          <p:spPr bwMode="gray">
            <a:xfrm>
              <a:off x="3680" y="861"/>
              <a:ext cx="1812" cy="354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SORULACAK </a:t>
              </a:r>
              <a:r>
                <a:rPr lang="tr-TR" sz="2800" b="1" noProof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SORULAR</a:t>
              </a:r>
            </a:p>
          </p:txBody>
        </p:sp>
        <p:sp>
          <p:nvSpPr>
            <p:cNvPr id="58457" name="Rectangle 5"/>
            <p:cNvSpPr>
              <a:spLocks noChangeArrowheads="1"/>
            </p:cNvSpPr>
            <p:nvPr/>
          </p:nvSpPr>
          <p:spPr bwMode="gray">
            <a:xfrm>
              <a:off x="3680" y="1215"/>
              <a:ext cx="1812" cy="217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/>
            <a:lstStyle/>
            <a:p>
              <a:pPr algn="ctr">
                <a:buClr>
                  <a:srgbClr val="292929"/>
                </a:buClr>
              </a:pPr>
              <a:endParaRPr lang="tr-TR" sz="2800" b="1" i="1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>
                <a:buClr>
                  <a:srgbClr val="292929"/>
                </a:buClr>
                <a:buFont typeface="Wingdings" pitchFamily="2" charset="2"/>
                <a:buNone/>
              </a:pPr>
              <a:r>
                <a:rPr lang="tr-TR" sz="2800" b="1" i="1" dirty="0">
                  <a:solidFill>
                    <a:srgbClr val="000000"/>
                  </a:solidFill>
                  <a:latin typeface="Calibri" pitchFamily="34" charset="0"/>
                </a:rPr>
                <a:t>Kim?</a:t>
              </a:r>
            </a:p>
            <a:p>
              <a:pPr algn="ctr">
                <a:buClr>
                  <a:srgbClr val="292929"/>
                </a:buClr>
                <a:buFont typeface="Wingdings" pitchFamily="2" charset="2"/>
                <a:buNone/>
              </a:pPr>
              <a:r>
                <a:rPr lang="tr-TR" sz="2800" b="1" i="1" dirty="0">
                  <a:solidFill>
                    <a:srgbClr val="000000"/>
                  </a:solidFill>
                  <a:latin typeface="Calibri" pitchFamily="34" charset="0"/>
                </a:rPr>
                <a:t>Nerede?</a:t>
              </a:r>
            </a:p>
            <a:p>
              <a:pPr algn="ctr">
                <a:buClr>
                  <a:srgbClr val="292929"/>
                </a:buClr>
                <a:buFont typeface="Wingdings" pitchFamily="2" charset="2"/>
                <a:buNone/>
              </a:pPr>
              <a:r>
                <a:rPr lang="tr-TR" sz="2800" b="1" i="1" dirty="0">
                  <a:solidFill>
                    <a:srgbClr val="000000"/>
                  </a:solidFill>
                  <a:latin typeface="Calibri" pitchFamily="34" charset="0"/>
                </a:rPr>
                <a:t>Ne zaman?</a:t>
              </a:r>
            </a:p>
            <a:p>
              <a:pPr algn="ctr">
                <a:buClr>
                  <a:srgbClr val="292929"/>
                </a:buClr>
                <a:buFont typeface="Wingdings" pitchFamily="2" charset="2"/>
                <a:buNone/>
              </a:pPr>
              <a:endParaRPr lang="tr-TR" sz="2800" b="1" i="1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algn="ctr">
                <a:buClr>
                  <a:srgbClr val="292929"/>
                </a:buClr>
                <a:buFont typeface="Wingdings" pitchFamily="2" charset="2"/>
                <a:buNone/>
              </a:pPr>
              <a:r>
                <a:rPr lang="tr-TR" sz="2800" b="1" i="1" dirty="0">
                  <a:solidFill>
                    <a:srgbClr val="C40505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[Kontrol Grubu </a:t>
              </a:r>
              <a:r>
                <a:rPr lang="tr-TR" sz="2800" b="1" i="1" dirty="0" smtClean="0">
                  <a:solidFill>
                    <a:srgbClr val="C40505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</a:rPr>
                <a:t>Yok]</a:t>
              </a:r>
              <a:endParaRPr lang="tr-TR" sz="2800" b="1" i="1" dirty="0">
                <a:solidFill>
                  <a:srgbClr val="C405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endParaRPr>
            </a:p>
            <a:p>
              <a:pPr algn="ctr">
                <a:buClr>
                  <a:srgbClr val="292929"/>
                </a:buClr>
              </a:pPr>
              <a:endParaRPr lang="tr-TR" sz="2800" b="1" i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1161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TANIMLAYICI ARAŞTIRMALAR</a:t>
            </a:r>
          </a:p>
        </p:txBody>
      </p:sp>
      <p:grpSp>
        <p:nvGrpSpPr>
          <p:cNvPr id="4" name="Grup 3"/>
          <p:cNvGrpSpPr>
            <a:grpSpLocks/>
          </p:cNvGrpSpPr>
          <p:nvPr/>
        </p:nvGrpSpPr>
        <p:grpSpPr bwMode="auto">
          <a:xfrm>
            <a:off x="180975" y="1400175"/>
            <a:ext cx="1622425" cy="2003425"/>
            <a:chOff x="3457575" y="2057400"/>
            <a:chExt cx="1621754" cy="2003942"/>
          </a:xfrm>
        </p:grpSpPr>
        <p:pic>
          <p:nvPicPr>
            <p:cNvPr id="12" name="Picture 9" descr="j0216724"/>
            <p:cNvPicPr preferRelativeResize="0"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57575" y="2467081"/>
              <a:ext cx="1621754" cy="1594261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/>
          </p:spPr>
        </p:pic>
        <p:sp>
          <p:nvSpPr>
            <p:cNvPr id="3" name="Metin kutusu 2"/>
            <p:cNvSpPr txBox="1"/>
            <p:nvPr/>
          </p:nvSpPr>
          <p:spPr>
            <a:xfrm>
              <a:off x="3457575" y="2057400"/>
              <a:ext cx="1621754" cy="376335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tr-TR" b="1">
                  <a:solidFill>
                    <a:srgbClr val="000000"/>
                  </a:solidFill>
                  <a:latin typeface="Calibri" pitchFamily="34" charset="0"/>
                </a:rPr>
                <a:t>KİŞİ</a:t>
              </a:r>
            </a:p>
          </p:txBody>
        </p:sp>
      </p:grpSp>
      <p:grpSp>
        <p:nvGrpSpPr>
          <p:cNvPr id="5" name="Grup 4"/>
          <p:cNvGrpSpPr>
            <a:grpSpLocks/>
          </p:cNvGrpSpPr>
          <p:nvPr/>
        </p:nvGrpSpPr>
        <p:grpSpPr bwMode="auto">
          <a:xfrm>
            <a:off x="1951038" y="1411288"/>
            <a:ext cx="1620837" cy="1990725"/>
            <a:chOff x="5227512" y="2068886"/>
            <a:chExt cx="1621754" cy="1990145"/>
          </a:xfrm>
        </p:grpSpPr>
        <p:pic>
          <p:nvPicPr>
            <p:cNvPr id="11" name="Picture 7" descr="j0335112"/>
            <p:cNvPicPr preferRelativeResize="0"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27512" y="2464058"/>
              <a:ext cx="1621754" cy="1594973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/>
          </p:spPr>
        </p:pic>
        <p:sp>
          <p:nvSpPr>
            <p:cNvPr id="16" name="Metin kutusu 15"/>
            <p:cNvSpPr txBox="1"/>
            <p:nvPr/>
          </p:nvSpPr>
          <p:spPr>
            <a:xfrm>
              <a:off x="5227512" y="2068886"/>
              <a:ext cx="1621754" cy="376127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tr-TR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YER</a:t>
              </a:r>
            </a:p>
          </p:txBody>
        </p:sp>
      </p:grpSp>
      <p:grpSp>
        <p:nvGrpSpPr>
          <p:cNvPr id="6" name="Grup 5"/>
          <p:cNvGrpSpPr>
            <a:grpSpLocks/>
          </p:cNvGrpSpPr>
          <p:nvPr/>
        </p:nvGrpSpPr>
        <p:grpSpPr bwMode="auto">
          <a:xfrm>
            <a:off x="3721100" y="1411288"/>
            <a:ext cx="1622425" cy="1990725"/>
            <a:chOff x="6998371" y="2068886"/>
            <a:chExt cx="1621754" cy="1990145"/>
          </a:xfrm>
        </p:grpSpPr>
        <p:pic>
          <p:nvPicPr>
            <p:cNvPr id="13" name="Picture 10" descr="j0234131"/>
            <p:cNvPicPr preferRelativeResize="0"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998371" y="2464058"/>
              <a:ext cx="1621754" cy="1594973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/>
          </p:spPr>
        </p:pic>
        <p:sp>
          <p:nvSpPr>
            <p:cNvPr id="21" name="Metin kutusu 20"/>
            <p:cNvSpPr txBox="1"/>
            <p:nvPr/>
          </p:nvSpPr>
          <p:spPr>
            <a:xfrm>
              <a:off x="6998371" y="2068886"/>
              <a:ext cx="1621754" cy="376127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tr-TR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ZAMAN</a:t>
              </a:r>
            </a:p>
          </p:txBody>
        </p:sp>
      </p:grpSp>
      <p:grpSp>
        <p:nvGrpSpPr>
          <p:cNvPr id="2" name="Grup 1"/>
          <p:cNvGrpSpPr>
            <a:grpSpLocks/>
          </p:cNvGrpSpPr>
          <p:nvPr/>
        </p:nvGrpSpPr>
        <p:grpSpPr bwMode="auto">
          <a:xfrm>
            <a:off x="180975" y="3448050"/>
            <a:ext cx="5162550" cy="1930400"/>
            <a:chOff x="3457575" y="3448050"/>
            <a:chExt cx="5162550" cy="1931052"/>
          </a:xfrm>
        </p:grpSpPr>
        <p:sp>
          <p:nvSpPr>
            <p:cNvPr id="111626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5404976" y="3569439"/>
              <a:ext cx="1266826" cy="16771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tr-TR" sz="3600" kern="10">
                  <a:ln w="9525">
                    <a:noFill/>
                    <a:round/>
                    <a:headEnd/>
                    <a:tailEnd/>
                  </a:ln>
                  <a:solidFill>
                    <a:srgbClr val="7F7F7F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?</a:t>
              </a:r>
            </a:p>
          </p:txBody>
        </p:sp>
        <p:sp>
          <p:nvSpPr>
            <p:cNvPr id="18" name="Metin kutusu 17"/>
            <p:cNvSpPr txBox="1"/>
            <p:nvPr/>
          </p:nvSpPr>
          <p:spPr>
            <a:xfrm>
              <a:off x="3457575" y="3448050"/>
              <a:ext cx="5162550" cy="1931052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tr-TR" sz="12000" b="1" kern="10" dirty="0">
                <a:solidFill>
                  <a:srgbClr val="FFFFFF">
                    <a:lumMod val="50000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grpSp>
        <p:nvGrpSpPr>
          <p:cNvPr id="20" name="Grup 19"/>
          <p:cNvGrpSpPr/>
          <p:nvPr/>
        </p:nvGrpSpPr>
        <p:grpSpPr>
          <a:xfrm>
            <a:off x="180975" y="5435966"/>
            <a:ext cx="6162416" cy="663371"/>
            <a:chOff x="2644311" y="5451679"/>
            <a:chExt cx="6162416" cy="663371"/>
          </a:xfrm>
        </p:grpSpPr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6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2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7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8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3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5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4" name="Picture 6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3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05697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108551" y="1134713"/>
            <a:ext cx="2876426" cy="56232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KİŞİ</a:t>
            </a:r>
            <a:endParaRPr lang="de-DE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108551" y="1697038"/>
            <a:ext cx="2876426" cy="4265612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Etnik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yapı-ırk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Sosyoekonomik dur.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Medeni durum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düzeyi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Aile büyüklüğü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Doğurganlık öyküsü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Alışkanlıklar,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……………………….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TANIMLAYICI ARAŞTIRMALAR</a:t>
            </a: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gray">
          <a:xfrm>
            <a:off x="3096061" y="1134713"/>
            <a:ext cx="2876426" cy="56232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YER</a:t>
            </a:r>
            <a:endParaRPr lang="de-DE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3096061" y="1697038"/>
            <a:ext cx="2876426" cy="4265612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Kırsal – Kentsel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Gecekondu-Apartman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Bölgesel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Ulusal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Uluslararası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gray">
          <a:xfrm>
            <a:off x="6105961" y="1134712"/>
            <a:ext cx="2876426" cy="56232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ZAMAN</a:t>
            </a:r>
            <a:endParaRPr lang="de-DE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6105961" y="1697037"/>
            <a:ext cx="2876426" cy="4265612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Hafta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Mevsim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6963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56" grpId="0" animBg="1"/>
      <p:bldP spid="58457" grpId="0" animBg="1"/>
      <p:bldP spid="17" grpId="0" animBg="1"/>
      <p:bldP spid="18" grpId="0" animBg="1"/>
      <p:bldP spid="15" grpId="0" animBg="1"/>
      <p:bldP spid="1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Rutin kayıtlar da kullanılabileceğinden;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Ucuzdur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kazandırıcıdır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Tanımlarken nedene yönelik bazı bilgiler elde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edilebilir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hizmetlerinin planlanmasında önceliklerin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saptanmasına katkı sağlar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Analitik çalışmaların ilk adımıdır;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etyolojik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faktörler hakkında bilgi (ipucu) verir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Etyolojiye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yönelik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hipotez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oluşturulmasına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katkı sağlar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TANIMLAYICI ARAŞTIRMALAR</a:t>
            </a:r>
          </a:p>
        </p:txBody>
      </p:sp>
    </p:spTree>
    <p:extLst>
      <p:ext uri="{BB962C8B-B14F-4D97-AF65-F5344CB8AC3E}">
        <p14:creationId xmlns:p14="http://schemas.microsoft.com/office/powerpoint/2010/main" val="33756883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  <a:defRPr/>
            </a:pP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İşyeri sağlık birimi kayıtlarından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40 işçinin 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birkaç kez göz yaşarması ve aksırık yakınmaları ile başvurmuş olduğu saptanıyor. Bu işçilerin,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işyerine geldikten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kısa süre sonra 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bu yakınmalarının ortaya çıktığı ve işçilerin hepsinin de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aynı bölümde 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çalışmakta olduğu belirleniyor. </a:t>
            </a:r>
          </a:p>
          <a:p>
            <a:pPr>
              <a:buClr>
                <a:srgbClr val="292929"/>
              </a:buClr>
              <a:defRPr/>
            </a:pP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Bu çalışma aşağıdaki epidemiyolojik araştırma türlerinden hangisine uymaktadır?</a:t>
            </a:r>
          </a:p>
          <a:p>
            <a:pPr>
              <a:buClr>
                <a:srgbClr val="292929"/>
              </a:buClr>
              <a:defRPr/>
            </a:pPr>
            <a:endParaRPr lang="tr-TR" sz="1000" b="1" i="1">
              <a:solidFill>
                <a:srgbClr val="FF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i="1">
                <a:solidFill>
                  <a:srgbClr val="000000"/>
                </a:solidFill>
                <a:latin typeface="Calibri" pitchFamily="34" charset="0"/>
              </a:rPr>
              <a:t>Kohort araştırması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i="1">
                <a:solidFill>
                  <a:srgbClr val="000000"/>
                </a:solidFill>
                <a:latin typeface="Calibri" pitchFamily="34" charset="0"/>
              </a:rPr>
              <a:t>Deneysel araştırma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i="1">
                <a:solidFill>
                  <a:srgbClr val="000000"/>
                </a:solidFill>
                <a:latin typeface="Calibri" pitchFamily="34" charset="0"/>
              </a:rPr>
              <a:t>Tanımlayıcı araştırma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i="1">
                <a:solidFill>
                  <a:srgbClr val="000000"/>
                </a:solidFill>
                <a:latin typeface="Calibri" pitchFamily="34" charset="0"/>
              </a:rPr>
              <a:t>Vaka-Kontrol araştırması</a:t>
            </a:r>
          </a:p>
        </p:txBody>
      </p:sp>
      <p:sp>
        <p:nvSpPr>
          <p:cNvPr id="117764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1776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1777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1777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777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777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777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1777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777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777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TANIMLAYICI ARAŞTIRMALAR</a:t>
            </a:r>
          </a:p>
        </p:txBody>
      </p:sp>
      <p:sp>
        <p:nvSpPr>
          <p:cNvPr id="19" name="Oval 18"/>
          <p:cNvSpPr/>
          <p:nvPr/>
        </p:nvSpPr>
        <p:spPr>
          <a:xfrm>
            <a:off x="3203575" y="4692650"/>
            <a:ext cx="233363" cy="233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7207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40 İşçi (kişi-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kim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?), Aynı bölümde (yer-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nerede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?), Kısa bir süre sonra (zaman-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ne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zaman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 Sonuç: 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Kontrol grubu yok ve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Kişi-Yer-Zaman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özelliklerine göre bir tanımlama yapılmış olduğundan “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Tanımlayıcı Araştırma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”  </a:t>
            </a:r>
          </a:p>
        </p:txBody>
      </p:sp>
    </p:spTree>
    <p:extLst>
      <p:ext uri="{BB962C8B-B14F-4D97-AF65-F5344CB8AC3E}">
        <p14:creationId xmlns:p14="http://schemas.microsoft.com/office/powerpoint/2010/main" val="10156351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  <a:defRPr/>
            </a:pP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Toplam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800 işçinin 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çalıştığı bir işyerinde iş kazaları konusunda bir inceleme yapılıyor.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Son iki yılda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meydana gelen 25 iş kazasının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 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10 tanesinin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işletmenin (A) bölümünde,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9 tanesinin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 (B) bölümünde 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6 tanesinin de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 işletmenin diğer bölümlerinde 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meydana geldiği saptanmıştır. Kazaların 8 tanesi de son yılda işe başlayan işçilerde görülmüştür. </a:t>
            </a:r>
          </a:p>
          <a:p>
            <a:pPr>
              <a:buClr>
                <a:srgbClr val="292929"/>
              </a:buClr>
              <a:defRPr/>
            </a:pP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Bu çalışma aşağıdaki epidemiyolojik araştırma türlerinden hangisine uymaktadır?</a:t>
            </a:r>
          </a:p>
          <a:p>
            <a:pPr>
              <a:buClr>
                <a:srgbClr val="292929"/>
              </a:buClr>
              <a:defRPr/>
            </a:pPr>
            <a:endParaRPr lang="tr-TR" sz="1000" b="1" i="1">
              <a:solidFill>
                <a:srgbClr val="FF0000"/>
              </a:solidFill>
              <a:latin typeface="Calibri" pitchFamily="34" charset="0"/>
            </a:endParaRP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Kohort araştırması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Müdahale araştırması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Tanımlayıcı araştırma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Vaka-Kontrol araştırması</a:t>
            </a:r>
          </a:p>
        </p:txBody>
      </p:sp>
      <p:sp>
        <p:nvSpPr>
          <p:cNvPr id="11981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1981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1981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198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982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198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TANIMLAYICI ARAŞTIRMALAR</a:t>
            </a:r>
          </a:p>
        </p:txBody>
      </p:sp>
      <p:sp>
        <p:nvSpPr>
          <p:cNvPr id="19" name="Oval 18"/>
          <p:cNvSpPr/>
          <p:nvPr/>
        </p:nvSpPr>
        <p:spPr>
          <a:xfrm>
            <a:off x="2811463" y="4886325"/>
            <a:ext cx="233362" cy="233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7207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800 İşçi (kişi-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kim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?), İşletmenin A, B ve diğer bölümleri (yer-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nerede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?), Son iki yılda (zaman-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ne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tr-TR" sz="1400" b="1" i="1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zaman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 Sonuç: 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Kontrol grubu yok ve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Kişi-Yer-Zaman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özelliklerine göre bir tanımlama yapılmış olduğundan “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Tanımlayıcı Araştırma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”  </a:t>
            </a:r>
          </a:p>
        </p:txBody>
      </p:sp>
    </p:spTree>
    <p:extLst>
      <p:ext uri="{BB962C8B-B14F-4D97-AF65-F5344CB8AC3E}">
        <p14:creationId xmlns:p14="http://schemas.microsoft.com/office/powerpoint/2010/main" val="5982027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Bir tekstil fabrikasında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çalışan 400 işçiden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42 tanesi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son 5 yıl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içinde kaza geçirmiştir. Bu kazaların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18 tanesi tarak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bölümünde,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11 tanesi dokuma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bölümünde,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8 tanesi bakım-onarım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işçileri arasında meydana gelmiştir.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5 kazada fabrikanın değişik bölümlerinde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çalışan işçilerde olmuştur. Bu çalışma aşağıdaki epidemiyolojik araştırma türlerinden hangisine uymaktadır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</a:rPr>
              <a:t>?</a:t>
            </a:r>
          </a:p>
          <a:p>
            <a:pPr>
              <a:buClr>
                <a:srgbClr val="292929"/>
              </a:buClr>
              <a:defRPr/>
            </a:pPr>
            <a:endParaRPr lang="tr-TR" sz="1000" b="1" i="1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buClr>
                <a:srgbClr val="292929"/>
              </a:buClr>
              <a:defRPr/>
            </a:pPr>
            <a:endParaRPr lang="tr-TR" sz="10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Kohort araştırması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Müdahale araştırması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Tanımlayıcı araştırma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Vaka-Kontrol araştırması</a:t>
            </a:r>
          </a:p>
        </p:txBody>
      </p:sp>
      <p:sp>
        <p:nvSpPr>
          <p:cNvPr id="11981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1981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1981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198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982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198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98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TANIMLAYICI ARAŞTIRMALAR</a:t>
            </a:r>
          </a:p>
        </p:txBody>
      </p:sp>
      <p:sp>
        <p:nvSpPr>
          <p:cNvPr id="19" name="Oval 18"/>
          <p:cNvSpPr/>
          <p:nvPr/>
        </p:nvSpPr>
        <p:spPr>
          <a:xfrm>
            <a:off x="2800830" y="4748096"/>
            <a:ext cx="233362" cy="233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447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400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İşçi (kişi-</a:t>
            </a:r>
            <a:r>
              <a:rPr lang="tr-TR" sz="1400" b="1" i="1" dirty="0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kim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?), İşletmenin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tarak, dokuma, bakım-onarım, diğer (yer-</a:t>
            </a:r>
            <a:r>
              <a:rPr lang="tr-TR" sz="1400" b="1" i="1" dirty="0" smtClean="0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nerede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?), Son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5 yıl içinde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(zaman-</a:t>
            </a:r>
            <a:r>
              <a:rPr lang="tr-TR" sz="1400" b="1" i="1" dirty="0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ne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tr-TR" sz="1400" b="1" i="1" dirty="0">
                <a:solidFill>
                  <a:srgbClr val="C40505"/>
                </a:solidFill>
                <a:latin typeface="Cambria" pitchFamily="18" charset="0"/>
                <a:sym typeface="Symbol" pitchFamily="18" charset="2"/>
              </a:rPr>
              <a:t>zaman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?) Sonuç: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Kontrol grubu yok ve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Kişi-Yer-Zaman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özelliklerine göre bir tanımlama yapılmış olduğundan “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Tanımlayıcı Araştırma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”  </a:t>
            </a:r>
          </a:p>
        </p:txBody>
      </p:sp>
    </p:spTree>
    <p:extLst>
      <p:ext uri="{BB962C8B-B14F-4D97-AF65-F5344CB8AC3E}">
        <p14:creationId xmlns:p14="http://schemas.microsoft.com/office/powerpoint/2010/main" val="32162292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124200" y="2955039"/>
            <a:ext cx="5944580" cy="15598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Analitik Araştırmalar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1-DRUZ\1-EĞİTİM KURUMU\1. İstanbuluzman\2-RESİMLER\Siyah\cr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6" y="2232905"/>
            <a:ext cx="3572369" cy="330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5058265" y="2402589"/>
            <a:ext cx="952500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886324" y="2456048"/>
            <a:ext cx="1267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latin typeface="Cambria" pitchFamily="18" charset="0"/>
              </a:rPr>
              <a:t>1</a:t>
            </a:r>
            <a:r>
              <a:rPr lang="tr-TR" sz="2400" b="1" dirty="0" smtClean="0">
                <a:latin typeface="Cambria" pitchFamily="18" charset="0"/>
              </a:rPr>
              <a:t>.2</a:t>
            </a:r>
            <a:endParaRPr lang="tr-TR" sz="24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3411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9166418"/>
              </p:ext>
            </p:extLst>
          </p:nvPr>
        </p:nvGraphicFramePr>
        <p:xfrm>
          <a:off x="90424" y="1001712"/>
          <a:ext cx="8911071" cy="512286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662178"/>
                <a:gridCol w="5248893"/>
              </a:tblGrid>
              <a:tr h="5508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1-) GÖZLEMSEL ARAŞTIRMALAR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B-) ANALİTİK ARAŞTIRMALAR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(Nedensellik Araştırmaları - </a:t>
                      </a:r>
                      <a:r>
                        <a:rPr kumimoji="0" lang="tr-TR" sz="16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Etyoloji</a:t>
                      </a:r>
                      <a:r>
                        <a:rPr kumimoji="0" lang="tr-T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 Araştırmaları)</a:t>
                      </a:r>
                    </a:p>
                  </a:txBody>
                  <a:tcPr anchor="ctr" horzOverflow="overflow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Hipotez test edilir. Neden-sonuç ilişkisini analiz eder. Hastalar ve kontrol grupları vardır. Hastalıkların risk faktörlerini araştırır. Maliyet yüksektir.</a:t>
                      </a:r>
                    </a:p>
                  </a:txBody>
                  <a:tcPr anchor="ctr" horzOverflow="overflow">
                    <a:solidFill>
                      <a:srgbClr val="D0D8E8"/>
                    </a:solidFill>
                  </a:tcPr>
                </a:tc>
              </a:tr>
              <a:tr h="1076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1. </a:t>
                      </a:r>
                      <a:r>
                        <a:rPr kumimoji="0" lang="tr-TR" sz="1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Kesitsel</a:t>
                      </a:r>
                      <a:r>
                        <a:rPr kumimoji="0" lang="tr-T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 Araştırmalar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(</a:t>
                      </a:r>
                      <a:r>
                        <a:rPr kumimoji="0" lang="tr-TR" sz="18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Prevalans</a:t>
                      </a:r>
                      <a:r>
                        <a:rPr kumimoji="0" lang="tr-TR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-Durum Saptama)</a:t>
                      </a:r>
                    </a:p>
                  </a:txBody>
                  <a:tcPr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Kontrol grubu yok. Fotoğraf çeker gibi neden sonuç ilişkisini inceler. Anket-Form-FM-Laboratuvar-Rutin Sağlık Kayıtlarını kullanır. Salgınların incelenmesi için idealdir. 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Prevalans hızı hesaplanır. 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Tahmini </a:t>
                      </a:r>
                      <a:r>
                        <a:rPr kumimoji="0" lang="tr-TR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Rolatif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Risk (OR-TRR) ile </a:t>
                      </a:r>
                      <a:r>
                        <a:rPr kumimoji="0" lang="tr-TR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Rolatif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Risk (RR) hesaplanamaz. </a:t>
                      </a:r>
                    </a:p>
                  </a:txBody>
                  <a:tcPr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90650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 Vaka </a:t>
                      </a:r>
                      <a:r>
                        <a:rPr lang="tr-TR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Kontrol 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/>
                      </a:r>
                      <a:b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</a:b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(Retrospektif-Geriye </a:t>
                      </a:r>
                      <a:r>
                        <a:rPr lang="tr-TR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Dönük Araştırmalar)</a:t>
                      </a:r>
                      <a:endParaRPr lang="tr-TR" sz="1600" b="0" i="1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857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Sonuçtan hareket  ederek nedeni bulur. Kontrol grubu vardır.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 hesaplanır. 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 ve sağlamlar aynı anda izlenir (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Bias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-Hata payı yüksek), Sonuçlar kısa sürede alınır, Sıklığı az, 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latent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süresi uzun hastalıklar için uygundur. Birden fazla </a:t>
                      </a:r>
                      <a:r>
                        <a:rPr kumimoji="0" lang="tr-TR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maruziyet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etkisi değerlendirilebilir. İnsidans Hızı,</a:t>
                      </a: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Geriye Dönük Veriler-Kayıtlar kullanılır, 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ancak bunlar yetersizdir.</a:t>
                      </a:r>
                    </a:p>
                  </a:txBody>
                  <a:tcPr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3. Kohort 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(Prospektif ve Retrospektif </a:t>
                      </a:r>
                      <a:r>
                        <a:rPr lang="tr-TR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)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/>
                      </a:r>
                      <a:b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</a:b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(</a:t>
                      </a:r>
                      <a:r>
                        <a:rPr lang="tr-TR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Longitudina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, İnsidans, </a:t>
                      </a:r>
                      <a:r>
                        <a:rPr lang="tr-TR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Follow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tr-TR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up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lang="tr-TR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Forward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tr-TR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looking</a:t>
                      </a:r>
                      <a:r>
                        <a:rPr lang="tr-T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) </a:t>
                      </a:r>
                    </a:p>
                  </a:txBody>
                  <a:tcPr marL="857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Etiyolojik faktörden sonuca gider. Kontrol grubu var. RR hesaplanır. </a:t>
                      </a:r>
                      <a:r>
                        <a:rPr kumimoji="0" lang="tr-TR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 güvenilir yöntemdir. Herhangi bir etkenle karşılaşan ve karşılaşmayanların belirli bir süre içinde belirli bir hastalığa yakalanma olasılığı saptanır.</a:t>
                      </a:r>
                    </a:p>
                  </a:txBody>
                  <a:tcPr anchor="ctr" horzOverflow="overflow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91611" y="6173621"/>
            <a:ext cx="6162416" cy="663371"/>
            <a:chOff x="2644311" y="5451679"/>
            <a:chExt cx="6162416" cy="663371"/>
          </a:xfrm>
        </p:grpSpPr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9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7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2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3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18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1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1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7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>
                  <a:latin typeface="Cambria" pitchFamily="18" charset="0"/>
                </a:rPr>
                <a:t>E</a:t>
              </a:r>
              <a:r>
                <a:rPr lang="tr-TR" sz="1200" dirty="0" smtClean="0">
                  <a:latin typeface="Cambria" pitchFamily="18" charset="0"/>
                </a:rPr>
                <a:t>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297197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KARŞILAŞTIRMA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296863" y="3325813"/>
            <a:ext cx="2576512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libri" pitchFamily="34" charset="0"/>
              </a:rPr>
              <a:t>Maruziyet </a:t>
            </a:r>
          </a:p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libri" pitchFamily="34" charset="0"/>
              </a:rPr>
              <a:t>(Etken)</a:t>
            </a: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6338888" y="3289300"/>
            <a:ext cx="2574925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i="1">
                <a:solidFill>
                  <a:srgbClr val="000000"/>
                </a:solidFill>
                <a:latin typeface="Cambria" pitchFamily="18" charset="0"/>
              </a:rPr>
              <a:t>Sonuç </a:t>
            </a:r>
          </a:p>
          <a:p>
            <a:pPr algn="ctr"/>
            <a:r>
              <a:rPr lang="tr-TR" sz="2800" b="1" i="1">
                <a:solidFill>
                  <a:srgbClr val="000000"/>
                </a:solidFill>
                <a:latin typeface="Cambria" pitchFamily="18" charset="0"/>
              </a:rPr>
              <a:t>(Hastalık)</a:t>
            </a: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296863" y="4857750"/>
            <a:ext cx="2576512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libri" pitchFamily="34" charset="0"/>
              </a:rPr>
              <a:t>Maruziyet </a:t>
            </a:r>
          </a:p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libri" pitchFamily="34" charset="0"/>
              </a:rPr>
              <a:t>(Etken)</a:t>
            </a:r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6338888" y="4821238"/>
            <a:ext cx="2574925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i="1">
                <a:solidFill>
                  <a:srgbClr val="000000"/>
                </a:solidFill>
                <a:latin typeface="Cambria" pitchFamily="18" charset="0"/>
              </a:rPr>
              <a:t>Sonuç </a:t>
            </a:r>
          </a:p>
          <a:p>
            <a:pPr algn="ctr"/>
            <a:r>
              <a:rPr lang="tr-TR" sz="2800" b="1" i="1">
                <a:solidFill>
                  <a:srgbClr val="000000"/>
                </a:solidFill>
                <a:latin typeface="Cambria" pitchFamily="18" charset="0"/>
              </a:rPr>
              <a:t>(Hastalık)</a:t>
            </a:r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279400" y="1851025"/>
            <a:ext cx="2576513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libri" pitchFamily="34" charset="0"/>
              </a:rPr>
              <a:t>Maruziyet </a:t>
            </a:r>
          </a:p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libri" pitchFamily="34" charset="0"/>
              </a:rPr>
              <a:t>(Etken)</a:t>
            </a: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6321425" y="1816100"/>
            <a:ext cx="2574925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i="1">
                <a:solidFill>
                  <a:srgbClr val="000000"/>
                </a:solidFill>
                <a:latin typeface="Cambria" pitchFamily="18" charset="0"/>
              </a:rPr>
              <a:t>Sonuç </a:t>
            </a:r>
          </a:p>
          <a:p>
            <a:pPr algn="ctr"/>
            <a:r>
              <a:rPr lang="tr-TR" sz="2800" b="1" i="1">
                <a:solidFill>
                  <a:srgbClr val="000000"/>
                </a:solidFill>
                <a:latin typeface="Cambria" pitchFamily="18" charset="0"/>
              </a:rPr>
              <a:t>(Hastalık)</a:t>
            </a:r>
          </a:p>
        </p:txBody>
      </p:sp>
      <p:grpSp>
        <p:nvGrpSpPr>
          <p:cNvPr id="9" name="Grup 8"/>
          <p:cNvGrpSpPr>
            <a:grpSpLocks/>
          </p:cNvGrpSpPr>
          <p:nvPr/>
        </p:nvGrpSpPr>
        <p:grpSpPr bwMode="auto">
          <a:xfrm>
            <a:off x="2943225" y="1816100"/>
            <a:ext cx="3311525" cy="1198563"/>
            <a:chOff x="2942799" y="1815390"/>
            <a:chExt cx="3311455" cy="1199408"/>
          </a:xfrm>
        </p:grpSpPr>
        <p:sp>
          <p:nvSpPr>
            <p:cNvPr id="2" name="Sol Sağ Ok 1"/>
            <p:cNvSpPr/>
            <p:nvPr/>
          </p:nvSpPr>
          <p:spPr>
            <a:xfrm>
              <a:off x="2942799" y="1815390"/>
              <a:ext cx="3311455" cy="1199408"/>
            </a:xfrm>
            <a:prstGeom prst="leftRightArrow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31765"/>
                    <a:invGamma/>
                  </a:schemeClr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4" name="Text Box 8"/>
            <p:cNvSpPr txBox="1">
              <a:spLocks noChangeArrowheads="1"/>
            </p:cNvSpPr>
            <p:nvPr/>
          </p:nvSpPr>
          <p:spPr bwMode="auto">
            <a:xfrm>
              <a:off x="3071384" y="2196659"/>
              <a:ext cx="3038411" cy="400332"/>
            </a:xfrm>
            <a:prstGeom prst="rect">
              <a:avLst/>
            </a:prstGeom>
            <a:noFill/>
            <a:ln w="38100">
              <a:noFill/>
              <a:round/>
              <a:headEnd/>
              <a:tailEnd/>
            </a:ln>
            <a:effectLst>
              <a:outerShdw dist="25400" dir="54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tr-TR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mbria" pitchFamily="18" charset="0"/>
                </a:rPr>
                <a:t> KESİTSEL</a:t>
              </a:r>
            </a:p>
          </p:txBody>
        </p:sp>
      </p:grpSp>
      <p:grpSp>
        <p:nvGrpSpPr>
          <p:cNvPr id="4" name="Grup 3"/>
          <p:cNvGrpSpPr>
            <a:grpSpLocks/>
          </p:cNvGrpSpPr>
          <p:nvPr/>
        </p:nvGrpSpPr>
        <p:grpSpPr bwMode="auto">
          <a:xfrm>
            <a:off x="155575" y="1095375"/>
            <a:ext cx="8718550" cy="461963"/>
            <a:chOff x="262557" y="5845630"/>
            <a:chExt cx="8718200" cy="461665"/>
          </a:xfrm>
        </p:grpSpPr>
        <p:cxnSp>
          <p:nvCxnSpPr>
            <p:cNvPr id="36" name="Düz Ok Bağlayıcısı 35"/>
            <p:cNvCxnSpPr/>
            <p:nvPr/>
          </p:nvCxnSpPr>
          <p:spPr>
            <a:xfrm>
              <a:off x="6136071" y="6102639"/>
              <a:ext cx="2844686" cy="0"/>
            </a:xfrm>
            <a:prstGeom prst="straightConnector1">
              <a:avLst/>
            </a:prstGeom>
            <a:ln w="66675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Düz Bağlayıcı 36"/>
            <p:cNvCxnSpPr/>
            <p:nvPr/>
          </p:nvCxnSpPr>
          <p:spPr>
            <a:xfrm>
              <a:off x="262557" y="6085188"/>
              <a:ext cx="3095501" cy="14278"/>
            </a:xfrm>
            <a:prstGeom prst="line">
              <a:avLst/>
            </a:prstGeom>
            <a:ln w="66675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5971" name="Metin kutusu 37"/>
            <p:cNvSpPr txBox="1">
              <a:spLocks noChangeArrowheads="1"/>
            </p:cNvSpPr>
            <p:nvPr/>
          </p:nvSpPr>
          <p:spPr bwMode="auto">
            <a:xfrm>
              <a:off x="3237832" y="5845630"/>
              <a:ext cx="30323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tr-TR" sz="2400" b="1" i="1">
                  <a:solidFill>
                    <a:srgbClr val="000000"/>
                  </a:solidFill>
                  <a:latin typeface="Cambria" pitchFamily="18" charset="0"/>
                </a:rPr>
                <a:t>Araştırmanın Yönü</a:t>
              </a:r>
            </a:p>
          </p:txBody>
        </p:sp>
      </p:grpSp>
      <p:grpSp>
        <p:nvGrpSpPr>
          <p:cNvPr id="8" name="Grup 7"/>
          <p:cNvGrpSpPr>
            <a:grpSpLocks/>
          </p:cNvGrpSpPr>
          <p:nvPr/>
        </p:nvGrpSpPr>
        <p:grpSpPr bwMode="auto">
          <a:xfrm>
            <a:off x="2921000" y="3279775"/>
            <a:ext cx="3275013" cy="1266825"/>
            <a:chOff x="2920676" y="3280393"/>
            <a:chExt cx="3276000" cy="1266886"/>
          </a:xfrm>
        </p:grpSpPr>
        <p:sp>
          <p:nvSpPr>
            <p:cNvPr id="43" name="AutoShape 41"/>
            <p:cNvSpPr>
              <a:spLocks noChangeArrowheads="1"/>
            </p:cNvSpPr>
            <p:nvPr/>
          </p:nvSpPr>
          <p:spPr bwMode="auto">
            <a:xfrm flipH="1">
              <a:off x="2920676" y="3280393"/>
              <a:ext cx="3276000" cy="1266886"/>
            </a:xfrm>
            <a:prstGeom prst="rightArrow">
              <a:avLst>
                <a:gd name="adj1" fmla="val 50111"/>
                <a:gd name="adj2" fmla="val 63157"/>
              </a:avLst>
            </a:prstGeom>
            <a:solidFill>
              <a:schemeClr val="bg2">
                <a:lumMod val="75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81320" dir="2319588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3408186" y="3689988"/>
              <a:ext cx="2755142" cy="400069"/>
            </a:xfrm>
            <a:prstGeom prst="rect">
              <a:avLst/>
            </a:prstGeom>
            <a:noFill/>
            <a:ln w="38100">
              <a:noFill/>
              <a:round/>
              <a:headEnd/>
              <a:tailEnd/>
            </a:ln>
            <a:effectLst>
              <a:outerShdw dist="25400" dir="5400000" algn="ctr" rotWithShape="0">
                <a:schemeClr val="bg1"/>
              </a:outerShdw>
            </a:effectLst>
          </p:spPr>
          <p:txBody>
            <a:bodyPr wrap="none" anchor="ctr"/>
            <a:lstStyle>
              <a:defPPr>
                <a:defRPr lang="de-DE"/>
              </a:defPPr>
              <a:lvl1pPr algn="ctr">
                <a:defRPr sz="20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defRPr>
              </a:lvl1pPr>
            </a:lstStyle>
            <a:p>
              <a:pPr>
                <a:defRPr/>
              </a:pPr>
              <a:r>
                <a:rPr lang="tr-TR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 </a:t>
              </a:r>
              <a:r>
                <a:rPr lang="tr-TR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VAKA-KONTROL</a:t>
              </a:r>
              <a:endPara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</p:txBody>
        </p:sp>
      </p:grpSp>
      <p:grpSp>
        <p:nvGrpSpPr>
          <p:cNvPr id="10" name="Grup 9"/>
          <p:cNvGrpSpPr>
            <a:grpSpLocks/>
          </p:cNvGrpSpPr>
          <p:nvPr/>
        </p:nvGrpSpPr>
        <p:grpSpPr bwMode="auto">
          <a:xfrm>
            <a:off x="2943225" y="4857750"/>
            <a:ext cx="3275013" cy="1266825"/>
            <a:chOff x="2942629" y="4857409"/>
            <a:chExt cx="3276000" cy="1266886"/>
          </a:xfrm>
        </p:grpSpPr>
        <p:sp>
          <p:nvSpPr>
            <p:cNvPr id="47" name="AutoShape 41"/>
            <p:cNvSpPr>
              <a:spLocks noChangeArrowheads="1"/>
            </p:cNvSpPr>
            <p:nvPr/>
          </p:nvSpPr>
          <p:spPr bwMode="auto">
            <a:xfrm rot="10800000" flipH="1">
              <a:off x="2942629" y="4857409"/>
              <a:ext cx="3276000" cy="1266886"/>
            </a:xfrm>
            <a:prstGeom prst="rightArrow">
              <a:avLst>
                <a:gd name="adj1" fmla="val 50111"/>
                <a:gd name="adj2" fmla="val 63157"/>
              </a:avLst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100000">
                  <a:schemeClr val="tx2"/>
                </a:gs>
              </a:gsLst>
              <a:lin ang="0" scaled="1"/>
            </a:gradFill>
            <a:ln w="19050">
              <a:noFill/>
              <a:miter lim="800000"/>
              <a:headEnd/>
              <a:tailEnd/>
            </a:ln>
            <a:effectLst>
              <a:outerShdw dist="81320" dir="2319588" algn="ctr" rotWithShape="0">
                <a:srgbClr val="4D4D4D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48" name="Text Box 8"/>
            <p:cNvSpPr txBox="1">
              <a:spLocks noChangeArrowheads="1"/>
            </p:cNvSpPr>
            <p:nvPr/>
          </p:nvSpPr>
          <p:spPr bwMode="auto">
            <a:xfrm>
              <a:off x="2975977" y="5314631"/>
              <a:ext cx="2913940" cy="400069"/>
            </a:xfrm>
            <a:prstGeom prst="rect">
              <a:avLst/>
            </a:prstGeom>
            <a:noFill/>
            <a:ln w="38100">
              <a:noFill/>
              <a:round/>
              <a:headEnd/>
              <a:tailEnd/>
            </a:ln>
            <a:effectLst>
              <a:outerShdw dist="25400" dir="5400000" algn="ctr" rotWithShape="0">
                <a:schemeClr val="bg1"/>
              </a:outerShdw>
            </a:effectLst>
          </p:spPr>
          <p:txBody>
            <a:bodyPr wrap="none" anchor="ctr"/>
            <a:lstStyle>
              <a:defPPr>
                <a:defRPr lang="de-DE"/>
              </a:defPPr>
              <a:lvl1pPr algn="ctr">
                <a:defRPr sz="2000" b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defRPr>
              </a:lvl1pPr>
            </a:lstStyle>
            <a:p>
              <a:pPr>
                <a:defRPr/>
              </a:pPr>
              <a:r>
                <a:rPr lang="tr-TR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 </a:t>
              </a:r>
              <a:r>
                <a:rPr lang="tr-TR" sz="28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</a:rPr>
                <a:t>KOHORT</a:t>
              </a:r>
              <a:endPara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61321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9" grpId="0" animBg="1"/>
      <p:bldP spid="22" grpId="0" animBg="1"/>
      <p:bldP spid="24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sağlık sorununun, bir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toplumda;</a:t>
            </a:r>
          </a:p>
          <a:p>
            <a:pPr marL="43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Sıklığını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(zamanla değişimini), </a:t>
            </a:r>
          </a:p>
          <a:p>
            <a:pPr marL="43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Dağılımını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(hastalığın ilerleme ve gelişimini), </a:t>
            </a:r>
          </a:p>
          <a:p>
            <a:pPr marL="43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(etiyolojik faktörleri)</a:t>
            </a:r>
          </a:p>
          <a:p>
            <a:pPr marL="43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müdahalenin etkinliğini 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(tedavi, önlem)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…………………………araştıran bir bilim dalıdır.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EPİDEMİYOLJİ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196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28600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KARŞILAŞTIRMA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847416"/>
              </p:ext>
            </p:extLst>
          </p:nvPr>
        </p:nvGraphicFramePr>
        <p:xfrm>
          <a:off x="100635" y="1163108"/>
          <a:ext cx="8920541" cy="5104341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260082"/>
                <a:gridCol w="3004457"/>
                <a:gridCol w="2656002"/>
              </a:tblGrid>
              <a:tr h="8544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ÖZELLİKLERİ 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VAKA-KONTROL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KOHORT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54433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Başlangıç Noktası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Sonuç (Vaka)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Neden (Maruz Kalma)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54433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Çalışmanın Yönü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Sonuçtan Etkene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Etkenden Sonuca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47014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Çalışma Süresi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Kısa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Uzun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47014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Maliyet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Ucuz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Pahalı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47014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Gerçekleştirme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Kolay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Zor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57821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152775" y="2955039"/>
            <a:ext cx="5944580" cy="15598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Kesitsel Araştırmalar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872038" y="2402589"/>
            <a:ext cx="952500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4743449" y="2456048"/>
            <a:ext cx="1267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latin typeface="Cambria" pitchFamily="18" charset="0"/>
              </a:rPr>
              <a:t>1</a:t>
            </a:r>
            <a:r>
              <a:rPr lang="tr-TR" sz="2400" b="1" dirty="0" smtClean="0">
                <a:latin typeface="Cambria" pitchFamily="18" charset="0"/>
              </a:rPr>
              <a:t>.2.1</a:t>
            </a:r>
            <a:endParaRPr lang="tr-TR" sz="2400" b="1" dirty="0">
              <a:latin typeface="Cambria" pitchFamily="18" charset="0"/>
            </a:endParaRPr>
          </a:p>
        </p:txBody>
      </p:sp>
      <p:pic>
        <p:nvPicPr>
          <p:cNvPr id="7170" name="Picture 2" descr="D:\DOKTOR\2-DRUZ\1. EĞİTİM KURUMU\1. İstanbuluzman\2-RESİMLER\Siyah\Extension-Manager_cs3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4" y="2543174"/>
            <a:ext cx="2809875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733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toplumdaki sıklığı hakkında bilgi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hizmeti gereksinimleri ve toplumun sağlık durumu hakkında bilgi verir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anda çok amaçlı taramalar yapılabilir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Bu araştırmayla Prevalans hızı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belirlenir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Araştırmaya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katılım sağlanmalı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olarak;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ayıtlar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Anket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FM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bulguları,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 ve görüntüleme,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aboratuvar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sonuçları vb. kullanılır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KESİTSEL ARAŞTIRMALAR (SURVEY)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0877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YARARLARI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Toplumun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sağlık düzeyi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hakkında; 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 sürede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maliyetle (Ucuz)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………………verir</a:t>
            </a:r>
          </a:p>
          <a:p>
            <a:pPr marL="778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 toplumun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tümü ya da örnek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yürütüldüğünden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genellenebilir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KESİTSEL ARAŞTIRMALAR (SURVEY)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8669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SAKINCALARI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>
              <a:solidFill>
                <a:srgbClr val="000000"/>
              </a:solidFill>
              <a:latin typeface="Calibri" pitchFamily="34" charset="0"/>
            </a:endParaRP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Toplum bir zaman kesiti içinde incelendiği için; </a:t>
            </a:r>
          </a:p>
          <a:p>
            <a:pPr marL="777875" lvl="1" indent="-285750"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Neden – Sonuç ilişkisi güvenilir değildir</a:t>
            </a:r>
          </a:p>
          <a:p>
            <a:pPr marL="777875" lvl="1" indent="-285750"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b="1" i="1">
              <a:solidFill>
                <a:srgbClr val="000000"/>
              </a:solidFill>
              <a:latin typeface="Calibri" pitchFamily="34" charset="0"/>
            </a:endParaRP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Hafıza faktörü “bias”a yol açar (potansiyel taraflılık)</a:t>
            </a: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619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3619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36208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36213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6214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6215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6209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36210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6211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6212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KESİTSEL ARAŞTIRMALAR (SURVEY)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3216275" y="3729038"/>
            <a:ext cx="5184775" cy="1547812"/>
            <a:chOff x="3216275" y="3729038"/>
            <a:chExt cx="5184775" cy="1547812"/>
          </a:xfrm>
        </p:grpSpPr>
        <p:grpSp>
          <p:nvGrpSpPr>
            <p:cNvPr id="136200" name="Grup 16"/>
            <p:cNvGrpSpPr>
              <a:grpSpLocks/>
            </p:cNvGrpSpPr>
            <p:nvPr/>
          </p:nvGrpSpPr>
          <p:grpSpPr bwMode="auto">
            <a:xfrm>
              <a:off x="3216275" y="3729038"/>
              <a:ext cx="5184775" cy="1547812"/>
              <a:chOff x="3230711" y="2339050"/>
              <a:chExt cx="5184626" cy="1920875"/>
            </a:xfrm>
          </p:grpSpPr>
          <p:sp>
            <p:nvSpPr>
              <p:cNvPr id="18" name="Rectangle 3"/>
              <p:cNvSpPr>
                <a:spLocks noChangeArrowheads="1"/>
              </p:cNvSpPr>
              <p:nvPr/>
            </p:nvSpPr>
            <p:spPr bwMode="auto">
              <a:xfrm>
                <a:off x="3230711" y="2339050"/>
                <a:ext cx="1465221" cy="54966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ffectLst>
                <a:outerShdw dist="57238" dir="2021404" algn="ctr" rotWithShape="0">
                  <a:schemeClr val="bg1">
                    <a:lumMod val="50000"/>
                  </a:schemeClr>
                </a:outerShdw>
              </a:effectLst>
            </p:spPr>
            <p:txBody>
              <a:bodyPr lIns="12700" tIns="12700" rIns="12700" bIns="12700"/>
              <a:lstStyle/>
              <a:p>
                <a:pPr algn="ctr">
                  <a:defRPr/>
                </a:pPr>
                <a:r>
                  <a:rPr lang="tr-TR" sz="1400" b="1" dirty="0">
                    <a:solidFill>
                      <a:srgbClr val="000000"/>
                    </a:solidFill>
                    <a:latin typeface="Cambria" pitchFamily="18" charset="0"/>
                  </a:rPr>
                  <a:t>ETKEN</a:t>
                </a:r>
              </a:p>
              <a:p>
                <a:pPr algn="ctr">
                  <a:defRPr/>
                </a:pPr>
                <a:r>
                  <a:rPr lang="tr-TR" sz="1400" b="1" dirty="0">
                    <a:solidFill>
                      <a:srgbClr val="000000"/>
                    </a:solidFill>
                    <a:latin typeface="Cambria" pitchFamily="18" charset="0"/>
                  </a:rPr>
                  <a:t>Meslek</a:t>
                </a:r>
              </a:p>
            </p:txBody>
          </p:sp>
          <p:sp>
            <p:nvSpPr>
              <p:cNvPr id="19" name="Rectangle 4"/>
              <p:cNvSpPr>
                <a:spLocks noChangeArrowheads="1"/>
              </p:cNvSpPr>
              <p:nvPr/>
            </p:nvSpPr>
            <p:spPr bwMode="auto">
              <a:xfrm>
                <a:off x="4602272" y="3710260"/>
                <a:ext cx="2104965" cy="54966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ffectLst>
                <a:outerShdw dist="57238" dir="2021404" algn="ctr" rotWithShape="0">
                  <a:schemeClr val="bg1">
                    <a:lumMod val="50000"/>
                  </a:schemeClr>
                </a:outerShdw>
              </a:effectLst>
            </p:spPr>
            <p:txBody>
              <a:bodyPr lIns="12700" tIns="12700" rIns="12700" bIns="12700"/>
              <a:lstStyle/>
              <a:p>
                <a:pPr algn="ctr">
                  <a:defRPr/>
                </a:pPr>
                <a:r>
                  <a:rPr lang="tr-TR" sz="1400" b="1" dirty="0">
                    <a:solidFill>
                      <a:srgbClr val="000000"/>
                    </a:solidFill>
                    <a:latin typeface="Cambria" pitchFamily="18" charset="0"/>
                  </a:rPr>
                  <a:t>KARIŞTIRICI ETKEN</a:t>
                </a:r>
              </a:p>
              <a:p>
                <a:pPr algn="ctr">
                  <a:defRPr/>
                </a:pPr>
                <a:r>
                  <a:rPr lang="tr-TR" sz="1400" b="1" dirty="0">
                    <a:solidFill>
                      <a:srgbClr val="000000"/>
                    </a:solidFill>
                    <a:latin typeface="Cambria" pitchFamily="18" charset="0"/>
                  </a:rPr>
                  <a:t>Sigara</a:t>
                </a:r>
              </a:p>
            </p:txBody>
          </p:sp>
          <p:sp>
            <p:nvSpPr>
              <p:cNvPr id="20" name="Rectangle 5"/>
              <p:cNvSpPr>
                <a:spLocks noChangeArrowheads="1"/>
              </p:cNvSpPr>
              <p:nvPr/>
            </p:nvSpPr>
            <p:spPr bwMode="auto">
              <a:xfrm>
                <a:off x="6583415" y="2339050"/>
                <a:ext cx="1831922" cy="54966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ffectLst>
                <a:outerShdw dist="57238" dir="2021404" algn="ctr" rotWithShape="0">
                  <a:schemeClr val="bg1">
                    <a:lumMod val="50000"/>
                  </a:schemeClr>
                </a:outerShdw>
              </a:effectLst>
            </p:spPr>
            <p:txBody>
              <a:bodyPr lIns="12700" tIns="12700" rIns="12700" bIns="12700"/>
              <a:lstStyle/>
              <a:p>
                <a:pPr algn="ctr">
                  <a:defRPr/>
                </a:pPr>
                <a:r>
                  <a:rPr lang="tr-TR" sz="1400" b="1">
                    <a:solidFill>
                      <a:srgbClr val="000000"/>
                    </a:solidFill>
                    <a:latin typeface="Cambria" pitchFamily="18" charset="0"/>
                  </a:rPr>
                  <a:t>SONUÇ</a:t>
                </a:r>
              </a:p>
              <a:p>
                <a:pPr algn="ctr">
                  <a:defRPr/>
                </a:pPr>
                <a:r>
                  <a:rPr lang="tr-TR" sz="1400" b="1">
                    <a:solidFill>
                      <a:srgbClr val="000000"/>
                    </a:solidFill>
                    <a:latin typeface="Cambria" pitchFamily="18" charset="0"/>
                  </a:rPr>
                  <a:t>Akciğer kanseri</a:t>
                </a:r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4786416" y="2612897"/>
                <a:ext cx="1736675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headEnd/>
                <a:tailEnd type="triangl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 sz="1400" b="1" kern="0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 flipV="1">
                <a:off x="5732539" y="2914328"/>
                <a:ext cx="822301" cy="73288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/>
                <a:tailEnd type="triangl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 sz="1400" b="1" kern="0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4786416" y="2979341"/>
                <a:ext cx="822301" cy="638322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/>
                <a:tailEnd type="triangl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 sz="1400" b="1" kern="0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 flipV="1">
                <a:off x="4511787" y="2979341"/>
                <a:ext cx="823888" cy="638322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headEnd/>
                <a:tailEnd type="triangl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 sz="1400" b="1" kern="0">
                  <a:solidFill>
                    <a:srgbClr val="000000"/>
                  </a:solidFill>
                  <a:latin typeface="Cambria" pitchFamily="18" charset="0"/>
                </a:endParaRPr>
              </a:p>
            </p:txBody>
          </p:sp>
        </p:grpSp>
        <p:sp>
          <p:nvSpPr>
            <p:cNvPr id="136225" name="Line 33"/>
            <p:cNvSpPr>
              <a:spLocks noChangeShapeType="1"/>
            </p:cNvSpPr>
            <p:nvPr/>
          </p:nvSpPr>
          <p:spPr bwMode="auto">
            <a:xfrm flipH="1">
              <a:off x="4749800" y="4064000"/>
              <a:ext cx="1673225" cy="0"/>
            </a:xfrm>
            <a:prstGeom prst="line">
              <a:avLst/>
            </a:prstGeom>
            <a:noFill/>
            <a:ln w="50800">
              <a:solidFill>
                <a:srgbClr val="C0C0C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0668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YÖNTEM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925" algn="ctr">
              <a:buClr>
                <a:srgbClr val="292929"/>
              </a:buClr>
            </a:pPr>
            <a:r>
              <a:rPr lang="tr-TR" sz="2400" b="1" i="1">
                <a:solidFill>
                  <a:srgbClr val="000000"/>
                </a:solidFill>
                <a:latin typeface="Calibri" pitchFamily="34" charset="0"/>
              </a:rPr>
              <a:t>Bu araştırmada </a:t>
            </a:r>
            <a:r>
              <a:rPr lang="tr-TR" sz="2400" b="1" i="1">
                <a:solidFill>
                  <a:srgbClr val="C00000"/>
                </a:solidFill>
                <a:latin typeface="Calibri" pitchFamily="34" charset="0"/>
              </a:rPr>
              <a:t>sonuçtan-hastalıktan</a:t>
            </a:r>
            <a:r>
              <a:rPr lang="tr-TR" sz="2400" b="1" i="1">
                <a:solidFill>
                  <a:srgbClr val="000000"/>
                </a:solidFill>
                <a:latin typeface="Calibri" pitchFamily="34" charset="0"/>
              </a:rPr>
              <a:t>  hareket  ederek </a:t>
            </a:r>
            <a:r>
              <a:rPr lang="tr-TR" sz="2400" b="1" i="1">
                <a:solidFill>
                  <a:srgbClr val="C00000"/>
                </a:solidFill>
                <a:latin typeface="Calibri" pitchFamily="34" charset="0"/>
              </a:rPr>
              <a:t>maruziyeti-etkeni, </a:t>
            </a:r>
            <a:r>
              <a:rPr lang="tr-TR" sz="2400" b="1" i="1">
                <a:solidFill>
                  <a:srgbClr val="000000"/>
                </a:solidFill>
                <a:latin typeface="Calibri" pitchFamily="34" charset="0"/>
              </a:rPr>
              <a:t>ya da </a:t>
            </a:r>
            <a:r>
              <a:rPr lang="tr-TR" sz="2400" b="1" i="1">
                <a:solidFill>
                  <a:srgbClr val="C00000"/>
                </a:solidFill>
                <a:latin typeface="Calibri" pitchFamily="34" charset="0"/>
              </a:rPr>
              <a:t>maruziyetten-etkenden</a:t>
            </a:r>
            <a:r>
              <a:rPr lang="tr-TR" sz="2400" b="1" i="1">
                <a:solidFill>
                  <a:srgbClr val="000000"/>
                </a:solidFill>
                <a:latin typeface="Calibri" pitchFamily="34" charset="0"/>
              </a:rPr>
              <a:t> hareket ederek </a:t>
            </a:r>
            <a:r>
              <a:rPr lang="tr-TR" sz="2400" b="1" i="1">
                <a:solidFill>
                  <a:srgbClr val="C00000"/>
                </a:solidFill>
                <a:latin typeface="Calibri" pitchFamily="34" charset="0"/>
              </a:rPr>
              <a:t>sonucu-hastalığı</a:t>
            </a:r>
            <a:r>
              <a:rPr lang="tr-TR" sz="2400" b="1" i="1">
                <a:solidFill>
                  <a:srgbClr val="000000"/>
                </a:solidFill>
                <a:latin typeface="Calibri" pitchFamily="34" charset="0"/>
              </a:rPr>
              <a:t> bulma yolu izlenir. </a:t>
            </a:r>
          </a:p>
          <a:p>
            <a:pPr marL="34925" algn="ctr">
              <a:buClr>
                <a:srgbClr val="292929"/>
              </a:buClr>
            </a:pPr>
            <a:r>
              <a:rPr lang="tr-TR" sz="2400" b="1" i="1">
                <a:solidFill>
                  <a:srgbClr val="6B9B1A"/>
                </a:solidFill>
                <a:latin typeface="Calibri" pitchFamily="34" charset="0"/>
              </a:rPr>
              <a:t>Kontrol grubu yoktur.</a:t>
            </a:r>
          </a:p>
          <a:p>
            <a:pPr marL="34925" algn="ctr">
              <a:buClr>
                <a:srgbClr val="292929"/>
              </a:buClr>
            </a:pPr>
            <a:endParaRPr lang="tr-TR" sz="2400" b="1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8244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3824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3825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3825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825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825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825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3825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825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825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KESİTSEL ARAŞTIRMALAR (SURVEY)</a:t>
            </a: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2752725" y="4002088"/>
            <a:ext cx="2138363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b="1" i="1">
                <a:solidFill>
                  <a:srgbClr val="000000"/>
                </a:solidFill>
                <a:latin typeface="Cambria" pitchFamily="18" charset="0"/>
              </a:rPr>
              <a:t>Maruziyet</a:t>
            </a:r>
          </a:p>
          <a:p>
            <a:pPr algn="ctr"/>
            <a:r>
              <a:rPr lang="tr-TR" altLang="zh-CN" sz="2400" b="1" i="1">
                <a:solidFill>
                  <a:srgbClr val="000000"/>
                </a:solidFill>
                <a:latin typeface="Cambria" pitchFamily="18" charset="0"/>
              </a:rPr>
              <a:t>(Etken-Neden)</a:t>
            </a:r>
            <a:r>
              <a:rPr lang="tr-TR" altLang="zh-CN" sz="2400" b="1" i="1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6637338" y="3967163"/>
            <a:ext cx="2085975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i="1">
                <a:solidFill>
                  <a:srgbClr val="000000"/>
                </a:solidFill>
                <a:latin typeface="Cambria" pitchFamily="18" charset="0"/>
              </a:rPr>
              <a:t>Sonuç </a:t>
            </a:r>
          </a:p>
          <a:p>
            <a:pPr algn="ctr"/>
            <a:r>
              <a:rPr lang="tr-TR" sz="2400" b="1" i="1">
                <a:solidFill>
                  <a:srgbClr val="000000"/>
                </a:solidFill>
                <a:latin typeface="Cambria" pitchFamily="18" charset="0"/>
              </a:rPr>
              <a:t>(Hastalık)</a:t>
            </a:r>
          </a:p>
        </p:txBody>
      </p:sp>
      <p:sp>
        <p:nvSpPr>
          <p:cNvPr id="21" name="Sol Sağ Ok 20"/>
          <p:cNvSpPr/>
          <p:nvPr/>
        </p:nvSpPr>
        <p:spPr>
          <a:xfrm>
            <a:off x="4927600" y="4030663"/>
            <a:ext cx="1692275" cy="1200150"/>
          </a:xfrm>
          <a:prstGeom prst="left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5874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7" grpId="0" animBg="1"/>
      <p:bldP spid="18" grpId="0" animBg="1"/>
      <p:bldP spid="2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İplik fabrikasında çalışan 300 işçide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odyometrik muayene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yapılıyor ve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25 işçide 40 desibel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düzeyinde,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30 işçide 30 desibel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düzeyinde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işitme kaybı olduğu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belirleniyor. Bu işçilerin hepsinin </a:t>
            </a:r>
            <a:r>
              <a:rPr lang="tr-TR" b="1" i="1">
                <a:solidFill>
                  <a:srgbClr val="6B9B1A"/>
                </a:solidFill>
                <a:latin typeface="Calibri" pitchFamily="34" charset="0"/>
              </a:rPr>
              <a:t>gürültü düzeyinin 92 desibel</a:t>
            </a: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 dolayında olduğu bölümde çalışmakta olduğu saptanıyor. </a:t>
            </a:r>
          </a:p>
          <a:p>
            <a:pPr>
              <a:buClr>
                <a:srgbClr val="292929"/>
              </a:buClr>
            </a:pPr>
            <a:r>
              <a:rPr lang="tr-TR" b="1" i="1">
                <a:solidFill>
                  <a:srgbClr val="000000"/>
                </a:solidFill>
                <a:latin typeface="Calibri" pitchFamily="34" charset="0"/>
              </a:rPr>
              <a:t>Bu çalışma aşağıdaki epidemiyolojik araştırma türlerinden hangisine uymaktadır?</a:t>
            </a:r>
          </a:p>
          <a:p>
            <a:pPr>
              <a:buClr>
                <a:srgbClr val="292929"/>
              </a:buClr>
            </a:pPr>
            <a:endParaRPr lang="tr-TR" sz="1000" b="1" i="1">
              <a:solidFill>
                <a:srgbClr val="FF0000"/>
              </a:solidFill>
              <a:latin typeface="Calibri" pitchFamily="34" charset="0"/>
            </a:endParaRP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Kesitsel araştırma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Deneysel araştırma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Müdahale araştırması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Vaka-Kontrol araştırması</a:t>
            </a:r>
          </a:p>
        </p:txBody>
      </p:sp>
      <p:sp>
        <p:nvSpPr>
          <p:cNvPr id="142340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42341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4234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4235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5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5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4234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4234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4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5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KESİTSEL ARAŞTIRMALAR (SURVEY)</a:t>
            </a:r>
          </a:p>
        </p:txBody>
      </p:sp>
      <p:sp>
        <p:nvSpPr>
          <p:cNvPr id="19" name="Oval 18"/>
          <p:cNvSpPr/>
          <p:nvPr/>
        </p:nvSpPr>
        <p:spPr>
          <a:xfrm>
            <a:off x="2794000" y="4119563"/>
            <a:ext cx="233363" cy="233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34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Gürültü düzeyi 92 desibel (Neden-Etken), İşitme kaybı (Sonuç-Hastalık)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 Burada sonuçtan (işitme kaybından) nedene yani (gürültülü ortama) gidilmiş. Kontrol grubu yok, kullandığı yöntem odiometrik muayene, sonuç kesitsel araştırma</a:t>
            </a:r>
          </a:p>
        </p:txBody>
      </p:sp>
      <p:grpSp>
        <p:nvGrpSpPr>
          <p:cNvPr id="142359" name="Group 23"/>
          <p:cNvGrpSpPr>
            <a:grpSpLocks/>
          </p:cNvGrpSpPr>
          <p:nvPr/>
        </p:nvGrpSpPr>
        <p:grpSpPr bwMode="auto">
          <a:xfrm>
            <a:off x="5280025" y="4178300"/>
            <a:ext cx="3443288" cy="814388"/>
            <a:chOff x="3326" y="2632"/>
            <a:chExt cx="2169" cy="513"/>
          </a:xfrm>
        </p:grpSpPr>
        <p:sp>
          <p:nvSpPr>
            <p:cNvPr id="17" name="AutoShape 5"/>
            <p:cNvSpPr>
              <a:spLocks noChangeArrowheads="1"/>
            </p:cNvSpPr>
            <p:nvPr/>
          </p:nvSpPr>
          <p:spPr bwMode="auto">
            <a:xfrm>
              <a:off x="3326" y="2638"/>
              <a:ext cx="877" cy="5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600" b="1" i="1">
                  <a:solidFill>
                    <a:srgbClr val="000000"/>
                  </a:solidFill>
                  <a:latin typeface="Cambria" pitchFamily="18" charset="0"/>
                </a:rPr>
                <a:t>Maruziyet</a:t>
              </a:r>
            </a:p>
            <a:p>
              <a:pPr algn="ctr"/>
              <a:r>
                <a:rPr lang="tr-TR" altLang="zh-CN" sz="1600" b="1" i="1">
                  <a:solidFill>
                    <a:srgbClr val="000000"/>
                  </a:solidFill>
                  <a:latin typeface="Cambria" pitchFamily="18" charset="0"/>
                </a:rPr>
                <a:t>(Etken-Neden)</a:t>
              </a:r>
              <a:r>
                <a:rPr lang="tr-TR" altLang="zh-CN" sz="1600" b="1" i="1">
                  <a:solidFill>
                    <a:srgbClr val="000000"/>
                  </a:solidFill>
                  <a:latin typeface="Calibri" pitchFamily="34" charset="0"/>
                </a:rPr>
                <a:t> </a:t>
              </a:r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4653" y="2632"/>
              <a:ext cx="842" cy="5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600" b="1" i="1">
                  <a:solidFill>
                    <a:srgbClr val="000000"/>
                  </a:solidFill>
                  <a:latin typeface="Cambria" pitchFamily="18" charset="0"/>
                </a:rPr>
                <a:t>Sonuç </a:t>
              </a:r>
            </a:p>
            <a:p>
              <a:pPr algn="ctr"/>
              <a:r>
                <a:rPr lang="tr-TR" sz="1600" b="1" i="1">
                  <a:solidFill>
                    <a:srgbClr val="000000"/>
                  </a:solidFill>
                  <a:latin typeface="Cambria" pitchFamily="18" charset="0"/>
                </a:rPr>
                <a:t>(Hastalık)</a:t>
              </a:r>
            </a:p>
          </p:txBody>
        </p:sp>
        <p:sp>
          <p:nvSpPr>
            <p:cNvPr id="2" name="Sol Sağ Ok 20"/>
            <p:cNvSpPr/>
            <p:nvPr/>
          </p:nvSpPr>
          <p:spPr>
            <a:xfrm>
              <a:off x="4232" y="2643"/>
              <a:ext cx="362" cy="484"/>
            </a:xfrm>
            <a:prstGeom prst="leftRightArrow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31765"/>
                    <a:invGamma/>
                  </a:schemeClr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 sz="16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1377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Bir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akümülatör imalathanesinde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çalışmakta olan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120 işçiden alınan kan örneklerinde kurşun düzeyi ölçülüyor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. Sonuçlar şu şekilde bulunuyor: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İşçilerin 9 tanesinde 25 mikrogram üzerinde, 30 işçide 10-24 mikrogram arasında kan kurşun düzeyi saptanıyor.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Diğer işçilerin kan kurşun düzeyleri ise 10 mikrogramın altında bulunuyor. Bu çalışma aşağıdaki araştırma türlerinden hangisine uymaktadır?</a:t>
            </a:r>
            <a:endParaRPr lang="tr-TR" sz="10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</a:rPr>
              <a:t>Kesitsel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 araştırma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Kohort çalışması</a:t>
            </a:r>
            <a:endParaRPr lang="tr-TR" sz="1600" i="1" dirty="0">
              <a:solidFill>
                <a:srgbClr val="000000"/>
              </a:solidFill>
              <a:latin typeface="Calibri" pitchFamily="34" charset="0"/>
            </a:endParaRP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Müdahale araştırması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Vaka-Kontrol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sz="16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2340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42341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4234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4235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5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5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4234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4234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4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235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KESİTSEL ARAŞTIRMALAR (SURVEY)</a:t>
            </a:r>
          </a:p>
        </p:txBody>
      </p:sp>
      <p:sp>
        <p:nvSpPr>
          <p:cNvPr id="19" name="Oval 18"/>
          <p:cNvSpPr/>
          <p:nvPr/>
        </p:nvSpPr>
        <p:spPr>
          <a:xfrm>
            <a:off x="2784475" y="3967163"/>
            <a:ext cx="233363" cy="233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447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Akümülatör imalathanesi (Neden-Etken), Kanda kurşun bulunması (Sonuç-Hastalık)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Burada sonuçtan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(kanda kurşundan)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nedene yani (akümülatör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imalathanesine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) gidilmiş. Kontrol grubu yok, kullandığı yöntem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laboratuvar,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sonuç </a:t>
            </a:r>
            <a:r>
              <a:rPr lang="tr-TR" sz="1400" i="1" dirty="0" err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kesitsel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araştırma</a:t>
            </a:r>
          </a:p>
        </p:txBody>
      </p:sp>
      <p:grpSp>
        <p:nvGrpSpPr>
          <p:cNvPr id="142359" name="Group 23"/>
          <p:cNvGrpSpPr>
            <a:grpSpLocks/>
          </p:cNvGrpSpPr>
          <p:nvPr/>
        </p:nvGrpSpPr>
        <p:grpSpPr bwMode="auto">
          <a:xfrm>
            <a:off x="5280025" y="4178300"/>
            <a:ext cx="3443288" cy="814388"/>
            <a:chOff x="3326" y="2632"/>
            <a:chExt cx="2169" cy="513"/>
          </a:xfrm>
        </p:grpSpPr>
        <p:sp>
          <p:nvSpPr>
            <p:cNvPr id="17" name="AutoShape 5"/>
            <p:cNvSpPr>
              <a:spLocks noChangeArrowheads="1"/>
            </p:cNvSpPr>
            <p:nvPr/>
          </p:nvSpPr>
          <p:spPr bwMode="auto">
            <a:xfrm>
              <a:off x="3326" y="2638"/>
              <a:ext cx="877" cy="5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600" b="1" i="1">
                  <a:solidFill>
                    <a:srgbClr val="000000"/>
                  </a:solidFill>
                  <a:latin typeface="Cambria" pitchFamily="18" charset="0"/>
                </a:rPr>
                <a:t>Maruziyet</a:t>
              </a:r>
            </a:p>
            <a:p>
              <a:pPr algn="ctr"/>
              <a:r>
                <a:rPr lang="tr-TR" altLang="zh-CN" sz="1600" b="1" i="1">
                  <a:solidFill>
                    <a:srgbClr val="000000"/>
                  </a:solidFill>
                  <a:latin typeface="Cambria" pitchFamily="18" charset="0"/>
                </a:rPr>
                <a:t>(Etken-Neden)</a:t>
              </a:r>
              <a:r>
                <a:rPr lang="tr-TR" altLang="zh-CN" sz="1600" b="1" i="1">
                  <a:solidFill>
                    <a:srgbClr val="000000"/>
                  </a:solidFill>
                  <a:latin typeface="Calibri" pitchFamily="34" charset="0"/>
                </a:rPr>
                <a:t> </a:t>
              </a:r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4653" y="2632"/>
              <a:ext cx="842" cy="5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600" b="1" i="1">
                  <a:solidFill>
                    <a:srgbClr val="000000"/>
                  </a:solidFill>
                  <a:latin typeface="Cambria" pitchFamily="18" charset="0"/>
                </a:rPr>
                <a:t>Sonuç </a:t>
              </a:r>
            </a:p>
            <a:p>
              <a:pPr algn="ctr"/>
              <a:r>
                <a:rPr lang="tr-TR" sz="1600" b="1" i="1">
                  <a:solidFill>
                    <a:srgbClr val="000000"/>
                  </a:solidFill>
                  <a:latin typeface="Cambria" pitchFamily="18" charset="0"/>
                </a:rPr>
                <a:t>(Hastalık)</a:t>
              </a:r>
            </a:p>
          </p:txBody>
        </p:sp>
        <p:sp>
          <p:nvSpPr>
            <p:cNvPr id="2" name="Sol Sağ Ok 20"/>
            <p:cNvSpPr/>
            <p:nvPr/>
          </p:nvSpPr>
          <p:spPr>
            <a:xfrm>
              <a:off x="4232" y="2643"/>
              <a:ext cx="362" cy="484"/>
            </a:xfrm>
            <a:prstGeom prst="leftRightArrow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31765"/>
                    <a:invGamma/>
                  </a:schemeClr>
                </a:gs>
              </a:gsLst>
              <a:lin ang="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 sz="16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2465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57449" y="2621664"/>
            <a:ext cx="6686551" cy="22075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Vaka-Kontrol </a:t>
            </a:r>
            <a:r>
              <a:rPr lang="tr-TR" sz="4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(Case-Control) 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Araştırmaları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7" name="Picture 3" descr="D:\DOKTOR\1-DRUZ\1-EĞİTİM KURUMU\1. İstanbuluzman\2-RESİMLER\Siyah\Network%20Connection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995" y="2621664"/>
            <a:ext cx="3250407" cy="325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5224463" y="2059689"/>
            <a:ext cx="952500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095874" y="2113148"/>
            <a:ext cx="1267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latin typeface="Cambria" pitchFamily="18" charset="0"/>
              </a:rPr>
              <a:t>1</a:t>
            </a:r>
            <a:r>
              <a:rPr lang="tr-TR" sz="2400" b="1" dirty="0" smtClean="0">
                <a:latin typeface="Cambria" pitchFamily="18" charset="0"/>
              </a:rPr>
              <a:t>.2.2</a:t>
            </a:r>
            <a:endParaRPr lang="tr-TR" sz="24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7437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YARARLARI (AVANTAJLARI)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Kolay,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hızlı, ucuz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, az sayıda personelle, az sayıda vaka ve kontrolle yapılabilir</a:t>
            </a: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Seyrek (nadir)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</a:rPr>
              <a:t>görülen, </a:t>
            </a:r>
            <a:r>
              <a:rPr lang="tr-TR" sz="2000" b="1" i="1" dirty="0" err="1">
                <a:solidFill>
                  <a:srgbClr val="6B9B1A"/>
                </a:solidFill>
                <a:latin typeface="Calibri" pitchFamily="34" charset="0"/>
              </a:rPr>
              <a:t>latent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</a:rPr>
              <a:t> dönemi uzun olan hastalıkların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(kanser)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</a:rPr>
              <a:t>etyolojisini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</a:rPr>
              <a:t>araştırmaya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 uygun</a:t>
            </a: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Araştırmayı terk sorunu yok</a:t>
            </a: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Farklı bölge – kurumlarda yapıldığında kesin tanıya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götürebilir</a:t>
            </a: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Tek bir hastalığa ait birden fazla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</a:rPr>
              <a:t>etyolojik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 faktörün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incelenmesi için uygun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marL="36513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marL="287338" indent="-250825">
              <a:buClr>
                <a:srgbClr val="292929"/>
              </a:buClr>
              <a:buFont typeface="Wingdings" pitchFamily="2" charset="2"/>
              <a:buChar char="ü"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643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4643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46440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46445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6446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6447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46441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46442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6443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6444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ARAŞTIRMALARI</a:t>
            </a:r>
          </a:p>
        </p:txBody>
      </p:sp>
      <p:grpSp>
        <p:nvGrpSpPr>
          <p:cNvPr id="18" name="Grup 17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Özellikleri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062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meslek hastalıklarının sıklığı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ölüm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nedenlerini araştırır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işçilere verilen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eğitimlerin etkinliğini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araştırır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ortam ölçütlerinin işçi sağlığına etkilerini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inceler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sorunlarının zamanla gösterdiği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değişimi inceler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hastalığın klinik tablosunun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belirlenmesini inceler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Kişilerin belirli sağlık sorunları ile karşılaşma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olasılıklarının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belirlenmesini inceler</a:t>
            </a:r>
            <a:endParaRPr lang="nn-NO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039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SAKINCALARI (DEZAVANTAJLARI)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Vakalar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kontroller sağlık kurumuna başvuranlardan seçilmişse, sonuçlar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genellenemez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Gerçek </a:t>
            </a:r>
            <a:r>
              <a:rPr lang="tr-TR" sz="2000" b="1" i="1" dirty="0" err="1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morbidite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 – </a:t>
            </a:r>
            <a:r>
              <a:rPr lang="tr-TR" sz="2000" b="1" i="1" dirty="0" err="1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mortalite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 hızları, rölatif risk – atfedilen risk bulunamaz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 ve nedenden hangisinin önce başladığı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bulunamayabilir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durumlarda “etken-hastalık ilişkisini” göstermek zordur 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«BİAS» olasılığı yüksektir.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ARAŞTIRMALARI</a:t>
            </a:r>
          </a:p>
        </p:txBody>
      </p:sp>
      <p:grpSp>
        <p:nvGrpSpPr>
          <p:cNvPr id="17" name="Grup 16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Özellikler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23358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YÖNTEM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925" algn="ctr">
              <a:buClr>
                <a:srgbClr val="292929"/>
              </a:buClr>
            </a:pPr>
            <a:r>
              <a:rPr lang="tr-TR" sz="2800" b="1" i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«Bu araştırmada </a:t>
            </a:r>
            <a:r>
              <a:rPr lang="tr-TR" sz="2800" b="1" i="1">
                <a:solidFill>
                  <a:srgbClr val="6B9B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sonuçtan-hastalıktan  </a:t>
            </a:r>
            <a:r>
              <a:rPr lang="tr-TR" sz="2800" b="1" i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hareket  ederek </a:t>
            </a:r>
            <a:r>
              <a:rPr lang="tr-TR" sz="2800" b="1" i="1">
                <a:solidFill>
                  <a:srgbClr val="6B9B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maruziyeti-etkeni </a:t>
            </a:r>
            <a:r>
              <a:rPr lang="tr-TR" sz="2800" b="1" i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bulma yolu izlenir.»</a:t>
            </a:r>
          </a:p>
          <a:p>
            <a:pPr marL="34925" algn="ctr">
              <a:buClr>
                <a:srgbClr val="292929"/>
              </a:buClr>
            </a:pPr>
            <a:endParaRPr lang="tr-TR" sz="2800" b="1" i="1">
              <a:solidFill>
                <a:srgbClr val="000000"/>
              </a:solidFill>
              <a:latin typeface="Calibri" pitchFamily="34" charset="0"/>
            </a:endParaRPr>
          </a:p>
          <a:p>
            <a:pPr marL="34925">
              <a:buClr>
                <a:srgbClr val="292929"/>
              </a:buClr>
              <a:buFont typeface="Wingdings" pitchFamily="2" charset="2"/>
              <a:buChar char="ü"/>
            </a:pPr>
            <a:endParaRPr lang="tr-TR" sz="2800" b="1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053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5053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5053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5054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054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054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054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5054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054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054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ARAŞTIRMALARI</a:t>
            </a: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2752725" y="4002088"/>
            <a:ext cx="1998663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mbria" pitchFamily="18" charset="0"/>
              </a:rPr>
              <a:t>Maruziyet</a:t>
            </a:r>
          </a:p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mbria" pitchFamily="18" charset="0"/>
              </a:rPr>
              <a:t>(Etken)</a:t>
            </a: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6726238" y="3967163"/>
            <a:ext cx="1997075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i="1" dirty="0" smtClean="0">
                <a:solidFill>
                  <a:srgbClr val="000000"/>
                </a:solidFill>
                <a:latin typeface="Cambria" pitchFamily="18" charset="0"/>
              </a:rPr>
              <a:t>Hastalık </a:t>
            </a:r>
            <a:endParaRPr lang="tr-TR" sz="2800" b="1" i="1" dirty="0">
              <a:solidFill>
                <a:srgbClr val="000000"/>
              </a:solidFill>
              <a:latin typeface="Cambria" pitchFamily="18" charset="0"/>
            </a:endParaRPr>
          </a:p>
          <a:p>
            <a:pPr algn="ctr"/>
            <a:r>
              <a:rPr lang="tr-TR" sz="2800" b="1" i="1" dirty="0" smtClean="0">
                <a:solidFill>
                  <a:srgbClr val="000000"/>
                </a:solidFill>
                <a:latin typeface="Cambria" pitchFamily="18" charset="0"/>
              </a:rPr>
              <a:t>(Sonuç)</a:t>
            </a:r>
            <a:endParaRPr lang="tr-TR" sz="2800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0" name="AutoShape 41"/>
          <p:cNvSpPr>
            <a:spLocks noChangeArrowheads="1"/>
          </p:cNvSpPr>
          <p:nvPr/>
        </p:nvSpPr>
        <p:spPr bwMode="auto">
          <a:xfrm flipH="1">
            <a:off x="4797425" y="3990975"/>
            <a:ext cx="1795463" cy="1266825"/>
          </a:xfrm>
          <a:prstGeom prst="rightArrow">
            <a:avLst>
              <a:gd name="adj1" fmla="val 50111"/>
              <a:gd name="adj2" fmla="val 63157"/>
            </a:avLst>
          </a:pr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3008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7" grpId="0" animBg="1"/>
      <p:bldP spid="18" grpId="0" animBg="1"/>
      <p:bldP spid="2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439606" y="1790582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Karşılaşan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ARAŞTIRMALARI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39606" y="2859967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</a:p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Karşılaşmayan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9606" y="4391233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  <a:endParaRPr lang="tr-TR" altLang="zh-CN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Karşılaşan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439606" y="5453184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</a:p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Karşılaşmayan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3632222" y="2190750"/>
            <a:ext cx="2286000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VAKALAR</a:t>
            </a: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(Faktör Pozitif)</a:t>
            </a: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7350615" y="2629519"/>
            <a:ext cx="876300" cy="51116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Freeform 7"/>
          <p:cNvSpPr>
            <a:spLocks/>
          </p:cNvSpPr>
          <p:nvPr/>
        </p:nvSpPr>
        <p:spPr bwMode="gray">
          <a:xfrm>
            <a:off x="2755389" y="5396034"/>
            <a:ext cx="848258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3641747" y="4838968"/>
            <a:ext cx="2286000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KONTROLLER</a:t>
            </a: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(Faktör Negatif)</a:t>
            </a: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Freeform 7"/>
          <p:cNvSpPr>
            <a:spLocks/>
          </p:cNvSpPr>
          <p:nvPr/>
        </p:nvSpPr>
        <p:spPr bwMode="gray">
          <a:xfrm flipV="1">
            <a:off x="2754181" y="4610537"/>
            <a:ext cx="848258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gray">
          <a:xfrm>
            <a:off x="2754181" y="2797837"/>
            <a:ext cx="848258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" name="Freeform 7"/>
          <p:cNvSpPr>
            <a:spLocks/>
          </p:cNvSpPr>
          <p:nvPr/>
        </p:nvSpPr>
        <p:spPr bwMode="gray">
          <a:xfrm flipV="1">
            <a:off x="2752973" y="2012340"/>
            <a:ext cx="848258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3" name="Freeform 7"/>
          <p:cNvSpPr>
            <a:spLocks/>
          </p:cNvSpPr>
          <p:nvPr/>
        </p:nvSpPr>
        <p:spPr bwMode="gray">
          <a:xfrm flipV="1">
            <a:off x="5956322" y="2518284"/>
            <a:ext cx="848258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4" name="Freeform 7"/>
          <p:cNvSpPr>
            <a:spLocks/>
          </p:cNvSpPr>
          <p:nvPr/>
        </p:nvSpPr>
        <p:spPr bwMode="gray">
          <a:xfrm>
            <a:off x="5956322" y="4945846"/>
            <a:ext cx="848258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" name="Aşağı Ok 24"/>
          <p:cNvSpPr/>
          <p:nvPr/>
        </p:nvSpPr>
        <p:spPr>
          <a:xfrm rot="10800000">
            <a:off x="7342540" y="1679582"/>
            <a:ext cx="876300" cy="51116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cxnSp>
        <p:nvCxnSpPr>
          <p:cNvPr id="26" name="Düz Ok Bağlayıcısı 25"/>
          <p:cNvCxnSpPr/>
          <p:nvPr/>
        </p:nvCxnSpPr>
        <p:spPr>
          <a:xfrm>
            <a:off x="7800664" y="1481798"/>
            <a:ext cx="1332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Düz Ok Bağlayıcısı 28"/>
          <p:cNvCxnSpPr/>
          <p:nvPr/>
        </p:nvCxnSpPr>
        <p:spPr>
          <a:xfrm flipH="1">
            <a:off x="179234" y="1481557"/>
            <a:ext cx="33083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952" name="Düz Bağlayıcı 37951"/>
          <p:cNvCxnSpPr/>
          <p:nvPr/>
        </p:nvCxnSpPr>
        <p:spPr>
          <a:xfrm>
            <a:off x="5582076" y="1481557"/>
            <a:ext cx="2160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953" name="Metin kutusu 37952"/>
          <p:cNvSpPr txBox="1"/>
          <p:nvPr/>
        </p:nvSpPr>
        <p:spPr>
          <a:xfrm>
            <a:off x="3324225" y="1276350"/>
            <a:ext cx="2470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Araştırmanın Yönü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6856981" y="2064422"/>
            <a:ext cx="1916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Araştırmanın </a:t>
            </a: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Başlangıcı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6814893" y="3209533"/>
            <a:ext cx="2254757" cy="261900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32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</a:t>
            </a:r>
            <a:endParaRPr lang="zh-CN" altLang="zh-CN" sz="32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7800664" y="1088075"/>
            <a:ext cx="12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Zaman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22584" y="1961833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4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a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22583" y="3043503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800" b="1" kern="0" dirty="0">
                <a:solidFill>
                  <a:srgbClr val="004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</a:t>
            </a:r>
            <a:endParaRPr kumimoji="0" lang="tr-TR" sz="2800" b="1" i="0" u="none" strike="noStrike" kern="0" cap="none" spc="0" normalizeH="0" baseline="0" noProof="0" dirty="0" smtClean="0">
              <a:ln>
                <a:noFill/>
              </a:ln>
              <a:solidFill>
                <a:srgbClr val="0049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36236" y="4567449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4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c</a:t>
            </a: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22584" y="5629400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49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9852920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YÖNTEM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800" b="1" i="1" dirty="0" smtClean="0"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800" b="1" i="1" dirty="0" err="1">
                <a:latin typeface="Calibri" pitchFamily="34" charset="0"/>
                <a:cs typeface="Calibri" pitchFamily="34" charset="0"/>
              </a:rPr>
              <a:t>Odds</a:t>
            </a:r>
            <a:r>
              <a:rPr lang="tr-TR" sz="2800" b="1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800" b="1" i="1" dirty="0" err="1">
                <a:latin typeface="Calibri" pitchFamily="34" charset="0"/>
                <a:cs typeface="Calibri" pitchFamily="34" charset="0"/>
              </a:rPr>
              <a:t>Ratio</a:t>
            </a:r>
            <a:r>
              <a:rPr lang="tr-TR" sz="2800" b="1" i="1" dirty="0">
                <a:latin typeface="Calibri" pitchFamily="34" charset="0"/>
                <a:cs typeface="Calibri" pitchFamily="34" charset="0"/>
              </a:rPr>
              <a:t> (</a:t>
            </a:r>
            <a:r>
              <a:rPr lang="tr-TR" sz="2800" b="1" i="1" dirty="0" smtClean="0">
                <a:latin typeface="Calibri" pitchFamily="34" charset="0"/>
                <a:cs typeface="Calibri" pitchFamily="34" charset="0"/>
              </a:rPr>
              <a:t>OR - TRR)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800" b="1" i="1" dirty="0" smtClean="0">
                <a:latin typeface="Calibri" pitchFamily="34" charset="0"/>
                <a:cs typeface="Calibri" pitchFamily="34" charset="0"/>
              </a:rPr>
              <a:t>«Tahmini Rölatif Risk»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800" b="1" i="1" dirty="0" smtClean="0"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800" b="1" i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8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ARAŞTIRMALARI</a:t>
            </a:r>
          </a:p>
        </p:txBody>
      </p:sp>
    </p:spTree>
    <p:extLst>
      <p:ext uri="{BB962C8B-B14F-4D97-AF65-F5344CB8AC3E}">
        <p14:creationId xmlns:p14="http://schemas.microsoft.com/office/powerpoint/2010/main" val="9415558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ODDS RATIO-OR (TAHMİNİ RÖLATİF RİSK-TRR)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4849785"/>
              </p:ext>
            </p:extLst>
          </p:nvPr>
        </p:nvGraphicFramePr>
        <p:xfrm>
          <a:off x="300660" y="1229783"/>
          <a:ext cx="8503043" cy="407391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14015"/>
                <a:gridCol w="2612453"/>
                <a:gridCol w="3076575"/>
              </a:tblGrid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FAKTÖR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OLGU–VAKA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KONTROL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Olmayanlar)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Pozitifler 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Negatif (-)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İçmeyen)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b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d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Etkenle Karşılaşma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(Maruziyet) %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 / (a +b)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Etkenle Karşılaşmama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(Maruziyet) %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 / (c + d)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Yuvarlatılmış Dikdörtgen 18"/>
          <p:cNvSpPr/>
          <p:nvPr/>
        </p:nvSpPr>
        <p:spPr>
          <a:xfrm>
            <a:off x="4002675" y="214312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20" name="Yuvarlatılmış Dikdörtgen 19"/>
          <p:cNvSpPr/>
          <p:nvPr/>
        </p:nvSpPr>
        <p:spPr>
          <a:xfrm>
            <a:off x="6909185" y="295275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6888749" y="214312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23" name="Yuvarlatılmış Dikdörtgen 22"/>
          <p:cNvSpPr/>
          <p:nvPr/>
        </p:nvSpPr>
        <p:spPr>
          <a:xfrm>
            <a:off x="4002674" y="295275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89923" y="5373079"/>
            <a:ext cx="8736875" cy="901150"/>
            <a:chOff x="89923" y="5383712"/>
            <a:chExt cx="8736875" cy="901150"/>
          </a:xfrm>
        </p:grpSpPr>
        <p:grpSp>
          <p:nvGrpSpPr>
            <p:cNvPr id="11" name="Grup 10"/>
            <p:cNvGrpSpPr/>
            <p:nvPr/>
          </p:nvGrpSpPr>
          <p:grpSpPr>
            <a:xfrm>
              <a:off x="89923" y="5383712"/>
              <a:ext cx="8673077" cy="901150"/>
              <a:chOff x="89923" y="5383712"/>
              <a:chExt cx="8673077" cy="901150"/>
            </a:xfrm>
          </p:grpSpPr>
          <p:sp>
            <p:nvSpPr>
              <p:cNvPr id="2" name="Metin kutusu 1"/>
              <p:cNvSpPr txBox="1"/>
              <p:nvPr/>
            </p:nvSpPr>
            <p:spPr>
              <a:xfrm>
                <a:off x="89923" y="5594228"/>
                <a:ext cx="72982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2000" b="1" i="1" dirty="0" smtClean="0">
                    <a:solidFill>
                      <a:prstClr val="black"/>
                    </a:solidFill>
                    <a:latin typeface="Cambria" pitchFamily="18" charset="0"/>
                  </a:rPr>
                  <a:t>Tahmini Rölatif Risk (Olasılık Oranı-OO)  / </a:t>
                </a:r>
                <a:r>
                  <a:rPr lang="tr-TR" sz="2000" b="1" i="1" dirty="0" err="1" smtClean="0">
                    <a:solidFill>
                      <a:prstClr val="black"/>
                    </a:solidFill>
                    <a:latin typeface="Cambria" pitchFamily="18" charset="0"/>
                  </a:rPr>
                  <a:t>Odds</a:t>
                </a:r>
                <a:r>
                  <a:rPr lang="tr-TR" sz="2000" b="1" i="1" dirty="0" smtClean="0">
                    <a:solidFill>
                      <a:prstClr val="black"/>
                    </a:solidFill>
                    <a:latin typeface="Cambria" pitchFamily="18" charset="0"/>
                  </a:rPr>
                  <a:t> </a:t>
                </a:r>
                <a:r>
                  <a:rPr lang="tr-TR" sz="2000" b="1" i="1" dirty="0" err="1" smtClean="0">
                    <a:solidFill>
                      <a:prstClr val="black"/>
                    </a:solidFill>
                    <a:latin typeface="Cambria" pitchFamily="18" charset="0"/>
                  </a:rPr>
                  <a:t>Ratio</a:t>
                </a:r>
                <a:r>
                  <a:rPr lang="tr-TR" sz="2000" b="1" i="1" dirty="0" smtClean="0">
                    <a:solidFill>
                      <a:prstClr val="black"/>
                    </a:solidFill>
                    <a:latin typeface="Cambria" pitchFamily="18" charset="0"/>
                  </a:rPr>
                  <a:t> (OR) =</a:t>
                </a:r>
                <a:endParaRPr lang="tr-TR" sz="2000" b="1" i="1" dirty="0">
                  <a:solidFill>
                    <a:prstClr val="black"/>
                  </a:solidFill>
                  <a:latin typeface="Cambria" pitchFamily="18" charset="0"/>
                </a:endParaRPr>
              </a:p>
            </p:txBody>
          </p:sp>
          <p:sp>
            <p:nvSpPr>
              <p:cNvPr id="9" name="Metin kutusu 8"/>
              <p:cNvSpPr txBox="1"/>
              <p:nvPr/>
            </p:nvSpPr>
            <p:spPr>
              <a:xfrm>
                <a:off x="7317810" y="5434856"/>
                <a:ext cx="11092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i="1" dirty="0" smtClean="0">
                    <a:solidFill>
                      <a:srgbClr val="C00000"/>
                    </a:solidFill>
                    <a:latin typeface="Cambria" pitchFamily="18" charset="0"/>
                    <a:cs typeface="Calibri" pitchFamily="34" charset="0"/>
                  </a:rPr>
                  <a:t>(a x d)</a:t>
                </a:r>
                <a:endParaRPr lang="tr-TR" sz="2000" b="1" i="1" dirty="0">
                  <a:solidFill>
                    <a:srgbClr val="C00000"/>
                  </a:solidFill>
                  <a:latin typeface="Cambria" pitchFamily="18" charset="0"/>
                  <a:cs typeface="Calibri" pitchFamily="34" charset="0"/>
                </a:endParaRPr>
              </a:p>
            </p:txBody>
          </p:sp>
          <p:sp>
            <p:nvSpPr>
              <p:cNvPr id="10" name="Metin kutusu 9"/>
              <p:cNvSpPr txBox="1"/>
              <p:nvPr/>
            </p:nvSpPr>
            <p:spPr>
              <a:xfrm>
                <a:off x="7311995" y="5756123"/>
                <a:ext cx="10945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i="1" dirty="0" smtClean="0">
                    <a:solidFill>
                      <a:srgbClr val="6B9B1A"/>
                    </a:solidFill>
                    <a:latin typeface="Cambria" pitchFamily="18" charset="0"/>
                    <a:cs typeface="Calibri" pitchFamily="34" charset="0"/>
                  </a:rPr>
                  <a:t>(b x c)</a:t>
                </a:r>
                <a:endParaRPr lang="tr-TR" sz="2000" b="1" i="1" dirty="0">
                  <a:solidFill>
                    <a:srgbClr val="6B9B1A"/>
                  </a:solidFill>
                  <a:latin typeface="Cambria" pitchFamily="18" charset="0"/>
                  <a:cs typeface="Calibri" pitchFamily="34" charset="0"/>
                </a:endParaRPr>
              </a:p>
            </p:txBody>
          </p:sp>
          <p:cxnSp>
            <p:nvCxnSpPr>
              <p:cNvPr id="4" name="Düz Bağlayıcı 3"/>
              <p:cNvCxnSpPr/>
              <p:nvPr/>
            </p:nvCxnSpPr>
            <p:spPr>
              <a:xfrm>
                <a:off x="7388157" y="5819680"/>
                <a:ext cx="951632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6" name="Dikdörtgen 5"/>
              <p:cNvSpPr/>
              <p:nvPr/>
            </p:nvSpPr>
            <p:spPr>
              <a:xfrm>
                <a:off x="353643" y="5383712"/>
                <a:ext cx="8409357" cy="90115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2000" i="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Metin kutusu 15"/>
            <p:cNvSpPr txBox="1"/>
            <p:nvPr/>
          </p:nvSpPr>
          <p:spPr>
            <a:xfrm>
              <a:off x="8286249" y="5570655"/>
              <a:ext cx="5405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i="1" dirty="0" smtClean="0">
                  <a:solidFill>
                    <a:prstClr val="black"/>
                  </a:solidFill>
                  <a:latin typeface="Cambria" pitchFamily="18" charset="0"/>
                  <a:cs typeface="Calibri" pitchFamily="34" charset="0"/>
                </a:rPr>
                <a:t>X</a:t>
              </a:r>
              <a:r>
                <a:rPr lang="tr-TR" sz="2000" i="1" dirty="0" smtClean="0">
                  <a:solidFill>
                    <a:prstClr val="black"/>
                  </a:solidFill>
                  <a:latin typeface="Cambria" pitchFamily="18" charset="0"/>
                  <a:cs typeface="Calibri" pitchFamily="34" charset="0"/>
                </a:rPr>
                <a:t> </a:t>
              </a:r>
              <a:r>
                <a:rPr lang="tr-TR" sz="2000" b="1" i="1" dirty="0" smtClean="0">
                  <a:solidFill>
                    <a:prstClr val="black"/>
                  </a:solidFill>
                  <a:latin typeface="Cambria" pitchFamily="18" charset="0"/>
                  <a:cs typeface="Calibri" pitchFamily="34" charset="0"/>
                </a:rPr>
                <a:t>k</a:t>
              </a:r>
              <a:endParaRPr lang="tr-TR" sz="2000" b="1" i="1" dirty="0">
                <a:solidFill>
                  <a:prstClr val="black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55048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TAHMİNİ RÖLATİF RİSK (RR – TRR)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OR&lt;1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ise; 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«Etken,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nedeni değildir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RR&gt;1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ise; 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«Etken 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(vardır) ve bulunan değer ölçüsünde de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nedenseldir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(Rölatif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= (184/1000) / (113/1000) =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1,63 ise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sigara içenlerde iş kazası,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içmeyenlere göre 1,63 defa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fazladır.)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ARAŞTIRMALARI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7319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ODDS RATIO-OR (TAHMİNİ RÖLATİF RİSK-TRR)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802570"/>
              </p:ext>
            </p:extLst>
          </p:nvPr>
        </p:nvGraphicFramePr>
        <p:xfrm>
          <a:off x="300660" y="1229783"/>
          <a:ext cx="8503043" cy="359739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14015"/>
                <a:gridCol w="2612453"/>
                <a:gridCol w="3076575"/>
              </a:tblGrid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FAKTÖR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OLGU–VAKA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Olanlar - MI)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KONTROL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Olmayanlar)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Pozitifler 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(Oral Kontraseptif)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Negatif (-)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(Oral Kontraseptif 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144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RR (TRR)</a:t>
                      </a:r>
                      <a:endParaRPr kumimoji="0" lang="tr-TR" sz="20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RR=(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axd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)/(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bxc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)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xk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=(692x680)/(307x320)x100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RR=%4.79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" name="Yuvarlatılmış Dikdörtgen 24"/>
          <p:cNvSpPr/>
          <p:nvPr/>
        </p:nvSpPr>
        <p:spPr>
          <a:xfrm>
            <a:off x="4544958" y="214312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692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7600330" y="295275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680</a:t>
            </a:r>
          </a:p>
        </p:txBody>
      </p:sp>
      <p:sp>
        <p:nvSpPr>
          <p:cNvPr id="27" name="Yuvarlatılmış Dikdörtgen 26"/>
          <p:cNvSpPr/>
          <p:nvPr/>
        </p:nvSpPr>
        <p:spPr>
          <a:xfrm>
            <a:off x="7579894" y="214312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320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4544957" y="295275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307</a:t>
            </a:r>
          </a:p>
        </p:txBody>
      </p:sp>
      <p:sp>
        <p:nvSpPr>
          <p:cNvPr id="29" name="Yuvarlatılmış Dikdörtgen 28"/>
          <p:cNvSpPr/>
          <p:nvPr/>
        </p:nvSpPr>
        <p:spPr>
          <a:xfrm>
            <a:off x="3368233" y="2136030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a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30" name="Yuvarlatılmış Dikdörtgen 29"/>
          <p:cNvSpPr/>
          <p:nvPr/>
        </p:nvSpPr>
        <p:spPr>
          <a:xfrm>
            <a:off x="6157780" y="2945655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d</a:t>
            </a:r>
          </a:p>
        </p:txBody>
      </p:sp>
      <p:sp>
        <p:nvSpPr>
          <p:cNvPr id="31" name="Yuvarlatılmış Dikdörtgen 30"/>
          <p:cNvSpPr/>
          <p:nvPr/>
        </p:nvSpPr>
        <p:spPr>
          <a:xfrm>
            <a:off x="6137344" y="2136030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c</a:t>
            </a:r>
          </a:p>
        </p:txBody>
      </p:sp>
      <p:sp>
        <p:nvSpPr>
          <p:cNvPr id="32" name="Yuvarlatılmış Dikdörtgen 31"/>
          <p:cNvSpPr/>
          <p:nvPr/>
        </p:nvSpPr>
        <p:spPr>
          <a:xfrm>
            <a:off x="3368232" y="2945655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b</a:t>
            </a:r>
          </a:p>
        </p:txBody>
      </p:sp>
      <p:grpSp>
        <p:nvGrpSpPr>
          <p:cNvPr id="33" name="Grup 32"/>
          <p:cNvGrpSpPr/>
          <p:nvPr/>
        </p:nvGrpSpPr>
        <p:grpSpPr>
          <a:xfrm>
            <a:off x="2282812" y="4896151"/>
            <a:ext cx="5104973" cy="1034944"/>
            <a:chOff x="5445458" y="5429895"/>
            <a:chExt cx="3575718" cy="1146417"/>
          </a:xfrm>
        </p:grpSpPr>
        <p:sp>
          <p:nvSpPr>
            <p:cNvPr id="34" name="Dikdörtgen 33"/>
            <p:cNvSpPr/>
            <p:nvPr/>
          </p:nvSpPr>
          <p:spPr>
            <a:xfrm>
              <a:off x="5445458" y="5429895"/>
              <a:ext cx="3575718" cy="90115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i="1">
                <a:solidFill>
                  <a:prstClr val="white"/>
                </a:solidFill>
              </a:endParaRPr>
            </a:p>
          </p:txBody>
        </p:sp>
        <p:sp>
          <p:nvSpPr>
            <p:cNvPr id="35" name="Metin kutusu 34"/>
            <p:cNvSpPr txBox="1"/>
            <p:nvPr/>
          </p:nvSpPr>
          <p:spPr>
            <a:xfrm>
              <a:off x="5445458" y="5451253"/>
              <a:ext cx="3575718" cy="1125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prstClr val="black"/>
                  </a:solidFill>
                  <a:latin typeface="Cambria" pitchFamily="18" charset="0"/>
                </a:rPr>
                <a:t>OR&gt;1 </a:t>
              </a:r>
            </a:p>
            <a:p>
              <a:pPr algn="ctr"/>
              <a:r>
                <a:rPr lang="tr-TR" sz="2000" b="1" i="1" dirty="0" smtClean="0">
                  <a:solidFill>
                    <a:prstClr val="black"/>
                  </a:solidFill>
                  <a:latin typeface="Cambria" pitchFamily="18" charset="0"/>
                </a:rPr>
                <a:t>«Hastalık  ile Etken Arasında İlişki Var»</a:t>
              </a:r>
              <a:endParaRPr lang="tr-TR" sz="2000" b="1" i="1" dirty="0">
                <a:solidFill>
                  <a:prstClr val="black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877473" y="5748342"/>
            <a:ext cx="77242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Yorum;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grubunda OKS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kullanımı,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kontrollere göre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4,79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 fazladır.</a:t>
            </a:r>
          </a:p>
        </p:txBody>
      </p:sp>
    </p:spTree>
    <p:extLst>
      <p:ext uri="{BB962C8B-B14F-4D97-AF65-F5344CB8AC3E}">
        <p14:creationId xmlns:p14="http://schemas.microsoft.com/office/powerpoint/2010/main" val="341727562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ODDS RATIO-OR (TAHMİNİ RÖLATİF RİSK-TRR)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320662"/>
              </p:ext>
            </p:extLst>
          </p:nvPr>
        </p:nvGraphicFramePr>
        <p:xfrm>
          <a:off x="300660" y="1229783"/>
          <a:ext cx="8503043" cy="359739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14015"/>
                <a:gridCol w="2612453"/>
                <a:gridCol w="3076575"/>
              </a:tblGrid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FAKTÖR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OLGU–VAKA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Olanlar - MI)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KONTROL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Olmayanlar)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Pozitifler 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(≥2500 </a:t>
                      </a:r>
                      <a:r>
                        <a:rPr kumimoji="0" lang="tr-TR" sz="20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Kcal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Negatif (-)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(&lt;2500 </a:t>
                      </a:r>
                      <a:r>
                        <a:rPr kumimoji="0" lang="tr-TR" sz="200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Kcal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144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RR (TRR)</a:t>
                      </a:r>
                      <a:endParaRPr kumimoji="0" lang="tr-TR" sz="20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RR=(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axd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)/(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bxc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)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xk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=(190x136)/(176x230)x100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RR=%0.64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" name="Yuvarlatılmış Dikdörtgen 24"/>
          <p:cNvSpPr/>
          <p:nvPr/>
        </p:nvSpPr>
        <p:spPr>
          <a:xfrm>
            <a:off x="4544958" y="214312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190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7600330" y="295275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136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579894" y="214312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230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4544957" y="295275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176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3368233" y="2136030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  <a:latin typeface="Cambria" pitchFamily="18" charset="0"/>
              </a:rPr>
              <a:t>a</a:t>
            </a:r>
            <a:endParaRPr lang="tr-TR" sz="24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30" name="Yuvarlatılmış Dikdörtgen 29"/>
          <p:cNvSpPr/>
          <p:nvPr/>
        </p:nvSpPr>
        <p:spPr>
          <a:xfrm>
            <a:off x="6157780" y="2945655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d</a:t>
            </a:r>
          </a:p>
        </p:txBody>
      </p:sp>
      <p:sp>
        <p:nvSpPr>
          <p:cNvPr id="31" name="Yuvarlatılmış Dikdörtgen 30"/>
          <p:cNvSpPr/>
          <p:nvPr/>
        </p:nvSpPr>
        <p:spPr>
          <a:xfrm>
            <a:off x="6137344" y="2136030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c</a:t>
            </a:r>
          </a:p>
        </p:txBody>
      </p:sp>
      <p:sp>
        <p:nvSpPr>
          <p:cNvPr id="32" name="Yuvarlatılmış Dikdörtgen 31"/>
          <p:cNvSpPr/>
          <p:nvPr/>
        </p:nvSpPr>
        <p:spPr>
          <a:xfrm>
            <a:off x="3368232" y="2945655"/>
            <a:ext cx="847725" cy="6477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prstClr val="black"/>
                </a:solidFill>
                <a:latin typeface="Cambria" pitchFamily="18" charset="0"/>
              </a:rPr>
              <a:t>b</a:t>
            </a:r>
          </a:p>
        </p:txBody>
      </p:sp>
      <p:grpSp>
        <p:nvGrpSpPr>
          <p:cNvPr id="33" name="Grup 32"/>
          <p:cNvGrpSpPr/>
          <p:nvPr/>
        </p:nvGrpSpPr>
        <p:grpSpPr>
          <a:xfrm>
            <a:off x="2282812" y="4896152"/>
            <a:ext cx="5104973" cy="813526"/>
            <a:chOff x="5445458" y="5429895"/>
            <a:chExt cx="3575718" cy="901150"/>
          </a:xfrm>
        </p:grpSpPr>
        <p:sp>
          <p:nvSpPr>
            <p:cNvPr id="34" name="Dikdörtgen 33"/>
            <p:cNvSpPr/>
            <p:nvPr/>
          </p:nvSpPr>
          <p:spPr>
            <a:xfrm>
              <a:off x="5445458" y="5429895"/>
              <a:ext cx="3575718" cy="90115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i="1"/>
            </a:p>
          </p:txBody>
        </p:sp>
        <p:sp>
          <p:nvSpPr>
            <p:cNvPr id="35" name="Metin kutusu 34"/>
            <p:cNvSpPr txBox="1"/>
            <p:nvPr/>
          </p:nvSpPr>
          <p:spPr>
            <a:xfrm>
              <a:off x="5445458" y="5451253"/>
              <a:ext cx="3575718" cy="784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latin typeface="Cambria" pitchFamily="18" charset="0"/>
                </a:rPr>
                <a:t>OR&lt;1 </a:t>
              </a:r>
            </a:p>
            <a:p>
              <a:pPr algn="ctr"/>
              <a:r>
                <a:rPr lang="tr-TR" sz="2000" b="1" i="1" dirty="0" smtClean="0">
                  <a:latin typeface="Cambria" pitchFamily="18" charset="0"/>
                </a:rPr>
                <a:t>«Hastalık  ile Etken Arasında İlişki Yok»</a:t>
              </a:r>
              <a:endParaRPr lang="tr-TR" sz="2000" b="1" i="1" dirty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20224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İş kazaları konusundaki bir çalışmada, son 2 yılda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iş kazası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geçirmiş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 olan 50 işçi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 ile, aynı işletmede çalışan ve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kaza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geçirmemiş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 olan 100 işçi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çalışma kapsamına alınıyor.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b="1" i="1" dirty="0">
                <a:solidFill>
                  <a:srgbClr val="0070C0"/>
                </a:solidFill>
                <a:latin typeface="Calibri" pitchFamily="34" charset="0"/>
              </a:rPr>
              <a:t>Sonuçta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b="1" i="1" dirty="0">
                <a:solidFill>
                  <a:srgbClr val="0070C0"/>
                </a:solidFill>
                <a:latin typeface="Calibri" pitchFamily="34" charset="0"/>
              </a:rPr>
              <a:t>kaza geçir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miş</a:t>
            </a:r>
            <a:r>
              <a:rPr lang="tr-TR" b="1" i="1" dirty="0">
                <a:solidFill>
                  <a:srgbClr val="0070C0"/>
                </a:solidFill>
                <a:latin typeface="Calibri" pitchFamily="34" charset="0"/>
              </a:rPr>
              <a:t> olan işçiler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arasında eğitim düzeyi düşük olan ve çalışma süresi kısa olan işçilerin yüzde olarak daha çok olduğu saptanıyor. Bu çalışma aşağıdaki epidemiyolojik araştırma türlerinden hangisine uymaktadır?</a:t>
            </a:r>
          </a:p>
          <a:p>
            <a:pPr>
              <a:buClr>
                <a:srgbClr val="292929"/>
              </a:buClr>
            </a:pPr>
            <a:endParaRPr lang="tr-TR" sz="10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Kohort araştırması		: Neden-Sonuç (V-K)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Müdahale araştırması	: İşlem-Müdahale (V-K)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Tanımlayıcı araştırma	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	: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Kişi-Yer-Zaman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Vaka-Kontrol araştırması	: Sonuç-Neden (V-K)</a:t>
            </a:r>
          </a:p>
        </p:txBody>
      </p:sp>
      <p:sp>
        <p:nvSpPr>
          <p:cNvPr id="160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6077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6077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6078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078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6078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3152775" y="4922838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34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Kaza geçirmiş ve geçirmemiş demek 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vaka-kontrol grubu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var demek. Sonuçta kaza geçirmiş olan işçiler demek  </a:t>
            </a:r>
            <a:r>
              <a:rPr lang="tr-TR" sz="1400" b="1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sonuçtan nedene gitmeyi açıklıyor.</a:t>
            </a:r>
            <a:r>
              <a:rPr lang="tr-TR" sz="1400" i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Sonuç olarak vaka ve kontrol grubu var ve sonuçtan nedene gidiliyorsa ise araştırma Vaka-Kontrol Araştırmasıdır</a:t>
            </a:r>
          </a:p>
        </p:txBody>
      </p:sp>
    </p:spTree>
    <p:extLst>
      <p:ext uri="{BB962C8B-B14F-4D97-AF65-F5344CB8AC3E}">
        <p14:creationId xmlns:p14="http://schemas.microsoft.com/office/powerpoint/2010/main" val="11591526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Metal eşya imalatı yapılan bir işyerinde çalışmakta olan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300 işçiden 100 kişinin son 5 yıl içinde iş kazası geçirmiş olduğu saptanıyor.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İş kazası geçir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miş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 olan işçiler ile iş kazası geçirmemiş olan işçilerin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eğitim düzeyleri, çalışma süreleri, çalıştıkları bölümleri karşılaştırılıyor. Bu çalışma aşağıdaki araştırma türlerinden hangisine uymaktadır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</a:rPr>
              <a:t>?</a:t>
            </a:r>
          </a:p>
          <a:p>
            <a:pPr>
              <a:buClr>
                <a:srgbClr val="292929"/>
              </a:buClr>
            </a:pPr>
            <a:endParaRPr lang="tr-TR" sz="10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Kohort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		: Neden-Sonuç (V-K)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Müdahale araştırması	: İşlem-Müdahale (V-K)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</a:rPr>
              <a:t>Kesitsel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 çalışma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	: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Kişi-Yer-Zaman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Vaka-Kontrol araştırması	: Sonuç-Neden (V-K)</a:t>
            </a:r>
          </a:p>
        </p:txBody>
      </p:sp>
      <p:sp>
        <p:nvSpPr>
          <p:cNvPr id="160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6077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6077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6078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078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6078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078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KONTROL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3152775" y="464638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34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Kaza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geçirmiş (100 kişi)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ve geçirmemiş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(200 kişi) demek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vaka-kontrol grubu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var demek. Sonuçta kaza geçirmiş olan işçiler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demek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sonuçtan nedene gitmeyi açıklıyor.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Sonuç olarak vaka ve kontrol grubu var ve sonuçtan nedene gidiliyorsa ise araştırma Vaka-Kontrol Araştırmasıdır</a:t>
            </a:r>
          </a:p>
        </p:txBody>
      </p:sp>
    </p:spTree>
    <p:extLst>
      <p:ext uri="{BB962C8B-B14F-4D97-AF65-F5344CB8AC3E}">
        <p14:creationId xmlns:p14="http://schemas.microsoft.com/office/powerpoint/2010/main" val="3980772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sorunlarının çözümüne yönelik deneysel (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müdahaleli) çalışmalar yapar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topluluklarında hastalıkların dağılışı ve dinamiğini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inceler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etyolojisinde rol oynayan faktörleri, bu faktörlerle oluşan hastalığın ilerleme ve gelişim sürecini inceler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nedeni olan çevre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inceler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ve çevresel duyarlılık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faktörlerini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hasta sıklığını ve zamanla değişimini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inceler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EPİDEMİYOLOJİNİN ÖZELLİKLERİ</a:t>
            </a:r>
            <a:endParaRPr lang="tr-TR" sz="3200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alanında yapılan müdahalelerin etkinliğini inceler</a:t>
            </a:r>
            <a:endParaRPr lang="nn-NO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3603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371849" y="2955039"/>
            <a:ext cx="5582631" cy="12359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Araştırmaları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D:\DOKTOR\1-DRUZ\1-EĞİTİM KURUMU\1. İstanbuluzman\2-RESİMLER\Siyah\Times and Dates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34369"/>
            <a:ext cx="3068638" cy="30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4872038" y="2402589"/>
            <a:ext cx="952500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743449" y="2456048"/>
            <a:ext cx="1267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latin typeface="Cambria" pitchFamily="18" charset="0"/>
              </a:rPr>
              <a:t>1</a:t>
            </a:r>
            <a:r>
              <a:rPr lang="tr-TR" sz="2400" b="1" dirty="0" smtClean="0">
                <a:latin typeface="Cambria" pitchFamily="18" charset="0"/>
              </a:rPr>
              <a:t>.2.3</a:t>
            </a:r>
            <a:endParaRPr lang="tr-TR" sz="2400" b="1" dirty="0">
              <a:latin typeface="Cambria" pitchFamily="18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52400" y="4911430"/>
            <a:ext cx="6386623" cy="12359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/>
            <a:r>
              <a:rPr lang="tr-TR" sz="2000" i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Incidence studies=İnsidans </a:t>
            </a:r>
            <a:r>
              <a:rPr lang="tr-TR" sz="2000" i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çalışması</a:t>
            </a:r>
          </a:p>
          <a:p>
            <a:pPr marL="36000"/>
            <a:r>
              <a:rPr lang="tr-TR" sz="2000" i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Longitudinal </a:t>
            </a:r>
            <a:r>
              <a:rPr lang="tr-TR" sz="2000" i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studies </a:t>
            </a:r>
            <a:r>
              <a:rPr lang="tr-TR" sz="2000" i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=Uzunlamasına </a:t>
            </a:r>
            <a:r>
              <a:rPr lang="tr-TR" sz="2000" i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</a:t>
            </a:r>
          </a:p>
          <a:p>
            <a:pPr marL="36000"/>
            <a:r>
              <a:rPr lang="tr-TR" sz="2000" i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Follow-up </a:t>
            </a:r>
            <a:r>
              <a:rPr lang="tr-TR" sz="2000" i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studies=İzleme </a:t>
            </a:r>
            <a:r>
              <a:rPr lang="tr-TR" sz="2000" i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çalışması</a:t>
            </a:r>
          </a:p>
          <a:p>
            <a:pPr marL="36000"/>
            <a:r>
              <a:rPr lang="tr-TR" sz="2000" i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Prospective </a:t>
            </a:r>
            <a:r>
              <a:rPr lang="tr-TR" sz="2000" i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studies=Prospektif </a:t>
            </a:r>
            <a:r>
              <a:rPr lang="tr-TR" sz="2000" i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(ileriye dönük) </a:t>
            </a:r>
            <a:r>
              <a:rPr lang="tr-TR" sz="2000" i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</a:t>
            </a:r>
            <a:endParaRPr lang="tr-TR" sz="2000" i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866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YARARLARI (AVANTAJLARI)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Göreceli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riskin doğrudan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hesaplanması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nsidans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ızı ve Rölatif Risk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hesaplanabilir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ve hastalık arasında açık zamansal ilişki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Nadir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için en verimli çalışma 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çok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hakkında bilgi verir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birden çok sonucu hakkında bilgi verir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 tutma en aza iner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sonuç ilişkisi yönünden en güçlü gözlemsel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araştırmadır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KONTROL ARAŞTIRMALARI</a:t>
            </a:r>
          </a:p>
        </p:txBody>
      </p:sp>
    </p:spTree>
    <p:extLst>
      <p:ext uri="{BB962C8B-B14F-4D97-AF65-F5344CB8AC3E}">
        <p14:creationId xmlns:p14="http://schemas.microsoft.com/office/powerpoint/2010/main" val="7525336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SAKINCALARI (DEZAVANTAJLARI)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gerçekleştirilir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 çalışma gurubu gerektirir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Prospektif ise, pahalı ve zaman alıcı olabilir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Retrospektif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iyi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tutulmuş kayıtlar olması gerekir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Nadir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 araştırılmasında verimli değildir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İzlemden çıkma geçerliliği azaltır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 yöntemlerindeki gelişmeler yanıltıcı sonuçlara neden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olabilir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İnsidans hızı düşük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latent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periodu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uzun hastalıklar için uygun değildir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KONTROL ARAŞTIRMALARI</a:t>
            </a:r>
          </a:p>
        </p:txBody>
      </p:sp>
    </p:spTree>
    <p:extLst>
      <p:ext uri="{BB962C8B-B14F-4D97-AF65-F5344CB8AC3E}">
        <p14:creationId xmlns:p14="http://schemas.microsoft.com/office/powerpoint/2010/main" val="4421263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YÖNTEM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925" algn="ctr">
              <a:buClr>
                <a:srgbClr val="292929"/>
              </a:buClr>
            </a:pPr>
            <a:r>
              <a:rPr lang="tr-TR" sz="2800" b="1" i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«Bu araştırmada </a:t>
            </a:r>
            <a:r>
              <a:rPr lang="tr-TR" sz="2800" b="1" i="1">
                <a:solidFill>
                  <a:srgbClr val="6B9B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maruziyetten-etkenden</a:t>
            </a:r>
            <a:r>
              <a:rPr lang="tr-TR" sz="2800" b="1" i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hareket  ederek </a:t>
            </a:r>
            <a:r>
              <a:rPr lang="tr-TR" sz="2800" b="1" i="1">
                <a:solidFill>
                  <a:srgbClr val="6B9B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sonucu-hastalığı </a:t>
            </a:r>
            <a:r>
              <a:rPr lang="tr-TR" sz="2800" b="1" i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bulma yolu izlenir.»</a:t>
            </a:r>
          </a:p>
          <a:p>
            <a:pPr marL="34925">
              <a:buClr>
                <a:srgbClr val="292929"/>
              </a:buClr>
              <a:buFont typeface="Wingdings" pitchFamily="2" charset="2"/>
              <a:buChar char="ü"/>
            </a:pPr>
            <a:endParaRPr lang="tr-TR" sz="2800" b="1" i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68964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6896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6897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6897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897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897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897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6897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897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897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KONTROL ARAŞTIRMALARI</a:t>
            </a:r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2752725" y="4002088"/>
            <a:ext cx="1998663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mbria" pitchFamily="18" charset="0"/>
              </a:rPr>
              <a:t>Maruziyet</a:t>
            </a:r>
          </a:p>
          <a:p>
            <a:pPr algn="ctr"/>
            <a:r>
              <a:rPr lang="tr-TR" altLang="zh-CN" sz="2800" b="1" i="1">
                <a:solidFill>
                  <a:srgbClr val="000000"/>
                </a:solidFill>
                <a:latin typeface="Cambria" pitchFamily="18" charset="0"/>
              </a:rPr>
              <a:t>(Etken)</a:t>
            </a:r>
          </a:p>
        </p:txBody>
      </p:sp>
      <p:sp>
        <p:nvSpPr>
          <p:cNvPr id="23" name="AutoShape 5"/>
          <p:cNvSpPr>
            <a:spLocks noChangeArrowheads="1"/>
          </p:cNvSpPr>
          <p:nvPr/>
        </p:nvSpPr>
        <p:spPr bwMode="auto">
          <a:xfrm>
            <a:off x="6726238" y="3967163"/>
            <a:ext cx="1997075" cy="12573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i="1" dirty="0">
                <a:solidFill>
                  <a:srgbClr val="000000"/>
                </a:solidFill>
                <a:latin typeface="Cambria" pitchFamily="18" charset="0"/>
              </a:rPr>
              <a:t>Hastalık </a:t>
            </a:r>
          </a:p>
          <a:p>
            <a:pPr algn="ctr"/>
            <a:r>
              <a:rPr lang="tr-TR" sz="2800" b="1" i="1" dirty="0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sz="2800" b="1" i="1" dirty="0" smtClean="0">
                <a:solidFill>
                  <a:srgbClr val="000000"/>
                </a:solidFill>
                <a:latin typeface="Cambria" pitchFamily="18" charset="0"/>
              </a:rPr>
              <a:t>Sonuç)</a:t>
            </a:r>
            <a:endParaRPr lang="tr-TR" sz="2800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6" name="AutoShape 41"/>
          <p:cNvSpPr>
            <a:spLocks noChangeArrowheads="1"/>
          </p:cNvSpPr>
          <p:nvPr/>
        </p:nvSpPr>
        <p:spPr bwMode="auto">
          <a:xfrm rot="10800000" flipH="1">
            <a:off x="4826000" y="3990975"/>
            <a:ext cx="1795463" cy="1266825"/>
          </a:xfrm>
          <a:prstGeom prst="rightArrow">
            <a:avLst>
              <a:gd name="adj1" fmla="val 50111"/>
              <a:gd name="adj2" fmla="val 63157"/>
            </a:avLst>
          </a:pr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0076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22" grpId="0" animBg="1"/>
      <p:bldP spid="23" grpId="0" animBg="1"/>
      <p:bldP spid="2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728210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540777" y="2231846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Var</a:t>
            </a:r>
          </a:p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(Etken (+) İnsidans)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ARAŞTIRMASI (Retrospektif)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6540777" y="3301231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Yok</a:t>
            </a:r>
          </a:p>
          <a:p>
            <a:pPr algn="ctr"/>
            <a:r>
              <a:rPr lang="tr-TR" altLang="zh-CN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(Etken </a:t>
            </a:r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(-) </a:t>
            </a:r>
            <a:r>
              <a:rPr lang="tr-TR" altLang="zh-CN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İnsidans</a:t>
            </a:r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540777" y="4345622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Var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540777" y="5407573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Yok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114799" y="2672550"/>
            <a:ext cx="1622447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Karşılaşan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(+)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7211045" y="1844692"/>
            <a:ext cx="876300" cy="36977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Freeform 7"/>
          <p:cNvSpPr>
            <a:spLocks/>
          </p:cNvSpPr>
          <p:nvPr/>
        </p:nvSpPr>
        <p:spPr bwMode="gray">
          <a:xfrm flipH="1">
            <a:off x="5772787" y="5429339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124324" y="4833893"/>
            <a:ext cx="1622447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Karşılaşmayan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(-)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6359" y="3623435"/>
            <a:ext cx="1733550" cy="1681016"/>
          </a:xfrm>
          <a:prstGeom prst="ellipse">
            <a:avLst/>
          </a:prstGeom>
          <a:noFill/>
          <a:ln w="476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solidFill>
                  <a:srgbClr val="000000"/>
                </a:solidFill>
                <a:latin typeface="Cambria" pitchFamily="18" charset="0"/>
              </a:rPr>
              <a:t>RİSK ALTINDAKİ TOPLUM</a:t>
            </a:r>
            <a:endParaRPr lang="tr-TR" sz="16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" name="Freeform 7"/>
          <p:cNvSpPr>
            <a:spLocks/>
          </p:cNvSpPr>
          <p:nvPr/>
        </p:nvSpPr>
        <p:spPr bwMode="gray">
          <a:xfrm flipH="1" flipV="1">
            <a:off x="5771579" y="4643842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gray">
          <a:xfrm flipH="1">
            <a:off x="5771579" y="3318017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" name="Freeform 7"/>
          <p:cNvSpPr>
            <a:spLocks/>
          </p:cNvSpPr>
          <p:nvPr/>
        </p:nvSpPr>
        <p:spPr bwMode="gray">
          <a:xfrm flipH="1" flipV="1">
            <a:off x="5770371" y="2532520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" name="Aşağı Ok 24"/>
          <p:cNvSpPr/>
          <p:nvPr/>
        </p:nvSpPr>
        <p:spPr>
          <a:xfrm rot="10800000">
            <a:off x="7211045" y="1209372"/>
            <a:ext cx="876300" cy="392090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cxnSp>
        <p:nvCxnSpPr>
          <p:cNvPr id="26" name="Düz Ok Bağlayıcısı 25"/>
          <p:cNvCxnSpPr/>
          <p:nvPr/>
        </p:nvCxnSpPr>
        <p:spPr>
          <a:xfrm>
            <a:off x="5753100" y="1150916"/>
            <a:ext cx="1908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952" name="Düz Bağlayıcı 37951"/>
          <p:cNvCxnSpPr/>
          <p:nvPr/>
        </p:nvCxnSpPr>
        <p:spPr>
          <a:xfrm>
            <a:off x="9525" y="1109573"/>
            <a:ext cx="3531728" cy="138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953" name="Metin kutusu 37952"/>
          <p:cNvSpPr txBox="1"/>
          <p:nvPr/>
        </p:nvSpPr>
        <p:spPr>
          <a:xfrm>
            <a:off x="3400425" y="929250"/>
            <a:ext cx="2470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Araştırmanın Yönü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mbria" pitchFamily="18" charset="0"/>
              </a:rPr>
              <a:t>(İzleme Süresi)</a:t>
            </a:r>
            <a:endParaRPr lang="tr-TR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6236771" y="1518171"/>
            <a:ext cx="2860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C00000"/>
                </a:solidFill>
                <a:latin typeface="Cambria" pitchFamily="18" charset="0"/>
              </a:rPr>
              <a:t>Araştırmanın Başlangıcı</a:t>
            </a:r>
            <a:endParaRPr lang="tr-TR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2619375" y="4023352"/>
            <a:ext cx="1462814" cy="86991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Seçilen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Kayıtlar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Freeform 7"/>
          <p:cNvSpPr>
            <a:spLocks/>
          </p:cNvSpPr>
          <p:nvPr/>
        </p:nvSpPr>
        <p:spPr bwMode="gray">
          <a:xfrm flipH="1" flipV="1">
            <a:off x="3350753" y="3125671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0" name="Freeform 7"/>
          <p:cNvSpPr>
            <a:spLocks/>
          </p:cNvSpPr>
          <p:nvPr/>
        </p:nvSpPr>
        <p:spPr bwMode="gray">
          <a:xfrm flipH="1">
            <a:off x="3350753" y="4936076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" name="Aşağı Ok 30"/>
          <p:cNvSpPr/>
          <p:nvPr/>
        </p:nvSpPr>
        <p:spPr>
          <a:xfrm rot="16200000">
            <a:off x="1766952" y="4102210"/>
            <a:ext cx="876300" cy="71427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8785560" y="2360054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a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8785559" y="3441724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8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</a:t>
            </a:r>
            <a:endParaRPr kumimoji="0" lang="tr-TR" sz="28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8799212" y="4527520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c</a:t>
            </a: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8785560" y="5589471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d</a:t>
            </a:r>
          </a:p>
        </p:txBody>
      </p:sp>
      <p:cxnSp>
        <p:nvCxnSpPr>
          <p:cNvPr id="36" name="Düz Ok Bağlayıcısı 35"/>
          <p:cNvCxnSpPr/>
          <p:nvPr/>
        </p:nvCxnSpPr>
        <p:spPr>
          <a:xfrm>
            <a:off x="7690804" y="1138307"/>
            <a:ext cx="1332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7" name="Metin kutusu 36"/>
          <p:cNvSpPr txBox="1"/>
          <p:nvPr/>
        </p:nvSpPr>
        <p:spPr>
          <a:xfrm>
            <a:off x="7690804" y="744584"/>
            <a:ext cx="12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Zaman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667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550302" y="1626221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Var</a:t>
            </a:r>
          </a:p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(Etken (+) İnsidans)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ARAŞTIRMASI (Prospektif)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6550302" y="2695606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Yok</a:t>
            </a:r>
          </a:p>
          <a:p>
            <a:pPr algn="ctr"/>
            <a:r>
              <a:rPr lang="tr-TR" altLang="zh-CN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(Etken </a:t>
            </a:r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(-) </a:t>
            </a:r>
            <a:r>
              <a:rPr lang="tr-TR" altLang="zh-CN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İnsidans</a:t>
            </a:r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550302" y="4226872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Var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550302" y="5288823"/>
            <a:ext cx="2286000" cy="95262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Yok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124324" y="2066925"/>
            <a:ext cx="1622447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Karşılaşan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(+)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403259" y="2520047"/>
            <a:ext cx="876300" cy="666652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Freeform 7"/>
          <p:cNvSpPr>
            <a:spLocks/>
          </p:cNvSpPr>
          <p:nvPr/>
        </p:nvSpPr>
        <p:spPr bwMode="gray">
          <a:xfrm flipH="1">
            <a:off x="5782312" y="5310589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4133849" y="4715143"/>
            <a:ext cx="1622447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 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Karşılaşmayan</a:t>
            </a:r>
          </a:p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(-)</a:t>
            </a:r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884" y="3231560"/>
            <a:ext cx="1733550" cy="1681016"/>
          </a:xfrm>
          <a:prstGeom prst="ellipse">
            <a:avLst/>
          </a:prstGeom>
          <a:noFill/>
          <a:ln w="476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solidFill>
                  <a:srgbClr val="000000"/>
                </a:solidFill>
                <a:latin typeface="Cambria" pitchFamily="18" charset="0"/>
              </a:rPr>
              <a:t>RİSK ALTINDAKİ TOPLUM</a:t>
            </a:r>
            <a:endParaRPr lang="tr-TR" sz="16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" name="Freeform 7"/>
          <p:cNvSpPr>
            <a:spLocks/>
          </p:cNvSpPr>
          <p:nvPr/>
        </p:nvSpPr>
        <p:spPr bwMode="gray">
          <a:xfrm flipH="1" flipV="1">
            <a:off x="5781104" y="4525092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gray">
          <a:xfrm flipH="1">
            <a:off x="5781104" y="2712392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" name="Freeform 7"/>
          <p:cNvSpPr>
            <a:spLocks/>
          </p:cNvSpPr>
          <p:nvPr/>
        </p:nvSpPr>
        <p:spPr bwMode="gray">
          <a:xfrm flipH="1" flipV="1">
            <a:off x="5779896" y="1926895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" name="Aşağı Ok 24"/>
          <p:cNvSpPr/>
          <p:nvPr/>
        </p:nvSpPr>
        <p:spPr>
          <a:xfrm rot="10800000">
            <a:off x="403259" y="1412967"/>
            <a:ext cx="876300" cy="653958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cxnSp>
        <p:nvCxnSpPr>
          <p:cNvPr id="26" name="Düz Ok Bağlayıcısı 25"/>
          <p:cNvCxnSpPr/>
          <p:nvPr/>
        </p:nvCxnSpPr>
        <p:spPr>
          <a:xfrm>
            <a:off x="5648325" y="1364666"/>
            <a:ext cx="3276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952" name="Düz Bağlayıcı 37951"/>
          <p:cNvCxnSpPr/>
          <p:nvPr/>
        </p:nvCxnSpPr>
        <p:spPr>
          <a:xfrm>
            <a:off x="9525" y="1323323"/>
            <a:ext cx="3531728" cy="138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953" name="Metin kutusu 37952"/>
          <p:cNvSpPr txBox="1"/>
          <p:nvPr/>
        </p:nvSpPr>
        <p:spPr>
          <a:xfrm>
            <a:off x="3400425" y="1143000"/>
            <a:ext cx="2470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Araştırmanın Yönü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mbria" pitchFamily="18" charset="0"/>
              </a:rPr>
              <a:t>(İzleme Süresi)</a:t>
            </a:r>
            <a:endParaRPr lang="tr-TR" i="1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59485" y="1932510"/>
            <a:ext cx="1648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C00000"/>
                </a:solidFill>
                <a:latin typeface="Cambria" pitchFamily="18" charset="0"/>
              </a:rPr>
              <a:t>Araştırmanın </a:t>
            </a:r>
          </a:p>
          <a:p>
            <a:pPr algn="ctr"/>
            <a:r>
              <a:rPr lang="tr-TR" b="1" i="1" dirty="0" smtClean="0">
                <a:solidFill>
                  <a:srgbClr val="C00000"/>
                </a:solidFill>
                <a:latin typeface="Cambria" pitchFamily="18" charset="0"/>
              </a:rPr>
              <a:t>Başlangıcı</a:t>
            </a:r>
            <a:endParaRPr lang="tr-TR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2628900" y="3419743"/>
            <a:ext cx="1462814" cy="12573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Örneklem</a:t>
            </a:r>
          </a:p>
          <a:p>
            <a:pPr algn="ctr"/>
            <a:r>
              <a:rPr lang="tr-TR" altLang="zh-CN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(Hastalık Yok)</a:t>
            </a:r>
            <a:endParaRPr lang="zh-CN" altLang="zh-CN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Freeform 7"/>
          <p:cNvSpPr>
            <a:spLocks/>
          </p:cNvSpPr>
          <p:nvPr/>
        </p:nvSpPr>
        <p:spPr bwMode="gray">
          <a:xfrm flipH="1" flipV="1">
            <a:off x="3360278" y="2520046"/>
            <a:ext cx="731436" cy="814072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0" name="Freeform 7"/>
          <p:cNvSpPr>
            <a:spLocks/>
          </p:cNvSpPr>
          <p:nvPr/>
        </p:nvSpPr>
        <p:spPr bwMode="gray">
          <a:xfrm flipH="1">
            <a:off x="3360278" y="4817326"/>
            <a:ext cx="731436" cy="84783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" name="Aşağı Ok 30"/>
          <p:cNvSpPr/>
          <p:nvPr/>
        </p:nvSpPr>
        <p:spPr>
          <a:xfrm rot="16200000">
            <a:off x="1776477" y="3710335"/>
            <a:ext cx="876300" cy="714277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8785560" y="1807604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a</a:t>
            </a: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8785559" y="2889274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8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</a:t>
            </a:r>
            <a:endParaRPr kumimoji="0" lang="tr-TR" sz="28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8799212" y="4384645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c</a:t>
            </a: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8785560" y="5446596"/>
            <a:ext cx="427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</a:rPr>
              <a:t>d</a:t>
            </a:r>
          </a:p>
        </p:txBody>
      </p:sp>
      <p:cxnSp>
        <p:nvCxnSpPr>
          <p:cNvPr id="40" name="Düz Ok Bağlayıcısı 39"/>
          <p:cNvCxnSpPr/>
          <p:nvPr/>
        </p:nvCxnSpPr>
        <p:spPr>
          <a:xfrm>
            <a:off x="7498092" y="1163289"/>
            <a:ext cx="1332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" name="Metin kutusu 40"/>
          <p:cNvSpPr txBox="1"/>
          <p:nvPr/>
        </p:nvSpPr>
        <p:spPr>
          <a:xfrm>
            <a:off x="7498092" y="769566"/>
            <a:ext cx="12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mbria" pitchFamily="18" charset="0"/>
              </a:rPr>
              <a:t>Zaman</a:t>
            </a:r>
            <a:endParaRPr lang="tr-TR" b="1" i="1" dirty="0">
              <a:solidFill>
                <a:srgbClr val="0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4502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ODDS RATIO-OR (TAHMİNİ RÖLATİF RİSK-TRR)</a:t>
            </a: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7485754"/>
              </p:ext>
            </p:extLst>
          </p:nvPr>
        </p:nvGraphicFramePr>
        <p:xfrm>
          <a:off x="300660" y="1229783"/>
          <a:ext cx="8503043" cy="407391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14015"/>
                <a:gridCol w="2612453"/>
                <a:gridCol w="3076575"/>
              </a:tblGrid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FAKTÖR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OLGU–VAKA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KONTROL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Olmayanlar)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Pozitifler 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Negatif (-)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İçmeyen)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b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d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İnsidans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(Etken) (+)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 / (a +b)</a:t>
                      </a: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*k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İnsidans </a:t>
                      </a: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(Etken) (-)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c / (c + d)</a:t>
                      </a: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*k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Metin kutusu 1"/>
          <p:cNvSpPr txBox="1"/>
          <p:nvPr/>
        </p:nvSpPr>
        <p:spPr>
          <a:xfrm>
            <a:off x="466350" y="5487353"/>
            <a:ext cx="2502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Rölatif Risk (</a:t>
            </a:r>
            <a:r>
              <a:rPr lang="tr-TR" sz="2000" b="1" i="1" dirty="0">
                <a:solidFill>
                  <a:prstClr val="black"/>
                </a:solidFill>
                <a:latin typeface="Cambria" pitchFamily="18" charset="0"/>
              </a:rPr>
              <a:t>R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R) 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866356" y="5340627"/>
            <a:ext cx="1708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İnsidans (+)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824915" y="5673769"/>
            <a:ext cx="1755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İnsidans (-)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2936702" y="5725451"/>
            <a:ext cx="147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Dikdörtgen 5"/>
          <p:cNvSpPr/>
          <p:nvPr/>
        </p:nvSpPr>
        <p:spPr>
          <a:xfrm>
            <a:off x="318018" y="5383712"/>
            <a:ext cx="5756037" cy="6901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i="1">
              <a:solidFill>
                <a:prstClr val="white"/>
              </a:solidFill>
            </a:endParaRPr>
          </a:p>
        </p:txBody>
      </p:sp>
      <p:sp>
        <p:nvSpPr>
          <p:cNvPr id="19" name="Yuvarlatılmış Dikdörtgen 18"/>
          <p:cNvSpPr/>
          <p:nvPr/>
        </p:nvSpPr>
        <p:spPr>
          <a:xfrm>
            <a:off x="4002675" y="214312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20" name="Yuvarlatılmış Dikdörtgen 19"/>
          <p:cNvSpPr/>
          <p:nvPr/>
        </p:nvSpPr>
        <p:spPr>
          <a:xfrm>
            <a:off x="6909185" y="295275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6888749" y="214312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23" name="Yuvarlatılmış Dikdörtgen 22"/>
          <p:cNvSpPr/>
          <p:nvPr/>
        </p:nvSpPr>
        <p:spPr>
          <a:xfrm>
            <a:off x="4002674" y="295275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485335" y="5352502"/>
            <a:ext cx="1256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(a/</a:t>
            </a:r>
            <a:r>
              <a:rPr lang="tr-TR" sz="2000" b="1" i="1" dirty="0" err="1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a+b</a:t>
            </a:r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 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553951" y="5673769"/>
            <a:ext cx="1094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(c/</a:t>
            </a:r>
            <a:r>
              <a:rPr lang="tr-TR" sz="2000" b="1" i="1" dirty="0" err="1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c+d</a:t>
            </a:r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cxnSp>
        <p:nvCxnSpPr>
          <p:cNvPr id="18" name="Düz Bağlayıcı 17"/>
          <p:cNvCxnSpPr/>
          <p:nvPr/>
        </p:nvCxnSpPr>
        <p:spPr>
          <a:xfrm>
            <a:off x="4630113" y="5737326"/>
            <a:ext cx="95163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4283577" y="5499007"/>
            <a:ext cx="436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250625" y="6114753"/>
            <a:ext cx="268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Atfedilen Risk (</a:t>
            </a:r>
            <a:r>
              <a:rPr lang="tr-TR" sz="2000" b="1" i="1" dirty="0">
                <a:solidFill>
                  <a:prstClr val="black"/>
                </a:solidFill>
                <a:latin typeface="Cambria" pitchFamily="18" charset="0"/>
              </a:rPr>
              <a:t>R</a:t>
            </a:r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</a:rPr>
              <a:t>R)=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2718063" y="6134393"/>
            <a:ext cx="1612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İnsidans (+)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4255556" y="6138156"/>
            <a:ext cx="1755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İnsidans (-)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316042" y="6117988"/>
            <a:ext cx="8732423" cy="4559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i="1">
              <a:solidFill>
                <a:prstClr val="white"/>
              </a:solidFill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4232620" y="6126281"/>
            <a:ext cx="231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—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6283864" y="6134393"/>
            <a:ext cx="1256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(a/</a:t>
            </a:r>
            <a:r>
              <a:rPr lang="tr-TR" sz="2000" b="1" i="1" dirty="0" err="1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a+b</a:t>
            </a:r>
            <a:r>
              <a:rPr lang="tr-TR" sz="2000" b="1" i="1" dirty="0" smtClean="0">
                <a:solidFill>
                  <a:srgbClr val="C00000"/>
                </a:solidFill>
                <a:latin typeface="Cambria" pitchFamily="18" charset="0"/>
                <a:cs typeface="Calibri" pitchFamily="34" charset="0"/>
              </a:rPr>
              <a:t> )</a:t>
            </a:r>
            <a:endParaRPr lang="tr-TR" sz="2000" b="1" i="1" dirty="0">
              <a:solidFill>
                <a:srgbClr val="C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7550743" y="6109984"/>
            <a:ext cx="1094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(c/</a:t>
            </a:r>
            <a:r>
              <a:rPr lang="tr-TR" sz="2000" b="1" i="1" dirty="0" err="1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c+d</a:t>
            </a:r>
            <a:r>
              <a:rPr lang="tr-TR" sz="2000" b="1" i="1" dirty="0" smtClean="0">
                <a:solidFill>
                  <a:srgbClr val="6B9B1A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6B9B1A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7307800" y="6126281"/>
            <a:ext cx="436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—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5999381" y="6126281"/>
            <a:ext cx="436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prstClr val="black"/>
                </a:solidFill>
                <a:latin typeface="Cambria" pitchFamily="18" charset="0"/>
                <a:cs typeface="Calibri" pitchFamily="34" charset="0"/>
              </a:rPr>
              <a:t>=</a:t>
            </a:r>
            <a:endParaRPr lang="tr-TR" sz="2000" b="1" i="1" dirty="0">
              <a:solidFill>
                <a:prstClr val="black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7333047" y="5528740"/>
            <a:ext cx="1531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000" i="1" dirty="0" smtClean="0">
                <a:latin typeface="Cambria" pitchFamily="18" charset="0"/>
                <a:cs typeface="Calibri" pitchFamily="34" charset="0"/>
              </a:rPr>
              <a:t>Not; k=100</a:t>
            </a:r>
            <a:endParaRPr lang="tr-TR" sz="2000" i="1" dirty="0"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5533506" y="5488759"/>
            <a:ext cx="54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smtClean="0">
                <a:latin typeface="Cambria" pitchFamily="18" charset="0"/>
                <a:cs typeface="Calibri" pitchFamily="34" charset="0"/>
              </a:rPr>
              <a:t>X</a:t>
            </a:r>
            <a:r>
              <a:rPr lang="tr-TR" sz="2000" i="1" dirty="0" smtClean="0">
                <a:latin typeface="Cambria" pitchFamily="18" charset="0"/>
                <a:cs typeface="Calibri" pitchFamily="34" charset="0"/>
              </a:rPr>
              <a:t> k</a:t>
            </a:r>
            <a:endParaRPr lang="tr-TR" sz="2000" i="1" dirty="0"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8468111" y="6094382"/>
            <a:ext cx="54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smtClean="0">
                <a:latin typeface="Cambria" pitchFamily="18" charset="0"/>
                <a:cs typeface="Calibri" pitchFamily="34" charset="0"/>
              </a:rPr>
              <a:t>X</a:t>
            </a:r>
            <a:r>
              <a:rPr lang="tr-TR" sz="2000" i="1" dirty="0" smtClean="0">
                <a:latin typeface="Cambria" pitchFamily="18" charset="0"/>
                <a:cs typeface="Calibri" pitchFamily="34" charset="0"/>
              </a:rPr>
              <a:t> k</a:t>
            </a:r>
            <a:endParaRPr lang="tr-TR" sz="2000" i="1" dirty="0"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5712288" y="6115648"/>
            <a:ext cx="54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smtClean="0">
                <a:latin typeface="Cambria" pitchFamily="18" charset="0"/>
                <a:cs typeface="Calibri" pitchFamily="34" charset="0"/>
              </a:rPr>
              <a:t>X</a:t>
            </a:r>
            <a:r>
              <a:rPr lang="tr-TR" sz="2000" i="1" dirty="0" smtClean="0">
                <a:latin typeface="Cambria" pitchFamily="18" charset="0"/>
                <a:cs typeface="Calibri" pitchFamily="34" charset="0"/>
              </a:rPr>
              <a:t> k</a:t>
            </a:r>
            <a:endParaRPr lang="tr-TR" sz="2000" i="1" dirty="0">
              <a:latin typeface="Cambria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324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ODDS RATIO-OR (TAHMİNİ RÖLATİF RİSK-TRR)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7837736"/>
              </p:ext>
            </p:extLst>
          </p:nvPr>
        </p:nvGraphicFramePr>
        <p:xfrm>
          <a:off x="300660" y="1229783"/>
          <a:ext cx="8503043" cy="407391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814015"/>
                <a:gridCol w="2612453"/>
                <a:gridCol w="3076575"/>
              </a:tblGrid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FAKTÖR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OLGU–VAKA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KONTROL GRUBU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(Hasta Olmayanlar)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Pozitifler (+)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7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Faktör Negatif (-)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(Sigara İçmeyen)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RR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(Rölatif Risk)</a:t>
                      </a:r>
                      <a:endParaRPr kumimoji="0" lang="tr-TR" sz="20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50 / (50 +50)*100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/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 / (4 + 6)*100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%50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/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%40 </a:t>
                      </a: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= %1,5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810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EAR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(Etkene Atfedilen Risk)</a:t>
                      </a:r>
                      <a:endParaRPr kumimoji="0" lang="tr-TR" sz="20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50 / (50 +50)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—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 / (4 + 6)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%50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—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%40 </a:t>
                      </a: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= %10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tr-T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Yuvarlatılmış Dikdörtgen 18"/>
          <p:cNvSpPr/>
          <p:nvPr/>
        </p:nvSpPr>
        <p:spPr>
          <a:xfrm>
            <a:off x="4544958" y="214312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50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0" name="Yuvarlatılmış Dikdörtgen 19"/>
          <p:cNvSpPr/>
          <p:nvPr/>
        </p:nvSpPr>
        <p:spPr>
          <a:xfrm>
            <a:off x="7600330" y="295275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6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7579894" y="214312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4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3" name="Yuvarlatılmış Dikdörtgen 22"/>
          <p:cNvSpPr/>
          <p:nvPr/>
        </p:nvSpPr>
        <p:spPr>
          <a:xfrm>
            <a:off x="4544957" y="295275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50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35" name="Yuvarlatılmış Dikdörtgen 34"/>
          <p:cNvSpPr/>
          <p:nvPr/>
        </p:nvSpPr>
        <p:spPr>
          <a:xfrm>
            <a:off x="3368233" y="2136030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a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36" name="Yuvarlatılmış Dikdörtgen 35"/>
          <p:cNvSpPr/>
          <p:nvPr/>
        </p:nvSpPr>
        <p:spPr>
          <a:xfrm>
            <a:off x="6157780" y="2945655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d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37" name="Yuvarlatılmış Dikdörtgen 36"/>
          <p:cNvSpPr/>
          <p:nvPr/>
        </p:nvSpPr>
        <p:spPr>
          <a:xfrm>
            <a:off x="6137344" y="2136030"/>
            <a:ext cx="847725" cy="647700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c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38" name="Yuvarlatılmış Dikdörtgen 37"/>
          <p:cNvSpPr/>
          <p:nvPr/>
        </p:nvSpPr>
        <p:spPr>
          <a:xfrm>
            <a:off x="3368232" y="2945655"/>
            <a:ext cx="847725" cy="6477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Cambria" pitchFamily="18" charset="0"/>
              </a:rPr>
              <a:t>b</a:t>
            </a:r>
            <a:endParaRPr lang="tr-TR" sz="2800" b="1" dirty="0">
              <a:solidFill>
                <a:prstClr val="black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3273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RÖLATİF RİSK (RR)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RR=1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ise; 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«Etken,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nedeni değildir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RR&gt;1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ise; 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«Etken 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(vardır) o ölçüde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nedenseldir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«RR sonucu OR sonucundan daha kesindir.»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716850" y="2048797"/>
            <a:ext cx="6035263" cy="46166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>
            <a:defPPr>
              <a:defRPr lang="de-DE"/>
            </a:defPPr>
            <a:lvl1pPr eaLnBrk="0" hangingPunct="0">
              <a:defRPr sz="1600" b="1" i="1">
                <a:latin typeface="Cambria" pitchFamily="18" charset="0"/>
                <a:cs typeface="Calibri" pitchFamily="34" charset="0"/>
              </a:defRPr>
            </a:lvl1pPr>
          </a:lstStyle>
          <a:p>
            <a:pPr algn="ctr"/>
            <a:r>
              <a:rPr lang="tr-TR" sz="2400" dirty="0" smtClean="0">
                <a:solidFill>
                  <a:srgbClr val="000000"/>
                </a:solidFill>
              </a:rPr>
              <a:t>İnsidans Etkileri </a:t>
            </a:r>
            <a:r>
              <a:rPr lang="tr-TR" sz="2400" dirty="0" smtClean="0">
                <a:solidFill>
                  <a:srgbClr val="C00000"/>
                </a:solidFill>
              </a:rPr>
              <a:t>(+) </a:t>
            </a:r>
            <a:r>
              <a:rPr lang="tr-TR" sz="2400" dirty="0" smtClean="0">
                <a:solidFill>
                  <a:srgbClr val="000000"/>
                </a:solidFill>
              </a:rPr>
              <a:t>/ İnsidans Etkileri </a:t>
            </a:r>
            <a:r>
              <a:rPr lang="tr-TR" sz="2400" dirty="0" smtClean="0">
                <a:solidFill>
                  <a:srgbClr val="C00000"/>
                </a:solidFill>
              </a:rPr>
              <a:t>(-)</a:t>
            </a:r>
            <a:endParaRPr lang="tr-T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261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ATFEDİLEN RİSK (AR)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AR (-)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ise;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Faktörün hastalığı önlediği ve insidansını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azalttığı anlamına gelir.»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AR≥0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ise; 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Faktörün hastalığın etyolojisinde önemli rol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aldığı anlama gelir.»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736874" y="2048797"/>
            <a:ext cx="6013723" cy="46166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>
            <a:defPPr>
              <a:defRPr lang="de-DE"/>
            </a:defPPr>
            <a:lvl1pPr eaLnBrk="0" hangingPunct="0">
              <a:defRPr sz="1600" b="1" i="1">
                <a:latin typeface="Cambria" pitchFamily="18" charset="0"/>
                <a:cs typeface="Calibri" pitchFamily="34" charset="0"/>
              </a:defRPr>
            </a:lvl1pPr>
          </a:lstStyle>
          <a:p>
            <a:pPr algn="ctr"/>
            <a:r>
              <a:rPr lang="tr-TR" sz="2400" dirty="0" smtClean="0">
                <a:solidFill>
                  <a:srgbClr val="000000"/>
                </a:solidFill>
              </a:rPr>
              <a:t>İnsidans Etkileri </a:t>
            </a:r>
            <a:r>
              <a:rPr lang="tr-TR" sz="2400" dirty="0" smtClean="0">
                <a:solidFill>
                  <a:srgbClr val="C00000"/>
                </a:solidFill>
              </a:rPr>
              <a:t>(+) </a:t>
            </a:r>
            <a:r>
              <a:rPr lang="tr-TR" sz="2400" dirty="0" smtClean="0">
                <a:solidFill>
                  <a:srgbClr val="000000"/>
                </a:solidFill>
              </a:rPr>
              <a:t>— İnsidans Etkileri </a:t>
            </a:r>
            <a:r>
              <a:rPr lang="tr-TR" sz="2400" dirty="0" smtClean="0">
                <a:solidFill>
                  <a:srgbClr val="C00000"/>
                </a:solidFill>
              </a:rPr>
              <a:t>(-)</a:t>
            </a:r>
            <a:endParaRPr lang="tr-T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45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koruyucu sağlık önlemlerini inceler.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(Koruyucu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tıbbın en önemli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disiplinlerindendir 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sadece ölüm, hastalık, özürlülük durumları ile değil, aynı zamanda  sağlıklı olma durumları ve sağlığı iyileştirme ile 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ilgilidir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hastalık, sakatlık, maluliyet ve iş görmezlik gibi durumların, ölümlerin ortaya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çıkış faktörlerini inceleyen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bilim dalıdır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olarak; Nüfus sayımı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bilgileri, Çalışma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hayatı ile ilgili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kayıtlar, İşyeri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biriminde tutulan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kayıtlar, Ulusal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kayıtları…vb. kullanır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nin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uğraş alanı bireyler değil, belirli gruplar ve toplumdur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EPİDEMİYOLOJİNİN ÖZELLİKLERİ</a:t>
            </a:r>
            <a:endParaRPr lang="tr-TR" sz="3200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Epidemiyoloji; m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utlak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sayılar yerine oran,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orantı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kavramlar kullanı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</a:t>
            </a:r>
            <a:endParaRPr lang="nn-NO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709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ATFEDİLEN RİSK – İNSİDANS İLİŞKİSİ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atfedilen risk, riskle karşılaşan toplumun insidansına bölünürse, elde edilen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oran;</a:t>
            </a: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«O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ortadan kaldırılırsa hastalığın ne kadar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azalacağını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704975" y="2048797"/>
            <a:ext cx="6013723" cy="46166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>
            <a:defPPr>
              <a:defRPr lang="de-DE"/>
            </a:defPPr>
            <a:lvl1pPr eaLnBrk="0" hangingPunct="0">
              <a:defRPr sz="1600" b="1" i="1">
                <a:latin typeface="Cambria" pitchFamily="18" charset="0"/>
                <a:cs typeface="Calibri" pitchFamily="34" charset="0"/>
              </a:defRPr>
            </a:lvl1pPr>
          </a:lstStyle>
          <a:p>
            <a:pPr algn="ctr"/>
            <a:r>
              <a:rPr lang="tr-TR" sz="2400" dirty="0" smtClean="0">
                <a:solidFill>
                  <a:srgbClr val="000000"/>
                </a:solidFill>
              </a:rPr>
              <a:t>AR/ İnsidans</a:t>
            </a:r>
            <a:endParaRPr lang="tr-T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652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Asbestli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 malzeme üretimi yapılan bir işyerinde çalışmakta olan 1500 işçinin geçmiş 10 yıllık sağlık kayıtları inceleniyor.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</a:rPr>
              <a:t>On yıl önceki kayıtlara göre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sigara içen 600 işçi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ile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</a:rPr>
              <a:t>sigara içmeyen 900 işçide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, geçen </a:t>
            </a:r>
            <a:r>
              <a:rPr lang="tr-TR" b="1" i="1" dirty="0">
                <a:solidFill>
                  <a:srgbClr val="0070C0"/>
                </a:solidFill>
                <a:latin typeface="Calibri" pitchFamily="34" charset="0"/>
              </a:rPr>
              <a:t>10 yıl içinde </a:t>
            </a:r>
            <a:r>
              <a:rPr lang="tr-TR" b="1" i="1" dirty="0" err="1">
                <a:solidFill>
                  <a:srgbClr val="0070C0"/>
                </a:solidFill>
                <a:latin typeface="Calibri" pitchFamily="34" charset="0"/>
              </a:rPr>
              <a:t>asbestozis</a:t>
            </a:r>
            <a:r>
              <a:rPr lang="tr-TR" b="1" i="1" dirty="0">
                <a:solidFill>
                  <a:srgbClr val="0070C0"/>
                </a:solidFill>
                <a:latin typeface="Calibri" pitchFamily="34" charset="0"/>
              </a:rPr>
              <a:t> tanısı konulan işçiler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belirleniyor. </a:t>
            </a:r>
          </a:p>
          <a:p>
            <a:pPr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</a:rPr>
              <a:t>Bu çalışma aşağıdaki epidemiyolojik araştırma türlerinden hangisine uymaktadır?</a:t>
            </a:r>
          </a:p>
          <a:p>
            <a:pPr>
              <a:buClr>
                <a:srgbClr val="292929"/>
              </a:buClr>
            </a:pPr>
            <a:endParaRPr lang="tr-TR" sz="10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Kohort araştırması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Deneysel araştırma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Müdahale araştırması</a:t>
            </a: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Vaka-Kontrol araştırması</a:t>
            </a:r>
          </a:p>
        </p:txBody>
      </p:sp>
      <p:sp>
        <p:nvSpPr>
          <p:cNvPr id="179204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7920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7921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7921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921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7921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3143250" y="4084638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503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Sigara içen ve içmeyen demek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vaka-kontrol grubu var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demek. 10 yıl içinde </a:t>
            </a:r>
            <a:r>
              <a:rPr lang="tr-TR" sz="1400" i="1" dirty="0" err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asbestozis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tanısı konulan işçiler demek,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asbestli ortamda sigara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içmenin sonucunu, yani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nedenden sonucu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açıklıyor. Sonuç olarak vaka-kontrol grubu var ise ve nedenden sonuca gidiliyor ise araştırma =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Kohort (Retrospektif)</a:t>
            </a:r>
          </a:p>
        </p:txBody>
      </p:sp>
    </p:spTree>
    <p:extLst>
      <p:ext uri="{BB962C8B-B14F-4D97-AF65-F5344CB8AC3E}">
        <p14:creationId xmlns:p14="http://schemas.microsoft.com/office/powerpoint/2010/main" val="6958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Asbestli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</a:rPr>
              <a:t> malzeme üretimi yapılan 450 işçinin çalıştığı bir işyerinde işyeri 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sağlık kayıtları ve personel kayıtlarından yararlanılarak bir çalışma planlanıyor.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</a:rPr>
              <a:t>İşyerinde </a:t>
            </a:r>
            <a:r>
              <a:rPr lang="tr-TR" sz="1600" b="1" i="1" dirty="0">
                <a:latin typeface="Calibri" pitchFamily="34" charset="0"/>
              </a:rPr>
              <a:t>1 yıl ve daha uzun süre çalışmış olan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</a:rPr>
              <a:t>toplam 400 işçinin kayıtları değerlendirilerek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</a:rPr>
              <a:t>asbest </a:t>
            </a:r>
            <a:r>
              <a:rPr lang="tr-TR" sz="1600" b="1" i="1" dirty="0" err="1">
                <a:solidFill>
                  <a:srgbClr val="C00000"/>
                </a:solidFill>
                <a:latin typeface="Calibri" pitchFamily="34" charset="0"/>
              </a:rPr>
              <a:t>maruziyeti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</a:rPr>
              <a:t> ile akciğer radyolojisinde </a:t>
            </a:r>
            <a:r>
              <a:rPr lang="tr-TR" sz="1600" b="1" i="1" dirty="0" err="1">
                <a:solidFill>
                  <a:srgbClr val="C00000"/>
                </a:solidFill>
                <a:latin typeface="Calibri" pitchFamily="34" charset="0"/>
              </a:rPr>
              <a:t>fibrozis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</a:rPr>
              <a:t> bulgularının varlığı arasında 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ilişki kurulmaya çalışılıyor.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</a:rPr>
              <a:t>Bu çalışma aşağıdaki epidemiyolojik araştırma türlerinden hangisine uymaktadır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</a:rPr>
              <a:t>?</a:t>
            </a:r>
          </a:p>
          <a:p>
            <a:pPr>
              <a:buClr>
                <a:srgbClr val="292929"/>
              </a:buClr>
            </a:pPr>
            <a:endParaRPr lang="tr-TR" sz="16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Kohort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</a:rPr>
              <a:t>Kesitsel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 çalışma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Müdahale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Vaka-Kontrol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9204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7920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7921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7921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921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7921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3143250" y="3970338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447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400 kişinin asbest </a:t>
            </a:r>
            <a:r>
              <a:rPr lang="tr-TR" sz="1400" i="1" dirty="0" err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maruziyeti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ile akciğer radyolojisinde </a:t>
            </a:r>
            <a:r>
              <a:rPr lang="tr-TR" sz="1400" i="1" dirty="0" err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fibrozis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bulguları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vaka-kontrol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grubu var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demek.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Arasında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ilişki kurulmaya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çalışılıyor demek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,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asbestin sonucunu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, yani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nedenden sonucu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açıklıyor. Sonuç olarak vaka-kontrol grubu var ise ve nedenden sonuca gidiliyor ise araştırma =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Kohort (Retrospektif)</a:t>
            </a:r>
          </a:p>
        </p:txBody>
      </p:sp>
    </p:spTree>
    <p:extLst>
      <p:ext uri="{BB962C8B-B14F-4D97-AF65-F5344CB8AC3E}">
        <p14:creationId xmlns:p14="http://schemas.microsoft.com/office/powerpoint/2010/main" val="24405398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sz="1600" b="1" i="1" dirty="0" smtClean="0">
                <a:latin typeface="Calibri" pitchFamily="34" charset="0"/>
              </a:rPr>
              <a:t>Bir </a:t>
            </a:r>
            <a:r>
              <a:rPr lang="tr-TR" sz="1600" b="1" i="1" dirty="0">
                <a:latin typeface="Calibri" pitchFamily="34" charset="0"/>
              </a:rPr>
              <a:t>çalışmada,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</a:rPr>
              <a:t>5.209 erkek ve kadın</a:t>
            </a:r>
            <a:r>
              <a:rPr lang="tr-TR" sz="1600" b="1" i="1" dirty="0">
                <a:latin typeface="Calibri" pitchFamily="34" charset="0"/>
              </a:rPr>
              <a:t> çeşitli etkenlerle karşılaşma durumlarına göre alt gruplara ayrılmış, </a:t>
            </a:r>
            <a:r>
              <a:rPr lang="tr-TR" sz="1600" b="1" i="1" dirty="0" err="1">
                <a:solidFill>
                  <a:srgbClr val="6B9B1A"/>
                </a:solidFill>
                <a:latin typeface="Calibri" pitchFamily="34" charset="0"/>
              </a:rPr>
              <a:t>kardiyovasküler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 hastalıklar yönünden 30 yılı aşkın bir süre izlenmiş</a:t>
            </a:r>
            <a:r>
              <a:rPr lang="tr-TR" sz="1600" b="1" i="1" dirty="0">
                <a:latin typeface="Calibri" pitchFamily="34" charset="0"/>
              </a:rPr>
              <a:t> ve çalışmanın sonunda koroner kalp hastalığının risk faktörleri net bir şekilde belirlenmiş; 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sigara kullanımı, kolesterol yüksekliği, hipertansiyon </a:t>
            </a:r>
            <a:r>
              <a:rPr lang="tr-TR" sz="1600" b="1" i="1" dirty="0">
                <a:latin typeface="Calibri" pitchFamily="34" charset="0"/>
              </a:rPr>
              <a:t>gibi durumların riski kaç kat arttırdığı saptanmış, yine bu çalışmada sağlamlardan yola çıkarak hipertansiyon </a:t>
            </a:r>
            <a:r>
              <a:rPr lang="tr-TR" sz="1600" b="1" i="1" dirty="0" err="1">
                <a:latin typeface="Calibri" pitchFamily="34" charset="0"/>
              </a:rPr>
              <a:t>insidansının</a:t>
            </a:r>
            <a:r>
              <a:rPr lang="tr-TR" sz="1600" b="1" i="1" dirty="0">
                <a:latin typeface="Calibri" pitchFamily="34" charset="0"/>
              </a:rPr>
              <a:t> ne olduğu da ortaya konmuştur</a:t>
            </a:r>
            <a:r>
              <a:rPr lang="tr-TR" sz="1600" b="1" i="1" dirty="0" smtClean="0">
                <a:latin typeface="Calibri" pitchFamily="34" charset="0"/>
              </a:rPr>
              <a:t>.« Yukarıdaki </a:t>
            </a:r>
            <a:r>
              <a:rPr lang="tr-TR" sz="1600" b="1" i="1" dirty="0">
                <a:latin typeface="Calibri" pitchFamily="34" charset="0"/>
              </a:rPr>
              <a:t>çalışma ne tür bir çalışmadır</a:t>
            </a:r>
            <a:r>
              <a:rPr lang="tr-TR" sz="1600" b="1" i="1" dirty="0" smtClean="0">
                <a:latin typeface="Calibri" pitchFamily="34" charset="0"/>
              </a:rPr>
              <a:t>?</a:t>
            </a:r>
          </a:p>
          <a:p>
            <a:pPr>
              <a:buClr>
                <a:srgbClr val="292929"/>
              </a:buClr>
            </a:pPr>
            <a:endParaRPr lang="tr-TR" sz="1600" b="1" i="1" dirty="0"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latin typeface="Calibri" pitchFamily="34" charset="0"/>
              </a:rPr>
              <a:t>Kohort </a:t>
            </a:r>
            <a:r>
              <a:rPr lang="tr-TR" i="1" dirty="0" smtClean="0">
                <a:latin typeface="Calibri" pitchFamily="34" charset="0"/>
              </a:rPr>
              <a:t>çalışması</a:t>
            </a:r>
            <a:endParaRPr lang="tr-TR" i="1" dirty="0"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</a:rPr>
              <a:t>Kesitsel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 çalışma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Müdahale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Vaka-Kontrol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9204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7920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7921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7921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921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7921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3153883" y="422553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114992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5.209 </a:t>
            </a:r>
            <a:r>
              <a:rPr lang="tr-TR" sz="1400" b="1" i="1" dirty="0">
                <a:latin typeface="Cambria" pitchFamily="18" charset="0"/>
                <a:sym typeface="Symbol" pitchFamily="18" charset="2"/>
              </a:rPr>
              <a:t>erkek ve kadın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çeşitli etkenlerle karşılaşma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durumu;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vaka-kontrol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grubu var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demek.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KVS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hastalıklar yönünden 30 yılı aşkın bir süre izlenmiş ve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KKH risk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faktörleri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(sigara, kolesterol, HT) net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bir şekilde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belirlenmiş,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nedenden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sonucu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açıklıyor. Sonuç olarak vaka-kontrol grubu var ise ve nedenden sonuca gidiliyor ise araştırma =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Kohort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(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P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rospektif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361261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r>
              <a:rPr lang="tr-TR" sz="1600" b="1" i="1" dirty="0">
                <a:latin typeface="Calibri" pitchFamily="34" charset="0"/>
              </a:rPr>
              <a:t>Asbestli malzeme üretimi yapılan bir işyerinde çalışmakta olan 1500 işçinin geçmiş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</a:rPr>
              <a:t>10 yıllık sağlık kayıtları inceleniyor. 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On yıl önceki </a:t>
            </a:r>
            <a:r>
              <a:rPr lang="tr-TR" sz="1600" b="1" i="1" dirty="0">
                <a:latin typeface="Calibri" pitchFamily="34" charset="0"/>
              </a:rPr>
              <a:t>kayıtlara göre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</a:rPr>
              <a:t>sigara içen 600 işçi ile sigara içmeyen 900 işçide, </a:t>
            </a:r>
            <a:r>
              <a:rPr lang="tr-TR" sz="1600" b="1" i="1" dirty="0">
                <a:latin typeface="Calibri" pitchFamily="34" charset="0"/>
              </a:rPr>
              <a:t>geçen 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10 yıl içinde </a:t>
            </a:r>
            <a:r>
              <a:rPr lang="tr-TR" sz="1600" b="1" i="1" dirty="0" err="1">
                <a:solidFill>
                  <a:srgbClr val="6B9B1A"/>
                </a:solidFill>
                <a:latin typeface="Calibri" pitchFamily="34" charset="0"/>
              </a:rPr>
              <a:t>asbestozis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</a:rPr>
              <a:t> tanısı konulan </a:t>
            </a:r>
            <a:r>
              <a:rPr lang="tr-TR" sz="1600" b="1" i="1" dirty="0">
                <a:latin typeface="Calibri" pitchFamily="34" charset="0"/>
              </a:rPr>
              <a:t>işçiler belirleniyor. Bu çalışma aşağıdaki epidemiyolojik araştırma türlerinden hangisine uymaktadır</a:t>
            </a:r>
            <a:r>
              <a:rPr lang="tr-TR" sz="1600" b="1" i="1" dirty="0" smtClean="0">
                <a:latin typeface="Calibri" pitchFamily="34" charset="0"/>
              </a:rPr>
              <a:t>?</a:t>
            </a:r>
          </a:p>
          <a:p>
            <a:pPr>
              <a:buClr>
                <a:srgbClr val="292929"/>
              </a:buClr>
            </a:pPr>
            <a:endParaRPr lang="tr-TR" sz="16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Kohort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Deneysel çalışma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Müdahale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719138" lvl="1" indent="-250825">
              <a:buClr>
                <a:srgbClr val="292929"/>
              </a:buClr>
              <a:buFont typeface="Arial" charset="0"/>
              <a:buAutoNum type="alphaUcPeriod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Vaka-Kontrol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çalışması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9204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7920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7921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7921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921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7921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921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3143250" y="3736412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447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/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Sigara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içen 600 işçi ile sigara içmeyen 900 işçide,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vaka-kontrol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grubu var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demek.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Sigara içmeye bağlı </a:t>
            </a:r>
            <a:r>
              <a:rPr lang="tr-TR" sz="1400" i="1" dirty="0" err="1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asbestozis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tanısı konulan,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yani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nedenden sonucu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açıklıyor. Sonuç olarak vaka-kontrol grubu var ise ve nedenden sonuca gidiliyor ise araştırma =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Kohort (Retrospektif)</a:t>
            </a:r>
          </a:p>
        </p:txBody>
      </p:sp>
    </p:spTree>
    <p:extLst>
      <p:ext uri="{BB962C8B-B14F-4D97-AF65-F5344CB8AC3E}">
        <p14:creationId xmlns:p14="http://schemas.microsoft.com/office/powerpoint/2010/main" val="18502569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779230385 h 2410"/>
              <a:gd name="T2" fmla="*/ 1030743153 w 1414"/>
              <a:gd name="T3" fmla="*/ 0 h 2410"/>
              <a:gd name="T4" fmla="*/ 2147483647 w 1414"/>
              <a:gd name="T5" fmla="*/ 5040312 h 2410"/>
              <a:gd name="T6" fmla="*/ 2147483647 w 1414"/>
              <a:gd name="T7" fmla="*/ 2147483647 h 2410"/>
              <a:gd name="T8" fmla="*/ 0 w 1414"/>
              <a:gd name="T9" fmla="*/ 177923038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  <a:defRPr/>
            </a:pP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</a:rPr>
              <a:t>Bir maden işletmesinde çalışan 5000 işçinin sağlık kayıtları ile işletmede çeşitli zamanlarda yapılmış olan toz ölçümleri değerlendiriliyor. </a:t>
            </a:r>
            <a:r>
              <a:rPr lang="tr-TR" sz="1400" b="1" i="1" dirty="0">
                <a:solidFill>
                  <a:srgbClr val="6B9B1A"/>
                </a:solidFill>
                <a:latin typeface="Calibri" pitchFamily="34" charset="0"/>
              </a:rPr>
              <a:t>Yirmi yıl öncesinden beri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</a:rPr>
              <a:t>yapılmakta olan toz ölçümü sonuçlarına göre </a:t>
            </a:r>
            <a:r>
              <a:rPr lang="tr-TR" sz="1400" b="1" i="1" dirty="0">
                <a:solidFill>
                  <a:srgbClr val="C00000"/>
                </a:solidFill>
                <a:latin typeface="Calibri" pitchFamily="34" charset="0"/>
              </a:rPr>
              <a:t>çok tozlu bölümlerde çalışanlar arasında </a:t>
            </a:r>
            <a:r>
              <a:rPr lang="tr-TR" sz="1400" b="1" i="1" dirty="0" err="1">
                <a:solidFill>
                  <a:srgbClr val="6B9B1A"/>
                </a:solidFill>
                <a:latin typeface="Calibri" pitchFamily="34" charset="0"/>
              </a:rPr>
              <a:t>silikozis</a:t>
            </a:r>
            <a:r>
              <a:rPr lang="tr-TR" sz="1400" b="1" i="1" dirty="0">
                <a:solidFill>
                  <a:srgbClr val="C00000"/>
                </a:solidFill>
                <a:latin typeface="Calibri" pitchFamily="34" charset="0"/>
              </a:rPr>
              <a:t> sıklığı binde 8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tr-TR" sz="1400" b="1" i="1" dirty="0">
                <a:solidFill>
                  <a:srgbClr val="C00000"/>
                </a:solidFill>
                <a:latin typeface="Calibri" pitchFamily="34" charset="0"/>
              </a:rPr>
              <a:t>az tozlu ortamlarda çalışanlarda ise binde 2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</a:rPr>
              <a:t>olarak saptanıyor ve bu sonuçlara göre çok tozlu bölümlerde çalışanlarda </a:t>
            </a:r>
            <a:r>
              <a:rPr lang="tr-TR" sz="1400" b="1" i="1" dirty="0" err="1">
                <a:solidFill>
                  <a:srgbClr val="6B9B1A"/>
                </a:solidFill>
                <a:latin typeface="Calibri" pitchFamily="34" charset="0"/>
              </a:rPr>
              <a:t>silikozis</a:t>
            </a:r>
            <a:r>
              <a:rPr lang="tr-TR" sz="1400" b="1" i="1" dirty="0">
                <a:solidFill>
                  <a:srgbClr val="6B9B1A"/>
                </a:solidFill>
                <a:latin typeface="Calibri" pitchFamily="34" charset="0"/>
              </a:rPr>
              <a:t> sıklığının, az tozlu bölümlerde çalışanlara göre 4 kat fazla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</a:rPr>
              <a:t>olduğu sonucuna varılıyor. </a:t>
            </a:r>
          </a:p>
          <a:p>
            <a:pPr>
              <a:buClr>
                <a:srgbClr val="292929"/>
              </a:buClr>
              <a:defRPr/>
            </a:pPr>
            <a:r>
              <a:rPr lang="tr-TR" sz="1400" b="1" i="1" dirty="0" err="1">
                <a:solidFill>
                  <a:srgbClr val="000000"/>
                </a:solidFill>
                <a:latin typeface="Calibri" pitchFamily="34" charset="0"/>
              </a:rPr>
              <a:t>Silikozis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</a:rPr>
              <a:t> sıklığının 4 kat fazla olduğuna işaret eden bu değere ne ad verilir?</a:t>
            </a:r>
          </a:p>
          <a:p>
            <a:pPr>
              <a:buClr>
                <a:srgbClr val="292929"/>
              </a:buClr>
              <a:defRPr/>
            </a:pPr>
            <a:endParaRPr lang="tr-TR" sz="1000" b="1" i="1" dirty="0">
              <a:solidFill>
                <a:srgbClr val="FF0000"/>
              </a:solidFill>
              <a:latin typeface="Calibri" pitchFamily="34" charset="0"/>
            </a:endParaRP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İnsidans hızı 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Rölatif risk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Prevalans hızı</a:t>
            </a:r>
          </a:p>
          <a:p>
            <a:pPr marL="358775" lvl="1" indent="-287338">
              <a:buClr>
                <a:srgbClr val="292929"/>
              </a:buClr>
              <a:buFont typeface="Arial" charset="0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</a:rPr>
              <a:t>Koruyuculuk oranı</a:t>
            </a:r>
          </a:p>
        </p:txBody>
      </p:sp>
      <p:sp>
        <p:nvSpPr>
          <p:cNvPr id="18125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8125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8125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8126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468 w 794"/>
                  <a:gd name="T1" fmla="*/ 19 h 1200"/>
                  <a:gd name="T2" fmla="*/ 1284 w 794"/>
                  <a:gd name="T3" fmla="*/ 126 h 1200"/>
                  <a:gd name="T4" fmla="*/ 1277 w 794"/>
                  <a:gd name="T5" fmla="*/ 121 h 1200"/>
                  <a:gd name="T6" fmla="*/ 1264 w 794"/>
                  <a:gd name="T7" fmla="*/ 85 h 1200"/>
                  <a:gd name="T8" fmla="*/ 1258 w 794"/>
                  <a:gd name="T9" fmla="*/ 41 h 1200"/>
                  <a:gd name="T10" fmla="*/ 1170 w 794"/>
                  <a:gd name="T11" fmla="*/ 18 h 1200"/>
                  <a:gd name="T12" fmla="*/ 1147 w 794"/>
                  <a:gd name="T13" fmla="*/ 105 h 1200"/>
                  <a:gd name="T14" fmla="*/ 1180 w 794"/>
                  <a:gd name="T15" fmla="*/ 133 h 1200"/>
                  <a:gd name="T16" fmla="*/ 1180 w 794"/>
                  <a:gd name="T17" fmla="*/ 133 h 1200"/>
                  <a:gd name="T18" fmla="*/ 1205 w 794"/>
                  <a:gd name="T19" fmla="*/ 162 h 1200"/>
                  <a:gd name="T20" fmla="*/ 1205 w 794"/>
                  <a:gd name="T21" fmla="*/ 171 h 1200"/>
                  <a:gd name="T22" fmla="*/ 1018 w 794"/>
                  <a:gd name="T23" fmla="*/ 279 h 1200"/>
                  <a:gd name="T24" fmla="*/ 1176 w 794"/>
                  <a:gd name="T25" fmla="*/ 866 h 1200"/>
                  <a:gd name="T26" fmla="*/ 1018 w 794"/>
                  <a:gd name="T27" fmla="*/ 1451 h 1200"/>
                  <a:gd name="T28" fmla="*/ 0 w 794"/>
                  <a:gd name="T29" fmla="*/ 2040 h 1200"/>
                  <a:gd name="T30" fmla="*/ 0 w 794"/>
                  <a:gd name="T31" fmla="*/ 2232 h 1200"/>
                  <a:gd name="T32" fmla="*/ 0 w 794"/>
                  <a:gd name="T33" fmla="*/ 2256 h 1200"/>
                  <a:gd name="T34" fmla="*/ 9 w 794"/>
                  <a:gd name="T35" fmla="*/ 2260 h 1200"/>
                  <a:gd name="T36" fmla="*/ 47 w 794"/>
                  <a:gd name="T37" fmla="*/ 2251 h 1200"/>
                  <a:gd name="T38" fmla="*/ 47 w 794"/>
                  <a:gd name="T39" fmla="*/ 2251 h 1200"/>
                  <a:gd name="T40" fmla="*/ 89 w 794"/>
                  <a:gd name="T41" fmla="*/ 2237 h 1200"/>
                  <a:gd name="T42" fmla="*/ 152 w 794"/>
                  <a:gd name="T43" fmla="*/ 2299 h 1200"/>
                  <a:gd name="T44" fmla="*/ 89 w 794"/>
                  <a:gd name="T45" fmla="*/ 2367 h 1200"/>
                  <a:gd name="T46" fmla="*/ 47 w 794"/>
                  <a:gd name="T47" fmla="*/ 2349 h 1200"/>
                  <a:gd name="T48" fmla="*/ 9 w 794"/>
                  <a:gd name="T49" fmla="*/ 2343 h 1200"/>
                  <a:gd name="T50" fmla="*/ 0 w 794"/>
                  <a:gd name="T51" fmla="*/ 2346 h 1200"/>
                  <a:gd name="T52" fmla="*/ 0 w 794"/>
                  <a:gd name="T53" fmla="*/ 2362 h 1200"/>
                  <a:gd name="T54" fmla="*/ 0 w 794"/>
                  <a:gd name="T55" fmla="*/ 2558 h 1200"/>
                  <a:gd name="T56" fmla="*/ 1468 w 794"/>
                  <a:gd name="T57" fmla="*/ 1711 h 1200"/>
                  <a:gd name="T58" fmla="*/ 1695 w 794"/>
                  <a:gd name="T59" fmla="*/ 866 h 1200"/>
                  <a:gd name="T60" fmla="*/ 1468 w 794"/>
                  <a:gd name="T61" fmla="*/ 1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6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782 w 864"/>
                  <a:gd name="T1" fmla="*/ 2218 h 1191"/>
                  <a:gd name="T2" fmla="*/ 1738 w 864"/>
                  <a:gd name="T3" fmla="*/ 2233 h 1191"/>
                  <a:gd name="T4" fmla="*/ 1738 w 864"/>
                  <a:gd name="T5" fmla="*/ 2233 h 1191"/>
                  <a:gd name="T6" fmla="*/ 1700 w 864"/>
                  <a:gd name="T7" fmla="*/ 2241 h 1191"/>
                  <a:gd name="T8" fmla="*/ 1691 w 864"/>
                  <a:gd name="T9" fmla="*/ 2237 h 1191"/>
                  <a:gd name="T10" fmla="*/ 1691 w 864"/>
                  <a:gd name="T11" fmla="*/ 2214 h 1191"/>
                  <a:gd name="T12" fmla="*/ 1691 w 864"/>
                  <a:gd name="T13" fmla="*/ 2021 h 1191"/>
                  <a:gd name="T14" fmla="*/ 676 w 864"/>
                  <a:gd name="T15" fmla="*/ 1432 h 1191"/>
                  <a:gd name="T16" fmla="*/ 519 w 864"/>
                  <a:gd name="T17" fmla="*/ 847 h 1191"/>
                  <a:gd name="T18" fmla="*/ 676 w 864"/>
                  <a:gd name="T19" fmla="*/ 260 h 1191"/>
                  <a:gd name="T20" fmla="*/ 492 w 864"/>
                  <a:gd name="T21" fmla="*/ 156 h 1191"/>
                  <a:gd name="T22" fmla="*/ 486 w 864"/>
                  <a:gd name="T23" fmla="*/ 161 h 1191"/>
                  <a:gd name="T24" fmla="*/ 472 w 864"/>
                  <a:gd name="T25" fmla="*/ 196 h 1191"/>
                  <a:gd name="T26" fmla="*/ 472 w 864"/>
                  <a:gd name="T27" fmla="*/ 196 h 1191"/>
                  <a:gd name="T28" fmla="*/ 464 w 864"/>
                  <a:gd name="T29" fmla="*/ 241 h 1191"/>
                  <a:gd name="T30" fmla="*/ 378 w 864"/>
                  <a:gd name="T31" fmla="*/ 263 h 1191"/>
                  <a:gd name="T32" fmla="*/ 353 w 864"/>
                  <a:gd name="T33" fmla="*/ 175 h 1191"/>
                  <a:gd name="T34" fmla="*/ 389 w 864"/>
                  <a:gd name="T35" fmla="*/ 147 h 1191"/>
                  <a:gd name="T36" fmla="*/ 413 w 864"/>
                  <a:gd name="T37" fmla="*/ 117 h 1191"/>
                  <a:gd name="T38" fmla="*/ 413 w 864"/>
                  <a:gd name="T39" fmla="*/ 108 h 1191"/>
                  <a:gd name="T40" fmla="*/ 226 w 864"/>
                  <a:gd name="T41" fmla="*/ 0 h 1191"/>
                  <a:gd name="T42" fmla="*/ 0 w 864"/>
                  <a:gd name="T43" fmla="*/ 847 h 1191"/>
                  <a:gd name="T44" fmla="*/ 226 w 864"/>
                  <a:gd name="T45" fmla="*/ 1692 h 1191"/>
                  <a:gd name="T46" fmla="*/ 1691 w 864"/>
                  <a:gd name="T47" fmla="*/ 2539 h 1191"/>
                  <a:gd name="T48" fmla="*/ 1691 w 864"/>
                  <a:gd name="T49" fmla="*/ 2343 h 1191"/>
                  <a:gd name="T50" fmla="*/ 1691 w 864"/>
                  <a:gd name="T51" fmla="*/ 2327 h 1191"/>
                  <a:gd name="T52" fmla="*/ 1700 w 864"/>
                  <a:gd name="T53" fmla="*/ 2325 h 1191"/>
                  <a:gd name="T54" fmla="*/ 1738 w 864"/>
                  <a:gd name="T55" fmla="*/ 2330 h 1191"/>
                  <a:gd name="T56" fmla="*/ 1782 w 864"/>
                  <a:gd name="T57" fmla="*/ 2348 h 1191"/>
                  <a:gd name="T58" fmla="*/ 1843 w 864"/>
                  <a:gd name="T59" fmla="*/ 2281 h 1191"/>
                  <a:gd name="T60" fmla="*/ 1782 w 864"/>
                  <a:gd name="T61" fmla="*/ 2218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6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2488 w 1375"/>
                  <a:gd name="T1" fmla="*/ 1100 h 527"/>
                  <a:gd name="T2" fmla="*/ 2675 w 1375"/>
                  <a:gd name="T3" fmla="*/ 992 h 527"/>
                  <a:gd name="T4" fmla="*/ 2675 w 1375"/>
                  <a:gd name="T5" fmla="*/ 984 h 527"/>
                  <a:gd name="T6" fmla="*/ 2650 w 1375"/>
                  <a:gd name="T7" fmla="*/ 953 h 527"/>
                  <a:gd name="T8" fmla="*/ 2650 w 1375"/>
                  <a:gd name="T9" fmla="*/ 953 h 527"/>
                  <a:gd name="T10" fmla="*/ 2615 w 1375"/>
                  <a:gd name="T11" fmla="*/ 925 h 527"/>
                  <a:gd name="T12" fmla="*/ 2639 w 1375"/>
                  <a:gd name="T13" fmla="*/ 839 h 527"/>
                  <a:gd name="T14" fmla="*/ 2726 w 1375"/>
                  <a:gd name="T15" fmla="*/ 863 h 527"/>
                  <a:gd name="T16" fmla="*/ 2734 w 1375"/>
                  <a:gd name="T17" fmla="*/ 906 h 527"/>
                  <a:gd name="T18" fmla="*/ 2745 w 1375"/>
                  <a:gd name="T19" fmla="*/ 943 h 527"/>
                  <a:gd name="T20" fmla="*/ 2754 w 1375"/>
                  <a:gd name="T21" fmla="*/ 947 h 527"/>
                  <a:gd name="T22" fmla="*/ 2938 w 1375"/>
                  <a:gd name="T23" fmla="*/ 841 h 527"/>
                  <a:gd name="T24" fmla="*/ 1468 w 1375"/>
                  <a:gd name="T25" fmla="*/ 0 h 527"/>
                  <a:gd name="T26" fmla="*/ 0 w 1375"/>
                  <a:gd name="T27" fmla="*/ 841 h 527"/>
                  <a:gd name="T28" fmla="*/ 189 w 1375"/>
                  <a:gd name="T29" fmla="*/ 949 h 527"/>
                  <a:gd name="T30" fmla="*/ 189 w 1375"/>
                  <a:gd name="T31" fmla="*/ 957 h 527"/>
                  <a:gd name="T32" fmla="*/ 162 w 1375"/>
                  <a:gd name="T33" fmla="*/ 988 h 527"/>
                  <a:gd name="T34" fmla="*/ 129 w 1375"/>
                  <a:gd name="T35" fmla="*/ 1016 h 527"/>
                  <a:gd name="T36" fmla="*/ 152 w 1375"/>
                  <a:gd name="T37" fmla="*/ 1102 h 527"/>
                  <a:gd name="T38" fmla="*/ 240 w 1375"/>
                  <a:gd name="T39" fmla="*/ 1081 h 527"/>
                  <a:gd name="T40" fmla="*/ 246 w 1375"/>
                  <a:gd name="T41" fmla="*/ 1036 h 527"/>
                  <a:gd name="T42" fmla="*/ 246 w 1375"/>
                  <a:gd name="T43" fmla="*/ 1036 h 527"/>
                  <a:gd name="T44" fmla="*/ 260 w 1375"/>
                  <a:gd name="T45" fmla="*/ 1000 h 527"/>
                  <a:gd name="T46" fmla="*/ 268 w 1375"/>
                  <a:gd name="T47" fmla="*/ 995 h 527"/>
                  <a:gd name="T48" fmla="*/ 450 w 1375"/>
                  <a:gd name="T49" fmla="*/ 1100 h 527"/>
                  <a:gd name="T50" fmla="*/ 1468 w 1375"/>
                  <a:gd name="T51" fmla="*/ 516 h 527"/>
                  <a:gd name="T52" fmla="*/ 2488 w 1375"/>
                  <a:gd name="T53" fmla="*/ 1100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8126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8126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1187 w 550"/>
                  <a:gd name="T1" fmla="*/ 283 h 836"/>
                  <a:gd name="T2" fmla="*/ 1181 w 550"/>
                  <a:gd name="T3" fmla="*/ 278 h 836"/>
                  <a:gd name="T4" fmla="*/ 1141 w 550"/>
                  <a:gd name="T5" fmla="*/ 286 h 836"/>
                  <a:gd name="T6" fmla="*/ 1141 w 550"/>
                  <a:gd name="T7" fmla="*/ 286 h 836"/>
                  <a:gd name="T8" fmla="*/ 1099 w 550"/>
                  <a:gd name="T9" fmla="*/ 303 h 836"/>
                  <a:gd name="T10" fmla="*/ 1036 w 550"/>
                  <a:gd name="T11" fmla="*/ 239 h 836"/>
                  <a:gd name="T12" fmla="*/ 1099 w 550"/>
                  <a:gd name="T13" fmla="*/ 171 h 836"/>
                  <a:gd name="T14" fmla="*/ 1141 w 550"/>
                  <a:gd name="T15" fmla="*/ 189 h 836"/>
                  <a:gd name="T16" fmla="*/ 1181 w 550"/>
                  <a:gd name="T17" fmla="*/ 195 h 836"/>
                  <a:gd name="T18" fmla="*/ 1187 w 550"/>
                  <a:gd name="T19" fmla="*/ 190 h 836"/>
                  <a:gd name="T20" fmla="*/ 1187 w 550"/>
                  <a:gd name="T21" fmla="*/ 176 h 836"/>
                  <a:gd name="T22" fmla="*/ 1187 w 550"/>
                  <a:gd name="T23" fmla="*/ 0 h 836"/>
                  <a:gd name="T24" fmla="*/ 0 w 550"/>
                  <a:gd name="T25" fmla="*/ 1181 h 836"/>
                  <a:gd name="T26" fmla="*/ 160 w 550"/>
                  <a:gd name="T27" fmla="*/ 1772 h 836"/>
                  <a:gd name="T28" fmla="*/ 331 w 550"/>
                  <a:gd name="T29" fmla="*/ 1675 h 836"/>
                  <a:gd name="T30" fmla="*/ 341 w 550"/>
                  <a:gd name="T31" fmla="*/ 1709 h 836"/>
                  <a:gd name="T32" fmla="*/ 348 w 550"/>
                  <a:gd name="T33" fmla="*/ 1754 h 836"/>
                  <a:gd name="T34" fmla="*/ 436 w 550"/>
                  <a:gd name="T35" fmla="*/ 1776 h 836"/>
                  <a:gd name="T36" fmla="*/ 461 w 550"/>
                  <a:gd name="T37" fmla="*/ 1688 h 836"/>
                  <a:gd name="T38" fmla="*/ 428 w 550"/>
                  <a:gd name="T39" fmla="*/ 1660 h 836"/>
                  <a:gd name="T40" fmla="*/ 428 w 550"/>
                  <a:gd name="T41" fmla="*/ 1660 h 836"/>
                  <a:gd name="T42" fmla="*/ 401 w 550"/>
                  <a:gd name="T43" fmla="*/ 1634 h 836"/>
                  <a:gd name="T44" fmla="*/ 574 w 550"/>
                  <a:gd name="T45" fmla="*/ 1533 h 836"/>
                  <a:gd name="T46" fmla="*/ 479 w 550"/>
                  <a:gd name="T47" fmla="*/ 1181 h 836"/>
                  <a:gd name="T48" fmla="*/ 1187 w 550"/>
                  <a:gd name="T49" fmla="*/ 476 h 836"/>
                  <a:gd name="T50" fmla="*/ 1187 w 550"/>
                  <a:gd name="T51" fmla="*/ 308 h 836"/>
                  <a:gd name="T52" fmla="*/ 1187 w 550"/>
                  <a:gd name="T53" fmla="*/ 28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6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51 w 621"/>
                  <a:gd name="T1" fmla="*/ 0 h 826"/>
                  <a:gd name="T2" fmla="*/ 151 w 621"/>
                  <a:gd name="T3" fmla="*/ 176 h 826"/>
                  <a:gd name="T4" fmla="*/ 151 w 621"/>
                  <a:gd name="T5" fmla="*/ 190 h 826"/>
                  <a:gd name="T6" fmla="*/ 144 w 621"/>
                  <a:gd name="T7" fmla="*/ 195 h 826"/>
                  <a:gd name="T8" fmla="*/ 106 w 621"/>
                  <a:gd name="T9" fmla="*/ 189 h 826"/>
                  <a:gd name="T10" fmla="*/ 63 w 621"/>
                  <a:gd name="T11" fmla="*/ 171 h 826"/>
                  <a:gd name="T12" fmla="*/ 0 w 621"/>
                  <a:gd name="T13" fmla="*/ 239 h 826"/>
                  <a:gd name="T14" fmla="*/ 63 w 621"/>
                  <a:gd name="T15" fmla="*/ 303 h 826"/>
                  <a:gd name="T16" fmla="*/ 106 w 621"/>
                  <a:gd name="T17" fmla="*/ 286 h 826"/>
                  <a:gd name="T18" fmla="*/ 106 w 621"/>
                  <a:gd name="T19" fmla="*/ 286 h 826"/>
                  <a:gd name="T20" fmla="*/ 144 w 621"/>
                  <a:gd name="T21" fmla="*/ 278 h 826"/>
                  <a:gd name="T22" fmla="*/ 151 w 621"/>
                  <a:gd name="T23" fmla="*/ 283 h 826"/>
                  <a:gd name="T24" fmla="*/ 151 w 621"/>
                  <a:gd name="T25" fmla="*/ 306 h 826"/>
                  <a:gd name="T26" fmla="*/ 151 w 621"/>
                  <a:gd name="T27" fmla="*/ 476 h 826"/>
                  <a:gd name="T28" fmla="*/ 151 w 621"/>
                  <a:gd name="T29" fmla="*/ 476 h 826"/>
                  <a:gd name="T30" fmla="*/ 859 w 621"/>
                  <a:gd name="T31" fmla="*/ 1181 h 826"/>
                  <a:gd name="T32" fmla="*/ 764 w 621"/>
                  <a:gd name="T33" fmla="*/ 1532 h 826"/>
                  <a:gd name="T34" fmla="*/ 934 w 621"/>
                  <a:gd name="T35" fmla="*/ 1629 h 826"/>
                  <a:gd name="T36" fmla="*/ 940 w 621"/>
                  <a:gd name="T37" fmla="*/ 1626 h 826"/>
                  <a:gd name="T38" fmla="*/ 956 w 621"/>
                  <a:gd name="T39" fmla="*/ 1588 h 826"/>
                  <a:gd name="T40" fmla="*/ 956 w 621"/>
                  <a:gd name="T41" fmla="*/ 1588 h 826"/>
                  <a:gd name="T42" fmla="*/ 962 w 621"/>
                  <a:gd name="T43" fmla="*/ 1545 h 826"/>
                  <a:gd name="T44" fmla="*/ 1050 w 621"/>
                  <a:gd name="T45" fmla="*/ 1522 h 826"/>
                  <a:gd name="T46" fmla="*/ 1074 w 621"/>
                  <a:gd name="T47" fmla="*/ 1610 h 826"/>
                  <a:gd name="T48" fmla="*/ 1040 w 621"/>
                  <a:gd name="T49" fmla="*/ 1638 h 826"/>
                  <a:gd name="T50" fmla="*/ 1013 w 621"/>
                  <a:gd name="T51" fmla="*/ 1667 h 826"/>
                  <a:gd name="T52" fmla="*/ 1013 w 621"/>
                  <a:gd name="T53" fmla="*/ 1676 h 826"/>
                  <a:gd name="T54" fmla="*/ 1179 w 621"/>
                  <a:gd name="T55" fmla="*/ 1773 h 826"/>
                  <a:gd name="T56" fmla="*/ 1339 w 621"/>
                  <a:gd name="T57" fmla="*/ 1181 h 826"/>
                  <a:gd name="T58" fmla="*/ 151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6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882 w 953"/>
                  <a:gd name="T1" fmla="*/ 172 h 400"/>
                  <a:gd name="T2" fmla="*/ 1882 w 953"/>
                  <a:gd name="T3" fmla="*/ 164 h 400"/>
                  <a:gd name="T4" fmla="*/ 1909 w 953"/>
                  <a:gd name="T5" fmla="*/ 134 h 400"/>
                  <a:gd name="T6" fmla="*/ 1942 w 953"/>
                  <a:gd name="T7" fmla="*/ 106 h 400"/>
                  <a:gd name="T8" fmla="*/ 1919 w 953"/>
                  <a:gd name="T9" fmla="*/ 18 h 400"/>
                  <a:gd name="T10" fmla="*/ 1831 w 953"/>
                  <a:gd name="T11" fmla="*/ 41 h 400"/>
                  <a:gd name="T12" fmla="*/ 1825 w 953"/>
                  <a:gd name="T13" fmla="*/ 84 h 400"/>
                  <a:gd name="T14" fmla="*/ 1825 w 953"/>
                  <a:gd name="T15" fmla="*/ 84 h 400"/>
                  <a:gd name="T16" fmla="*/ 1809 w 953"/>
                  <a:gd name="T17" fmla="*/ 123 h 400"/>
                  <a:gd name="T18" fmla="*/ 1803 w 953"/>
                  <a:gd name="T19" fmla="*/ 125 h 400"/>
                  <a:gd name="T20" fmla="*/ 1633 w 953"/>
                  <a:gd name="T21" fmla="*/ 28 h 400"/>
                  <a:gd name="T22" fmla="*/ 1023 w 953"/>
                  <a:gd name="T23" fmla="*/ 382 h 400"/>
                  <a:gd name="T24" fmla="*/ 412 w 953"/>
                  <a:gd name="T25" fmla="*/ 28 h 400"/>
                  <a:gd name="T26" fmla="*/ 240 w 953"/>
                  <a:gd name="T27" fmla="*/ 129 h 400"/>
                  <a:gd name="T28" fmla="*/ 267 w 953"/>
                  <a:gd name="T29" fmla="*/ 156 h 400"/>
                  <a:gd name="T30" fmla="*/ 267 w 953"/>
                  <a:gd name="T31" fmla="*/ 156 h 400"/>
                  <a:gd name="T32" fmla="*/ 301 w 953"/>
                  <a:gd name="T33" fmla="*/ 183 h 400"/>
                  <a:gd name="T34" fmla="*/ 276 w 953"/>
                  <a:gd name="T35" fmla="*/ 271 h 400"/>
                  <a:gd name="T36" fmla="*/ 188 w 953"/>
                  <a:gd name="T37" fmla="*/ 249 h 400"/>
                  <a:gd name="T38" fmla="*/ 180 w 953"/>
                  <a:gd name="T39" fmla="*/ 204 h 400"/>
                  <a:gd name="T40" fmla="*/ 170 w 953"/>
                  <a:gd name="T41" fmla="*/ 170 h 400"/>
                  <a:gd name="T42" fmla="*/ 0 w 953"/>
                  <a:gd name="T43" fmla="*/ 267 h 400"/>
                  <a:gd name="T44" fmla="*/ 1023 w 953"/>
                  <a:gd name="T45" fmla="*/ 861 h 400"/>
                  <a:gd name="T46" fmla="*/ 2048 w 953"/>
                  <a:gd name="T47" fmla="*/ 269 h 400"/>
                  <a:gd name="T48" fmla="*/ 1882 w 953"/>
                  <a:gd name="T49" fmla="*/ 172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2752725" y="411480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93503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>
              <a:defRPr/>
            </a:pP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Çok tozlu-az tozlu demek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vaka-kontrol grubu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var demek. Tozdan </a:t>
            </a:r>
            <a:r>
              <a:rPr lang="tr-TR" sz="1400" i="1" dirty="0" err="1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silikozis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 hastalığı oluştuğuna göre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nedenden sonuca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gidilmiştir. Sonuç olarak vaka-kontrol grubu var ve nedenden sonuca gidilmiş olduğundan araştırma = Kohort (Retrospektif) / İnsidans etkileri (+) ve (-) olanların oranları soruluyor. Bu da RR</a:t>
            </a: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4733925" y="4903788"/>
            <a:ext cx="3992563" cy="28416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 eaLnBrk="0" hangingPunct="0"/>
            <a:r>
              <a:rPr lang="tr-TR" sz="1200" b="1" i="1">
                <a:solidFill>
                  <a:srgbClr val="800000"/>
                </a:solidFill>
                <a:latin typeface="Cambria" pitchFamily="18" charset="0"/>
              </a:rPr>
              <a:t>Toplam İH=İnsidans Etkileri (+)/İnsidans Etkileri (-)</a:t>
            </a:r>
          </a:p>
        </p:txBody>
      </p:sp>
    </p:spTree>
    <p:extLst>
      <p:ext uri="{BB962C8B-B14F-4D97-AF65-F5344CB8AC3E}">
        <p14:creationId xmlns:p14="http://schemas.microsoft.com/office/powerpoint/2010/main" val="39549525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  <p:bldP spid="37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Epidemiyoloji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iplik fabrikasında </a:t>
            </a:r>
            <a:r>
              <a:rPr lang="tr-TR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gürültünün 97 desibel olduğu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ip büküm bölümünde çalışmakta olan </a:t>
            </a:r>
            <a:r>
              <a:rPr lang="tr-TR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120 işçinin 20 tanesinde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odyometrik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muayenede işitme kaybı saptanmıştır. </a:t>
            </a:r>
            <a:r>
              <a:rPr lang="tr-TR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Gürültü düzeyinin 78 desibel olduğu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bölümde çalışan </a:t>
            </a:r>
            <a:r>
              <a:rPr lang="tr-TR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120 işçinin ise 8 tanesinde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saptanmıştır. Bu sonuçlara göre gürültülü yerlerde çalışan işçilerdeki işitme kaybı sıklığı, gürültünün düşük olduğu bölümlerde çalışanların 2,5 katı olmaktadır. </a:t>
            </a:r>
            <a:r>
              <a:rPr lang="tr-TR" sz="16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İşitme kaybı riskinin 2,5 kat yüksek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olduğuna işaret eden ölçeğe ne ad verilmektedir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1400" b="1" i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Atfedilen risk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Mutlak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</a:t>
            </a: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Rölatif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</a:t>
            </a:r>
          </a:p>
          <a:p>
            <a:pPr marL="720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İnsidans riski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KOHORT ARAŞTIRMALARI</a:t>
            </a:r>
          </a:p>
        </p:txBody>
      </p:sp>
      <p:sp>
        <p:nvSpPr>
          <p:cNvPr id="19" name="Oval 18"/>
          <p:cNvSpPr/>
          <p:nvPr/>
        </p:nvSpPr>
        <p:spPr>
          <a:xfrm>
            <a:off x="3143250" y="4645209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2667000" y="5449888"/>
            <a:ext cx="6162675" cy="114992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lIns="72000" tIns="36000" rIns="72000" bIns="36000">
            <a:spAutoFit/>
          </a:bodyPr>
          <a:lstStyle/>
          <a:p>
            <a:pPr algn="ctr" eaLnBrk="0" hangingPunct="0"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120 işçinin 20 ve 120 işçinin 8 tanesi demek </a:t>
            </a:r>
            <a:r>
              <a:rPr lang="tr-TR" sz="1400" b="1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vaka ve kontrol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grubu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var demek.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Gürültüye bağlı işitme kaybı oluştuğuna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göre </a:t>
            </a:r>
            <a:r>
              <a:rPr lang="tr-TR" sz="1400" b="1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nedenden sonuca 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gidilmiştir. Sonuç olarak vaka-kontrol grubu var ve nedenden sonuca gidilmiş olduğundan araştırma = Kohort 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(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P</a:t>
            </a:r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rospektif</a:t>
            </a:r>
            <a:r>
              <a:rPr lang="tr-TR" sz="1400" i="1" dirty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) / İnsidans etkileri (+) ve (-) olanların oranları soruluyor. Bu da RR</a:t>
            </a:r>
          </a:p>
        </p:txBody>
      </p:sp>
    </p:spTree>
    <p:extLst>
      <p:ext uri="{BB962C8B-B14F-4D97-AF65-F5344CB8AC3E}">
        <p14:creationId xmlns:p14="http://schemas.microsoft.com/office/powerpoint/2010/main" val="31350072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 animBg="1"/>
      <p:bldP spid="20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933700" y="3136014"/>
            <a:ext cx="5276850" cy="15598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Deneysel-Müdahale </a:t>
            </a:r>
          </a:p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Araştırmalar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095875" y="2040639"/>
            <a:ext cx="952500" cy="9144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b="1" dirty="0" smtClean="0">
                <a:solidFill>
                  <a:srgbClr val="000000"/>
                </a:solidFill>
                <a:latin typeface="Cambria" pitchFamily="18" charset="0"/>
              </a:rPr>
              <a:t>2</a:t>
            </a:r>
            <a:endParaRPr lang="tr-TR" sz="48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5" name="Picture 2" descr="D:\DOKTOR\1-DRUZ\1-EĞİTİM KURUMU\1. İstanbuluzman\2-RESİMLER\Siyah\0993-propeller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057" y="2126512"/>
            <a:ext cx="3346155" cy="322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431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93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504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Hayvan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deneyleri</a:t>
            </a:r>
          </a:p>
          <a:p>
            <a:pPr marL="9504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Klinik deneyler</a:t>
            </a:r>
          </a:p>
          <a:p>
            <a:pPr marL="1407600" lvl="2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</a:t>
            </a:r>
          </a:p>
          <a:p>
            <a:pPr marL="1407600" lvl="2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Korumaya yönelik</a:t>
            </a:r>
          </a:p>
          <a:p>
            <a:pPr marL="9504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deneyleri</a:t>
            </a:r>
          </a:p>
          <a:p>
            <a:pPr marL="950400" lvl="1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89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Teşhis, tedavi ve önlem amacıyla yapılan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araştırmalar,</a:t>
            </a:r>
          </a:p>
          <a:p>
            <a:pPr marL="4189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Randomize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randomize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kotrollü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– kontrolsüz , tek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kör – çift kör</a:t>
            </a:r>
          </a:p>
          <a:p>
            <a:pPr marL="5904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DENEYSEL - MÜDAHALE ARAŞTIRMALARI</a:t>
            </a:r>
          </a:p>
        </p:txBody>
      </p:sp>
    </p:spTree>
    <p:extLst>
      <p:ext uri="{BB962C8B-B14F-4D97-AF65-F5344CB8AC3E}">
        <p14:creationId xmlns:p14="http://schemas.microsoft.com/office/powerpoint/2010/main" val="27848045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TEDAVİ EDİCİ DENEYLER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904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ilaç veya tedavi prosedürünün belirli bir hastalığı olanlar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arasında;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Semptomları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azaltıp azaltmadığı</a:t>
            </a:r>
          </a:p>
          <a:p>
            <a:pPr marL="493200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Recürrensi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önleyip önlemediği</a:t>
            </a:r>
          </a:p>
          <a:p>
            <a:pPr marL="493200" indent="-36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 riskini azaltıp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azaltmadığını</a:t>
            </a:r>
          </a:p>
          <a:p>
            <a:pPr marL="133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…………….tanımlamak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904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DENEYSEL - MÜDAHALE ARAŞTIRMALARI</a:t>
            </a:r>
          </a:p>
        </p:txBody>
      </p:sp>
    </p:spTree>
    <p:extLst>
      <p:ext uri="{BB962C8B-B14F-4D97-AF65-F5344CB8AC3E}">
        <p14:creationId xmlns:p14="http://schemas.microsoft.com/office/powerpoint/2010/main" val="5633952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9525"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9525"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3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12639</TotalTime>
  <Words>5651</Words>
  <Application>Microsoft Office PowerPoint</Application>
  <PresentationFormat>Ekran Gösterisi (4:3)</PresentationFormat>
  <Paragraphs>1507</Paragraphs>
  <Slides>103</Slides>
  <Notes>103</Notes>
  <HiddenSlides>0</HiddenSlides>
  <MMClips>0</MMClips>
  <ScaleCrop>false</ScaleCrop>
  <HeadingPairs>
    <vt:vector size="6" baseType="variant">
      <vt:variant>
        <vt:lpstr>Tema</vt:lpstr>
      </vt:variant>
      <vt:variant>
        <vt:i4>8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103</vt:i4>
      </vt:variant>
    </vt:vector>
  </HeadingPairs>
  <TitlesOfParts>
    <vt:vector size="113" baseType="lpstr">
      <vt:lpstr>1_Standarddesign</vt:lpstr>
      <vt:lpstr>4_Standarddesign</vt:lpstr>
      <vt:lpstr>3_Standarddesign</vt:lpstr>
      <vt:lpstr>5_Standarddesign</vt:lpstr>
      <vt:lpstr>7_Standarddesign</vt:lpstr>
      <vt:lpstr>10_Standarddesign</vt:lpstr>
      <vt:lpstr>13_Standarddesign</vt:lpstr>
      <vt:lpstr>9_Standarddesign</vt:lpstr>
      <vt:lpstr>Grafik</vt:lpstr>
      <vt:lpstr>Çalışma Sayfası</vt:lpstr>
      <vt:lpstr>PowerPoint Sunusu</vt:lpstr>
      <vt:lpstr>PowerPoint Sunusu</vt:lpstr>
      <vt:lpstr>EPİDEMİYOLOJİ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Yiğitap</cp:lastModifiedBy>
  <cp:revision>1354</cp:revision>
  <cp:lastPrinted>2012-07-11T10:18:49Z</cp:lastPrinted>
  <dcterms:created xsi:type="dcterms:W3CDTF">2008-04-16T13:39:00Z</dcterms:created>
  <dcterms:modified xsi:type="dcterms:W3CDTF">2013-01-05T18:07:37Z</dcterms:modified>
</cp:coreProperties>
</file>