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756" r:id="rId2"/>
    <p:sldMasterId id="2147483804" r:id="rId3"/>
    <p:sldMasterId id="2147483828" r:id="rId4"/>
    <p:sldMasterId id="2147483876" r:id="rId5"/>
    <p:sldMasterId id="2147483888" r:id="rId6"/>
    <p:sldMasterId id="2147483900" r:id="rId7"/>
  </p:sldMasterIdLst>
  <p:notesMasterIdLst>
    <p:notesMasterId r:id="rId34"/>
  </p:notesMasterIdLst>
  <p:handoutMasterIdLst>
    <p:handoutMasterId r:id="rId35"/>
  </p:handoutMasterIdLst>
  <p:sldIdLst>
    <p:sldId id="461" r:id="rId8"/>
    <p:sldId id="1259" r:id="rId9"/>
    <p:sldId id="1306" r:id="rId10"/>
    <p:sldId id="1307" r:id="rId11"/>
    <p:sldId id="1328" r:id="rId12"/>
    <p:sldId id="1288" r:id="rId13"/>
    <p:sldId id="1324" r:id="rId14"/>
    <p:sldId id="1289" r:id="rId15"/>
    <p:sldId id="1236" r:id="rId16"/>
    <p:sldId id="1237" r:id="rId17"/>
    <p:sldId id="1297" r:id="rId18"/>
    <p:sldId id="1238" r:id="rId19"/>
    <p:sldId id="1239" r:id="rId20"/>
    <p:sldId id="1326" r:id="rId21"/>
    <p:sldId id="1240" r:id="rId22"/>
    <p:sldId id="1241" r:id="rId23"/>
    <p:sldId id="1242" r:id="rId24"/>
    <p:sldId id="1334" r:id="rId25"/>
    <p:sldId id="1335" r:id="rId26"/>
    <p:sldId id="1245" r:id="rId27"/>
    <p:sldId id="1309" r:id="rId28"/>
    <p:sldId id="1224" r:id="rId29"/>
    <p:sldId id="1344" r:id="rId30"/>
    <p:sldId id="1322" r:id="rId31"/>
    <p:sldId id="1323" r:id="rId32"/>
    <p:sldId id="1321" r:id="rId33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3366FF"/>
    <a:srgbClr val="414141"/>
    <a:srgbClr val="5A5A59"/>
    <a:srgbClr val="004074"/>
    <a:srgbClr val="004986"/>
    <a:srgbClr val="00A4FF"/>
    <a:srgbClr val="575F57"/>
    <a:srgbClr val="575757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8" autoAdjust="0"/>
    <p:restoredTop sz="94981" autoAdjust="0"/>
  </p:normalViewPr>
  <p:slideViewPr>
    <p:cSldViewPr snapToGrid="0">
      <p:cViewPr>
        <p:scale>
          <a:sx n="100" d="100"/>
          <a:sy n="100" d="100"/>
        </p:scale>
        <p:origin x="-1944" y="-25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ableStyles" Target="tableStyles.xml"/><Relationship Id="rId21" Type="http://schemas.openxmlformats.org/officeDocument/2006/relationships/slide" Target="slides/slide14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03.05.2013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499B77-45D8-4A2D-B166-3750C41EF709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2707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B2055515-18D4-4FED-8932-3A920E085174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27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238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963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7253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6417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0865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0726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0636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49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3869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774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099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26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333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266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3217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750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9009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393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403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3433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418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288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776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531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8521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3235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2353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482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8732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3891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7507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123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174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212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747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5034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7305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030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0897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4997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6779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04858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717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880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802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362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1209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394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13800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47419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6687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1593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75586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45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255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519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656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48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9899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7489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5219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3367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25213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65309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272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508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07856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35095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312504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766010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4101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932754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microsoft.com/office/2007/relationships/hdphoto" Target="../media/hdphoto1.wdp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364980"/>
            <a:ext cx="8791574" cy="1631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chemeClr val="tx1"/>
                  </a:outerShdw>
                </a:effectLst>
                <a:latin typeface="Cambria" pitchFamily="18" charset="0"/>
              </a:rPr>
              <a:t>İstanbulUzman</a:t>
            </a:r>
            <a:endParaRPr lang="tr-TR" sz="10000" dirty="0">
              <a:ln w="38100">
                <a:solidFill>
                  <a:schemeClr val="bg2">
                    <a:lumMod val="40000"/>
                    <a:lumOff val="60000"/>
                  </a:scheme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chemeClr val="tx1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94811" y="3589965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İSG Kültürü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Prensip-2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kazalarının  %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88’ini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tehlikeli hareket, %10’u tehlikeli durum, %2’si sebebi kaçınılmaz ve bilinmeyen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nedendir.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prensip iş güvenliği önlemlerinde, tehlikeli hareket ve tehlikeli durumların önemli olduğunu göstermektedir.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İKİNCİ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5425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9"/>
          <p:cNvSpPr>
            <a:spLocks noChangeArrowheads="1"/>
          </p:cNvSpPr>
          <p:nvPr/>
        </p:nvSpPr>
        <p:spPr bwMode="gray">
          <a:xfrm>
            <a:off x="50890" y="1042679"/>
            <a:ext cx="4521110" cy="36036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1C2C3"/>
              </a:gs>
            </a:gsLst>
            <a:lin ang="5400000" scaled="1"/>
          </a:gradFill>
          <a:ln w="12700" algn="ctr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defTabSz="801688" eaLnBrk="0" hangingPunct="0"/>
            <a:r>
              <a:rPr lang="tr-TR" b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TEHLİKELİ HAREKETLER</a:t>
            </a:r>
            <a:endParaRPr lang="tr-TR" b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gray">
          <a:xfrm>
            <a:off x="50890" y="1403042"/>
            <a:ext cx="4521110" cy="383570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en-US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Emniyetsiz </a:t>
            </a: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(vaziyet alma)</a:t>
            </a:r>
            <a:r>
              <a:rPr lang="en-US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i="1" noProof="1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Gereksiz şekilde hızlı çalışma,</a:t>
            </a: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Emniyet donanımını kullanılmaz hele getirme,</a:t>
            </a: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Alet ve makineleri tehlikeli şekilde kullanma,</a:t>
            </a: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Emniyetsiz taşıma, yükleme, istifleme yapma,</a:t>
            </a:r>
            <a:r>
              <a:rPr lang="en-US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i="1" noProof="1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en-US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</a:t>
            </a:r>
            <a:r>
              <a:rPr lang="en-US" sz="20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yerlerde çalışma, </a:t>
            </a:r>
            <a:endParaRPr lang="tr-TR" sz="2000" i="1" noProof="1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en-US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Şaşırma</a:t>
            </a:r>
            <a:r>
              <a:rPr lang="en-US" sz="20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kızgınlık, üzgün</a:t>
            </a:r>
            <a:r>
              <a:rPr lang="en-US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telaş, </a:t>
            </a:r>
            <a:r>
              <a:rPr lang="en-US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şaka</a:t>
            </a: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laşma</a:t>
            </a:r>
            <a:r>
              <a:rPr lang="en-US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endParaRPr lang="tr-TR" sz="2000" i="1" noProof="1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en-US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KKD kullanmama</a:t>
            </a: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en-US" sz="20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en-US" sz="20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en-US" sz="20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Rectangle 19"/>
          <p:cNvSpPr>
            <a:spLocks noChangeArrowheads="1"/>
          </p:cNvSpPr>
          <p:nvPr/>
        </p:nvSpPr>
        <p:spPr bwMode="gray">
          <a:xfrm>
            <a:off x="4672011" y="1042679"/>
            <a:ext cx="4405951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defTabSz="801688" eaLnBrk="0" hangingPunct="0"/>
            <a:r>
              <a:rPr lang="tr-TR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TEHLİKELİ DURUMLAR</a:t>
            </a:r>
            <a:endParaRPr lang="tr-TR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gray">
          <a:xfrm>
            <a:off x="4672013" y="1403042"/>
            <a:ext cx="4405028" cy="362615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</a:t>
            </a:r>
            <a:r>
              <a:rPr lang="tr-TR" sz="20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olmayan </a:t>
            </a: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KKD kullanma, </a:t>
            </a:r>
          </a:p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Koruyucusuz çalışma, </a:t>
            </a:r>
          </a:p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Kusurlu </a:t>
            </a:r>
            <a:r>
              <a:rPr lang="tr-TR" sz="20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alet, </a:t>
            </a: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makine, techizat kullanma,</a:t>
            </a:r>
          </a:p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Emniyetsiz yapılmış alet-makineler </a:t>
            </a:r>
          </a:p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Yetersiz ve bakımsız </a:t>
            </a:r>
            <a:r>
              <a:rPr lang="tr-TR" sz="20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bina, alet </a:t>
            </a: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makine</a:t>
            </a:r>
          </a:p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Yetersiz ve/veya fazla </a:t>
            </a:r>
            <a:r>
              <a:rPr lang="tr-TR" sz="20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aydınlatma </a:t>
            </a:r>
            <a:endParaRPr lang="tr-TR" sz="2000" i="1" noProof="1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Yetersiz </a:t>
            </a:r>
            <a:r>
              <a:rPr lang="tr-TR" sz="20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havalandırma </a:t>
            </a:r>
            <a:endParaRPr lang="tr-TR" sz="2000" i="1" noProof="1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Emniyetsiz </a:t>
            </a:r>
            <a:r>
              <a:rPr lang="tr-TR" sz="20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yöntem-şartlar</a:t>
            </a:r>
          </a:p>
        </p:txBody>
      </p:sp>
      <p:sp>
        <p:nvSpPr>
          <p:cNvPr id="2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TEHLİKELİ HAREKETLER – DURUMUNLAR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9" name="Gruppieren 19"/>
          <p:cNvGrpSpPr/>
          <p:nvPr/>
        </p:nvGrpSpPr>
        <p:grpSpPr>
          <a:xfrm>
            <a:off x="1865561" y="4238625"/>
            <a:ext cx="5554414" cy="2720814"/>
            <a:chOff x="-6894285" y="1632020"/>
            <a:chExt cx="6332217" cy="3079609"/>
          </a:xfrm>
          <a:effectLst>
            <a:outerShdw blurRad="685800" dist="88900" dir="2700000" sx="107000" sy="107000" algn="ctr" rotWithShape="0">
              <a:srgbClr val="000000">
                <a:alpha val="62000"/>
              </a:srgbClr>
            </a:outerShdw>
          </a:effectLst>
          <a:scene3d>
            <a:camera prst="perspectiveLeft" fov="4800000">
              <a:rot lat="17880000" lon="0" rev="0"/>
            </a:camera>
            <a:lightRig rig="threePt" dir="t">
              <a:rot lat="0" lon="0" rev="2400000"/>
            </a:lightRig>
          </a:scene3d>
        </p:grpSpPr>
        <p:sp>
          <p:nvSpPr>
            <p:cNvPr id="30" name="Pfeil nach links 15"/>
            <p:cNvSpPr/>
            <p:nvPr/>
          </p:nvSpPr>
          <p:spPr>
            <a:xfrm>
              <a:off x="-4351893" y="1632020"/>
              <a:ext cx="3789825" cy="2053073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1">
                <a:lumMod val="65000"/>
                <a:lumOff val="35000"/>
              </a:schemeClr>
            </a:solidFill>
            <a:ln w="34925">
              <a:noFill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r-TR" sz="3200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Tehlikeli Durumlar</a:t>
              </a:r>
              <a:endParaRPr lang="en-US" sz="3200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1" name="Pfeil nach links 16"/>
            <p:cNvSpPr/>
            <p:nvPr/>
          </p:nvSpPr>
          <p:spPr>
            <a:xfrm rot="10800000" flipV="1">
              <a:off x="-6894285" y="2658556"/>
              <a:ext cx="3789825" cy="2053073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bg2">
                <a:lumMod val="75000"/>
              </a:schemeClr>
            </a:solidFill>
            <a:ln w="34925">
              <a:noFill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r-TR" sz="3200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Tehlikeli Hareketler</a:t>
              </a:r>
              <a:endParaRPr lang="en-US" sz="3200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230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Prensip-3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Kaza Sonucu Meydana Gelecek Zararın Büyüklüğü Kestirilemez, Bu Tamamen Tesadüflere Bağlıdır.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prensip İSG’nin yaptığı faaliyetlerdeki amacının;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kazayı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hafif atlatmak değil, kazayı meydana getiren sebepleri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ortadan kaldırılmaya dönük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olması gerektiğini söylemektedir.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ÜÇÜNCÜ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9" name="Picture 3" descr="D:\DOKTOR\1-ISTANBULUZMAN\1-EĞİTİM KURUMU\1. İstanbuluzman\2-RESİMLER\Meslekler\patien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67" y="4258567"/>
            <a:ext cx="2462108" cy="2462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3530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Prensip-4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Ağır yaralanma ya da ölümle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neticelenen her kazanın temelinde 29 uzuv kaybı, 300 yaralanma olmayan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(ramak kala) olay vardır.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prensibe göre her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hafif atlatılmış ve her oluşan küçük kaza,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daha sonra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gelebilecek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büyük kazanın habercisidir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Takibi tahmin imkanı sağlar. 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prensipten özellikle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«ramak kala»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olayların nedenlerinin iyi incelenmesi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ortadan kaldırılması gerektiği anlaşılmaktadır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DÖRDÜNCÜ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2436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pSp>
        <p:nvGrpSpPr>
          <p:cNvPr id="8" name="Gruppieren 44"/>
          <p:cNvGrpSpPr/>
          <p:nvPr/>
        </p:nvGrpSpPr>
        <p:grpSpPr>
          <a:xfrm>
            <a:off x="2512559" y="397255"/>
            <a:ext cx="4787980" cy="5162170"/>
            <a:chOff x="4937130" y="2033588"/>
            <a:chExt cx="2782887" cy="3000375"/>
          </a:xfrm>
          <a:solidFill>
            <a:schemeClr val="bg1">
              <a:lumMod val="65000"/>
            </a:schemeClr>
          </a:solidFill>
          <a:effectLst>
            <a:outerShdw blurRad="635000" dist="50800" dir="6720000" algn="ctr" rotWithShape="0">
              <a:srgbClr val="000000">
                <a:alpha val="80000"/>
              </a:srgbClr>
            </a:outerShdw>
          </a:effectLst>
          <a:scene3d>
            <a:camera prst="perspectiveFront" fov="5400000">
              <a:rot lat="18609801" lon="17965058" rev="3904819"/>
            </a:camera>
            <a:lightRig rig="threePt" dir="t"/>
          </a:scene3d>
        </p:grpSpPr>
        <p:sp>
          <p:nvSpPr>
            <p:cNvPr id="9" name="Freeform 50"/>
            <p:cNvSpPr>
              <a:spLocks/>
            </p:cNvSpPr>
            <p:nvPr/>
          </p:nvSpPr>
          <p:spPr bwMode="gray">
            <a:xfrm>
              <a:off x="4937130" y="2033588"/>
              <a:ext cx="1730375" cy="2087562"/>
            </a:xfrm>
            <a:custGeom>
              <a:avLst/>
              <a:gdLst>
                <a:gd name="T0" fmla="*/ 2147483647 w 365"/>
                <a:gd name="T1" fmla="*/ 1004079605 h 437"/>
                <a:gd name="T2" fmla="*/ 2147483647 w 365"/>
                <a:gd name="T3" fmla="*/ 502042191 h 437"/>
                <a:gd name="T4" fmla="*/ 2147483647 w 365"/>
                <a:gd name="T5" fmla="*/ 0 h 437"/>
                <a:gd name="T6" fmla="*/ 2147483647 w 365"/>
                <a:gd name="T7" fmla="*/ 981259729 h 437"/>
                <a:gd name="T8" fmla="*/ 0 w 365"/>
                <a:gd name="T9" fmla="*/ 2147483647 h 437"/>
                <a:gd name="T10" fmla="*/ 404547466 w 365"/>
                <a:gd name="T11" fmla="*/ 2147483647 h 437"/>
                <a:gd name="T12" fmla="*/ 898989068 w 365"/>
                <a:gd name="T13" fmla="*/ 2147483647 h 437"/>
                <a:gd name="T14" fmla="*/ 2147483647 w 365"/>
                <a:gd name="T15" fmla="*/ 2147483647 h 437"/>
                <a:gd name="T16" fmla="*/ 2147483647 w 365"/>
                <a:gd name="T17" fmla="*/ 2147483647 h 437"/>
                <a:gd name="T18" fmla="*/ 2147483647 w 365"/>
                <a:gd name="T19" fmla="*/ 2147483647 h 437"/>
                <a:gd name="T20" fmla="*/ 2147483647 w 365"/>
                <a:gd name="T21" fmla="*/ 2147483647 h 437"/>
                <a:gd name="T22" fmla="*/ 2147483647 w 365"/>
                <a:gd name="T23" fmla="*/ 2147483647 h 437"/>
                <a:gd name="T24" fmla="*/ 2147483647 w 365"/>
                <a:gd name="T25" fmla="*/ 2147483647 h 437"/>
                <a:gd name="T26" fmla="*/ 2147483647 w 365"/>
                <a:gd name="T27" fmla="*/ 2147483647 h 437"/>
                <a:gd name="T28" fmla="*/ 2147483647 w 365"/>
                <a:gd name="T29" fmla="*/ 1004079605 h 4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65"/>
                <a:gd name="T46" fmla="*/ 0 h 437"/>
                <a:gd name="T47" fmla="*/ 365 w 365"/>
                <a:gd name="T48" fmla="*/ 437 h 4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65" h="437">
                  <a:moveTo>
                    <a:pt x="322" y="44"/>
                  </a:moveTo>
                  <a:cubicBezTo>
                    <a:pt x="304" y="22"/>
                    <a:pt x="304" y="22"/>
                    <a:pt x="304" y="22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43"/>
                    <a:pt x="286" y="43"/>
                    <a:pt x="286" y="43"/>
                  </a:cubicBezTo>
                  <a:cubicBezTo>
                    <a:pt x="127" y="46"/>
                    <a:pt x="0" y="176"/>
                    <a:pt x="0" y="335"/>
                  </a:cubicBezTo>
                  <a:cubicBezTo>
                    <a:pt x="0" y="371"/>
                    <a:pt x="6" y="405"/>
                    <a:pt x="18" y="437"/>
                  </a:cubicBezTo>
                  <a:cubicBezTo>
                    <a:pt x="40" y="377"/>
                    <a:pt x="40" y="377"/>
                    <a:pt x="40" y="377"/>
                  </a:cubicBezTo>
                  <a:cubicBezTo>
                    <a:pt x="115" y="389"/>
                    <a:pt x="115" y="389"/>
                    <a:pt x="115" y="389"/>
                  </a:cubicBezTo>
                  <a:cubicBezTo>
                    <a:pt x="100" y="342"/>
                    <a:pt x="105" y="289"/>
                    <a:pt x="132" y="242"/>
                  </a:cubicBezTo>
                  <a:cubicBezTo>
                    <a:pt x="165" y="185"/>
                    <a:pt x="224" y="152"/>
                    <a:pt x="286" y="149"/>
                  </a:cubicBezTo>
                  <a:cubicBezTo>
                    <a:pt x="286" y="191"/>
                    <a:pt x="286" y="191"/>
                    <a:pt x="286" y="191"/>
                  </a:cubicBezTo>
                  <a:cubicBezTo>
                    <a:pt x="304" y="169"/>
                    <a:pt x="304" y="169"/>
                    <a:pt x="304" y="169"/>
                  </a:cubicBezTo>
                  <a:cubicBezTo>
                    <a:pt x="319" y="151"/>
                    <a:pt x="319" y="151"/>
                    <a:pt x="319" y="151"/>
                  </a:cubicBezTo>
                  <a:cubicBezTo>
                    <a:pt x="365" y="96"/>
                    <a:pt x="365" y="96"/>
                    <a:pt x="365" y="96"/>
                  </a:cubicBezTo>
                  <a:lnTo>
                    <a:pt x="322" y="44"/>
                  </a:lnTo>
                  <a:close/>
                </a:path>
              </a:pathLst>
            </a:custGeom>
            <a:solidFill>
              <a:srgbClr val="0070C0"/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srgbClr val="000000"/>
                </a:solidFill>
              </a:endParaRPr>
            </a:p>
          </p:txBody>
        </p:sp>
        <p:sp>
          <p:nvSpPr>
            <p:cNvPr id="10" name="Freeform 51"/>
            <p:cNvSpPr>
              <a:spLocks/>
            </p:cNvSpPr>
            <p:nvPr/>
          </p:nvSpPr>
          <p:spPr bwMode="gray">
            <a:xfrm>
              <a:off x="4965705" y="3906838"/>
              <a:ext cx="2428875" cy="1127125"/>
            </a:xfrm>
            <a:custGeom>
              <a:avLst/>
              <a:gdLst>
                <a:gd name="T0" fmla="*/ 2147483647 w 512"/>
                <a:gd name="T1" fmla="*/ 2147483647 h 236"/>
                <a:gd name="T2" fmla="*/ 2147483647 w 512"/>
                <a:gd name="T3" fmla="*/ 1596682593 h 236"/>
                <a:gd name="T4" fmla="*/ 2147483647 w 512"/>
                <a:gd name="T5" fmla="*/ 2147483647 h 236"/>
                <a:gd name="T6" fmla="*/ 2147483647 w 512"/>
                <a:gd name="T7" fmla="*/ 958008541 h 236"/>
                <a:gd name="T8" fmla="*/ 2147483647 w 512"/>
                <a:gd name="T9" fmla="*/ 479004271 h 236"/>
                <a:gd name="T10" fmla="*/ 2147483647 w 512"/>
                <a:gd name="T11" fmla="*/ 364954533 h 236"/>
                <a:gd name="T12" fmla="*/ 2147483647 w 512"/>
                <a:gd name="T13" fmla="*/ 273714669 h 236"/>
                <a:gd name="T14" fmla="*/ 967697791 w 512"/>
                <a:gd name="T15" fmla="*/ 0 h 236"/>
                <a:gd name="T16" fmla="*/ 450091344 w 512"/>
                <a:gd name="T17" fmla="*/ 1459822909 h 236"/>
                <a:gd name="T18" fmla="*/ 225045672 w 512"/>
                <a:gd name="T19" fmla="*/ 2052876767 h 236"/>
                <a:gd name="T20" fmla="*/ 0 w 512"/>
                <a:gd name="T21" fmla="*/ 2147483647 h 236"/>
                <a:gd name="T22" fmla="*/ 810162552 w 512"/>
                <a:gd name="T23" fmla="*/ 2147483647 h 236"/>
                <a:gd name="T24" fmla="*/ 2147483647 w 512"/>
                <a:gd name="T25" fmla="*/ 2147483647 h 236"/>
                <a:gd name="T26" fmla="*/ 2147483647 w 512"/>
                <a:gd name="T27" fmla="*/ 2147483647 h 236"/>
                <a:gd name="T28" fmla="*/ 2147483647 w 512"/>
                <a:gd name="T29" fmla="*/ 2147483647 h 2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12"/>
                <a:gd name="T46" fmla="*/ 0 h 236"/>
                <a:gd name="T47" fmla="*/ 512 w 512"/>
                <a:gd name="T48" fmla="*/ 236 h 2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12" h="236">
                  <a:moveTo>
                    <a:pt x="449" y="141"/>
                  </a:moveTo>
                  <a:cubicBezTo>
                    <a:pt x="422" y="70"/>
                    <a:pt x="422" y="70"/>
                    <a:pt x="422" y="70"/>
                  </a:cubicBezTo>
                  <a:cubicBezTo>
                    <a:pt x="365" y="132"/>
                    <a:pt x="270" y="148"/>
                    <a:pt x="194" y="104"/>
                  </a:cubicBezTo>
                  <a:cubicBezTo>
                    <a:pt x="166" y="89"/>
                    <a:pt x="145" y="67"/>
                    <a:pt x="129" y="42"/>
                  </a:cubicBezTo>
                  <a:cubicBezTo>
                    <a:pt x="165" y="21"/>
                    <a:pt x="165" y="21"/>
                    <a:pt x="165" y="21"/>
                  </a:cubicBezTo>
                  <a:cubicBezTo>
                    <a:pt x="137" y="16"/>
                    <a:pt x="137" y="16"/>
                    <a:pt x="137" y="16"/>
                  </a:cubicBezTo>
                  <a:cubicBezTo>
                    <a:pt x="114" y="12"/>
                    <a:pt x="114" y="12"/>
                    <a:pt x="114" y="1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10" y="90"/>
                    <a:pt x="10" y="90"/>
                    <a:pt x="10" y="9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6" y="96"/>
                    <a:pt x="36" y="96"/>
                    <a:pt x="36" y="96"/>
                  </a:cubicBezTo>
                  <a:cubicBezTo>
                    <a:pt x="88" y="180"/>
                    <a:pt x="181" y="236"/>
                    <a:pt x="287" y="236"/>
                  </a:cubicBezTo>
                  <a:cubicBezTo>
                    <a:pt x="377" y="236"/>
                    <a:pt x="458" y="195"/>
                    <a:pt x="512" y="130"/>
                  </a:cubicBezTo>
                  <a:lnTo>
                    <a:pt x="449" y="141"/>
                  </a:lnTo>
                  <a:close/>
                </a:path>
              </a:pathLst>
            </a:custGeom>
            <a:solidFill>
              <a:srgbClr val="C00000"/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endParaRPr lang="de-DE" noProof="1">
                <a:solidFill>
                  <a:srgbClr val="000000"/>
                </a:solidFill>
              </a:endParaRPr>
            </a:p>
          </p:txBody>
        </p:sp>
        <p:sp>
          <p:nvSpPr>
            <p:cNvPr id="11" name="Freeform 52"/>
            <p:cNvSpPr>
              <a:spLocks/>
            </p:cNvSpPr>
            <p:nvPr/>
          </p:nvSpPr>
          <p:spPr bwMode="gray">
            <a:xfrm>
              <a:off x="6521455" y="2259013"/>
              <a:ext cx="1198562" cy="2244725"/>
            </a:xfrm>
            <a:custGeom>
              <a:avLst/>
              <a:gdLst>
                <a:gd name="T0" fmla="*/ 2147483647 w 252"/>
                <a:gd name="T1" fmla="*/ 2147483647 h 470"/>
                <a:gd name="T2" fmla="*/ 2147483647 w 252"/>
                <a:gd name="T3" fmla="*/ 2147483647 h 470"/>
                <a:gd name="T4" fmla="*/ 180973380 w 252"/>
                <a:gd name="T5" fmla="*/ 0 h 470"/>
                <a:gd name="T6" fmla="*/ 1108451094 w 252"/>
                <a:gd name="T7" fmla="*/ 1117705898 h 470"/>
                <a:gd name="T8" fmla="*/ 0 w 252"/>
                <a:gd name="T9" fmla="*/ 2147483647 h 470"/>
                <a:gd name="T10" fmla="*/ 1176312516 w 252"/>
                <a:gd name="T11" fmla="*/ 2147483647 h 470"/>
                <a:gd name="T12" fmla="*/ 2147483647 w 252"/>
                <a:gd name="T13" fmla="*/ 2147483647 h 470"/>
                <a:gd name="T14" fmla="*/ 1968062703 w 252"/>
                <a:gd name="T15" fmla="*/ 2147483647 h 470"/>
                <a:gd name="T16" fmla="*/ 2147483647 w 252"/>
                <a:gd name="T17" fmla="*/ 2147483647 h 470"/>
                <a:gd name="T18" fmla="*/ 2147483647 w 252"/>
                <a:gd name="T19" fmla="*/ 2147483647 h 470"/>
                <a:gd name="T20" fmla="*/ 2147483647 w 252"/>
                <a:gd name="T21" fmla="*/ 2147483647 h 470"/>
                <a:gd name="T22" fmla="*/ 2147483647 w 252"/>
                <a:gd name="T23" fmla="*/ 2147483647 h 470"/>
                <a:gd name="T24" fmla="*/ 2147483647 w 252"/>
                <a:gd name="T25" fmla="*/ 2147483647 h 470"/>
                <a:gd name="T26" fmla="*/ 2147483647 w 252"/>
                <a:gd name="T27" fmla="*/ 2147483647 h 470"/>
                <a:gd name="T28" fmla="*/ 2147483647 w 252"/>
                <a:gd name="T29" fmla="*/ 2147483647 h 4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52"/>
                <a:gd name="T46" fmla="*/ 0 h 470"/>
                <a:gd name="T47" fmla="*/ 252 w 252"/>
                <a:gd name="T48" fmla="*/ 470 h 4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52" h="470">
                  <a:moveTo>
                    <a:pt x="216" y="429"/>
                  </a:moveTo>
                  <a:cubicBezTo>
                    <a:pt x="238" y="387"/>
                    <a:pt x="251" y="339"/>
                    <a:pt x="251" y="288"/>
                  </a:cubicBezTo>
                  <a:cubicBezTo>
                    <a:pt x="251" y="144"/>
                    <a:pt x="146" y="23"/>
                    <a:pt x="8" y="0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18" y="111"/>
                    <a:pt x="35" y="118"/>
                    <a:pt x="52" y="127"/>
                  </a:cubicBezTo>
                  <a:cubicBezTo>
                    <a:pt x="139" y="177"/>
                    <a:pt x="170" y="287"/>
                    <a:pt x="123" y="375"/>
                  </a:cubicBezTo>
                  <a:cubicBezTo>
                    <a:pt x="87" y="354"/>
                    <a:pt x="87" y="354"/>
                    <a:pt x="87" y="354"/>
                  </a:cubicBezTo>
                  <a:cubicBezTo>
                    <a:pt x="97" y="381"/>
                    <a:pt x="97" y="381"/>
                    <a:pt x="97" y="381"/>
                  </a:cubicBezTo>
                  <a:cubicBezTo>
                    <a:pt x="105" y="403"/>
                    <a:pt x="105" y="403"/>
                    <a:pt x="105" y="403"/>
                  </a:cubicBezTo>
                  <a:cubicBezTo>
                    <a:pt x="130" y="470"/>
                    <a:pt x="130" y="470"/>
                    <a:pt x="130" y="470"/>
                  </a:cubicBezTo>
                  <a:cubicBezTo>
                    <a:pt x="197" y="459"/>
                    <a:pt x="197" y="459"/>
                    <a:pt x="197" y="459"/>
                  </a:cubicBezTo>
                  <a:cubicBezTo>
                    <a:pt x="224" y="454"/>
                    <a:pt x="224" y="454"/>
                    <a:pt x="224" y="454"/>
                  </a:cubicBezTo>
                  <a:cubicBezTo>
                    <a:pt x="252" y="450"/>
                    <a:pt x="252" y="450"/>
                    <a:pt x="252" y="450"/>
                  </a:cubicBezTo>
                  <a:lnTo>
                    <a:pt x="216" y="429"/>
                  </a:lnTo>
                  <a:close/>
                </a:path>
              </a:pathLst>
            </a:custGeom>
            <a:solidFill>
              <a:srgbClr val="002060"/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srgbClr val="000000"/>
                </a:solidFill>
              </a:endParaRPr>
            </a:p>
          </p:txBody>
        </p:sp>
      </p:grpSp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HER KAZANIN TEMELİNDE </a:t>
            </a:r>
            <a:r>
              <a:rPr lang="tr-TR" sz="3200" b="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(1/29/300 Oranı)</a:t>
            </a:r>
            <a:endParaRPr lang="en-GB" sz="3200" b="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mbria" pitchFamily="18" charset="0"/>
              <a:cs typeface="Calibri" pitchFamily="34" charset="0"/>
            </a:endParaRPr>
          </a:p>
        </p:txBody>
      </p:sp>
      <p:grpSp>
        <p:nvGrpSpPr>
          <p:cNvPr id="13" name="Grup 12"/>
          <p:cNvGrpSpPr/>
          <p:nvPr/>
        </p:nvGrpSpPr>
        <p:grpSpPr>
          <a:xfrm>
            <a:off x="5053996" y="1296457"/>
            <a:ext cx="3742685" cy="1689255"/>
            <a:chOff x="4794684" y="1706032"/>
            <a:chExt cx="3742685" cy="1689255"/>
          </a:xfrm>
        </p:grpSpPr>
        <p:sp>
          <p:nvSpPr>
            <p:cNvPr id="14" name="Rectangle 5"/>
            <p:cNvSpPr>
              <a:spLocks noChangeArrowheads="1"/>
            </p:cNvSpPr>
            <p:nvPr/>
          </p:nvSpPr>
          <p:spPr bwMode="gray">
            <a:xfrm>
              <a:off x="4794684" y="2259674"/>
              <a:ext cx="2815647" cy="68346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108000" tIns="108000" rIns="144000" bIns="72000"/>
            <a:lstStyle/>
            <a:p>
              <a:pPr algn="ctr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</a:pPr>
              <a:r>
                <a:rPr lang="tr-TR" sz="2000" i="1" noProof="1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Uzuv Yaralanmalı Olay</a:t>
              </a:r>
              <a:endParaRPr lang="de-DE" sz="2000" i="1" noProof="1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15" name="Picture 2" descr="C:\Users\ahmet\Desktop\Originals\Resim1 (2)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6744" y="1706032"/>
              <a:ext cx="1190625" cy="168925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up 15"/>
          <p:cNvGrpSpPr/>
          <p:nvPr/>
        </p:nvGrpSpPr>
        <p:grpSpPr>
          <a:xfrm>
            <a:off x="4722565" y="4589811"/>
            <a:ext cx="2883491" cy="1452004"/>
            <a:chOff x="6886574" y="4458713"/>
            <a:chExt cx="2254267" cy="1452004"/>
          </a:xfrm>
        </p:grpSpPr>
        <p:sp>
          <p:nvSpPr>
            <p:cNvPr id="17" name="Rectangle 5"/>
            <p:cNvSpPr>
              <a:spLocks noChangeArrowheads="1"/>
            </p:cNvSpPr>
            <p:nvPr/>
          </p:nvSpPr>
          <p:spPr bwMode="gray">
            <a:xfrm>
              <a:off x="6886574" y="4458713"/>
              <a:ext cx="2254267" cy="371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108000" tIns="108000" rIns="144000" bIns="72000"/>
            <a:lstStyle/>
            <a:p>
              <a:pPr algn="ctr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</a:pPr>
              <a:r>
                <a:rPr lang="tr-TR" sz="2000" i="1" noProof="1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Ağır Yaralanma / Ölüm</a:t>
              </a:r>
              <a:endParaRPr lang="de-DE" sz="2000" i="1" noProof="1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-500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2671" y="4744742"/>
              <a:ext cx="1757562" cy="116597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9" name="Grup 18"/>
          <p:cNvGrpSpPr/>
          <p:nvPr/>
        </p:nvGrpSpPr>
        <p:grpSpPr>
          <a:xfrm>
            <a:off x="-54591" y="1477264"/>
            <a:ext cx="2599331" cy="1958121"/>
            <a:chOff x="-122831" y="1886839"/>
            <a:chExt cx="2599331" cy="1958121"/>
          </a:xfrm>
        </p:grpSpPr>
        <p:sp>
          <p:nvSpPr>
            <p:cNvPr id="20" name="Rectangle 5"/>
            <p:cNvSpPr>
              <a:spLocks noChangeArrowheads="1"/>
            </p:cNvSpPr>
            <p:nvPr/>
          </p:nvSpPr>
          <p:spPr bwMode="gray">
            <a:xfrm>
              <a:off x="-122831" y="2963768"/>
              <a:ext cx="2567149" cy="881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108000" tIns="108000" rIns="144000" bIns="72000"/>
            <a:lstStyle/>
            <a:p>
              <a:pPr algn="ctr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</a:pPr>
              <a:r>
                <a:rPr lang="tr-TR" sz="2000" i="1" noProof="1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Yaralanma Meydana Gelmeyen Olay                (Ramak Kala Olay!)</a:t>
              </a:r>
              <a:endParaRPr lang="de-DE" sz="2000" i="1" noProof="1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21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72" y="1886839"/>
              <a:ext cx="2368528" cy="126741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2" name="Rectangle 5"/>
          <p:cNvSpPr>
            <a:spLocks noChangeArrowheads="1"/>
          </p:cNvSpPr>
          <p:nvPr/>
        </p:nvSpPr>
        <p:spPr bwMode="gray">
          <a:xfrm>
            <a:off x="4410933" y="2896228"/>
            <a:ext cx="1346832" cy="434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2800" b="1" noProof="1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KAZA</a:t>
            </a:r>
            <a:endParaRPr lang="de-DE" sz="2800" b="1" noProof="1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8" name="Metin kutusu 27"/>
          <p:cNvSpPr txBox="1"/>
          <p:nvPr/>
        </p:nvSpPr>
        <p:spPr>
          <a:xfrm>
            <a:off x="2585684" y="3038233"/>
            <a:ext cx="628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Calibri" pitchFamily="34" charset="0"/>
              </a:rPr>
              <a:t>300</a:t>
            </a:r>
            <a:endParaRPr lang="tr-TR" sz="2000" b="1" i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5435091" y="3779645"/>
            <a:ext cx="628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Calibri" pitchFamily="34" charset="0"/>
              </a:rPr>
              <a:t>1</a:t>
            </a:r>
            <a:endParaRPr lang="tr-TR" sz="2400" b="1" i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6721581" y="2794050"/>
            <a:ext cx="504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Calibri" pitchFamily="34" charset="0"/>
              </a:rPr>
              <a:t>29</a:t>
            </a:r>
            <a:endParaRPr lang="tr-TR" sz="2000" b="1" i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31"/>
          <p:cNvSpPr txBox="1">
            <a:spLocks noChangeArrowheads="1"/>
          </p:cNvSpPr>
          <p:nvPr/>
        </p:nvSpPr>
        <p:spPr bwMode="gray">
          <a:xfrm>
            <a:off x="2598" y="6005162"/>
            <a:ext cx="2897411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tr-TR" sz="2400" b="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mbria" pitchFamily="18" charset="0"/>
                <a:cs typeface="Calibri" pitchFamily="34" charset="0"/>
              </a:rPr>
              <a:t>(Takip-Kayıt-Analiz)</a:t>
            </a:r>
            <a:endParaRPr lang="en-GB" sz="2400" b="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9284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Prensip-5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Tehlikeli Hareketlerin Nedenleri?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İşçinin şahsi kusurları (dikkatsizlik, laubalilik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,…) 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ustalık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yetersizliği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Uygunsuz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mekanik şartlar ve fiziki çevre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2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 önce güvensiz koşullar oluşturmakta, sonrada bu koşullar nedeniyle kaza yapmakta veya meslek hastalığına yakalanmaktadır. Kaza kusur oranlarının belirlenmesinde tehlikeli hareketlerin nedenleri incelenmelidir.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BEŞİNCİ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3062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Prensip-6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Kazalardan Korunma Metodunun Uygulanması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Değerlendirmesi Yapılmalı/Korunma Hiyerarşisi</a:t>
            </a:r>
          </a:p>
          <a:p>
            <a:pPr marL="396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Tehlikelerin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tanımlanması</a:t>
            </a:r>
          </a:p>
          <a:p>
            <a:pPr marL="396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Tehlikelerden kaynaklanan risklerin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değerlendirilmesi</a:t>
            </a:r>
          </a:p>
          <a:p>
            <a:pPr marL="396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Riskleri önlemek/azaltmak için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kontrol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tedbirlerinin belirlenmesi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96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Kontrol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tedbirlerin uygulanması</a:t>
            </a:r>
          </a:p>
          <a:p>
            <a:pPr marL="396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Gerekli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kontrollerin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sağlanması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ALTINCI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5590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Prensip-7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Kazalardan Korunma Yöntemleri ile Üretim ve Kalite Kontrolü Metotları Arasında Benzerlik ve Paralellik Vardır.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benzerlik kalite yönetim sistemlerinde daha net görülmektedir.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YEDİNCİ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2077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Prensip-8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İş Sağlığı ve Güvenliği İle İlgili Çalışmalara, Kurallara ve Alınacak Tedbirlere Üst Düzey Yönetici Katılmalı ve Sorumluluğa Ortak Olmalıdır.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çalışmaları sadece işyerinde bu amaçla görevlendirilen personele sınırlı kalmamalıdır. Özellikle üste düzey yönetim ve orta düzey yönetim İSG desteklemelidir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SEKİZİNCİ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1748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Prensip-9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Formen, Ustabaşı ve Benzeri İlk Kademe Yöneticiler, Kazalardan Korunmada En Önde Gelen Personeldir.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prensip işçiye en yakın ilk kontrol elemanının iş güvenliğini sağlamadaki önemini,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eğitim, teşvik, ikna ve disiplin çalışmalarının hangi seviyede gerekli olduğuna işaret etmektedir.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DOKUZUNCU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8265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İSG KÜLTÜRÜNÜN ÖZELLİKLERİ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172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İlgili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tarafların katkısıyla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gelişebilir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93300" lvl="2" indent="-3429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Devlet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93300" lvl="2" indent="-3429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İşverenler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93300" lvl="2" indent="-3429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</a:t>
            </a:r>
          </a:p>
          <a:p>
            <a:pPr marL="1750500" lvl="3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Örgütleri</a:t>
            </a:r>
          </a:p>
          <a:p>
            <a:pPr marL="1750500" lvl="3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Sendikaları</a:t>
            </a:r>
          </a:p>
          <a:p>
            <a:pPr marL="1750500" lvl="3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Üniversiteler</a:t>
            </a:r>
          </a:p>
          <a:p>
            <a:pPr marL="950400" lvl="2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172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Düzeltmekten çok koruyucudur</a:t>
            </a:r>
          </a:p>
          <a:p>
            <a:pPr marL="8172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Multidisiplinerdir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(İHE-İGU…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vb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5677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Prensip-10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100" b="1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İSG Çalışmalarına Yön Veren İnsani Duyguların Yanında, </a:t>
            </a:r>
            <a:r>
              <a:rPr lang="tr-TR" sz="2000" b="1" i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İG’nin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Sağlanmasında İtici Rol Oynayan 2 Mali Faktör Vardır.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Güvenli bir işletmede üretim artar, maliyet düşer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Kazalarda meydana gelen zarar, İSG için yapılan ödemelerin 5 katıdır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«Önlemek Ödemekten Daha Ucuz ve Daha İnsanidir.»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ONUNCU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D:\DOKTOR\1-ISTANBULUZMAN\1-EĞİTİM KURUMU\1. İstanbuluzman\2-RESİMLER\Banka-Para\Money_Bag (2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90975"/>
            <a:ext cx="257175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4576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1895474"/>
            <a:ext cx="8782476" cy="34385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endParaRPr lang="tr-TR" sz="5400" b="1" noProof="1" smtClean="0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0"/>
              </a:spcBef>
            </a:pPr>
            <a:endParaRPr lang="tr-TR" sz="5400" b="1" noProof="1" smtClean="0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İG’nin </a:t>
            </a:r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Sağlanmasında</a:t>
            </a: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3 Temel Kuralları</a:t>
            </a:r>
            <a:endParaRPr lang="tr-TR" sz="5400" noProof="1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6000" algn="ctr"/>
            <a:endParaRPr lang="tr-TR" sz="54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C:\Users\Ahmet Yiğitap\Pictures\Oklar-Yönler\sta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674" y="649405"/>
            <a:ext cx="2738651" cy="27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4708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7"/>
          <p:cNvSpPr>
            <a:spLocks noChangeArrowheads="1"/>
          </p:cNvSpPr>
          <p:nvPr/>
        </p:nvSpPr>
        <p:spPr bwMode="gray">
          <a:xfrm>
            <a:off x="85725" y="1068388"/>
            <a:ext cx="2901950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1400" b="1" dirty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İSG’Yİ TEHDİT </a:t>
            </a:r>
            <a:r>
              <a:rPr lang="tr-TR" sz="1400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EDEN DURUMLARI </a:t>
            </a:r>
            <a:r>
              <a:rPr lang="tr-T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mbria Math" pitchFamily="18" charset="0"/>
                <a:cs typeface="Calibri" pitchFamily="34" charset="0"/>
              </a:rPr>
              <a:t>ORTADAN KALDIRMAK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gray">
          <a:xfrm>
            <a:off x="3121025" y="1068388"/>
            <a:ext cx="2901950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400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İSG TEHDİT EDEN FAKTÖRLERİ  </a:t>
            </a:r>
            <a:r>
              <a:rPr lang="tr-T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mbria Math" pitchFamily="18" charset="0"/>
                <a:cs typeface="Calibri" pitchFamily="34" charset="0"/>
              </a:rPr>
              <a:t>ZAMANINDA SAPTAMAK</a:t>
            </a:r>
            <a:endParaRPr lang="en-GB" sz="20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gray">
          <a:xfrm>
            <a:off x="6146800" y="1068388"/>
            <a:ext cx="2901950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400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ÖNLENEMEYEN DURUMLARIN KÖTÜ SONUÇLARINI </a:t>
            </a:r>
          </a:p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mbria Math" pitchFamily="18" charset="0"/>
                <a:cs typeface="Calibri" pitchFamily="34" charset="0"/>
              </a:rPr>
              <a:t>EN AZA İNDİRMEK</a:t>
            </a:r>
            <a:endParaRPr lang="en-GB" sz="2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gray">
          <a:xfrm>
            <a:off x="85725" y="2039937"/>
            <a:ext cx="2901950" cy="35131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Proaktif (Önlem Almak) Olma</a:t>
            </a:r>
          </a:p>
          <a:p>
            <a:pPr marL="285750" indent="-180000">
              <a:buFont typeface="Wingdings" pitchFamily="2" charset="2"/>
              <a:buChar char="§"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Ortadan kaldırmak,</a:t>
            </a:r>
          </a:p>
          <a:p>
            <a:pPr marL="285750" indent="-180000">
              <a:buFont typeface="Wingdings" pitchFamily="2" charset="2"/>
              <a:buChar char="§"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Engel olmak;</a:t>
            </a:r>
          </a:p>
          <a:p>
            <a:pPr marL="432000" lvl="1" indent="-144000">
              <a:buFont typeface="Arial" pitchFamily="34" charset="0"/>
              <a:buChar char="•"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Duyarlı olmak,</a:t>
            </a:r>
          </a:p>
          <a:p>
            <a:pPr marL="432000" lvl="1" indent="-144000">
              <a:buFont typeface="Arial" pitchFamily="34" charset="0"/>
              <a:buChar char="•"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Tehlikeleri görmek,</a:t>
            </a:r>
          </a:p>
          <a:p>
            <a:pPr marL="432000" lvl="1" indent="-144000">
              <a:buFont typeface="Arial" pitchFamily="34" charset="0"/>
              <a:buChar char="•"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 ve deneyimli olmak</a:t>
            </a:r>
          </a:p>
          <a:p>
            <a:pPr algn="ctr"/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Reaktif (Sonradan Tepkisel) </a:t>
            </a:r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en-GB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3121025" y="2039937"/>
            <a:ext cx="2901950" cy="35131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olan biri durumun; tehlike olasılığı çok düşük düzeye indirilemiyorsa, </a:t>
            </a:r>
            <a:r>
              <a:rPr lang="tr-TR" sz="16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tehlikeli durumların ve gelişmelerin izlenmesi,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kazaların önlenmesi açısından büyük önem kazanır.</a:t>
            </a:r>
          </a:p>
          <a:p>
            <a:pPr algn="ctr"/>
            <a:endParaRPr lang="tr-TR" sz="16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gray">
          <a:xfrm>
            <a:off x="6146800" y="2039937"/>
            <a:ext cx="2901950" cy="35131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kazaları ve meslek hastalıklarına yönelik olarak KKD kullanılması gerekir. </a:t>
            </a:r>
          </a:p>
          <a:p>
            <a:pPr algn="ctr"/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koruyucuların kullanılmasına bağlı kazalardan korunma,</a:t>
            </a:r>
          </a:p>
          <a:p>
            <a:pPr algn="ctr"/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hastalıkların önlenmesinde periyodik muayenelerin yapılması,</a:t>
            </a:r>
          </a:p>
        </p:txBody>
      </p:sp>
      <p:sp>
        <p:nvSpPr>
          <p:cNvPr id="17460" name="Rectangle 52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SAĞLANMASINDA TEMEL KURALLAR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85726" y="5629245"/>
            <a:ext cx="2901950" cy="400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Proaktif olmak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3121025" y="5629245"/>
            <a:ext cx="2901950" cy="400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İzlemek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6146800" y="5629245"/>
            <a:ext cx="2901950" cy="400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Korumak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167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 tmFilter="0, 0; .2, .5; .8, .5; 1, 0"/>
                                        <p:tgtEl>
                                          <p:spTgt spid="174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000" autoRev="1" fill="hold"/>
                                        <p:tgtEl>
                                          <p:spTgt spid="174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8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3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8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 animBg="1"/>
      <p:bldP spid="2" grpId="0" animBg="1"/>
      <p:bldP spid="3" grpId="0" animBg="1"/>
      <p:bldP spid="36867" grpId="0" animBg="1"/>
      <p:bldP spid="4" grpId="0" animBg="1"/>
      <p:bldP spid="5" grpId="0" animBg="1"/>
      <p:bldP spid="17460" grpId="0" animBg="1"/>
      <p:bldP spid="11" grpId="0" animBg="1"/>
      <p:bldP spid="12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PROAKTİF VE REAKTİF YAKLAŞIMLAR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Oval 1"/>
          <p:cNvSpPr>
            <a:spLocks noChangeAspect="1"/>
          </p:cNvSpPr>
          <p:nvPr/>
        </p:nvSpPr>
        <p:spPr>
          <a:xfrm>
            <a:off x="219074" y="1752600"/>
            <a:ext cx="3960000" cy="3960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9" name="Dirsek Bağlayıcısı 8"/>
          <p:cNvCxnSpPr/>
          <p:nvPr/>
        </p:nvCxnSpPr>
        <p:spPr>
          <a:xfrm rot="5400000" flipH="1" flipV="1">
            <a:off x="3163756" y="604237"/>
            <a:ext cx="476250" cy="2430076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4635969" y="1381125"/>
            <a:ext cx="3631731" cy="400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İlgi Alanı (Reaktif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759074" y="2292600"/>
            <a:ext cx="2880000" cy="2880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13" name="Dirsek Bağlayıcısı 12"/>
          <p:cNvCxnSpPr/>
          <p:nvPr/>
        </p:nvCxnSpPr>
        <p:spPr>
          <a:xfrm rot="5400000" flipH="1" flipV="1">
            <a:off x="3163756" y="1594837"/>
            <a:ext cx="476250" cy="2430076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Oval 13"/>
          <p:cNvSpPr>
            <a:spLocks noChangeAspect="1"/>
          </p:cNvSpPr>
          <p:nvPr/>
        </p:nvSpPr>
        <p:spPr>
          <a:xfrm>
            <a:off x="1605074" y="3138600"/>
            <a:ext cx="1188000" cy="1188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15" name="Dirsek Bağlayıcısı 14"/>
          <p:cNvCxnSpPr/>
          <p:nvPr/>
        </p:nvCxnSpPr>
        <p:spPr>
          <a:xfrm rot="5400000" flipH="1" flipV="1">
            <a:off x="3182806" y="2642587"/>
            <a:ext cx="476250" cy="2430076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>
          <a:xfrm>
            <a:off x="4635969" y="2371695"/>
            <a:ext cx="3631731" cy="400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Etki Alanı (Proaktif)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4655019" y="3409920"/>
            <a:ext cx="3631731" cy="400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Odak Merkezi (En Proaktif)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9749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2" grpId="0" animBg="1"/>
      <p:bldP spid="14" grpId="0" animBg="1"/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09624"/>
            <a:ext cx="8782476" cy="34385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İşletme Yönetimi Açısından</a:t>
            </a:r>
            <a:endParaRPr lang="tr-TR" sz="5400" noProof="1" smtClean="0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6000" algn="ctr"/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Sağlığı Güvenliği</a:t>
            </a:r>
            <a:endParaRPr lang="tr-TR" sz="54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4" name="Picture 2" descr="C:\Users\Ahmet Yiğitap\Pictures\Ev-Konut-Fabrika\industry (2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341" y="-195619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9271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7"/>
          <p:cNvSpPr>
            <a:spLocks noChangeArrowheads="1"/>
          </p:cNvSpPr>
          <p:nvPr/>
        </p:nvSpPr>
        <p:spPr bwMode="gray">
          <a:xfrm>
            <a:off x="161924" y="1201738"/>
            <a:ext cx="2092325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İNSAN</a:t>
            </a:r>
          </a:p>
          <a:p>
            <a:pPr marL="342900" indent="-342900"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KAYNAKLARI</a:t>
            </a:r>
            <a:endParaRPr lang="en-GB" dirty="0">
              <a:solidFill>
                <a:srgbClr val="FFFFFF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gray">
          <a:xfrm>
            <a:off x="2368549" y="1201738"/>
            <a:ext cx="2092325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ÜRETKENLİK </a:t>
            </a:r>
          </a:p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MALİYET</a:t>
            </a:r>
            <a:endParaRPr lang="en-GB" dirty="0" smtClean="0">
              <a:solidFill>
                <a:srgbClr val="FFFFFF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gray">
          <a:xfrm>
            <a:off x="4575174" y="1201738"/>
            <a:ext cx="2092325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KALİTE</a:t>
            </a:r>
            <a:endParaRPr lang="en-GB" dirty="0">
              <a:solidFill>
                <a:srgbClr val="FFFFFF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gray">
          <a:xfrm>
            <a:off x="161924" y="2173287"/>
            <a:ext cx="2092325" cy="37988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Rekabet</a:t>
            </a:r>
          </a:p>
          <a:p>
            <a:pPr algn="ctr"/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İşletme rekabet için;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iyi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personel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yetiştirmelidir. </a:t>
            </a:r>
          </a:p>
          <a:p>
            <a:pPr algn="ctr"/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yetenekli işçiler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 sonucu yaralanınca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şirketin rekabet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edebilme gücü zayıflar…</a:t>
            </a:r>
            <a:endParaRPr lang="en-GB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2368549" y="2173287"/>
            <a:ext cx="2092325" cy="37988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Üretkenlik</a:t>
            </a: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«İnsan-teknoloji- yönetim»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stratejilerinin bir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fonksiyonudur. </a:t>
            </a: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Güvenlik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sağlık, üretim ve insan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üzerinde doğrudan etkiye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sahiptir... </a:t>
            </a:r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gray">
          <a:xfrm>
            <a:off x="4575174" y="2173287"/>
            <a:ext cx="2092325" cy="37988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Kalite</a:t>
            </a:r>
          </a:p>
          <a:p>
            <a:pPr algn="ctr"/>
            <a:endParaRPr lang="tr-TR" sz="16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Belirlenen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üretim usullerine sıkı bağlılığı, ayrıntılara dikkati ve işleri doğru şekilde yapmayı gerektirir. </a:t>
            </a: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artırma, aynı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zamanda kaliteyi de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artırır…</a:t>
            </a:r>
          </a:p>
        </p:txBody>
      </p:sp>
      <p:sp>
        <p:nvSpPr>
          <p:cNvPr id="17460" name="Rectangle 52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İŞLETME YÖNETİMİNDE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gray">
          <a:xfrm>
            <a:off x="6784974" y="1201739"/>
            <a:ext cx="2092325" cy="971550"/>
          </a:xfrm>
          <a:prstGeom prst="rect">
            <a:avLst/>
          </a:prstGeom>
          <a:solidFill>
            <a:srgbClr val="41414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TEDARİK</a:t>
            </a:r>
            <a:endParaRPr lang="en-GB" dirty="0">
              <a:solidFill>
                <a:srgbClr val="FFFFFF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gray">
          <a:xfrm>
            <a:off x="6784974" y="2173288"/>
            <a:ext cx="2092325" cy="37988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Zamanında üretim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Kaliteli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ürün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“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zamanında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üretilendir”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Kazalar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yangınlar, patlamalar gibi durumlar,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üretimi kısmen ya da tamamen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durdurur.</a:t>
            </a:r>
          </a:p>
          <a:p>
            <a:pPr algn="ctr"/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Tedarik zamanında gerçekleşmez.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027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 tmFilter="0, 0; .2, .5; .8, .5; 1, 0"/>
                                        <p:tgtEl>
                                          <p:spTgt spid="174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000" autoRev="1" fill="hold"/>
                                        <p:tgtEl>
                                          <p:spTgt spid="174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8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1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 animBg="1"/>
      <p:bldP spid="2" grpId="0" animBg="1"/>
      <p:bldP spid="3" grpId="0" animBg="1"/>
      <p:bldP spid="36867" grpId="0" animBg="1"/>
      <p:bldP spid="4" grpId="0" animBg="1"/>
      <p:bldP spid="5" grpId="0" animBg="1"/>
      <p:bldP spid="17460" grpId="0" animBg="1"/>
      <p:bldP spid="14" grpId="0" animBg="1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1373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VE GÜVENLİĞİNİN SAĞLANMASI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2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2325688" y="4827588"/>
            <a:ext cx="4679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" name="Group 62"/>
          <p:cNvGrpSpPr>
            <a:grpSpLocks/>
          </p:cNvGrpSpPr>
          <p:nvPr/>
        </p:nvGrpSpPr>
        <p:grpSpPr bwMode="auto">
          <a:xfrm>
            <a:off x="3014663" y="2093913"/>
            <a:ext cx="3248025" cy="3055937"/>
            <a:chOff x="1869" y="1671"/>
            <a:chExt cx="2046" cy="1925"/>
          </a:xfrm>
        </p:grpSpPr>
        <p:sp>
          <p:nvSpPr>
            <p:cNvPr id="26" name="Freeform 31"/>
            <p:cNvSpPr>
              <a:spLocks/>
            </p:cNvSpPr>
            <p:nvPr/>
          </p:nvSpPr>
          <p:spPr bwMode="gray">
            <a:xfrm>
              <a:off x="2127" y="2069"/>
              <a:ext cx="750" cy="1312"/>
            </a:xfrm>
            <a:custGeom>
              <a:avLst/>
              <a:gdLst>
                <a:gd name="T0" fmla="*/ 0 w 1859"/>
                <a:gd name="T1" fmla="*/ 0 h 3212"/>
                <a:gd name="T2" fmla="*/ 0 w 1859"/>
                <a:gd name="T3" fmla="*/ 1 h 3212"/>
                <a:gd name="T4" fmla="*/ 0 w 1859"/>
                <a:gd name="T5" fmla="*/ 0 h 3212"/>
                <a:gd name="T6" fmla="*/ 0 w 1859"/>
                <a:gd name="T7" fmla="*/ 0 h 32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59"/>
                <a:gd name="T13" fmla="*/ 0 h 3212"/>
                <a:gd name="T14" fmla="*/ 1859 w 1859"/>
                <a:gd name="T15" fmla="*/ 3212 h 32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59" h="3212">
                  <a:moveTo>
                    <a:pt x="1859" y="0"/>
                  </a:moveTo>
                  <a:lnTo>
                    <a:pt x="0" y="3212"/>
                  </a:lnTo>
                  <a:lnTo>
                    <a:pt x="1859" y="1769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6B9B1A"/>
                </a:gs>
                <a:gs pos="50000">
                  <a:srgbClr val="6B9B1A">
                    <a:gamma/>
                    <a:shade val="66275"/>
                    <a:invGamma/>
                  </a:srgbClr>
                </a:gs>
                <a:gs pos="100000">
                  <a:srgbClr val="6B9B1A"/>
                </a:gs>
              </a:gsLst>
              <a:lin ang="18900000" scaled="1"/>
            </a:gradFill>
            <a:ln w="9525">
              <a:solidFill>
                <a:srgbClr val="91919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7" name="Freeform 35"/>
            <p:cNvSpPr>
              <a:spLocks/>
            </p:cNvSpPr>
            <p:nvPr/>
          </p:nvSpPr>
          <p:spPr bwMode="gray">
            <a:xfrm>
              <a:off x="2137" y="2797"/>
              <a:ext cx="1505" cy="591"/>
            </a:xfrm>
            <a:custGeom>
              <a:avLst/>
              <a:gdLst>
                <a:gd name="T0" fmla="*/ 0 w 3730"/>
                <a:gd name="T1" fmla="*/ 0 h 1448"/>
                <a:gd name="T2" fmla="*/ 0 w 3730"/>
                <a:gd name="T3" fmla="*/ 0 h 1448"/>
                <a:gd name="T4" fmla="*/ 1 w 3730"/>
                <a:gd name="T5" fmla="*/ 0 h 1448"/>
                <a:gd name="T6" fmla="*/ 0 w 3730"/>
                <a:gd name="T7" fmla="*/ 0 h 14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30"/>
                <a:gd name="T13" fmla="*/ 0 h 1448"/>
                <a:gd name="T14" fmla="*/ 3730 w 3730"/>
                <a:gd name="T15" fmla="*/ 1448 h 14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30" h="1448">
                  <a:moveTo>
                    <a:pt x="1859" y="0"/>
                  </a:moveTo>
                  <a:lnTo>
                    <a:pt x="0" y="1441"/>
                  </a:lnTo>
                  <a:lnTo>
                    <a:pt x="3730" y="1448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90BA45"/>
                </a:gs>
                <a:gs pos="50000">
                  <a:srgbClr val="90BA45">
                    <a:gamma/>
                    <a:shade val="66275"/>
                    <a:invGamma/>
                  </a:srgbClr>
                </a:gs>
                <a:gs pos="100000">
                  <a:srgbClr val="90BA45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8" name="Freeform 39"/>
            <p:cNvSpPr>
              <a:spLocks/>
            </p:cNvSpPr>
            <p:nvPr/>
          </p:nvSpPr>
          <p:spPr bwMode="gray">
            <a:xfrm>
              <a:off x="2886" y="2072"/>
              <a:ext cx="760" cy="1313"/>
            </a:xfrm>
            <a:custGeom>
              <a:avLst/>
              <a:gdLst>
                <a:gd name="T0" fmla="*/ 1871 w 1871"/>
                <a:gd name="T1" fmla="*/ 3220 h 3220"/>
                <a:gd name="T2" fmla="*/ 0 w 1871"/>
                <a:gd name="T3" fmla="*/ 0 h 3220"/>
                <a:gd name="T4" fmla="*/ 0 w 1871"/>
                <a:gd name="T5" fmla="*/ 1770 h 3220"/>
                <a:gd name="T6" fmla="*/ 1871 w 1871"/>
                <a:gd name="T7" fmla="*/ 3220 h 32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71"/>
                <a:gd name="T13" fmla="*/ 0 h 3220"/>
                <a:gd name="T14" fmla="*/ 1871 w 1871"/>
                <a:gd name="T15" fmla="*/ 3220 h 32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71" h="3220">
                  <a:moveTo>
                    <a:pt x="1871" y="3220"/>
                  </a:moveTo>
                  <a:lnTo>
                    <a:pt x="0" y="0"/>
                  </a:lnTo>
                  <a:lnTo>
                    <a:pt x="0" y="1770"/>
                  </a:lnTo>
                  <a:lnTo>
                    <a:pt x="1871" y="3220"/>
                  </a:lnTo>
                  <a:close/>
                </a:path>
              </a:pathLst>
            </a:custGeom>
            <a:gradFill rotWithShape="1">
              <a:gsLst>
                <a:gs pos="0">
                  <a:srgbClr val="4C7013"/>
                </a:gs>
                <a:gs pos="50000">
                  <a:srgbClr val="4C7013">
                    <a:gamma/>
                    <a:shade val="66275"/>
                    <a:invGamma/>
                  </a:srgbClr>
                </a:gs>
                <a:gs pos="100000">
                  <a:srgbClr val="4C7013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cxnSp>
          <p:nvCxnSpPr>
            <p:cNvPr id="29" name="Gerade Verbindung mit Pfeil 12"/>
            <p:cNvCxnSpPr>
              <a:cxnSpLocks noChangeShapeType="1"/>
            </p:cNvCxnSpPr>
            <p:nvPr/>
          </p:nvCxnSpPr>
          <p:spPr bwMode="gray">
            <a:xfrm rot="5400000" flipH="1" flipV="1">
              <a:off x="2317" y="2233"/>
              <a:ext cx="1126" cy="2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30" name="Gerade Verbindung mit Pfeil 13"/>
            <p:cNvCxnSpPr>
              <a:cxnSpLocks noChangeShapeType="1"/>
            </p:cNvCxnSpPr>
            <p:nvPr/>
          </p:nvCxnSpPr>
          <p:spPr bwMode="gray">
            <a:xfrm rot="10800000" flipV="1">
              <a:off x="1869" y="2790"/>
              <a:ext cx="1014" cy="801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31" name="Gerade Verbindung mit Pfeil 16"/>
            <p:cNvCxnSpPr>
              <a:cxnSpLocks noChangeShapeType="1"/>
            </p:cNvCxnSpPr>
            <p:nvPr/>
          </p:nvCxnSpPr>
          <p:spPr bwMode="gray">
            <a:xfrm>
              <a:off x="2880" y="2797"/>
              <a:ext cx="1035" cy="799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</p:grpSp>
      <p:cxnSp>
        <p:nvCxnSpPr>
          <p:cNvPr id="35" name="Gerade Verbindung mit Pfeil 12"/>
          <p:cNvCxnSpPr>
            <a:cxnSpLocks noChangeShapeType="1"/>
          </p:cNvCxnSpPr>
          <p:nvPr/>
        </p:nvCxnSpPr>
        <p:spPr bwMode="gray">
          <a:xfrm flipV="1">
            <a:off x="4626769" y="3158330"/>
            <a:ext cx="1639887" cy="719139"/>
          </a:xfrm>
          <a:prstGeom prst="straightConnector1">
            <a:avLst/>
          </a:prstGeom>
          <a:noFill/>
          <a:ln w="22225" algn="ctr">
            <a:solidFill>
              <a:srgbClr val="919191"/>
            </a:solidFill>
            <a:round/>
            <a:headEnd/>
            <a:tailEnd type="triangle" w="med" len="med"/>
          </a:ln>
        </p:spPr>
      </p:cxnSp>
      <p:cxnSp>
        <p:nvCxnSpPr>
          <p:cNvPr id="36" name="Gerade Verbindung mit Pfeil 12"/>
          <p:cNvCxnSpPr>
            <a:cxnSpLocks noChangeShapeType="1"/>
          </p:cNvCxnSpPr>
          <p:nvPr/>
        </p:nvCxnSpPr>
        <p:spPr bwMode="gray">
          <a:xfrm flipH="1" flipV="1">
            <a:off x="3140074" y="3362325"/>
            <a:ext cx="1474788" cy="515145"/>
          </a:xfrm>
          <a:prstGeom prst="straightConnector1">
            <a:avLst/>
          </a:prstGeom>
          <a:noFill/>
          <a:ln w="22225" algn="ctr">
            <a:solidFill>
              <a:srgbClr val="919191"/>
            </a:solidFill>
            <a:round/>
            <a:headEnd/>
            <a:tailEnd type="triangle" w="med" len="med"/>
          </a:ln>
        </p:spPr>
      </p:cxnSp>
      <p:grpSp>
        <p:nvGrpSpPr>
          <p:cNvPr id="6" name="Grup 5"/>
          <p:cNvGrpSpPr/>
          <p:nvPr/>
        </p:nvGrpSpPr>
        <p:grpSpPr>
          <a:xfrm>
            <a:off x="5593160" y="2376664"/>
            <a:ext cx="2997303" cy="1080000"/>
            <a:chOff x="5221685" y="2738614"/>
            <a:chExt cx="2997303" cy="1080000"/>
          </a:xfrm>
        </p:grpSpPr>
        <p:sp>
          <p:nvSpPr>
            <p:cNvPr id="38" name="Text Box 44"/>
            <p:cNvSpPr txBox="1">
              <a:spLocks noChangeArrowheads="1"/>
            </p:cNvSpPr>
            <p:nvPr/>
          </p:nvSpPr>
          <p:spPr bwMode="auto">
            <a:xfrm>
              <a:off x="5221685" y="3124313"/>
              <a:ext cx="1872000" cy="307777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algn="ctr" defTabSz="801688">
                <a:spcBef>
                  <a:spcPct val="20000"/>
                </a:spcBef>
              </a:pPr>
              <a:r>
                <a:rPr lang="tr-TR" sz="2000" dirty="0" smtClean="0">
                  <a:solidFill>
                    <a:srgbClr val="292929"/>
                  </a:solidFill>
                  <a:latin typeface="Calibri" pitchFamily="34" charset="0"/>
                  <a:cs typeface="Calibri" pitchFamily="34" charset="0"/>
                </a:rPr>
                <a:t>Üniversiteler</a:t>
              </a:r>
              <a:endParaRPr lang="tr-TR" sz="2000" dirty="0">
                <a:solidFill>
                  <a:srgbClr val="292929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2050" name="Picture 2" descr="D:\DOKTOR\2-DRUZ\1. EĞİTİM KURUMU\1. İstanbuluzman\2-RESİMLER\Ev-Konut-Fabrika\School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8988" y="2738614"/>
              <a:ext cx="1080000" cy="108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up 3"/>
          <p:cNvGrpSpPr/>
          <p:nvPr/>
        </p:nvGrpSpPr>
        <p:grpSpPr>
          <a:xfrm>
            <a:off x="5538788" y="4826531"/>
            <a:ext cx="2532561" cy="1080000"/>
            <a:chOff x="5386388" y="5140856"/>
            <a:chExt cx="2532561" cy="1080000"/>
          </a:xfrm>
        </p:grpSpPr>
        <p:sp>
          <p:nvSpPr>
            <p:cNvPr id="34" name="Text Box 6"/>
            <p:cNvSpPr txBox="1">
              <a:spLocks noChangeArrowheads="1"/>
            </p:cNvSpPr>
            <p:nvPr/>
          </p:nvSpPr>
          <p:spPr bwMode="auto">
            <a:xfrm>
              <a:off x="5386388" y="5503863"/>
              <a:ext cx="1404000" cy="36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algn="ctr" defTabSz="801688">
                <a:spcBef>
                  <a:spcPct val="20000"/>
                </a:spcBef>
              </a:pPr>
              <a:r>
                <a:rPr lang="tr-TR" sz="2000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ÇALIŞANLAR</a:t>
              </a:r>
              <a:endParaRPr lang="en-GB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2052" name="Picture 4" descr="D:\DOKTOR\2-DRUZ\1. EĞİTİM KURUMU\1. İstanbuluzman\2-RESİMLER\Meslekler\firefighter1 (2)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8949" y="5140856"/>
              <a:ext cx="1080000" cy="108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up 2"/>
          <p:cNvGrpSpPr/>
          <p:nvPr/>
        </p:nvGrpSpPr>
        <p:grpSpPr>
          <a:xfrm>
            <a:off x="1155450" y="4831556"/>
            <a:ext cx="2525025" cy="1080000"/>
            <a:chOff x="764925" y="5022056"/>
            <a:chExt cx="2525025" cy="1080000"/>
          </a:xfrm>
        </p:grpSpPr>
        <p:sp>
          <p:nvSpPr>
            <p:cNvPr id="32" name="Text Box 6"/>
            <p:cNvSpPr txBox="1">
              <a:spLocks noChangeArrowheads="1"/>
            </p:cNvSpPr>
            <p:nvPr/>
          </p:nvSpPr>
          <p:spPr bwMode="auto">
            <a:xfrm>
              <a:off x="1885950" y="5382518"/>
              <a:ext cx="1404000" cy="36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algn="ctr" defTabSz="801688">
                <a:spcBef>
                  <a:spcPct val="20000"/>
                </a:spcBef>
              </a:pPr>
              <a:r>
                <a:rPr lang="tr-TR" sz="2000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İŞVEREN</a:t>
              </a:r>
              <a:endParaRPr lang="tr-T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2053" name="Picture 5" descr="D:\DOKTOR\2-DRUZ\1. EĞİTİM KURUMU\1. İstanbuluzman\2-RESİMLER\Meslekler\4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925" y="5022056"/>
              <a:ext cx="1080000" cy="108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Grup 1"/>
          <p:cNvGrpSpPr/>
          <p:nvPr/>
        </p:nvGrpSpPr>
        <p:grpSpPr>
          <a:xfrm>
            <a:off x="2849961" y="1281529"/>
            <a:ext cx="2524846" cy="1080000"/>
            <a:chOff x="2764236" y="1386304"/>
            <a:chExt cx="2524846" cy="1080000"/>
          </a:xfrm>
        </p:grpSpPr>
        <p:sp>
          <p:nvSpPr>
            <p:cNvPr id="33" name="Text Box 44"/>
            <p:cNvSpPr txBox="1">
              <a:spLocks noChangeArrowheads="1"/>
            </p:cNvSpPr>
            <p:nvPr/>
          </p:nvSpPr>
          <p:spPr bwMode="auto">
            <a:xfrm>
              <a:off x="3885082" y="1752999"/>
              <a:ext cx="1404000" cy="36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algn="ctr" defTabSz="801688">
                <a:spcBef>
                  <a:spcPct val="20000"/>
                </a:spcBef>
              </a:pPr>
              <a:r>
                <a:rPr lang="tr-TR" sz="2000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DEVLET</a:t>
              </a:r>
              <a:endParaRPr lang="tr-T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2054" name="Picture 6" descr="D:\DOKTOR\2-DRUZ\1. EĞİTİM KURUMU\1. İstanbuluzman\2-RESİMLER\Meslekler\invisible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4236" y="1386304"/>
              <a:ext cx="1080000" cy="108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up 4"/>
          <p:cNvGrpSpPr/>
          <p:nvPr/>
        </p:nvGrpSpPr>
        <p:grpSpPr>
          <a:xfrm>
            <a:off x="514350" y="2384425"/>
            <a:ext cx="2988410" cy="1080000"/>
            <a:chOff x="695325" y="2536825"/>
            <a:chExt cx="2988410" cy="1080000"/>
          </a:xfrm>
        </p:grpSpPr>
        <p:sp>
          <p:nvSpPr>
            <p:cNvPr id="40" name="Text Box 44"/>
            <p:cNvSpPr txBox="1">
              <a:spLocks noChangeArrowheads="1"/>
            </p:cNvSpPr>
            <p:nvPr/>
          </p:nvSpPr>
          <p:spPr bwMode="auto">
            <a:xfrm>
              <a:off x="1811735" y="2772683"/>
              <a:ext cx="1872000" cy="615553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algn="ctr" defTabSz="801688">
                <a:spcBef>
                  <a:spcPts val="0"/>
                </a:spcBef>
              </a:pPr>
              <a:r>
                <a:rPr lang="tr-TR" sz="2000" dirty="0" smtClean="0">
                  <a:solidFill>
                    <a:srgbClr val="292929"/>
                  </a:solidFill>
                  <a:latin typeface="Calibri" pitchFamily="34" charset="0"/>
                  <a:cs typeface="Calibri" pitchFamily="34" charset="0"/>
                </a:rPr>
                <a:t>Meslek Örgütleri</a:t>
              </a:r>
            </a:p>
            <a:p>
              <a:pPr algn="ctr" defTabSz="801688">
                <a:spcBef>
                  <a:spcPts val="0"/>
                </a:spcBef>
              </a:pPr>
              <a:r>
                <a:rPr lang="tr-TR" sz="2000" dirty="0" smtClean="0">
                  <a:solidFill>
                    <a:srgbClr val="292929"/>
                  </a:solidFill>
                  <a:latin typeface="Calibri" pitchFamily="34" charset="0"/>
                  <a:cs typeface="Calibri" pitchFamily="34" charset="0"/>
                </a:rPr>
                <a:t>Sendikalar</a:t>
              </a:r>
              <a:endParaRPr lang="tr-TR" sz="2000" dirty="0">
                <a:solidFill>
                  <a:srgbClr val="292929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2055" name="Picture 7" descr="D:\DOKTOR\2-DRUZ\1. EĞİTİM KURUMU\1. İstanbuluzman\2-RESİMLER\Ev-Konut-Fabrika\building (1)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325" y="2536825"/>
              <a:ext cx="1080000" cy="108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9871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0080" y="3155063"/>
            <a:ext cx="9133920" cy="2969511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36000" algn="ctr"/>
            <a:r>
              <a:rPr lang="tr-TR" sz="8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İSG’nin Hedefi</a:t>
            </a:r>
          </a:p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«Neden İSG?»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7" name="Picture 3" descr="D:\DOKTOR\1-ISTANBULUZMAN\1-EĞİTİM KURUMU\1. İstanbuluzman\2-RESİMLER\İş Güvenliği\CarRepai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549" y="0"/>
            <a:ext cx="33528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6992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Text Box 6"/>
          <p:cNvSpPr txBox="1">
            <a:spLocks noChangeArrowheads="1"/>
          </p:cNvSpPr>
          <p:nvPr/>
        </p:nvSpPr>
        <p:spPr bwMode="auto">
          <a:xfrm>
            <a:off x="5930751" y="1080036"/>
            <a:ext cx="3181349" cy="794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b="1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İŞLETMEYİ-İŞYERİNİ KORUMAK</a:t>
            </a:r>
          </a:p>
          <a:p>
            <a:pPr algn="ctr" defTabSz="801688">
              <a:spcBef>
                <a:spcPct val="20000"/>
              </a:spcBef>
            </a:pPr>
            <a:r>
              <a:rPr lang="tr-TR" sz="1400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Acil Durum Planları, Risk Değerlendirmesi,</a:t>
            </a:r>
          </a:p>
          <a:p>
            <a:pPr algn="ctr" defTabSz="801688">
              <a:spcBef>
                <a:spcPct val="20000"/>
              </a:spcBef>
            </a:pPr>
            <a:r>
              <a:rPr lang="tr-TR" sz="1400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Sağlık ve Güvenlik Planları, Yönetim Planları</a:t>
            </a:r>
            <a:endParaRPr lang="tr-TR" sz="1400" i="1" dirty="0">
              <a:solidFill>
                <a:srgbClr val="29292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3476" name="Text Box 44"/>
          <p:cNvSpPr txBox="1">
            <a:spLocks noChangeArrowheads="1"/>
          </p:cNvSpPr>
          <p:nvPr/>
        </p:nvSpPr>
        <p:spPr bwMode="auto">
          <a:xfrm>
            <a:off x="9639" y="1278336"/>
            <a:ext cx="2874962" cy="7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b="1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TÜM ÇALIŞANLARI KORUMAK</a:t>
            </a:r>
          </a:p>
          <a:p>
            <a:pPr algn="ctr" defTabSz="801688">
              <a:spcBef>
                <a:spcPct val="20000"/>
              </a:spcBef>
            </a:pPr>
            <a:r>
              <a:rPr lang="tr-TR" sz="1400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Sağlık &amp; Güvenlik (Sağlık ve Güvenlik hizmetleri)</a:t>
            </a:r>
            <a:endParaRPr lang="tr-TR" sz="1400" i="1" dirty="0">
              <a:solidFill>
                <a:srgbClr val="29292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3478" name="Freeform 6"/>
          <p:cNvSpPr>
            <a:spLocks/>
          </p:cNvSpPr>
          <p:nvPr/>
        </p:nvSpPr>
        <p:spPr bwMode="gray">
          <a:xfrm rot="3600000">
            <a:off x="3702050" y="2667591"/>
            <a:ext cx="1841500" cy="2781300"/>
          </a:xfrm>
          <a:custGeom>
            <a:avLst/>
            <a:gdLst>
              <a:gd name="T0" fmla="*/ 688 w 794"/>
              <a:gd name="T1" fmla="*/ 9 h 1200"/>
              <a:gd name="T2" fmla="*/ 602 w 794"/>
              <a:gd name="T3" fmla="*/ 59 h 1200"/>
              <a:gd name="T4" fmla="*/ 598 w 794"/>
              <a:gd name="T5" fmla="*/ 57 h 1200"/>
              <a:gd name="T6" fmla="*/ 592 w 794"/>
              <a:gd name="T7" fmla="*/ 40 h 1200"/>
              <a:gd name="T8" fmla="*/ 589 w 794"/>
              <a:gd name="T9" fmla="*/ 19 h 1200"/>
              <a:gd name="T10" fmla="*/ 548 w 794"/>
              <a:gd name="T11" fmla="*/ 8 h 1200"/>
              <a:gd name="T12" fmla="*/ 537 w 794"/>
              <a:gd name="T13" fmla="*/ 49 h 1200"/>
              <a:gd name="T14" fmla="*/ 553 w 794"/>
              <a:gd name="T15" fmla="*/ 62 h 1200"/>
              <a:gd name="T16" fmla="*/ 553 w 794"/>
              <a:gd name="T17" fmla="*/ 62 h 1200"/>
              <a:gd name="T18" fmla="*/ 565 w 794"/>
              <a:gd name="T19" fmla="*/ 76 h 1200"/>
              <a:gd name="T20" fmla="*/ 565 w 794"/>
              <a:gd name="T21" fmla="*/ 80 h 1200"/>
              <a:gd name="T22" fmla="*/ 477 w 794"/>
              <a:gd name="T23" fmla="*/ 131 h 1200"/>
              <a:gd name="T24" fmla="*/ 551 w 794"/>
              <a:gd name="T25" fmla="*/ 406 h 1200"/>
              <a:gd name="T26" fmla="*/ 477 w 794"/>
              <a:gd name="T27" fmla="*/ 681 h 1200"/>
              <a:gd name="T28" fmla="*/ 0 w 794"/>
              <a:gd name="T29" fmla="*/ 957 h 1200"/>
              <a:gd name="T30" fmla="*/ 0 w 794"/>
              <a:gd name="T31" fmla="*/ 1047 h 1200"/>
              <a:gd name="T32" fmla="*/ 0 w 794"/>
              <a:gd name="T33" fmla="*/ 1058 h 1200"/>
              <a:gd name="T34" fmla="*/ 4 w 794"/>
              <a:gd name="T35" fmla="*/ 1060 h 1200"/>
              <a:gd name="T36" fmla="*/ 22 w 794"/>
              <a:gd name="T37" fmla="*/ 1056 h 1200"/>
              <a:gd name="T38" fmla="*/ 22 w 794"/>
              <a:gd name="T39" fmla="*/ 1056 h 1200"/>
              <a:gd name="T40" fmla="*/ 42 w 794"/>
              <a:gd name="T41" fmla="*/ 1049 h 1200"/>
              <a:gd name="T42" fmla="*/ 71 w 794"/>
              <a:gd name="T43" fmla="*/ 1079 h 1200"/>
              <a:gd name="T44" fmla="*/ 42 w 794"/>
              <a:gd name="T45" fmla="*/ 1110 h 1200"/>
              <a:gd name="T46" fmla="*/ 22 w 794"/>
              <a:gd name="T47" fmla="*/ 1102 h 1200"/>
              <a:gd name="T48" fmla="*/ 4 w 794"/>
              <a:gd name="T49" fmla="*/ 1099 h 1200"/>
              <a:gd name="T50" fmla="*/ 0 w 794"/>
              <a:gd name="T51" fmla="*/ 1101 h 1200"/>
              <a:gd name="T52" fmla="*/ 0 w 794"/>
              <a:gd name="T53" fmla="*/ 1108 h 1200"/>
              <a:gd name="T54" fmla="*/ 0 w 794"/>
              <a:gd name="T55" fmla="*/ 1200 h 1200"/>
              <a:gd name="T56" fmla="*/ 688 w 794"/>
              <a:gd name="T57" fmla="*/ 803 h 1200"/>
              <a:gd name="T58" fmla="*/ 794 w 794"/>
              <a:gd name="T59" fmla="*/ 406 h 1200"/>
              <a:gd name="T60" fmla="*/ 688 w 794"/>
              <a:gd name="T61" fmla="*/ 9 h 120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794"/>
              <a:gd name="T94" fmla="*/ 0 h 1200"/>
              <a:gd name="T95" fmla="*/ 794 w 794"/>
              <a:gd name="T96" fmla="*/ 1200 h 1200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794" h="1200">
                <a:moveTo>
                  <a:pt x="688" y="9"/>
                </a:moveTo>
                <a:cubicBezTo>
                  <a:pt x="602" y="59"/>
                  <a:pt x="602" y="59"/>
                  <a:pt x="602" y="59"/>
                </a:cubicBezTo>
                <a:cubicBezTo>
                  <a:pt x="601" y="58"/>
                  <a:pt x="600" y="58"/>
                  <a:pt x="598" y="57"/>
                </a:cubicBezTo>
                <a:cubicBezTo>
                  <a:pt x="593" y="53"/>
                  <a:pt x="590" y="45"/>
                  <a:pt x="592" y="40"/>
                </a:cubicBezTo>
                <a:cubicBezTo>
                  <a:pt x="594" y="33"/>
                  <a:pt x="593" y="25"/>
                  <a:pt x="589" y="19"/>
                </a:cubicBezTo>
                <a:cubicBezTo>
                  <a:pt x="581" y="5"/>
                  <a:pt x="563" y="0"/>
                  <a:pt x="548" y="8"/>
                </a:cubicBezTo>
                <a:cubicBezTo>
                  <a:pt x="534" y="17"/>
                  <a:pt x="529" y="35"/>
                  <a:pt x="537" y="49"/>
                </a:cubicBezTo>
                <a:cubicBezTo>
                  <a:pt x="540" y="56"/>
                  <a:pt x="546" y="60"/>
                  <a:pt x="553" y="62"/>
                </a:cubicBezTo>
                <a:cubicBezTo>
                  <a:pt x="553" y="62"/>
                  <a:pt x="553" y="62"/>
                  <a:pt x="553" y="62"/>
                </a:cubicBezTo>
                <a:cubicBezTo>
                  <a:pt x="559" y="63"/>
                  <a:pt x="564" y="69"/>
                  <a:pt x="565" y="76"/>
                </a:cubicBezTo>
                <a:cubicBezTo>
                  <a:pt x="565" y="78"/>
                  <a:pt x="565" y="79"/>
                  <a:pt x="565" y="80"/>
                </a:cubicBezTo>
                <a:cubicBezTo>
                  <a:pt x="477" y="131"/>
                  <a:pt x="477" y="131"/>
                  <a:pt x="477" y="131"/>
                </a:cubicBezTo>
                <a:cubicBezTo>
                  <a:pt x="524" y="212"/>
                  <a:pt x="551" y="306"/>
                  <a:pt x="551" y="406"/>
                </a:cubicBezTo>
                <a:cubicBezTo>
                  <a:pt x="551" y="507"/>
                  <a:pt x="524" y="601"/>
                  <a:pt x="477" y="681"/>
                </a:cubicBezTo>
                <a:cubicBezTo>
                  <a:pt x="382" y="846"/>
                  <a:pt x="204" y="957"/>
                  <a:pt x="0" y="957"/>
                </a:cubicBezTo>
                <a:cubicBezTo>
                  <a:pt x="0" y="1047"/>
                  <a:pt x="0" y="1047"/>
                  <a:pt x="0" y="1047"/>
                </a:cubicBezTo>
                <a:cubicBezTo>
                  <a:pt x="0" y="1058"/>
                  <a:pt x="0" y="1058"/>
                  <a:pt x="0" y="1058"/>
                </a:cubicBezTo>
                <a:cubicBezTo>
                  <a:pt x="2" y="1058"/>
                  <a:pt x="3" y="1059"/>
                  <a:pt x="4" y="1060"/>
                </a:cubicBezTo>
                <a:cubicBezTo>
                  <a:pt x="10" y="1063"/>
                  <a:pt x="18" y="1061"/>
                  <a:pt x="22" y="1056"/>
                </a:cubicBezTo>
                <a:cubicBezTo>
                  <a:pt x="22" y="1056"/>
                  <a:pt x="22" y="1056"/>
                  <a:pt x="22" y="1056"/>
                </a:cubicBezTo>
                <a:cubicBezTo>
                  <a:pt x="27" y="1052"/>
                  <a:pt x="34" y="1049"/>
                  <a:pt x="42" y="1049"/>
                </a:cubicBezTo>
                <a:cubicBezTo>
                  <a:pt x="58" y="1049"/>
                  <a:pt x="71" y="1063"/>
                  <a:pt x="71" y="1079"/>
                </a:cubicBezTo>
                <a:cubicBezTo>
                  <a:pt x="71" y="1096"/>
                  <a:pt x="58" y="1110"/>
                  <a:pt x="42" y="1110"/>
                </a:cubicBezTo>
                <a:cubicBezTo>
                  <a:pt x="34" y="1110"/>
                  <a:pt x="27" y="1107"/>
                  <a:pt x="22" y="1102"/>
                </a:cubicBezTo>
                <a:cubicBezTo>
                  <a:pt x="18" y="1097"/>
                  <a:pt x="10" y="1096"/>
                  <a:pt x="4" y="1099"/>
                </a:cubicBezTo>
                <a:cubicBezTo>
                  <a:pt x="3" y="1099"/>
                  <a:pt x="2" y="1100"/>
                  <a:pt x="0" y="1101"/>
                </a:cubicBezTo>
                <a:cubicBezTo>
                  <a:pt x="0" y="1108"/>
                  <a:pt x="0" y="1108"/>
                  <a:pt x="0" y="1108"/>
                </a:cubicBezTo>
                <a:cubicBezTo>
                  <a:pt x="0" y="1200"/>
                  <a:pt x="0" y="1200"/>
                  <a:pt x="0" y="1200"/>
                </a:cubicBezTo>
                <a:cubicBezTo>
                  <a:pt x="294" y="1200"/>
                  <a:pt x="551" y="1040"/>
                  <a:pt x="688" y="803"/>
                </a:cubicBezTo>
                <a:cubicBezTo>
                  <a:pt x="755" y="686"/>
                  <a:pt x="794" y="551"/>
                  <a:pt x="794" y="406"/>
                </a:cubicBezTo>
                <a:cubicBezTo>
                  <a:pt x="794" y="262"/>
                  <a:pt x="755" y="126"/>
                  <a:pt x="688" y="9"/>
                </a:cubicBezTo>
                <a:close/>
              </a:path>
            </a:pathLst>
          </a:custGeom>
          <a:gradFill rotWithShape="1">
            <a:gsLst>
              <a:gs pos="0">
                <a:srgbClr val="5D0202"/>
              </a:gs>
              <a:gs pos="50000">
                <a:srgbClr val="A90404"/>
              </a:gs>
              <a:gs pos="100000">
                <a:srgbClr val="5D0202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79" name="Freeform 7"/>
          <p:cNvSpPr>
            <a:spLocks/>
          </p:cNvSpPr>
          <p:nvPr/>
        </p:nvSpPr>
        <p:spPr bwMode="gray">
          <a:xfrm rot="3600000">
            <a:off x="2734469" y="1165022"/>
            <a:ext cx="2003425" cy="2760663"/>
          </a:xfrm>
          <a:custGeom>
            <a:avLst/>
            <a:gdLst>
              <a:gd name="T0" fmla="*/ 835 w 864"/>
              <a:gd name="T1" fmla="*/ 1040 h 1191"/>
              <a:gd name="T2" fmla="*/ 815 w 864"/>
              <a:gd name="T3" fmla="*/ 1047 h 1191"/>
              <a:gd name="T4" fmla="*/ 815 w 864"/>
              <a:gd name="T5" fmla="*/ 1047 h 1191"/>
              <a:gd name="T6" fmla="*/ 797 w 864"/>
              <a:gd name="T7" fmla="*/ 1051 h 1191"/>
              <a:gd name="T8" fmla="*/ 793 w 864"/>
              <a:gd name="T9" fmla="*/ 1049 h 1191"/>
              <a:gd name="T10" fmla="*/ 793 w 864"/>
              <a:gd name="T11" fmla="*/ 1038 h 1191"/>
              <a:gd name="T12" fmla="*/ 793 w 864"/>
              <a:gd name="T13" fmla="*/ 948 h 1191"/>
              <a:gd name="T14" fmla="*/ 317 w 864"/>
              <a:gd name="T15" fmla="*/ 672 h 1191"/>
              <a:gd name="T16" fmla="*/ 243 w 864"/>
              <a:gd name="T17" fmla="*/ 397 h 1191"/>
              <a:gd name="T18" fmla="*/ 317 w 864"/>
              <a:gd name="T19" fmla="*/ 122 h 1191"/>
              <a:gd name="T20" fmla="*/ 231 w 864"/>
              <a:gd name="T21" fmla="*/ 73 h 1191"/>
              <a:gd name="T22" fmla="*/ 228 w 864"/>
              <a:gd name="T23" fmla="*/ 75 h 1191"/>
              <a:gd name="T24" fmla="*/ 221 w 864"/>
              <a:gd name="T25" fmla="*/ 92 h 1191"/>
              <a:gd name="T26" fmla="*/ 221 w 864"/>
              <a:gd name="T27" fmla="*/ 92 h 1191"/>
              <a:gd name="T28" fmla="*/ 218 w 864"/>
              <a:gd name="T29" fmla="*/ 113 h 1191"/>
              <a:gd name="T30" fmla="*/ 177 w 864"/>
              <a:gd name="T31" fmla="*/ 123 h 1191"/>
              <a:gd name="T32" fmla="*/ 166 w 864"/>
              <a:gd name="T33" fmla="*/ 82 h 1191"/>
              <a:gd name="T34" fmla="*/ 182 w 864"/>
              <a:gd name="T35" fmla="*/ 69 h 1191"/>
              <a:gd name="T36" fmla="*/ 194 w 864"/>
              <a:gd name="T37" fmla="*/ 55 h 1191"/>
              <a:gd name="T38" fmla="*/ 194 w 864"/>
              <a:gd name="T39" fmla="*/ 51 h 1191"/>
              <a:gd name="T40" fmla="*/ 106 w 864"/>
              <a:gd name="T41" fmla="*/ 0 h 1191"/>
              <a:gd name="T42" fmla="*/ 0 w 864"/>
              <a:gd name="T43" fmla="*/ 397 h 1191"/>
              <a:gd name="T44" fmla="*/ 106 w 864"/>
              <a:gd name="T45" fmla="*/ 794 h 1191"/>
              <a:gd name="T46" fmla="*/ 793 w 864"/>
              <a:gd name="T47" fmla="*/ 1191 h 1191"/>
              <a:gd name="T48" fmla="*/ 793 w 864"/>
              <a:gd name="T49" fmla="*/ 1099 h 1191"/>
              <a:gd name="T50" fmla="*/ 793 w 864"/>
              <a:gd name="T51" fmla="*/ 1092 h 1191"/>
              <a:gd name="T52" fmla="*/ 797 w 864"/>
              <a:gd name="T53" fmla="*/ 1090 h 1191"/>
              <a:gd name="T54" fmla="*/ 815 w 864"/>
              <a:gd name="T55" fmla="*/ 1093 h 1191"/>
              <a:gd name="T56" fmla="*/ 835 w 864"/>
              <a:gd name="T57" fmla="*/ 1101 h 1191"/>
              <a:gd name="T58" fmla="*/ 864 w 864"/>
              <a:gd name="T59" fmla="*/ 1070 h 1191"/>
              <a:gd name="T60" fmla="*/ 835 w 864"/>
              <a:gd name="T61" fmla="*/ 1040 h 1191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864"/>
              <a:gd name="T94" fmla="*/ 0 h 1191"/>
              <a:gd name="T95" fmla="*/ 864 w 864"/>
              <a:gd name="T96" fmla="*/ 1191 h 1191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864" h="1191">
                <a:moveTo>
                  <a:pt x="835" y="1040"/>
                </a:moveTo>
                <a:cubicBezTo>
                  <a:pt x="827" y="1040"/>
                  <a:pt x="820" y="1043"/>
                  <a:pt x="815" y="1047"/>
                </a:cubicBezTo>
                <a:cubicBezTo>
                  <a:pt x="815" y="1047"/>
                  <a:pt x="815" y="1047"/>
                  <a:pt x="815" y="1047"/>
                </a:cubicBezTo>
                <a:cubicBezTo>
                  <a:pt x="811" y="1052"/>
                  <a:pt x="803" y="1054"/>
                  <a:pt x="797" y="1051"/>
                </a:cubicBezTo>
                <a:cubicBezTo>
                  <a:pt x="796" y="1050"/>
                  <a:pt x="795" y="1049"/>
                  <a:pt x="793" y="1049"/>
                </a:cubicBezTo>
                <a:cubicBezTo>
                  <a:pt x="793" y="1038"/>
                  <a:pt x="793" y="1038"/>
                  <a:pt x="793" y="1038"/>
                </a:cubicBezTo>
                <a:cubicBezTo>
                  <a:pt x="793" y="948"/>
                  <a:pt x="793" y="948"/>
                  <a:pt x="793" y="948"/>
                </a:cubicBezTo>
                <a:cubicBezTo>
                  <a:pt x="590" y="948"/>
                  <a:pt x="412" y="837"/>
                  <a:pt x="317" y="672"/>
                </a:cubicBezTo>
                <a:cubicBezTo>
                  <a:pt x="270" y="592"/>
                  <a:pt x="243" y="498"/>
                  <a:pt x="243" y="397"/>
                </a:cubicBezTo>
                <a:cubicBezTo>
                  <a:pt x="243" y="297"/>
                  <a:pt x="270" y="203"/>
                  <a:pt x="317" y="122"/>
                </a:cubicBezTo>
                <a:cubicBezTo>
                  <a:pt x="231" y="73"/>
                  <a:pt x="231" y="73"/>
                  <a:pt x="231" y="73"/>
                </a:cubicBezTo>
                <a:cubicBezTo>
                  <a:pt x="230" y="73"/>
                  <a:pt x="229" y="74"/>
                  <a:pt x="228" y="75"/>
                </a:cubicBezTo>
                <a:cubicBezTo>
                  <a:pt x="222" y="79"/>
                  <a:pt x="219" y="86"/>
                  <a:pt x="221" y="92"/>
                </a:cubicBezTo>
                <a:cubicBezTo>
                  <a:pt x="221" y="92"/>
                  <a:pt x="221" y="92"/>
                  <a:pt x="221" y="92"/>
                </a:cubicBezTo>
                <a:cubicBezTo>
                  <a:pt x="223" y="99"/>
                  <a:pt x="222" y="106"/>
                  <a:pt x="218" y="113"/>
                </a:cubicBezTo>
                <a:cubicBezTo>
                  <a:pt x="210" y="127"/>
                  <a:pt x="192" y="131"/>
                  <a:pt x="177" y="123"/>
                </a:cubicBezTo>
                <a:cubicBezTo>
                  <a:pt x="163" y="115"/>
                  <a:pt x="158" y="96"/>
                  <a:pt x="166" y="82"/>
                </a:cubicBezTo>
                <a:cubicBezTo>
                  <a:pt x="169" y="76"/>
                  <a:pt x="175" y="71"/>
                  <a:pt x="182" y="69"/>
                </a:cubicBezTo>
                <a:cubicBezTo>
                  <a:pt x="188" y="68"/>
                  <a:pt x="193" y="62"/>
                  <a:pt x="194" y="55"/>
                </a:cubicBezTo>
                <a:cubicBezTo>
                  <a:pt x="194" y="54"/>
                  <a:pt x="194" y="52"/>
                  <a:pt x="194" y="51"/>
                </a:cubicBezTo>
                <a:cubicBezTo>
                  <a:pt x="106" y="0"/>
                  <a:pt x="106" y="0"/>
                  <a:pt x="106" y="0"/>
                </a:cubicBezTo>
                <a:cubicBezTo>
                  <a:pt x="38" y="117"/>
                  <a:pt x="0" y="253"/>
                  <a:pt x="0" y="397"/>
                </a:cubicBezTo>
                <a:cubicBezTo>
                  <a:pt x="0" y="542"/>
                  <a:pt x="38" y="677"/>
                  <a:pt x="106" y="794"/>
                </a:cubicBezTo>
                <a:cubicBezTo>
                  <a:pt x="243" y="1031"/>
                  <a:pt x="500" y="1191"/>
                  <a:pt x="793" y="1191"/>
                </a:cubicBezTo>
                <a:cubicBezTo>
                  <a:pt x="793" y="1099"/>
                  <a:pt x="793" y="1099"/>
                  <a:pt x="793" y="1099"/>
                </a:cubicBezTo>
                <a:cubicBezTo>
                  <a:pt x="793" y="1092"/>
                  <a:pt x="793" y="1092"/>
                  <a:pt x="793" y="1092"/>
                </a:cubicBezTo>
                <a:cubicBezTo>
                  <a:pt x="795" y="1091"/>
                  <a:pt x="796" y="1090"/>
                  <a:pt x="797" y="1090"/>
                </a:cubicBezTo>
                <a:cubicBezTo>
                  <a:pt x="803" y="1087"/>
                  <a:pt x="811" y="1088"/>
                  <a:pt x="815" y="1093"/>
                </a:cubicBezTo>
                <a:cubicBezTo>
                  <a:pt x="820" y="1098"/>
                  <a:pt x="827" y="1101"/>
                  <a:pt x="835" y="1101"/>
                </a:cubicBezTo>
                <a:cubicBezTo>
                  <a:pt x="851" y="1101"/>
                  <a:pt x="864" y="1087"/>
                  <a:pt x="864" y="1070"/>
                </a:cubicBezTo>
                <a:cubicBezTo>
                  <a:pt x="864" y="1054"/>
                  <a:pt x="851" y="1040"/>
                  <a:pt x="835" y="1040"/>
                </a:cubicBezTo>
                <a:close/>
              </a:path>
            </a:pathLst>
          </a:custGeom>
          <a:gradFill rotWithShape="1">
            <a:gsLst>
              <a:gs pos="0">
                <a:srgbClr val="5D0202"/>
              </a:gs>
              <a:gs pos="50000">
                <a:srgbClr val="A90404"/>
              </a:gs>
              <a:gs pos="100000">
                <a:srgbClr val="5D0202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0" name="Freeform 8"/>
          <p:cNvSpPr>
            <a:spLocks/>
          </p:cNvSpPr>
          <p:nvPr/>
        </p:nvSpPr>
        <p:spPr bwMode="gray">
          <a:xfrm rot="3600000">
            <a:off x="4019550" y="1815104"/>
            <a:ext cx="3190875" cy="1219200"/>
          </a:xfrm>
          <a:custGeom>
            <a:avLst/>
            <a:gdLst>
              <a:gd name="T0" fmla="*/ 1164 w 1375"/>
              <a:gd name="T1" fmla="*/ 518 h 527"/>
              <a:gd name="T2" fmla="*/ 1252 w 1375"/>
              <a:gd name="T3" fmla="*/ 467 h 527"/>
              <a:gd name="T4" fmla="*/ 1252 w 1375"/>
              <a:gd name="T5" fmla="*/ 463 h 527"/>
              <a:gd name="T6" fmla="*/ 1240 w 1375"/>
              <a:gd name="T7" fmla="*/ 449 h 527"/>
              <a:gd name="T8" fmla="*/ 1240 w 1375"/>
              <a:gd name="T9" fmla="*/ 449 h 527"/>
              <a:gd name="T10" fmla="*/ 1224 w 1375"/>
              <a:gd name="T11" fmla="*/ 436 h 527"/>
              <a:gd name="T12" fmla="*/ 1235 w 1375"/>
              <a:gd name="T13" fmla="*/ 395 h 527"/>
              <a:gd name="T14" fmla="*/ 1276 w 1375"/>
              <a:gd name="T15" fmla="*/ 406 h 527"/>
              <a:gd name="T16" fmla="*/ 1279 w 1375"/>
              <a:gd name="T17" fmla="*/ 427 h 527"/>
              <a:gd name="T18" fmla="*/ 1285 w 1375"/>
              <a:gd name="T19" fmla="*/ 444 h 527"/>
              <a:gd name="T20" fmla="*/ 1289 w 1375"/>
              <a:gd name="T21" fmla="*/ 446 h 527"/>
              <a:gd name="T22" fmla="*/ 1375 w 1375"/>
              <a:gd name="T23" fmla="*/ 396 h 527"/>
              <a:gd name="T24" fmla="*/ 687 w 1375"/>
              <a:gd name="T25" fmla="*/ 0 h 527"/>
              <a:gd name="T26" fmla="*/ 0 w 1375"/>
              <a:gd name="T27" fmla="*/ 396 h 527"/>
              <a:gd name="T28" fmla="*/ 88 w 1375"/>
              <a:gd name="T29" fmla="*/ 447 h 527"/>
              <a:gd name="T30" fmla="*/ 88 w 1375"/>
              <a:gd name="T31" fmla="*/ 451 h 527"/>
              <a:gd name="T32" fmla="*/ 76 w 1375"/>
              <a:gd name="T33" fmla="*/ 465 h 527"/>
              <a:gd name="T34" fmla="*/ 60 w 1375"/>
              <a:gd name="T35" fmla="*/ 478 h 527"/>
              <a:gd name="T36" fmla="*/ 71 w 1375"/>
              <a:gd name="T37" fmla="*/ 519 h 527"/>
              <a:gd name="T38" fmla="*/ 112 w 1375"/>
              <a:gd name="T39" fmla="*/ 509 h 527"/>
              <a:gd name="T40" fmla="*/ 115 w 1375"/>
              <a:gd name="T41" fmla="*/ 488 h 527"/>
              <a:gd name="T42" fmla="*/ 115 w 1375"/>
              <a:gd name="T43" fmla="*/ 488 h 527"/>
              <a:gd name="T44" fmla="*/ 122 w 1375"/>
              <a:gd name="T45" fmla="*/ 471 h 527"/>
              <a:gd name="T46" fmla="*/ 125 w 1375"/>
              <a:gd name="T47" fmla="*/ 469 h 527"/>
              <a:gd name="T48" fmla="*/ 211 w 1375"/>
              <a:gd name="T49" fmla="*/ 518 h 527"/>
              <a:gd name="T50" fmla="*/ 687 w 1375"/>
              <a:gd name="T51" fmla="*/ 243 h 527"/>
              <a:gd name="T52" fmla="*/ 1164 w 1375"/>
              <a:gd name="T53" fmla="*/ 518 h 527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375"/>
              <a:gd name="T82" fmla="*/ 0 h 527"/>
              <a:gd name="T83" fmla="*/ 1375 w 1375"/>
              <a:gd name="T84" fmla="*/ 527 h 527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375" h="527">
                <a:moveTo>
                  <a:pt x="1164" y="518"/>
                </a:moveTo>
                <a:cubicBezTo>
                  <a:pt x="1252" y="467"/>
                  <a:pt x="1252" y="467"/>
                  <a:pt x="1252" y="467"/>
                </a:cubicBezTo>
                <a:cubicBezTo>
                  <a:pt x="1252" y="466"/>
                  <a:pt x="1252" y="465"/>
                  <a:pt x="1252" y="463"/>
                </a:cubicBezTo>
                <a:cubicBezTo>
                  <a:pt x="1251" y="456"/>
                  <a:pt x="1246" y="450"/>
                  <a:pt x="1240" y="449"/>
                </a:cubicBezTo>
                <a:cubicBezTo>
                  <a:pt x="1240" y="449"/>
                  <a:pt x="1240" y="449"/>
                  <a:pt x="1240" y="449"/>
                </a:cubicBezTo>
                <a:cubicBezTo>
                  <a:pt x="1233" y="447"/>
                  <a:pt x="1227" y="443"/>
                  <a:pt x="1224" y="436"/>
                </a:cubicBezTo>
                <a:cubicBezTo>
                  <a:pt x="1216" y="422"/>
                  <a:pt x="1221" y="404"/>
                  <a:pt x="1235" y="395"/>
                </a:cubicBezTo>
                <a:cubicBezTo>
                  <a:pt x="1250" y="387"/>
                  <a:pt x="1268" y="392"/>
                  <a:pt x="1276" y="406"/>
                </a:cubicBezTo>
                <a:cubicBezTo>
                  <a:pt x="1280" y="412"/>
                  <a:pt x="1281" y="420"/>
                  <a:pt x="1279" y="427"/>
                </a:cubicBezTo>
                <a:cubicBezTo>
                  <a:pt x="1277" y="432"/>
                  <a:pt x="1280" y="440"/>
                  <a:pt x="1285" y="444"/>
                </a:cubicBezTo>
                <a:cubicBezTo>
                  <a:pt x="1287" y="445"/>
                  <a:pt x="1288" y="445"/>
                  <a:pt x="1289" y="446"/>
                </a:cubicBezTo>
                <a:cubicBezTo>
                  <a:pt x="1375" y="396"/>
                  <a:pt x="1375" y="396"/>
                  <a:pt x="1375" y="396"/>
                </a:cubicBezTo>
                <a:cubicBezTo>
                  <a:pt x="1238" y="159"/>
                  <a:pt x="981" y="0"/>
                  <a:pt x="687" y="0"/>
                </a:cubicBezTo>
                <a:cubicBezTo>
                  <a:pt x="394" y="0"/>
                  <a:pt x="137" y="159"/>
                  <a:pt x="0" y="396"/>
                </a:cubicBezTo>
                <a:cubicBezTo>
                  <a:pt x="88" y="447"/>
                  <a:pt x="88" y="447"/>
                  <a:pt x="88" y="447"/>
                </a:cubicBezTo>
                <a:cubicBezTo>
                  <a:pt x="88" y="448"/>
                  <a:pt x="88" y="450"/>
                  <a:pt x="88" y="451"/>
                </a:cubicBezTo>
                <a:cubicBezTo>
                  <a:pt x="87" y="458"/>
                  <a:pt x="82" y="464"/>
                  <a:pt x="76" y="465"/>
                </a:cubicBezTo>
                <a:cubicBezTo>
                  <a:pt x="69" y="467"/>
                  <a:pt x="63" y="472"/>
                  <a:pt x="60" y="478"/>
                </a:cubicBezTo>
                <a:cubicBezTo>
                  <a:pt x="52" y="492"/>
                  <a:pt x="57" y="511"/>
                  <a:pt x="71" y="519"/>
                </a:cubicBezTo>
                <a:cubicBezTo>
                  <a:pt x="86" y="527"/>
                  <a:pt x="104" y="523"/>
                  <a:pt x="112" y="509"/>
                </a:cubicBezTo>
                <a:cubicBezTo>
                  <a:pt x="116" y="502"/>
                  <a:pt x="117" y="495"/>
                  <a:pt x="115" y="488"/>
                </a:cubicBezTo>
                <a:cubicBezTo>
                  <a:pt x="115" y="488"/>
                  <a:pt x="115" y="488"/>
                  <a:pt x="115" y="488"/>
                </a:cubicBezTo>
                <a:cubicBezTo>
                  <a:pt x="113" y="482"/>
                  <a:pt x="116" y="475"/>
                  <a:pt x="122" y="471"/>
                </a:cubicBezTo>
                <a:cubicBezTo>
                  <a:pt x="123" y="470"/>
                  <a:pt x="124" y="469"/>
                  <a:pt x="125" y="469"/>
                </a:cubicBezTo>
                <a:cubicBezTo>
                  <a:pt x="211" y="518"/>
                  <a:pt x="211" y="518"/>
                  <a:pt x="211" y="518"/>
                </a:cubicBezTo>
                <a:cubicBezTo>
                  <a:pt x="306" y="354"/>
                  <a:pt x="484" y="243"/>
                  <a:pt x="687" y="243"/>
                </a:cubicBezTo>
                <a:cubicBezTo>
                  <a:pt x="891" y="243"/>
                  <a:pt x="1069" y="354"/>
                  <a:pt x="1164" y="518"/>
                </a:cubicBezTo>
                <a:close/>
              </a:path>
            </a:pathLst>
          </a:custGeom>
          <a:gradFill rotWithShape="1">
            <a:gsLst>
              <a:gs pos="0">
                <a:srgbClr val="5D0202"/>
              </a:gs>
              <a:gs pos="50000">
                <a:srgbClr val="A90404"/>
              </a:gs>
              <a:gs pos="100000">
                <a:srgbClr val="5D0202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1" name="Freeform 9"/>
          <p:cNvSpPr>
            <a:spLocks/>
          </p:cNvSpPr>
          <p:nvPr/>
        </p:nvSpPr>
        <p:spPr bwMode="gray">
          <a:xfrm rot="7200000">
            <a:off x="4496594" y="1666672"/>
            <a:ext cx="1282700" cy="1944688"/>
          </a:xfrm>
          <a:custGeom>
            <a:avLst/>
            <a:gdLst>
              <a:gd name="T0" fmla="*/ 550 w 550"/>
              <a:gd name="T1" fmla="*/ 132 h 836"/>
              <a:gd name="T2" fmla="*/ 547 w 550"/>
              <a:gd name="T3" fmla="*/ 130 h 836"/>
              <a:gd name="T4" fmla="*/ 529 w 550"/>
              <a:gd name="T5" fmla="*/ 133 h 836"/>
              <a:gd name="T6" fmla="*/ 529 w 550"/>
              <a:gd name="T7" fmla="*/ 133 h 836"/>
              <a:gd name="T8" fmla="*/ 509 w 550"/>
              <a:gd name="T9" fmla="*/ 141 h 836"/>
              <a:gd name="T10" fmla="*/ 480 w 550"/>
              <a:gd name="T11" fmla="*/ 111 h 836"/>
              <a:gd name="T12" fmla="*/ 509 w 550"/>
              <a:gd name="T13" fmla="*/ 80 h 836"/>
              <a:gd name="T14" fmla="*/ 529 w 550"/>
              <a:gd name="T15" fmla="*/ 88 h 836"/>
              <a:gd name="T16" fmla="*/ 547 w 550"/>
              <a:gd name="T17" fmla="*/ 91 h 836"/>
              <a:gd name="T18" fmla="*/ 550 w 550"/>
              <a:gd name="T19" fmla="*/ 89 h 836"/>
              <a:gd name="T20" fmla="*/ 550 w 550"/>
              <a:gd name="T21" fmla="*/ 82 h 836"/>
              <a:gd name="T22" fmla="*/ 550 w 550"/>
              <a:gd name="T23" fmla="*/ 0 h 836"/>
              <a:gd name="T24" fmla="*/ 0 w 550"/>
              <a:gd name="T25" fmla="*/ 550 h 836"/>
              <a:gd name="T26" fmla="*/ 74 w 550"/>
              <a:gd name="T27" fmla="*/ 825 h 836"/>
              <a:gd name="T28" fmla="*/ 153 w 550"/>
              <a:gd name="T29" fmla="*/ 780 h 836"/>
              <a:gd name="T30" fmla="*/ 158 w 550"/>
              <a:gd name="T31" fmla="*/ 796 h 836"/>
              <a:gd name="T32" fmla="*/ 161 w 550"/>
              <a:gd name="T33" fmla="*/ 817 h 836"/>
              <a:gd name="T34" fmla="*/ 202 w 550"/>
              <a:gd name="T35" fmla="*/ 827 h 836"/>
              <a:gd name="T36" fmla="*/ 214 w 550"/>
              <a:gd name="T37" fmla="*/ 786 h 836"/>
              <a:gd name="T38" fmla="*/ 198 w 550"/>
              <a:gd name="T39" fmla="*/ 773 h 836"/>
              <a:gd name="T40" fmla="*/ 198 w 550"/>
              <a:gd name="T41" fmla="*/ 773 h 836"/>
              <a:gd name="T42" fmla="*/ 186 w 550"/>
              <a:gd name="T43" fmla="*/ 761 h 836"/>
              <a:gd name="T44" fmla="*/ 266 w 550"/>
              <a:gd name="T45" fmla="*/ 714 h 836"/>
              <a:gd name="T46" fmla="*/ 222 w 550"/>
              <a:gd name="T47" fmla="*/ 550 h 836"/>
              <a:gd name="T48" fmla="*/ 550 w 550"/>
              <a:gd name="T49" fmla="*/ 222 h 836"/>
              <a:gd name="T50" fmla="*/ 550 w 550"/>
              <a:gd name="T51" fmla="*/ 143 h 836"/>
              <a:gd name="T52" fmla="*/ 550 w 550"/>
              <a:gd name="T53" fmla="*/ 132 h 8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550"/>
              <a:gd name="T82" fmla="*/ 0 h 836"/>
              <a:gd name="T83" fmla="*/ 550 w 550"/>
              <a:gd name="T84" fmla="*/ 836 h 8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550" h="836">
                <a:moveTo>
                  <a:pt x="550" y="132"/>
                </a:moveTo>
                <a:cubicBezTo>
                  <a:pt x="549" y="131"/>
                  <a:pt x="548" y="131"/>
                  <a:pt x="547" y="130"/>
                </a:cubicBezTo>
                <a:cubicBezTo>
                  <a:pt x="540" y="127"/>
                  <a:pt x="533" y="129"/>
                  <a:pt x="529" y="133"/>
                </a:cubicBezTo>
                <a:cubicBezTo>
                  <a:pt x="529" y="133"/>
                  <a:pt x="529" y="133"/>
                  <a:pt x="529" y="133"/>
                </a:cubicBezTo>
                <a:cubicBezTo>
                  <a:pt x="523" y="138"/>
                  <a:pt x="517" y="141"/>
                  <a:pt x="509" y="141"/>
                </a:cubicBezTo>
                <a:cubicBezTo>
                  <a:pt x="493" y="141"/>
                  <a:pt x="480" y="127"/>
                  <a:pt x="480" y="111"/>
                </a:cubicBezTo>
                <a:cubicBezTo>
                  <a:pt x="480" y="94"/>
                  <a:pt x="493" y="80"/>
                  <a:pt x="509" y="80"/>
                </a:cubicBezTo>
                <a:cubicBezTo>
                  <a:pt x="517" y="80"/>
                  <a:pt x="524" y="83"/>
                  <a:pt x="529" y="88"/>
                </a:cubicBezTo>
                <a:cubicBezTo>
                  <a:pt x="533" y="93"/>
                  <a:pt x="540" y="94"/>
                  <a:pt x="547" y="91"/>
                </a:cubicBezTo>
                <a:cubicBezTo>
                  <a:pt x="548" y="91"/>
                  <a:pt x="549" y="90"/>
                  <a:pt x="550" y="89"/>
                </a:cubicBezTo>
                <a:cubicBezTo>
                  <a:pt x="550" y="82"/>
                  <a:pt x="550" y="82"/>
                  <a:pt x="550" y="82"/>
                </a:cubicBezTo>
                <a:cubicBezTo>
                  <a:pt x="550" y="0"/>
                  <a:pt x="550" y="0"/>
                  <a:pt x="550" y="0"/>
                </a:cubicBezTo>
                <a:cubicBezTo>
                  <a:pt x="246" y="0"/>
                  <a:pt x="0" y="246"/>
                  <a:pt x="0" y="550"/>
                </a:cubicBezTo>
                <a:cubicBezTo>
                  <a:pt x="0" y="651"/>
                  <a:pt x="27" y="745"/>
                  <a:pt x="74" y="825"/>
                </a:cubicBezTo>
                <a:cubicBezTo>
                  <a:pt x="153" y="780"/>
                  <a:pt x="153" y="780"/>
                  <a:pt x="153" y="780"/>
                </a:cubicBezTo>
                <a:cubicBezTo>
                  <a:pt x="158" y="784"/>
                  <a:pt x="160" y="791"/>
                  <a:pt x="158" y="796"/>
                </a:cubicBezTo>
                <a:cubicBezTo>
                  <a:pt x="157" y="803"/>
                  <a:pt x="158" y="810"/>
                  <a:pt x="161" y="817"/>
                </a:cubicBezTo>
                <a:cubicBezTo>
                  <a:pt x="170" y="831"/>
                  <a:pt x="188" y="836"/>
                  <a:pt x="202" y="827"/>
                </a:cubicBezTo>
                <a:cubicBezTo>
                  <a:pt x="217" y="819"/>
                  <a:pt x="222" y="801"/>
                  <a:pt x="214" y="786"/>
                </a:cubicBezTo>
                <a:cubicBezTo>
                  <a:pt x="210" y="780"/>
                  <a:pt x="204" y="776"/>
                  <a:pt x="198" y="773"/>
                </a:cubicBezTo>
                <a:cubicBezTo>
                  <a:pt x="198" y="773"/>
                  <a:pt x="198" y="773"/>
                  <a:pt x="198" y="773"/>
                </a:cubicBezTo>
                <a:cubicBezTo>
                  <a:pt x="192" y="772"/>
                  <a:pt x="187" y="767"/>
                  <a:pt x="186" y="761"/>
                </a:cubicBezTo>
                <a:cubicBezTo>
                  <a:pt x="266" y="714"/>
                  <a:pt x="266" y="714"/>
                  <a:pt x="266" y="714"/>
                </a:cubicBezTo>
                <a:cubicBezTo>
                  <a:pt x="238" y="666"/>
                  <a:pt x="222" y="610"/>
                  <a:pt x="222" y="550"/>
                </a:cubicBezTo>
                <a:cubicBezTo>
                  <a:pt x="222" y="369"/>
                  <a:pt x="369" y="222"/>
                  <a:pt x="550" y="222"/>
                </a:cubicBezTo>
                <a:cubicBezTo>
                  <a:pt x="550" y="143"/>
                  <a:pt x="550" y="143"/>
                  <a:pt x="550" y="143"/>
                </a:cubicBezTo>
                <a:lnTo>
                  <a:pt x="550" y="132"/>
                </a:lnTo>
                <a:close/>
              </a:path>
            </a:pathLst>
          </a:cu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2" name="Freeform 10"/>
          <p:cNvSpPr>
            <a:spLocks/>
          </p:cNvSpPr>
          <p:nvPr/>
        </p:nvSpPr>
        <p:spPr bwMode="gray">
          <a:xfrm rot="7200000">
            <a:off x="3824288" y="2723153"/>
            <a:ext cx="1447800" cy="1920875"/>
          </a:xfrm>
          <a:custGeom>
            <a:avLst/>
            <a:gdLst>
              <a:gd name="T0" fmla="*/ 70 w 621"/>
              <a:gd name="T1" fmla="*/ 0 h 826"/>
              <a:gd name="T2" fmla="*/ 70 w 621"/>
              <a:gd name="T3" fmla="*/ 82 h 826"/>
              <a:gd name="T4" fmla="*/ 70 w 621"/>
              <a:gd name="T5" fmla="*/ 89 h 826"/>
              <a:gd name="T6" fmla="*/ 67 w 621"/>
              <a:gd name="T7" fmla="*/ 91 h 826"/>
              <a:gd name="T8" fmla="*/ 49 w 621"/>
              <a:gd name="T9" fmla="*/ 88 h 826"/>
              <a:gd name="T10" fmla="*/ 29 w 621"/>
              <a:gd name="T11" fmla="*/ 80 h 826"/>
              <a:gd name="T12" fmla="*/ 0 w 621"/>
              <a:gd name="T13" fmla="*/ 111 h 826"/>
              <a:gd name="T14" fmla="*/ 29 w 621"/>
              <a:gd name="T15" fmla="*/ 141 h 826"/>
              <a:gd name="T16" fmla="*/ 49 w 621"/>
              <a:gd name="T17" fmla="*/ 133 h 826"/>
              <a:gd name="T18" fmla="*/ 49 w 621"/>
              <a:gd name="T19" fmla="*/ 133 h 826"/>
              <a:gd name="T20" fmla="*/ 67 w 621"/>
              <a:gd name="T21" fmla="*/ 130 h 826"/>
              <a:gd name="T22" fmla="*/ 70 w 621"/>
              <a:gd name="T23" fmla="*/ 132 h 826"/>
              <a:gd name="T24" fmla="*/ 70 w 621"/>
              <a:gd name="T25" fmla="*/ 143 h 826"/>
              <a:gd name="T26" fmla="*/ 70 w 621"/>
              <a:gd name="T27" fmla="*/ 222 h 826"/>
              <a:gd name="T28" fmla="*/ 70 w 621"/>
              <a:gd name="T29" fmla="*/ 222 h 826"/>
              <a:gd name="T30" fmla="*/ 398 w 621"/>
              <a:gd name="T31" fmla="*/ 550 h 826"/>
              <a:gd name="T32" fmla="*/ 354 w 621"/>
              <a:gd name="T33" fmla="*/ 714 h 826"/>
              <a:gd name="T34" fmla="*/ 433 w 621"/>
              <a:gd name="T35" fmla="*/ 759 h 826"/>
              <a:gd name="T36" fmla="*/ 436 w 621"/>
              <a:gd name="T37" fmla="*/ 758 h 826"/>
              <a:gd name="T38" fmla="*/ 443 w 621"/>
              <a:gd name="T39" fmla="*/ 740 h 826"/>
              <a:gd name="T40" fmla="*/ 443 w 621"/>
              <a:gd name="T41" fmla="*/ 740 h 826"/>
              <a:gd name="T42" fmla="*/ 446 w 621"/>
              <a:gd name="T43" fmla="*/ 720 h 826"/>
              <a:gd name="T44" fmla="*/ 487 w 621"/>
              <a:gd name="T45" fmla="*/ 709 h 826"/>
              <a:gd name="T46" fmla="*/ 498 w 621"/>
              <a:gd name="T47" fmla="*/ 750 h 826"/>
              <a:gd name="T48" fmla="*/ 482 w 621"/>
              <a:gd name="T49" fmla="*/ 763 h 826"/>
              <a:gd name="T50" fmla="*/ 470 w 621"/>
              <a:gd name="T51" fmla="*/ 777 h 826"/>
              <a:gd name="T52" fmla="*/ 470 w 621"/>
              <a:gd name="T53" fmla="*/ 781 h 826"/>
              <a:gd name="T54" fmla="*/ 547 w 621"/>
              <a:gd name="T55" fmla="*/ 826 h 826"/>
              <a:gd name="T56" fmla="*/ 621 w 621"/>
              <a:gd name="T57" fmla="*/ 550 h 826"/>
              <a:gd name="T58" fmla="*/ 70 w 621"/>
              <a:gd name="T59" fmla="*/ 0 h 82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621"/>
              <a:gd name="T91" fmla="*/ 0 h 826"/>
              <a:gd name="T92" fmla="*/ 621 w 621"/>
              <a:gd name="T93" fmla="*/ 826 h 82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621" h="826">
                <a:moveTo>
                  <a:pt x="70" y="0"/>
                </a:moveTo>
                <a:cubicBezTo>
                  <a:pt x="70" y="82"/>
                  <a:pt x="70" y="82"/>
                  <a:pt x="70" y="82"/>
                </a:cubicBezTo>
                <a:cubicBezTo>
                  <a:pt x="70" y="89"/>
                  <a:pt x="70" y="89"/>
                  <a:pt x="70" y="89"/>
                </a:cubicBezTo>
                <a:cubicBezTo>
                  <a:pt x="69" y="90"/>
                  <a:pt x="68" y="91"/>
                  <a:pt x="67" y="91"/>
                </a:cubicBezTo>
                <a:cubicBezTo>
                  <a:pt x="60" y="94"/>
                  <a:pt x="53" y="93"/>
                  <a:pt x="49" y="88"/>
                </a:cubicBezTo>
                <a:cubicBezTo>
                  <a:pt x="44" y="83"/>
                  <a:pt x="37" y="80"/>
                  <a:pt x="29" y="80"/>
                </a:cubicBezTo>
                <a:cubicBezTo>
                  <a:pt x="13" y="80"/>
                  <a:pt x="0" y="94"/>
                  <a:pt x="0" y="111"/>
                </a:cubicBezTo>
                <a:cubicBezTo>
                  <a:pt x="0" y="127"/>
                  <a:pt x="13" y="141"/>
                  <a:pt x="29" y="141"/>
                </a:cubicBezTo>
                <a:cubicBezTo>
                  <a:pt x="37" y="141"/>
                  <a:pt x="43" y="138"/>
                  <a:pt x="49" y="133"/>
                </a:cubicBezTo>
                <a:cubicBezTo>
                  <a:pt x="49" y="133"/>
                  <a:pt x="49" y="133"/>
                  <a:pt x="49" y="133"/>
                </a:cubicBezTo>
                <a:cubicBezTo>
                  <a:pt x="53" y="129"/>
                  <a:pt x="60" y="127"/>
                  <a:pt x="67" y="130"/>
                </a:cubicBezTo>
                <a:cubicBezTo>
                  <a:pt x="68" y="131"/>
                  <a:pt x="69" y="131"/>
                  <a:pt x="70" y="132"/>
                </a:cubicBezTo>
                <a:cubicBezTo>
                  <a:pt x="70" y="143"/>
                  <a:pt x="70" y="143"/>
                  <a:pt x="70" y="143"/>
                </a:cubicBezTo>
                <a:cubicBezTo>
                  <a:pt x="70" y="222"/>
                  <a:pt x="70" y="222"/>
                  <a:pt x="70" y="222"/>
                </a:cubicBezTo>
                <a:cubicBezTo>
                  <a:pt x="70" y="222"/>
                  <a:pt x="70" y="222"/>
                  <a:pt x="70" y="222"/>
                </a:cubicBezTo>
                <a:cubicBezTo>
                  <a:pt x="252" y="222"/>
                  <a:pt x="398" y="369"/>
                  <a:pt x="398" y="550"/>
                </a:cubicBezTo>
                <a:cubicBezTo>
                  <a:pt x="398" y="610"/>
                  <a:pt x="382" y="666"/>
                  <a:pt x="354" y="714"/>
                </a:cubicBezTo>
                <a:cubicBezTo>
                  <a:pt x="433" y="759"/>
                  <a:pt x="433" y="759"/>
                  <a:pt x="433" y="759"/>
                </a:cubicBezTo>
                <a:cubicBezTo>
                  <a:pt x="434" y="759"/>
                  <a:pt x="435" y="758"/>
                  <a:pt x="436" y="758"/>
                </a:cubicBezTo>
                <a:cubicBezTo>
                  <a:pt x="442" y="753"/>
                  <a:pt x="445" y="746"/>
                  <a:pt x="443" y="740"/>
                </a:cubicBezTo>
                <a:cubicBezTo>
                  <a:pt x="443" y="740"/>
                  <a:pt x="443" y="740"/>
                  <a:pt x="443" y="740"/>
                </a:cubicBezTo>
                <a:cubicBezTo>
                  <a:pt x="441" y="733"/>
                  <a:pt x="442" y="726"/>
                  <a:pt x="446" y="720"/>
                </a:cubicBezTo>
                <a:cubicBezTo>
                  <a:pt x="454" y="705"/>
                  <a:pt x="472" y="701"/>
                  <a:pt x="487" y="709"/>
                </a:cubicBezTo>
                <a:cubicBezTo>
                  <a:pt x="501" y="717"/>
                  <a:pt x="506" y="736"/>
                  <a:pt x="498" y="750"/>
                </a:cubicBezTo>
                <a:cubicBezTo>
                  <a:pt x="494" y="756"/>
                  <a:pt x="489" y="761"/>
                  <a:pt x="482" y="763"/>
                </a:cubicBezTo>
                <a:cubicBezTo>
                  <a:pt x="476" y="764"/>
                  <a:pt x="471" y="770"/>
                  <a:pt x="470" y="777"/>
                </a:cubicBezTo>
                <a:cubicBezTo>
                  <a:pt x="470" y="778"/>
                  <a:pt x="470" y="780"/>
                  <a:pt x="470" y="781"/>
                </a:cubicBezTo>
                <a:cubicBezTo>
                  <a:pt x="547" y="826"/>
                  <a:pt x="547" y="826"/>
                  <a:pt x="547" y="826"/>
                </a:cubicBezTo>
                <a:cubicBezTo>
                  <a:pt x="594" y="745"/>
                  <a:pt x="621" y="651"/>
                  <a:pt x="621" y="550"/>
                </a:cubicBezTo>
                <a:cubicBezTo>
                  <a:pt x="621" y="246"/>
                  <a:pt x="374" y="0"/>
                  <a:pt x="70" y="0"/>
                </a:cubicBezTo>
                <a:close/>
              </a:path>
            </a:pathLst>
          </a:cu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3" name="Freeform 11"/>
          <p:cNvSpPr>
            <a:spLocks/>
          </p:cNvSpPr>
          <p:nvPr/>
        </p:nvSpPr>
        <p:spPr bwMode="gray">
          <a:xfrm rot="7200000">
            <a:off x="2733675" y="2165942"/>
            <a:ext cx="2217737" cy="931862"/>
          </a:xfrm>
          <a:custGeom>
            <a:avLst/>
            <a:gdLst>
              <a:gd name="T0" fmla="*/ 876 w 953"/>
              <a:gd name="T1" fmla="*/ 80 h 400"/>
              <a:gd name="T2" fmla="*/ 876 w 953"/>
              <a:gd name="T3" fmla="*/ 76 h 400"/>
              <a:gd name="T4" fmla="*/ 888 w 953"/>
              <a:gd name="T5" fmla="*/ 62 h 400"/>
              <a:gd name="T6" fmla="*/ 904 w 953"/>
              <a:gd name="T7" fmla="*/ 49 h 400"/>
              <a:gd name="T8" fmla="*/ 893 w 953"/>
              <a:gd name="T9" fmla="*/ 8 h 400"/>
              <a:gd name="T10" fmla="*/ 852 w 953"/>
              <a:gd name="T11" fmla="*/ 19 h 400"/>
              <a:gd name="T12" fmla="*/ 849 w 953"/>
              <a:gd name="T13" fmla="*/ 39 h 400"/>
              <a:gd name="T14" fmla="*/ 849 w 953"/>
              <a:gd name="T15" fmla="*/ 39 h 400"/>
              <a:gd name="T16" fmla="*/ 842 w 953"/>
              <a:gd name="T17" fmla="*/ 57 h 400"/>
              <a:gd name="T18" fmla="*/ 839 w 953"/>
              <a:gd name="T19" fmla="*/ 58 h 400"/>
              <a:gd name="T20" fmla="*/ 760 w 953"/>
              <a:gd name="T21" fmla="*/ 13 h 400"/>
              <a:gd name="T22" fmla="*/ 476 w 953"/>
              <a:gd name="T23" fmla="*/ 177 h 400"/>
              <a:gd name="T24" fmla="*/ 192 w 953"/>
              <a:gd name="T25" fmla="*/ 13 h 400"/>
              <a:gd name="T26" fmla="*/ 112 w 953"/>
              <a:gd name="T27" fmla="*/ 60 h 400"/>
              <a:gd name="T28" fmla="*/ 124 w 953"/>
              <a:gd name="T29" fmla="*/ 72 h 400"/>
              <a:gd name="T30" fmla="*/ 124 w 953"/>
              <a:gd name="T31" fmla="*/ 72 h 400"/>
              <a:gd name="T32" fmla="*/ 140 w 953"/>
              <a:gd name="T33" fmla="*/ 85 h 400"/>
              <a:gd name="T34" fmla="*/ 128 w 953"/>
              <a:gd name="T35" fmla="*/ 126 h 400"/>
              <a:gd name="T36" fmla="*/ 87 w 953"/>
              <a:gd name="T37" fmla="*/ 116 h 400"/>
              <a:gd name="T38" fmla="*/ 84 w 953"/>
              <a:gd name="T39" fmla="*/ 95 h 400"/>
              <a:gd name="T40" fmla="*/ 79 w 953"/>
              <a:gd name="T41" fmla="*/ 79 h 400"/>
              <a:gd name="T42" fmla="*/ 0 w 953"/>
              <a:gd name="T43" fmla="*/ 124 h 400"/>
              <a:gd name="T44" fmla="*/ 476 w 953"/>
              <a:gd name="T45" fmla="*/ 400 h 400"/>
              <a:gd name="T46" fmla="*/ 953 w 953"/>
              <a:gd name="T47" fmla="*/ 125 h 400"/>
              <a:gd name="T48" fmla="*/ 876 w 953"/>
              <a:gd name="T49" fmla="*/ 80 h 4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953"/>
              <a:gd name="T76" fmla="*/ 0 h 400"/>
              <a:gd name="T77" fmla="*/ 953 w 953"/>
              <a:gd name="T78" fmla="*/ 400 h 4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953" h="400">
                <a:moveTo>
                  <a:pt x="876" y="80"/>
                </a:moveTo>
                <a:cubicBezTo>
                  <a:pt x="876" y="79"/>
                  <a:pt x="876" y="77"/>
                  <a:pt x="876" y="76"/>
                </a:cubicBezTo>
                <a:cubicBezTo>
                  <a:pt x="877" y="69"/>
                  <a:pt x="882" y="63"/>
                  <a:pt x="888" y="62"/>
                </a:cubicBezTo>
                <a:cubicBezTo>
                  <a:pt x="895" y="60"/>
                  <a:pt x="900" y="55"/>
                  <a:pt x="904" y="49"/>
                </a:cubicBezTo>
                <a:cubicBezTo>
                  <a:pt x="912" y="35"/>
                  <a:pt x="907" y="16"/>
                  <a:pt x="893" y="8"/>
                </a:cubicBezTo>
                <a:cubicBezTo>
                  <a:pt x="878" y="0"/>
                  <a:pt x="860" y="4"/>
                  <a:pt x="852" y="19"/>
                </a:cubicBezTo>
                <a:cubicBezTo>
                  <a:pt x="848" y="25"/>
                  <a:pt x="847" y="32"/>
                  <a:pt x="849" y="39"/>
                </a:cubicBezTo>
                <a:cubicBezTo>
                  <a:pt x="849" y="39"/>
                  <a:pt x="849" y="39"/>
                  <a:pt x="849" y="39"/>
                </a:cubicBezTo>
                <a:cubicBezTo>
                  <a:pt x="851" y="45"/>
                  <a:pt x="848" y="52"/>
                  <a:pt x="842" y="57"/>
                </a:cubicBezTo>
                <a:cubicBezTo>
                  <a:pt x="841" y="57"/>
                  <a:pt x="840" y="58"/>
                  <a:pt x="839" y="58"/>
                </a:cubicBezTo>
                <a:cubicBezTo>
                  <a:pt x="760" y="13"/>
                  <a:pt x="760" y="13"/>
                  <a:pt x="760" y="13"/>
                </a:cubicBezTo>
                <a:cubicBezTo>
                  <a:pt x="704" y="111"/>
                  <a:pt x="598" y="177"/>
                  <a:pt x="476" y="177"/>
                </a:cubicBezTo>
                <a:cubicBezTo>
                  <a:pt x="355" y="177"/>
                  <a:pt x="249" y="111"/>
                  <a:pt x="192" y="13"/>
                </a:cubicBezTo>
                <a:cubicBezTo>
                  <a:pt x="112" y="60"/>
                  <a:pt x="112" y="60"/>
                  <a:pt x="112" y="60"/>
                </a:cubicBezTo>
                <a:cubicBezTo>
                  <a:pt x="113" y="66"/>
                  <a:pt x="118" y="71"/>
                  <a:pt x="124" y="72"/>
                </a:cubicBezTo>
                <a:cubicBezTo>
                  <a:pt x="124" y="72"/>
                  <a:pt x="124" y="72"/>
                  <a:pt x="124" y="72"/>
                </a:cubicBezTo>
                <a:cubicBezTo>
                  <a:pt x="130" y="75"/>
                  <a:pt x="136" y="79"/>
                  <a:pt x="140" y="85"/>
                </a:cubicBezTo>
                <a:cubicBezTo>
                  <a:pt x="148" y="100"/>
                  <a:pt x="143" y="118"/>
                  <a:pt x="128" y="126"/>
                </a:cubicBezTo>
                <a:cubicBezTo>
                  <a:pt x="114" y="135"/>
                  <a:pt x="96" y="130"/>
                  <a:pt x="87" y="116"/>
                </a:cubicBezTo>
                <a:cubicBezTo>
                  <a:pt x="84" y="109"/>
                  <a:pt x="83" y="102"/>
                  <a:pt x="84" y="95"/>
                </a:cubicBezTo>
                <a:cubicBezTo>
                  <a:pt x="86" y="90"/>
                  <a:pt x="84" y="83"/>
                  <a:pt x="79" y="79"/>
                </a:cubicBezTo>
                <a:cubicBezTo>
                  <a:pt x="0" y="124"/>
                  <a:pt x="0" y="124"/>
                  <a:pt x="0" y="124"/>
                </a:cubicBezTo>
                <a:cubicBezTo>
                  <a:pt x="95" y="289"/>
                  <a:pt x="273" y="400"/>
                  <a:pt x="476" y="400"/>
                </a:cubicBezTo>
                <a:cubicBezTo>
                  <a:pt x="680" y="400"/>
                  <a:pt x="858" y="289"/>
                  <a:pt x="953" y="125"/>
                </a:cubicBezTo>
                <a:lnTo>
                  <a:pt x="876" y="80"/>
                </a:lnTo>
                <a:close/>
              </a:path>
            </a:pathLst>
          </a:cu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4" name="Oval 12"/>
          <p:cNvSpPr>
            <a:spLocks noChangeArrowheads="1"/>
          </p:cNvSpPr>
          <p:nvPr/>
        </p:nvSpPr>
        <p:spPr bwMode="gray">
          <a:xfrm>
            <a:off x="3870325" y="2362791"/>
            <a:ext cx="1360488" cy="1355725"/>
          </a:xfrm>
          <a:prstGeom prst="ellipse">
            <a:avLst/>
          </a:pr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 algn="ctr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GB" sz="3800" dirty="0">
              <a:solidFill>
                <a:srgbClr val="000000"/>
              </a:solidFill>
            </a:endParaRPr>
          </a:p>
        </p:txBody>
      </p:sp>
      <p:sp>
        <p:nvSpPr>
          <p:cNvPr id="233486" name="Line 40"/>
          <p:cNvSpPr>
            <a:spLocks noChangeShapeType="1"/>
          </p:cNvSpPr>
          <p:nvPr/>
        </p:nvSpPr>
        <p:spPr bwMode="auto">
          <a:xfrm flipH="1">
            <a:off x="9525" y="2034179"/>
            <a:ext cx="3024000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7" name="Line 41"/>
          <p:cNvSpPr>
            <a:spLocks noChangeShapeType="1"/>
          </p:cNvSpPr>
          <p:nvPr/>
        </p:nvSpPr>
        <p:spPr bwMode="auto">
          <a:xfrm flipH="1">
            <a:off x="6046200" y="1938929"/>
            <a:ext cx="3060000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569" name="Rectangle 12"/>
          <p:cNvSpPr>
            <a:spLocks noChangeArrowheads="1"/>
          </p:cNvSpPr>
          <p:nvPr/>
        </p:nvSpPr>
        <p:spPr bwMode="gray">
          <a:xfrm>
            <a:off x="238125" y="668338"/>
            <a:ext cx="85201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 dirty="0">
              <a:solidFill>
                <a:srgbClr val="000000"/>
              </a:solidFill>
            </a:endParaRPr>
          </a:p>
        </p:txBody>
      </p:sp>
      <p:sp>
        <p:nvSpPr>
          <p:cNvPr id="233491" name="Text Box 6"/>
          <p:cNvSpPr txBox="1">
            <a:spLocks noChangeArrowheads="1"/>
          </p:cNvSpPr>
          <p:nvPr/>
        </p:nvSpPr>
        <p:spPr bwMode="auto">
          <a:xfrm>
            <a:off x="80465" y="5090754"/>
            <a:ext cx="4527551" cy="794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b="1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ÜRETİMİ-VERİMLİLİĞİ-KALİTEYİ ARTIRMAK</a:t>
            </a:r>
          </a:p>
          <a:p>
            <a:pPr algn="ctr" defTabSz="801688">
              <a:spcBef>
                <a:spcPct val="20000"/>
              </a:spcBef>
            </a:pPr>
            <a:r>
              <a:rPr lang="tr-TR" sz="1400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Plan-Prosedür-Talimat-Form-İzleme-Ölçme-Değerlendirme </a:t>
            </a:r>
          </a:p>
          <a:p>
            <a:pPr algn="ctr" defTabSz="801688">
              <a:spcBef>
                <a:spcPct val="20000"/>
              </a:spcBef>
            </a:pPr>
            <a:r>
              <a:rPr lang="tr-TR" sz="1400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Yöntemlerini Hazırlamak ve Uygulamak</a:t>
            </a:r>
            <a:endParaRPr lang="tr-TR" sz="1400" i="1" dirty="0">
              <a:solidFill>
                <a:srgbClr val="29292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231797" y="411163"/>
            <a:ext cx="8816669" cy="647700"/>
          </a:xfrm>
        </p:spPr>
        <p:txBody>
          <a:bodyPr anchor="ctr" anchorCtr="0"/>
          <a:lstStyle/>
          <a:p>
            <a:r>
              <a:rPr lang="tr-TR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İSG HİZMETİLERİNİN TEMEL AMACI</a:t>
            </a:r>
            <a:endParaRPr lang="en-GB" sz="3200" kern="1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28" name="Line 41"/>
          <p:cNvSpPr>
            <a:spLocks noChangeShapeType="1"/>
          </p:cNvSpPr>
          <p:nvPr/>
        </p:nvSpPr>
        <p:spPr bwMode="auto">
          <a:xfrm flipH="1">
            <a:off x="4622800" y="4945654"/>
            <a:ext cx="0" cy="90000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pSp>
        <p:nvGrpSpPr>
          <p:cNvPr id="5" name="Grup 4"/>
          <p:cNvGrpSpPr/>
          <p:nvPr/>
        </p:nvGrpSpPr>
        <p:grpSpPr>
          <a:xfrm>
            <a:off x="-29334" y="2034179"/>
            <a:ext cx="2281968" cy="1105049"/>
            <a:chOff x="-29334" y="2474913"/>
            <a:chExt cx="2281968" cy="1105049"/>
          </a:xfrm>
        </p:grpSpPr>
        <p:pic>
          <p:nvPicPr>
            <p:cNvPr id="3" name="Resim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9334" y="2474913"/>
              <a:ext cx="1105049" cy="1105049"/>
            </a:xfrm>
            <a:prstGeom prst="rect">
              <a:avLst/>
            </a:prstGeom>
          </p:spPr>
        </p:pic>
        <p:pic>
          <p:nvPicPr>
            <p:cNvPr id="25" name="Resim 24"/>
            <p:cNvPicPr>
              <a:picLocks noChangeAspect="1"/>
            </p:cNvPicPr>
            <p:nvPr/>
          </p:nvPicPr>
          <p:blipFill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3733" y="2812151"/>
              <a:ext cx="753227" cy="753227"/>
            </a:xfrm>
            <a:prstGeom prst="rect">
              <a:avLst/>
            </a:prstGeom>
          </p:spPr>
        </p:pic>
        <p:pic>
          <p:nvPicPr>
            <p:cNvPr id="29" name="Resim 28"/>
            <p:cNvPicPr>
              <a:picLocks noChangeAspect="1"/>
            </p:cNvPicPr>
            <p:nvPr/>
          </p:nvPicPr>
          <p:blipFill>
            <a:blip r:embed="rId5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3343" y="2975314"/>
              <a:ext cx="579291" cy="579291"/>
            </a:xfrm>
            <a:prstGeom prst="rect">
              <a:avLst/>
            </a:prstGeom>
          </p:spPr>
        </p:pic>
      </p:grpSp>
      <p:grpSp>
        <p:nvGrpSpPr>
          <p:cNvPr id="6" name="Grup 5"/>
          <p:cNvGrpSpPr/>
          <p:nvPr/>
        </p:nvGrpSpPr>
        <p:grpSpPr>
          <a:xfrm>
            <a:off x="6396455" y="1856970"/>
            <a:ext cx="2736169" cy="1793283"/>
            <a:chOff x="6396455" y="2297704"/>
            <a:chExt cx="2736169" cy="1793283"/>
          </a:xfrm>
        </p:grpSpPr>
        <p:pic>
          <p:nvPicPr>
            <p:cNvPr id="5122" name="Picture 2" descr="C:\Users\Ahmet Yiğitap\Desktop\bulldozer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6455" y="2297704"/>
              <a:ext cx="1487891" cy="1487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3" name="Picture 3" descr="C:\Users\Ahmet Yiğitap\Desktop\Under-construction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174" y="2562698"/>
              <a:ext cx="894450" cy="894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C:\Users\Ahmet Yiğitap\Desktop\pipe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6199" y="2871787"/>
              <a:ext cx="1219200" cy="121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up 6"/>
          <p:cNvGrpSpPr/>
          <p:nvPr/>
        </p:nvGrpSpPr>
        <p:grpSpPr>
          <a:xfrm>
            <a:off x="4702000" y="4847312"/>
            <a:ext cx="2329619" cy="1219200"/>
            <a:chOff x="4702000" y="5288046"/>
            <a:chExt cx="2329619" cy="1219200"/>
          </a:xfrm>
        </p:grpSpPr>
        <p:pic>
          <p:nvPicPr>
            <p:cNvPr id="24" name="Picture 2" descr="D:\DOKTOR\1-ISTANBULUZMAN\1-EĞİTİM KURUMU\1. İstanbuluzman\2-RESİMLER\İş Güvenliği\filla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417989" y="5537360"/>
              <a:ext cx="613630" cy="602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 descr="C:\Users\Ahmet Yiğitap\Desktop\deliverables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2000" y="5288046"/>
              <a:ext cx="1219200" cy="121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8" name="Picture 8" descr="C:\Users\Ahmet Yiğitap\Desktop\raw_material.pn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7418" y="5537360"/>
              <a:ext cx="720571" cy="720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29" name="Picture 9" descr="C:\Users\Ahmet Yiğitap\Desktop\03-white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871" y="2471997"/>
            <a:ext cx="1054507" cy="105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Line 40"/>
          <p:cNvSpPr>
            <a:spLocks noChangeShapeType="1"/>
          </p:cNvSpPr>
          <p:nvPr/>
        </p:nvSpPr>
        <p:spPr bwMode="auto">
          <a:xfrm flipH="1">
            <a:off x="9639" y="6083518"/>
            <a:ext cx="91080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78258" y="6148009"/>
            <a:ext cx="8970209" cy="422406"/>
            <a:chOff x="78258" y="6302384"/>
            <a:chExt cx="8970209" cy="422406"/>
          </a:xfrm>
        </p:grpSpPr>
        <p:sp>
          <p:nvSpPr>
            <p:cNvPr id="40" name="Text Box 20"/>
            <p:cNvSpPr txBox="1">
              <a:spLocks noChangeArrowheads="1"/>
            </p:cNvSpPr>
            <p:nvPr/>
          </p:nvSpPr>
          <p:spPr bwMode="gray">
            <a:xfrm>
              <a:off x="78258" y="6302385"/>
              <a:ext cx="2921141" cy="422405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square" lIns="72000" tIns="72000" rIns="72000" bIns="72000">
              <a:spAutoFit/>
            </a:bodyPr>
            <a:lstStyle/>
            <a:p>
              <a:pPr algn="ctr" defTabSz="801688">
                <a:spcAft>
                  <a:spcPts val="0"/>
                </a:spcAft>
              </a:pPr>
              <a:r>
                <a:rPr lang="tr-TR" noProof="1" smtClean="0">
                  <a:solidFill>
                    <a:srgbClr val="080808"/>
                  </a:solidFill>
                  <a:latin typeface="Cambria" pitchFamily="18" charset="0"/>
                  <a:cs typeface="Calibri" pitchFamily="34" charset="0"/>
                </a:rPr>
                <a:t>1-) İŞ KAZALARI </a:t>
              </a:r>
              <a:r>
                <a:rPr lang="tr-TR" sz="1400" noProof="1" smtClean="0">
                  <a:solidFill>
                    <a:srgbClr val="080808"/>
                  </a:solidFill>
                  <a:latin typeface="Cambria" pitchFamily="18" charset="0"/>
                  <a:cs typeface="Calibri" pitchFamily="34" charset="0"/>
                </a:rPr>
                <a:t>(Hasar-Zarar)</a:t>
              </a:r>
              <a:endParaRPr lang="tr-TR" sz="1400" noProof="1">
                <a:solidFill>
                  <a:srgbClr val="080808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41" name="Text Box 20"/>
            <p:cNvSpPr txBox="1">
              <a:spLocks noChangeArrowheads="1"/>
            </p:cNvSpPr>
            <p:nvPr/>
          </p:nvSpPr>
          <p:spPr bwMode="gray">
            <a:xfrm>
              <a:off x="3107100" y="6302384"/>
              <a:ext cx="2921141" cy="422405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square" lIns="72000" tIns="72000" rIns="72000" bIns="72000">
              <a:spAutoFit/>
            </a:bodyPr>
            <a:lstStyle/>
            <a:p>
              <a:pPr algn="ctr" defTabSz="801688">
                <a:spcAft>
                  <a:spcPts val="0"/>
                </a:spcAft>
              </a:pPr>
              <a:r>
                <a:rPr lang="tr-TR" noProof="1" smtClean="0">
                  <a:solidFill>
                    <a:srgbClr val="080808"/>
                  </a:solidFill>
                  <a:latin typeface="Cambria" pitchFamily="18" charset="0"/>
                  <a:cs typeface="Calibri" pitchFamily="34" charset="0"/>
                </a:rPr>
                <a:t>2-) MESLEK HASTALIKLARI</a:t>
              </a:r>
              <a:endParaRPr lang="tr-TR" noProof="1">
                <a:solidFill>
                  <a:srgbClr val="080808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42" name="Text Box 20"/>
            <p:cNvSpPr txBox="1">
              <a:spLocks noChangeArrowheads="1"/>
            </p:cNvSpPr>
            <p:nvPr/>
          </p:nvSpPr>
          <p:spPr bwMode="gray">
            <a:xfrm>
              <a:off x="6127326" y="6302384"/>
              <a:ext cx="2921141" cy="422405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square" lIns="72000" tIns="72000" rIns="72000" bIns="72000">
              <a:spAutoFit/>
            </a:bodyPr>
            <a:lstStyle/>
            <a:p>
              <a:pPr algn="ctr" defTabSz="801688">
                <a:spcAft>
                  <a:spcPts val="0"/>
                </a:spcAft>
              </a:pPr>
              <a:r>
                <a:rPr lang="tr-TR" noProof="1" smtClean="0">
                  <a:solidFill>
                    <a:srgbClr val="080808"/>
                  </a:solidFill>
                  <a:latin typeface="Cambria" pitchFamily="18" charset="0"/>
                  <a:cs typeface="Calibri" pitchFamily="34" charset="0"/>
                </a:rPr>
                <a:t>3-) ÜRETİMİN DURMASI</a:t>
              </a:r>
              <a:endParaRPr lang="tr-TR" noProof="1">
                <a:solidFill>
                  <a:srgbClr val="080808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sp>
        <p:nvSpPr>
          <p:cNvPr id="10" name="Altıgen 9"/>
          <p:cNvSpPr/>
          <p:nvPr/>
        </p:nvSpPr>
        <p:spPr bwMode="auto">
          <a:xfrm>
            <a:off x="4470885" y="5777943"/>
            <a:ext cx="302305" cy="250983"/>
          </a:xfrm>
          <a:prstGeom prst="hexagon">
            <a:avLst/>
          </a:prstGeom>
          <a:solidFill>
            <a:srgbClr val="C00000"/>
          </a:solidFill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 rtlCol="0" anchor="ctr"/>
          <a:lstStyle/>
          <a:p>
            <a:pPr algn="ctr"/>
            <a:r>
              <a:rPr lang="tr-TR" b="1" dirty="0" smtClean="0">
                <a:solidFill>
                  <a:srgbClr val="FFFFFF"/>
                </a:solidFill>
                <a:latin typeface="Cambria" pitchFamily="18" charset="0"/>
              </a:rPr>
              <a:t>?</a:t>
            </a:r>
            <a:endParaRPr lang="tr-TR" b="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37" name="Line 40"/>
          <p:cNvSpPr>
            <a:spLocks noChangeShapeType="1"/>
          </p:cNvSpPr>
          <p:nvPr/>
        </p:nvSpPr>
        <p:spPr bwMode="auto">
          <a:xfrm flipH="1">
            <a:off x="83100" y="6724931"/>
            <a:ext cx="4032000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38" name="Line 40"/>
          <p:cNvSpPr>
            <a:spLocks noChangeShapeType="1"/>
          </p:cNvSpPr>
          <p:nvPr/>
        </p:nvSpPr>
        <p:spPr bwMode="auto">
          <a:xfrm flipH="1">
            <a:off x="5129826" y="6724931"/>
            <a:ext cx="3924000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3" name="Text Box 6"/>
          <p:cNvSpPr txBox="1">
            <a:spLocks noChangeArrowheads="1"/>
          </p:cNvSpPr>
          <p:nvPr/>
        </p:nvSpPr>
        <p:spPr bwMode="auto">
          <a:xfrm>
            <a:off x="3107100" y="6549859"/>
            <a:ext cx="299921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b="1" i="1" dirty="0" smtClean="0">
                <a:solidFill>
                  <a:srgbClr val="292929"/>
                </a:solidFill>
                <a:latin typeface="Cambria" pitchFamily="18" charset="0"/>
                <a:cs typeface="Calibri" pitchFamily="34" charset="0"/>
              </a:rPr>
              <a:t>Önlemek</a:t>
            </a:r>
            <a:endParaRPr lang="tr-TR" sz="1400" i="1" dirty="0">
              <a:solidFill>
                <a:srgbClr val="292929"/>
              </a:solidFill>
              <a:latin typeface="Cambria" pitchFamily="18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0146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3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3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3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600"/>
                                        <p:tgtEl>
                                          <p:spTgt spid="233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3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3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3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3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3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3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3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4" grpId="0"/>
      <p:bldP spid="233478" grpId="0" animBg="1"/>
      <p:bldP spid="233479" grpId="0" animBg="1"/>
      <p:bldP spid="233480" grpId="0" animBg="1"/>
      <p:bldP spid="233481" grpId="0" animBg="1"/>
      <p:bldP spid="233482" grpId="0" animBg="1"/>
      <p:bldP spid="233483" grpId="0" animBg="1"/>
      <p:bldP spid="233484" grpId="0" animBg="1"/>
      <p:bldP spid="233486" grpId="0" animBg="1"/>
      <p:bldP spid="233487" grpId="0" animBg="1"/>
      <p:bldP spid="233491" grpId="0"/>
      <p:bldP spid="28" grpId="0" animBg="1"/>
      <p:bldP spid="39" grpId="0" animBg="1"/>
      <p:bldP spid="10" grpId="0" animBg="1"/>
      <p:bldP spid="37" grpId="0" animBg="1"/>
      <p:bldP spid="38" grpId="0" animBg="1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8" name="Rechteck 4"/>
          <p:cNvSpPr>
            <a:spLocks noChangeArrowheads="1"/>
          </p:cNvSpPr>
          <p:nvPr/>
        </p:nvSpPr>
        <p:spPr bwMode="auto">
          <a:xfrm>
            <a:off x="2905125" y="2535936"/>
            <a:ext cx="6116050" cy="168363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6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Tanımlar</a:t>
            </a:r>
          </a:p>
          <a:p>
            <a:pPr marL="36000" algn="ctr"/>
            <a:r>
              <a:rPr lang="tr-TR" sz="66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&amp;</a:t>
            </a:r>
            <a:endParaRPr lang="tr-TR" sz="66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6000" algn="ctr"/>
            <a:r>
              <a:rPr lang="tr-TR" sz="66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Kaza Zinciri</a:t>
            </a:r>
            <a:endParaRPr lang="tr-TR" sz="1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2" descr="C:\Users\ahmet\Desktop\hyperlink blu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865349">
            <a:off x="190503" y="1510981"/>
            <a:ext cx="3837246" cy="362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1278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6858001"/>
            <a:chOff x="0" y="0"/>
            <a:chExt cx="5760" cy="3747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1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28" name="Rectangle 2"/>
          <p:cNvSpPr>
            <a:spLocks noChangeArrowheads="1"/>
          </p:cNvSpPr>
          <p:nvPr/>
        </p:nvSpPr>
        <p:spPr bwMode="gray">
          <a:xfrm flipV="1">
            <a:off x="0" y="0"/>
            <a:ext cx="9144000" cy="263207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rot="10800000" wrap="none" lIns="90000" tIns="90000" rIns="72000" bIns="90000" anchor="ctr"/>
          <a:lstStyle/>
          <a:p>
            <a:pPr algn="ctr" eaLnBrk="0" hangingPunct="0"/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9" name="Rectangle 3"/>
          <p:cNvSpPr>
            <a:spLocks noChangeArrowheads="1"/>
          </p:cNvSpPr>
          <p:nvPr/>
        </p:nvSpPr>
        <p:spPr bwMode="gray">
          <a:xfrm>
            <a:off x="0" y="3524687"/>
            <a:ext cx="9144000" cy="1473200"/>
          </a:xfrm>
          <a:prstGeom prst="rect">
            <a:avLst/>
          </a:prstGeom>
          <a:gradFill rotWithShape="1">
            <a:gsLst>
              <a:gs pos="0">
                <a:srgbClr val="5F5F5F"/>
              </a:gs>
              <a:gs pos="100000">
                <a:srgbClr val="DDDDDD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lIns="90000" tIns="90000" rIns="72000" bIns="90000" anchor="ctr"/>
          <a:lstStyle/>
          <a:p>
            <a:pPr algn="ctr" eaLnBrk="0" hangingPunct="0"/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32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920874" y="5805308"/>
            <a:ext cx="52228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31"/>
          <p:cNvSpPr txBox="1">
            <a:spLocks noChangeArrowheads="1"/>
          </p:cNvSpPr>
          <p:nvPr/>
        </p:nvSpPr>
        <p:spPr bwMode="gray">
          <a:xfrm>
            <a:off x="109183" y="220091"/>
            <a:ext cx="893928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KAZA ZİNCİRİNİN 5 TEMEL FAKTÖRÜ      YAKLAŞIM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Oval 14"/>
          <p:cNvSpPr>
            <a:spLocks noChangeArrowheads="1"/>
          </p:cNvSpPr>
          <p:nvPr/>
        </p:nvSpPr>
        <p:spPr bwMode="gray">
          <a:xfrm>
            <a:off x="2436504" y="1651437"/>
            <a:ext cx="4248150" cy="4248150"/>
          </a:xfrm>
          <a:prstGeom prst="ellipse">
            <a:avLst/>
          </a:prstGeom>
          <a:solidFill>
            <a:srgbClr val="9DC2EB"/>
          </a:solidFill>
          <a:ln w="952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0" hangingPunct="0"/>
            <a:endParaRPr lang="en-US" sz="10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6" name="Oval 15"/>
          <p:cNvSpPr>
            <a:spLocks noChangeArrowheads="1"/>
          </p:cNvSpPr>
          <p:nvPr/>
        </p:nvSpPr>
        <p:spPr bwMode="gray">
          <a:xfrm>
            <a:off x="2761942" y="2292787"/>
            <a:ext cx="3595687" cy="3594100"/>
          </a:xfrm>
          <a:prstGeom prst="ellipse">
            <a:avLst/>
          </a:prstGeom>
          <a:solidFill>
            <a:srgbClr val="69A2E1"/>
          </a:solidFill>
          <a:ln w="952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0" hangingPunct="0"/>
            <a:endParaRPr lang="en-US" sz="1000">
              <a:solidFill>
                <a:srgbClr val="000000"/>
              </a:solidFill>
              <a:cs typeface="Arial" pitchFamily="34" charset="0"/>
            </a:endParaRPr>
          </a:p>
          <a:p>
            <a:pPr algn="ctr" eaLnBrk="0" hangingPunct="0"/>
            <a:endParaRPr lang="en-US" sz="10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7" name="Oval 16"/>
          <p:cNvSpPr>
            <a:spLocks noChangeArrowheads="1"/>
          </p:cNvSpPr>
          <p:nvPr/>
        </p:nvSpPr>
        <p:spPr bwMode="gray">
          <a:xfrm>
            <a:off x="3088967" y="2943662"/>
            <a:ext cx="2940050" cy="2940050"/>
          </a:xfrm>
          <a:prstGeom prst="ellipse">
            <a:avLst/>
          </a:prstGeom>
          <a:solidFill>
            <a:srgbClr val="2A79D0"/>
          </a:solidFill>
          <a:ln w="952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0" hangingPunct="0"/>
            <a:endParaRPr lang="en-US" sz="10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8" name="Oval 17"/>
          <p:cNvSpPr>
            <a:spLocks noChangeArrowheads="1"/>
          </p:cNvSpPr>
          <p:nvPr/>
        </p:nvSpPr>
        <p:spPr bwMode="gray">
          <a:xfrm>
            <a:off x="3414404" y="3597712"/>
            <a:ext cx="2287588" cy="2286000"/>
          </a:xfrm>
          <a:prstGeom prst="ellipse">
            <a:avLst/>
          </a:prstGeom>
          <a:solidFill>
            <a:srgbClr val="0061B2"/>
          </a:solidFill>
          <a:ln w="952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0" hangingPunct="0"/>
            <a:endParaRPr lang="en-US" sz="10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9" name="Oval 18"/>
          <p:cNvSpPr>
            <a:spLocks noChangeArrowheads="1"/>
          </p:cNvSpPr>
          <p:nvPr/>
        </p:nvSpPr>
        <p:spPr bwMode="gray">
          <a:xfrm>
            <a:off x="3739842" y="4240650"/>
            <a:ext cx="1635125" cy="1635125"/>
          </a:xfrm>
          <a:prstGeom prst="ellipse">
            <a:avLst/>
          </a:prstGeom>
          <a:solidFill>
            <a:srgbClr val="004074"/>
          </a:solidFill>
          <a:ln w="952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0" hangingPunct="0"/>
            <a:endParaRPr lang="en-US" sz="1000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-3176" y="4616955"/>
            <a:ext cx="5419085" cy="1079021"/>
            <a:chOff x="-3176" y="4016443"/>
            <a:chExt cx="5419085" cy="1079021"/>
          </a:xfrm>
        </p:grpSpPr>
        <p:sp>
          <p:nvSpPr>
            <p:cNvPr id="62" name="Text Box 19"/>
            <p:cNvSpPr txBox="1">
              <a:spLocks noChangeArrowheads="1"/>
            </p:cNvSpPr>
            <p:nvPr/>
          </p:nvSpPr>
          <p:spPr bwMode="gray">
            <a:xfrm>
              <a:off x="3780785" y="4016443"/>
              <a:ext cx="1635124" cy="9479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400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İnsan Tabiat Şartları Karşısında  Zayıftır</a:t>
              </a:r>
            </a:p>
            <a:p>
              <a:pPr algn="ctr" defTabSz="801688">
                <a:spcAft>
                  <a:spcPct val="40000"/>
                </a:spcAft>
              </a:pPr>
              <a:r>
                <a:rPr lang="tr-TR" sz="1400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«İnsanın Zayıflığı»         %0,5-1</a:t>
              </a:r>
              <a:endParaRPr lang="en-US" sz="1400" i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7" name="Line 17"/>
            <p:cNvSpPr>
              <a:spLocks noChangeShapeType="1"/>
            </p:cNvSpPr>
            <p:nvPr/>
          </p:nvSpPr>
          <p:spPr bwMode="gray">
            <a:xfrm rot="10800000">
              <a:off x="49209" y="4475358"/>
              <a:ext cx="4049714" cy="1687"/>
            </a:xfrm>
            <a:prstGeom prst="line">
              <a:avLst/>
            </a:prstGeom>
            <a:noFill/>
            <a:ln w="19050">
              <a:solidFill>
                <a:srgbClr val="4D4D4D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0" name="Text Box 13"/>
            <p:cNvSpPr txBox="1">
              <a:spLocks noChangeArrowheads="1"/>
            </p:cNvSpPr>
            <p:nvPr/>
          </p:nvSpPr>
          <p:spPr bwMode="gray">
            <a:xfrm>
              <a:off x="49209" y="4603021"/>
              <a:ext cx="3039757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Kazalar tam önlenemez!              </a:t>
              </a:r>
              <a:r>
                <a:rPr lang="tr-TR" sz="1600" b="1" i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«Hedef; Yoktur»</a:t>
              </a:r>
            </a:p>
          </p:txBody>
        </p:sp>
        <p:sp>
          <p:nvSpPr>
            <p:cNvPr id="51" name="Oval 50"/>
            <p:cNvSpPr/>
            <p:nvPr/>
          </p:nvSpPr>
          <p:spPr>
            <a:xfrm>
              <a:off x="-3176" y="4261046"/>
              <a:ext cx="432000" cy="432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1</a:t>
              </a:r>
              <a:endParaRPr lang="tr-TR" sz="2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0" name="Grup 9"/>
          <p:cNvGrpSpPr/>
          <p:nvPr/>
        </p:nvGrpSpPr>
        <p:grpSpPr>
          <a:xfrm>
            <a:off x="3913518" y="3761423"/>
            <a:ext cx="5279672" cy="1580556"/>
            <a:chOff x="3913518" y="3160911"/>
            <a:chExt cx="5279672" cy="1580556"/>
          </a:xfrm>
        </p:grpSpPr>
        <p:sp>
          <p:nvSpPr>
            <p:cNvPr id="61" name="Text Box 19"/>
            <p:cNvSpPr txBox="1">
              <a:spLocks noChangeArrowheads="1"/>
            </p:cNvSpPr>
            <p:nvPr/>
          </p:nvSpPr>
          <p:spPr bwMode="gray">
            <a:xfrm>
              <a:off x="3913518" y="3162014"/>
              <a:ext cx="1266824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400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Kişisel Kusurlar  %0,5-1</a:t>
              </a:r>
            </a:p>
          </p:txBody>
        </p:sp>
        <p:sp>
          <p:nvSpPr>
            <p:cNvPr id="42" name="Text Box 13"/>
            <p:cNvSpPr txBox="1">
              <a:spLocks noChangeArrowheads="1"/>
            </p:cNvSpPr>
            <p:nvPr/>
          </p:nvSpPr>
          <p:spPr bwMode="gray">
            <a:xfrm>
              <a:off x="6552167" y="3510361"/>
              <a:ext cx="2641023" cy="123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Zayıflığın Kişisel Boyutu Psikososyal ve Çevresel Faktörlere Bağlı         </a:t>
              </a:r>
              <a:r>
                <a:rPr lang="tr-TR" sz="1400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          </a:t>
              </a:r>
              <a:r>
                <a:rPr lang="tr-TR" sz="1600" b="1" i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«Hedef; Eğitim ve Öğretimle Kısmen Önlemek»</a:t>
              </a:r>
            </a:p>
          </p:txBody>
        </p:sp>
        <p:sp>
          <p:nvSpPr>
            <p:cNvPr id="46" name="Line 17"/>
            <p:cNvSpPr>
              <a:spLocks noChangeShapeType="1"/>
            </p:cNvSpPr>
            <p:nvPr/>
          </p:nvSpPr>
          <p:spPr bwMode="gray">
            <a:xfrm rot="10800000">
              <a:off x="5227660" y="3406534"/>
              <a:ext cx="3514725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2" name="Oval 51"/>
            <p:cNvSpPr/>
            <p:nvPr/>
          </p:nvSpPr>
          <p:spPr>
            <a:xfrm>
              <a:off x="8679302" y="3160911"/>
              <a:ext cx="432000" cy="432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2</a:t>
              </a:r>
              <a:endParaRPr lang="tr-TR" sz="2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1" name="Grup 10"/>
          <p:cNvGrpSpPr/>
          <p:nvPr/>
        </p:nvGrpSpPr>
        <p:grpSpPr>
          <a:xfrm>
            <a:off x="13648" y="3138924"/>
            <a:ext cx="5282251" cy="1299007"/>
            <a:chOff x="13648" y="2538412"/>
            <a:chExt cx="5282251" cy="1299007"/>
          </a:xfrm>
        </p:grpSpPr>
        <p:sp>
          <p:nvSpPr>
            <p:cNvPr id="60" name="Text Box 19"/>
            <p:cNvSpPr txBox="1">
              <a:spLocks noChangeArrowheads="1"/>
            </p:cNvSpPr>
            <p:nvPr/>
          </p:nvSpPr>
          <p:spPr bwMode="gray">
            <a:xfrm>
              <a:off x="3767137" y="2538412"/>
              <a:ext cx="1528762" cy="430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400" b="1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Tehlikeli Hareket Tehlike Durum %98</a:t>
              </a:r>
              <a:endParaRPr lang="en-US" sz="1400" b="1" i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1" name="Text Box 13"/>
            <p:cNvSpPr txBox="1">
              <a:spLocks noChangeArrowheads="1"/>
            </p:cNvSpPr>
            <p:nvPr/>
          </p:nvSpPr>
          <p:spPr bwMode="gray">
            <a:xfrm>
              <a:off x="62858" y="3098755"/>
              <a:ext cx="2389190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Tehlikeli hareket-durumun aynı anda olması</a:t>
              </a:r>
              <a:r>
                <a:rPr lang="tr-TR" sz="1600" b="1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                       </a:t>
              </a:r>
              <a:r>
                <a:rPr lang="tr-TR" sz="16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«Hedef %100 Önlemek»</a:t>
              </a:r>
              <a:endParaRPr lang="en-US" sz="1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7" name="Line 17"/>
            <p:cNvSpPr>
              <a:spLocks noChangeShapeType="1"/>
            </p:cNvSpPr>
            <p:nvPr/>
          </p:nvSpPr>
          <p:spPr bwMode="gray">
            <a:xfrm rot="10800000">
              <a:off x="176104" y="2890484"/>
              <a:ext cx="3528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13648" y="2674893"/>
              <a:ext cx="432000" cy="432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3</a:t>
              </a:r>
              <a:endParaRPr lang="tr-TR" sz="2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2" name="Grup 11"/>
          <p:cNvGrpSpPr/>
          <p:nvPr/>
        </p:nvGrpSpPr>
        <p:grpSpPr>
          <a:xfrm>
            <a:off x="4117974" y="2336234"/>
            <a:ext cx="5083175" cy="1196263"/>
            <a:chOff x="4117974" y="1749370"/>
            <a:chExt cx="5083175" cy="1196263"/>
          </a:xfrm>
        </p:grpSpPr>
        <p:sp>
          <p:nvSpPr>
            <p:cNvPr id="59" name="Text Box 19"/>
            <p:cNvSpPr txBox="1">
              <a:spLocks noChangeArrowheads="1"/>
            </p:cNvSpPr>
            <p:nvPr/>
          </p:nvSpPr>
          <p:spPr bwMode="gray">
            <a:xfrm>
              <a:off x="4117974" y="1887537"/>
              <a:ext cx="938212" cy="215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4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Kaza Olayı</a:t>
              </a:r>
              <a:endParaRPr lang="en-US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5" name="Line 17"/>
            <p:cNvSpPr>
              <a:spLocks noChangeShapeType="1"/>
            </p:cNvSpPr>
            <p:nvPr/>
          </p:nvSpPr>
          <p:spPr bwMode="gray">
            <a:xfrm rot="10800000">
              <a:off x="5173068" y="1974895"/>
              <a:ext cx="3514725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48" name="Text Box 13"/>
            <p:cNvSpPr txBox="1">
              <a:spLocks noChangeArrowheads="1"/>
            </p:cNvSpPr>
            <p:nvPr/>
          </p:nvSpPr>
          <p:spPr bwMode="gray">
            <a:xfrm>
              <a:off x="6572250" y="2206969"/>
              <a:ext cx="2628899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Zarar-Hasar oluşmamış       «Ramak Kala Olay»           </a:t>
              </a:r>
              <a:r>
                <a:rPr lang="tr-TR" sz="1600" b="1" i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«Hedef; Takip-Kayıt-Analiz»</a:t>
              </a:r>
              <a:endParaRPr lang="en-US" sz="16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8663219" y="1749370"/>
              <a:ext cx="432000" cy="432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4</a:t>
              </a:r>
              <a:endParaRPr lang="tr-TR" sz="2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3" name="Grup 12"/>
          <p:cNvGrpSpPr/>
          <p:nvPr/>
        </p:nvGrpSpPr>
        <p:grpSpPr>
          <a:xfrm>
            <a:off x="4763" y="1708819"/>
            <a:ext cx="5107339" cy="1347292"/>
            <a:chOff x="4763" y="1108307"/>
            <a:chExt cx="5107339" cy="1347292"/>
          </a:xfrm>
        </p:grpSpPr>
        <p:sp>
          <p:nvSpPr>
            <p:cNvPr id="58" name="Text Box 19"/>
            <p:cNvSpPr txBox="1">
              <a:spLocks noChangeArrowheads="1"/>
            </p:cNvSpPr>
            <p:nvPr/>
          </p:nvSpPr>
          <p:spPr bwMode="gray">
            <a:xfrm>
              <a:off x="3989740" y="1186832"/>
              <a:ext cx="1122362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4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Zarar-Hasar  «Kişi-İşletme»</a:t>
              </a: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09183" y="1532269"/>
              <a:ext cx="242074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Yaralanmanın (zarar/hasar) meydana gelmesi          </a:t>
              </a:r>
              <a:r>
                <a:rPr lang="tr-TR" sz="1400" b="1" i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«Hedef; Kazayı Erken Fark Etmek             En Az Zararla Atlatmak»</a:t>
              </a:r>
              <a:endParaRPr lang="en-US" sz="14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4" name="Line 17"/>
            <p:cNvSpPr>
              <a:spLocks noChangeShapeType="1"/>
            </p:cNvSpPr>
            <p:nvPr/>
          </p:nvSpPr>
          <p:spPr bwMode="gray">
            <a:xfrm rot="10800000">
              <a:off x="35788" y="1365250"/>
              <a:ext cx="3852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5" name="Oval 54"/>
            <p:cNvSpPr/>
            <p:nvPr/>
          </p:nvSpPr>
          <p:spPr>
            <a:xfrm>
              <a:off x="4763" y="1108307"/>
              <a:ext cx="432000" cy="432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5</a:t>
              </a:r>
              <a:endParaRPr lang="tr-TR" sz="2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63" name="Text Box 13"/>
          <p:cNvSpPr txBox="1">
            <a:spLocks noChangeArrowheads="1"/>
          </p:cNvSpPr>
          <p:nvPr/>
        </p:nvSpPr>
        <p:spPr bwMode="gray">
          <a:xfrm>
            <a:off x="46328" y="867791"/>
            <a:ext cx="8971965" cy="586745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Kaza zincirini oluşturan halkalardan biri olmadıkça diğeri oluşmaz ve kaza meydana gelmez!</a:t>
            </a:r>
            <a:endParaRPr lang="en-US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E:\Taş yapı\03-whit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886" y="288331"/>
            <a:ext cx="431063" cy="43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9978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-46632" y="3009200"/>
            <a:ext cx="9190631" cy="365090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Sağılığı ve Güvenliği </a:t>
            </a:r>
          </a:p>
          <a:p>
            <a:pPr marL="612000" indent="-540000">
              <a:buFont typeface="Wingdings" pitchFamily="2" charset="2"/>
              <a:buChar char="ü"/>
            </a:pPr>
            <a:r>
              <a:rPr lang="tr-TR" sz="5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Çalışmalarının Yürütülmesinde</a:t>
            </a:r>
          </a:p>
          <a:p>
            <a:pPr marL="612000" indent="-540000">
              <a:buFont typeface="Wingdings" pitchFamily="2" charset="2"/>
              <a:buChar char="ü"/>
            </a:pPr>
            <a:r>
              <a:rPr lang="tr-TR" sz="5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Problemlerin Çözümünde</a:t>
            </a:r>
            <a:endParaRPr lang="tr-TR" sz="5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«Heinrich Prensipleri»</a:t>
            </a:r>
          </a:p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«İSG 10 Temel Prensibi»</a:t>
            </a:r>
          </a:p>
        </p:txBody>
      </p:sp>
      <p:pic>
        <p:nvPicPr>
          <p:cNvPr id="5" name="Picture 2" descr="D:\DOKTOR\1-ISTANBULUZMAN\1-EĞİTİM KURUMU\1. İstanbuluzman\2-RESİMLER\İş Güvenliği\security_keyandlo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327354" y="299111"/>
            <a:ext cx="2377185" cy="237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3822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Prensip-1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Tehlikeli Hareket ve Tehlikeli Durumların Önlenmesi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 zincirinin üçüncü halkası en zayıf halkadır.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güvenliği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kazaların önlenmesinde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«Tehlikeli Hareket ve Tehlikeli Durumları»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düzeltmeyi hedef alır.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birinci ve ikinci halkalarda (eğitim ve disiplin yoluyla) etkin sonuç elde edemeyeceğini kabul eder.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BİRİNCİ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1633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8575">
          <a:solidFill>
            <a:srgbClr val="4D4D4D"/>
          </a:solidFill>
          <a:prstDash val="sysDot"/>
          <a:round/>
          <a:headEnd/>
          <a:tailEnd/>
        </a:ln>
      </a:spPr>
      <a:bodyPr/>
      <a:lstStyle>
        <a:defPPr>
          <a:defRPr dirty="0">
            <a:solidFill>
              <a:srgbClr val="000000"/>
            </a:solidFill>
          </a:defRPr>
        </a:defPPr>
      </a:lstStyle>
    </a:sp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10934</TotalTime>
  <Words>1145</Words>
  <Application>Microsoft Office PowerPoint</Application>
  <PresentationFormat>Ekran Gösterisi (4:3)</PresentationFormat>
  <Paragraphs>297</Paragraphs>
  <Slides>26</Slides>
  <Notes>26</Notes>
  <HiddenSlides>0</HiddenSlides>
  <MMClips>0</MMClips>
  <ScaleCrop>false</ScaleCrop>
  <HeadingPairs>
    <vt:vector size="4" baseType="variant">
      <vt:variant>
        <vt:lpstr>Tema</vt:lpstr>
      </vt:variant>
      <vt:variant>
        <vt:i4>7</vt:i4>
      </vt:variant>
      <vt:variant>
        <vt:lpstr>Slayt Başlıkları</vt:lpstr>
      </vt:variant>
      <vt:variant>
        <vt:i4>26</vt:i4>
      </vt:variant>
    </vt:vector>
  </HeadingPairs>
  <TitlesOfParts>
    <vt:vector size="33" baseType="lpstr">
      <vt:lpstr>1_Standarddesign</vt:lpstr>
      <vt:lpstr>6_Standarddesign</vt:lpstr>
      <vt:lpstr>7_Standarddesign</vt:lpstr>
      <vt:lpstr>8_Standarddesign</vt:lpstr>
      <vt:lpstr>4_Standarddesign</vt:lpstr>
      <vt:lpstr>2_Standarddesign</vt:lpstr>
      <vt:lpstr>10_Standarddesign</vt:lpstr>
      <vt:lpstr>PowerPoint Sunusu</vt:lpstr>
      <vt:lpstr>PowerPoint Sunusu</vt:lpstr>
      <vt:lpstr>PowerPoint Sunusu</vt:lpstr>
      <vt:lpstr>PowerPoint Sunusu</vt:lpstr>
      <vt:lpstr>İSG HİZMETİLERİNİN TEMEL AMACI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AhmetYigitalp</cp:lastModifiedBy>
  <cp:revision>1092</cp:revision>
  <dcterms:created xsi:type="dcterms:W3CDTF">2008-04-16T13:39:00Z</dcterms:created>
  <dcterms:modified xsi:type="dcterms:W3CDTF">2013-05-03T19:41:24Z</dcterms:modified>
</cp:coreProperties>
</file>