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6" r:id="rId2"/>
    <p:sldMasterId id="2147483804" r:id="rId3"/>
    <p:sldMasterId id="2147483828" r:id="rId4"/>
    <p:sldMasterId id="2147483876" r:id="rId5"/>
    <p:sldMasterId id="2147483888" r:id="rId6"/>
    <p:sldMasterId id="2147483900" r:id="rId7"/>
  </p:sldMasterIdLst>
  <p:notesMasterIdLst>
    <p:notesMasterId r:id="rId34"/>
  </p:notesMasterIdLst>
  <p:handoutMasterIdLst>
    <p:handoutMasterId r:id="rId35"/>
  </p:handoutMasterIdLst>
  <p:sldIdLst>
    <p:sldId id="461" r:id="rId8"/>
    <p:sldId id="1259" r:id="rId9"/>
    <p:sldId id="1306" r:id="rId10"/>
    <p:sldId id="1307" r:id="rId11"/>
    <p:sldId id="1328" r:id="rId12"/>
    <p:sldId id="1288" r:id="rId13"/>
    <p:sldId id="1324" r:id="rId14"/>
    <p:sldId id="1289" r:id="rId15"/>
    <p:sldId id="1236" r:id="rId16"/>
    <p:sldId id="1237" r:id="rId17"/>
    <p:sldId id="1297" r:id="rId18"/>
    <p:sldId id="1238" r:id="rId19"/>
    <p:sldId id="1239" r:id="rId20"/>
    <p:sldId id="1326" r:id="rId21"/>
    <p:sldId id="1240" r:id="rId22"/>
    <p:sldId id="1241" r:id="rId23"/>
    <p:sldId id="1242" r:id="rId24"/>
    <p:sldId id="1334" r:id="rId25"/>
    <p:sldId id="1335" r:id="rId26"/>
    <p:sldId id="1245" r:id="rId27"/>
    <p:sldId id="1309" r:id="rId28"/>
    <p:sldId id="1224" r:id="rId29"/>
    <p:sldId id="1344" r:id="rId30"/>
    <p:sldId id="1322" r:id="rId31"/>
    <p:sldId id="1323" r:id="rId32"/>
    <p:sldId id="1321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414141"/>
    <a:srgbClr val="5A5A59"/>
    <a:srgbClr val="004074"/>
    <a:srgbClr val="004986"/>
    <a:srgbClr val="00A4FF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8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3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2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3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5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3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0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3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30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99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7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8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20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8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4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8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9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5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9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48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1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33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52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8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0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125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60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01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27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4811" y="3589965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İSG Kültürü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kazalarının  %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88’ini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hareket, %10’u tehlikeli durum, %2’si sebebi kaçınılmaz ve bilinmeyen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 güvenliği önlemlerinde, tehlikeli hareket ve tehlikeli durumların önemli olduğunu göstermektedir.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İKİNCİ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50890" y="1042679"/>
            <a:ext cx="4521110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TEHLİKELİ HAREKETLER</a:t>
            </a:r>
            <a:endParaRPr lang="tr-TR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890" y="1403042"/>
            <a:ext cx="4521110" cy="38357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(vaziyet alma)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Gereksiz şekilde hızlı çalışma,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 donanımını kullanılmaz hele getirme,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 ve makineleri tehlikeli şekilde kullanma,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taşıma, yükleme, istifleme yapma,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yerlerde çalışma,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Şaşırma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kızgınlık, üzgün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telaş, 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şaka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laşma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kullanmama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72011" y="1042679"/>
            <a:ext cx="4405951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TEHLİKELİ DURUMLAR</a:t>
            </a:r>
            <a:endParaRPr lang="tr-TR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72013" y="1403042"/>
            <a:ext cx="4405028" cy="36261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olmayan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Koruyucusuz çalışma,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Kusurlu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alet,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makine, techizat kullanma,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yapılmış alet-makineler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 bakımsız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bina, alet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makine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yöntem-şartlar</a:t>
            </a: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TEHLİKELİ HAREKETLER – DURUMUNLAR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uppieren 19"/>
          <p:cNvGrpSpPr/>
          <p:nvPr/>
        </p:nvGrpSpPr>
        <p:grpSpPr>
          <a:xfrm>
            <a:off x="1865561" y="4238625"/>
            <a:ext cx="5554414" cy="2720814"/>
            <a:chOff x="-6894285" y="1632020"/>
            <a:chExt cx="6332217" cy="3079609"/>
          </a:xfrm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30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tx1">
                <a:lumMod val="65000"/>
                <a:lumOff val="3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3200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Durumlar</a:t>
              </a:r>
              <a:endParaRPr lang="en-US" sz="3200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bg2">
                <a:lumMod val="7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3200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Tehlikeli Hareketler</a:t>
              </a:r>
              <a:endParaRPr lang="en-US" sz="32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Prensip-3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 Sonucu Meydana Gelecek Zararın Büyüklüğü Kestirilemez, Bu Tamamen Tesadüflere 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İSG’nin yaptığı faaliyetlerdeki amacının;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kazayı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atlatmak değil, kazayı meydana getiren sebepleri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kaldırılmaya dönük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olması gerektiğini söylemektedir.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ÜÇÜNCÜ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" descr="D:\DOKTOR\1-ISTANBULUZMAN\1-EĞİTİM KURUMU\1. İstanbuluzman\2-RESİMLER\Meslekler\pat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7" y="4258567"/>
            <a:ext cx="2462108" cy="246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5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Prensip-4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Ağır yaralanma ya da ölümle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neticelenen her kazanın temelinde 29 uzuv kaybı, 300 yaralanma olmayan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(ramak kala) olay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göre her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atlatılmış ve her oluşan küçük kaza,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sonra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gelebilecek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kazanın habercisidir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Takibi tahmin imkanı sağlar. 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prensipten özellikle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«ramak kala»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olayların nedenlerinin iyi incelenmesi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ortadan kaldırılması gerektiği anlaşılmaktadır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DÖRDÜNCÜ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3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pieren 44"/>
          <p:cNvGrpSpPr/>
          <p:nvPr/>
        </p:nvGrpSpPr>
        <p:grpSpPr>
          <a:xfrm>
            <a:off x="2512559" y="397255"/>
            <a:ext cx="4787980" cy="5162170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9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 KAZANIN TEMELİNDE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(1/29/300 Oranı)</a:t>
            </a:r>
            <a:endParaRPr lang="en-GB" sz="32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053996" y="1296457"/>
            <a:ext cx="3742685" cy="1689255"/>
            <a:chOff x="4794684" y="1706032"/>
            <a:chExt cx="3742685" cy="168925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4794684" y="2259674"/>
              <a:ext cx="2815647" cy="683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Uzuv Yaralanmalı Olay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5" name="Picture 2" descr="C:\Users\ahmet\Desktop\Originals\Resim1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744" y="1706032"/>
              <a:ext cx="1190625" cy="1689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 15"/>
          <p:cNvGrpSpPr/>
          <p:nvPr/>
        </p:nvGrpSpPr>
        <p:grpSpPr>
          <a:xfrm>
            <a:off x="4722565" y="4589811"/>
            <a:ext cx="2883491" cy="1452004"/>
            <a:chOff x="6886574" y="4458713"/>
            <a:chExt cx="2254267" cy="1452004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6886574" y="4458713"/>
              <a:ext cx="2254267" cy="371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Ağır Yaralanma / Ölüm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71" y="4744742"/>
              <a:ext cx="1757562" cy="116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up 18"/>
          <p:cNvGrpSpPr/>
          <p:nvPr/>
        </p:nvGrpSpPr>
        <p:grpSpPr>
          <a:xfrm>
            <a:off x="-54591" y="1477264"/>
            <a:ext cx="2599331" cy="1958121"/>
            <a:chOff x="-122831" y="1886839"/>
            <a:chExt cx="2599331" cy="1958121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-122831" y="2963768"/>
              <a:ext cx="2567149" cy="881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Yaralanma Meydana Gelmeyen Olay                (Ramak Kala Olay!)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2" y="1886839"/>
              <a:ext cx="2368528" cy="1267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4410933" y="2896228"/>
            <a:ext cx="134683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800" b="1" noProof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KAZA</a:t>
            </a:r>
            <a:endParaRPr lang="de-DE" sz="2800" b="1" noProof="1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585684" y="3038233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300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435091" y="377964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1</a:t>
            </a:r>
            <a:endParaRPr lang="tr-TR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721581" y="2794050"/>
            <a:ext cx="50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29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31"/>
          <p:cNvSpPr txBox="1">
            <a:spLocks noChangeArrowheads="1"/>
          </p:cNvSpPr>
          <p:nvPr/>
        </p:nvSpPr>
        <p:spPr bwMode="gray">
          <a:xfrm>
            <a:off x="2598" y="6005162"/>
            <a:ext cx="289741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sz="24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Calibri" pitchFamily="34" charset="0"/>
              </a:rPr>
              <a:t>(Takip-Kayıt-Analiz)</a:t>
            </a:r>
            <a:endParaRPr lang="en-GB" sz="24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8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Prensip-5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Hareketlerin Nedenleri?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şahsi kusurları (dikkatsizlik, laubalilik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,…)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yetersizliği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şartlar ve fiziki çevre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önce güvensiz koşullar oluşturmakta, sonrada bu koşullar nedeniyle kaza yapmakta veya meslek hastalığına yakalanmaktadır. Kaza kusur oranlarının belirlenmesinde tehlikeli hareketlerin nedenleri incelenmelidir.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BEŞİNCİ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6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Prensip-6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Metodunun Uygulanması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Yapılmalı/Korunma Hiyerarşisi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Tehlikelerden kaynaklanan risklerin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önlemek/azaltmak için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tedbirlerinin belirlenmesi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sağlanması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ALTINCI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Prensip-7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Yöntemleri ile Üretim ve Kalite Kontrolü Metotları Arasında Benzerlik ve Paralellik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benzerlik kalite yönetim sistemlerinde daha net görülmektedir.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YEDİNCİ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Prensip-8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Sağlığı ve Güvenliği İle İlgili Çalışmalara, Kurallara ve Alınacak Tedbirlere Üst Düzey Yönetici Katılmalı ve Sorumluluğa Ortak Olmalıdır.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çalışmaları sadece işyerinde bu amaçla görevlendirilen personele sınırlı kalmamalıdır. Özellikle üste düzey yönetim ve orta düzey yönetim İSG desteklemelidir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SEKİZİNCİ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7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Prensip-9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Formen, Ustabaşı ve Benzeri İlk Kademe Yöneticiler, Kazalardan Korunmada En Önde Gelen Personeldir.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işçiye en yakın ilk kontrol elemanının iş güvenliğini sağlamadaki önemini,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teşvik, ikna ve disiplin çalışmalarının hangi seviyede gerekli olduğuna işaret etmektedir.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DOKUZUNCU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KÜLTÜRÜNÜN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tarafların katkısıyla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gelişebilir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Devlet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Örgütleri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Sendikaları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Üniversiteler</a:t>
            </a:r>
          </a:p>
          <a:p>
            <a:pPr marL="9504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Düzeltmekten çok koruyucudur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Multidisiplinerdir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(İHE-İGU…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Prensip-10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İSG Çalışmalarına Yön Veren İnsani Duyguların Yanında,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İG’nin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Sağlanmasında İtici Rol Oynayan 2 Mali Faktör Vardır.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bir işletmede üretim artar, maliyet düşer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Kazalarda meydana gelen zarar, İSG için yapılan ödemelerin 5 katıdır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«Önlemek Ödemekten Daha Ucuz ve Daha İnsanidir.»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ONUNCU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ISTANBULUZMAN\1-EĞİTİM KURUMU\1. İstanbuluzman\2-RESİMLER\Banka-Para\Money_Bag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189547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İG’nin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Sağlanmasında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 Temel Kuralları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Oklar-Yönler\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74" y="649405"/>
            <a:ext cx="2738651" cy="27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85725" y="1068388"/>
            <a:ext cx="29019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b="1" dirty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İSG’Yİ TEHDİT </a:t>
            </a: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EDEN DURUMLARI 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ORTADAN KALDIRMAK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121025" y="1068388"/>
            <a:ext cx="29019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 TEHDİT EDEN FAKTÖRLERİ  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ZAMANINDA SAPTAMAK</a:t>
            </a: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46800" y="1068388"/>
            <a:ext cx="29019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ÖNLENEMEYEN DURUMLARIN KÖTÜ SONUÇLARINI 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EN AZA İNDİRMEK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85725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Proaktif (Önlem Almak) Olma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kaldırmak,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olmak;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 olmak,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 görmek,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deneyimli olmak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Reaktif (Sonradan Tepkisel)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121025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olan biri durumun; tehlike olasılığı çok düşük düzeye indirilemiyorsa, </a:t>
            </a:r>
            <a:r>
              <a:rPr lang="tr-TR" sz="16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tehlikeli durumların ve gelişmelerin izlenmesi,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 açısından büyük önem kazanır.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46800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ve meslek hastalıklarına yönelik olarak KKD kullanılması gerekir. 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koruyucuların kullanılmasına bağlı kazalardan korunma,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 önlenmesinde periyodik muayenelerin yapılması,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SAĞLANMASINDA TEMEL KURALLAR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726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Proaktif olmak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21025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İzlemek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146800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Korumak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6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  <p:bldP spid="11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PROAKTİF VE REAKTİF YAKLAŞIMLAR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219074" y="1752600"/>
            <a:ext cx="3960000" cy="396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 rot="5400000" flipH="1" flipV="1">
            <a:off x="3163756" y="60423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4635969" y="1381125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İlgi Alanı (Reaktif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59074" y="2292600"/>
            <a:ext cx="2880000" cy="28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3" name="Dirsek Bağlayıcısı 12"/>
          <p:cNvCxnSpPr/>
          <p:nvPr/>
        </p:nvCxnSpPr>
        <p:spPr>
          <a:xfrm rot="5400000" flipH="1" flipV="1">
            <a:off x="3163756" y="159483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605074" y="3138600"/>
            <a:ext cx="1188000" cy="11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irsek Bağlayıcısı 14"/>
          <p:cNvCxnSpPr/>
          <p:nvPr/>
        </p:nvCxnSpPr>
        <p:spPr>
          <a:xfrm rot="5400000" flipH="1" flipV="1">
            <a:off x="3182806" y="264258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635969" y="2371695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Etki Alanı (Proaktif)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655019" y="3409920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Odak Merkezi (En Proaktif)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74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0962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Yönetimi Açısından</a:t>
            </a:r>
            <a:endParaRPr lang="tr-TR" sz="5400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Sağlığı Güvenliği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Ev-Konut-Fabrika\industr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1" y="-1956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7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161924" y="1201738"/>
            <a:ext cx="2092325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İNSAN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KAYNAKLARI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68549" y="1201738"/>
            <a:ext cx="2092325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ÜRETKENLİK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MALİYET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575174" y="1201738"/>
            <a:ext cx="2092325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KALİTE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16192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Rekabet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 rekabet için;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yetiştirmelidir. 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yetenekli işçiler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sonucu yaralanınca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şirketin rekabet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edebilme gücü zayıflar…</a:t>
            </a: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68549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Üretkenlik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«İnsan-teknoloji- yönetim»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stratejilerinin bir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fonksiyonudur.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sağlık, üretim ve insan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 doğrudan etkiye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sahiptir...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57517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usullerine sıkı bağlılığı, ayrıntılara dikkati ve işleri doğru şekilde yapmayı gerektirir.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artırma, aynı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kaliteyi de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artırır…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YÖNETİMİNDE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784974" y="1201739"/>
            <a:ext cx="2092325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TEDARİK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784974" y="2173288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üretim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Kaliteli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ürün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üretilendir”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yangınlar, patlamalar gibi durumlar,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üretimi kısmen ya da tamamen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durdurur.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Tedarik zamanında gerçekleşmez.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7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VE GÜVENLİĞİNİN SAĞLANMASI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325688" y="48275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3014663" y="2093913"/>
            <a:ext cx="3248025" cy="3055937"/>
            <a:chOff x="1869" y="1671"/>
            <a:chExt cx="2046" cy="1925"/>
          </a:xfrm>
        </p:grpSpPr>
        <p:sp>
          <p:nvSpPr>
            <p:cNvPr id="26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B9B1A"/>
                </a:gs>
                <a:gs pos="50000">
                  <a:srgbClr val="6B9B1A">
                    <a:gamma/>
                    <a:shade val="66275"/>
                    <a:invGamma/>
                  </a:srgbClr>
                </a:gs>
                <a:gs pos="100000">
                  <a:srgbClr val="6B9B1A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90BA45"/>
                </a:gs>
                <a:gs pos="50000">
                  <a:srgbClr val="90BA45">
                    <a:gamma/>
                    <a:shade val="66275"/>
                    <a:invGamma/>
                  </a:srgbClr>
                </a:gs>
                <a:gs pos="100000">
                  <a:srgbClr val="90BA45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4C7013">
                    <a:gamma/>
                    <a:shade val="66275"/>
                    <a:invGamma/>
                  </a:srgbClr>
                </a:gs>
                <a:gs pos="100000">
                  <a:srgbClr val="4C7013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29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35" name="Gerade Verbindung mit Pfeil 12"/>
          <p:cNvCxnSpPr>
            <a:cxnSpLocks noChangeShapeType="1"/>
          </p:cNvCxnSpPr>
          <p:nvPr/>
        </p:nvCxnSpPr>
        <p:spPr bwMode="gray">
          <a:xfrm flipV="1">
            <a:off x="4626769" y="3158330"/>
            <a:ext cx="1639887" cy="719139"/>
          </a:xfrm>
          <a:prstGeom prst="straightConnector1">
            <a:avLst/>
          </a:prstGeom>
          <a:noFill/>
          <a:ln w="22225" algn="ctr">
            <a:solidFill>
              <a:srgbClr val="919191"/>
            </a:solidFill>
            <a:round/>
            <a:headEnd/>
            <a:tailEnd type="triangle" w="med" len="med"/>
          </a:ln>
        </p:spPr>
      </p:cxnSp>
      <p:cxnSp>
        <p:nvCxnSpPr>
          <p:cNvPr id="36" name="Gerade Verbindung mit Pfeil 12"/>
          <p:cNvCxnSpPr>
            <a:cxnSpLocks noChangeShapeType="1"/>
          </p:cNvCxnSpPr>
          <p:nvPr/>
        </p:nvCxnSpPr>
        <p:spPr bwMode="gray">
          <a:xfrm flipH="1" flipV="1">
            <a:off x="3140074" y="3362325"/>
            <a:ext cx="1474788" cy="515145"/>
          </a:xfrm>
          <a:prstGeom prst="straightConnector1">
            <a:avLst/>
          </a:prstGeom>
          <a:noFill/>
          <a:ln w="22225" algn="ctr">
            <a:solidFill>
              <a:srgbClr val="919191"/>
            </a:solidFill>
            <a:round/>
            <a:headEnd/>
            <a:tailEnd type="triangle" w="med" len="med"/>
          </a:ln>
        </p:spPr>
      </p:cxnSp>
      <p:grpSp>
        <p:nvGrpSpPr>
          <p:cNvPr id="6" name="Grup 5"/>
          <p:cNvGrpSpPr/>
          <p:nvPr/>
        </p:nvGrpSpPr>
        <p:grpSpPr>
          <a:xfrm>
            <a:off x="5593160" y="2376664"/>
            <a:ext cx="2997303" cy="1080000"/>
            <a:chOff x="5221685" y="2738614"/>
            <a:chExt cx="2997303" cy="1080000"/>
          </a:xfrm>
        </p:grpSpPr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5221685" y="3124313"/>
              <a:ext cx="1872000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Üniversiteler</a:t>
              </a:r>
              <a:endParaRPr lang="tr-TR" sz="2000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0" name="Picture 2" descr="D:\DOKTOR\2-DRUZ\1. EĞİTİM KURUMU\1. İstanbuluzman\2-RESİMLER\Ev-Konut-Fabrika\Schoo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988" y="2738614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 3"/>
          <p:cNvGrpSpPr/>
          <p:nvPr/>
        </p:nvGrpSpPr>
        <p:grpSpPr>
          <a:xfrm>
            <a:off x="5538788" y="4826531"/>
            <a:ext cx="2532561" cy="1080000"/>
            <a:chOff x="5386388" y="5140856"/>
            <a:chExt cx="2532561" cy="1080000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386388" y="5503863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ÇALIŞANLAR</a:t>
              </a:r>
              <a:endPara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2" name="Picture 4" descr="D:\DOKTOR\2-DRUZ\1. EĞİTİM KURUMU\1. İstanbuluzman\2-RESİMLER\Meslekler\firefighter1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49" y="5140856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 2"/>
          <p:cNvGrpSpPr/>
          <p:nvPr/>
        </p:nvGrpSpPr>
        <p:grpSpPr>
          <a:xfrm>
            <a:off x="1155450" y="4831556"/>
            <a:ext cx="2525025" cy="1080000"/>
            <a:chOff x="764925" y="5022056"/>
            <a:chExt cx="2525025" cy="1080000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885950" y="5382518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İŞVEREN</a:t>
              </a:r>
              <a:endPara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3" name="Picture 5" descr="D:\DOKTOR\2-DRUZ\1. EĞİTİM KURUMU\1. İstanbuluzman\2-RESİMLER\Meslekler\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25" y="5022056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 1"/>
          <p:cNvGrpSpPr/>
          <p:nvPr/>
        </p:nvGrpSpPr>
        <p:grpSpPr>
          <a:xfrm>
            <a:off x="2849961" y="1281529"/>
            <a:ext cx="2524846" cy="1080000"/>
            <a:chOff x="2764236" y="1386304"/>
            <a:chExt cx="2524846" cy="1080000"/>
          </a:xfrm>
        </p:grpSpPr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3885082" y="1752999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DEVLET</a:t>
              </a:r>
              <a:endPara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4" name="Picture 6" descr="D:\DOKTOR\2-DRUZ\1. EĞİTİM KURUMU\1. İstanbuluzman\2-RESİMLER\Meslekler\invisib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236" y="1386304"/>
              <a:ext cx="1080000" cy="1080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 4"/>
          <p:cNvGrpSpPr/>
          <p:nvPr/>
        </p:nvGrpSpPr>
        <p:grpSpPr>
          <a:xfrm>
            <a:off x="514350" y="2384425"/>
            <a:ext cx="2988410" cy="1080000"/>
            <a:chOff x="695325" y="2536825"/>
            <a:chExt cx="2988410" cy="1080000"/>
          </a:xfrm>
        </p:grpSpPr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1811735" y="2772683"/>
              <a:ext cx="1872000" cy="61555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ts val="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Meslek Örgütleri</a:t>
              </a:r>
            </a:p>
            <a:p>
              <a:pPr algn="ctr" defTabSz="801688">
                <a:spcBef>
                  <a:spcPts val="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Sendikalar</a:t>
              </a:r>
              <a:endParaRPr lang="tr-TR" sz="2000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5" name="Picture 7" descr="D:\DOKTOR\2-DRUZ\1. EĞİTİM KURUMU\1. İstanbuluzman\2-RESİMLER\Ev-Konut-Fabrika\building (1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2536825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8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3"/>
            <a:ext cx="9133920" cy="29695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İSG’nin Hedefi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«Neden İSG?»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1-ISTANBULUZMAN\1-EĞİTİM KURUMU\1. İstanbuluzman\2-RESİMLER\İş Güvenliği\CarRepa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9" y="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9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5930751" y="1080036"/>
            <a:ext cx="3181349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İŞLETMEYİ-İŞYERİNİ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Acil Durum Planları, Risk Değerlendirmesi,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ve Güvenlik Planları, Yönetim Planları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9639" y="1278336"/>
            <a:ext cx="2874962" cy="7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TÜM ÇALIŞANLARI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&amp; Güvenlik (Sağlık ve Güvenlik hizmetleri)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2667591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165022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1815104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1666672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2723153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165942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362791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9525" y="2034179"/>
            <a:ext cx="30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046200" y="1938929"/>
            <a:ext cx="3060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80465" y="5090754"/>
            <a:ext cx="4527551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ÜRETİMİ-VERİMLİLİĞİ-KALİTEYİ ARTIRMAK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Plan-Prosedür-Talimat-Form-İzleme-Ölçme-Değerlendirme 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Yöntemlerini Hazırlamak ve Uygulamak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İSG HİZMETİLERİNİN TEMEL AMACI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4945654"/>
            <a:ext cx="0" cy="90000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-29334" y="2034179"/>
            <a:ext cx="2281968" cy="1105049"/>
            <a:chOff x="-29334" y="2474913"/>
            <a:chExt cx="2281968" cy="110504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34" y="2474913"/>
              <a:ext cx="1105049" cy="1105049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33" y="2812151"/>
              <a:ext cx="753227" cy="753227"/>
            </a:xfrm>
            <a:prstGeom prst="rect">
              <a:avLst/>
            </a:prstGeom>
          </p:spPr>
        </p:pic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43" y="2975314"/>
              <a:ext cx="579291" cy="579291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6396455" y="1856970"/>
            <a:ext cx="2736169" cy="1793283"/>
            <a:chOff x="6396455" y="2297704"/>
            <a:chExt cx="2736169" cy="1793283"/>
          </a:xfrm>
        </p:grpSpPr>
        <p:pic>
          <p:nvPicPr>
            <p:cNvPr id="5122" name="Picture 2" descr="C:\Users\Ahmet Yiğitap\Desktop\bulldoz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55" y="2297704"/>
              <a:ext cx="1487891" cy="1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Ahmet Yiğitap\Desktop\Under-constructi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174" y="2562698"/>
              <a:ext cx="894450" cy="89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Ahmet Yiğitap\Desktop\pip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99" y="287178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 6"/>
          <p:cNvGrpSpPr/>
          <p:nvPr/>
        </p:nvGrpSpPr>
        <p:grpSpPr>
          <a:xfrm>
            <a:off x="4702000" y="4847312"/>
            <a:ext cx="2329619" cy="1219200"/>
            <a:chOff x="4702000" y="5288046"/>
            <a:chExt cx="2329619" cy="1219200"/>
          </a:xfrm>
        </p:grpSpPr>
        <p:pic>
          <p:nvPicPr>
            <p:cNvPr id="24" name="Picture 2" descr="D:\DOKTOR\1-ISTANBULUZMAN\1-EĞİTİM KURUMU\1. İstanbuluzman\2-RESİMLER\İş Güvenliği\fill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7989" y="5537360"/>
              <a:ext cx="613630" cy="60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hmet Yiğitap\Desktop\deliverable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000" y="528804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Ahmet Yiğitap\Desktop\raw_materia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418" y="5537360"/>
              <a:ext cx="720571" cy="72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1" y="2471997"/>
            <a:ext cx="1054507" cy="10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9639" y="6083518"/>
            <a:ext cx="910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8258" y="6148009"/>
            <a:ext cx="8970209" cy="422406"/>
            <a:chOff x="78258" y="6302384"/>
            <a:chExt cx="8970209" cy="422406"/>
          </a:xfrm>
        </p:grpSpPr>
        <p:sp>
          <p:nvSpPr>
            <p:cNvPr id="40" name="Text Box 20"/>
            <p:cNvSpPr txBox="1">
              <a:spLocks noChangeArrowheads="1"/>
            </p:cNvSpPr>
            <p:nvPr/>
          </p:nvSpPr>
          <p:spPr bwMode="gray">
            <a:xfrm>
              <a:off x="78258" y="6302385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1-) İŞ KAZALARI </a:t>
              </a:r>
              <a:r>
                <a:rPr lang="tr-TR" sz="1400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(Hasar-Zarar)</a:t>
              </a:r>
              <a:endParaRPr lang="tr-TR" sz="1400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3107100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2-) MESLEK HASTALIKLARI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gray">
            <a:xfrm>
              <a:off x="6127326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3-) ÜRETİMİN DURMASI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10" name="Altıgen 9"/>
          <p:cNvSpPr/>
          <p:nvPr/>
        </p:nvSpPr>
        <p:spPr bwMode="auto">
          <a:xfrm>
            <a:off x="4470885" y="5777943"/>
            <a:ext cx="302305" cy="250983"/>
          </a:xfrm>
          <a:prstGeom prst="hexagon">
            <a:avLst/>
          </a:prstGeom>
          <a:solidFill>
            <a:srgbClr val="C00000"/>
          </a:solidFill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mbria" pitchFamily="18" charset="0"/>
              </a:rPr>
              <a:t>?</a:t>
            </a:r>
            <a:endParaRPr lang="tr-TR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83100" y="6724931"/>
            <a:ext cx="4032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5129826" y="6724931"/>
            <a:ext cx="39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107100" y="6549859"/>
            <a:ext cx="2999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mbria" pitchFamily="18" charset="0"/>
                <a:cs typeface="Calibri" pitchFamily="34" charset="0"/>
              </a:rPr>
              <a:t>Önlemek</a:t>
            </a:r>
            <a:endParaRPr lang="tr-TR" sz="1400" i="1" dirty="0">
              <a:solidFill>
                <a:srgbClr val="292929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1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6" grpId="0" animBg="1"/>
      <p:bldP spid="233487" grpId="0" animBg="1"/>
      <p:bldP spid="233491" grpId="0"/>
      <p:bldP spid="28" grpId="0" animBg="1"/>
      <p:bldP spid="39" grpId="0" animBg="1"/>
      <p:bldP spid="10" grpId="0" animBg="1"/>
      <p:bldP spid="37" grpId="0" animBg="1"/>
      <p:bldP spid="3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905125" y="2535936"/>
            <a:ext cx="6116050" cy="1683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Tanımlar</a:t>
            </a:r>
          </a:p>
          <a:p>
            <a:pPr marL="36000" algn="ctr"/>
            <a:r>
              <a:rPr lang="tr-TR" sz="6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&amp;</a:t>
            </a:r>
            <a:endParaRPr lang="tr-TR" sz="66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Zinciri</a:t>
            </a:r>
            <a:endParaRPr lang="tr-TR" sz="1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hyperlink 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5349">
            <a:off x="190503" y="1510981"/>
            <a:ext cx="3837246" cy="36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27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gray">
          <a:xfrm flipV="1">
            <a:off x="0" y="0"/>
            <a:ext cx="9144000" cy="2632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0" y="3524687"/>
            <a:ext cx="9144000" cy="14732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80530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1"/>
          <p:cNvSpPr txBox="1">
            <a:spLocks noChangeArrowheads="1"/>
          </p:cNvSpPr>
          <p:nvPr/>
        </p:nvSpPr>
        <p:spPr bwMode="gray">
          <a:xfrm>
            <a:off x="109183" y="220091"/>
            <a:ext cx="89392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ZİNCİRİNİN 5 TEMEL FAKTÖRÜ      YAKLAŞIM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gray">
          <a:xfrm>
            <a:off x="2436504" y="1651437"/>
            <a:ext cx="4248150" cy="4248150"/>
          </a:xfrm>
          <a:prstGeom prst="ellipse">
            <a:avLst/>
          </a:prstGeom>
          <a:solidFill>
            <a:srgbClr val="9DC2EB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gray">
          <a:xfrm>
            <a:off x="2761942" y="2292787"/>
            <a:ext cx="3595687" cy="3594100"/>
          </a:xfrm>
          <a:prstGeom prst="ellipse">
            <a:avLst/>
          </a:prstGeom>
          <a:solidFill>
            <a:srgbClr val="69A2E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gray">
          <a:xfrm>
            <a:off x="3088967" y="2943662"/>
            <a:ext cx="2940050" cy="2940050"/>
          </a:xfrm>
          <a:prstGeom prst="ellipse">
            <a:avLst/>
          </a:prstGeom>
          <a:solidFill>
            <a:srgbClr val="2A79D0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gray">
          <a:xfrm>
            <a:off x="3414404" y="3597712"/>
            <a:ext cx="2287588" cy="2286000"/>
          </a:xfrm>
          <a:prstGeom prst="ellipse">
            <a:avLst/>
          </a:prstGeom>
          <a:solidFill>
            <a:srgbClr val="0061B2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gray">
          <a:xfrm>
            <a:off x="3739842" y="4240650"/>
            <a:ext cx="1635125" cy="1635125"/>
          </a:xfrm>
          <a:prstGeom prst="ellipse">
            <a:avLst/>
          </a:prstGeom>
          <a:solidFill>
            <a:srgbClr val="004074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-3176" y="4616955"/>
            <a:ext cx="5419085" cy="1079021"/>
            <a:chOff x="-3176" y="4016443"/>
            <a:chExt cx="5419085" cy="1079021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gray">
            <a:xfrm>
              <a:off x="3780785" y="4016443"/>
              <a:ext cx="1635124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İnsan Tabiat Şartları Karşısında  Zayıftır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«İnsanın Zayıflığı»         %0,5-1</a:t>
              </a:r>
              <a:endParaRPr lang="en-US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gray">
            <a:xfrm rot="10800000">
              <a:off x="49209" y="4475358"/>
              <a:ext cx="4049714" cy="168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gray">
            <a:xfrm>
              <a:off x="49209" y="4603021"/>
              <a:ext cx="303975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Kazalar tam önlenemez!   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Yoktur»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-3176" y="4261046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913518" y="3761423"/>
            <a:ext cx="5279672" cy="1580556"/>
            <a:chOff x="3913518" y="3160911"/>
            <a:chExt cx="5279672" cy="1580556"/>
          </a:xfrm>
        </p:grpSpPr>
        <p:sp>
          <p:nvSpPr>
            <p:cNvPr id="61" name="Text Box 19"/>
            <p:cNvSpPr txBox="1">
              <a:spLocks noChangeArrowheads="1"/>
            </p:cNvSpPr>
            <p:nvPr/>
          </p:nvSpPr>
          <p:spPr bwMode="gray">
            <a:xfrm>
              <a:off x="3913518" y="3162014"/>
              <a:ext cx="12668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Kişisel Kusurlar  %0,5-1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gray">
            <a:xfrm>
              <a:off x="6552167" y="3510361"/>
              <a:ext cx="2641023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Zayıflığın Kişisel Boyutu Psikososyal ve Çevresel Faktörlere Bağlı         </a:t>
              </a:r>
              <a:r>
                <a:rPr lang="tr-TR" sz="14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Eğitim ve Öğretimle Kısmen Önlemek»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5227660" y="3406534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679302" y="3160911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13648" y="3138924"/>
            <a:ext cx="5282251" cy="1299007"/>
            <a:chOff x="13648" y="2538412"/>
            <a:chExt cx="5282251" cy="1299007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gray">
            <a:xfrm>
              <a:off x="3767137" y="2538412"/>
              <a:ext cx="15287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 Tehlike Durum %98</a:t>
              </a:r>
              <a:endPara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gray">
            <a:xfrm>
              <a:off x="62858" y="309875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hareket-durumun aynı anda olması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                      </a:t>
              </a:r>
              <a:r>
                <a:rPr lang="tr-TR" sz="1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«Hedef %100 Önlemek»</a:t>
              </a:r>
              <a:endPara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gray">
            <a:xfrm rot="10800000">
              <a:off x="176104" y="2890484"/>
              <a:ext cx="3528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648" y="267489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117974" y="2336234"/>
            <a:ext cx="5083175" cy="1196263"/>
            <a:chOff x="4117974" y="1749370"/>
            <a:chExt cx="5083175" cy="1196263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gray">
            <a:xfrm>
              <a:off x="4117974" y="1887537"/>
              <a:ext cx="9382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Olayı</a:t>
              </a:r>
              <a:endPara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gray">
            <a:xfrm rot="10800000">
              <a:off x="5173068" y="1974895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6572250" y="2206969"/>
              <a:ext cx="26288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Zarar-Hasar oluşmamış       «Ramak Kala Olay»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Takip-Kayıt-Analiz»</a:t>
              </a:r>
              <a:endParaRPr lang="en-US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663219" y="174937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4763" y="1708819"/>
            <a:ext cx="5107339" cy="1347292"/>
            <a:chOff x="4763" y="1108307"/>
            <a:chExt cx="5107339" cy="1347292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gray">
            <a:xfrm>
              <a:off x="3989740" y="1186832"/>
              <a:ext cx="112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Zarar-Hasar  «Kişi-İşletme»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09183" y="1532269"/>
              <a:ext cx="242074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Yaralanmanın (zarar/hasar) meydana gelmesi          </a:t>
              </a:r>
              <a:r>
                <a:rPr lang="tr-TR" sz="14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Kazayı Erken Fark Etmek             En Az Zararla Atlatmak»</a:t>
              </a:r>
              <a:endParaRPr lang="en-US" sz="1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gray">
            <a:xfrm rot="10800000">
              <a:off x="35788" y="1365250"/>
              <a:ext cx="385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763" y="1108307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gray">
          <a:xfrm>
            <a:off x="46328" y="867791"/>
            <a:ext cx="8971965" cy="58674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Kaza zincirini oluşturan halkalardan biri olmadıkça diğeri oluşmaz ve kaza meydana gelmez!</a:t>
            </a:r>
            <a:endParaRPr lang="en-US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Taş yapı\03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6" y="288331"/>
            <a:ext cx="431063" cy="4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97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-46632" y="3009200"/>
            <a:ext cx="9190631" cy="3650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Sağılığı ve Güvenliği 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Çalışmalarının Yürütülmesinde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Problemlerin Çözümünde</a:t>
            </a:r>
            <a:endParaRPr lang="tr-TR" sz="5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«Heinrich Prensipleri»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«İSG 10 Temel Prensibi»</a:t>
            </a:r>
          </a:p>
        </p:txBody>
      </p:sp>
      <p:pic>
        <p:nvPicPr>
          <p:cNvPr id="5" name="Picture 2" descr="D:\DOKTOR\1-ISTANBULUZMAN\1-EĞİTİM KURUMU\1. İstanbuluzman\2-RESİMLER\İş Güvenliği\security_keyand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7354" y="299111"/>
            <a:ext cx="2377185" cy="2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 ve Tehlikeli Durumların Önlenmesi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zincirinin üçüncü halkası en zayıf halkadır.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Hareket ve Tehlikeli Durumları»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düzeltmeyi hedef alır.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birinci ve ikinci halkalarda (eğitim ve disiplin yoluyla) etkin sonuç elde edemeyeceğini kabul eder.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BİRİNCİ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10934</TotalTime>
  <Words>1145</Words>
  <Application>Microsoft Office PowerPoint</Application>
  <PresentationFormat>Ekran Gösterisi (4:3)</PresentationFormat>
  <Paragraphs>297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1_Standarddesign</vt:lpstr>
      <vt:lpstr>6_Standarddesign</vt:lpstr>
      <vt:lpstr>7_Standarddesign</vt:lpstr>
      <vt:lpstr>8_Standarddesign</vt:lpstr>
      <vt:lpstr>4_Standarddesign</vt:lpstr>
      <vt:lpstr>2_Standarddesign</vt:lpstr>
      <vt:lpstr>10_Standarddesign</vt:lpstr>
      <vt:lpstr>PowerPoint Sunusu</vt:lpstr>
      <vt:lpstr>PowerPoint Sunusu</vt:lpstr>
      <vt:lpstr>PowerPoint Sunusu</vt:lpstr>
      <vt:lpstr>PowerPoint Sunusu</vt:lpstr>
      <vt:lpstr>İSG HİZMETİLERİNİN TEMEL AMACI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1092</cp:revision>
  <dcterms:created xsi:type="dcterms:W3CDTF">2008-04-16T13:39:00Z</dcterms:created>
  <dcterms:modified xsi:type="dcterms:W3CDTF">2013-05-03T19:41:24Z</dcterms:modified>
</cp:coreProperties>
</file>