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6" r:id="rId2"/>
    <p:sldMasterId id="2147483780" r:id="rId3"/>
    <p:sldMasterId id="2147483804" r:id="rId4"/>
    <p:sldMasterId id="2147483828" r:id="rId5"/>
    <p:sldMasterId id="2147483864" r:id="rId6"/>
    <p:sldMasterId id="2147483876" r:id="rId7"/>
    <p:sldMasterId id="2147483888" r:id="rId8"/>
    <p:sldMasterId id="2147483900" r:id="rId9"/>
    <p:sldMasterId id="2147483924" r:id="rId10"/>
    <p:sldMasterId id="2147483936" r:id="rId11"/>
  </p:sldMasterIdLst>
  <p:notesMasterIdLst>
    <p:notesMasterId r:id="rId61"/>
  </p:notesMasterIdLst>
  <p:handoutMasterIdLst>
    <p:handoutMasterId r:id="rId62"/>
  </p:handoutMasterIdLst>
  <p:sldIdLst>
    <p:sldId id="461" r:id="rId12"/>
    <p:sldId id="1250" r:id="rId13"/>
    <p:sldId id="1251" r:id="rId14"/>
    <p:sldId id="1305" r:id="rId15"/>
    <p:sldId id="1259" r:id="rId16"/>
    <p:sldId id="1306" r:id="rId17"/>
    <p:sldId id="1263" r:id="rId18"/>
    <p:sldId id="1264" r:id="rId19"/>
    <p:sldId id="1266" r:id="rId20"/>
    <p:sldId id="1265" r:id="rId21"/>
    <p:sldId id="1267" r:id="rId22"/>
    <p:sldId id="1340" r:id="rId23"/>
    <p:sldId id="1341" r:id="rId24"/>
    <p:sldId id="1342" r:id="rId25"/>
    <p:sldId id="1307" r:id="rId26"/>
    <p:sldId id="1327" r:id="rId27"/>
    <p:sldId id="1328" r:id="rId28"/>
    <p:sldId id="1288" r:id="rId29"/>
    <p:sldId id="1338" r:id="rId30"/>
    <p:sldId id="1343" r:id="rId31"/>
    <p:sldId id="1337" r:id="rId32"/>
    <p:sldId id="1339" r:id="rId33"/>
    <p:sldId id="1324" r:id="rId34"/>
    <p:sldId id="1289" r:id="rId35"/>
    <p:sldId id="1296" r:id="rId36"/>
    <p:sldId id="1236" r:id="rId37"/>
    <p:sldId id="1300" r:id="rId38"/>
    <p:sldId id="1237" r:id="rId39"/>
    <p:sldId id="1301" r:id="rId40"/>
    <p:sldId id="1297" r:id="rId41"/>
    <p:sldId id="1238" r:id="rId42"/>
    <p:sldId id="1290" r:id="rId43"/>
    <p:sldId id="1239" r:id="rId44"/>
    <p:sldId id="1326" r:id="rId45"/>
    <p:sldId id="1240" r:id="rId46"/>
    <p:sldId id="1218" r:id="rId47"/>
    <p:sldId id="1241" r:id="rId48"/>
    <p:sldId id="1242" r:id="rId49"/>
    <p:sldId id="1334" r:id="rId50"/>
    <p:sldId id="1335" r:id="rId51"/>
    <p:sldId id="1336" r:id="rId52"/>
    <p:sldId id="1302" r:id="rId53"/>
    <p:sldId id="1245" r:id="rId54"/>
    <p:sldId id="1309" r:id="rId55"/>
    <p:sldId id="1224" r:id="rId56"/>
    <p:sldId id="1294" r:id="rId57"/>
    <p:sldId id="1322" r:id="rId58"/>
    <p:sldId id="1323" r:id="rId59"/>
    <p:sldId id="1321" r:id="rId6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414141"/>
    <a:srgbClr val="5A5A59"/>
    <a:srgbClr val="004074"/>
    <a:srgbClr val="004986"/>
    <a:srgbClr val="00A4FF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554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72519753012438E-3"/>
                  <c:y val="-5.244078452795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384550991335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Cambria" pitchFamily="18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Sayfa1!$A$2:$A$4</c:f>
              <c:strCache>
                <c:ptCount val="3"/>
                <c:pt idx="0">
                  <c:v>Tehlikeli Hareket</c:v>
                </c:pt>
                <c:pt idx="1">
                  <c:v>Tehlikeli Durum</c:v>
                </c:pt>
                <c:pt idx="2">
                  <c:v>Sebebi Bilinmeyen</c:v>
                </c:pt>
              </c:strCache>
            </c:strRef>
          </c:cat>
          <c:val>
            <c:numRef>
              <c:f>Sayfa1!$B$2:$B$4</c:f>
              <c:numCache>
                <c:formatCode>#,##0</c:formatCode>
                <c:ptCount val="3"/>
                <c:pt idx="0">
                  <c:v>88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124642816"/>
        <c:axId val="124644352"/>
        <c:axId val="0"/>
      </c:bar3DChart>
      <c:catAx>
        <c:axId val="1246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100" b="1">
                <a:latin typeface="Cambria" pitchFamily="18" charset="0"/>
                <a:cs typeface="Tahoma" pitchFamily="34" charset="0"/>
              </a:defRPr>
            </a:pPr>
            <a:endParaRPr lang="tr-TR"/>
          </a:p>
        </c:txPr>
        <c:crossAx val="124644352"/>
        <c:crosses val="autoZero"/>
        <c:auto val="1"/>
        <c:lblAlgn val="ctr"/>
        <c:lblOffset val="100"/>
        <c:noMultiLvlLbl val="0"/>
      </c:catAx>
      <c:valAx>
        <c:axId val="124644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246428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977C5-21FB-4B92-9ADA-DA918F971C53}" type="doc">
      <dgm:prSet loTypeId="urn:microsoft.com/office/officeart/2005/8/layout/target1" loCatId="relationship" qsTypeId="urn:microsoft.com/office/officeart/2005/8/quickstyle/simple5" qsCatId="simple" csTypeId="urn:microsoft.com/office/officeart/2005/8/colors/colorful4" csCatId="colorful" phldr="1"/>
      <dgm:spPr/>
    </dgm:pt>
    <dgm:pt modelId="{BE8956CF-C781-4061-9A5C-FF0F84F8C978}">
      <dgm:prSet phldrT="[Metin]" custT="1"/>
      <dgm:spPr/>
      <dgm:t>
        <a:bodyPr/>
        <a:lstStyle/>
        <a:p>
          <a:r>
            <a:rPr lang="tr-TR" sz="2400" b="1" i="1" dirty="0" smtClean="0">
              <a:latin typeface="Calibri" pitchFamily="34" charset="0"/>
              <a:cs typeface="Calibri" pitchFamily="34" charset="0"/>
            </a:rPr>
            <a:t>Odak Merkezi (En </a:t>
          </a:r>
          <a:r>
            <a:rPr lang="tr-TR" sz="2400" b="1" i="1" dirty="0" err="1" smtClean="0">
              <a:latin typeface="Calibri" pitchFamily="34" charset="0"/>
              <a:cs typeface="Calibri" pitchFamily="34" charset="0"/>
            </a:rPr>
            <a:t>Proaktif</a:t>
          </a:r>
          <a:r>
            <a:rPr lang="tr-TR" sz="2400" b="1" i="1" dirty="0" smtClean="0">
              <a:latin typeface="Calibri" pitchFamily="34" charset="0"/>
              <a:cs typeface="Calibri" pitchFamily="34" charset="0"/>
            </a:rPr>
            <a:t>)</a:t>
          </a:r>
          <a:endParaRPr lang="tr-TR" sz="2400" b="1" i="1" dirty="0">
            <a:latin typeface="Calibri" pitchFamily="34" charset="0"/>
            <a:cs typeface="Calibri" pitchFamily="34" charset="0"/>
          </a:endParaRPr>
        </a:p>
      </dgm:t>
    </dgm:pt>
    <dgm:pt modelId="{86A3EC3A-C443-4450-A29A-3509C4666587}" type="parTrans" cxnId="{D07B8D97-E0DA-4B1F-93CC-6DE8F89CF69B}">
      <dgm:prSet/>
      <dgm:spPr/>
      <dgm:t>
        <a:bodyPr/>
        <a:lstStyle/>
        <a:p>
          <a:endParaRPr lang="tr-TR"/>
        </a:p>
      </dgm:t>
    </dgm:pt>
    <dgm:pt modelId="{CB11BC72-30DD-446A-905F-FC33D2ADE7CD}" type="sibTrans" cxnId="{D07B8D97-E0DA-4B1F-93CC-6DE8F89CF69B}">
      <dgm:prSet/>
      <dgm:spPr/>
      <dgm:t>
        <a:bodyPr/>
        <a:lstStyle/>
        <a:p>
          <a:endParaRPr lang="tr-TR"/>
        </a:p>
      </dgm:t>
    </dgm:pt>
    <dgm:pt modelId="{7819E577-0848-4E21-8B46-D111D2974380}">
      <dgm:prSet phldrT="[Metin]" custT="1"/>
      <dgm:spPr/>
      <dgm:t>
        <a:bodyPr/>
        <a:lstStyle/>
        <a:p>
          <a:r>
            <a:rPr lang="tr-TR" sz="2400" b="1" i="1" dirty="0" smtClean="0">
              <a:latin typeface="Calibri" pitchFamily="34" charset="0"/>
              <a:cs typeface="Calibri" pitchFamily="34" charset="0"/>
            </a:rPr>
            <a:t>Etki Alanı (</a:t>
          </a:r>
          <a:r>
            <a:rPr lang="tr-TR" sz="2400" b="1" i="1" dirty="0" err="1" smtClean="0">
              <a:latin typeface="Calibri" pitchFamily="34" charset="0"/>
              <a:cs typeface="Calibri" pitchFamily="34" charset="0"/>
            </a:rPr>
            <a:t>Proaktif</a:t>
          </a:r>
          <a:r>
            <a:rPr lang="tr-TR" sz="2400" b="1" i="1" dirty="0" smtClean="0">
              <a:latin typeface="Calibri" pitchFamily="34" charset="0"/>
              <a:cs typeface="Calibri" pitchFamily="34" charset="0"/>
            </a:rPr>
            <a:t>)</a:t>
          </a:r>
          <a:endParaRPr lang="tr-TR" sz="2400" b="1" i="1" dirty="0">
            <a:latin typeface="Calibri" pitchFamily="34" charset="0"/>
            <a:cs typeface="Calibri" pitchFamily="34" charset="0"/>
          </a:endParaRPr>
        </a:p>
      </dgm:t>
    </dgm:pt>
    <dgm:pt modelId="{9BAF8207-4B73-4E92-A1BC-7C038CA2A7E9}" type="parTrans" cxnId="{CF928CE6-B8CF-48A0-A5BD-92E6425444DB}">
      <dgm:prSet/>
      <dgm:spPr/>
      <dgm:t>
        <a:bodyPr/>
        <a:lstStyle/>
        <a:p>
          <a:endParaRPr lang="tr-TR"/>
        </a:p>
      </dgm:t>
    </dgm:pt>
    <dgm:pt modelId="{5B49BD21-5256-4B5B-92B9-5A464C6342CC}" type="sibTrans" cxnId="{CF928CE6-B8CF-48A0-A5BD-92E6425444DB}">
      <dgm:prSet/>
      <dgm:spPr/>
      <dgm:t>
        <a:bodyPr/>
        <a:lstStyle/>
        <a:p>
          <a:endParaRPr lang="tr-TR"/>
        </a:p>
      </dgm:t>
    </dgm:pt>
    <dgm:pt modelId="{DAE199B8-4F79-4CB9-8233-164ED3F6D079}">
      <dgm:prSet phldrT="[Metin]" custT="1"/>
      <dgm:spPr/>
      <dgm:t>
        <a:bodyPr/>
        <a:lstStyle/>
        <a:p>
          <a:r>
            <a:rPr lang="tr-TR" sz="2400" b="1" i="1" dirty="0" smtClean="0">
              <a:latin typeface="Calibri" pitchFamily="34" charset="0"/>
              <a:cs typeface="Calibri" pitchFamily="34" charset="0"/>
            </a:rPr>
            <a:t>İlgi Alanı (Reaktif)</a:t>
          </a:r>
          <a:endParaRPr lang="tr-TR" sz="2400" b="1" i="1" dirty="0">
            <a:latin typeface="Calibri" pitchFamily="34" charset="0"/>
            <a:cs typeface="Calibri" pitchFamily="34" charset="0"/>
          </a:endParaRPr>
        </a:p>
      </dgm:t>
    </dgm:pt>
    <dgm:pt modelId="{0F77A2BC-2592-46CD-AF51-15FD46DF6C1B}" type="parTrans" cxnId="{C7234A95-B05F-4169-8A20-73767015999B}">
      <dgm:prSet/>
      <dgm:spPr/>
      <dgm:t>
        <a:bodyPr/>
        <a:lstStyle/>
        <a:p>
          <a:endParaRPr lang="tr-TR"/>
        </a:p>
      </dgm:t>
    </dgm:pt>
    <dgm:pt modelId="{810CB7AA-FB14-4044-A275-CE078C5BD371}" type="sibTrans" cxnId="{C7234A95-B05F-4169-8A20-73767015999B}">
      <dgm:prSet/>
      <dgm:spPr/>
      <dgm:t>
        <a:bodyPr/>
        <a:lstStyle/>
        <a:p>
          <a:endParaRPr lang="tr-TR"/>
        </a:p>
      </dgm:t>
    </dgm:pt>
    <dgm:pt modelId="{9573DEF9-CEFA-4CA9-9CB5-4ABF08D1B182}" type="pres">
      <dgm:prSet presAssocID="{16F977C5-21FB-4B92-9ADA-DA918F971C53}" presName="composite" presStyleCnt="0">
        <dgm:presLayoutVars>
          <dgm:chMax val="5"/>
          <dgm:dir/>
          <dgm:resizeHandles val="exact"/>
        </dgm:presLayoutVars>
      </dgm:prSet>
      <dgm:spPr/>
    </dgm:pt>
    <dgm:pt modelId="{D160D76C-0E5E-484C-A905-6CC2B94C2276}" type="pres">
      <dgm:prSet presAssocID="{BE8956CF-C781-4061-9A5C-FF0F84F8C978}" presName="circle1" presStyleLbl="lnNode1" presStyleIdx="0" presStyleCnt="3"/>
      <dgm:spPr/>
    </dgm:pt>
    <dgm:pt modelId="{B6989149-A5A5-4E09-8342-BA45BF64324C}" type="pres">
      <dgm:prSet presAssocID="{BE8956CF-C781-4061-9A5C-FF0F84F8C978}" presName="text1" presStyleLbl="revTx" presStyleIdx="0" presStyleCnt="3" custScaleX="213799" custScaleY="45714" custLinFactNeighborX="58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035930-C6F8-46BC-97D5-4F47F690CF23}" type="pres">
      <dgm:prSet presAssocID="{BE8956CF-C781-4061-9A5C-FF0F84F8C978}" presName="line1" presStyleLbl="callout" presStyleIdx="0" presStyleCnt="6"/>
      <dgm:spPr/>
    </dgm:pt>
    <dgm:pt modelId="{BAA6EF86-A0FC-4874-BA4A-AB9B7F72B044}" type="pres">
      <dgm:prSet presAssocID="{BE8956CF-C781-4061-9A5C-FF0F84F8C978}" presName="d1" presStyleLbl="callout" presStyleIdx="1" presStyleCnt="6"/>
      <dgm:spPr/>
    </dgm:pt>
    <dgm:pt modelId="{51C7AB91-9EBB-41CB-9C5A-5E487074624E}" type="pres">
      <dgm:prSet presAssocID="{7819E577-0848-4E21-8B46-D111D2974380}" presName="circle2" presStyleLbl="lnNode1" presStyleIdx="1" presStyleCnt="3"/>
      <dgm:spPr/>
    </dgm:pt>
    <dgm:pt modelId="{0B0EA6FA-6FEE-408A-9D9A-E66495015C7F}" type="pres">
      <dgm:prSet presAssocID="{7819E577-0848-4E21-8B46-D111D2974380}" presName="text2" presStyleLbl="revTx" presStyleIdx="1" presStyleCnt="3" custScaleX="213584" custScaleY="40714" custLinFactNeighborX="574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157E4B-FC8E-445D-9292-5E91B2345DDB}" type="pres">
      <dgm:prSet presAssocID="{7819E577-0848-4E21-8B46-D111D2974380}" presName="line2" presStyleLbl="callout" presStyleIdx="2" presStyleCnt="6"/>
      <dgm:spPr/>
    </dgm:pt>
    <dgm:pt modelId="{A35B6D84-A708-49FD-8F3F-4AA9ED9100B2}" type="pres">
      <dgm:prSet presAssocID="{7819E577-0848-4E21-8B46-D111D2974380}" presName="d2" presStyleLbl="callout" presStyleIdx="3" presStyleCnt="6"/>
      <dgm:spPr/>
    </dgm:pt>
    <dgm:pt modelId="{2A253EA3-41C5-4385-92CB-20B0979C53A1}" type="pres">
      <dgm:prSet presAssocID="{DAE199B8-4F79-4CB9-8233-164ED3F6D079}" presName="circle3" presStyleLbl="lnNode1" presStyleIdx="2" presStyleCnt="3"/>
      <dgm:spPr/>
    </dgm:pt>
    <dgm:pt modelId="{DBD66E04-4E65-4D3D-A837-CF0F05A81072}" type="pres">
      <dgm:prSet presAssocID="{DAE199B8-4F79-4CB9-8233-164ED3F6D079}" presName="text3" presStyleLbl="revTx" presStyleIdx="2" presStyleCnt="3" custScaleX="176867" custScaleY="43571" custLinFactNeighborX="41841" custLinFactNeighborY="-18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AB4D0A-F4A7-481C-9A81-24EE194C95FA}" type="pres">
      <dgm:prSet presAssocID="{DAE199B8-4F79-4CB9-8233-164ED3F6D079}" presName="line3" presStyleLbl="callout" presStyleIdx="4" presStyleCnt="6"/>
      <dgm:spPr/>
    </dgm:pt>
    <dgm:pt modelId="{FD75D9D6-24E6-438C-8CEA-83F4F64ADD26}" type="pres">
      <dgm:prSet presAssocID="{DAE199B8-4F79-4CB9-8233-164ED3F6D079}" presName="d3" presStyleLbl="callout" presStyleIdx="5" presStyleCnt="6"/>
      <dgm:spPr/>
    </dgm:pt>
  </dgm:ptLst>
  <dgm:cxnLst>
    <dgm:cxn modelId="{B66E81C9-8681-4E66-81E0-AAD915FD1A46}" type="presOf" srcId="{BE8956CF-C781-4061-9A5C-FF0F84F8C978}" destId="{B6989149-A5A5-4E09-8342-BA45BF64324C}" srcOrd="0" destOrd="0" presId="urn:microsoft.com/office/officeart/2005/8/layout/target1"/>
    <dgm:cxn modelId="{C7234A95-B05F-4169-8A20-73767015999B}" srcId="{16F977C5-21FB-4B92-9ADA-DA918F971C53}" destId="{DAE199B8-4F79-4CB9-8233-164ED3F6D079}" srcOrd="2" destOrd="0" parTransId="{0F77A2BC-2592-46CD-AF51-15FD46DF6C1B}" sibTransId="{810CB7AA-FB14-4044-A275-CE078C5BD371}"/>
    <dgm:cxn modelId="{7FD0A006-72F1-4637-A12C-5B74D979E9B7}" type="presOf" srcId="{7819E577-0848-4E21-8B46-D111D2974380}" destId="{0B0EA6FA-6FEE-408A-9D9A-E66495015C7F}" srcOrd="0" destOrd="0" presId="urn:microsoft.com/office/officeart/2005/8/layout/target1"/>
    <dgm:cxn modelId="{F0738DD7-26F1-4B91-B1B3-EEFF7AA8025B}" type="presOf" srcId="{DAE199B8-4F79-4CB9-8233-164ED3F6D079}" destId="{DBD66E04-4E65-4D3D-A837-CF0F05A81072}" srcOrd="0" destOrd="0" presId="urn:microsoft.com/office/officeart/2005/8/layout/target1"/>
    <dgm:cxn modelId="{D07B8D97-E0DA-4B1F-93CC-6DE8F89CF69B}" srcId="{16F977C5-21FB-4B92-9ADA-DA918F971C53}" destId="{BE8956CF-C781-4061-9A5C-FF0F84F8C978}" srcOrd="0" destOrd="0" parTransId="{86A3EC3A-C443-4450-A29A-3509C4666587}" sibTransId="{CB11BC72-30DD-446A-905F-FC33D2ADE7CD}"/>
    <dgm:cxn modelId="{08F7DECC-14A2-4F17-8FC8-E17F82DF39AD}" type="presOf" srcId="{16F977C5-21FB-4B92-9ADA-DA918F971C53}" destId="{9573DEF9-CEFA-4CA9-9CB5-4ABF08D1B182}" srcOrd="0" destOrd="0" presId="urn:microsoft.com/office/officeart/2005/8/layout/target1"/>
    <dgm:cxn modelId="{CF928CE6-B8CF-48A0-A5BD-92E6425444DB}" srcId="{16F977C5-21FB-4B92-9ADA-DA918F971C53}" destId="{7819E577-0848-4E21-8B46-D111D2974380}" srcOrd="1" destOrd="0" parTransId="{9BAF8207-4B73-4E92-A1BC-7C038CA2A7E9}" sibTransId="{5B49BD21-5256-4B5B-92B9-5A464C6342CC}"/>
    <dgm:cxn modelId="{9F43D680-33FD-4FDA-871B-E9DB1896451B}" type="presParOf" srcId="{9573DEF9-CEFA-4CA9-9CB5-4ABF08D1B182}" destId="{D160D76C-0E5E-484C-A905-6CC2B94C2276}" srcOrd="0" destOrd="0" presId="urn:microsoft.com/office/officeart/2005/8/layout/target1"/>
    <dgm:cxn modelId="{1C3F41AA-2873-4F39-8F89-B595C451E205}" type="presParOf" srcId="{9573DEF9-CEFA-4CA9-9CB5-4ABF08D1B182}" destId="{B6989149-A5A5-4E09-8342-BA45BF64324C}" srcOrd="1" destOrd="0" presId="urn:microsoft.com/office/officeart/2005/8/layout/target1"/>
    <dgm:cxn modelId="{54000091-BFC6-41DB-9346-62612517217C}" type="presParOf" srcId="{9573DEF9-CEFA-4CA9-9CB5-4ABF08D1B182}" destId="{69035930-C6F8-46BC-97D5-4F47F690CF23}" srcOrd="2" destOrd="0" presId="urn:microsoft.com/office/officeart/2005/8/layout/target1"/>
    <dgm:cxn modelId="{25BEEFD9-C142-44EC-A1D0-3F09AA400FF6}" type="presParOf" srcId="{9573DEF9-CEFA-4CA9-9CB5-4ABF08D1B182}" destId="{BAA6EF86-A0FC-4874-BA4A-AB9B7F72B044}" srcOrd="3" destOrd="0" presId="urn:microsoft.com/office/officeart/2005/8/layout/target1"/>
    <dgm:cxn modelId="{FE93F7E3-373B-43C0-9ED6-4A258D1EE5B5}" type="presParOf" srcId="{9573DEF9-CEFA-4CA9-9CB5-4ABF08D1B182}" destId="{51C7AB91-9EBB-41CB-9C5A-5E487074624E}" srcOrd="4" destOrd="0" presId="urn:microsoft.com/office/officeart/2005/8/layout/target1"/>
    <dgm:cxn modelId="{1E837DC9-C8A5-4393-BC1A-11B2BF928D87}" type="presParOf" srcId="{9573DEF9-CEFA-4CA9-9CB5-4ABF08D1B182}" destId="{0B0EA6FA-6FEE-408A-9D9A-E66495015C7F}" srcOrd="5" destOrd="0" presId="urn:microsoft.com/office/officeart/2005/8/layout/target1"/>
    <dgm:cxn modelId="{8C693100-4C46-42BE-8EE0-F3ABA9A63C3E}" type="presParOf" srcId="{9573DEF9-CEFA-4CA9-9CB5-4ABF08D1B182}" destId="{02157E4B-FC8E-445D-9292-5E91B2345DDB}" srcOrd="6" destOrd="0" presId="urn:microsoft.com/office/officeart/2005/8/layout/target1"/>
    <dgm:cxn modelId="{217B8F6B-17CA-40C0-AB6F-79EAEDFD28BC}" type="presParOf" srcId="{9573DEF9-CEFA-4CA9-9CB5-4ABF08D1B182}" destId="{A35B6D84-A708-49FD-8F3F-4AA9ED9100B2}" srcOrd="7" destOrd="0" presId="urn:microsoft.com/office/officeart/2005/8/layout/target1"/>
    <dgm:cxn modelId="{4CB8D262-8A61-459D-A4F8-18018A8074AC}" type="presParOf" srcId="{9573DEF9-CEFA-4CA9-9CB5-4ABF08D1B182}" destId="{2A253EA3-41C5-4385-92CB-20B0979C53A1}" srcOrd="8" destOrd="0" presId="urn:microsoft.com/office/officeart/2005/8/layout/target1"/>
    <dgm:cxn modelId="{9B3E1759-C60D-49C8-B0FF-375E94123C6E}" type="presParOf" srcId="{9573DEF9-CEFA-4CA9-9CB5-4ABF08D1B182}" destId="{DBD66E04-4E65-4D3D-A837-CF0F05A81072}" srcOrd="9" destOrd="0" presId="urn:microsoft.com/office/officeart/2005/8/layout/target1"/>
    <dgm:cxn modelId="{D512D67C-8FF6-4365-9232-CE1C61D92977}" type="presParOf" srcId="{9573DEF9-CEFA-4CA9-9CB5-4ABF08D1B182}" destId="{BFAB4D0A-F4A7-481C-9A81-24EE194C95FA}" srcOrd="10" destOrd="0" presId="urn:microsoft.com/office/officeart/2005/8/layout/target1"/>
    <dgm:cxn modelId="{9298350A-E345-4105-8475-F8974FCEC157}" type="presParOf" srcId="{9573DEF9-CEFA-4CA9-9CB5-4ABF08D1B182}" destId="{FD75D9D6-24E6-438C-8CEA-83F4F64ADD2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53EA3-41C5-4385-92CB-20B0979C53A1}">
      <dsp:nvSpPr>
        <dsp:cNvPr id="0" name=""/>
        <dsp:cNvSpPr/>
      </dsp:nvSpPr>
      <dsp:spPr>
        <a:xfrm>
          <a:off x="1193274" y="1005869"/>
          <a:ext cx="3424237" cy="3424237"/>
        </a:xfrm>
        <a:prstGeom prst="ellipse">
          <a:avLst/>
        </a:prstGeom>
        <a:gradFill rotWithShape="0">
          <a:gsLst>
            <a:gs pos="0">
              <a:schemeClr val="accent4">
                <a:hueOff val="1585707"/>
                <a:satOff val="97674"/>
                <a:lumOff val="83137"/>
                <a:alphaOff val="0"/>
                <a:shade val="51000"/>
                <a:satMod val="130000"/>
              </a:schemeClr>
            </a:gs>
            <a:gs pos="80000">
              <a:schemeClr val="accent4">
                <a:hueOff val="1585707"/>
                <a:satOff val="97674"/>
                <a:lumOff val="83137"/>
                <a:alphaOff val="0"/>
                <a:shade val="93000"/>
                <a:satMod val="130000"/>
              </a:schemeClr>
            </a:gs>
            <a:gs pos="100000">
              <a:schemeClr val="accent4">
                <a:hueOff val="1585707"/>
                <a:satOff val="97674"/>
                <a:lumOff val="8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C7AB91-9EBB-41CB-9C5A-5E487074624E}">
      <dsp:nvSpPr>
        <dsp:cNvPr id="0" name=""/>
        <dsp:cNvSpPr/>
      </dsp:nvSpPr>
      <dsp:spPr>
        <a:xfrm>
          <a:off x="1878122" y="1690716"/>
          <a:ext cx="2054542" cy="2054542"/>
        </a:xfrm>
        <a:prstGeom prst="ellipse">
          <a:avLst/>
        </a:prstGeom>
        <a:gradFill rotWithShape="0">
          <a:gsLst>
            <a:gs pos="0">
              <a:schemeClr val="accent4">
                <a:hueOff val="792853"/>
                <a:satOff val="48837"/>
                <a:lumOff val="41568"/>
                <a:alphaOff val="0"/>
                <a:shade val="51000"/>
                <a:satMod val="130000"/>
              </a:schemeClr>
            </a:gs>
            <a:gs pos="80000">
              <a:schemeClr val="accent4">
                <a:hueOff val="792853"/>
                <a:satOff val="48837"/>
                <a:lumOff val="4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792853"/>
                <a:satOff val="48837"/>
                <a:lumOff val="4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60D76C-0E5E-484C-A905-6CC2B94C2276}">
      <dsp:nvSpPr>
        <dsp:cNvPr id="0" name=""/>
        <dsp:cNvSpPr/>
      </dsp:nvSpPr>
      <dsp:spPr>
        <a:xfrm>
          <a:off x="2562969" y="2375564"/>
          <a:ext cx="684847" cy="6848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989149-A5A5-4E09-8342-BA45BF64324C}">
      <dsp:nvSpPr>
        <dsp:cNvPr id="0" name=""/>
        <dsp:cNvSpPr/>
      </dsp:nvSpPr>
      <dsp:spPr>
        <a:xfrm>
          <a:off x="5215894" y="135543"/>
          <a:ext cx="3660492" cy="45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latin typeface="Calibri" pitchFamily="34" charset="0"/>
              <a:cs typeface="Calibri" pitchFamily="34" charset="0"/>
            </a:rPr>
            <a:t>Odak Merkezi (En </a:t>
          </a:r>
          <a:r>
            <a:rPr lang="tr-TR" sz="2400" b="1" i="1" kern="1200" dirty="0" err="1" smtClean="0">
              <a:latin typeface="Calibri" pitchFamily="34" charset="0"/>
              <a:cs typeface="Calibri" pitchFamily="34" charset="0"/>
            </a:rPr>
            <a:t>Proaktif</a:t>
          </a:r>
          <a:r>
            <a:rPr lang="tr-TR" sz="2400" b="1" i="1" kern="1200" dirty="0" smtClean="0">
              <a:latin typeface="Calibri" pitchFamily="34" charset="0"/>
              <a:cs typeface="Calibri" pitchFamily="34" charset="0"/>
            </a:rPr>
            <a:t>)</a:t>
          </a:r>
          <a:endParaRPr lang="tr-TR" sz="2400" b="1" i="1" kern="1200" dirty="0">
            <a:latin typeface="Calibri" pitchFamily="34" charset="0"/>
            <a:cs typeface="Calibri" pitchFamily="34" charset="0"/>
          </a:endParaRPr>
        </a:p>
      </dsp:txBody>
      <dsp:txXfrm>
        <a:off x="5215894" y="135543"/>
        <a:ext cx="3660492" cy="456562"/>
      </dsp:txXfrm>
    </dsp:sp>
    <dsp:sp modelId="{69035930-C6F8-46BC-97D5-4F47F690CF23}">
      <dsp:nvSpPr>
        <dsp:cNvPr id="0" name=""/>
        <dsp:cNvSpPr/>
      </dsp:nvSpPr>
      <dsp:spPr>
        <a:xfrm>
          <a:off x="4760188" y="363824"/>
          <a:ext cx="42802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A6EF86-A0FC-4874-BA4A-AB9B7F72B044}">
      <dsp:nvSpPr>
        <dsp:cNvPr id="0" name=""/>
        <dsp:cNvSpPr/>
      </dsp:nvSpPr>
      <dsp:spPr>
        <a:xfrm rot="5400000">
          <a:off x="2655138" y="614649"/>
          <a:ext cx="2353592" cy="1853083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B0EA6FA-6FEE-408A-9D9A-E66495015C7F}">
      <dsp:nvSpPr>
        <dsp:cNvPr id="0" name=""/>
        <dsp:cNvSpPr/>
      </dsp:nvSpPr>
      <dsp:spPr>
        <a:xfrm>
          <a:off x="5198936" y="1159247"/>
          <a:ext cx="3656811" cy="40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latin typeface="Calibri" pitchFamily="34" charset="0"/>
              <a:cs typeface="Calibri" pitchFamily="34" charset="0"/>
            </a:rPr>
            <a:t>Etki Alanı (</a:t>
          </a:r>
          <a:r>
            <a:rPr lang="tr-TR" sz="2400" b="1" i="1" kern="1200" dirty="0" err="1" smtClean="0">
              <a:latin typeface="Calibri" pitchFamily="34" charset="0"/>
              <a:cs typeface="Calibri" pitchFamily="34" charset="0"/>
            </a:rPr>
            <a:t>Proaktif</a:t>
          </a:r>
          <a:r>
            <a:rPr lang="tr-TR" sz="2400" b="1" i="1" kern="1200" dirty="0" smtClean="0">
              <a:latin typeface="Calibri" pitchFamily="34" charset="0"/>
              <a:cs typeface="Calibri" pitchFamily="34" charset="0"/>
            </a:rPr>
            <a:t>)</a:t>
          </a:r>
          <a:endParaRPr lang="tr-TR" sz="2400" b="1" i="1" kern="1200" dirty="0">
            <a:latin typeface="Calibri" pitchFamily="34" charset="0"/>
            <a:cs typeface="Calibri" pitchFamily="34" charset="0"/>
          </a:endParaRPr>
        </a:p>
      </dsp:txBody>
      <dsp:txXfrm>
        <a:off x="5198936" y="1159247"/>
        <a:ext cx="3656811" cy="406625"/>
      </dsp:txXfrm>
    </dsp:sp>
    <dsp:sp modelId="{02157E4B-FC8E-445D-9292-5E91B2345DDB}">
      <dsp:nvSpPr>
        <dsp:cNvPr id="0" name=""/>
        <dsp:cNvSpPr/>
      </dsp:nvSpPr>
      <dsp:spPr>
        <a:xfrm>
          <a:off x="4760188" y="1362560"/>
          <a:ext cx="42802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35B6D84-A708-49FD-8F3F-4AA9ED9100B2}">
      <dsp:nvSpPr>
        <dsp:cNvPr id="0" name=""/>
        <dsp:cNvSpPr/>
      </dsp:nvSpPr>
      <dsp:spPr>
        <a:xfrm rot="5400000">
          <a:off x="3160327" y="1597805"/>
          <a:ext cx="1834021" cy="1362275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BD66E04-4E65-4D3D-A837-CF0F05A81072}">
      <dsp:nvSpPr>
        <dsp:cNvPr id="0" name=""/>
        <dsp:cNvSpPr/>
      </dsp:nvSpPr>
      <dsp:spPr>
        <a:xfrm>
          <a:off x="5246558" y="2125569"/>
          <a:ext cx="3028173" cy="43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latin typeface="Calibri" pitchFamily="34" charset="0"/>
              <a:cs typeface="Calibri" pitchFamily="34" charset="0"/>
            </a:rPr>
            <a:t>İlgi Alanı (Reaktif)</a:t>
          </a:r>
          <a:endParaRPr lang="tr-TR" sz="2400" b="1" i="1" kern="1200" dirty="0">
            <a:latin typeface="Calibri" pitchFamily="34" charset="0"/>
            <a:cs typeface="Calibri" pitchFamily="34" charset="0"/>
          </a:endParaRPr>
        </a:p>
      </dsp:txBody>
      <dsp:txXfrm>
        <a:off x="5246558" y="2125569"/>
        <a:ext cx="3028173" cy="435159"/>
      </dsp:txXfrm>
    </dsp:sp>
    <dsp:sp modelId="{BFAB4D0A-F4A7-481C-9A81-24EE194C95FA}">
      <dsp:nvSpPr>
        <dsp:cNvPr id="0" name=""/>
        <dsp:cNvSpPr/>
      </dsp:nvSpPr>
      <dsp:spPr>
        <a:xfrm>
          <a:off x="4760188" y="2361296"/>
          <a:ext cx="42802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75D9D6-24E6-438C-8CEA-83F4F64ADD26}">
      <dsp:nvSpPr>
        <dsp:cNvPr id="0" name=""/>
        <dsp:cNvSpPr/>
      </dsp:nvSpPr>
      <dsp:spPr>
        <a:xfrm rot="5400000">
          <a:off x="3666144" y="2580162"/>
          <a:ext cx="1310341" cy="871468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0.19962</cdr:x>
      <cdr:y>0.13587</cdr:y>
    </cdr:from>
    <cdr:to>
      <cdr:x>0.28965</cdr:x>
      <cdr:y>0.30715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971550" y="467182"/>
          <a:ext cx="438150" cy="588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3600" b="1" dirty="0" smtClean="0">
              <a:solidFill>
                <a:schemeClr val="bg1">
                  <a:lumMod val="50000"/>
                </a:schemeClr>
              </a:solidFill>
            </a:rPr>
            <a:t>!</a:t>
          </a:r>
          <a:endParaRPr lang="tr-TR" sz="36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17.01.2013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2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2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42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23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8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75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11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1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05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0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70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00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6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6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6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8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3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4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75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9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6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69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3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2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3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3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2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3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2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3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9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0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2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0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67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0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07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6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30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0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9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99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77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8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20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942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8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4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8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9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55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5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99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48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1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33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52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3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8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4810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8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243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0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125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35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60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01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27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4811" y="3589965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İSG Kültürü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Üniversiteler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sistemi kurulmasına bilimsel altyapı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alanında çalışacak insan 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temel-mezuniyet sonrası eğitimleri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ile ilgili araştırmalar ve akademik ortam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iş güvenliği – Sosyal politikalara katkı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7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Meslek Odaları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yetiştirilmesi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 edilmesi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katkı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mezuniyet sonrası sürekli eğitiminin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organizasyonu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İş kazalarının bilimsel analizine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</a:t>
            </a:r>
          </a:p>
          <a:p>
            <a:pPr marL="396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politikalarına katkı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189547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İG’nin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Sağlanmasında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tr-TR" sz="5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 Hekimi-İş Güvenliği Uzmanı</a:t>
            </a:r>
            <a:endParaRPr lang="tr-TR" sz="50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C:\Users\Ahmet Yiğitap\Pictures\Meslekler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03" y="961619"/>
            <a:ext cx="2234847" cy="22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hmet Yiğitap\Pictures\Meslekler\firefighter_128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835105"/>
            <a:ext cx="2361361" cy="23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20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Görevleri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sağlığının,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yapacakları işle ilgisini araştırmak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belirlemek,</a:t>
            </a: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ortamında oluşabilecek bazı risklere karşı alınacak tıbbi koruma yöntemlerini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uygulamak,</a:t>
            </a: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 esnasında sağlık sorunu olanların hastalıklarının teşhis ve tedavi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etmek,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 ve işle ilgili hastalıkların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teşhisini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araştırmak ve gerekli önlemleri almak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HEKİMİ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28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Görevleri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ortamındaki sağlık ve güvenlik risklerinin saptanması, bununla ilgili ölçümler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yapılması,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altına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sağlayacak teknik ve mühendislik çalışmalarını yapmak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Risk analizi…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UZMANI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67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3"/>
            <a:ext cx="9133920" cy="29695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İSG’nin Hedefi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«Neden İSG?»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1-ISTANBULUZMAN\1-EĞİTİM KURUMU\1. İstanbuluzman\2-RESİMLER\İş Güvenliği\CarRepa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9" y="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99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 Sağlığı Güvenliği Çalışmaları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«İşyerlerinde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yürütülmesi sırasında oluşan;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Sağlığa zarar verecek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koşullardan,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Güvenliği tehlikeye düşürecek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durum ve davranışlardan korumak,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Üretimin devamlılığını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sağlamak ve verimliliği arttırmak amacıyla yürütülen </a:t>
            </a: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……………..sistemli ve bilimsel çalışmalara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İSG çalışmaları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denir.»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793750" y="2176464"/>
            <a:ext cx="539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4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56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5930751" y="1080036"/>
            <a:ext cx="3181349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İŞLETMEYİ-İŞYERİNİ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Acil Durum Planları, Risk Değerlendirmesi,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ve Güvenlik Planları, Yönetim Planları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9639" y="1278336"/>
            <a:ext cx="2874962" cy="7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TÜM ÇALIŞANLARI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&amp; Güvenlik (Sağlık ve Güvenlik hizmetleri)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2667591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165022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1815104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1666672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2723153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165942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362791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9525" y="2034179"/>
            <a:ext cx="30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046200" y="1938929"/>
            <a:ext cx="3060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80465" y="5090754"/>
            <a:ext cx="4527551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ÜRETİMİ-VERİMLİLİĞİ-KALİTEYİ ARTIRMAK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Plan-Prosedür-Talimat-Form-İzleme-Ölçme-Değerlendirme 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Yöntemlerini Hazırlamak ve Uygulamak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İSG HİZMETİLERİNİN TEMEL AMACI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4945654"/>
            <a:ext cx="0" cy="90000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-29334" y="2034179"/>
            <a:ext cx="2281968" cy="1105049"/>
            <a:chOff x="-29334" y="2474913"/>
            <a:chExt cx="2281968" cy="110504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34" y="2474913"/>
              <a:ext cx="1105049" cy="1105049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33" y="2812151"/>
              <a:ext cx="753227" cy="753227"/>
            </a:xfrm>
            <a:prstGeom prst="rect">
              <a:avLst/>
            </a:prstGeom>
          </p:spPr>
        </p:pic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43" y="2975314"/>
              <a:ext cx="579291" cy="579291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6396455" y="1856970"/>
            <a:ext cx="2736169" cy="1793283"/>
            <a:chOff x="6396455" y="2297704"/>
            <a:chExt cx="2736169" cy="1793283"/>
          </a:xfrm>
        </p:grpSpPr>
        <p:pic>
          <p:nvPicPr>
            <p:cNvPr id="5122" name="Picture 2" descr="C:\Users\Ahmet Yiğitap\Desktop\bulldoz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55" y="2297704"/>
              <a:ext cx="1487891" cy="1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Ahmet Yiğitap\Desktop\Under-constructi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174" y="2562698"/>
              <a:ext cx="894450" cy="89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Ahmet Yiğitap\Desktop\pip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99" y="287178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 6"/>
          <p:cNvGrpSpPr/>
          <p:nvPr/>
        </p:nvGrpSpPr>
        <p:grpSpPr>
          <a:xfrm>
            <a:off x="4702000" y="4847312"/>
            <a:ext cx="2329619" cy="1219200"/>
            <a:chOff x="4702000" y="5288046"/>
            <a:chExt cx="2329619" cy="1219200"/>
          </a:xfrm>
        </p:grpSpPr>
        <p:pic>
          <p:nvPicPr>
            <p:cNvPr id="24" name="Picture 2" descr="D:\DOKTOR\1-ISTANBULUZMAN\1-EĞİTİM KURUMU\1. İstanbuluzman\2-RESİMLER\İş Güvenliği\fill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7989" y="5537360"/>
              <a:ext cx="613630" cy="60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hmet Yiğitap\Desktop\deliverable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000" y="528804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Ahmet Yiğitap\Desktop\raw_materia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418" y="5537360"/>
              <a:ext cx="720571" cy="72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1" y="2471997"/>
            <a:ext cx="1054507" cy="10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9639" y="6083518"/>
            <a:ext cx="910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8258" y="6148009"/>
            <a:ext cx="8970209" cy="422406"/>
            <a:chOff x="78258" y="6302384"/>
            <a:chExt cx="8970209" cy="422406"/>
          </a:xfrm>
        </p:grpSpPr>
        <p:sp>
          <p:nvSpPr>
            <p:cNvPr id="40" name="Text Box 20"/>
            <p:cNvSpPr txBox="1">
              <a:spLocks noChangeArrowheads="1"/>
            </p:cNvSpPr>
            <p:nvPr/>
          </p:nvSpPr>
          <p:spPr bwMode="gray">
            <a:xfrm>
              <a:off x="78258" y="6302385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1-) İŞ KAZALARI </a:t>
              </a:r>
              <a:r>
                <a:rPr lang="tr-TR" sz="1400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(Hasar-Zarar)</a:t>
              </a:r>
              <a:endParaRPr lang="tr-TR" sz="1400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3107100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2-) MESLEK HASTALIKLARI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gray">
            <a:xfrm>
              <a:off x="6127326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3-) ÜRETİMİN DURMASI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10" name="Altıgen 9"/>
          <p:cNvSpPr/>
          <p:nvPr/>
        </p:nvSpPr>
        <p:spPr bwMode="auto">
          <a:xfrm>
            <a:off x="4470885" y="5777943"/>
            <a:ext cx="302305" cy="250983"/>
          </a:xfrm>
          <a:prstGeom prst="hexagon">
            <a:avLst/>
          </a:prstGeom>
          <a:solidFill>
            <a:srgbClr val="C00000"/>
          </a:solidFill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mbria" pitchFamily="18" charset="0"/>
              </a:rPr>
              <a:t>?</a:t>
            </a:r>
            <a:endParaRPr lang="tr-TR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83100" y="6724931"/>
            <a:ext cx="4032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5129826" y="6724931"/>
            <a:ext cx="39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107100" y="6549859"/>
            <a:ext cx="2999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mbria" pitchFamily="18" charset="0"/>
                <a:cs typeface="Calibri" pitchFamily="34" charset="0"/>
              </a:rPr>
              <a:t>Önlemek</a:t>
            </a:r>
            <a:endParaRPr lang="tr-TR" sz="1400" i="1" dirty="0">
              <a:solidFill>
                <a:srgbClr val="292929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1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6" grpId="0" animBg="1"/>
      <p:bldP spid="233487" grpId="0" animBg="1"/>
      <p:bldP spid="233491" grpId="0"/>
      <p:bldP spid="28" grpId="0" animBg="1"/>
      <p:bldP spid="39" grpId="0" animBg="1"/>
      <p:bldP spid="10" grpId="0" animBg="1"/>
      <p:bldP spid="37" grpId="0" animBg="1"/>
      <p:bldP spid="38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905125" y="2535936"/>
            <a:ext cx="6116050" cy="1683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Tanımlar</a:t>
            </a:r>
          </a:p>
          <a:p>
            <a:pPr marL="36000" algn="ctr"/>
            <a:r>
              <a:rPr lang="tr-TR" sz="66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&amp;</a:t>
            </a:r>
            <a:endParaRPr lang="tr-TR" sz="66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Zinciri</a:t>
            </a:r>
            <a:endParaRPr lang="tr-TR" sz="1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hyperlink 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5349">
            <a:off x="190503" y="1510981"/>
            <a:ext cx="3837246" cy="36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27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TEHLİKE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«Çalışma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çevresinin fiziki kusurları ve insanların hatalı davranışları gibi, çalışma ortam ve koşullarında var olan, ya da dışarıdan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gelebilecek ama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kapsamı belirlenmemiş,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kimselere, işyerine ve çevreye zarar ya da hasar verme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potansiyeli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dir.»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KÜLTÜRÜ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18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248025" y="196215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2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RİSK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«İşyerinde 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gelebilecek, maruz kimselere veya çalışma çevresine zarar ya da hasar verici nitelikteki bir olayın,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gelme ihtimali ile zarar verme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derecesin bileşkesi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dir.»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KÜLTÜRÜ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59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(Ramak Kala) Olay-Vaka: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«Oluşum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tarzı itibariyle bir kaza olmasına rağmen sonuçları neticesinde yaralanma,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 veya hasarın meydana gelmediği durum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dur.»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Kaza: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lüme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yaralanmaya, hasara veya diğer kayıplara sebebiyet veren istenmeyen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lardır.»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KÜLTÜRÜ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2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Kazası: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İLO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«Önceden planlanmamış, bilinmeyen ve kontrol altına alınamamış olan etrafa zarar verebilecek nitelikteki olaylardır.»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KÜLTÜRÜ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49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gray">
          <a:xfrm flipV="1">
            <a:off x="0" y="0"/>
            <a:ext cx="9144000" cy="2632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0" y="3524687"/>
            <a:ext cx="9144000" cy="14732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80530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1"/>
          <p:cNvSpPr txBox="1">
            <a:spLocks noChangeArrowheads="1"/>
          </p:cNvSpPr>
          <p:nvPr/>
        </p:nvSpPr>
        <p:spPr bwMode="gray">
          <a:xfrm>
            <a:off x="109183" y="220091"/>
            <a:ext cx="89392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ZİNCİRİNİN 5 TEMEL FAKTÖRÜ      YAKLAŞIM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gray">
          <a:xfrm>
            <a:off x="2436504" y="1651437"/>
            <a:ext cx="4248150" cy="4248150"/>
          </a:xfrm>
          <a:prstGeom prst="ellipse">
            <a:avLst/>
          </a:prstGeom>
          <a:solidFill>
            <a:srgbClr val="9DC2EB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gray">
          <a:xfrm>
            <a:off x="2761942" y="2292787"/>
            <a:ext cx="3595687" cy="3594100"/>
          </a:xfrm>
          <a:prstGeom prst="ellipse">
            <a:avLst/>
          </a:prstGeom>
          <a:solidFill>
            <a:srgbClr val="69A2E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gray">
          <a:xfrm>
            <a:off x="3088967" y="2943662"/>
            <a:ext cx="2940050" cy="2940050"/>
          </a:xfrm>
          <a:prstGeom prst="ellipse">
            <a:avLst/>
          </a:prstGeom>
          <a:solidFill>
            <a:srgbClr val="2A79D0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gray">
          <a:xfrm>
            <a:off x="3414404" y="3597712"/>
            <a:ext cx="2287588" cy="2286000"/>
          </a:xfrm>
          <a:prstGeom prst="ellipse">
            <a:avLst/>
          </a:prstGeom>
          <a:solidFill>
            <a:srgbClr val="0061B2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gray">
          <a:xfrm>
            <a:off x="3739842" y="4240650"/>
            <a:ext cx="1635125" cy="1635125"/>
          </a:xfrm>
          <a:prstGeom prst="ellipse">
            <a:avLst/>
          </a:prstGeom>
          <a:solidFill>
            <a:srgbClr val="004074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-3176" y="4616955"/>
            <a:ext cx="5419085" cy="1079021"/>
            <a:chOff x="-3176" y="4016443"/>
            <a:chExt cx="5419085" cy="1079021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gray">
            <a:xfrm>
              <a:off x="3780785" y="4016443"/>
              <a:ext cx="1635124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İnsan Tabiat Şartları Karşısında  Zayıftır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«İnsanın Zayıflığı»         %0,5-1</a:t>
              </a:r>
              <a:endParaRPr lang="en-US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gray">
            <a:xfrm rot="10800000">
              <a:off x="49209" y="4475358"/>
              <a:ext cx="4049714" cy="168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gray">
            <a:xfrm>
              <a:off x="49209" y="4603021"/>
              <a:ext cx="303975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Kazalar tam önlenemez!   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Yoktur»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-3176" y="4261046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913518" y="3761423"/>
            <a:ext cx="5279672" cy="1580556"/>
            <a:chOff x="3913518" y="3160911"/>
            <a:chExt cx="5279672" cy="1580556"/>
          </a:xfrm>
        </p:grpSpPr>
        <p:sp>
          <p:nvSpPr>
            <p:cNvPr id="61" name="Text Box 19"/>
            <p:cNvSpPr txBox="1">
              <a:spLocks noChangeArrowheads="1"/>
            </p:cNvSpPr>
            <p:nvPr/>
          </p:nvSpPr>
          <p:spPr bwMode="gray">
            <a:xfrm>
              <a:off x="3913518" y="3162014"/>
              <a:ext cx="12668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Kişisel Kusurlar  %0,5-1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gray">
            <a:xfrm>
              <a:off x="6552167" y="3510361"/>
              <a:ext cx="2641023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Zayıflığın Kişisel Boyutu Psikososyal ve Çevresel Faktörlere Bağlı         </a:t>
              </a:r>
              <a:r>
                <a:rPr lang="tr-TR" sz="14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Eğitim ve Öğretimle Kısmen Önlemek»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5227660" y="3406534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679302" y="3160911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13648" y="3138924"/>
            <a:ext cx="5282251" cy="1299007"/>
            <a:chOff x="13648" y="2538412"/>
            <a:chExt cx="5282251" cy="1299007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gray">
            <a:xfrm>
              <a:off x="3767137" y="2538412"/>
              <a:ext cx="15287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 Tehlike Durum %98</a:t>
              </a:r>
              <a:endPara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gray">
            <a:xfrm>
              <a:off x="62858" y="309875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hareket-durumun aynı anda olması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                      </a:t>
              </a:r>
              <a:r>
                <a:rPr lang="tr-TR" sz="1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«Hedef %100 Önlemek»</a:t>
              </a:r>
              <a:endPara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gray">
            <a:xfrm rot="10800000">
              <a:off x="176104" y="2890484"/>
              <a:ext cx="3528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648" y="267489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117974" y="2336234"/>
            <a:ext cx="5083175" cy="1196263"/>
            <a:chOff x="4117974" y="1749370"/>
            <a:chExt cx="5083175" cy="1196263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gray">
            <a:xfrm>
              <a:off x="4117974" y="1887537"/>
              <a:ext cx="9382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Olayı</a:t>
              </a:r>
              <a:endPara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gray">
            <a:xfrm rot="10800000">
              <a:off x="5173068" y="1974895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6572250" y="2206969"/>
              <a:ext cx="26288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Zarar-Hasar oluşmamış       «Ramak Kala Olay»           </a:t>
              </a:r>
              <a:r>
                <a:rPr lang="tr-TR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Takip-Kayıt-Analiz»</a:t>
              </a:r>
              <a:endParaRPr lang="en-US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663219" y="174937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4763" y="1708819"/>
            <a:ext cx="5107339" cy="1347292"/>
            <a:chOff x="4763" y="1108307"/>
            <a:chExt cx="5107339" cy="1347292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gray">
            <a:xfrm>
              <a:off x="3989740" y="1186832"/>
              <a:ext cx="112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Zarar-Hasar  «Kişi-İşletme»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09183" y="1532269"/>
              <a:ext cx="242074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Yaralanmanın (zarar/hasar) meydana gelmesi          </a:t>
              </a:r>
              <a:r>
                <a:rPr lang="tr-TR" sz="14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«Hedef; Kazayı Erken Fark Etmek             En Az Zararla Atlatmak»</a:t>
              </a:r>
              <a:endParaRPr lang="en-US" sz="1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gray">
            <a:xfrm rot="10800000">
              <a:off x="35788" y="1365250"/>
              <a:ext cx="385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763" y="1108307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gray">
          <a:xfrm>
            <a:off x="46328" y="867791"/>
            <a:ext cx="8971965" cy="58674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Kaza zincirini oluşturan halkalardan biri olmadıkça diğeri oluşmaz ve kaza meydana gelmez!</a:t>
            </a:r>
            <a:endParaRPr lang="en-US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Taş yapı\03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6" y="288331"/>
            <a:ext cx="431063" cy="4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97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-46632" y="3009200"/>
            <a:ext cx="9190631" cy="3650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Sağılığı ve Güvenliği 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Çalışmalarının Yürütülmesinde</a:t>
            </a:r>
          </a:p>
          <a:p>
            <a:pPr marL="612000" indent="-540000">
              <a:buFont typeface="Wingdings" pitchFamily="2" charset="2"/>
              <a:buChar char="ü"/>
            </a:pPr>
            <a:r>
              <a:rPr lang="tr-TR" sz="5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Problemlerin Çözümünde</a:t>
            </a:r>
            <a:endParaRPr lang="tr-TR" sz="5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«Heinrich Prensipleri»</a:t>
            </a:r>
            <a:endParaRPr lang="tr-TR" sz="54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«İSG 10 Temel Prensibi»</a:t>
            </a:r>
          </a:p>
        </p:txBody>
      </p:sp>
      <p:pic>
        <p:nvPicPr>
          <p:cNvPr id="5" name="Picture 2" descr="D:\DOKTOR\1-ISTANBULUZMAN\1-EĞİTİM KURUMU\1. İstanbuluzman\2-RESİMLER\İş Güvenliği\security_keyand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7354" y="299111"/>
            <a:ext cx="2377185" cy="2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oup 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9636"/>
              </p:ext>
            </p:extLst>
          </p:nvPr>
        </p:nvGraphicFramePr>
        <p:xfrm>
          <a:off x="85725" y="1185863"/>
          <a:ext cx="8962741" cy="5151295"/>
        </p:xfrm>
        <a:graphic>
          <a:graphicData uri="http://schemas.openxmlformats.org/drawingml/2006/table">
            <a:tbl>
              <a:tblPr/>
              <a:tblGrid>
                <a:gridCol w="559128"/>
                <a:gridCol w="8403613"/>
              </a:tblGrid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Tehlikeli hareket ve tehlikeli durumların önlenmesi gerekir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 kazalarının  %88’ini tehlikeli hareket, %10’u tehlikeli durum, %2’si sebebi bilinmeyen nedenlerdir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 sonucu meydana gelecek zararın büyüklüğü kestirilemez, bu tamamen tesadüfe bağlıdır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Ağır yaralanma/ölümle neticelenen her kazanın temelinde 1/29/300 oranı vardır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Tehlikeli hareketlerin nedenleri incelenmelidir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Kazalardan korunma metotlarına uyulmalıdır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Kazalardan korunma yöntemleri ile üretim, kalite kontrolü metotları benzerlik ve paralellik arz eder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İG ile ilgili çalışmalara, kurallara ve alınacak tedbirlere üst düzey yönetici katılmalı-sorumluluğa ortak olmalı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Formen, ustabaşı ve benzeri ilk kademe yöneticiler kazalardan korunmada en önemli personeldir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İG çalışmalarına yön veren insani duyguların yanında, itici rol oynayan 2 mali faktör var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 PROBLEMLERİNİN ÇÖZÜMÜNDE 10 KURAL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Hareket ve Tehlikeli Durumların Önlenmesi»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zincirinin üçüncü halkası en zayıf halkadır. İG birinci ve ikinci halkalarda (eğitim ve disiplin yoluyla) etkin sonuç elde edemeyeceğini kabul eder.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 ve Tehlikeli Durumları»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düzeltmeyi hedef alır.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BİRİNCİ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25938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0" y="1050925"/>
            <a:ext cx="6711950" cy="4248150"/>
            <a:chOff x="0" y="1050925"/>
            <a:chExt cx="6711950" cy="4248150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463800" y="1050925"/>
              <a:ext cx="4248150" cy="4248150"/>
            </a:xfrm>
            <a:prstGeom prst="ellipse">
              <a:avLst/>
            </a:prstGeom>
            <a:solidFill>
              <a:srgbClr val="9DC2EB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789238" y="1692275"/>
              <a:ext cx="3595687" cy="3594100"/>
            </a:xfrm>
            <a:prstGeom prst="ellipse">
              <a:avLst/>
            </a:prstGeom>
            <a:solidFill>
              <a:srgbClr val="69A2E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3116263" y="2343150"/>
              <a:ext cx="2940050" cy="2940050"/>
            </a:xfrm>
            <a:prstGeom prst="ellipse">
              <a:avLst/>
            </a:prstGeom>
            <a:solidFill>
              <a:srgbClr val="2A79D0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3441700" y="2997200"/>
              <a:ext cx="2287588" cy="2286000"/>
            </a:xfrm>
            <a:prstGeom prst="ellipse">
              <a:avLst/>
            </a:prstGeom>
            <a:solidFill>
              <a:srgbClr val="0061B2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3767138" y="3640138"/>
              <a:ext cx="1635125" cy="1635125"/>
            </a:xfrm>
            <a:prstGeom prst="ellipse">
              <a:avLst/>
            </a:prstGeom>
            <a:solidFill>
              <a:srgbClr val="004074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3767137" y="1241424"/>
              <a:ext cx="1635124" cy="3711577"/>
              <a:chOff x="2373" y="1100"/>
              <a:chExt cx="1030" cy="2338"/>
            </a:xfrm>
          </p:grpSpPr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gray">
              <a:xfrm>
                <a:off x="2582" y="1100"/>
                <a:ext cx="70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Yaralanma «Zarar-Hasar»</a:t>
                </a:r>
              </a:p>
            </p:txBody>
          </p: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gray">
              <a:xfrm>
                <a:off x="2594" y="1507"/>
                <a:ext cx="59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Kaza Olayı</a:t>
                </a:r>
                <a:endPara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gray">
              <a:xfrm>
                <a:off x="2373" y="1917"/>
                <a:ext cx="96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b="1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Tehlikeli Hareket Tehlike Durum</a:t>
                </a:r>
                <a:endParaRPr lang="en-US" sz="1400" b="1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gray">
              <a:xfrm>
                <a:off x="2491" y="2370"/>
                <a:ext cx="79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Kişisel Kusurlar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gray">
              <a:xfrm>
                <a:off x="2373" y="2977"/>
                <a:ext cx="103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İnsanın Tabiat Şartları </a:t>
                </a:r>
                <a:r>
                  <a:rPr lang="tr-TR" sz="1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arşısında Zayıflığı</a:t>
                </a:r>
              </a:p>
              <a:p>
                <a:pPr algn="ctr" defTabSz="801688">
                  <a:spcAft>
                    <a:spcPct val="40000"/>
                  </a:spcAft>
                </a:pPr>
                <a:r>
                  <a:rPr lang="tr-TR" sz="1400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«İnsanla İlgili»</a:t>
                </a:r>
                <a:endParaRPr lang="en-US" sz="14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49210" y="2962275"/>
              <a:ext cx="23891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Tehlikeli hareket ve durumun aynı anda olması gerekir.                       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«İSG’nin </a:t>
              </a:r>
              <a:r>
                <a:rPr lang="tr-TR" sz="1600" b="1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edefi…»</a:t>
              </a:r>
              <a:endParaRPr lang="en-US" sz="1600" b="1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gray">
            <a:xfrm rot="10800000">
              <a:off x="177288" y="2781300"/>
              <a:ext cx="3636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0" y="253841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919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kazalarının  %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88’ini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hareket, %10’u tehlikeli durum, %2’si sebebi kaçınılmaz ve bilinmeyen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 güvenliği önlemlerinde, tehlikeli hareket ve tehlikeli durumların önemli olduğunu göstermektedir.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İKİNCİ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8" y="4903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gray">
          <a:xfrm>
            <a:off x="61912" y="5268001"/>
            <a:ext cx="2052000" cy="21544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noProof="1" smtClean="0">
                <a:solidFill>
                  <a:srgbClr val="080808"/>
                </a:solidFill>
                <a:latin typeface="Cambria" pitchFamily="18" charset="0"/>
                <a:cs typeface="Calibri" pitchFamily="34" charset="0"/>
              </a:rPr>
              <a:t>%10 Tehlikeli Durum</a:t>
            </a:r>
            <a:endParaRPr lang="tr-TR" sz="1400" noProof="1">
              <a:solidFill>
                <a:srgbClr val="080808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 NEDENLERİ (% ORANLARI)  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gray">
          <a:xfrm>
            <a:off x="3400141" y="5265282"/>
            <a:ext cx="2052000" cy="21544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noProof="1" smtClean="0">
                <a:solidFill>
                  <a:srgbClr val="080808"/>
                </a:solidFill>
                <a:latin typeface="Cambria" pitchFamily="18" charset="0"/>
                <a:cs typeface="Calibri" pitchFamily="34" charset="0"/>
              </a:rPr>
              <a:t>%2 Sebebi Bilinmeyen</a:t>
            </a:r>
            <a:endParaRPr lang="tr-TR" sz="1400" noProof="1">
              <a:solidFill>
                <a:srgbClr val="080808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18" name="7 Grafik"/>
          <p:cNvGraphicFramePr/>
          <p:nvPr>
            <p:extLst>
              <p:ext uri="{D42A27DB-BD31-4B8C-83A1-F6EECF244321}">
                <p14:modId xmlns:p14="http://schemas.microsoft.com/office/powerpoint/2010/main" val="1362305421"/>
              </p:ext>
            </p:extLst>
          </p:nvPr>
        </p:nvGraphicFramePr>
        <p:xfrm>
          <a:off x="4181475" y="1485900"/>
          <a:ext cx="4866991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1655288" y="1935619"/>
            <a:ext cx="2304000" cy="2154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1400" b="1" noProof="1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%88 Tehlikeli Hareket</a:t>
            </a:r>
            <a:endParaRPr lang="tr-TR" sz="1400" noProof="1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1195388" y="2170113"/>
            <a:ext cx="3248025" cy="3055937"/>
            <a:chOff x="1195388" y="2170113"/>
            <a:chExt cx="3248025" cy="3055937"/>
          </a:xfrm>
        </p:grpSpPr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1195388" y="2170113"/>
              <a:ext cx="3248025" cy="3055937"/>
              <a:chOff x="1869" y="1671"/>
              <a:chExt cx="2046" cy="1925"/>
            </a:xfrm>
          </p:grpSpPr>
          <p:sp>
            <p:nvSpPr>
              <p:cNvPr id="23" name="Freeform 31"/>
              <p:cNvSpPr>
                <a:spLocks/>
              </p:cNvSpPr>
              <p:nvPr/>
            </p:nvSpPr>
            <p:spPr bwMode="gray">
              <a:xfrm>
                <a:off x="2127" y="2069"/>
                <a:ext cx="750" cy="1312"/>
              </a:xfrm>
              <a:custGeom>
                <a:avLst/>
                <a:gdLst>
                  <a:gd name="T0" fmla="*/ 0 w 1859"/>
                  <a:gd name="T1" fmla="*/ 0 h 3212"/>
                  <a:gd name="T2" fmla="*/ 0 w 1859"/>
                  <a:gd name="T3" fmla="*/ 1 h 3212"/>
                  <a:gd name="T4" fmla="*/ 0 w 1859"/>
                  <a:gd name="T5" fmla="*/ 0 h 3212"/>
                  <a:gd name="T6" fmla="*/ 0 w 1859"/>
                  <a:gd name="T7" fmla="*/ 0 h 3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9"/>
                  <a:gd name="T13" fmla="*/ 0 h 3212"/>
                  <a:gd name="T14" fmla="*/ 1859 w 1859"/>
                  <a:gd name="T15" fmla="*/ 3212 h 3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9" h="3212">
                    <a:moveTo>
                      <a:pt x="1859" y="0"/>
                    </a:moveTo>
                    <a:lnTo>
                      <a:pt x="0" y="3212"/>
                    </a:lnTo>
                    <a:lnTo>
                      <a:pt x="1859" y="1769"/>
                    </a:lnTo>
                    <a:lnTo>
                      <a:pt x="185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50000">
                    <a:srgbClr val="69A2E1">
                      <a:gamma/>
                      <a:shade val="66275"/>
                      <a:invGamma/>
                    </a:srgbClr>
                  </a:gs>
                  <a:gs pos="100000">
                    <a:srgbClr val="69A2E1"/>
                  </a:gs>
                </a:gsLst>
                <a:lin ang="18900000" scaled="1"/>
              </a:gradFill>
              <a:ln w="9525">
                <a:solidFill>
                  <a:srgbClr val="91919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35"/>
              <p:cNvSpPr>
                <a:spLocks/>
              </p:cNvSpPr>
              <p:nvPr/>
            </p:nvSpPr>
            <p:spPr bwMode="gray">
              <a:xfrm>
                <a:off x="2137" y="2797"/>
                <a:ext cx="1505" cy="591"/>
              </a:xfrm>
              <a:custGeom>
                <a:avLst/>
                <a:gdLst>
                  <a:gd name="T0" fmla="*/ 0 w 3730"/>
                  <a:gd name="T1" fmla="*/ 0 h 1448"/>
                  <a:gd name="T2" fmla="*/ 0 w 3730"/>
                  <a:gd name="T3" fmla="*/ 0 h 1448"/>
                  <a:gd name="T4" fmla="*/ 1 w 3730"/>
                  <a:gd name="T5" fmla="*/ 0 h 1448"/>
                  <a:gd name="T6" fmla="*/ 0 w 3730"/>
                  <a:gd name="T7" fmla="*/ 0 h 1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30"/>
                  <a:gd name="T13" fmla="*/ 0 h 1448"/>
                  <a:gd name="T14" fmla="*/ 3730 w 3730"/>
                  <a:gd name="T15" fmla="*/ 1448 h 1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30" h="1448">
                    <a:moveTo>
                      <a:pt x="1859" y="0"/>
                    </a:moveTo>
                    <a:lnTo>
                      <a:pt x="0" y="1441"/>
                    </a:lnTo>
                    <a:lnTo>
                      <a:pt x="3730" y="1448"/>
                    </a:lnTo>
                    <a:lnTo>
                      <a:pt x="185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79D0"/>
                  </a:gs>
                  <a:gs pos="50000">
                    <a:srgbClr val="2A79D0">
                      <a:gamma/>
                      <a:shade val="66275"/>
                      <a:invGamma/>
                    </a:srgbClr>
                  </a:gs>
                  <a:gs pos="100000">
                    <a:srgbClr val="2A79D0"/>
                  </a:gs>
                </a:gsLst>
                <a:lin ang="18900000" scaled="1"/>
              </a:gradFill>
              <a:ln w="9525" cap="flat" cmpd="sng">
                <a:solidFill>
                  <a:srgbClr val="91919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gray">
              <a:xfrm>
                <a:off x="2886" y="2072"/>
                <a:ext cx="760" cy="1313"/>
              </a:xfrm>
              <a:custGeom>
                <a:avLst/>
                <a:gdLst>
                  <a:gd name="T0" fmla="*/ 1871 w 1871"/>
                  <a:gd name="T1" fmla="*/ 3220 h 3220"/>
                  <a:gd name="T2" fmla="*/ 0 w 1871"/>
                  <a:gd name="T3" fmla="*/ 0 h 3220"/>
                  <a:gd name="T4" fmla="*/ 0 w 1871"/>
                  <a:gd name="T5" fmla="*/ 1770 h 3220"/>
                  <a:gd name="T6" fmla="*/ 1871 w 1871"/>
                  <a:gd name="T7" fmla="*/ 3220 h 3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1"/>
                  <a:gd name="T13" fmla="*/ 0 h 3220"/>
                  <a:gd name="T14" fmla="*/ 1871 w 1871"/>
                  <a:gd name="T15" fmla="*/ 3220 h 3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1" h="3220">
                    <a:moveTo>
                      <a:pt x="1871" y="3220"/>
                    </a:moveTo>
                    <a:lnTo>
                      <a:pt x="0" y="0"/>
                    </a:lnTo>
                    <a:lnTo>
                      <a:pt x="0" y="1770"/>
                    </a:lnTo>
                    <a:lnTo>
                      <a:pt x="1871" y="3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50000">
                    <a:srgbClr val="0061B2">
                      <a:gamma/>
                      <a:shade val="66275"/>
                      <a:invGamma/>
                    </a:srgbClr>
                  </a:gs>
                  <a:gs pos="100000">
                    <a:srgbClr val="0061B2"/>
                  </a:gs>
                </a:gsLst>
                <a:lin ang="18900000" scaled="1"/>
              </a:gradFill>
              <a:ln w="9525" cap="flat" cmpd="sng">
                <a:solidFill>
                  <a:srgbClr val="91919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7" name="Gerade Verbindung mit Pfeil 1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317" y="2233"/>
                <a:ext cx="1126" cy="2"/>
              </a:xfrm>
              <a:prstGeom prst="straightConnector1">
                <a:avLst/>
              </a:prstGeom>
              <a:noFill/>
              <a:ln w="22225" algn="ctr">
                <a:solidFill>
                  <a:srgbClr val="91919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" name="Gerade Verbindung mit Pfeil 13"/>
              <p:cNvCxnSpPr>
                <a:cxnSpLocks noChangeShapeType="1"/>
              </p:cNvCxnSpPr>
              <p:nvPr/>
            </p:nvCxnSpPr>
            <p:spPr bwMode="gray">
              <a:xfrm rot="10800000" flipV="1">
                <a:off x="1869" y="2790"/>
                <a:ext cx="1014" cy="801"/>
              </a:xfrm>
              <a:prstGeom prst="straightConnector1">
                <a:avLst/>
              </a:prstGeom>
              <a:noFill/>
              <a:ln w="22225" algn="ctr">
                <a:solidFill>
                  <a:srgbClr val="91919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" name="Gerade Verbindung mit Pfeil 16"/>
              <p:cNvCxnSpPr>
                <a:cxnSpLocks noChangeShapeType="1"/>
              </p:cNvCxnSpPr>
              <p:nvPr/>
            </p:nvCxnSpPr>
            <p:spPr bwMode="gray">
              <a:xfrm>
                <a:off x="2880" y="2797"/>
                <a:ext cx="1035" cy="799"/>
              </a:xfrm>
              <a:prstGeom prst="straightConnector1">
                <a:avLst/>
              </a:prstGeom>
              <a:noFill/>
              <a:ln w="22225" algn="ctr">
                <a:solidFill>
                  <a:srgbClr val="91919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2" name="Metin kutusu 21"/>
            <p:cNvSpPr txBox="1"/>
            <p:nvPr/>
          </p:nvSpPr>
          <p:spPr>
            <a:xfrm>
              <a:off x="2504282" y="3968355"/>
              <a:ext cx="6492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İŞ  KAZASI</a:t>
              </a:r>
              <a:endParaRPr lang="tr-TR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919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«İSG’nin Temel Prensiplerini ve Güvenlik Kültürünün Önemini 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Kavramak.»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İSG’nin temel prensiplerini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öğrenmek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Güvenlik kültürünü anlamak ve işletmeye faydalarını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öğrenmek 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Güvenlik kültürünün oluşturulmasını ve sürdürülmesi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sağlamak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İSG’ne bütünsel yaklaşım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İşyerinde risk önleme kültürü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Güvenlik kültürünün önemi ve günlük yaşamdaki yeri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İSG’nin işletme yönetimindeki yeri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Güvenlik kültürünün oluşturulması ve devamının sağlanması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Güvenlik kültürünün oluşturulmasında ulusal kurum ve kuruluşlara düşen görevler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 temel prensipleri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İSG Yaşam Boyu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Öğrenme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20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50890" y="1042679"/>
            <a:ext cx="4521110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TEHLİKELİ HAREKETLER</a:t>
            </a:r>
            <a:endParaRPr lang="tr-TR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890" y="1403042"/>
            <a:ext cx="4521110" cy="38357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(vaziyet alma)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Gereksiz şekilde hızlı çalışma,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 donanımını kullanılmaz hele getirme,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 ve makineleri tehlikeli şekilde kullanma,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taşıma, yükleme, istifleme yapma,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yerlerde çalışma,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Şaşırma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kızgınlık, üzgün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telaş, 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şaka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laşma</a:t>
            </a: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kullanmama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72011" y="1042679"/>
            <a:ext cx="4405951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TEHLİKELİ DURUMLAR</a:t>
            </a:r>
            <a:endParaRPr lang="tr-TR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72013" y="1403042"/>
            <a:ext cx="4405028" cy="36261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olmayan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Koruyucusuz çalışma,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Kusurlu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alet,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makine, techizat kullanma,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yapılmış alet-makineler 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 bakımsız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bina, alet </a:t>
            </a: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makine</a:t>
            </a: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20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yöntem-şartlar</a:t>
            </a: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TEHLİKELİ HAREKETLER – DURUMUNLAR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uppieren 19"/>
          <p:cNvGrpSpPr/>
          <p:nvPr/>
        </p:nvGrpSpPr>
        <p:grpSpPr>
          <a:xfrm>
            <a:off x="1865561" y="4238625"/>
            <a:ext cx="5554414" cy="2720814"/>
            <a:chOff x="-6894285" y="1632020"/>
            <a:chExt cx="6332217" cy="3079609"/>
          </a:xfrm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30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tx1">
                <a:lumMod val="65000"/>
                <a:lumOff val="3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3200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Durumlar</a:t>
              </a:r>
              <a:endParaRPr lang="en-US" sz="3200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bg2">
                <a:lumMod val="7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3200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Tehlikeli Hareketler</a:t>
              </a:r>
              <a:endParaRPr lang="en-US" sz="32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2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Prensip-3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«Kaza Sonucu Meydana Gelecek Zararın Büyüklüğü Kestirilemez, Bu Tamamen Tesadüflere Bağlıdır.»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İSG’nin yaptığı faaliyetlerdeki amacının;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kazayı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atlatmak değil, kazayı meydana getiren sebepleri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kaldırılmaya dönük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olması gerektiğini söylemektedir.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«Kazaların %50’i kolayca, %48’i metotlu çalışmayla önlenebilir, %2’si ise önlenemez)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ÜÇÜNCÜ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" descr="D:\DOKTOR\1-ISTANBULUZMAN\1-EĞİTİM KURUMU\1. İstanbuluzman\2-RESİMLER\Meslekler\pat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7" y="4258567"/>
            <a:ext cx="2462108" cy="246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5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38" y="4845050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gray">
          <a:xfrm>
            <a:off x="88900" y="593725"/>
            <a:ext cx="898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OLUŞAN</a:t>
            </a:r>
            <a:r>
              <a:rPr lang="tr-TR" sz="32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ZARAR</a:t>
            </a:r>
            <a:endParaRPr lang="de-DE" sz="3200" b="1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66725" y="3189288"/>
            <a:ext cx="8205788" cy="1771650"/>
            <a:chOff x="294" y="2009"/>
            <a:chExt cx="5169" cy="1116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50" y="80"/>
                  </a:cxn>
                  <a:cxn ang="0">
                    <a:pos x="758" y="14"/>
                  </a:cxn>
                  <a:cxn ang="0">
                    <a:pos x="706" y="0"/>
                  </a:cxn>
                  <a:cxn ang="0">
                    <a:pos x="347" y="71"/>
                  </a:cxn>
                  <a:cxn ang="0">
                    <a:pos x="53" y="13"/>
                  </a:cxn>
                  <a:cxn ang="0">
                    <a:pos x="0" y="26"/>
                  </a:cxn>
                </a:cxnLst>
                <a:rect l="0" t="0" r="r" b="b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296" y="36"/>
                  </a:cxn>
                  <a:cxn ang="0">
                    <a:pos x="577" y="0"/>
                  </a:cxn>
                  <a:cxn ang="0">
                    <a:pos x="659" y="36"/>
                  </a:cxn>
                  <a:cxn ang="0">
                    <a:pos x="289" y="111"/>
                  </a:cxn>
                  <a:cxn ang="0">
                    <a:pos x="0" y="50"/>
                  </a:cxn>
                  <a:cxn ang="0">
                    <a:pos x="47" y="33"/>
                  </a:cxn>
                  <a:cxn ang="0">
                    <a:pos x="48" y="1"/>
                  </a:cxn>
                </a:cxnLst>
                <a:rect l="0" t="0" r="r" b="b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6B9B1A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/>
              <a:ahLst/>
              <a:cxnLst>
                <a:cxn ang="0">
                  <a:pos x="1024" y="103"/>
                </a:cxn>
                <a:cxn ang="0">
                  <a:pos x="510" y="173"/>
                </a:cxn>
                <a:cxn ang="0">
                  <a:pos x="1" y="78"/>
                </a:cxn>
                <a:cxn ang="0">
                  <a:pos x="515" y="6"/>
                </a:cxn>
                <a:cxn ang="0">
                  <a:pos x="1024" y="103"/>
                </a:cxn>
              </a:cxnLst>
              <a:rect l="0" t="0" r="r" b="b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6" y="2346"/>
              <a:ext cx="2074" cy="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300" y="284"/>
                </a:cxn>
                <a:cxn ang="0">
                  <a:pos x="1023" y="243"/>
                </a:cxn>
                <a:cxn ang="0">
                  <a:pos x="1023" y="25"/>
                </a:cxn>
                <a:cxn ang="0">
                  <a:pos x="640" y="95"/>
                </a:cxn>
                <a:cxn ang="0">
                  <a:pos x="24" y="26"/>
                </a:cxn>
                <a:cxn ang="0">
                  <a:pos x="0" y="0"/>
                </a:cxn>
              </a:cxnLst>
              <a:rect l="0" t="0" r="r" b="b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/>
              <a:ahLst/>
              <a:cxnLst>
                <a:cxn ang="0">
                  <a:pos x="899" y="81"/>
                </a:cxn>
                <a:cxn ang="0">
                  <a:pos x="449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9" y="81"/>
                </a:cxn>
              </a:cxnLst>
              <a:rect l="0" t="0" r="r" b="b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/>
              <a:ahLst/>
              <a:cxnLst>
                <a:cxn ang="0">
                  <a:pos x="1023" y="102"/>
                </a:cxn>
                <a:cxn ang="0">
                  <a:pos x="510" y="171"/>
                </a:cxn>
                <a:cxn ang="0">
                  <a:pos x="1" y="77"/>
                </a:cxn>
                <a:cxn ang="0">
                  <a:pos x="515" y="6"/>
                </a:cxn>
                <a:cxn ang="0">
                  <a:pos x="1023" y="102"/>
                </a:cxn>
              </a:cxnLst>
              <a:rect l="0" t="0" r="r" b="b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89" y="2339"/>
              <a:ext cx="2074" cy="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5"/>
                </a:cxn>
                <a:cxn ang="0">
                  <a:pos x="300" y="289"/>
                </a:cxn>
                <a:cxn ang="0">
                  <a:pos x="1023" y="248"/>
                </a:cxn>
                <a:cxn ang="0">
                  <a:pos x="1023" y="25"/>
                </a:cxn>
                <a:cxn ang="0">
                  <a:pos x="640" y="97"/>
                </a:cxn>
                <a:cxn ang="0">
                  <a:pos x="24" y="27"/>
                </a:cxn>
                <a:cxn ang="0">
                  <a:pos x="0" y="0"/>
                </a:cxn>
              </a:cxnLst>
              <a:rect l="0" t="0" r="r" b="b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08" y="2239"/>
              <a:ext cx="1801" cy="284"/>
            </a:xfrm>
            <a:custGeom>
              <a:avLst/>
              <a:gdLst/>
              <a:ahLst/>
              <a:cxnLst>
                <a:cxn ang="0">
                  <a:pos x="898" y="81"/>
                </a:cxn>
                <a:cxn ang="0">
                  <a:pos x="448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8" y="81"/>
                </a:cxn>
              </a:cxnLst>
              <a:rect l="0" t="0" r="r" b="b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/>
              <a:ahLst/>
              <a:cxnLst>
                <a:cxn ang="0">
                  <a:pos x="973" y="172"/>
                </a:cxn>
                <a:cxn ang="0">
                  <a:pos x="1006" y="177"/>
                </a:cxn>
                <a:cxn ang="0">
                  <a:pos x="538" y="12"/>
                </a:cxn>
                <a:cxn ang="0">
                  <a:pos x="0" y="187"/>
                </a:cxn>
                <a:cxn ang="0">
                  <a:pos x="61" y="182"/>
                </a:cxn>
                <a:cxn ang="0">
                  <a:pos x="437" y="35"/>
                </a:cxn>
                <a:cxn ang="0">
                  <a:pos x="940" y="166"/>
                </a:cxn>
                <a:cxn ang="0">
                  <a:pos x="973" y="172"/>
                </a:cxn>
              </a:cxnLst>
              <a:rect l="0" t="0" r="r" b="b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/>
              <a:ahLst/>
              <a:cxnLst>
                <a:cxn ang="0">
                  <a:pos x="92" y="244"/>
                </a:cxn>
                <a:cxn ang="0">
                  <a:pos x="460" y="78"/>
                </a:cxn>
                <a:cxn ang="0">
                  <a:pos x="1067" y="228"/>
                </a:cxn>
                <a:cxn ang="0">
                  <a:pos x="1086" y="231"/>
                </a:cxn>
                <a:cxn ang="0">
                  <a:pos x="1073" y="211"/>
                </a:cxn>
                <a:cxn ang="0">
                  <a:pos x="518" y="0"/>
                </a:cxn>
                <a:cxn ang="0">
                  <a:pos x="0" y="207"/>
                </a:cxn>
                <a:cxn ang="0">
                  <a:pos x="13" y="248"/>
                </a:cxn>
                <a:cxn ang="0">
                  <a:pos x="92" y="244"/>
                </a:cxn>
              </a:cxnLst>
              <a:rect l="0" t="0" r="r" b="b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solidFill>
              <a:srgbClr val="6B9B1A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733425" y="3659188"/>
            <a:ext cx="2016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Kolayca Önlenir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3960813" y="3883025"/>
            <a:ext cx="100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Önlenemez</a:t>
            </a:r>
            <a:endParaRPr lang="de-DE" sz="16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845176" y="3667125"/>
            <a:ext cx="25749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Metotlu Çalışmayla Önlenir 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99" y="879377"/>
            <a:ext cx="3011703" cy="2592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87" y="1164930"/>
            <a:ext cx="2820487" cy="2160000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60032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ahmet\Desktop\boo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5" y="142446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gray">
          <a:xfrm>
            <a:off x="754063" y="4842233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%50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gray">
          <a:xfrm>
            <a:off x="6403976" y="4832252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%48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gray">
          <a:xfrm>
            <a:off x="3470274" y="4841875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%2</a:t>
            </a:r>
            <a:endParaRPr lang="de-DE" sz="3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Prensip-4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«Ağır yaralanma ya da ölümle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neticelenen her kazanın temelinde 29 uzuv kaybı, 300 yaralanma olmayan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(ramak kala) olay vardır.»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göre her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atlatılmış ve her oluşan küçük kaza,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sonra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gelebilecek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kazanın habercisidir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Takibi tahmin imkanı sağlar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prensipten özellikle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«ramak kala»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olayların nedenlerinin iyi incelenmesi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ortadan kaldırılması gerektiği anlaşılmaktadır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DÖRDÜNCÜ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3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pieren 44"/>
          <p:cNvGrpSpPr/>
          <p:nvPr/>
        </p:nvGrpSpPr>
        <p:grpSpPr>
          <a:xfrm>
            <a:off x="2512559" y="397255"/>
            <a:ext cx="4787980" cy="5162170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9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 KAZANIN TEMELİNDE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(1/29/300 Oranı)</a:t>
            </a:r>
            <a:endParaRPr lang="en-GB" sz="32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053996" y="1296457"/>
            <a:ext cx="3742685" cy="1689255"/>
            <a:chOff x="4794684" y="1706032"/>
            <a:chExt cx="3742685" cy="168925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4794684" y="2259674"/>
              <a:ext cx="2815647" cy="683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Uzuv Yaralanmalı Olay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5" name="Picture 2" descr="C:\Users\ahmet\Desktop\Originals\Resim1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744" y="1706032"/>
              <a:ext cx="1190625" cy="1689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 15"/>
          <p:cNvGrpSpPr/>
          <p:nvPr/>
        </p:nvGrpSpPr>
        <p:grpSpPr>
          <a:xfrm>
            <a:off x="4722565" y="4589811"/>
            <a:ext cx="2883491" cy="1452004"/>
            <a:chOff x="6886574" y="4458713"/>
            <a:chExt cx="2254267" cy="1452004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6886574" y="4458713"/>
              <a:ext cx="2254267" cy="371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Ağır Yaralanma / Ölüm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71" y="4744742"/>
              <a:ext cx="1757562" cy="116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up 18"/>
          <p:cNvGrpSpPr/>
          <p:nvPr/>
        </p:nvGrpSpPr>
        <p:grpSpPr>
          <a:xfrm>
            <a:off x="-54591" y="1477264"/>
            <a:ext cx="2599331" cy="1958121"/>
            <a:chOff x="-122831" y="1886839"/>
            <a:chExt cx="2599331" cy="1958121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-122831" y="2963768"/>
              <a:ext cx="2567149" cy="881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Yaralanma Meydana Gelmeyen Olay                (Ramak Kala Olay!)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2" y="1886839"/>
              <a:ext cx="2368528" cy="1267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4410933" y="2896228"/>
            <a:ext cx="134683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800" b="1" noProof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KAZA</a:t>
            </a:r>
            <a:endParaRPr lang="de-DE" sz="2800" b="1" noProof="1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585684" y="3038233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300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435091" y="377964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1</a:t>
            </a:r>
            <a:endParaRPr lang="tr-TR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721581" y="2794050"/>
            <a:ext cx="50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29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31"/>
          <p:cNvSpPr txBox="1">
            <a:spLocks noChangeArrowheads="1"/>
          </p:cNvSpPr>
          <p:nvPr/>
        </p:nvSpPr>
        <p:spPr bwMode="gray">
          <a:xfrm>
            <a:off x="2598" y="6005162"/>
            <a:ext cx="289741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sz="24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Calibri" pitchFamily="34" charset="0"/>
              </a:rPr>
              <a:t>(Takip-Kayıt-Analiz)</a:t>
            </a:r>
            <a:endParaRPr lang="en-GB" sz="24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8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Prensip-5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Hareketlerin Nedenleri?»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şahsi kusurları (dikkatsizlik, laubalilik, umursamazlık), Bilgi ve ustalık yetersizliği, Fiziki yetersizlik, Uygunsuz mekanik şartlar ve fiziki çevre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önce güvensiz koşullar oluşturmakta, sonrada bu koşullar nedeniyle kaza yapmakta veya meslek hastalığına yakalanmaktadır.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kusur oranlarının belirlenmesinde tehlikeli hareketlerin nedenleri incelenmelidir.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BEŞİNCİ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6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6131925" y="2154595"/>
            <a:ext cx="2858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ustalık yetersizliği</a:t>
            </a:r>
            <a:endParaRPr lang="en-GB" sz="2000" b="1" i="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0" y="1699568"/>
            <a:ext cx="2973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İşçinin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şahsi kusurları                   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«dikkatsizlik, laubalilik, umursamazlık»</a:t>
            </a:r>
            <a:endParaRPr lang="tr-TR" sz="2000" i="1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5" name="Text Box 20"/>
          <p:cNvSpPr txBox="1">
            <a:spLocks noChangeArrowheads="1"/>
          </p:cNvSpPr>
          <p:nvPr/>
        </p:nvSpPr>
        <p:spPr bwMode="auto">
          <a:xfrm>
            <a:off x="3851275" y="3041650"/>
            <a:ext cx="142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Hareketlerin      Nedenleri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0" y="26273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131925" y="253206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1619251" y="5668368"/>
            <a:ext cx="29749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İşyerinin fiziki yetersizlikleri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     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ekanik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oşullar</a:t>
            </a:r>
            <a:endParaRPr lang="en-GB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5386388"/>
            <a:ext cx="0" cy="1022516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5" y="2516189"/>
            <a:ext cx="2147490" cy="2147490"/>
          </a:xfrm>
          <a:prstGeom prst="rect">
            <a:avLst/>
          </a:prstGeom>
        </p:spPr>
      </p:pic>
      <p:pic>
        <p:nvPicPr>
          <p:cNvPr id="928772" name="Picture 4" descr="C:\Users\ahmet\Desktop\icontexto-user-web20-mysp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803525"/>
            <a:ext cx="2212976" cy="2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TEHLİKELİ HAREKETLERİN NEDENLERİ  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52731" y="5039019"/>
            <a:ext cx="2605835" cy="1341778"/>
            <a:chOff x="4652731" y="5039019"/>
            <a:chExt cx="2605835" cy="1341778"/>
          </a:xfrm>
        </p:grpSpPr>
        <p:pic>
          <p:nvPicPr>
            <p:cNvPr id="3074" name="Picture 2" descr="D:\DOKTOR\1-ISTANBULUZMAN\1-EĞİTİM KURUMU\1. İstanbuluzman\2-RESİMLER\Ev-Konut-Fabrika\buildi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2825" y="5039019"/>
              <a:ext cx="1735741" cy="134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DOKTOR\1-ISTANBULUZMAN\1-EĞİTİM KURUMU\1. İstanbuluzman\2-RESİMLER\Ev-Konut-Fabrika\diagram-0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31" y="5262563"/>
              <a:ext cx="1089171" cy="108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3489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5" grpId="0"/>
      <p:bldP spid="233486" grpId="0" animBg="1"/>
      <p:bldP spid="233487" grpId="0" animBg="1"/>
      <p:bldP spid="233491" grpId="0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Prensip-6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«Kazalardan Korunma Metodu»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Yapılmalıdır;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Tehlikelerden kaynaklanan risklerin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önlemek/azaltmak için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tedbirlerinin belirlenmesi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sağlanması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ALTINCI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Prensip-7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«Kazalardan Korunma Yöntemleri ile Üretim ve Kalite Kontrolü Metotları Arasında Benzerlik ve Paralellik Vardır.»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benzerlik kalite yönetim sistemlerinde daha net görülmektedir.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YEDİNCİ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Prensip-8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 Güvenliği İle İlgili Çalışmalara, Kurallara ve Alınacak Tedbirlere Üst Düzey Yönetici Katılmalı ve Sorumluluğa Ortak Olmalıdır.»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çalışmaları sadece işyerinde bu amaçla görevlendirilen personele sınırlı kalmamalıdır. Özellikle üste düzey yönetim ve orta düzey yönetim İSG desteklemelidir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SEKİZİNCİ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7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080" y="3155063"/>
            <a:ext cx="9133920" cy="28171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Kültürünün Geliştirilmesinde</a:t>
            </a:r>
          </a:p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Kurum-Kuruluş-Kişilerin Sorumluluğu</a:t>
            </a:r>
            <a:endParaRPr lang="tr-TR" sz="48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2-DRUZ\1. EĞİTİM KURUMU\1. İstanbuluzman\2-RESİMLER\Kırtasiye\App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838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Prensip-9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«Formen, Ustabaşı ve Benzeri İlk Kademe Yöneticiler, Kazalardan Korunmada En Önde Gelen Personeldir.»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işçiye en yakın ilk kontrol elemanının iş güvenliğini sağlamadaki önemini,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teşvik, ikna ve disiplin çalışmalarının hangi seviyede gerekli olduğuna işaret etmektedir.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DOKUZUNCU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95250" y="1201738"/>
            <a:ext cx="215900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MUHENDİSLİK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REVİZYON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78075" y="1201738"/>
            <a:ext cx="215900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İKNA VE TEŞVİK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622800" y="1201738"/>
            <a:ext cx="215900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ERGONOMİ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«İŞ-İŞÇİ UYUMU»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95250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durumların bilinmesi,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durumların 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analizi,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alınması,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kontrollerin sağlanması,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78075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 öğretim çalışmaları,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yarışmaların düzenlenmesi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Uyarı levhaları ve afişler,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Propaganda,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Ödüllendirme ve özendirme,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622800" y="2173287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Yapılacak işe uygun işçi temini ve çalışanları biyolojik özellikleri ile kabiliyetlerine göre makine, tesis ve aletleri geliştirmek,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KAZALARDAN KORUNMA METODU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889750" y="1201739"/>
            <a:ext cx="2159000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DİSİPLİN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KURALLARI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889750" y="2173288"/>
            <a:ext cx="2159000" cy="3836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güvenliğini sağlamada en son başvurulacak çözüm yolu, disiplin tedbirlerine başvurulması,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77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5069833"/>
            <a:chOff x="0" y="0"/>
            <a:chExt cx="5760" cy="2770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20 Grup"/>
          <p:cNvGrpSpPr/>
          <p:nvPr/>
        </p:nvGrpSpPr>
        <p:grpSpPr>
          <a:xfrm>
            <a:off x="1443038" y="1592264"/>
            <a:ext cx="6394450" cy="4449761"/>
            <a:chOff x="1443038" y="1592264"/>
            <a:chExt cx="6394450" cy="4449761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3038" y="5311775"/>
              <a:ext cx="63944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22"/>
            <p:cNvSpPr>
              <a:spLocks/>
            </p:cNvSpPr>
            <p:nvPr/>
          </p:nvSpPr>
          <p:spPr bwMode="auto">
            <a:xfrm rot="13500000">
              <a:off x="3168650" y="286385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69A2E1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 rot="2700000">
              <a:off x="4233863" y="171450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61B2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 rot="18814430">
              <a:off x="3176588" y="1706563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4074">
                <a:alpha val="72000"/>
              </a:srgbClr>
            </a:solidFill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 rot="8182408">
              <a:off x="4243388" y="2857500"/>
              <a:ext cx="1931987" cy="2771775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2A79D0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4121150" y="3119438"/>
              <a:ext cx="1103313" cy="1104900"/>
            </a:xfrm>
            <a:prstGeom prst="roundRect">
              <a:avLst>
                <a:gd name="adj" fmla="val 16667"/>
              </a:avLst>
            </a:prstGeom>
            <a:solidFill>
              <a:srgbClr val="0040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 rot="18677185">
              <a:off x="2600782" y="2311912"/>
              <a:ext cx="170656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Üst Yönetim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 rot="2700000">
              <a:off x="4961732" y="2214712"/>
              <a:ext cx="170656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Orta Yönetim </a:t>
              </a:r>
              <a:r>
                <a:rPr lang="tr-TR" sz="1200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(Mühendis, şef, ustabaşı)</a:t>
              </a:r>
              <a:endParaRPr lang="tr-TR" sz="12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gray">
            <a:xfrm rot="2700000">
              <a:off x="2696369" y="4594244"/>
              <a:ext cx="17065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Yazısız İSG Sistemi</a:t>
              </a:r>
            </a:p>
            <a:p>
              <a:pPr algn="ctr" defTabSz="801688">
                <a:spcAft>
                  <a:spcPts val="0"/>
                </a:spcAft>
              </a:pPr>
              <a:r>
                <a:rPr lang="tr-TR" b="1" noProof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Yazılı İSG </a:t>
              </a: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Sistemi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gray">
            <a:xfrm rot="19011173">
              <a:off x="5037138" y="4771638"/>
              <a:ext cx="170656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Çalışanlar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gray">
            <a:xfrm>
              <a:off x="4148138" y="3243263"/>
              <a:ext cx="106203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İşyeri Güvenlik Kültürü</a:t>
              </a:r>
              <a:endParaRPr lang="tr-TR" b="1" noProof="1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2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İŞYERİNDE GÜVENLİK KÜLTÜRÜ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" descr="D:\DOKTOR\9-ISTUZMAN\1-EĞİTİM KURUMU\1. İstanbuluzman\ZZResim\Resim-İkon\u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36" y="1085720"/>
            <a:ext cx="1238865" cy="12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KTOR\9-ISTUZMAN\1-EĞİTİM KURUMU\1. İstanbuluzman\ZZResim\Kırtasiye\128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67" y="4710061"/>
            <a:ext cx="1274823" cy="12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KTOR\9-ISTUZMAN\1-EĞİTİM KURUMU\1. İstanbuluzman\ZZResim\Kırtasiye\paper_blank_penci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1" y="4894500"/>
            <a:ext cx="1199056" cy="10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KTOR\9-ISTUZMAN\1-EĞİTİM KURUMU\1. İstanbuluzman\Z.Resim-İkon\Meslekler\partne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49305"/>
            <a:ext cx="1428572" cy="1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DOKTOR\9-ISTUZMAN\1-EĞİTİM KURUMU\1. İstanbuluzman\Z.Resim-İkon\Dokuman\Director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4" y="2026443"/>
            <a:ext cx="137001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KTOR\2-DRUZ\1. EĞİTİM KURUMU\1. İstanbuluzman\2-RESİMLER\Meslekler\client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710061"/>
            <a:ext cx="1769325" cy="17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 rot="18646945">
            <a:off x="2901851" y="1978190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2648322">
            <a:off x="5908576" y="191259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 rot="18873864">
            <a:off x="5979855" y="498396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 rot="18677186">
            <a:off x="2902644" y="4967822"/>
            <a:ext cx="432000" cy="43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19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Prensip-10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«İG Çalışmalarına Yön Veren İnsani Duyguların Yanında,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İG’nin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Sağlanmasında İtici Rol Oynayan 2 Mali Faktör Vardır.»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bir işletmede üretim artar, maliyet düşer,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Kazalarda meydana gelen zarar, İSG için yapılan ödemelerin 5 katıdır,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«Önlemek Ödemekten Daha Ucuz ve Daha İnsanidir»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GÜVENLİĞİ ONUNCU PRENSİBİ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ISTANBULUZMAN\1-EĞİTİM KURUMU\1. İstanbuluzman\2-RESİMLER\Banka-Para\Money_Bag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5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189547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54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İG’nin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Sağlanmasında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 Temel Kuralları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Oklar-Yönler\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74" y="649405"/>
            <a:ext cx="2738651" cy="27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85725" y="1068388"/>
            <a:ext cx="29019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b="1" dirty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İSG’Yİ TEHDİT </a:t>
            </a: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EDEN DURUMLARI </a:t>
            </a: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«</a:t>
            </a: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ORTADAN KALDIRMAK»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121025" y="1068388"/>
            <a:ext cx="29019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İSG TEHDİT EDEN FAKTÖRLERİ  </a:t>
            </a: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«</a:t>
            </a: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ZAMANINDA SAPTAMAK»</a:t>
            </a:r>
            <a:endParaRPr lang="en-GB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46800" y="1068388"/>
            <a:ext cx="29019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400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ÖNLENEMEYEN DURUMLARIN KÖTÜ SONUÇLARINI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«EN AZA İNDİRMEK»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85725" y="2039937"/>
            <a:ext cx="2901950" cy="400460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Proaktif (Önlem Almak) Olma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kaldırmak,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olmak;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 olmak,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 görmek,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deneyimli olmak</a:t>
            </a: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Reaktif (Sonradan Tepkisel)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121025" y="2039937"/>
            <a:ext cx="2901950" cy="400460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olan biri durumun; tehlike olasılığı çok düşük düzeye indirilemiyorsa, </a:t>
            </a:r>
            <a:r>
              <a:rPr lang="tr-TR" sz="16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tehlikeli durumların ve gelişmelerin izlenmesi,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 açısından büyük önem kazanır.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«Örnek; Doğalgaz boru hattı ve kokulandırma işlemi»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46800" y="2039937"/>
            <a:ext cx="2901950" cy="400460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ve meslek hastalıklarına yönelik olarak KKD kullanılması gerekir. 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koruyucuların kullanılmasına bağlı kazalardan korunma,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 önlenmesinde periyodik muayenelerin yapılması,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İG SAĞLANMASINDA TEMEL KURALLAR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6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0" y="180975"/>
            <a:ext cx="9144000" cy="585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2532584" y="3740150"/>
            <a:ext cx="79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 smtClean="0">
                <a:solidFill>
                  <a:srgbClr val="FFFFFF"/>
                </a:solidFill>
              </a:rPr>
              <a:t>Target</a:t>
            </a: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PROAKTİF VE REAKTİF YAKLAŞIMLAR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720748657"/>
              </p:ext>
            </p:extLst>
          </p:nvPr>
        </p:nvGraphicFramePr>
        <p:xfrm>
          <a:off x="76200" y="1397000"/>
          <a:ext cx="9067799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09624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Yönetimi Açısından</a:t>
            </a:r>
            <a:endParaRPr lang="tr-TR" sz="5400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Sağlığı Güvenliği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Ev-Konut-Fabrika\industr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1" y="-1956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27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161924" y="1201738"/>
            <a:ext cx="2092325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İNSAN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KAYNAKLARI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68549" y="1201738"/>
            <a:ext cx="2092325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ÜRETKENLİK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MALİYET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575174" y="1201738"/>
            <a:ext cx="2092325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KALİTE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16192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Rekabet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İşletme rekabet için;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personel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yetiştirmelidir. </a:t>
            </a: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yetenekli işçiler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sonucu yaralanınca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şirketin rekabet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edebilme gücü zayıflar…</a:t>
            </a: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68549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Üretkenlik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«İnsan-teknoloji- yönetim»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stratejilerinin bir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fonksiyonudur.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sağlık, üretim ve insan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 doğrudan etkiye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sahiptir...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575174" y="2173287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usullerine sıkı bağlılığı, ayrıntılara dikkati ve işleri doğru şekilde yapmayı gerektirir.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artırma, aynı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kaliteyi de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artırır…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İŞLETME YÖNETİMİNDE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784974" y="1201739"/>
            <a:ext cx="2092325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TEDARİK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784974" y="2173288"/>
            <a:ext cx="2092325" cy="3798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üretim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Kaliteli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ürün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zamanında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üretilendir”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yangınlar, patlamalar gibi durumlar,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üretimi kısmen ya da tamamen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durdurur.</a:t>
            </a: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Tedarik zamanında gerçekleşmez.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7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" grpId="0" animBg="1"/>
      <p:bldP spid="3" grpId="0" animBg="1"/>
      <p:bldP spid="36867" grpId="0" animBg="1"/>
      <p:bldP spid="4" grpId="0" animBg="1"/>
      <p:bldP spid="5" grpId="0" animBg="1"/>
      <p:bldP spid="17460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137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KÜLTÜRÜNÜN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tarafların katkısıyla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gelişebilir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Devlet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Örgütleri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Sendikaları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Üniversiteler</a:t>
            </a:r>
          </a:p>
          <a:p>
            <a:pPr marL="9504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Düzeltmekten çok koruyucudur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Multidisiplinerdir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(İHE-İGU…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VE GÜVENLİĞİNİN SAĞLANMASI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325688" y="48275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3014663" y="2093913"/>
            <a:ext cx="3248025" cy="3055937"/>
            <a:chOff x="1869" y="1671"/>
            <a:chExt cx="2046" cy="1925"/>
          </a:xfrm>
        </p:grpSpPr>
        <p:sp>
          <p:nvSpPr>
            <p:cNvPr id="26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B9B1A"/>
                </a:gs>
                <a:gs pos="50000">
                  <a:srgbClr val="6B9B1A">
                    <a:gamma/>
                    <a:shade val="66275"/>
                    <a:invGamma/>
                  </a:srgbClr>
                </a:gs>
                <a:gs pos="100000">
                  <a:srgbClr val="6B9B1A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90BA45"/>
                </a:gs>
                <a:gs pos="50000">
                  <a:srgbClr val="90BA45">
                    <a:gamma/>
                    <a:shade val="66275"/>
                    <a:invGamma/>
                  </a:srgbClr>
                </a:gs>
                <a:gs pos="100000">
                  <a:srgbClr val="90BA45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4C7013">
                    <a:gamma/>
                    <a:shade val="66275"/>
                    <a:invGamma/>
                  </a:srgbClr>
                </a:gs>
                <a:gs pos="100000">
                  <a:srgbClr val="4C7013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29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35" name="Gerade Verbindung mit Pfeil 12"/>
          <p:cNvCxnSpPr>
            <a:cxnSpLocks noChangeShapeType="1"/>
          </p:cNvCxnSpPr>
          <p:nvPr/>
        </p:nvCxnSpPr>
        <p:spPr bwMode="gray">
          <a:xfrm flipV="1">
            <a:off x="4626769" y="3158330"/>
            <a:ext cx="1639887" cy="719139"/>
          </a:xfrm>
          <a:prstGeom prst="straightConnector1">
            <a:avLst/>
          </a:prstGeom>
          <a:noFill/>
          <a:ln w="22225" algn="ctr">
            <a:solidFill>
              <a:srgbClr val="919191"/>
            </a:solidFill>
            <a:round/>
            <a:headEnd/>
            <a:tailEnd type="triangle" w="med" len="med"/>
          </a:ln>
        </p:spPr>
      </p:cxnSp>
      <p:cxnSp>
        <p:nvCxnSpPr>
          <p:cNvPr id="36" name="Gerade Verbindung mit Pfeil 12"/>
          <p:cNvCxnSpPr>
            <a:cxnSpLocks noChangeShapeType="1"/>
          </p:cNvCxnSpPr>
          <p:nvPr/>
        </p:nvCxnSpPr>
        <p:spPr bwMode="gray">
          <a:xfrm flipH="1" flipV="1">
            <a:off x="3140074" y="3362325"/>
            <a:ext cx="1474788" cy="515145"/>
          </a:xfrm>
          <a:prstGeom prst="straightConnector1">
            <a:avLst/>
          </a:prstGeom>
          <a:noFill/>
          <a:ln w="22225" algn="ctr">
            <a:solidFill>
              <a:srgbClr val="919191"/>
            </a:solidFill>
            <a:round/>
            <a:headEnd/>
            <a:tailEnd type="triangle" w="med" len="med"/>
          </a:ln>
        </p:spPr>
      </p:cxnSp>
      <p:grpSp>
        <p:nvGrpSpPr>
          <p:cNvPr id="6" name="Grup 5"/>
          <p:cNvGrpSpPr/>
          <p:nvPr/>
        </p:nvGrpSpPr>
        <p:grpSpPr>
          <a:xfrm>
            <a:off x="5593160" y="2376664"/>
            <a:ext cx="2997303" cy="1080000"/>
            <a:chOff x="5221685" y="2738614"/>
            <a:chExt cx="2997303" cy="1080000"/>
          </a:xfrm>
        </p:grpSpPr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5221685" y="3124313"/>
              <a:ext cx="1872000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Üniversiteler</a:t>
              </a:r>
              <a:endParaRPr lang="tr-TR" sz="2000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0" name="Picture 2" descr="D:\DOKTOR\2-DRUZ\1. EĞİTİM KURUMU\1. İstanbuluzman\2-RESİMLER\Ev-Konut-Fabrika\Schoo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988" y="2738614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 3"/>
          <p:cNvGrpSpPr/>
          <p:nvPr/>
        </p:nvGrpSpPr>
        <p:grpSpPr>
          <a:xfrm>
            <a:off x="5538788" y="4826531"/>
            <a:ext cx="2532561" cy="1080000"/>
            <a:chOff x="5386388" y="5140856"/>
            <a:chExt cx="2532561" cy="1080000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5386388" y="5503863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ÇALIŞANLAR</a:t>
              </a:r>
              <a:endPara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2" name="Picture 4" descr="D:\DOKTOR\2-DRUZ\1. EĞİTİM KURUMU\1. İstanbuluzman\2-RESİMLER\Meslekler\firefighter1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49" y="5140856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 2"/>
          <p:cNvGrpSpPr/>
          <p:nvPr/>
        </p:nvGrpSpPr>
        <p:grpSpPr>
          <a:xfrm>
            <a:off x="1155450" y="4831556"/>
            <a:ext cx="2525025" cy="1080000"/>
            <a:chOff x="764925" y="5022056"/>
            <a:chExt cx="2525025" cy="1080000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885950" y="5382518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İŞVEREN</a:t>
              </a:r>
              <a:endPara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3" name="Picture 5" descr="D:\DOKTOR\2-DRUZ\1. EĞİTİM KURUMU\1. İstanbuluzman\2-RESİMLER\Meslekler\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25" y="5022056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 1"/>
          <p:cNvGrpSpPr/>
          <p:nvPr/>
        </p:nvGrpSpPr>
        <p:grpSpPr>
          <a:xfrm>
            <a:off x="2849961" y="1281529"/>
            <a:ext cx="2524846" cy="1080000"/>
            <a:chOff x="2764236" y="1386304"/>
            <a:chExt cx="2524846" cy="1080000"/>
          </a:xfrm>
        </p:grpSpPr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3885082" y="1752999"/>
              <a:ext cx="1404000" cy="36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DEVLET</a:t>
              </a:r>
              <a:endPara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4" name="Picture 6" descr="D:\DOKTOR\2-DRUZ\1. EĞİTİM KURUMU\1. İstanbuluzman\2-RESİMLER\Meslekler\invisib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236" y="1386304"/>
              <a:ext cx="1080000" cy="1080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 4"/>
          <p:cNvGrpSpPr/>
          <p:nvPr/>
        </p:nvGrpSpPr>
        <p:grpSpPr>
          <a:xfrm>
            <a:off x="514350" y="2384425"/>
            <a:ext cx="2988410" cy="1080000"/>
            <a:chOff x="695325" y="2536825"/>
            <a:chExt cx="2988410" cy="1080000"/>
          </a:xfrm>
        </p:grpSpPr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1811735" y="2772683"/>
              <a:ext cx="1872000" cy="61555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801688">
                <a:spcBef>
                  <a:spcPts val="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Meslek Örgütleri</a:t>
              </a:r>
            </a:p>
            <a:p>
              <a:pPr algn="ctr" defTabSz="801688">
                <a:spcBef>
                  <a:spcPts val="0"/>
                </a:spcBef>
              </a:pPr>
              <a:r>
                <a:rPr lang="tr-TR" sz="2000" dirty="0" smtClean="0">
                  <a:solidFill>
                    <a:srgbClr val="292929"/>
                  </a:solidFill>
                  <a:latin typeface="Calibri" pitchFamily="34" charset="0"/>
                  <a:cs typeface="Calibri" pitchFamily="34" charset="0"/>
                </a:rPr>
                <a:t>Sendikalar</a:t>
              </a:r>
              <a:endParaRPr lang="tr-TR" sz="2000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5" name="Picture 7" descr="D:\DOKTOR\2-DRUZ\1. EĞİTİM KURUMU\1. İstanbuluzman\2-RESİMLER\Ev-Konut-Fabrika\building (1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2536825"/>
              <a:ext cx="1080000" cy="108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98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DEVLET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almasının sağlanması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bilimsel analizi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Kayıt-dışı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istihdamın önlenmesi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 dağılımı adaletsizliğinin azaltılması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Yaşanabilir bir asgari ücretin saptanması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Kamu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hizmetlerinin düzenlenmesi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müfettişi istihdamı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Enstitülerinin kurulması/yaygınlaştırılması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Yasalarda çalışanların korunması 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0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süreçlerinde “Önce verimlilik” yerine “Önce insan” yaklaşımının benimsenmesi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değerlendirme-yönetimi yaklaşımını benimseme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İSİG hizmetlerinden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yararlanmasını sağlama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ve güvenlik birimlerinin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ve acil yardım hizmetlerinin organizasyonu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eğitimi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akışının sağlanması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47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ÇALIŞAN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 kolu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bilgi sahibi olunması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değerlendir-yönetimi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katılması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etkinliklerine katılma (eğitim…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KKD’nı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kuralına uygun biçimde kullanılması 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91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10569</TotalTime>
  <Words>2148</Words>
  <Application>Microsoft Office PowerPoint</Application>
  <PresentationFormat>Ekran Gösterisi (4:3)</PresentationFormat>
  <Paragraphs>560</Paragraphs>
  <Slides>49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Slayt Başlıkları</vt:lpstr>
      </vt:variant>
      <vt:variant>
        <vt:i4>49</vt:i4>
      </vt:variant>
    </vt:vector>
  </HeadingPairs>
  <TitlesOfParts>
    <vt:vector size="60" baseType="lpstr">
      <vt:lpstr>1_Standarddesign</vt:lpstr>
      <vt:lpstr>6_Standarddesign</vt:lpstr>
      <vt:lpstr>3_Standarddesign</vt:lpstr>
      <vt:lpstr>7_Standarddesign</vt:lpstr>
      <vt:lpstr>8_Standarddesign</vt:lpstr>
      <vt:lpstr>11_Standarddesign</vt:lpstr>
      <vt:lpstr>4_Standarddesign</vt:lpstr>
      <vt:lpstr>2_Standarddesign</vt:lpstr>
      <vt:lpstr>10_Standarddesign</vt:lpstr>
      <vt:lpstr>9_Standarddesign</vt:lpstr>
      <vt:lpstr>5_Standarddesign</vt:lpstr>
      <vt:lpstr>PowerPoint Sunusu</vt:lpstr>
      <vt:lpstr>PowerPoint Sunusu</vt:lpstr>
      <vt:lpstr>İSG KÜLTÜRÜ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İSG HİZMETİLERİNİN TEMEL AMACI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TEHLİKELİ HAREKETLERİN NEDENLERİ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Yiğitap</cp:lastModifiedBy>
  <cp:revision>1080</cp:revision>
  <dcterms:created xsi:type="dcterms:W3CDTF">2008-04-16T13:39:00Z</dcterms:created>
  <dcterms:modified xsi:type="dcterms:W3CDTF">2013-01-17T19:08:09Z</dcterms:modified>
</cp:coreProperties>
</file>