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6"/>
  </p:notesMasterIdLst>
  <p:handoutMasterIdLst>
    <p:handoutMasterId r:id="rId47"/>
  </p:handoutMasterIdLst>
  <p:sldIdLst>
    <p:sldId id="1270" r:id="rId2"/>
    <p:sldId id="1284" r:id="rId3"/>
    <p:sldId id="1419" r:id="rId4"/>
    <p:sldId id="1409" r:id="rId5"/>
    <p:sldId id="1289" r:id="rId6"/>
    <p:sldId id="1367" r:id="rId7"/>
    <p:sldId id="1420" r:id="rId8"/>
    <p:sldId id="1421" r:id="rId9"/>
    <p:sldId id="1422" r:id="rId10"/>
    <p:sldId id="1423" r:id="rId11"/>
    <p:sldId id="1296" r:id="rId12"/>
    <p:sldId id="1297" r:id="rId13"/>
    <p:sldId id="1335" r:id="rId14"/>
    <p:sldId id="1370" r:id="rId15"/>
    <p:sldId id="1371" r:id="rId16"/>
    <p:sldId id="1310" r:id="rId17"/>
    <p:sldId id="1311" r:id="rId18"/>
    <p:sldId id="1356" r:id="rId19"/>
    <p:sldId id="1357" r:id="rId20"/>
    <p:sldId id="1358" r:id="rId21"/>
    <p:sldId id="1360" r:id="rId22"/>
    <p:sldId id="1359" r:id="rId23"/>
    <p:sldId id="1361" r:id="rId24"/>
    <p:sldId id="1338" r:id="rId25"/>
    <p:sldId id="1306" r:id="rId26"/>
    <p:sldId id="1350" r:id="rId27"/>
    <p:sldId id="1352" r:id="rId28"/>
    <p:sldId id="1349" r:id="rId29"/>
    <p:sldId id="1408" r:id="rId30"/>
    <p:sldId id="1303" r:id="rId31"/>
    <p:sldId id="1407" r:id="rId32"/>
    <p:sldId id="1353" r:id="rId33"/>
    <p:sldId id="1417" r:id="rId34"/>
    <p:sldId id="1374" r:id="rId35"/>
    <p:sldId id="1410" r:id="rId36"/>
    <p:sldId id="1411" r:id="rId37"/>
    <p:sldId id="1412" r:id="rId38"/>
    <p:sldId id="1413" r:id="rId39"/>
    <p:sldId id="1414" r:id="rId40"/>
    <p:sldId id="1415" r:id="rId41"/>
    <p:sldId id="1328" r:id="rId42"/>
    <p:sldId id="1333" r:id="rId43"/>
    <p:sldId id="1329" r:id="rId44"/>
    <p:sldId id="1330" r:id="rId45"/>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5374"/>
    <a:srgbClr val="FFCC66"/>
    <a:srgbClr val="FFCC00"/>
    <a:srgbClr val="CC0000"/>
    <a:srgbClr val="CCCC00"/>
    <a:srgbClr val="CC6600"/>
    <a:srgbClr val="FF0000"/>
    <a:srgbClr val="276E99"/>
    <a:srgbClr val="BFE406"/>
    <a:srgbClr val="FFFF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81263" autoAdjust="0"/>
  </p:normalViewPr>
  <p:slideViewPr>
    <p:cSldViewPr snapToGrid="0">
      <p:cViewPr>
        <p:scale>
          <a:sx n="52" d="100"/>
          <a:sy n="52" d="100"/>
        </p:scale>
        <p:origin x="-1884" y="-252"/>
      </p:cViewPr>
      <p:guideLst>
        <p:guide orient="horz" pos="2294"/>
        <p:guide orient="horz" pos="1151"/>
        <p:guide orient="horz" pos="2018"/>
        <p:guide orient="horz" pos="2652"/>
        <p:guide pos="5579"/>
        <p:guide pos="5266"/>
        <p:guide pos="198"/>
        <p:guide pos="3193"/>
        <p:guide pos="4934"/>
      </p:guideLst>
    </p:cSldViewPr>
  </p:slideViewPr>
  <p:outlineViewPr>
    <p:cViewPr>
      <p:scale>
        <a:sx n="33" d="100"/>
        <a:sy n="33" d="100"/>
      </p:scale>
      <p:origin x="0" y="45552"/>
    </p:cViewPr>
  </p:outlineViewPr>
  <p:notesTextViewPr>
    <p:cViewPr>
      <p:scale>
        <a:sx n="125" d="100"/>
        <a:sy n="125" d="100"/>
      </p:scale>
      <p:origin x="0" y="0"/>
    </p:cViewPr>
  </p:notesTextViewPr>
  <p:sorterViewPr>
    <p:cViewPr>
      <p:scale>
        <a:sx n="80" d="100"/>
        <a:sy n="80" d="100"/>
      </p:scale>
      <p:origin x="0" y="8550"/>
    </p:cViewPr>
  </p:sorterViewPr>
  <p:notesViewPr>
    <p:cSldViewPr snapToGrid="0">
      <p:cViewPr varScale="1">
        <p:scale>
          <a:sx n="85" d="100"/>
          <a:sy n="85" d="100"/>
        </p:scale>
        <p:origin x="-390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view3D>
      <c:rotX val="15"/>
      <c:rotY val="0"/>
      <c:rAngAx val="0"/>
      <c:perspective val="0"/>
    </c:view3D>
    <c:floor>
      <c:thickness val="0"/>
    </c:floor>
    <c:sideWall>
      <c:thickness val="0"/>
    </c:sideWall>
    <c:backWall>
      <c:thickness val="0"/>
    </c:backWall>
    <c:plotArea>
      <c:layout>
        <c:manualLayout>
          <c:layoutTarget val="inner"/>
          <c:xMode val="edge"/>
          <c:yMode val="edge"/>
          <c:x val="0"/>
          <c:y val="0.18924867488217864"/>
          <c:w val="1"/>
          <c:h val="0.7424976547891462"/>
        </c:manualLayout>
      </c:layout>
      <c:pie3DChart>
        <c:varyColors val="1"/>
        <c:ser>
          <c:idx val="0"/>
          <c:order val="0"/>
          <c:tx>
            <c:strRef>
              <c:f>Sheet1!$A$2</c:f>
              <c:strCache>
                <c:ptCount val="1"/>
                <c:pt idx="0">
                  <c:v>Doğu</c:v>
                </c:pt>
              </c:strCache>
            </c:strRef>
          </c:tx>
          <c:explosion val="21"/>
          <c:dLbls>
            <c:dLbl>
              <c:idx val="0"/>
              <c:layout>
                <c:manualLayout>
                  <c:x val="-7.7282065199547348E-2"/>
                  <c:y val="4.0031270745821787E-2"/>
                </c:manualLayout>
              </c:layout>
              <c:tx>
                <c:rich>
                  <a:bodyPr/>
                  <a:lstStyle/>
                  <a:p>
                    <a:r>
                      <a:rPr lang="tr-TR" sz="1400" b="1">
                        <a:latin typeface="Calibri" pitchFamily="34" charset="0"/>
                        <a:cs typeface="Calibri" pitchFamily="34" charset="0"/>
                      </a:rPr>
                      <a:t>Tehlikeli durum</a:t>
                    </a:r>
                    <a:endParaRPr lang="en-US" sz="1000" b="1"/>
                  </a:p>
                </c:rich>
              </c:tx>
              <c:showLegendKey val="0"/>
              <c:showVal val="1"/>
              <c:showCatName val="1"/>
              <c:showSerName val="0"/>
              <c:showPercent val="0"/>
              <c:showBubbleSize val="0"/>
            </c:dLbl>
            <c:dLbl>
              <c:idx val="1"/>
              <c:layout>
                <c:manualLayout>
                  <c:x val="-0.17873914071653119"/>
                  <c:y val="1.3249151864778765E-2"/>
                </c:manualLayout>
              </c:layout>
              <c:tx>
                <c:rich>
                  <a:bodyPr/>
                  <a:lstStyle/>
                  <a:p>
                    <a:r>
                      <a:rPr lang="tr-TR" sz="1400" b="1">
                        <a:latin typeface="Calibri" pitchFamily="34" charset="0"/>
                        <a:cs typeface="Calibri" pitchFamily="34" charset="0"/>
                      </a:rPr>
                      <a:t>Tehlikeli hareket</a:t>
                    </a:r>
                    <a:endParaRPr lang="en-US" sz="1200" b="1"/>
                  </a:p>
                </c:rich>
              </c:tx>
              <c:showLegendKey val="0"/>
              <c:showVal val="1"/>
              <c:showCatName val="1"/>
              <c:showSerName val="0"/>
              <c:showPercent val="0"/>
              <c:showBubbleSize val="0"/>
            </c:dLbl>
            <c:dLbl>
              <c:idx val="2"/>
              <c:layout>
                <c:manualLayout>
                  <c:x val="0.1600659318463209"/>
                  <c:y val="-0.25261198706912008"/>
                </c:manualLayout>
              </c:layout>
              <c:tx>
                <c:rich>
                  <a:bodyPr/>
                  <a:lstStyle/>
                  <a:p>
                    <a:r>
                      <a:rPr lang="tr-TR" sz="1400" b="1">
                        <a:latin typeface="Calibri" pitchFamily="34" charset="0"/>
                        <a:cs typeface="Calibri" pitchFamily="34" charset="0"/>
                      </a:rPr>
                      <a:t>Tehlikeli durum ve tehlikeli hareket</a:t>
                    </a:r>
                    <a:endParaRPr lang="en-US" sz="1200" b="1"/>
                  </a:p>
                </c:rich>
              </c:tx>
              <c:showLegendKey val="0"/>
              <c:showVal val="1"/>
              <c:showCatName val="1"/>
              <c:showSerName val="0"/>
              <c:showPercent val="0"/>
              <c:showBubbleSize val="0"/>
            </c:dLbl>
            <c:txPr>
              <a:bodyPr/>
              <a:lstStyle/>
              <a:p>
                <a:pPr>
                  <a:defRPr sz="1400" b="1">
                    <a:latin typeface="Calibri" pitchFamily="34" charset="0"/>
                    <a:cs typeface="Calibri" pitchFamily="34" charset="0"/>
                  </a:defRPr>
                </a:pPr>
                <a:endParaRPr lang="tr-TR"/>
              </a:p>
            </c:txPr>
            <c:showLegendKey val="0"/>
            <c:showVal val="0"/>
            <c:showCatName val="1"/>
            <c:showSerName val="0"/>
            <c:showPercent val="0"/>
            <c:showBubbleSize val="0"/>
            <c:showLeaderLines val="0"/>
          </c:dLbls>
          <c:cat>
            <c:strRef>
              <c:f>Sheet1!$B$1:$E$1</c:f>
              <c:strCache>
                <c:ptCount val="4"/>
                <c:pt idx="0">
                  <c:v>T. Durum</c:v>
                </c:pt>
                <c:pt idx="1">
                  <c:v>T. Hareket</c:v>
                </c:pt>
                <c:pt idx="2">
                  <c:v>T.D &amp; T.H</c:v>
                </c:pt>
                <c:pt idx="3">
                  <c:v>Önlenemez</c:v>
                </c:pt>
              </c:strCache>
            </c:strRef>
          </c:cat>
          <c:val>
            <c:numRef>
              <c:f>Sheet1!$B$2:$E$2</c:f>
              <c:numCache>
                <c:formatCode>General</c:formatCode>
                <c:ptCount val="4"/>
                <c:pt idx="0">
                  <c:v>244</c:v>
                </c:pt>
                <c:pt idx="1">
                  <c:v>680</c:v>
                </c:pt>
                <c:pt idx="2">
                  <c:v>2960</c:v>
                </c:pt>
                <c:pt idx="3">
                  <c:v>116</c:v>
                </c:pt>
              </c:numCache>
            </c:numRef>
          </c:val>
        </c:ser>
        <c:ser>
          <c:idx val="1"/>
          <c:order val="1"/>
          <c:tx>
            <c:strRef>
              <c:f>Sheet1!$A$3</c:f>
              <c:strCache>
                <c:ptCount val="1"/>
                <c:pt idx="0">
                  <c:v>Batı</c:v>
                </c:pt>
              </c:strCache>
            </c:strRef>
          </c:tx>
          <c:explosion val="25"/>
          <c:cat>
            <c:strRef>
              <c:f>Sheet1!$B$1:$E$1</c:f>
              <c:strCache>
                <c:ptCount val="4"/>
                <c:pt idx="0">
                  <c:v>T. Durum</c:v>
                </c:pt>
                <c:pt idx="1">
                  <c:v>T. Hareket</c:v>
                </c:pt>
                <c:pt idx="2">
                  <c:v>T.D &amp; T.H</c:v>
                </c:pt>
                <c:pt idx="3">
                  <c:v>Önlenemez</c:v>
                </c:pt>
              </c:strCache>
            </c:strRef>
          </c:cat>
          <c:val>
            <c:numRef>
              <c:f>Sheet1!$B$3:$E$3</c:f>
              <c:numCache>
                <c:formatCode>General</c:formatCode>
                <c:ptCount val="4"/>
              </c:numCache>
            </c:numRef>
          </c:val>
        </c:ser>
        <c:ser>
          <c:idx val="2"/>
          <c:order val="2"/>
          <c:tx>
            <c:strRef>
              <c:f>Sheet1!$A$4</c:f>
              <c:strCache>
                <c:ptCount val="1"/>
                <c:pt idx="0">
                  <c:v>Kuzey</c:v>
                </c:pt>
              </c:strCache>
            </c:strRef>
          </c:tx>
          <c:explosion val="25"/>
          <c:cat>
            <c:strRef>
              <c:f>Sheet1!$B$1:$E$1</c:f>
              <c:strCache>
                <c:ptCount val="4"/>
                <c:pt idx="0">
                  <c:v>T. Durum</c:v>
                </c:pt>
                <c:pt idx="1">
                  <c:v>T. Hareket</c:v>
                </c:pt>
                <c:pt idx="2">
                  <c:v>T.D &amp; T.H</c:v>
                </c:pt>
                <c:pt idx="3">
                  <c:v>Önlenemez</c:v>
                </c:pt>
              </c:strCache>
            </c:strRef>
          </c:cat>
          <c:val>
            <c:numRef>
              <c:f>Sheet1!$B$4:$E$4</c:f>
              <c:numCache>
                <c:formatCode>General</c:formatCode>
                <c:ptCount val="4"/>
              </c:numCache>
            </c:numRef>
          </c:val>
        </c:ser>
        <c:dLbls>
          <c:showLegendKey val="0"/>
          <c:showVal val="0"/>
          <c:showCatName val="0"/>
          <c:showSerName val="0"/>
          <c:showPercent val="0"/>
          <c:showBubbleSize val="0"/>
          <c:showLeaderLines val="0"/>
        </c:dLbls>
      </c:pie3DChart>
    </c:plotArea>
    <c:plotVisOnly val="1"/>
    <c:dispBlanksAs val="zero"/>
    <c:showDLblsOverMax val="0"/>
  </c:chart>
  <c:txPr>
    <a:bodyPr/>
    <a:lstStyle/>
    <a:p>
      <a:pPr>
        <a:defRPr sz="1800"/>
      </a:pPr>
      <a:endParaRPr lang="tr-TR"/>
    </a:p>
  </c:txPr>
  <c:externalData r:id="rId1">
    <c:autoUpdate val="0"/>
  </c:externalData>
</c:chartSpace>
</file>

<file path=ppt/diagrams/_rels/data3.xml.rels><?xml version="1.0" encoding="UTF-8" standalone="yes"?>
<Relationships xmlns="http://schemas.openxmlformats.org/package/2006/relationships"><Relationship Id="rId1" Type="http://schemas.openxmlformats.org/officeDocument/2006/relationships/hyperlink" Target="Bir%20g&#252;n%20&#304;ki%20Hayat.mp4" TargetMode="Externa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EE40CB-54B0-4AB5-A056-5D444F38FF45}" type="doc">
      <dgm:prSet loTypeId="urn:microsoft.com/office/officeart/2005/8/layout/hierarchy1" loCatId="hierarchy" qsTypeId="urn:microsoft.com/office/officeart/2005/8/quickstyle/simple3" qsCatId="simple" csTypeId="urn:microsoft.com/office/officeart/2005/8/colors/colorful3" csCatId="colorful" phldr="1"/>
      <dgm:spPr/>
      <dgm:t>
        <a:bodyPr/>
        <a:lstStyle/>
        <a:p>
          <a:endParaRPr lang="tr-TR"/>
        </a:p>
      </dgm:t>
    </dgm:pt>
    <dgm:pt modelId="{BC0F728C-8D9A-45F1-9096-C2359AC74591}">
      <dgm:prSet phldrT="[Metin]" custT="1"/>
      <dgm:spPr/>
      <dgm:t>
        <a:bodyPr/>
        <a:lstStyle/>
        <a:p>
          <a:r>
            <a:rPr lang="tr-TR" sz="2400" b="1" dirty="0" smtClean="0">
              <a:latin typeface="Calibri" pitchFamily="34" charset="0"/>
              <a:cs typeface="Calibri" pitchFamily="34" charset="0"/>
            </a:rPr>
            <a:t>İş Kazası</a:t>
          </a:r>
          <a:endParaRPr lang="tr-TR" sz="2400" b="1" dirty="0">
            <a:latin typeface="Calibri" pitchFamily="34" charset="0"/>
            <a:cs typeface="Calibri" pitchFamily="34" charset="0"/>
          </a:endParaRPr>
        </a:p>
      </dgm:t>
    </dgm:pt>
    <dgm:pt modelId="{6C3E1BDD-9336-480C-8F04-AB5E60D4AC33}" type="parTrans" cxnId="{C5ECC05A-78FF-446E-BC64-1C7D8833E557}">
      <dgm:prSet/>
      <dgm:spPr/>
      <dgm:t>
        <a:bodyPr/>
        <a:lstStyle/>
        <a:p>
          <a:endParaRPr lang="tr-TR"/>
        </a:p>
      </dgm:t>
    </dgm:pt>
    <dgm:pt modelId="{47551700-3628-49DD-90DA-360661A42F2E}" type="sibTrans" cxnId="{C5ECC05A-78FF-446E-BC64-1C7D8833E557}">
      <dgm:prSet/>
      <dgm:spPr/>
      <dgm:t>
        <a:bodyPr/>
        <a:lstStyle/>
        <a:p>
          <a:endParaRPr lang="tr-TR"/>
        </a:p>
      </dgm:t>
    </dgm:pt>
    <dgm:pt modelId="{8478E505-5110-48F7-BBDB-2E1C8EB03C46}">
      <dgm:prSet phldrT="[Metin]" custT="1"/>
      <dgm:spPr/>
      <dgm:t>
        <a:bodyPr/>
        <a:lstStyle/>
        <a:p>
          <a:r>
            <a:rPr lang="tr-TR" sz="1800" b="1" dirty="0" smtClean="0">
              <a:latin typeface="Calibri" pitchFamily="34" charset="0"/>
              <a:cs typeface="Calibri" pitchFamily="34" charset="0"/>
            </a:rPr>
            <a:t>Ceza Hukuku</a:t>
          </a:r>
          <a:endParaRPr lang="tr-TR" sz="1800" b="1" dirty="0">
            <a:latin typeface="Calibri" pitchFamily="34" charset="0"/>
            <a:cs typeface="Calibri" pitchFamily="34" charset="0"/>
          </a:endParaRPr>
        </a:p>
      </dgm:t>
    </dgm:pt>
    <dgm:pt modelId="{BAF59FAB-323A-4329-A8E1-FCCB61D06C7E}" type="parTrans" cxnId="{61AEA28E-1FEA-4AC2-8CEF-ADADF3CBDE6D}">
      <dgm:prSet/>
      <dgm:spPr/>
      <dgm:t>
        <a:bodyPr/>
        <a:lstStyle/>
        <a:p>
          <a:endParaRPr lang="tr-TR"/>
        </a:p>
      </dgm:t>
    </dgm:pt>
    <dgm:pt modelId="{92716E83-953B-4B7F-B326-5DFF39E8F016}" type="sibTrans" cxnId="{61AEA28E-1FEA-4AC2-8CEF-ADADF3CBDE6D}">
      <dgm:prSet/>
      <dgm:spPr/>
      <dgm:t>
        <a:bodyPr/>
        <a:lstStyle/>
        <a:p>
          <a:endParaRPr lang="tr-TR"/>
        </a:p>
      </dgm:t>
    </dgm:pt>
    <dgm:pt modelId="{34F4A682-DB58-4055-B429-58C5EAE3F256}">
      <dgm:prSet phldrT="[Metin]"/>
      <dgm:spPr/>
      <dgm:t>
        <a:bodyPr/>
        <a:lstStyle/>
        <a:p>
          <a:r>
            <a:rPr lang="tr-TR" dirty="0" smtClean="0">
              <a:latin typeface="Calibri" pitchFamily="34" charset="0"/>
              <a:cs typeface="Calibri" pitchFamily="34" charset="0"/>
            </a:rPr>
            <a:t>Taksirle Ölüme Neden Olma</a:t>
          </a:r>
        </a:p>
      </dgm:t>
    </dgm:pt>
    <dgm:pt modelId="{E7A09A69-794A-47FF-AD3F-A83ABBAEFDCA}" type="parTrans" cxnId="{9E389112-2BE3-4A54-A2EB-28E4D67F1F5E}">
      <dgm:prSet/>
      <dgm:spPr/>
      <dgm:t>
        <a:bodyPr/>
        <a:lstStyle/>
        <a:p>
          <a:endParaRPr lang="tr-TR"/>
        </a:p>
      </dgm:t>
    </dgm:pt>
    <dgm:pt modelId="{A564D422-90F8-4713-8C0A-8E34A302FCD1}" type="sibTrans" cxnId="{9E389112-2BE3-4A54-A2EB-28E4D67F1F5E}">
      <dgm:prSet/>
      <dgm:spPr/>
      <dgm:t>
        <a:bodyPr/>
        <a:lstStyle/>
        <a:p>
          <a:endParaRPr lang="tr-TR"/>
        </a:p>
      </dgm:t>
    </dgm:pt>
    <dgm:pt modelId="{0DD427D9-8155-48C0-8FC5-A72AB89DEA1C}">
      <dgm:prSet phldrT="[Metin]"/>
      <dgm:spPr/>
      <dgm:t>
        <a:bodyPr/>
        <a:lstStyle/>
        <a:p>
          <a:r>
            <a:rPr lang="tr-TR" dirty="0" smtClean="0">
              <a:latin typeface="Calibri" pitchFamily="34" charset="0"/>
              <a:cs typeface="Calibri" pitchFamily="34" charset="0"/>
            </a:rPr>
            <a:t>Taksirle Yaralanmaya Neden Olma</a:t>
          </a:r>
        </a:p>
      </dgm:t>
    </dgm:pt>
    <dgm:pt modelId="{D54C5F9C-7837-4A85-9977-267380A50D80}" type="parTrans" cxnId="{00D5EAE3-7FF2-43EC-BAB3-86DEC4A027BC}">
      <dgm:prSet/>
      <dgm:spPr/>
      <dgm:t>
        <a:bodyPr/>
        <a:lstStyle/>
        <a:p>
          <a:endParaRPr lang="tr-TR"/>
        </a:p>
      </dgm:t>
    </dgm:pt>
    <dgm:pt modelId="{31EC64A6-B8C5-4D04-99C3-EC491B6F96F7}" type="sibTrans" cxnId="{00D5EAE3-7FF2-43EC-BAB3-86DEC4A027BC}">
      <dgm:prSet/>
      <dgm:spPr/>
      <dgm:t>
        <a:bodyPr/>
        <a:lstStyle/>
        <a:p>
          <a:endParaRPr lang="tr-TR"/>
        </a:p>
      </dgm:t>
    </dgm:pt>
    <dgm:pt modelId="{1717A285-FFF2-4EEE-A447-A13F90E64A47}">
      <dgm:prSet phldrT="[Metin]" custT="1"/>
      <dgm:spPr/>
      <dgm:t>
        <a:bodyPr/>
        <a:lstStyle/>
        <a:p>
          <a:r>
            <a:rPr lang="tr-TR" sz="1800" b="1" dirty="0" smtClean="0">
              <a:latin typeface="Calibri" pitchFamily="34" charset="0"/>
              <a:cs typeface="Calibri" pitchFamily="34" charset="0"/>
            </a:rPr>
            <a:t>İş       Hukuku</a:t>
          </a:r>
          <a:endParaRPr lang="tr-TR" sz="1800" b="1" dirty="0">
            <a:latin typeface="Calibri" pitchFamily="34" charset="0"/>
            <a:cs typeface="Calibri" pitchFamily="34" charset="0"/>
          </a:endParaRPr>
        </a:p>
      </dgm:t>
    </dgm:pt>
    <dgm:pt modelId="{F8D5DEF2-311A-41FE-B384-4C7E89DE6B44}" type="parTrans" cxnId="{11434CB2-223B-456A-BC12-04C00486C99E}">
      <dgm:prSet/>
      <dgm:spPr/>
      <dgm:t>
        <a:bodyPr/>
        <a:lstStyle/>
        <a:p>
          <a:endParaRPr lang="tr-TR"/>
        </a:p>
      </dgm:t>
    </dgm:pt>
    <dgm:pt modelId="{F53FBF38-78F7-4F1F-8CD1-B0C0AE43E993}" type="sibTrans" cxnId="{11434CB2-223B-456A-BC12-04C00486C99E}">
      <dgm:prSet/>
      <dgm:spPr/>
      <dgm:t>
        <a:bodyPr/>
        <a:lstStyle/>
        <a:p>
          <a:endParaRPr lang="tr-TR"/>
        </a:p>
      </dgm:t>
    </dgm:pt>
    <dgm:pt modelId="{1202C6BD-CB16-4AA3-95AB-5F466260EA96}">
      <dgm:prSet phldrT="[Metin]"/>
      <dgm:spPr/>
      <dgm:t>
        <a:bodyPr/>
        <a:lstStyle/>
        <a:p>
          <a:r>
            <a:rPr lang="tr-TR" dirty="0" smtClean="0">
              <a:latin typeface="Calibri" pitchFamily="34" charset="0"/>
              <a:cs typeface="Calibri" pitchFamily="34" charset="0"/>
            </a:rPr>
            <a:t>Maddi Tazminat</a:t>
          </a:r>
          <a:endParaRPr lang="tr-TR" dirty="0">
            <a:latin typeface="Calibri" pitchFamily="34" charset="0"/>
            <a:cs typeface="Calibri" pitchFamily="34" charset="0"/>
          </a:endParaRPr>
        </a:p>
      </dgm:t>
    </dgm:pt>
    <dgm:pt modelId="{53B14C56-8570-4EC5-8BE0-873747BA2836}" type="parTrans" cxnId="{7C850D41-B52D-47BA-98DF-C93CDB304FCD}">
      <dgm:prSet/>
      <dgm:spPr/>
      <dgm:t>
        <a:bodyPr/>
        <a:lstStyle/>
        <a:p>
          <a:endParaRPr lang="tr-TR"/>
        </a:p>
      </dgm:t>
    </dgm:pt>
    <dgm:pt modelId="{09FFB7CA-171D-49DB-8581-88528598E3D3}" type="sibTrans" cxnId="{7C850D41-B52D-47BA-98DF-C93CDB304FCD}">
      <dgm:prSet/>
      <dgm:spPr/>
      <dgm:t>
        <a:bodyPr/>
        <a:lstStyle/>
        <a:p>
          <a:endParaRPr lang="tr-TR"/>
        </a:p>
      </dgm:t>
    </dgm:pt>
    <dgm:pt modelId="{F62793C9-DF88-4E98-AED5-9186895D74A8}">
      <dgm:prSet custT="1"/>
      <dgm:spPr/>
      <dgm:t>
        <a:bodyPr/>
        <a:lstStyle/>
        <a:p>
          <a:r>
            <a:rPr lang="tr-TR" sz="1800" b="1" dirty="0" smtClean="0">
              <a:latin typeface="Calibri" pitchFamily="34" charset="0"/>
              <a:cs typeface="Calibri" pitchFamily="34" charset="0"/>
            </a:rPr>
            <a:t>Sigorta Hukuku</a:t>
          </a:r>
          <a:endParaRPr lang="tr-TR" sz="1800" b="1" dirty="0">
            <a:latin typeface="Calibri" pitchFamily="34" charset="0"/>
            <a:cs typeface="Calibri" pitchFamily="34" charset="0"/>
          </a:endParaRPr>
        </a:p>
      </dgm:t>
    </dgm:pt>
    <dgm:pt modelId="{934A6EE4-7BDD-443E-AA59-614A259E9532}" type="parTrans" cxnId="{79C8CF3B-2D5D-4C4A-A4CB-9873930A5144}">
      <dgm:prSet/>
      <dgm:spPr/>
      <dgm:t>
        <a:bodyPr/>
        <a:lstStyle/>
        <a:p>
          <a:endParaRPr lang="tr-TR"/>
        </a:p>
      </dgm:t>
    </dgm:pt>
    <dgm:pt modelId="{6477FAB9-ED3E-4FD3-83D9-F8B124D8F6F7}" type="sibTrans" cxnId="{79C8CF3B-2D5D-4C4A-A4CB-9873930A5144}">
      <dgm:prSet/>
      <dgm:spPr/>
      <dgm:t>
        <a:bodyPr/>
        <a:lstStyle/>
        <a:p>
          <a:endParaRPr lang="tr-TR"/>
        </a:p>
      </dgm:t>
    </dgm:pt>
    <dgm:pt modelId="{F162B9D7-A0DD-4351-B3D5-B896FAB90B06}">
      <dgm:prSet/>
      <dgm:spPr/>
      <dgm:t>
        <a:bodyPr/>
        <a:lstStyle/>
        <a:p>
          <a:r>
            <a:rPr lang="tr-TR" dirty="0" smtClean="0">
              <a:latin typeface="Calibri" pitchFamily="34" charset="0"/>
              <a:cs typeface="Calibri" pitchFamily="34" charset="0"/>
            </a:rPr>
            <a:t>Manevi Tazminat</a:t>
          </a:r>
          <a:endParaRPr lang="tr-TR" dirty="0">
            <a:latin typeface="Calibri" pitchFamily="34" charset="0"/>
            <a:cs typeface="Calibri" pitchFamily="34" charset="0"/>
          </a:endParaRPr>
        </a:p>
      </dgm:t>
    </dgm:pt>
    <dgm:pt modelId="{7630ACDD-C856-4E28-929B-7A7D1A34CE09}" type="parTrans" cxnId="{D9C3E33C-3072-4522-BDC0-C080D1338601}">
      <dgm:prSet/>
      <dgm:spPr/>
      <dgm:t>
        <a:bodyPr/>
        <a:lstStyle/>
        <a:p>
          <a:endParaRPr lang="tr-TR"/>
        </a:p>
      </dgm:t>
    </dgm:pt>
    <dgm:pt modelId="{70189D0C-158D-48B6-AC76-360A2033472E}" type="sibTrans" cxnId="{D9C3E33C-3072-4522-BDC0-C080D1338601}">
      <dgm:prSet/>
      <dgm:spPr/>
      <dgm:t>
        <a:bodyPr/>
        <a:lstStyle/>
        <a:p>
          <a:endParaRPr lang="tr-TR"/>
        </a:p>
      </dgm:t>
    </dgm:pt>
    <dgm:pt modelId="{104C9FFA-27DE-49CB-B668-9EA17FDCA0E9}">
      <dgm:prSet/>
      <dgm:spPr>
        <a:ln>
          <a:solidFill>
            <a:schemeClr val="bg1">
              <a:lumMod val="75000"/>
            </a:schemeClr>
          </a:solidFill>
        </a:ln>
      </dgm:spPr>
      <dgm:t>
        <a:bodyPr/>
        <a:lstStyle/>
        <a:p>
          <a:r>
            <a:rPr lang="tr-TR" dirty="0" smtClean="0">
              <a:latin typeface="Calibri" pitchFamily="34" charset="0"/>
              <a:cs typeface="Calibri" pitchFamily="34" charset="0"/>
            </a:rPr>
            <a:t>Destekten Yoksun Kalma</a:t>
          </a:r>
          <a:endParaRPr lang="tr-TR" dirty="0">
            <a:latin typeface="Calibri" pitchFamily="34" charset="0"/>
            <a:cs typeface="Calibri" pitchFamily="34" charset="0"/>
          </a:endParaRPr>
        </a:p>
      </dgm:t>
    </dgm:pt>
    <dgm:pt modelId="{1F0C70E1-01D0-40E7-9973-70E355139AD2}" type="parTrans" cxnId="{F3FEDC8F-52FD-4649-8688-F09D9B1142C6}">
      <dgm:prSet/>
      <dgm:spPr/>
      <dgm:t>
        <a:bodyPr/>
        <a:lstStyle/>
        <a:p>
          <a:endParaRPr lang="tr-TR"/>
        </a:p>
      </dgm:t>
    </dgm:pt>
    <dgm:pt modelId="{150B72A1-67EF-4E6A-8623-7378D100075A}" type="sibTrans" cxnId="{F3FEDC8F-52FD-4649-8688-F09D9B1142C6}">
      <dgm:prSet/>
      <dgm:spPr/>
      <dgm:t>
        <a:bodyPr/>
        <a:lstStyle/>
        <a:p>
          <a:endParaRPr lang="tr-TR"/>
        </a:p>
      </dgm:t>
    </dgm:pt>
    <dgm:pt modelId="{7BF80ACC-9D50-4307-A7CA-B99C50B5C96B}">
      <dgm:prSet/>
      <dgm:spPr>
        <a:ln>
          <a:solidFill>
            <a:schemeClr val="bg1">
              <a:lumMod val="75000"/>
            </a:schemeClr>
          </a:solidFill>
        </a:ln>
      </dgm:spPr>
      <dgm:t>
        <a:bodyPr/>
        <a:lstStyle/>
        <a:p>
          <a:r>
            <a:rPr lang="tr-TR" dirty="0" smtClean="0">
              <a:latin typeface="Calibri" pitchFamily="34" charset="0"/>
              <a:cs typeface="Calibri" pitchFamily="34" charset="0"/>
            </a:rPr>
            <a:t>İş    Göremezlik</a:t>
          </a:r>
          <a:endParaRPr lang="tr-TR" dirty="0">
            <a:latin typeface="Calibri" pitchFamily="34" charset="0"/>
            <a:cs typeface="Calibri" pitchFamily="34" charset="0"/>
          </a:endParaRPr>
        </a:p>
      </dgm:t>
    </dgm:pt>
    <dgm:pt modelId="{0A8722DE-F5DD-496F-A1CF-9F2732127C51}" type="parTrans" cxnId="{BE4438B0-0A17-425B-9536-97DD257D6A78}">
      <dgm:prSet/>
      <dgm:spPr/>
      <dgm:t>
        <a:bodyPr/>
        <a:lstStyle/>
        <a:p>
          <a:endParaRPr lang="tr-TR"/>
        </a:p>
      </dgm:t>
    </dgm:pt>
    <dgm:pt modelId="{273A061A-024D-40B5-9183-44B01021AECC}" type="sibTrans" cxnId="{BE4438B0-0A17-425B-9536-97DD257D6A78}">
      <dgm:prSet/>
      <dgm:spPr/>
      <dgm:t>
        <a:bodyPr/>
        <a:lstStyle/>
        <a:p>
          <a:endParaRPr lang="tr-TR"/>
        </a:p>
      </dgm:t>
    </dgm:pt>
    <dgm:pt modelId="{ED797F8D-84F2-475B-A6C2-EDE19FC045C0}" type="pres">
      <dgm:prSet presAssocID="{ACEE40CB-54B0-4AB5-A056-5D444F38FF45}" presName="hierChild1" presStyleCnt="0">
        <dgm:presLayoutVars>
          <dgm:chPref val="1"/>
          <dgm:dir/>
          <dgm:animOne val="branch"/>
          <dgm:animLvl val="lvl"/>
          <dgm:resizeHandles/>
        </dgm:presLayoutVars>
      </dgm:prSet>
      <dgm:spPr/>
      <dgm:t>
        <a:bodyPr/>
        <a:lstStyle/>
        <a:p>
          <a:endParaRPr lang="tr-TR"/>
        </a:p>
      </dgm:t>
    </dgm:pt>
    <dgm:pt modelId="{D48F8E7D-3816-4B58-A8EE-F0B8DD5576C2}" type="pres">
      <dgm:prSet presAssocID="{BC0F728C-8D9A-45F1-9096-C2359AC74591}" presName="hierRoot1" presStyleCnt="0"/>
      <dgm:spPr/>
    </dgm:pt>
    <dgm:pt modelId="{1F13C509-9EBE-4D6B-A794-1A376E96D5E7}" type="pres">
      <dgm:prSet presAssocID="{BC0F728C-8D9A-45F1-9096-C2359AC74591}" presName="composite" presStyleCnt="0"/>
      <dgm:spPr/>
    </dgm:pt>
    <dgm:pt modelId="{BA1B0C4C-BA1A-4A6D-826A-1A3E66DEFF80}" type="pres">
      <dgm:prSet presAssocID="{BC0F728C-8D9A-45F1-9096-C2359AC74591}" presName="background" presStyleLbl="node0" presStyleIdx="0" presStyleCnt="1"/>
      <dgm:spPr/>
    </dgm:pt>
    <dgm:pt modelId="{620DB0F1-BC0E-4E1B-9A74-31B739FC7CC3}" type="pres">
      <dgm:prSet presAssocID="{BC0F728C-8D9A-45F1-9096-C2359AC74591}" presName="text" presStyleLbl="fgAcc0" presStyleIdx="0" presStyleCnt="1">
        <dgm:presLayoutVars>
          <dgm:chPref val="3"/>
        </dgm:presLayoutVars>
      </dgm:prSet>
      <dgm:spPr/>
      <dgm:t>
        <a:bodyPr/>
        <a:lstStyle/>
        <a:p>
          <a:endParaRPr lang="tr-TR"/>
        </a:p>
      </dgm:t>
    </dgm:pt>
    <dgm:pt modelId="{3F9E1E94-35FB-4A84-9CE9-B0B89BD75FAA}" type="pres">
      <dgm:prSet presAssocID="{BC0F728C-8D9A-45F1-9096-C2359AC74591}" presName="hierChild2" presStyleCnt="0"/>
      <dgm:spPr/>
    </dgm:pt>
    <dgm:pt modelId="{56CC9296-0A6A-4AE4-825B-94A787B1FB37}" type="pres">
      <dgm:prSet presAssocID="{BAF59FAB-323A-4329-A8E1-FCCB61D06C7E}" presName="Name10" presStyleLbl="parChTrans1D2" presStyleIdx="0" presStyleCnt="3"/>
      <dgm:spPr/>
      <dgm:t>
        <a:bodyPr/>
        <a:lstStyle/>
        <a:p>
          <a:endParaRPr lang="tr-TR"/>
        </a:p>
      </dgm:t>
    </dgm:pt>
    <dgm:pt modelId="{4CE83CE2-299F-452C-9DDB-19E7CB11F3DA}" type="pres">
      <dgm:prSet presAssocID="{8478E505-5110-48F7-BBDB-2E1C8EB03C46}" presName="hierRoot2" presStyleCnt="0"/>
      <dgm:spPr/>
    </dgm:pt>
    <dgm:pt modelId="{3864928B-C308-41B6-AA54-F7B89198B906}" type="pres">
      <dgm:prSet presAssocID="{8478E505-5110-48F7-BBDB-2E1C8EB03C46}" presName="composite2" presStyleCnt="0"/>
      <dgm:spPr/>
    </dgm:pt>
    <dgm:pt modelId="{29727AE7-3D3E-4827-BBE0-F5E37EE797FE}" type="pres">
      <dgm:prSet presAssocID="{8478E505-5110-48F7-BBDB-2E1C8EB03C46}" presName="background2" presStyleLbl="node2" presStyleIdx="0" presStyleCnt="3"/>
      <dgm:spPr/>
    </dgm:pt>
    <dgm:pt modelId="{1EEB768A-6BA7-4886-9D56-C48FA9427CB9}" type="pres">
      <dgm:prSet presAssocID="{8478E505-5110-48F7-BBDB-2E1C8EB03C46}" presName="text2" presStyleLbl="fgAcc2" presStyleIdx="0" presStyleCnt="3">
        <dgm:presLayoutVars>
          <dgm:chPref val="3"/>
        </dgm:presLayoutVars>
      </dgm:prSet>
      <dgm:spPr/>
      <dgm:t>
        <a:bodyPr/>
        <a:lstStyle/>
        <a:p>
          <a:endParaRPr lang="tr-TR"/>
        </a:p>
      </dgm:t>
    </dgm:pt>
    <dgm:pt modelId="{638403F0-0EE7-42E6-B587-2E5A202A59B8}" type="pres">
      <dgm:prSet presAssocID="{8478E505-5110-48F7-BBDB-2E1C8EB03C46}" presName="hierChild3" presStyleCnt="0"/>
      <dgm:spPr/>
    </dgm:pt>
    <dgm:pt modelId="{213E90D0-E739-4416-8EA4-A3F143D84317}" type="pres">
      <dgm:prSet presAssocID="{E7A09A69-794A-47FF-AD3F-A83ABBAEFDCA}" presName="Name17" presStyleLbl="parChTrans1D3" presStyleIdx="0" presStyleCnt="4"/>
      <dgm:spPr/>
      <dgm:t>
        <a:bodyPr/>
        <a:lstStyle/>
        <a:p>
          <a:endParaRPr lang="tr-TR"/>
        </a:p>
      </dgm:t>
    </dgm:pt>
    <dgm:pt modelId="{E6ACD0FE-E628-4CA1-A91A-26FE7A02753B}" type="pres">
      <dgm:prSet presAssocID="{34F4A682-DB58-4055-B429-58C5EAE3F256}" presName="hierRoot3" presStyleCnt="0"/>
      <dgm:spPr/>
    </dgm:pt>
    <dgm:pt modelId="{E28A30B4-0188-4072-BE27-523FB27D1B89}" type="pres">
      <dgm:prSet presAssocID="{34F4A682-DB58-4055-B429-58C5EAE3F256}" presName="composite3" presStyleCnt="0"/>
      <dgm:spPr/>
    </dgm:pt>
    <dgm:pt modelId="{1C59088D-52F0-4CAC-AB56-A9DEF3C51B78}" type="pres">
      <dgm:prSet presAssocID="{34F4A682-DB58-4055-B429-58C5EAE3F256}" presName="background3" presStyleLbl="node3" presStyleIdx="0" presStyleCnt="4"/>
      <dgm:spPr/>
    </dgm:pt>
    <dgm:pt modelId="{3D9D18B7-8065-4ADB-AE3D-2FE8395E54B6}" type="pres">
      <dgm:prSet presAssocID="{34F4A682-DB58-4055-B429-58C5EAE3F256}" presName="text3" presStyleLbl="fgAcc3" presStyleIdx="0" presStyleCnt="4">
        <dgm:presLayoutVars>
          <dgm:chPref val="3"/>
        </dgm:presLayoutVars>
      </dgm:prSet>
      <dgm:spPr/>
      <dgm:t>
        <a:bodyPr/>
        <a:lstStyle/>
        <a:p>
          <a:endParaRPr lang="tr-TR"/>
        </a:p>
      </dgm:t>
    </dgm:pt>
    <dgm:pt modelId="{9F3C5F39-8818-4C63-B89C-B2FA535FFD10}" type="pres">
      <dgm:prSet presAssocID="{34F4A682-DB58-4055-B429-58C5EAE3F256}" presName="hierChild4" presStyleCnt="0"/>
      <dgm:spPr/>
    </dgm:pt>
    <dgm:pt modelId="{F25123DE-1FCB-42CE-8AC9-F17F0313A9C4}" type="pres">
      <dgm:prSet presAssocID="{D54C5F9C-7837-4A85-9977-267380A50D80}" presName="Name17" presStyleLbl="parChTrans1D3" presStyleIdx="1" presStyleCnt="4"/>
      <dgm:spPr/>
      <dgm:t>
        <a:bodyPr/>
        <a:lstStyle/>
        <a:p>
          <a:endParaRPr lang="tr-TR"/>
        </a:p>
      </dgm:t>
    </dgm:pt>
    <dgm:pt modelId="{F8ABF8B2-7528-4D17-9505-2DA6373A7F1A}" type="pres">
      <dgm:prSet presAssocID="{0DD427D9-8155-48C0-8FC5-A72AB89DEA1C}" presName="hierRoot3" presStyleCnt="0"/>
      <dgm:spPr/>
    </dgm:pt>
    <dgm:pt modelId="{48EF995E-A361-4391-8D52-89F91E7C7ABA}" type="pres">
      <dgm:prSet presAssocID="{0DD427D9-8155-48C0-8FC5-A72AB89DEA1C}" presName="composite3" presStyleCnt="0"/>
      <dgm:spPr/>
    </dgm:pt>
    <dgm:pt modelId="{C27A89FD-1B16-4286-AF7B-8A694167E8E8}" type="pres">
      <dgm:prSet presAssocID="{0DD427D9-8155-48C0-8FC5-A72AB89DEA1C}" presName="background3" presStyleLbl="node3" presStyleIdx="1" presStyleCnt="4"/>
      <dgm:spPr/>
    </dgm:pt>
    <dgm:pt modelId="{466F8DE0-9146-43EE-9CCE-835B27F6D599}" type="pres">
      <dgm:prSet presAssocID="{0DD427D9-8155-48C0-8FC5-A72AB89DEA1C}" presName="text3" presStyleLbl="fgAcc3" presStyleIdx="1" presStyleCnt="4">
        <dgm:presLayoutVars>
          <dgm:chPref val="3"/>
        </dgm:presLayoutVars>
      </dgm:prSet>
      <dgm:spPr/>
      <dgm:t>
        <a:bodyPr/>
        <a:lstStyle/>
        <a:p>
          <a:endParaRPr lang="tr-TR"/>
        </a:p>
      </dgm:t>
    </dgm:pt>
    <dgm:pt modelId="{57226F2C-DAD8-46F1-9659-CA7C9C295343}" type="pres">
      <dgm:prSet presAssocID="{0DD427D9-8155-48C0-8FC5-A72AB89DEA1C}" presName="hierChild4" presStyleCnt="0"/>
      <dgm:spPr/>
    </dgm:pt>
    <dgm:pt modelId="{CAC64379-A442-44C0-B90D-60234F57FD76}" type="pres">
      <dgm:prSet presAssocID="{F8D5DEF2-311A-41FE-B384-4C7E89DE6B44}" presName="Name10" presStyleLbl="parChTrans1D2" presStyleIdx="1" presStyleCnt="3"/>
      <dgm:spPr/>
      <dgm:t>
        <a:bodyPr/>
        <a:lstStyle/>
        <a:p>
          <a:endParaRPr lang="tr-TR"/>
        </a:p>
      </dgm:t>
    </dgm:pt>
    <dgm:pt modelId="{3BFE3FB9-0667-49F3-9BFE-E544EB807D95}" type="pres">
      <dgm:prSet presAssocID="{1717A285-FFF2-4EEE-A447-A13F90E64A47}" presName="hierRoot2" presStyleCnt="0"/>
      <dgm:spPr/>
    </dgm:pt>
    <dgm:pt modelId="{C8439D8E-A3FF-4FFC-8ABA-5C570C5E9A61}" type="pres">
      <dgm:prSet presAssocID="{1717A285-FFF2-4EEE-A447-A13F90E64A47}" presName="composite2" presStyleCnt="0"/>
      <dgm:spPr/>
    </dgm:pt>
    <dgm:pt modelId="{FD1C1476-1D9A-4A84-9BE5-187EDD9B48B1}" type="pres">
      <dgm:prSet presAssocID="{1717A285-FFF2-4EEE-A447-A13F90E64A47}" presName="background2" presStyleLbl="node2" presStyleIdx="1" presStyleCnt="3"/>
      <dgm:spPr/>
    </dgm:pt>
    <dgm:pt modelId="{519E1F60-20ED-4B14-AFF8-8BA4C8E7AB8C}" type="pres">
      <dgm:prSet presAssocID="{1717A285-FFF2-4EEE-A447-A13F90E64A47}" presName="text2" presStyleLbl="fgAcc2" presStyleIdx="1" presStyleCnt="3">
        <dgm:presLayoutVars>
          <dgm:chPref val="3"/>
        </dgm:presLayoutVars>
      </dgm:prSet>
      <dgm:spPr/>
      <dgm:t>
        <a:bodyPr/>
        <a:lstStyle/>
        <a:p>
          <a:endParaRPr lang="tr-TR"/>
        </a:p>
      </dgm:t>
    </dgm:pt>
    <dgm:pt modelId="{D994F5BB-AD13-4603-AB2C-28B38B0ADB95}" type="pres">
      <dgm:prSet presAssocID="{1717A285-FFF2-4EEE-A447-A13F90E64A47}" presName="hierChild3" presStyleCnt="0"/>
      <dgm:spPr/>
    </dgm:pt>
    <dgm:pt modelId="{0C1586F2-4ABB-4918-8D3B-5889411D2887}" type="pres">
      <dgm:prSet presAssocID="{53B14C56-8570-4EC5-8BE0-873747BA2836}" presName="Name17" presStyleLbl="parChTrans1D3" presStyleIdx="2" presStyleCnt="4"/>
      <dgm:spPr/>
      <dgm:t>
        <a:bodyPr/>
        <a:lstStyle/>
        <a:p>
          <a:endParaRPr lang="tr-TR"/>
        </a:p>
      </dgm:t>
    </dgm:pt>
    <dgm:pt modelId="{9C0F63CD-7A01-4D91-9C2F-B1F60D30B022}" type="pres">
      <dgm:prSet presAssocID="{1202C6BD-CB16-4AA3-95AB-5F466260EA96}" presName="hierRoot3" presStyleCnt="0"/>
      <dgm:spPr/>
    </dgm:pt>
    <dgm:pt modelId="{46D76DE2-4680-4F2C-A8D0-2EB00C51CEBE}" type="pres">
      <dgm:prSet presAssocID="{1202C6BD-CB16-4AA3-95AB-5F466260EA96}" presName="composite3" presStyleCnt="0"/>
      <dgm:spPr/>
    </dgm:pt>
    <dgm:pt modelId="{33E972ED-31E9-40FD-A450-50C6C268987A}" type="pres">
      <dgm:prSet presAssocID="{1202C6BD-CB16-4AA3-95AB-5F466260EA96}" presName="background3" presStyleLbl="node3" presStyleIdx="2" presStyleCnt="4"/>
      <dgm:spPr/>
    </dgm:pt>
    <dgm:pt modelId="{3FFC77C3-7C79-48F6-B138-40C80BF91069}" type="pres">
      <dgm:prSet presAssocID="{1202C6BD-CB16-4AA3-95AB-5F466260EA96}" presName="text3" presStyleLbl="fgAcc3" presStyleIdx="2" presStyleCnt="4">
        <dgm:presLayoutVars>
          <dgm:chPref val="3"/>
        </dgm:presLayoutVars>
      </dgm:prSet>
      <dgm:spPr/>
      <dgm:t>
        <a:bodyPr/>
        <a:lstStyle/>
        <a:p>
          <a:endParaRPr lang="tr-TR"/>
        </a:p>
      </dgm:t>
    </dgm:pt>
    <dgm:pt modelId="{D5F55EDC-E24C-48C4-A1AD-68DF6FB944ED}" type="pres">
      <dgm:prSet presAssocID="{1202C6BD-CB16-4AA3-95AB-5F466260EA96}" presName="hierChild4" presStyleCnt="0"/>
      <dgm:spPr/>
    </dgm:pt>
    <dgm:pt modelId="{7B0F9B3B-7AF1-473D-9053-512764B60089}" type="pres">
      <dgm:prSet presAssocID="{1F0C70E1-01D0-40E7-9973-70E355139AD2}" presName="Name23" presStyleLbl="parChTrans1D4" presStyleIdx="0" presStyleCnt="2"/>
      <dgm:spPr/>
      <dgm:t>
        <a:bodyPr/>
        <a:lstStyle/>
        <a:p>
          <a:endParaRPr lang="tr-TR"/>
        </a:p>
      </dgm:t>
    </dgm:pt>
    <dgm:pt modelId="{0C5EBD99-A21B-49D7-AAA6-6625981D8D3E}" type="pres">
      <dgm:prSet presAssocID="{104C9FFA-27DE-49CB-B668-9EA17FDCA0E9}" presName="hierRoot4" presStyleCnt="0"/>
      <dgm:spPr/>
    </dgm:pt>
    <dgm:pt modelId="{F67D1FAE-5579-4E4D-8A75-F5496FC773FB}" type="pres">
      <dgm:prSet presAssocID="{104C9FFA-27DE-49CB-B668-9EA17FDCA0E9}" presName="composite4" presStyleCnt="0"/>
      <dgm:spPr/>
    </dgm:pt>
    <dgm:pt modelId="{A44999AF-1660-45D9-A918-5B718458EBD0}" type="pres">
      <dgm:prSet presAssocID="{104C9FFA-27DE-49CB-B668-9EA17FDCA0E9}" presName="background4" presStyleLbl="node4" presStyleIdx="0" presStyleCnt="2"/>
      <dgm:spPr>
        <a:solidFill>
          <a:schemeClr val="bg1">
            <a:lumMod val="85000"/>
          </a:schemeClr>
        </a:solidFill>
      </dgm:spPr>
    </dgm:pt>
    <dgm:pt modelId="{E972FFEB-CB72-4ABE-A330-8322D3801468}" type="pres">
      <dgm:prSet presAssocID="{104C9FFA-27DE-49CB-B668-9EA17FDCA0E9}" presName="text4" presStyleLbl="fgAcc4" presStyleIdx="0" presStyleCnt="2">
        <dgm:presLayoutVars>
          <dgm:chPref val="3"/>
        </dgm:presLayoutVars>
      </dgm:prSet>
      <dgm:spPr/>
      <dgm:t>
        <a:bodyPr/>
        <a:lstStyle/>
        <a:p>
          <a:endParaRPr lang="tr-TR"/>
        </a:p>
      </dgm:t>
    </dgm:pt>
    <dgm:pt modelId="{308021BE-6E1D-41C6-A053-1D80A514DAA7}" type="pres">
      <dgm:prSet presAssocID="{104C9FFA-27DE-49CB-B668-9EA17FDCA0E9}" presName="hierChild5" presStyleCnt="0"/>
      <dgm:spPr/>
    </dgm:pt>
    <dgm:pt modelId="{EA993CA9-E19F-4995-92B3-66293507A862}" type="pres">
      <dgm:prSet presAssocID="{0A8722DE-F5DD-496F-A1CF-9F2732127C51}" presName="Name23" presStyleLbl="parChTrans1D4" presStyleIdx="1" presStyleCnt="2"/>
      <dgm:spPr/>
      <dgm:t>
        <a:bodyPr/>
        <a:lstStyle/>
        <a:p>
          <a:endParaRPr lang="tr-TR"/>
        </a:p>
      </dgm:t>
    </dgm:pt>
    <dgm:pt modelId="{C6D2DBE9-4818-434F-9009-89F582B3F595}" type="pres">
      <dgm:prSet presAssocID="{7BF80ACC-9D50-4307-A7CA-B99C50B5C96B}" presName="hierRoot4" presStyleCnt="0"/>
      <dgm:spPr/>
    </dgm:pt>
    <dgm:pt modelId="{4DC1D700-2C57-4EEE-AC04-CECB7717F533}" type="pres">
      <dgm:prSet presAssocID="{7BF80ACC-9D50-4307-A7CA-B99C50B5C96B}" presName="composite4" presStyleCnt="0"/>
      <dgm:spPr/>
    </dgm:pt>
    <dgm:pt modelId="{2FBA8110-6921-468C-B6FD-07931BBAD41B}" type="pres">
      <dgm:prSet presAssocID="{7BF80ACC-9D50-4307-A7CA-B99C50B5C96B}" presName="background4" presStyleLbl="node4" presStyleIdx="1" presStyleCnt="2"/>
      <dgm:spPr>
        <a:solidFill>
          <a:schemeClr val="bg1">
            <a:lumMod val="85000"/>
          </a:schemeClr>
        </a:solidFill>
      </dgm:spPr>
    </dgm:pt>
    <dgm:pt modelId="{C7925AF2-7B9D-4596-B97C-724ACC977547}" type="pres">
      <dgm:prSet presAssocID="{7BF80ACC-9D50-4307-A7CA-B99C50B5C96B}" presName="text4" presStyleLbl="fgAcc4" presStyleIdx="1" presStyleCnt="2">
        <dgm:presLayoutVars>
          <dgm:chPref val="3"/>
        </dgm:presLayoutVars>
      </dgm:prSet>
      <dgm:spPr/>
      <dgm:t>
        <a:bodyPr/>
        <a:lstStyle/>
        <a:p>
          <a:endParaRPr lang="tr-TR"/>
        </a:p>
      </dgm:t>
    </dgm:pt>
    <dgm:pt modelId="{C78DDF1D-CC5D-45DD-BB3E-8AFD55B38AF8}" type="pres">
      <dgm:prSet presAssocID="{7BF80ACC-9D50-4307-A7CA-B99C50B5C96B}" presName="hierChild5" presStyleCnt="0"/>
      <dgm:spPr/>
    </dgm:pt>
    <dgm:pt modelId="{441C4DFE-C795-4BE2-ACE6-2165F092E59D}" type="pres">
      <dgm:prSet presAssocID="{7630ACDD-C856-4E28-929B-7A7D1A34CE09}" presName="Name17" presStyleLbl="parChTrans1D3" presStyleIdx="3" presStyleCnt="4"/>
      <dgm:spPr/>
      <dgm:t>
        <a:bodyPr/>
        <a:lstStyle/>
        <a:p>
          <a:endParaRPr lang="tr-TR"/>
        </a:p>
      </dgm:t>
    </dgm:pt>
    <dgm:pt modelId="{1BBAE130-C326-4BFF-BE1B-9B244C620A8C}" type="pres">
      <dgm:prSet presAssocID="{F162B9D7-A0DD-4351-B3D5-B896FAB90B06}" presName="hierRoot3" presStyleCnt="0"/>
      <dgm:spPr/>
    </dgm:pt>
    <dgm:pt modelId="{F1795CB0-374F-4FD0-A08D-88C9E24C4712}" type="pres">
      <dgm:prSet presAssocID="{F162B9D7-A0DD-4351-B3D5-B896FAB90B06}" presName="composite3" presStyleCnt="0"/>
      <dgm:spPr/>
    </dgm:pt>
    <dgm:pt modelId="{ACF773E3-A6C1-422E-9343-46AF2571CF19}" type="pres">
      <dgm:prSet presAssocID="{F162B9D7-A0DD-4351-B3D5-B896FAB90B06}" presName="background3" presStyleLbl="node3" presStyleIdx="3" presStyleCnt="4"/>
      <dgm:spPr/>
    </dgm:pt>
    <dgm:pt modelId="{A3A62C3E-8642-4A4E-8986-697F3D79F025}" type="pres">
      <dgm:prSet presAssocID="{F162B9D7-A0DD-4351-B3D5-B896FAB90B06}" presName="text3" presStyleLbl="fgAcc3" presStyleIdx="3" presStyleCnt="4">
        <dgm:presLayoutVars>
          <dgm:chPref val="3"/>
        </dgm:presLayoutVars>
      </dgm:prSet>
      <dgm:spPr/>
      <dgm:t>
        <a:bodyPr/>
        <a:lstStyle/>
        <a:p>
          <a:endParaRPr lang="tr-TR"/>
        </a:p>
      </dgm:t>
    </dgm:pt>
    <dgm:pt modelId="{4CB2FA25-9660-47BD-9DA1-FF216232E367}" type="pres">
      <dgm:prSet presAssocID="{F162B9D7-A0DD-4351-B3D5-B896FAB90B06}" presName="hierChild4" presStyleCnt="0"/>
      <dgm:spPr/>
    </dgm:pt>
    <dgm:pt modelId="{545EBE5C-7D15-4189-B582-BD15D368C5FF}" type="pres">
      <dgm:prSet presAssocID="{934A6EE4-7BDD-443E-AA59-614A259E9532}" presName="Name10" presStyleLbl="parChTrans1D2" presStyleIdx="2" presStyleCnt="3"/>
      <dgm:spPr/>
      <dgm:t>
        <a:bodyPr/>
        <a:lstStyle/>
        <a:p>
          <a:endParaRPr lang="tr-TR"/>
        </a:p>
      </dgm:t>
    </dgm:pt>
    <dgm:pt modelId="{A10C0651-71C9-43B8-84AB-1F76F5861721}" type="pres">
      <dgm:prSet presAssocID="{F62793C9-DF88-4E98-AED5-9186895D74A8}" presName="hierRoot2" presStyleCnt="0"/>
      <dgm:spPr/>
    </dgm:pt>
    <dgm:pt modelId="{60C36722-F1E8-4A8D-92A0-9F51D955F8B7}" type="pres">
      <dgm:prSet presAssocID="{F62793C9-DF88-4E98-AED5-9186895D74A8}" presName="composite2" presStyleCnt="0"/>
      <dgm:spPr/>
    </dgm:pt>
    <dgm:pt modelId="{4E178609-EA1A-4010-8153-83AF246764C3}" type="pres">
      <dgm:prSet presAssocID="{F62793C9-DF88-4E98-AED5-9186895D74A8}" presName="background2" presStyleLbl="node2" presStyleIdx="2" presStyleCnt="3"/>
      <dgm:spPr/>
    </dgm:pt>
    <dgm:pt modelId="{37528F7E-66CF-405C-8AB4-724F7540436F}" type="pres">
      <dgm:prSet presAssocID="{F62793C9-DF88-4E98-AED5-9186895D74A8}" presName="text2" presStyleLbl="fgAcc2" presStyleIdx="2" presStyleCnt="3">
        <dgm:presLayoutVars>
          <dgm:chPref val="3"/>
        </dgm:presLayoutVars>
      </dgm:prSet>
      <dgm:spPr/>
      <dgm:t>
        <a:bodyPr/>
        <a:lstStyle/>
        <a:p>
          <a:endParaRPr lang="tr-TR"/>
        </a:p>
      </dgm:t>
    </dgm:pt>
    <dgm:pt modelId="{9DD1CA38-AB69-43C9-BB29-129CD0AE8C59}" type="pres">
      <dgm:prSet presAssocID="{F62793C9-DF88-4E98-AED5-9186895D74A8}" presName="hierChild3" presStyleCnt="0"/>
      <dgm:spPr/>
    </dgm:pt>
  </dgm:ptLst>
  <dgm:cxnLst>
    <dgm:cxn modelId="{11434CB2-223B-456A-BC12-04C00486C99E}" srcId="{BC0F728C-8D9A-45F1-9096-C2359AC74591}" destId="{1717A285-FFF2-4EEE-A447-A13F90E64A47}" srcOrd="1" destOrd="0" parTransId="{F8D5DEF2-311A-41FE-B384-4C7E89DE6B44}" sibTransId="{F53FBF38-78F7-4F1F-8CD1-B0C0AE43E993}"/>
    <dgm:cxn modelId="{F3FEDC8F-52FD-4649-8688-F09D9B1142C6}" srcId="{1202C6BD-CB16-4AA3-95AB-5F466260EA96}" destId="{104C9FFA-27DE-49CB-B668-9EA17FDCA0E9}" srcOrd="0" destOrd="0" parTransId="{1F0C70E1-01D0-40E7-9973-70E355139AD2}" sibTransId="{150B72A1-67EF-4E6A-8623-7378D100075A}"/>
    <dgm:cxn modelId="{A60AFAC2-64A8-4035-960A-7E8C1971FE6C}" type="presOf" srcId="{7630ACDD-C856-4E28-929B-7A7D1A34CE09}" destId="{441C4DFE-C795-4BE2-ACE6-2165F092E59D}" srcOrd="0" destOrd="0" presId="urn:microsoft.com/office/officeart/2005/8/layout/hierarchy1"/>
    <dgm:cxn modelId="{60C4C42C-FB7D-4FF5-8E7F-25A048678FF6}" type="presOf" srcId="{1202C6BD-CB16-4AA3-95AB-5F466260EA96}" destId="{3FFC77C3-7C79-48F6-B138-40C80BF91069}" srcOrd="0" destOrd="0" presId="urn:microsoft.com/office/officeart/2005/8/layout/hierarchy1"/>
    <dgm:cxn modelId="{67A0BBAB-9738-4213-A8D0-AFC3498A1FA2}" type="presOf" srcId="{E7A09A69-794A-47FF-AD3F-A83ABBAEFDCA}" destId="{213E90D0-E739-4416-8EA4-A3F143D84317}" srcOrd="0" destOrd="0" presId="urn:microsoft.com/office/officeart/2005/8/layout/hierarchy1"/>
    <dgm:cxn modelId="{B16DBD13-DE41-498C-BBE1-11EEDCE0C9A0}" type="presOf" srcId="{BAF59FAB-323A-4329-A8E1-FCCB61D06C7E}" destId="{56CC9296-0A6A-4AE4-825B-94A787B1FB37}" srcOrd="0" destOrd="0" presId="urn:microsoft.com/office/officeart/2005/8/layout/hierarchy1"/>
    <dgm:cxn modelId="{AAC8A587-BF23-431A-8761-F74B8F755D4E}" type="presOf" srcId="{0A8722DE-F5DD-496F-A1CF-9F2732127C51}" destId="{EA993CA9-E19F-4995-92B3-66293507A862}" srcOrd="0" destOrd="0" presId="urn:microsoft.com/office/officeart/2005/8/layout/hierarchy1"/>
    <dgm:cxn modelId="{ED196E27-1931-4308-B67D-B06DF340878A}" type="presOf" srcId="{1717A285-FFF2-4EEE-A447-A13F90E64A47}" destId="{519E1F60-20ED-4B14-AFF8-8BA4C8E7AB8C}" srcOrd="0" destOrd="0" presId="urn:microsoft.com/office/officeart/2005/8/layout/hierarchy1"/>
    <dgm:cxn modelId="{9E389112-2BE3-4A54-A2EB-28E4D67F1F5E}" srcId="{8478E505-5110-48F7-BBDB-2E1C8EB03C46}" destId="{34F4A682-DB58-4055-B429-58C5EAE3F256}" srcOrd="0" destOrd="0" parTransId="{E7A09A69-794A-47FF-AD3F-A83ABBAEFDCA}" sibTransId="{A564D422-90F8-4713-8C0A-8E34A302FCD1}"/>
    <dgm:cxn modelId="{5070E21A-3DD9-4448-9E25-2B5EDA7E676E}" type="presOf" srcId="{F62793C9-DF88-4E98-AED5-9186895D74A8}" destId="{37528F7E-66CF-405C-8AB4-724F7540436F}" srcOrd="0" destOrd="0" presId="urn:microsoft.com/office/officeart/2005/8/layout/hierarchy1"/>
    <dgm:cxn modelId="{DAF76A6D-34C5-40C7-8E9E-1FA4B402462A}" type="presOf" srcId="{F162B9D7-A0DD-4351-B3D5-B896FAB90B06}" destId="{A3A62C3E-8642-4A4E-8986-697F3D79F025}" srcOrd="0" destOrd="0" presId="urn:microsoft.com/office/officeart/2005/8/layout/hierarchy1"/>
    <dgm:cxn modelId="{648FB259-5D22-48B4-AFE9-18B11BC97CF1}" type="presOf" srcId="{34F4A682-DB58-4055-B429-58C5EAE3F256}" destId="{3D9D18B7-8065-4ADB-AE3D-2FE8395E54B6}" srcOrd="0" destOrd="0" presId="urn:microsoft.com/office/officeart/2005/8/layout/hierarchy1"/>
    <dgm:cxn modelId="{7C850D41-B52D-47BA-98DF-C93CDB304FCD}" srcId="{1717A285-FFF2-4EEE-A447-A13F90E64A47}" destId="{1202C6BD-CB16-4AA3-95AB-5F466260EA96}" srcOrd="0" destOrd="0" parTransId="{53B14C56-8570-4EC5-8BE0-873747BA2836}" sibTransId="{09FFB7CA-171D-49DB-8581-88528598E3D3}"/>
    <dgm:cxn modelId="{1E972DD4-C850-41F0-9820-911D7F156006}" type="presOf" srcId="{BC0F728C-8D9A-45F1-9096-C2359AC74591}" destId="{620DB0F1-BC0E-4E1B-9A74-31B739FC7CC3}" srcOrd="0" destOrd="0" presId="urn:microsoft.com/office/officeart/2005/8/layout/hierarchy1"/>
    <dgm:cxn modelId="{61AEA28E-1FEA-4AC2-8CEF-ADADF3CBDE6D}" srcId="{BC0F728C-8D9A-45F1-9096-C2359AC74591}" destId="{8478E505-5110-48F7-BBDB-2E1C8EB03C46}" srcOrd="0" destOrd="0" parTransId="{BAF59FAB-323A-4329-A8E1-FCCB61D06C7E}" sibTransId="{92716E83-953B-4B7F-B326-5DFF39E8F016}"/>
    <dgm:cxn modelId="{6FC85226-79A6-492F-8C7A-B535545DD848}" type="presOf" srcId="{7BF80ACC-9D50-4307-A7CA-B99C50B5C96B}" destId="{C7925AF2-7B9D-4596-B97C-724ACC977547}" srcOrd="0" destOrd="0" presId="urn:microsoft.com/office/officeart/2005/8/layout/hierarchy1"/>
    <dgm:cxn modelId="{B9FB3828-125C-4E5E-BF86-2E7866FF252E}" type="presOf" srcId="{0DD427D9-8155-48C0-8FC5-A72AB89DEA1C}" destId="{466F8DE0-9146-43EE-9CCE-835B27F6D599}" srcOrd="0" destOrd="0" presId="urn:microsoft.com/office/officeart/2005/8/layout/hierarchy1"/>
    <dgm:cxn modelId="{059DF637-0797-4BDD-804B-68360740B633}" type="presOf" srcId="{53B14C56-8570-4EC5-8BE0-873747BA2836}" destId="{0C1586F2-4ABB-4918-8D3B-5889411D2887}" srcOrd="0" destOrd="0" presId="urn:microsoft.com/office/officeart/2005/8/layout/hierarchy1"/>
    <dgm:cxn modelId="{A472D780-B653-4CE9-A756-92792ED88F32}" type="presOf" srcId="{1F0C70E1-01D0-40E7-9973-70E355139AD2}" destId="{7B0F9B3B-7AF1-473D-9053-512764B60089}" srcOrd="0" destOrd="0" presId="urn:microsoft.com/office/officeart/2005/8/layout/hierarchy1"/>
    <dgm:cxn modelId="{21CF60AE-4F65-4FCB-9DBF-2A88D5610D43}" type="presOf" srcId="{8478E505-5110-48F7-BBDB-2E1C8EB03C46}" destId="{1EEB768A-6BA7-4886-9D56-C48FA9427CB9}" srcOrd="0" destOrd="0" presId="urn:microsoft.com/office/officeart/2005/8/layout/hierarchy1"/>
    <dgm:cxn modelId="{00D5EAE3-7FF2-43EC-BAB3-86DEC4A027BC}" srcId="{8478E505-5110-48F7-BBDB-2E1C8EB03C46}" destId="{0DD427D9-8155-48C0-8FC5-A72AB89DEA1C}" srcOrd="1" destOrd="0" parTransId="{D54C5F9C-7837-4A85-9977-267380A50D80}" sibTransId="{31EC64A6-B8C5-4D04-99C3-EC491B6F96F7}"/>
    <dgm:cxn modelId="{625B8060-406A-4E95-88E6-B4F0AE6E8209}" type="presOf" srcId="{F8D5DEF2-311A-41FE-B384-4C7E89DE6B44}" destId="{CAC64379-A442-44C0-B90D-60234F57FD76}" srcOrd="0" destOrd="0" presId="urn:microsoft.com/office/officeart/2005/8/layout/hierarchy1"/>
    <dgm:cxn modelId="{344FE3BF-7569-4C23-8BEF-D1728FC90FA9}" type="presOf" srcId="{D54C5F9C-7837-4A85-9977-267380A50D80}" destId="{F25123DE-1FCB-42CE-8AC9-F17F0313A9C4}" srcOrd="0" destOrd="0" presId="urn:microsoft.com/office/officeart/2005/8/layout/hierarchy1"/>
    <dgm:cxn modelId="{D9C3E33C-3072-4522-BDC0-C080D1338601}" srcId="{1717A285-FFF2-4EEE-A447-A13F90E64A47}" destId="{F162B9D7-A0DD-4351-B3D5-B896FAB90B06}" srcOrd="1" destOrd="0" parTransId="{7630ACDD-C856-4E28-929B-7A7D1A34CE09}" sibTransId="{70189D0C-158D-48B6-AC76-360A2033472E}"/>
    <dgm:cxn modelId="{79C8CF3B-2D5D-4C4A-A4CB-9873930A5144}" srcId="{BC0F728C-8D9A-45F1-9096-C2359AC74591}" destId="{F62793C9-DF88-4E98-AED5-9186895D74A8}" srcOrd="2" destOrd="0" parTransId="{934A6EE4-7BDD-443E-AA59-614A259E9532}" sibTransId="{6477FAB9-ED3E-4FD3-83D9-F8B124D8F6F7}"/>
    <dgm:cxn modelId="{8D283E05-1147-4462-A3D9-F1BE462E9662}" type="presOf" srcId="{104C9FFA-27DE-49CB-B668-9EA17FDCA0E9}" destId="{E972FFEB-CB72-4ABE-A330-8322D3801468}" srcOrd="0" destOrd="0" presId="urn:microsoft.com/office/officeart/2005/8/layout/hierarchy1"/>
    <dgm:cxn modelId="{BE4438B0-0A17-425B-9536-97DD257D6A78}" srcId="{1202C6BD-CB16-4AA3-95AB-5F466260EA96}" destId="{7BF80ACC-9D50-4307-A7CA-B99C50B5C96B}" srcOrd="1" destOrd="0" parTransId="{0A8722DE-F5DD-496F-A1CF-9F2732127C51}" sibTransId="{273A061A-024D-40B5-9183-44B01021AECC}"/>
    <dgm:cxn modelId="{A0B5BC8D-10A7-48AF-8698-4F4674879726}" type="presOf" srcId="{ACEE40CB-54B0-4AB5-A056-5D444F38FF45}" destId="{ED797F8D-84F2-475B-A6C2-EDE19FC045C0}" srcOrd="0" destOrd="0" presId="urn:microsoft.com/office/officeart/2005/8/layout/hierarchy1"/>
    <dgm:cxn modelId="{C5ECC05A-78FF-446E-BC64-1C7D8833E557}" srcId="{ACEE40CB-54B0-4AB5-A056-5D444F38FF45}" destId="{BC0F728C-8D9A-45F1-9096-C2359AC74591}" srcOrd="0" destOrd="0" parTransId="{6C3E1BDD-9336-480C-8F04-AB5E60D4AC33}" sibTransId="{47551700-3628-49DD-90DA-360661A42F2E}"/>
    <dgm:cxn modelId="{D31C3914-CBBC-4C0B-8070-839A49138D2F}" type="presOf" srcId="{934A6EE4-7BDD-443E-AA59-614A259E9532}" destId="{545EBE5C-7D15-4189-B582-BD15D368C5FF}" srcOrd="0" destOrd="0" presId="urn:microsoft.com/office/officeart/2005/8/layout/hierarchy1"/>
    <dgm:cxn modelId="{A46C8568-4326-4982-B68F-AB3584C40452}" type="presParOf" srcId="{ED797F8D-84F2-475B-A6C2-EDE19FC045C0}" destId="{D48F8E7D-3816-4B58-A8EE-F0B8DD5576C2}" srcOrd="0" destOrd="0" presId="urn:microsoft.com/office/officeart/2005/8/layout/hierarchy1"/>
    <dgm:cxn modelId="{BA9CB68D-F70A-4223-B9B4-52FF57CB7C2F}" type="presParOf" srcId="{D48F8E7D-3816-4B58-A8EE-F0B8DD5576C2}" destId="{1F13C509-9EBE-4D6B-A794-1A376E96D5E7}" srcOrd="0" destOrd="0" presId="urn:microsoft.com/office/officeart/2005/8/layout/hierarchy1"/>
    <dgm:cxn modelId="{522326CC-CFAF-4BF4-BECE-FB57C5C8BFF2}" type="presParOf" srcId="{1F13C509-9EBE-4D6B-A794-1A376E96D5E7}" destId="{BA1B0C4C-BA1A-4A6D-826A-1A3E66DEFF80}" srcOrd="0" destOrd="0" presId="urn:microsoft.com/office/officeart/2005/8/layout/hierarchy1"/>
    <dgm:cxn modelId="{D6257529-4242-48B8-8AB9-4837A84B3183}" type="presParOf" srcId="{1F13C509-9EBE-4D6B-A794-1A376E96D5E7}" destId="{620DB0F1-BC0E-4E1B-9A74-31B739FC7CC3}" srcOrd="1" destOrd="0" presId="urn:microsoft.com/office/officeart/2005/8/layout/hierarchy1"/>
    <dgm:cxn modelId="{4451262C-D25D-4E15-B2A4-4B36B6CA860A}" type="presParOf" srcId="{D48F8E7D-3816-4B58-A8EE-F0B8DD5576C2}" destId="{3F9E1E94-35FB-4A84-9CE9-B0B89BD75FAA}" srcOrd="1" destOrd="0" presId="urn:microsoft.com/office/officeart/2005/8/layout/hierarchy1"/>
    <dgm:cxn modelId="{A86F42D5-4ABB-4531-BCCC-BD501AAD64FC}" type="presParOf" srcId="{3F9E1E94-35FB-4A84-9CE9-B0B89BD75FAA}" destId="{56CC9296-0A6A-4AE4-825B-94A787B1FB37}" srcOrd="0" destOrd="0" presId="urn:microsoft.com/office/officeart/2005/8/layout/hierarchy1"/>
    <dgm:cxn modelId="{C617BD2C-FC78-4892-8B2A-F88FB65F116C}" type="presParOf" srcId="{3F9E1E94-35FB-4A84-9CE9-B0B89BD75FAA}" destId="{4CE83CE2-299F-452C-9DDB-19E7CB11F3DA}" srcOrd="1" destOrd="0" presId="urn:microsoft.com/office/officeart/2005/8/layout/hierarchy1"/>
    <dgm:cxn modelId="{86EDF7A8-9438-4E95-A876-D1C9E65CC626}" type="presParOf" srcId="{4CE83CE2-299F-452C-9DDB-19E7CB11F3DA}" destId="{3864928B-C308-41B6-AA54-F7B89198B906}" srcOrd="0" destOrd="0" presId="urn:microsoft.com/office/officeart/2005/8/layout/hierarchy1"/>
    <dgm:cxn modelId="{39480A98-0B7E-46FE-8DB2-08F22FB8710A}" type="presParOf" srcId="{3864928B-C308-41B6-AA54-F7B89198B906}" destId="{29727AE7-3D3E-4827-BBE0-F5E37EE797FE}" srcOrd="0" destOrd="0" presId="urn:microsoft.com/office/officeart/2005/8/layout/hierarchy1"/>
    <dgm:cxn modelId="{326A9844-E4F4-468A-BD79-DA4968C5EAFF}" type="presParOf" srcId="{3864928B-C308-41B6-AA54-F7B89198B906}" destId="{1EEB768A-6BA7-4886-9D56-C48FA9427CB9}" srcOrd="1" destOrd="0" presId="urn:microsoft.com/office/officeart/2005/8/layout/hierarchy1"/>
    <dgm:cxn modelId="{7316C162-AC19-480B-AC20-8085682FEA80}" type="presParOf" srcId="{4CE83CE2-299F-452C-9DDB-19E7CB11F3DA}" destId="{638403F0-0EE7-42E6-B587-2E5A202A59B8}" srcOrd="1" destOrd="0" presId="urn:microsoft.com/office/officeart/2005/8/layout/hierarchy1"/>
    <dgm:cxn modelId="{A3C2023E-049B-4401-A990-50EB0BF11307}" type="presParOf" srcId="{638403F0-0EE7-42E6-B587-2E5A202A59B8}" destId="{213E90D0-E739-4416-8EA4-A3F143D84317}" srcOrd="0" destOrd="0" presId="urn:microsoft.com/office/officeart/2005/8/layout/hierarchy1"/>
    <dgm:cxn modelId="{8738D043-B750-4492-80A5-97A51CC5743D}" type="presParOf" srcId="{638403F0-0EE7-42E6-B587-2E5A202A59B8}" destId="{E6ACD0FE-E628-4CA1-A91A-26FE7A02753B}" srcOrd="1" destOrd="0" presId="urn:microsoft.com/office/officeart/2005/8/layout/hierarchy1"/>
    <dgm:cxn modelId="{ED5D9427-4E44-4E8D-B325-332F307EA73F}" type="presParOf" srcId="{E6ACD0FE-E628-4CA1-A91A-26FE7A02753B}" destId="{E28A30B4-0188-4072-BE27-523FB27D1B89}" srcOrd="0" destOrd="0" presId="urn:microsoft.com/office/officeart/2005/8/layout/hierarchy1"/>
    <dgm:cxn modelId="{16711F4D-7388-41A2-B7D3-1D2568305E5B}" type="presParOf" srcId="{E28A30B4-0188-4072-BE27-523FB27D1B89}" destId="{1C59088D-52F0-4CAC-AB56-A9DEF3C51B78}" srcOrd="0" destOrd="0" presId="urn:microsoft.com/office/officeart/2005/8/layout/hierarchy1"/>
    <dgm:cxn modelId="{BFE23D5C-1553-418A-AD5E-E30C87610C4E}" type="presParOf" srcId="{E28A30B4-0188-4072-BE27-523FB27D1B89}" destId="{3D9D18B7-8065-4ADB-AE3D-2FE8395E54B6}" srcOrd="1" destOrd="0" presId="urn:microsoft.com/office/officeart/2005/8/layout/hierarchy1"/>
    <dgm:cxn modelId="{204998BE-DCF3-4172-92AE-7708E17CA34D}" type="presParOf" srcId="{E6ACD0FE-E628-4CA1-A91A-26FE7A02753B}" destId="{9F3C5F39-8818-4C63-B89C-B2FA535FFD10}" srcOrd="1" destOrd="0" presId="urn:microsoft.com/office/officeart/2005/8/layout/hierarchy1"/>
    <dgm:cxn modelId="{FF3E7846-F11C-418A-997E-082F72204671}" type="presParOf" srcId="{638403F0-0EE7-42E6-B587-2E5A202A59B8}" destId="{F25123DE-1FCB-42CE-8AC9-F17F0313A9C4}" srcOrd="2" destOrd="0" presId="urn:microsoft.com/office/officeart/2005/8/layout/hierarchy1"/>
    <dgm:cxn modelId="{C6E56DDF-43AB-40EF-AAB7-562AD012088B}" type="presParOf" srcId="{638403F0-0EE7-42E6-B587-2E5A202A59B8}" destId="{F8ABF8B2-7528-4D17-9505-2DA6373A7F1A}" srcOrd="3" destOrd="0" presId="urn:microsoft.com/office/officeart/2005/8/layout/hierarchy1"/>
    <dgm:cxn modelId="{2601AD3F-49FA-48E1-9FFE-E6AF1F650102}" type="presParOf" srcId="{F8ABF8B2-7528-4D17-9505-2DA6373A7F1A}" destId="{48EF995E-A361-4391-8D52-89F91E7C7ABA}" srcOrd="0" destOrd="0" presId="urn:microsoft.com/office/officeart/2005/8/layout/hierarchy1"/>
    <dgm:cxn modelId="{3D606633-EB0C-477A-A8E9-A8821DF731C0}" type="presParOf" srcId="{48EF995E-A361-4391-8D52-89F91E7C7ABA}" destId="{C27A89FD-1B16-4286-AF7B-8A694167E8E8}" srcOrd="0" destOrd="0" presId="urn:microsoft.com/office/officeart/2005/8/layout/hierarchy1"/>
    <dgm:cxn modelId="{F216422C-C717-4E35-810D-867C6387C457}" type="presParOf" srcId="{48EF995E-A361-4391-8D52-89F91E7C7ABA}" destId="{466F8DE0-9146-43EE-9CCE-835B27F6D599}" srcOrd="1" destOrd="0" presId="urn:microsoft.com/office/officeart/2005/8/layout/hierarchy1"/>
    <dgm:cxn modelId="{6710667E-4EA2-4DAF-BC06-8E3B528D64C7}" type="presParOf" srcId="{F8ABF8B2-7528-4D17-9505-2DA6373A7F1A}" destId="{57226F2C-DAD8-46F1-9659-CA7C9C295343}" srcOrd="1" destOrd="0" presId="urn:microsoft.com/office/officeart/2005/8/layout/hierarchy1"/>
    <dgm:cxn modelId="{85530D8C-4A98-416D-99AA-23BB18D36FF9}" type="presParOf" srcId="{3F9E1E94-35FB-4A84-9CE9-B0B89BD75FAA}" destId="{CAC64379-A442-44C0-B90D-60234F57FD76}" srcOrd="2" destOrd="0" presId="urn:microsoft.com/office/officeart/2005/8/layout/hierarchy1"/>
    <dgm:cxn modelId="{4936EC0B-A6B0-40D6-965B-A327A959179A}" type="presParOf" srcId="{3F9E1E94-35FB-4A84-9CE9-B0B89BD75FAA}" destId="{3BFE3FB9-0667-49F3-9BFE-E544EB807D95}" srcOrd="3" destOrd="0" presId="urn:microsoft.com/office/officeart/2005/8/layout/hierarchy1"/>
    <dgm:cxn modelId="{90AD92C1-E7F2-4B0B-A47C-CCAF15459DEF}" type="presParOf" srcId="{3BFE3FB9-0667-49F3-9BFE-E544EB807D95}" destId="{C8439D8E-A3FF-4FFC-8ABA-5C570C5E9A61}" srcOrd="0" destOrd="0" presId="urn:microsoft.com/office/officeart/2005/8/layout/hierarchy1"/>
    <dgm:cxn modelId="{DAE46734-2722-449C-B11E-91298DA47E1E}" type="presParOf" srcId="{C8439D8E-A3FF-4FFC-8ABA-5C570C5E9A61}" destId="{FD1C1476-1D9A-4A84-9BE5-187EDD9B48B1}" srcOrd="0" destOrd="0" presId="urn:microsoft.com/office/officeart/2005/8/layout/hierarchy1"/>
    <dgm:cxn modelId="{B2BE63BA-1D88-49BD-97B8-7A3D408196F7}" type="presParOf" srcId="{C8439D8E-A3FF-4FFC-8ABA-5C570C5E9A61}" destId="{519E1F60-20ED-4B14-AFF8-8BA4C8E7AB8C}" srcOrd="1" destOrd="0" presId="urn:microsoft.com/office/officeart/2005/8/layout/hierarchy1"/>
    <dgm:cxn modelId="{89F28F5B-A234-4E25-8481-3B741159DA40}" type="presParOf" srcId="{3BFE3FB9-0667-49F3-9BFE-E544EB807D95}" destId="{D994F5BB-AD13-4603-AB2C-28B38B0ADB95}" srcOrd="1" destOrd="0" presId="urn:microsoft.com/office/officeart/2005/8/layout/hierarchy1"/>
    <dgm:cxn modelId="{59F4AA86-B345-4574-97DC-6A0103939FFC}" type="presParOf" srcId="{D994F5BB-AD13-4603-AB2C-28B38B0ADB95}" destId="{0C1586F2-4ABB-4918-8D3B-5889411D2887}" srcOrd="0" destOrd="0" presId="urn:microsoft.com/office/officeart/2005/8/layout/hierarchy1"/>
    <dgm:cxn modelId="{336DDC02-8ABD-4C7D-81DE-91CD73284501}" type="presParOf" srcId="{D994F5BB-AD13-4603-AB2C-28B38B0ADB95}" destId="{9C0F63CD-7A01-4D91-9C2F-B1F60D30B022}" srcOrd="1" destOrd="0" presId="urn:microsoft.com/office/officeart/2005/8/layout/hierarchy1"/>
    <dgm:cxn modelId="{5EADF2F1-805E-46F4-9CA6-B33581766E4D}" type="presParOf" srcId="{9C0F63CD-7A01-4D91-9C2F-B1F60D30B022}" destId="{46D76DE2-4680-4F2C-A8D0-2EB00C51CEBE}" srcOrd="0" destOrd="0" presId="urn:microsoft.com/office/officeart/2005/8/layout/hierarchy1"/>
    <dgm:cxn modelId="{C70775F9-56A4-446D-BF78-CC832536C0AC}" type="presParOf" srcId="{46D76DE2-4680-4F2C-A8D0-2EB00C51CEBE}" destId="{33E972ED-31E9-40FD-A450-50C6C268987A}" srcOrd="0" destOrd="0" presId="urn:microsoft.com/office/officeart/2005/8/layout/hierarchy1"/>
    <dgm:cxn modelId="{5F179D93-4A89-42E5-AE72-8C720180AA6A}" type="presParOf" srcId="{46D76DE2-4680-4F2C-A8D0-2EB00C51CEBE}" destId="{3FFC77C3-7C79-48F6-B138-40C80BF91069}" srcOrd="1" destOrd="0" presId="urn:microsoft.com/office/officeart/2005/8/layout/hierarchy1"/>
    <dgm:cxn modelId="{0EC52604-2249-4B28-A243-55E1B5E62507}" type="presParOf" srcId="{9C0F63CD-7A01-4D91-9C2F-B1F60D30B022}" destId="{D5F55EDC-E24C-48C4-A1AD-68DF6FB944ED}" srcOrd="1" destOrd="0" presId="urn:microsoft.com/office/officeart/2005/8/layout/hierarchy1"/>
    <dgm:cxn modelId="{BA3B8D21-420A-4113-BB5E-F241471A28D0}" type="presParOf" srcId="{D5F55EDC-E24C-48C4-A1AD-68DF6FB944ED}" destId="{7B0F9B3B-7AF1-473D-9053-512764B60089}" srcOrd="0" destOrd="0" presId="urn:microsoft.com/office/officeart/2005/8/layout/hierarchy1"/>
    <dgm:cxn modelId="{06C3A51D-C38D-4F97-806C-744A736D1406}" type="presParOf" srcId="{D5F55EDC-E24C-48C4-A1AD-68DF6FB944ED}" destId="{0C5EBD99-A21B-49D7-AAA6-6625981D8D3E}" srcOrd="1" destOrd="0" presId="urn:microsoft.com/office/officeart/2005/8/layout/hierarchy1"/>
    <dgm:cxn modelId="{FF09E13C-769A-47A0-A584-044879FD2852}" type="presParOf" srcId="{0C5EBD99-A21B-49D7-AAA6-6625981D8D3E}" destId="{F67D1FAE-5579-4E4D-8A75-F5496FC773FB}" srcOrd="0" destOrd="0" presId="urn:microsoft.com/office/officeart/2005/8/layout/hierarchy1"/>
    <dgm:cxn modelId="{9B6DCBEF-5CF7-4D00-87B6-2EDE47E91AEB}" type="presParOf" srcId="{F67D1FAE-5579-4E4D-8A75-F5496FC773FB}" destId="{A44999AF-1660-45D9-A918-5B718458EBD0}" srcOrd="0" destOrd="0" presId="urn:microsoft.com/office/officeart/2005/8/layout/hierarchy1"/>
    <dgm:cxn modelId="{0104ED9F-3C8F-4836-A570-EF8CD9D568FC}" type="presParOf" srcId="{F67D1FAE-5579-4E4D-8A75-F5496FC773FB}" destId="{E972FFEB-CB72-4ABE-A330-8322D3801468}" srcOrd="1" destOrd="0" presId="urn:microsoft.com/office/officeart/2005/8/layout/hierarchy1"/>
    <dgm:cxn modelId="{0FAE9F14-2B95-4D30-B7A1-B9AB7A99802E}" type="presParOf" srcId="{0C5EBD99-A21B-49D7-AAA6-6625981D8D3E}" destId="{308021BE-6E1D-41C6-A053-1D80A514DAA7}" srcOrd="1" destOrd="0" presId="urn:microsoft.com/office/officeart/2005/8/layout/hierarchy1"/>
    <dgm:cxn modelId="{48556E21-F0BB-41A6-BF5E-5A638A0FAB90}" type="presParOf" srcId="{D5F55EDC-E24C-48C4-A1AD-68DF6FB944ED}" destId="{EA993CA9-E19F-4995-92B3-66293507A862}" srcOrd="2" destOrd="0" presId="urn:microsoft.com/office/officeart/2005/8/layout/hierarchy1"/>
    <dgm:cxn modelId="{6415EA4E-260A-49B5-8280-F09A88A9ABC7}" type="presParOf" srcId="{D5F55EDC-E24C-48C4-A1AD-68DF6FB944ED}" destId="{C6D2DBE9-4818-434F-9009-89F582B3F595}" srcOrd="3" destOrd="0" presId="urn:microsoft.com/office/officeart/2005/8/layout/hierarchy1"/>
    <dgm:cxn modelId="{B444D434-AF98-40F0-9883-D7B38F29F176}" type="presParOf" srcId="{C6D2DBE9-4818-434F-9009-89F582B3F595}" destId="{4DC1D700-2C57-4EEE-AC04-CECB7717F533}" srcOrd="0" destOrd="0" presId="urn:microsoft.com/office/officeart/2005/8/layout/hierarchy1"/>
    <dgm:cxn modelId="{AF4C7402-EE5B-4C8E-A04B-FA28BEFC54FA}" type="presParOf" srcId="{4DC1D700-2C57-4EEE-AC04-CECB7717F533}" destId="{2FBA8110-6921-468C-B6FD-07931BBAD41B}" srcOrd="0" destOrd="0" presId="urn:microsoft.com/office/officeart/2005/8/layout/hierarchy1"/>
    <dgm:cxn modelId="{941DAFCE-6C25-4A8E-A2E4-854F797C5290}" type="presParOf" srcId="{4DC1D700-2C57-4EEE-AC04-CECB7717F533}" destId="{C7925AF2-7B9D-4596-B97C-724ACC977547}" srcOrd="1" destOrd="0" presId="urn:microsoft.com/office/officeart/2005/8/layout/hierarchy1"/>
    <dgm:cxn modelId="{356BCC02-BEC9-450A-BA08-9EED1FDABF3F}" type="presParOf" srcId="{C6D2DBE9-4818-434F-9009-89F582B3F595}" destId="{C78DDF1D-CC5D-45DD-BB3E-8AFD55B38AF8}" srcOrd="1" destOrd="0" presId="urn:microsoft.com/office/officeart/2005/8/layout/hierarchy1"/>
    <dgm:cxn modelId="{0CFA8901-BDF2-4BEB-951A-9190D73A3B8A}" type="presParOf" srcId="{D994F5BB-AD13-4603-AB2C-28B38B0ADB95}" destId="{441C4DFE-C795-4BE2-ACE6-2165F092E59D}" srcOrd="2" destOrd="0" presId="urn:microsoft.com/office/officeart/2005/8/layout/hierarchy1"/>
    <dgm:cxn modelId="{1C25BDF2-49C6-425E-AAAE-242174233FE3}" type="presParOf" srcId="{D994F5BB-AD13-4603-AB2C-28B38B0ADB95}" destId="{1BBAE130-C326-4BFF-BE1B-9B244C620A8C}" srcOrd="3" destOrd="0" presId="urn:microsoft.com/office/officeart/2005/8/layout/hierarchy1"/>
    <dgm:cxn modelId="{BEAF6329-AC1F-4424-9E06-4D7B34E1428B}" type="presParOf" srcId="{1BBAE130-C326-4BFF-BE1B-9B244C620A8C}" destId="{F1795CB0-374F-4FD0-A08D-88C9E24C4712}" srcOrd="0" destOrd="0" presId="urn:microsoft.com/office/officeart/2005/8/layout/hierarchy1"/>
    <dgm:cxn modelId="{CEC40E05-06DF-4186-97E0-C04604CD4C19}" type="presParOf" srcId="{F1795CB0-374F-4FD0-A08D-88C9E24C4712}" destId="{ACF773E3-A6C1-422E-9343-46AF2571CF19}" srcOrd="0" destOrd="0" presId="urn:microsoft.com/office/officeart/2005/8/layout/hierarchy1"/>
    <dgm:cxn modelId="{3CD38531-FA87-4237-8855-C20AE71A0677}" type="presParOf" srcId="{F1795CB0-374F-4FD0-A08D-88C9E24C4712}" destId="{A3A62C3E-8642-4A4E-8986-697F3D79F025}" srcOrd="1" destOrd="0" presId="urn:microsoft.com/office/officeart/2005/8/layout/hierarchy1"/>
    <dgm:cxn modelId="{315FBB7A-67A1-4B85-A997-76C2598E0270}" type="presParOf" srcId="{1BBAE130-C326-4BFF-BE1B-9B244C620A8C}" destId="{4CB2FA25-9660-47BD-9DA1-FF216232E367}" srcOrd="1" destOrd="0" presId="urn:microsoft.com/office/officeart/2005/8/layout/hierarchy1"/>
    <dgm:cxn modelId="{D9F042BE-FE9D-4C24-B4E0-0D519D982A97}" type="presParOf" srcId="{3F9E1E94-35FB-4A84-9CE9-B0B89BD75FAA}" destId="{545EBE5C-7D15-4189-B582-BD15D368C5FF}" srcOrd="4" destOrd="0" presId="urn:microsoft.com/office/officeart/2005/8/layout/hierarchy1"/>
    <dgm:cxn modelId="{FCE95362-F9E0-40C8-A43E-91211C5E7730}" type="presParOf" srcId="{3F9E1E94-35FB-4A84-9CE9-B0B89BD75FAA}" destId="{A10C0651-71C9-43B8-84AB-1F76F5861721}" srcOrd="5" destOrd="0" presId="urn:microsoft.com/office/officeart/2005/8/layout/hierarchy1"/>
    <dgm:cxn modelId="{E960E49F-D63E-48E9-97AD-43089F4D53C5}" type="presParOf" srcId="{A10C0651-71C9-43B8-84AB-1F76F5861721}" destId="{60C36722-F1E8-4A8D-92A0-9F51D955F8B7}" srcOrd="0" destOrd="0" presId="urn:microsoft.com/office/officeart/2005/8/layout/hierarchy1"/>
    <dgm:cxn modelId="{7060C709-EEE7-48B4-94D1-6D6822B80DA5}" type="presParOf" srcId="{60C36722-F1E8-4A8D-92A0-9F51D955F8B7}" destId="{4E178609-EA1A-4010-8153-83AF246764C3}" srcOrd="0" destOrd="0" presId="urn:microsoft.com/office/officeart/2005/8/layout/hierarchy1"/>
    <dgm:cxn modelId="{AC466A08-FE31-43DB-8A92-6A3926B13735}" type="presParOf" srcId="{60C36722-F1E8-4A8D-92A0-9F51D955F8B7}" destId="{37528F7E-66CF-405C-8AB4-724F7540436F}" srcOrd="1" destOrd="0" presId="urn:microsoft.com/office/officeart/2005/8/layout/hierarchy1"/>
    <dgm:cxn modelId="{C7391C29-4445-4A2E-B296-79E10F30EAAF}" type="presParOf" srcId="{A10C0651-71C9-43B8-84AB-1F76F5861721}" destId="{9DD1CA38-AB69-43C9-BB29-129CD0AE8C5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4DB13C-EFD3-4760-8B9C-6A6B0A6B1D6A}" type="doc">
      <dgm:prSet loTypeId="urn:microsoft.com/office/officeart/2005/8/layout/radial6" loCatId="cycle" qsTypeId="urn:microsoft.com/office/officeart/2005/8/quickstyle/3d3" qsCatId="3D" csTypeId="urn:microsoft.com/office/officeart/2005/8/colors/colorful3" csCatId="colorful" phldr="1"/>
      <dgm:spPr/>
      <dgm:t>
        <a:bodyPr/>
        <a:lstStyle/>
        <a:p>
          <a:endParaRPr lang="tr-TR"/>
        </a:p>
      </dgm:t>
    </dgm:pt>
    <dgm:pt modelId="{1DD28B90-195A-4817-8633-5B877CB9B159}">
      <dgm:prSet phldrT="[Metin]" custT="1"/>
      <dgm:spPr/>
      <dgm:t>
        <a:bodyPr/>
        <a:lstStyle/>
        <a:p>
          <a:r>
            <a:rPr lang="tr-TR" sz="2400" b="1" dirty="0" smtClean="0"/>
            <a:t>KAZA</a:t>
          </a:r>
          <a:endParaRPr lang="tr-TR" sz="2400" b="1" dirty="0"/>
        </a:p>
      </dgm:t>
    </dgm:pt>
    <dgm:pt modelId="{A2D41540-5936-43A7-9D37-5CC65FD4C447}" type="parTrans" cxnId="{FD9BF4AB-537B-40EB-B74A-C3F2A5741527}">
      <dgm:prSet/>
      <dgm:spPr/>
      <dgm:t>
        <a:bodyPr/>
        <a:lstStyle/>
        <a:p>
          <a:endParaRPr lang="tr-TR" sz="1600" b="1"/>
        </a:p>
      </dgm:t>
    </dgm:pt>
    <dgm:pt modelId="{D320F929-D9D7-40F5-876A-E51C108DB1E9}" type="sibTrans" cxnId="{FD9BF4AB-537B-40EB-B74A-C3F2A5741527}">
      <dgm:prSet/>
      <dgm:spPr/>
      <dgm:t>
        <a:bodyPr/>
        <a:lstStyle/>
        <a:p>
          <a:endParaRPr lang="tr-TR" sz="1600" b="1"/>
        </a:p>
      </dgm:t>
    </dgm:pt>
    <dgm:pt modelId="{6D503033-1144-4B26-B7F2-A800B501880E}">
      <dgm:prSet phldrT="[Metin]" custT="1"/>
      <dgm:spPr/>
      <dgm:t>
        <a:bodyPr/>
        <a:lstStyle/>
        <a:p>
          <a:r>
            <a:rPr lang="tr-TR" sz="1800" b="1" dirty="0" smtClean="0">
              <a:solidFill>
                <a:schemeClr val="bg2">
                  <a:lumMod val="50000"/>
                </a:schemeClr>
              </a:solidFill>
            </a:rPr>
            <a:t>insan</a:t>
          </a:r>
          <a:endParaRPr lang="tr-TR" sz="1800" b="1" dirty="0">
            <a:solidFill>
              <a:schemeClr val="bg2">
                <a:lumMod val="50000"/>
              </a:schemeClr>
            </a:solidFill>
          </a:endParaRPr>
        </a:p>
      </dgm:t>
    </dgm:pt>
    <dgm:pt modelId="{C176F93C-BF9E-417E-ABBC-D9B94A02AB48}" type="parTrans" cxnId="{9EE388AE-39EA-49EC-8F07-DEA6749F7BC1}">
      <dgm:prSet/>
      <dgm:spPr/>
      <dgm:t>
        <a:bodyPr/>
        <a:lstStyle/>
        <a:p>
          <a:endParaRPr lang="tr-TR" sz="1600" b="1"/>
        </a:p>
      </dgm:t>
    </dgm:pt>
    <dgm:pt modelId="{ABEB9159-A2D6-4CE2-96A8-94C1A1F5F545}" type="sibTrans" cxnId="{9EE388AE-39EA-49EC-8F07-DEA6749F7BC1}">
      <dgm:prSet/>
      <dgm:spPr/>
      <dgm:t>
        <a:bodyPr/>
        <a:lstStyle/>
        <a:p>
          <a:endParaRPr lang="tr-TR" sz="1600" b="1"/>
        </a:p>
      </dgm:t>
    </dgm:pt>
    <dgm:pt modelId="{29A22867-8935-4541-9890-D31AF76641CA}">
      <dgm:prSet phldrT="[Metin]" custT="1"/>
      <dgm:spPr/>
      <dgm:t>
        <a:bodyPr/>
        <a:lstStyle/>
        <a:p>
          <a:r>
            <a:rPr lang="tr-TR" sz="1800" b="1" dirty="0" smtClean="0"/>
            <a:t>çevre</a:t>
          </a:r>
          <a:endParaRPr lang="tr-TR" sz="1800" b="1" dirty="0"/>
        </a:p>
      </dgm:t>
    </dgm:pt>
    <dgm:pt modelId="{BFF7ED53-00E3-4723-95C4-6F9425F399EC}" type="parTrans" cxnId="{DC04FE81-D137-44CE-A64A-B0CFF9EDB892}">
      <dgm:prSet/>
      <dgm:spPr/>
      <dgm:t>
        <a:bodyPr/>
        <a:lstStyle/>
        <a:p>
          <a:endParaRPr lang="tr-TR" sz="1600" b="1"/>
        </a:p>
      </dgm:t>
    </dgm:pt>
    <dgm:pt modelId="{DF6882D9-E7F6-4981-B03F-B68F98D00355}" type="sibTrans" cxnId="{DC04FE81-D137-44CE-A64A-B0CFF9EDB892}">
      <dgm:prSet/>
      <dgm:spPr/>
      <dgm:t>
        <a:bodyPr/>
        <a:lstStyle/>
        <a:p>
          <a:endParaRPr lang="tr-TR" sz="1600" b="1"/>
        </a:p>
      </dgm:t>
    </dgm:pt>
    <dgm:pt modelId="{8A69141D-A06C-4C11-98F1-68C05092939B}">
      <dgm:prSet phldrT="[Metin]" custT="1"/>
      <dgm:spPr/>
      <dgm:t>
        <a:bodyPr/>
        <a:lstStyle/>
        <a:p>
          <a:r>
            <a:rPr lang="tr-TR" sz="1400" b="1" dirty="0" smtClean="0"/>
            <a:t>Makine-ekipman</a:t>
          </a:r>
          <a:endParaRPr lang="tr-TR" sz="1400" b="1" dirty="0"/>
        </a:p>
      </dgm:t>
    </dgm:pt>
    <dgm:pt modelId="{38B6B0DE-6301-4CD7-8904-B5CE28096736}" type="parTrans" cxnId="{CA54A468-F9CD-427C-BCC4-DA468A357DE6}">
      <dgm:prSet/>
      <dgm:spPr/>
      <dgm:t>
        <a:bodyPr/>
        <a:lstStyle/>
        <a:p>
          <a:endParaRPr lang="tr-TR" sz="1600" b="1"/>
        </a:p>
      </dgm:t>
    </dgm:pt>
    <dgm:pt modelId="{36C5C77C-3E22-46D8-8728-38945106E8EC}" type="sibTrans" cxnId="{CA54A468-F9CD-427C-BCC4-DA468A357DE6}">
      <dgm:prSet/>
      <dgm:spPr/>
      <dgm:t>
        <a:bodyPr/>
        <a:lstStyle/>
        <a:p>
          <a:endParaRPr lang="tr-TR" sz="1600" b="1"/>
        </a:p>
      </dgm:t>
    </dgm:pt>
    <dgm:pt modelId="{34230C8D-78B1-4B8E-9275-4ECEBF2D8B18}">
      <dgm:prSet phldrT="[Metin]" custT="1"/>
      <dgm:spPr/>
      <dgm:t>
        <a:bodyPr/>
        <a:lstStyle/>
        <a:p>
          <a:r>
            <a:rPr lang="tr-TR" sz="1600" b="1" dirty="0" smtClean="0"/>
            <a:t>madde</a:t>
          </a:r>
          <a:endParaRPr lang="tr-TR" sz="1600" b="1" dirty="0"/>
        </a:p>
      </dgm:t>
    </dgm:pt>
    <dgm:pt modelId="{2A342B6A-BF3C-4467-BA40-B23B428C2160}" type="parTrans" cxnId="{4394591A-BE94-42F8-891A-E604C87F78A0}">
      <dgm:prSet/>
      <dgm:spPr/>
      <dgm:t>
        <a:bodyPr/>
        <a:lstStyle/>
        <a:p>
          <a:endParaRPr lang="tr-TR" sz="1600" b="1"/>
        </a:p>
      </dgm:t>
    </dgm:pt>
    <dgm:pt modelId="{915A53AC-57BF-4FA8-8263-595568327969}" type="sibTrans" cxnId="{4394591A-BE94-42F8-891A-E604C87F78A0}">
      <dgm:prSet/>
      <dgm:spPr/>
      <dgm:t>
        <a:bodyPr/>
        <a:lstStyle/>
        <a:p>
          <a:endParaRPr lang="tr-TR" sz="1600" b="1"/>
        </a:p>
      </dgm:t>
    </dgm:pt>
    <dgm:pt modelId="{F4279706-D54A-4916-9990-1A63F189BA44}" type="pres">
      <dgm:prSet presAssocID="{EF4DB13C-EFD3-4760-8B9C-6A6B0A6B1D6A}" presName="Name0" presStyleCnt="0">
        <dgm:presLayoutVars>
          <dgm:chMax val="1"/>
          <dgm:dir/>
          <dgm:animLvl val="ctr"/>
          <dgm:resizeHandles val="exact"/>
        </dgm:presLayoutVars>
      </dgm:prSet>
      <dgm:spPr/>
    </dgm:pt>
    <dgm:pt modelId="{40209C33-632A-4DF2-A5E8-9C09AFDF45D6}" type="pres">
      <dgm:prSet presAssocID="{1DD28B90-195A-4817-8633-5B877CB9B159}" presName="centerShape" presStyleLbl="node0" presStyleIdx="0" presStyleCnt="1"/>
      <dgm:spPr/>
    </dgm:pt>
    <dgm:pt modelId="{553B0B10-18E3-4604-B104-DB0F90A3AB6B}" type="pres">
      <dgm:prSet presAssocID="{6D503033-1144-4B26-B7F2-A800B501880E}" presName="node" presStyleLbl="node1" presStyleIdx="0" presStyleCnt="4">
        <dgm:presLayoutVars>
          <dgm:bulletEnabled val="1"/>
        </dgm:presLayoutVars>
      </dgm:prSet>
      <dgm:spPr/>
    </dgm:pt>
    <dgm:pt modelId="{A5C0758A-EF72-4AB3-956F-19D57AF0A6DB}" type="pres">
      <dgm:prSet presAssocID="{6D503033-1144-4B26-B7F2-A800B501880E}" presName="dummy" presStyleCnt="0"/>
      <dgm:spPr/>
    </dgm:pt>
    <dgm:pt modelId="{05E63C8C-513C-4239-8264-DCED4CFCE885}" type="pres">
      <dgm:prSet presAssocID="{ABEB9159-A2D6-4CE2-96A8-94C1A1F5F545}" presName="sibTrans" presStyleLbl="sibTrans2D1" presStyleIdx="0" presStyleCnt="4"/>
      <dgm:spPr/>
    </dgm:pt>
    <dgm:pt modelId="{8EE144FA-DD17-4DE2-A224-EC672B4FA926}" type="pres">
      <dgm:prSet presAssocID="{29A22867-8935-4541-9890-D31AF76641CA}" presName="node" presStyleLbl="node1" presStyleIdx="1" presStyleCnt="4">
        <dgm:presLayoutVars>
          <dgm:bulletEnabled val="1"/>
        </dgm:presLayoutVars>
      </dgm:prSet>
      <dgm:spPr/>
    </dgm:pt>
    <dgm:pt modelId="{59AA8FFD-E78D-40AA-B303-A6B6D0013A80}" type="pres">
      <dgm:prSet presAssocID="{29A22867-8935-4541-9890-D31AF76641CA}" presName="dummy" presStyleCnt="0"/>
      <dgm:spPr/>
    </dgm:pt>
    <dgm:pt modelId="{58C38C78-4F81-4638-9BBB-E4A31120C6C1}" type="pres">
      <dgm:prSet presAssocID="{DF6882D9-E7F6-4981-B03F-B68F98D00355}" presName="sibTrans" presStyleLbl="sibTrans2D1" presStyleIdx="1" presStyleCnt="4"/>
      <dgm:spPr/>
    </dgm:pt>
    <dgm:pt modelId="{F9A339ED-4A52-48E4-8E4C-9D7D46759699}" type="pres">
      <dgm:prSet presAssocID="{8A69141D-A06C-4C11-98F1-68C05092939B}" presName="node" presStyleLbl="node1" presStyleIdx="2" presStyleCnt="4" custScaleX="118602" custScaleY="106582">
        <dgm:presLayoutVars>
          <dgm:bulletEnabled val="1"/>
        </dgm:presLayoutVars>
      </dgm:prSet>
      <dgm:spPr/>
    </dgm:pt>
    <dgm:pt modelId="{686444D3-2489-4E96-BE19-EB026F9096CE}" type="pres">
      <dgm:prSet presAssocID="{8A69141D-A06C-4C11-98F1-68C05092939B}" presName="dummy" presStyleCnt="0"/>
      <dgm:spPr/>
    </dgm:pt>
    <dgm:pt modelId="{582ABF4A-83F4-4B52-BAB8-01F3EABB8F83}" type="pres">
      <dgm:prSet presAssocID="{36C5C77C-3E22-46D8-8728-38945106E8EC}" presName="sibTrans" presStyleLbl="sibTrans2D1" presStyleIdx="2" presStyleCnt="4"/>
      <dgm:spPr/>
    </dgm:pt>
    <dgm:pt modelId="{63615547-74DD-4C93-A873-942B9BA53277}" type="pres">
      <dgm:prSet presAssocID="{34230C8D-78B1-4B8E-9275-4ECEBF2D8B18}" presName="node" presStyleLbl="node1" presStyleIdx="3" presStyleCnt="4">
        <dgm:presLayoutVars>
          <dgm:bulletEnabled val="1"/>
        </dgm:presLayoutVars>
      </dgm:prSet>
      <dgm:spPr/>
    </dgm:pt>
    <dgm:pt modelId="{9E21A728-281A-4BAE-9C23-93F08B8BB514}" type="pres">
      <dgm:prSet presAssocID="{34230C8D-78B1-4B8E-9275-4ECEBF2D8B18}" presName="dummy" presStyleCnt="0"/>
      <dgm:spPr/>
    </dgm:pt>
    <dgm:pt modelId="{E4374BF4-B388-4778-9918-7F3D5359ECAD}" type="pres">
      <dgm:prSet presAssocID="{915A53AC-57BF-4FA8-8263-595568327969}" presName="sibTrans" presStyleLbl="sibTrans2D1" presStyleIdx="3" presStyleCnt="4"/>
      <dgm:spPr/>
    </dgm:pt>
  </dgm:ptLst>
  <dgm:cxnLst>
    <dgm:cxn modelId="{CA54A468-F9CD-427C-BCC4-DA468A357DE6}" srcId="{1DD28B90-195A-4817-8633-5B877CB9B159}" destId="{8A69141D-A06C-4C11-98F1-68C05092939B}" srcOrd="2" destOrd="0" parTransId="{38B6B0DE-6301-4CD7-8904-B5CE28096736}" sibTransId="{36C5C77C-3E22-46D8-8728-38945106E8EC}"/>
    <dgm:cxn modelId="{0DE92A7C-C45E-4906-9C3A-FCC073D6C6A6}" type="presOf" srcId="{DF6882D9-E7F6-4981-B03F-B68F98D00355}" destId="{58C38C78-4F81-4638-9BBB-E4A31120C6C1}" srcOrd="0" destOrd="0" presId="urn:microsoft.com/office/officeart/2005/8/layout/radial6"/>
    <dgm:cxn modelId="{AA090C44-1E7D-43DB-8264-C512248383D0}" type="presOf" srcId="{1DD28B90-195A-4817-8633-5B877CB9B159}" destId="{40209C33-632A-4DF2-A5E8-9C09AFDF45D6}" srcOrd="0" destOrd="0" presId="urn:microsoft.com/office/officeart/2005/8/layout/radial6"/>
    <dgm:cxn modelId="{2F45B989-396D-4CCF-9C89-27C4C50C3FC8}" type="presOf" srcId="{915A53AC-57BF-4FA8-8263-595568327969}" destId="{E4374BF4-B388-4778-9918-7F3D5359ECAD}" srcOrd="0" destOrd="0" presId="urn:microsoft.com/office/officeart/2005/8/layout/radial6"/>
    <dgm:cxn modelId="{80DEB57E-71E4-491B-B767-3DA9083D0128}" type="presOf" srcId="{29A22867-8935-4541-9890-D31AF76641CA}" destId="{8EE144FA-DD17-4DE2-A224-EC672B4FA926}" srcOrd="0" destOrd="0" presId="urn:microsoft.com/office/officeart/2005/8/layout/radial6"/>
    <dgm:cxn modelId="{EE1A5739-41B5-491E-9DB9-69D08A991941}" type="presOf" srcId="{36C5C77C-3E22-46D8-8728-38945106E8EC}" destId="{582ABF4A-83F4-4B52-BAB8-01F3EABB8F83}" srcOrd="0" destOrd="0" presId="urn:microsoft.com/office/officeart/2005/8/layout/radial6"/>
    <dgm:cxn modelId="{9EE388AE-39EA-49EC-8F07-DEA6749F7BC1}" srcId="{1DD28B90-195A-4817-8633-5B877CB9B159}" destId="{6D503033-1144-4B26-B7F2-A800B501880E}" srcOrd="0" destOrd="0" parTransId="{C176F93C-BF9E-417E-ABBC-D9B94A02AB48}" sibTransId="{ABEB9159-A2D6-4CE2-96A8-94C1A1F5F545}"/>
    <dgm:cxn modelId="{840E0A0B-0F7D-45CF-A835-DEE21ACC7047}" type="presOf" srcId="{34230C8D-78B1-4B8E-9275-4ECEBF2D8B18}" destId="{63615547-74DD-4C93-A873-942B9BA53277}" srcOrd="0" destOrd="0" presId="urn:microsoft.com/office/officeart/2005/8/layout/radial6"/>
    <dgm:cxn modelId="{DC04FE81-D137-44CE-A64A-B0CFF9EDB892}" srcId="{1DD28B90-195A-4817-8633-5B877CB9B159}" destId="{29A22867-8935-4541-9890-D31AF76641CA}" srcOrd="1" destOrd="0" parTransId="{BFF7ED53-00E3-4723-95C4-6F9425F399EC}" sibTransId="{DF6882D9-E7F6-4981-B03F-B68F98D00355}"/>
    <dgm:cxn modelId="{824A4F9D-4912-44B2-A874-3B3397FFF484}" type="presOf" srcId="{6D503033-1144-4B26-B7F2-A800B501880E}" destId="{553B0B10-18E3-4604-B104-DB0F90A3AB6B}" srcOrd="0" destOrd="0" presId="urn:microsoft.com/office/officeart/2005/8/layout/radial6"/>
    <dgm:cxn modelId="{EABBA598-C98A-4D1D-9AD8-1EB24448FB21}" type="presOf" srcId="{ABEB9159-A2D6-4CE2-96A8-94C1A1F5F545}" destId="{05E63C8C-513C-4239-8264-DCED4CFCE885}" srcOrd="0" destOrd="0" presId="urn:microsoft.com/office/officeart/2005/8/layout/radial6"/>
    <dgm:cxn modelId="{4394591A-BE94-42F8-891A-E604C87F78A0}" srcId="{1DD28B90-195A-4817-8633-5B877CB9B159}" destId="{34230C8D-78B1-4B8E-9275-4ECEBF2D8B18}" srcOrd="3" destOrd="0" parTransId="{2A342B6A-BF3C-4467-BA40-B23B428C2160}" sibTransId="{915A53AC-57BF-4FA8-8263-595568327969}"/>
    <dgm:cxn modelId="{963CB5EE-46AE-4777-ADA7-2C4804540BC6}" type="presOf" srcId="{8A69141D-A06C-4C11-98F1-68C05092939B}" destId="{F9A339ED-4A52-48E4-8E4C-9D7D46759699}" srcOrd="0" destOrd="0" presId="urn:microsoft.com/office/officeart/2005/8/layout/radial6"/>
    <dgm:cxn modelId="{013C9616-11E0-40DA-8F00-59A526902D0E}" type="presOf" srcId="{EF4DB13C-EFD3-4760-8B9C-6A6B0A6B1D6A}" destId="{F4279706-D54A-4916-9990-1A63F189BA44}" srcOrd="0" destOrd="0" presId="urn:microsoft.com/office/officeart/2005/8/layout/radial6"/>
    <dgm:cxn modelId="{FD9BF4AB-537B-40EB-B74A-C3F2A5741527}" srcId="{EF4DB13C-EFD3-4760-8B9C-6A6B0A6B1D6A}" destId="{1DD28B90-195A-4817-8633-5B877CB9B159}" srcOrd="0" destOrd="0" parTransId="{A2D41540-5936-43A7-9D37-5CC65FD4C447}" sibTransId="{D320F929-D9D7-40F5-876A-E51C108DB1E9}"/>
    <dgm:cxn modelId="{C1588FC7-2CE9-41B2-A49E-B709E6C29D86}" type="presParOf" srcId="{F4279706-D54A-4916-9990-1A63F189BA44}" destId="{40209C33-632A-4DF2-A5E8-9C09AFDF45D6}" srcOrd="0" destOrd="0" presId="urn:microsoft.com/office/officeart/2005/8/layout/radial6"/>
    <dgm:cxn modelId="{72778FB3-DDD0-49DC-A7C2-09F80E73192F}" type="presParOf" srcId="{F4279706-D54A-4916-9990-1A63F189BA44}" destId="{553B0B10-18E3-4604-B104-DB0F90A3AB6B}" srcOrd="1" destOrd="0" presId="urn:microsoft.com/office/officeart/2005/8/layout/radial6"/>
    <dgm:cxn modelId="{7A024F06-2F6A-499C-8DC9-AC055D5F8907}" type="presParOf" srcId="{F4279706-D54A-4916-9990-1A63F189BA44}" destId="{A5C0758A-EF72-4AB3-956F-19D57AF0A6DB}" srcOrd="2" destOrd="0" presId="urn:microsoft.com/office/officeart/2005/8/layout/radial6"/>
    <dgm:cxn modelId="{8C48D186-C51E-4AFB-810F-EEAD248BDA9C}" type="presParOf" srcId="{F4279706-D54A-4916-9990-1A63F189BA44}" destId="{05E63C8C-513C-4239-8264-DCED4CFCE885}" srcOrd="3" destOrd="0" presId="urn:microsoft.com/office/officeart/2005/8/layout/radial6"/>
    <dgm:cxn modelId="{01704CC7-025E-4AF1-B4E6-C8E3B0808267}" type="presParOf" srcId="{F4279706-D54A-4916-9990-1A63F189BA44}" destId="{8EE144FA-DD17-4DE2-A224-EC672B4FA926}" srcOrd="4" destOrd="0" presId="urn:microsoft.com/office/officeart/2005/8/layout/radial6"/>
    <dgm:cxn modelId="{8C58A9B3-3A4E-4DA0-9DA6-AB4971840B76}" type="presParOf" srcId="{F4279706-D54A-4916-9990-1A63F189BA44}" destId="{59AA8FFD-E78D-40AA-B303-A6B6D0013A80}" srcOrd="5" destOrd="0" presId="urn:microsoft.com/office/officeart/2005/8/layout/radial6"/>
    <dgm:cxn modelId="{E2DEA420-44D5-4DD1-9AFA-8596EA97832E}" type="presParOf" srcId="{F4279706-D54A-4916-9990-1A63F189BA44}" destId="{58C38C78-4F81-4638-9BBB-E4A31120C6C1}" srcOrd="6" destOrd="0" presId="urn:microsoft.com/office/officeart/2005/8/layout/radial6"/>
    <dgm:cxn modelId="{198B62DB-FC2F-4223-9F70-0C3654C3B3FD}" type="presParOf" srcId="{F4279706-D54A-4916-9990-1A63F189BA44}" destId="{F9A339ED-4A52-48E4-8E4C-9D7D46759699}" srcOrd="7" destOrd="0" presId="urn:microsoft.com/office/officeart/2005/8/layout/radial6"/>
    <dgm:cxn modelId="{BCD66FC9-03C6-4607-B9D0-28AB9179E6B1}" type="presParOf" srcId="{F4279706-D54A-4916-9990-1A63F189BA44}" destId="{686444D3-2489-4E96-BE19-EB026F9096CE}" srcOrd="8" destOrd="0" presId="urn:microsoft.com/office/officeart/2005/8/layout/radial6"/>
    <dgm:cxn modelId="{9C8C911D-BEEB-45E0-BC11-C12B60271EC1}" type="presParOf" srcId="{F4279706-D54A-4916-9990-1A63F189BA44}" destId="{582ABF4A-83F4-4B52-BAB8-01F3EABB8F83}" srcOrd="9" destOrd="0" presId="urn:microsoft.com/office/officeart/2005/8/layout/radial6"/>
    <dgm:cxn modelId="{21F51453-6699-45B6-9907-5E5B283361E6}" type="presParOf" srcId="{F4279706-D54A-4916-9990-1A63F189BA44}" destId="{63615547-74DD-4C93-A873-942B9BA53277}" srcOrd="10" destOrd="0" presId="urn:microsoft.com/office/officeart/2005/8/layout/radial6"/>
    <dgm:cxn modelId="{A9003B74-F794-473E-86F4-E08B99F5B415}" type="presParOf" srcId="{F4279706-D54A-4916-9990-1A63F189BA44}" destId="{9E21A728-281A-4BAE-9C23-93F08B8BB514}" srcOrd="11" destOrd="0" presId="urn:microsoft.com/office/officeart/2005/8/layout/radial6"/>
    <dgm:cxn modelId="{AD093FDD-8EEF-4406-9235-9D54815D26CF}" type="presParOf" srcId="{F4279706-D54A-4916-9990-1A63F189BA44}" destId="{E4374BF4-B388-4778-9918-7F3D5359ECAD}"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BE24B0-8EA8-47A6-92EA-8172D87CC963}" type="doc">
      <dgm:prSet loTypeId="urn:microsoft.com/office/officeart/2005/8/layout/pyramid1" loCatId="pyramid" qsTypeId="urn:microsoft.com/office/officeart/2005/8/quickstyle/simple3" qsCatId="simple" csTypeId="urn:microsoft.com/office/officeart/2005/8/colors/accent6_3" csCatId="accent6" phldr="1"/>
      <dgm:spPr>
        <a:scene3d>
          <a:camera prst="orthographicFront">
            <a:rot lat="0" lon="0" rev="0"/>
          </a:camera>
          <a:lightRig rig="contrasting" dir="t">
            <a:rot lat="0" lon="0" rev="7800000"/>
          </a:lightRig>
        </a:scene3d>
      </dgm:spPr>
    </dgm:pt>
    <dgm:pt modelId="{E288B5E7-D900-409D-984E-7921EBAC711E}">
      <dgm:prSet phldrT="[Metin]" custT="1"/>
      <dgm:spPr>
        <a:solidFill>
          <a:srgbClr val="CC0000"/>
        </a:solidFill>
        <a:scene3d>
          <a:camera prst="orthographicFront">
            <a:rot lat="0" lon="0" rev="0"/>
          </a:camera>
          <a:lightRig rig="contrasting" dir="t">
            <a:rot lat="0" lon="0" rev="7800000"/>
          </a:lightRig>
        </a:scene3d>
        <a:sp3d>
          <a:bevelT w="139700" h="139700"/>
        </a:sp3d>
      </dgm:spPr>
      <dgm:t>
        <a:bodyPr/>
        <a:lstStyle/>
        <a:p>
          <a:r>
            <a:rPr lang="tr-TR" sz="1400" b="1" dirty="0" smtClean="0">
              <a:solidFill>
                <a:schemeClr val="bg1"/>
              </a:solidFill>
            </a:rPr>
            <a:t>1 </a:t>
          </a:r>
        </a:p>
        <a:p>
          <a:r>
            <a:rPr lang="tr-TR" sz="1400" b="1" dirty="0" smtClean="0">
              <a:solidFill>
                <a:schemeClr val="bg1"/>
              </a:solidFill>
            </a:rPr>
            <a:t>Ağır </a:t>
          </a:r>
        </a:p>
        <a:p>
          <a:r>
            <a:rPr lang="tr-TR" sz="1400" b="1" dirty="0" smtClean="0">
              <a:solidFill>
                <a:schemeClr val="bg1"/>
              </a:solidFill>
            </a:rPr>
            <a:t>yaralanma</a:t>
          </a:r>
        </a:p>
        <a:p>
          <a:r>
            <a:rPr lang="tr-TR" sz="1400" b="1" dirty="0" smtClean="0">
              <a:solidFill>
                <a:schemeClr val="bg1"/>
              </a:solidFill>
            </a:rPr>
            <a:t>veya ölüm</a:t>
          </a:r>
          <a:endParaRPr lang="tr-TR" sz="1400" b="1" dirty="0">
            <a:solidFill>
              <a:schemeClr val="bg1"/>
            </a:solidFill>
          </a:endParaRPr>
        </a:p>
      </dgm:t>
    </dgm:pt>
    <dgm:pt modelId="{690455EB-16EE-4003-BB87-43B325E5CDE4}" type="parTrans" cxnId="{1F99BD9A-D98C-49F8-B916-504C9BED291A}">
      <dgm:prSet/>
      <dgm:spPr/>
      <dgm:t>
        <a:bodyPr/>
        <a:lstStyle/>
        <a:p>
          <a:endParaRPr lang="tr-TR" sz="2000"/>
        </a:p>
      </dgm:t>
    </dgm:pt>
    <dgm:pt modelId="{E143BE22-5753-4E8A-9440-7A176B3122E8}" type="sibTrans" cxnId="{1F99BD9A-D98C-49F8-B916-504C9BED291A}">
      <dgm:prSet/>
      <dgm:spPr/>
      <dgm:t>
        <a:bodyPr/>
        <a:lstStyle/>
        <a:p>
          <a:endParaRPr lang="tr-TR" sz="2000"/>
        </a:p>
      </dgm:t>
    </dgm:pt>
    <dgm:pt modelId="{86577E49-4931-4DF4-88DE-4B7DD597E41E}">
      <dgm:prSet phldrT="[Metin]" custT="1"/>
      <dgm:spPr>
        <a:solidFill>
          <a:schemeClr val="accent5">
            <a:lumMod val="50000"/>
          </a:schemeClr>
        </a:solidFill>
        <a:scene3d>
          <a:camera prst="orthographicFront">
            <a:rot lat="0" lon="0" rev="0"/>
          </a:camera>
          <a:lightRig rig="contrasting" dir="t">
            <a:rot lat="0" lon="0" rev="7800000"/>
          </a:lightRig>
        </a:scene3d>
        <a:sp3d>
          <a:bevelT w="139700" h="139700"/>
        </a:sp3d>
      </dgm:spPr>
      <dgm:t>
        <a:bodyPr/>
        <a:lstStyle/>
        <a:p>
          <a:r>
            <a:rPr lang="tr-TR" sz="2000" b="1" smtClean="0">
              <a:latin typeface="Calibri" pitchFamily="34" charset="0"/>
              <a:cs typeface="Calibri" pitchFamily="34" charset="0"/>
            </a:rPr>
            <a:t>29 geçici iş göremezlik</a:t>
          </a:r>
          <a:endParaRPr lang="tr-TR" sz="2000" b="1" dirty="0">
            <a:latin typeface="Calibri" pitchFamily="34" charset="0"/>
            <a:cs typeface="Calibri" pitchFamily="34" charset="0"/>
          </a:endParaRPr>
        </a:p>
      </dgm:t>
    </dgm:pt>
    <dgm:pt modelId="{53C54129-66F7-4DB4-920B-E35B2951E28A}" type="parTrans" cxnId="{7681BA8D-86FD-4759-A034-44CB24F88162}">
      <dgm:prSet/>
      <dgm:spPr/>
      <dgm:t>
        <a:bodyPr/>
        <a:lstStyle/>
        <a:p>
          <a:endParaRPr lang="tr-TR" sz="2000"/>
        </a:p>
      </dgm:t>
    </dgm:pt>
    <dgm:pt modelId="{FAAA0665-F6BD-4FB8-862C-640E657CAD1E}" type="sibTrans" cxnId="{7681BA8D-86FD-4759-A034-44CB24F88162}">
      <dgm:prSet/>
      <dgm:spPr/>
      <dgm:t>
        <a:bodyPr/>
        <a:lstStyle/>
        <a:p>
          <a:endParaRPr lang="tr-TR" sz="2000"/>
        </a:p>
      </dgm:t>
    </dgm:pt>
    <dgm:pt modelId="{598BE936-6EC2-4C27-8921-4B79E19EAAEC}">
      <dgm:prSet phldrT="[Metin]" custT="1"/>
      <dgm:spPr>
        <a:solidFill>
          <a:schemeClr val="accent5">
            <a:lumMod val="90000"/>
          </a:schemeClr>
        </a:solidFill>
        <a:scene3d>
          <a:camera prst="orthographicFront">
            <a:rot lat="0" lon="0" rev="0"/>
          </a:camera>
          <a:lightRig rig="contrasting" dir="t">
            <a:rot lat="0" lon="0" rev="7800000"/>
          </a:lightRig>
        </a:scene3d>
        <a:sp3d>
          <a:bevelT w="139700" h="139700"/>
        </a:sp3d>
      </dgm:spPr>
      <dgm:t>
        <a:bodyPr/>
        <a:lstStyle/>
        <a:p>
          <a:r>
            <a:rPr lang="tr-TR" sz="2000" dirty="0" smtClean="0">
              <a:latin typeface="Calibri" pitchFamily="34" charset="0"/>
              <a:cs typeface="Calibri" pitchFamily="34" charset="0"/>
            </a:rPr>
            <a:t>Sayısız güvensiz hareket </a:t>
          </a:r>
        </a:p>
        <a:p>
          <a:r>
            <a:rPr lang="tr-TR" sz="2000" dirty="0" smtClean="0">
              <a:latin typeface="Calibri" pitchFamily="34" charset="0"/>
              <a:cs typeface="Calibri" pitchFamily="34" charset="0"/>
            </a:rPr>
            <a:t>ve çalışma şartları</a:t>
          </a:r>
          <a:endParaRPr lang="tr-TR" sz="2000" dirty="0">
            <a:latin typeface="Calibri" pitchFamily="34" charset="0"/>
            <a:cs typeface="Calibri" pitchFamily="34" charset="0"/>
          </a:endParaRPr>
        </a:p>
      </dgm:t>
    </dgm:pt>
    <dgm:pt modelId="{7BBC116B-014A-487D-B17E-6F57D60C7F50}" type="parTrans" cxnId="{A873EB3B-B3FF-40E3-BBE2-518608818604}">
      <dgm:prSet/>
      <dgm:spPr/>
      <dgm:t>
        <a:bodyPr/>
        <a:lstStyle/>
        <a:p>
          <a:endParaRPr lang="tr-TR" sz="2000"/>
        </a:p>
      </dgm:t>
    </dgm:pt>
    <dgm:pt modelId="{9C022EA2-D1FE-44A1-ADDC-AE1056FD267B}" type="sibTrans" cxnId="{A873EB3B-B3FF-40E3-BBE2-518608818604}">
      <dgm:prSet/>
      <dgm:spPr/>
      <dgm:t>
        <a:bodyPr/>
        <a:lstStyle/>
        <a:p>
          <a:endParaRPr lang="tr-TR" sz="2000"/>
        </a:p>
      </dgm:t>
    </dgm:pt>
    <dgm:pt modelId="{D1B05410-4C02-4DBB-AB37-0134CE953D25}">
      <dgm:prSet phldrT="[Metin]" custT="1"/>
      <dgm:spPr>
        <a:solidFill>
          <a:schemeClr val="accent5">
            <a:lumMod val="75000"/>
          </a:schemeClr>
        </a:solidFill>
        <a:scene3d>
          <a:camera prst="orthographicFront">
            <a:rot lat="0" lon="0" rev="0"/>
          </a:camera>
          <a:lightRig rig="contrasting" dir="t">
            <a:rot lat="0" lon="0" rev="7800000"/>
          </a:lightRig>
        </a:scene3d>
        <a:sp3d>
          <a:bevelT w="139700" h="139700"/>
        </a:sp3d>
      </dgm:spPr>
      <dgm:t>
        <a:bodyPr/>
        <a:lstStyle/>
        <a:p>
          <a:r>
            <a:rPr lang="tr-TR" sz="2000" dirty="0" smtClean="0">
              <a:latin typeface="Calibri" pitchFamily="34" charset="0"/>
              <a:cs typeface="Calibri" pitchFamily="34" charset="0"/>
            </a:rPr>
            <a:t>300 Ramak kala olay</a:t>
          </a:r>
          <a:endParaRPr lang="tr-TR" sz="2000" dirty="0">
            <a:latin typeface="Calibri" pitchFamily="34" charset="0"/>
            <a:cs typeface="Calibri" pitchFamily="34" charset="0"/>
          </a:endParaRPr>
        </a:p>
      </dgm:t>
      <dgm:extLst>
        <a:ext uri="{E40237B7-FDA0-4F09-8148-C483321AD2D9}">
          <dgm14:cNvPr xmlns:dgm14="http://schemas.microsoft.com/office/drawing/2010/diagram" id="0" name="">
            <a:hlinkClick xmlns:r="http://schemas.openxmlformats.org/officeDocument/2006/relationships" r:id="rId1" action="ppaction://hlinkfile"/>
          </dgm14:cNvPr>
        </a:ext>
      </dgm:extLst>
    </dgm:pt>
    <dgm:pt modelId="{6DD0C93F-A236-44EF-98CA-A7BD1365F06A}" type="parTrans" cxnId="{98725B16-41DF-49FB-A9FD-94AC0C1E89F1}">
      <dgm:prSet/>
      <dgm:spPr/>
      <dgm:t>
        <a:bodyPr/>
        <a:lstStyle/>
        <a:p>
          <a:endParaRPr lang="tr-TR" sz="2000"/>
        </a:p>
      </dgm:t>
    </dgm:pt>
    <dgm:pt modelId="{AA3B2AC7-2EDA-4E50-8AB9-47CE092669FB}" type="sibTrans" cxnId="{98725B16-41DF-49FB-A9FD-94AC0C1E89F1}">
      <dgm:prSet/>
      <dgm:spPr/>
      <dgm:t>
        <a:bodyPr/>
        <a:lstStyle/>
        <a:p>
          <a:endParaRPr lang="tr-TR" sz="2000"/>
        </a:p>
      </dgm:t>
    </dgm:pt>
    <dgm:pt modelId="{FAFCD0A4-6954-4E78-BE3E-780A464657FC}" type="pres">
      <dgm:prSet presAssocID="{BABE24B0-8EA8-47A6-92EA-8172D87CC963}" presName="Name0" presStyleCnt="0">
        <dgm:presLayoutVars>
          <dgm:dir/>
          <dgm:animLvl val="lvl"/>
          <dgm:resizeHandles val="exact"/>
        </dgm:presLayoutVars>
      </dgm:prSet>
      <dgm:spPr/>
    </dgm:pt>
    <dgm:pt modelId="{78C4F73D-F6E8-41FB-99D4-DE102B6D7A6F}" type="pres">
      <dgm:prSet presAssocID="{E288B5E7-D900-409D-984E-7921EBAC711E}" presName="Name8" presStyleCnt="0"/>
      <dgm:spPr>
        <a:scene3d>
          <a:camera prst="orthographicFront">
            <a:rot lat="0" lon="0" rev="0"/>
          </a:camera>
          <a:lightRig rig="contrasting" dir="t">
            <a:rot lat="0" lon="0" rev="7800000"/>
          </a:lightRig>
        </a:scene3d>
        <a:sp3d>
          <a:bevelT w="139700" h="139700"/>
        </a:sp3d>
      </dgm:spPr>
    </dgm:pt>
    <dgm:pt modelId="{5B6E2F36-CFDC-4989-B6BF-9A2DF3032396}" type="pres">
      <dgm:prSet presAssocID="{E288B5E7-D900-409D-984E-7921EBAC711E}" presName="level" presStyleLbl="node1" presStyleIdx="0" presStyleCnt="4">
        <dgm:presLayoutVars>
          <dgm:chMax val="1"/>
          <dgm:bulletEnabled val="1"/>
        </dgm:presLayoutVars>
      </dgm:prSet>
      <dgm:spPr/>
      <dgm:t>
        <a:bodyPr/>
        <a:lstStyle/>
        <a:p>
          <a:endParaRPr lang="tr-TR"/>
        </a:p>
      </dgm:t>
    </dgm:pt>
    <dgm:pt modelId="{2B1FDD12-0483-454A-952F-745F9E236ACB}" type="pres">
      <dgm:prSet presAssocID="{E288B5E7-D900-409D-984E-7921EBAC711E}" presName="levelTx" presStyleLbl="revTx" presStyleIdx="0" presStyleCnt="0">
        <dgm:presLayoutVars>
          <dgm:chMax val="1"/>
          <dgm:bulletEnabled val="1"/>
        </dgm:presLayoutVars>
      </dgm:prSet>
      <dgm:spPr/>
      <dgm:t>
        <a:bodyPr/>
        <a:lstStyle/>
        <a:p>
          <a:endParaRPr lang="tr-TR"/>
        </a:p>
      </dgm:t>
    </dgm:pt>
    <dgm:pt modelId="{DC5A474A-5703-434F-8A70-87B0C4DED45C}" type="pres">
      <dgm:prSet presAssocID="{86577E49-4931-4DF4-88DE-4B7DD597E41E}" presName="Name8" presStyleCnt="0"/>
      <dgm:spPr>
        <a:scene3d>
          <a:camera prst="orthographicFront">
            <a:rot lat="0" lon="0" rev="0"/>
          </a:camera>
          <a:lightRig rig="contrasting" dir="t">
            <a:rot lat="0" lon="0" rev="7800000"/>
          </a:lightRig>
        </a:scene3d>
        <a:sp3d>
          <a:bevelT w="139700" h="139700"/>
        </a:sp3d>
      </dgm:spPr>
    </dgm:pt>
    <dgm:pt modelId="{E52485A1-EE3D-4415-9441-C1FC40EF7A1A}" type="pres">
      <dgm:prSet presAssocID="{86577E49-4931-4DF4-88DE-4B7DD597E41E}" presName="level" presStyleLbl="node1" presStyleIdx="1" presStyleCnt="4">
        <dgm:presLayoutVars>
          <dgm:chMax val="1"/>
          <dgm:bulletEnabled val="1"/>
        </dgm:presLayoutVars>
      </dgm:prSet>
      <dgm:spPr/>
      <dgm:t>
        <a:bodyPr/>
        <a:lstStyle/>
        <a:p>
          <a:endParaRPr lang="tr-TR"/>
        </a:p>
      </dgm:t>
    </dgm:pt>
    <dgm:pt modelId="{CCBCF57F-A3E9-47FF-B1C5-D768432BC6BC}" type="pres">
      <dgm:prSet presAssocID="{86577E49-4931-4DF4-88DE-4B7DD597E41E}" presName="levelTx" presStyleLbl="revTx" presStyleIdx="0" presStyleCnt="0">
        <dgm:presLayoutVars>
          <dgm:chMax val="1"/>
          <dgm:bulletEnabled val="1"/>
        </dgm:presLayoutVars>
      </dgm:prSet>
      <dgm:spPr/>
      <dgm:t>
        <a:bodyPr/>
        <a:lstStyle/>
        <a:p>
          <a:endParaRPr lang="tr-TR"/>
        </a:p>
      </dgm:t>
    </dgm:pt>
    <dgm:pt modelId="{89A6A2CF-4E52-4487-A3D9-98C2A751912B}" type="pres">
      <dgm:prSet presAssocID="{D1B05410-4C02-4DBB-AB37-0134CE953D25}" presName="Name8" presStyleCnt="0"/>
      <dgm:spPr>
        <a:scene3d>
          <a:camera prst="orthographicFront">
            <a:rot lat="0" lon="0" rev="0"/>
          </a:camera>
          <a:lightRig rig="contrasting" dir="t">
            <a:rot lat="0" lon="0" rev="7800000"/>
          </a:lightRig>
        </a:scene3d>
        <a:sp3d>
          <a:bevelT w="139700" h="139700"/>
        </a:sp3d>
      </dgm:spPr>
    </dgm:pt>
    <dgm:pt modelId="{675DDAF7-830B-4CC4-824A-FB35AC2FD064}" type="pres">
      <dgm:prSet presAssocID="{D1B05410-4C02-4DBB-AB37-0134CE953D25}" presName="level" presStyleLbl="node1" presStyleIdx="2" presStyleCnt="4">
        <dgm:presLayoutVars>
          <dgm:chMax val="1"/>
          <dgm:bulletEnabled val="1"/>
        </dgm:presLayoutVars>
      </dgm:prSet>
      <dgm:spPr/>
      <dgm:t>
        <a:bodyPr/>
        <a:lstStyle/>
        <a:p>
          <a:endParaRPr lang="tr-TR"/>
        </a:p>
      </dgm:t>
    </dgm:pt>
    <dgm:pt modelId="{51943CB0-8A48-46A0-B7A6-170AB83037E2}" type="pres">
      <dgm:prSet presAssocID="{D1B05410-4C02-4DBB-AB37-0134CE953D25}" presName="levelTx" presStyleLbl="revTx" presStyleIdx="0" presStyleCnt="0">
        <dgm:presLayoutVars>
          <dgm:chMax val="1"/>
          <dgm:bulletEnabled val="1"/>
        </dgm:presLayoutVars>
      </dgm:prSet>
      <dgm:spPr/>
      <dgm:t>
        <a:bodyPr/>
        <a:lstStyle/>
        <a:p>
          <a:endParaRPr lang="tr-TR"/>
        </a:p>
      </dgm:t>
    </dgm:pt>
    <dgm:pt modelId="{62BAFD53-1A1E-44EE-BABA-7475F54DA3D1}" type="pres">
      <dgm:prSet presAssocID="{598BE936-6EC2-4C27-8921-4B79E19EAAEC}" presName="Name8" presStyleCnt="0"/>
      <dgm:spPr>
        <a:scene3d>
          <a:camera prst="orthographicFront">
            <a:rot lat="0" lon="0" rev="0"/>
          </a:camera>
          <a:lightRig rig="contrasting" dir="t">
            <a:rot lat="0" lon="0" rev="7800000"/>
          </a:lightRig>
        </a:scene3d>
        <a:sp3d>
          <a:bevelT w="139700" h="139700"/>
        </a:sp3d>
      </dgm:spPr>
    </dgm:pt>
    <dgm:pt modelId="{585C2861-D049-4D91-B707-4A02318A7B25}" type="pres">
      <dgm:prSet presAssocID="{598BE936-6EC2-4C27-8921-4B79E19EAAEC}" presName="level" presStyleLbl="node1" presStyleIdx="3" presStyleCnt="4">
        <dgm:presLayoutVars>
          <dgm:chMax val="1"/>
          <dgm:bulletEnabled val="1"/>
        </dgm:presLayoutVars>
      </dgm:prSet>
      <dgm:spPr/>
      <dgm:t>
        <a:bodyPr/>
        <a:lstStyle/>
        <a:p>
          <a:endParaRPr lang="tr-TR"/>
        </a:p>
      </dgm:t>
    </dgm:pt>
    <dgm:pt modelId="{7C7975A3-4A5E-4FEC-9F6D-658DBD3874A4}" type="pres">
      <dgm:prSet presAssocID="{598BE936-6EC2-4C27-8921-4B79E19EAAEC}" presName="levelTx" presStyleLbl="revTx" presStyleIdx="0" presStyleCnt="0">
        <dgm:presLayoutVars>
          <dgm:chMax val="1"/>
          <dgm:bulletEnabled val="1"/>
        </dgm:presLayoutVars>
      </dgm:prSet>
      <dgm:spPr/>
      <dgm:t>
        <a:bodyPr/>
        <a:lstStyle/>
        <a:p>
          <a:endParaRPr lang="tr-TR"/>
        </a:p>
      </dgm:t>
    </dgm:pt>
  </dgm:ptLst>
  <dgm:cxnLst>
    <dgm:cxn modelId="{7C25EA6D-50FD-4E3B-96AD-122EE1DF413D}" type="presOf" srcId="{86577E49-4931-4DF4-88DE-4B7DD597E41E}" destId="{E52485A1-EE3D-4415-9441-C1FC40EF7A1A}" srcOrd="0" destOrd="0" presId="urn:microsoft.com/office/officeart/2005/8/layout/pyramid1"/>
    <dgm:cxn modelId="{467EF8DA-F731-4325-B9B9-04D5FE3E4039}" type="presOf" srcId="{D1B05410-4C02-4DBB-AB37-0134CE953D25}" destId="{51943CB0-8A48-46A0-B7A6-170AB83037E2}" srcOrd="1" destOrd="0" presId="urn:microsoft.com/office/officeart/2005/8/layout/pyramid1"/>
    <dgm:cxn modelId="{1F99BD9A-D98C-49F8-B916-504C9BED291A}" srcId="{BABE24B0-8EA8-47A6-92EA-8172D87CC963}" destId="{E288B5E7-D900-409D-984E-7921EBAC711E}" srcOrd="0" destOrd="0" parTransId="{690455EB-16EE-4003-BB87-43B325E5CDE4}" sibTransId="{E143BE22-5753-4E8A-9440-7A176B3122E8}"/>
    <dgm:cxn modelId="{DCE11D71-FC7F-40B3-8122-8C4D73A954E5}" type="presOf" srcId="{D1B05410-4C02-4DBB-AB37-0134CE953D25}" destId="{675DDAF7-830B-4CC4-824A-FB35AC2FD064}" srcOrd="0" destOrd="0" presId="urn:microsoft.com/office/officeart/2005/8/layout/pyramid1"/>
    <dgm:cxn modelId="{7A643509-5DC9-4C69-8AE5-1E0E4814B29D}" type="presOf" srcId="{E288B5E7-D900-409D-984E-7921EBAC711E}" destId="{5B6E2F36-CFDC-4989-B6BF-9A2DF3032396}" srcOrd="0" destOrd="0" presId="urn:microsoft.com/office/officeart/2005/8/layout/pyramid1"/>
    <dgm:cxn modelId="{13E79CCD-778C-4211-B132-3777D8DD92D4}" type="presOf" srcId="{86577E49-4931-4DF4-88DE-4B7DD597E41E}" destId="{CCBCF57F-A3E9-47FF-B1C5-D768432BC6BC}" srcOrd="1" destOrd="0" presId="urn:microsoft.com/office/officeart/2005/8/layout/pyramid1"/>
    <dgm:cxn modelId="{6A2B2D0C-F8A8-4F95-BF83-B5C765657BC9}" type="presOf" srcId="{E288B5E7-D900-409D-984E-7921EBAC711E}" destId="{2B1FDD12-0483-454A-952F-745F9E236ACB}" srcOrd="1" destOrd="0" presId="urn:microsoft.com/office/officeart/2005/8/layout/pyramid1"/>
    <dgm:cxn modelId="{385BFEB8-4880-4228-8F68-7345A6028655}" type="presOf" srcId="{BABE24B0-8EA8-47A6-92EA-8172D87CC963}" destId="{FAFCD0A4-6954-4E78-BE3E-780A464657FC}" srcOrd="0" destOrd="0" presId="urn:microsoft.com/office/officeart/2005/8/layout/pyramid1"/>
    <dgm:cxn modelId="{5D688896-8C94-4818-822E-7113D5444E23}" type="presOf" srcId="{598BE936-6EC2-4C27-8921-4B79E19EAAEC}" destId="{585C2861-D049-4D91-B707-4A02318A7B25}" srcOrd="0" destOrd="0" presId="urn:microsoft.com/office/officeart/2005/8/layout/pyramid1"/>
    <dgm:cxn modelId="{98725B16-41DF-49FB-A9FD-94AC0C1E89F1}" srcId="{BABE24B0-8EA8-47A6-92EA-8172D87CC963}" destId="{D1B05410-4C02-4DBB-AB37-0134CE953D25}" srcOrd="2" destOrd="0" parTransId="{6DD0C93F-A236-44EF-98CA-A7BD1365F06A}" sibTransId="{AA3B2AC7-2EDA-4E50-8AB9-47CE092669FB}"/>
    <dgm:cxn modelId="{7681BA8D-86FD-4759-A034-44CB24F88162}" srcId="{BABE24B0-8EA8-47A6-92EA-8172D87CC963}" destId="{86577E49-4931-4DF4-88DE-4B7DD597E41E}" srcOrd="1" destOrd="0" parTransId="{53C54129-66F7-4DB4-920B-E35B2951E28A}" sibTransId="{FAAA0665-F6BD-4FB8-862C-640E657CAD1E}"/>
    <dgm:cxn modelId="{A873EB3B-B3FF-40E3-BBE2-518608818604}" srcId="{BABE24B0-8EA8-47A6-92EA-8172D87CC963}" destId="{598BE936-6EC2-4C27-8921-4B79E19EAAEC}" srcOrd="3" destOrd="0" parTransId="{7BBC116B-014A-487D-B17E-6F57D60C7F50}" sibTransId="{9C022EA2-D1FE-44A1-ADDC-AE1056FD267B}"/>
    <dgm:cxn modelId="{3C2BBAF9-9B09-4FC9-B60B-1FC09D3751B7}" type="presOf" srcId="{598BE936-6EC2-4C27-8921-4B79E19EAAEC}" destId="{7C7975A3-4A5E-4FEC-9F6D-658DBD3874A4}" srcOrd="1" destOrd="0" presId="urn:microsoft.com/office/officeart/2005/8/layout/pyramid1"/>
    <dgm:cxn modelId="{2DD5A2C4-0008-4F5A-A4C2-765DC0E75992}" type="presParOf" srcId="{FAFCD0A4-6954-4E78-BE3E-780A464657FC}" destId="{78C4F73D-F6E8-41FB-99D4-DE102B6D7A6F}" srcOrd="0" destOrd="0" presId="urn:microsoft.com/office/officeart/2005/8/layout/pyramid1"/>
    <dgm:cxn modelId="{B0D1EF1B-F88C-4CCC-8B83-61BB0F3DD441}" type="presParOf" srcId="{78C4F73D-F6E8-41FB-99D4-DE102B6D7A6F}" destId="{5B6E2F36-CFDC-4989-B6BF-9A2DF3032396}" srcOrd="0" destOrd="0" presId="urn:microsoft.com/office/officeart/2005/8/layout/pyramid1"/>
    <dgm:cxn modelId="{8EE2B2A5-0608-42DD-8C7B-9471DDC86A1E}" type="presParOf" srcId="{78C4F73D-F6E8-41FB-99D4-DE102B6D7A6F}" destId="{2B1FDD12-0483-454A-952F-745F9E236ACB}" srcOrd="1" destOrd="0" presId="urn:microsoft.com/office/officeart/2005/8/layout/pyramid1"/>
    <dgm:cxn modelId="{CE41B4C9-2AC4-4B96-BF99-3068C744A14E}" type="presParOf" srcId="{FAFCD0A4-6954-4E78-BE3E-780A464657FC}" destId="{DC5A474A-5703-434F-8A70-87B0C4DED45C}" srcOrd="1" destOrd="0" presId="urn:microsoft.com/office/officeart/2005/8/layout/pyramid1"/>
    <dgm:cxn modelId="{80DDB283-1A4A-440C-86D4-C468FC76CFA7}" type="presParOf" srcId="{DC5A474A-5703-434F-8A70-87B0C4DED45C}" destId="{E52485A1-EE3D-4415-9441-C1FC40EF7A1A}" srcOrd="0" destOrd="0" presId="urn:microsoft.com/office/officeart/2005/8/layout/pyramid1"/>
    <dgm:cxn modelId="{4EBAE54E-E1CF-40CD-9BF7-C2F22844C555}" type="presParOf" srcId="{DC5A474A-5703-434F-8A70-87B0C4DED45C}" destId="{CCBCF57F-A3E9-47FF-B1C5-D768432BC6BC}" srcOrd="1" destOrd="0" presId="urn:microsoft.com/office/officeart/2005/8/layout/pyramid1"/>
    <dgm:cxn modelId="{F3FAF603-DBC4-4CBA-B3BA-6440EAF24DCB}" type="presParOf" srcId="{FAFCD0A4-6954-4E78-BE3E-780A464657FC}" destId="{89A6A2CF-4E52-4487-A3D9-98C2A751912B}" srcOrd="2" destOrd="0" presId="urn:microsoft.com/office/officeart/2005/8/layout/pyramid1"/>
    <dgm:cxn modelId="{A8671364-86AB-4706-81A4-1E1C7C8F8F03}" type="presParOf" srcId="{89A6A2CF-4E52-4487-A3D9-98C2A751912B}" destId="{675DDAF7-830B-4CC4-824A-FB35AC2FD064}" srcOrd="0" destOrd="0" presId="urn:microsoft.com/office/officeart/2005/8/layout/pyramid1"/>
    <dgm:cxn modelId="{FC70E975-98C0-4F30-84A8-1F9119F57CB2}" type="presParOf" srcId="{89A6A2CF-4E52-4487-A3D9-98C2A751912B}" destId="{51943CB0-8A48-46A0-B7A6-170AB83037E2}" srcOrd="1" destOrd="0" presId="urn:microsoft.com/office/officeart/2005/8/layout/pyramid1"/>
    <dgm:cxn modelId="{5E2ED90D-6A55-49C3-A4CB-AE640827BA60}" type="presParOf" srcId="{FAFCD0A4-6954-4E78-BE3E-780A464657FC}" destId="{62BAFD53-1A1E-44EE-BABA-7475F54DA3D1}" srcOrd="3" destOrd="0" presId="urn:microsoft.com/office/officeart/2005/8/layout/pyramid1"/>
    <dgm:cxn modelId="{724CAFF1-4A74-425E-9ED0-A23C33A4BB54}" type="presParOf" srcId="{62BAFD53-1A1E-44EE-BABA-7475F54DA3D1}" destId="{585C2861-D049-4D91-B707-4A02318A7B25}" srcOrd="0" destOrd="0" presId="urn:microsoft.com/office/officeart/2005/8/layout/pyramid1"/>
    <dgm:cxn modelId="{5180E448-92E2-4D58-9B3B-397C4417C00E}" type="presParOf" srcId="{62BAFD53-1A1E-44EE-BABA-7475F54DA3D1}" destId="{7C7975A3-4A5E-4FEC-9F6D-658DBD3874A4}"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EBE5C-7D15-4189-B582-BD15D368C5FF}">
      <dsp:nvSpPr>
        <dsp:cNvPr id="0" name=""/>
        <dsp:cNvSpPr/>
      </dsp:nvSpPr>
      <dsp:spPr>
        <a:xfrm>
          <a:off x="4919085" y="882626"/>
          <a:ext cx="2545295" cy="403776"/>
        </a:xfrm>
        <a:custGeom>
          <a:avLst/>
          <a:gdLst/>
          <a:ahLst/>
          <a:cxnLst/>
          <a:rect l="0" t="0" r="0" b="0"/>
          <a:pathLst>
            <a:path>
              <a:moveTo>
                <a:pt x="0" y="0"/>
              </a:moveTo>
              <a:lnTo>
                <a:pt x="0" y="275161"/>
              </a:lnTo>
              <a:lnTo>
                <a:pt x="2545295" y="275161"/>
              </a:lnTo>
              <a:lnTo>
                <a:pt x="2545295" y="40377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1C4DFE-C795-4BE2-ACE6-2165F092E59D}">
      <dsp:nvSpPr>
        <dsp:cNvPr id="0" name=""/>
        <dsp:cNvSpPr/>
      </dsp:nvSpPr>
      <dsp:spPr>
        <a:xfrm>
          <a:off x="5767517" y="2168000"/>
          <a:ext cx="848431" cy="403776"/>
        </a:xfrm>
        <a:custGeom>
          <a:avLst/>
          <a:gdLst/>
          <a:ahLst/>
          <a:cxnLst/>
          <a:rect l="0" t="0" r="0" b="0"/>
          <a:pathLst>
            <a:path>
              <a:moveTo>
                <a:pt x="0" y="0"/>
              </a:moveTo>
              <a:lnTo>
                <a:pt x="0" y="275161"/>
              </a:lnTo>
              <a:lnTo>
                <a:pt x="848431" y="275161"/>
              </a:lnTo>
              <a:lnTo>
                <a:pt x="848431" y="40377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993CA9-E19F-4995-92B3-66293507A862}">
      <dsp:nvSpPr>
        <dsp:cNvPr id="0" name=""/>
        <dsp:cNvSpPr/>
      </dsp:nvSpPr>
      <dsp:spPr>
        <a:xfrm>
          <a:off x="4919085" y="3453374"/>
          <a:ext cx="848431" cy="403776"/>
        </a:xfrm>
        <a:custGeom>
          <a:avLst/>
          <a:gdLst/>
          <a:ahLst/>
          <a:cxnLst/>
          <a:rect l="0" t="0" r="0" b="0"/>
          <a:pathLst>
            <a:path>
              <a:moveTo>
                <a:pt x="0" y="0"/>
              </a:moveTo>
              <a:lnTo>
                <a:pt x="0" y="275161"/>
              </a:lnTo>
              <a:lnTo>
                <a:pt x="848431" y="275161"/>
              </a:lnTo>
              <a:lnTo>
                <a:pt x="848431" y="40377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0F9B3B-7AF1-473D-9053-512764B60089}">
      <dsp:nvSpPr>
        <dsp:cNvPr id="0" name=""/>
        <dsp:cNvSpPr/>
      </dsp:nvSpPr>
      <dsp:spPr>
        <a:xfrm>
          <a:off x="4070653" y="3453374"/>
          <a:ext cx="848431" cy="403776"/>
        </a:xfrm>
        <a:custGeom>
          <a:avLst/>
          <a:gdLst/>
          <a:ahLst/>
          <a:cxnLst/>
          <a:rect l="0" t="0" r="0" b="0"/>
          <a:pathLst>
            <a:path>
              <a:moveTo>
                <a:pt x="848431" y="0"/>
              </a:moveTo>
              <a:lnTo>
                <a:pt x="848431" y="275161"/>
              </a:lnTo>
              <a:lnTo>
                <a:pt x="0" y="275161"/>
              </a:lnTo>
              <a:lnTo>
                <a:pt x="0" y="40377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1586F2-4ABB-4918-8D3B-5889411D2887}">
      <dsp:nvSpPr>
        <dsp:cNvPr id="0" name=""/>
        <dsp:cNvSpPr/>
      </dsp:nvSpPr>
      <dsp:spPr>
        <a:xfrm>
          <a:off x="4919085" y="2168000"/>
          <a:ext cx="848431" cy="403776"/>
        </a:xfrm>
        <a:custGeom>
          <a:avLst/>
          <a:gdLst/>
          <a:ahLst/>
          <a:cxnLst/>
          <a:rect l="0" t="0" r="0" b="0"/>
          <a:pathLst>
            <a:path>
              <a:moveTo>
                <a:pt x="848431" y="0"/>
              </a:moveTo>
              <a:lnTo>
                <a:pt x="848431" y="275161"/>
              </a:lnTo>
              <a:lnTo>
                <a:pt x="0" y="275161"/>
              </a:lnTo>
              <a:lnTo>
                <a:pt x="0" y="40377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C64379-A442-44C0-B90D-60234F57FD76}">
      <dsp:nvSpPr>
        <dsp:cNvPr id="0" name=""/>
        <dsp:cNvSpPr/>
      </dsp:nvSpPr>
      <dsp:spPr>
        <a:xfrm>
          <a:off x="4919085" y="882626"/>
          <a:ext cx="848431" cy="403776"/>
        </a:xfrm>
        <a:custGeom>
          <a:avLst/>
          <a:gdLst/>
          <a:ahLst/>
          <a:cxnLst/>
          <a:rect l="0" t="0" r="0" b="0"/>
          <a:pathLst>
            <a:path>
              <a:moveTo>
                <a:pt x="0" y="0"/>
              </a:moveTo>
              <a:lnTo>
                <a:pt x="0" y="275161"/>
              </a:lnTo>
              <a:lnTo>
                <a:pt x="848431" y="275161"/>
              </a:lnTo>
              <a:lnTo>
                <a:pt x="848431" y="40377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5123DE-1FCB-42CE-8AC9-F17F0313A9C4}">
      <dsp:nvSpPr>
        <dsp:cNvPr id="0" name=""/>
        <dsp:cNvSpPr/>
      </dsp:nvSpPr>
      <dsp:spPr>
        <a:xfrm>
          <a:off x="2373789" y="2168000"/>
          <a:ext cx="848431" cy="403776"/>
        </a:xfrm>
        <a:custGeom>
          <a:avLst/>
          <a:gdLst/>
          <a:ahLst/>
          <a:cxnLst/>
          <a:rect l="0" t="0" r="0" b="0"/>
          <a:pathLst>
            <a:path>
              <a:moveTo>
                <a:pt x="0" y="0"/>
              </a:moveTo>
              <a:lnTo>
                <a:pt x="0" y="275161"/>
              </a:lnTo>
              <a:lnTo>
                <a:pt x="848431" y="275161"/>
              </a:lnTo>
              <a:lnTo>
                <a:pt x="848431" y="40377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3E90D0-E739-4416-8EA4-A3F143D84317}">
      <dsp:nvSpPr>
        <dsp:cNvPr id="0" name=""/>
        <dsp:cNvSpPr/>
      </dsp:nvSpPr>
      <dsp:spPr>
        <a:xfrm>
          <a:off x="1525358" y="2168000"/>
          <a:ext cx="848431" cy="403776"/>
        </a:xfrm>
        <a:custGeom>
          <a:avLst/>
          <a:gdLst/>
          <a:ahLst/>
          <a:cxnLst/>
          <a:rect l="0" t="0" r="0" b="0"/>
          <a:pathLst>
            <a:path>
              <a:moveTo>
                <a:pt x="848431" y="0"/>
              </a:moveTo>
              <a:lnTo>
                <a:pt x="848431" y="275161"/>
              </a:lnTo>
              <a:lnTo>
                <a:pt x="0" y="275161"/>
              </a:lnTo>
              <a:lnTo>
                <a:pt x="0" y="40377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CC9296-0A6A-4AE4-825B-94A787B1FB37}">
      <dsp:nvSpPr>
        <dsp:cNvPr id="0" name=""/>
        <dsp:cNvSpPr/>
      </dsp:nvSpPr>
      <dsp:spPr>
        <a:xfrm>
          <a:off x="2373789" y="882626"/>
          <a:ext cx="2545295" cy="403776"/>
        </a:xfrm>
        <a:custGeom>
          <a:avLst/>
          <a:gdLst/>
          <a:ahLst/>
          <a:cxnLst/>
          <a:rect l="0" t="0" r="0" b="0"/>
          <a:pathLst>
            <a:path>
              <a:moveTo>
                <a:pt x="2545295" y="0"/>
              </a:moveTo>
              <a:lnTo>
                <a:pt x="2545295" y="275161"/>
              </a:lnTo>
              <a:lnTo>
                <a:pt x="0" y="275161"/>
              </a:lnTo>
              <a:lnTo>
                <a:pt x="0" y="40377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1B0C4C-BA1A-4A6D-826A-1A3E66DEFF80}">
      <dsp:nvSpPr>
        <dsp:cNvPr id="0" name=""/>
        <dsp:cNvSpPr/>
      </dsp:nvSpPr>
      <dsp:spPr>
        <a:xfrm>
          <a:off x="4224914" y="1028"/>
          <a:ext cx="1388343" cy="881597"/>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20DB0F1-BC0E-4E1B-9A74-31B739FC7CC3}">
      <dsp:nvSpPr>
        <dsp:cNvPr id="0" name=""/>
        <dsp:cNvSpPr/>
      </dsp:nvSpPr>
      <dsp:spPr>
        <a:xfrm>
          <a:off x="4379174" y="147575"/>
          <a:ext cx="1388343" cy="881597"/>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latin typeface="Calibri" pitchFamily="34" charset="0"/>
              <a:cs typeface="Calibri" pitchFamily="34" charset="0"/>
            </a:rPr>
            <a:t>İş Kazası</a:t>
          </a:r>
          <a:endParaRPr lang="tr-TR" sz="2400" b="1" kern="1200" dirty="0">
            <a:latin typeface="Calibri" pitchFamily="34" charset="0"/>
            <a:cs typeface="Calibri" pitchFamily="34" charset="0"/>
          </a:endParaRPr>
        </a:p>
      </dsp:txBody>
      <dsp:txXfrm>
        <a:off x="4404995" y="173396"/>
        <a:ext cx="1336701" cy="829955"/>
      </dsp:txXfrm>
    </dsp:sp>
    <dsp:sp modelId="{29727AE7-3D3E-4827-BBE0-F5E37EE797FE}">
      <dsp:nvSpPr>
        <dsp:cNvPr id="0" name=""/>
        <dsp:cNvSpPr/>
      </dsp:nvSpPr>
      <dsp:spPr>
        <a:xfrm>
          <a:off x="1679618" y="1286402"/>
          <a:ext cx="1388343" cy="881597"/>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EEB768A-6BA7-4886-9D56-C48FA9427CB9}">
      <dsp:nvSpPr>
        <dsp:cNvPr id="0" name=""/>
        <dsp:cNvSpPr/>
      </dsp:nvSpPr>
      <dsp:spPr>
        <a:xfrm>
          <a:off x="1833878" y="1432950"/>
          <a:ext cx="1388343" cy="881597"/>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latin typeface="Calibri" pitchFamily="34" charset="0"/>
              <a:cs typeface="Calibri" pitchFamily="34" charset="0"/>
            </a:rPr>
            <a:t>Ceza Hukuku</a:t>
          </a:r>
          <a:endParaRPr lang="tr-TR" sz="1800" b="1" kern="1200" dirty="0">
            <a:latin typeface="Calibri" pitchFamily="34" charset="0"/>
            <a:cs typeface="Calibri" pitchFamily="34" charset="0"/>
          </a:endParaRPr>
        </a:p>
      </dsp:txBody>
      <dsp:txXfrm>
        <a:off x="1859699" y="1458771"/>
        <a:ext cx="1336701" cy="829955"/>
      </dsp:txXfrm>
    </dsp:sp>
    <dsp:sp modelId="{1C59088D-52F0-4CAC-AB56-A9DEF3C51B78}">
      <dsp:nvSpPr>
        <dsp:cNvPr id="0" name=""/>
        <dsp:cNvSpPr/>
      </dsp:nvSpPr>
      <dsp:spPr>
        <a:xfrm>
          <a:off x="831186" y="2571777"/>
          <a:ext cx="1388343" cy="881597"/>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D9D18B7-8065-4ADB-AE3D-2FE8395E54B6}">
      <dsp:nvSpPr>
        <dsp:cNvPr id="0" name=""/>
        <dsp:cNvSpPr/>
      </dsp:nvSpPr>
      <dsp:spPr>
        <a:xfrm>
          <a:off x="985446" y="2718324"/>
          <a:ext cx="1388343" cy="88159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latin typeface="Calibri" pitchFamily="34" charset="0"/>
              <a:cs typeface="Calibri" pitchFamily="34" charset="0"/>
            </a:rPr>
            <a:t>Taksirle Ölüme Neden Olma</a:t>
          </a:r>
        </a:p>
      </dsp:txBody>
      <dsp:txXfrm>
        <a:off x="1011267" y="2744145"/>
        <a:ext cx="1336701" cy="829955"/>
      </dsp:txXfrm>
    </dsp:sp>
    <dsp:sp modelId="{C27A89FD-1B16-4286-AF7B-8A694167E8E8}">
      <dsp:nvSpPr>
        <dsp:cNvPr id="0" name=""/>
        <dsp:cNvSpPr/>
      </dsp:nvSpPr>
      <dsp:spPr>
        <a:xfrm>
          <a:off x="2528050" y="2571777"/>
          <a:ext cx="1388343" cy="881597"/>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66F8DE0-9146-43EE-9CCE-835B27F6D599}">
      <dsp:nvSpPr>
        <dsp:cNvPr id="0" name=""/>
        <dsp:cNvSpPr/>
      </dsp:nvSpPr>
      <dsp:spPr>
        <a:xfrm>
          <a:off x="2682310" y="2718324"/>
          <a:ext cx="1388343" cy="88159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latin typeface="Calibri" pitchFamily="34" charset="0"/>
              <a:cs typeface="Calibri" pitchFamily="34" charset="0"/>
            </a:rPr>
            <a:t>Taksirle Yaralanmaya Neden Olma</a:t>
          </a:r>
        </a:p>
      </dsp:txBody>
      <dsp:txXfrm>
        <a:off x="2708131" y="2744145"/>
        <a:ext cx="1336701" cy="829955"/>
      </dsp:txXfrm>
    </dsp:sp>
    <dsp:sp modelId="{FD1C1476-1D9A-4A84-9BE5-187EDD9B48B1}">
      <dsp:nvSpPr>
        <dsp:cNvPr id="0" name=""/>
        <dsp:cNvSpPr/>
      </dsp:nvSpPr>
      <dsp:spPr>
        <a:xfrm>
          <a:off x="5073346" y="1286402"/>
          <a:ext cx="1388343" cy="881597"/>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19E1F60-20ED-4B14-AFF8-8BA4C8E7AB8C}">
      <dsp:nvSpPr>
        <dsp:cNvPr id="0" name=""/>
        <dsp:cNvSpPr/>
      </dsp:nvSpPr>
      <dsp:spPr>
        <a:xfrm>
          <a:off x="5227606" y="1432950"/>
          <a:ext cx="1388343" cy="881597"/>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latin typeface="Calibri" pitchFamily="34" charset="0"/>
              <a:cs typeface="Calibri" pitchFamily="34" charset="0"/>
            </a:rPr>
            <a:t>İş       Hukuku</a:t>
          </a:r>
          <a:endParaRPr lang="tr-TR" sz="1800" b="1" kern="1200" dirty="0">
            <a:latin typeface="Calibri" pitchFamily="34" charset="0"/>
            <a:cs typeface="Calibri" pitchFamily="34" charset="0"/>
          </a:endParaRPr>
        </a:p>
      </dsp:txBody>
      <dsp:txXfrm>
        <a:off x="5253427" y="1458771"/>
        <a:ext cx="1336701" cy="829955"/>
      </dsp:txXfrm>
    </dsp:sp>
    <dsp:sp modelId="{33E972ED-31E9-40FD-A450-50C6C268987A}">
      <dsp:nvSpPr>
        <dsp:cNvPr id="0" name=""/>
        <dsp:cNvSpPr/>
      </dsp:nvSpPr>
      <dsp:spPr>
        <a:xfrm>
          <a:off x="4224914" y="2571777"/>
          <a:ext cx="1388343" cy="881597"/>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FFC77C3-7C79-48F6-B138-40C80BF91069}">
      <dsp:nvSpPr>
        <dsp:cNvPr id="0" name=""/>
        <dsp:cNvSpPr/>
      </dsp:nvSpPr>
      <dsp:spPr>
        <a:xfrm>
          <a:off x="4379174" y="2718324"/>
          <a:ext cx="1388343" cy="88159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latin typeface="Calibri" pitchFamily="34" charset="0"/>
              <a:cs typeface="Calibri" pitchFamily="34" charset="0"/>
            </a:rPr>
            <a:t>Maddi Tazminat</a:t>
          </a:r>
          <a:endParaRPr lang="tr-TR" sz="1600" kern="1200" dirty="0">
            <a:latin typeface="Calibri" pitchFamily="34" charset="0"/>
            <a:cs typeface="Calibri" pitchFamily="34" charset="0"/>
          </a:endParaRPr>
        </a:p>
      </dsp:txBody>
      <dsp:txXfrm>
        <a:off x="4404995" y="2744145"/>
        <a:ext cx="1336701" cy="829955"/>
      </dsp:txXfrm>
    </dsp:sp>
    <dsp:sp modelId="{A44999AF-1660-45D9-A918-5B718458EBD0}">
      <dsp:nvSpPr>
        <dsp:cNvPr id="0" name=""/>
        <dsp:cNvSpPr/>
      </dsp:nvSpPr>
      <dsp:spPr>
        <a:xfrm>
          <a:off x="3376482" y="3857151"/>
          <a:ext cx="1388343" cy="881597"/>
        </a:xfrm>
        <a:prstGeom prst="roundRect">
          <a:avLst>
            <a:gd name="adj" fmla="val 10000"/>
          </a:avLst>
        </a:prstGeom>
        <a:solidFill>
          <a:schemeClr val="bg1">
            <a:lumMod val="8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972FFEB-CB72-4ABE-A330-8322D3801468}">
      <dsp:nvSpPr>
        <dsp:cNvPr id="0" name=""/>
        <dsp:cNvSpPr/>
      </dsp:nvSpPr>
      <dsp:spPr>
        <a:xfrm>
          <a:off x="3530742" y="4003698"/>
          <a:ext cx="1388343" cy="881597"/>
        </a:xfrm>
        <a:prstGeom prst="roundRect">
          <a:avLst>
            <a:gd name="adj" fmla="val 10000"/>
          </a:avLst>
        </a:prstGeom>
        <a:solidFill>
          <a:schemeClr val="lt1">
            <a:alpha val="90000"/>
            <a:hueOff val="0"/>
            <a:satOff val="0"/>
            <a:lumOff val="0"/>
            <a:alphaOff val="0"/>
          </a:schemeClr>
        </a:solidFill>
        <a:ln w="9525" cap="flat" cmpd="sng" algn="ctr">
          <a:solidFill>
            <a:schemeClr val="bg1">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latin typeface="Calibri" pitchFamily="34" charset="0"/>
              <a:cs typeface="Calibri" pitchFamily="34" charset="0"/>
            </a:rPr>
            <a:t>Destekten Yoksun Kalma</a:t>
          </a:r>
          <a:endParaRPr lang="tr-TR" sz="1600" kern="1200" dirty="0">
            <a:latin typeface="Calibri" pitchFamily="34" charset="0"/>
            <a:cs typeface="Calibri" pitchFamily="34" charset="0"/>
          </a:endParaRPr>
        </a:p>
      </dsp:txBody>
      <dsp:txXfrm>
        <a:off x="3556563" y="4029519"/>
        <a:ext cx="1336701" cy="829955"/>
      </dsp:txXfrm>
    </dsp:sp>
    <dsp:sp modelId="{2FBA8110-6921-468C-B6FD-07931BBAD41B}">
      <dsp:nvSpPr>
        <dsp:cNvPr id="0" name=""/>
        <dsp:cNvSpPr/>
      </dsp:nvSpPr>
      <dsp:spPr>
        <a:xfrm>
          <a:off x="5073346" y="3857151"/>
          <a:ext cx="1388343" cy="881597"/>
        </a:xfrm>
        <a:prstGeom prst="roundRect">
          <a:avLst>
            <a:gd name="adj" fmla="val 10000"/>
          </a:avLst>
        </a:prstGeom>
        <a:solidFill>
          <a:schemeClr val="bg1">
            <a:lumMod val="8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7925AF2-7B9D-4596-B97C-724ACC977547}">
      <dsp:nvSpPr>
        <dsp:cNvPr id="0" name=""/>
        <dsp:cNvSpPr/>
      </dsp:nvSpPr>
      <dsp:spPr>
        <a:xfrm>
          <a:off x="5227606" y="4003698"/>
          <a:ext cx="1388343" cy="881597"/>
        </a:xfrm>
        <a:prstGeom prst="roundRect">
          <a:avLst>
            <a:gd name="adj" fmla="val 10000"/>
          </a:avLst>
        </a:prstGeom>
        <a:solidFill>
          <a:schemeClr val="lt1">
            <a:alpha val="90000"/>
            <a:hueOff val="0"/>
            <a:satOff val="0"/>
            <a:lumOff val="0"/>
            <a:alphaOff val="0"/>
          </a:schemeClr>
        </a:solidFill>
        <a:ln w="9525" cap="flat" cmpd="sng" algn="ctr">
          <a:solidFill>
            <a:schemeClr val="bg1">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latin typeface="Calibri" pitchFamily="34" charset="0"/>
              <a:cs typeface="Calibri" pitchFamily="34" charset="0"/>
            </a:rPr>
            <a:t>İş    Göremezlik</a:t>
          </a:r>
          <a:endParaRPr lang="tr-TR" sz="1600" kern="1200" dirty="0">
            <a:latin typeface="Calibri" pitchFamily="34" charset="0"/>
            <a:cs typeface="Calibri" pitchFamily="34" charset="0"/>
          </a:endParaRPr>
        </a:p>
      </dsp:txBody>
      <dsp:txXfrm>
        <a:off x="5253427" y="4029519"/>
        <a:ext cx="1336701" cy="829955"/>
      </dsp:txXfrm>
    </dsp:sp>
    <dsp:sp modelId="{ACF773E3-A6C1-422E-9343-46AF2571CF19}">
      <dsp:nvSpPr>
        <dsp:cNvPr id="0" name=""/>
        <dsp:cNvSpPr/>
      </dsp:nvSpPr>
      <dsp:spPr>
        <a:xfrm>
          <a:off x="5921778" y="2571777"/>
          <a:ext cx="1388343" cy="881597"/>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3A62C3E-8642-4A4E-8986-697F3D79F025}">
      <dsp:nvSpPr>
        <dsp:cNvPr id="0" name=""/>
        <dsp:cNvSpPr/>
      </dsp:nvSpPr>
      <dsp:spPr>
        <a:xfrm>
          <a:off x="6076038" y="2718324"/>
          <a:ext cx="1388343" cy="88159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latin typeface="Calibri" pitchFamily="34" charset="0"/>
              <a:cs typeface="Calibri" pitchFamily="34" charset="0"/>
            </a:rPr>
            <a:t>Manevi Tazminat</a:t>
          </a:r>
          <a:endParaRPr lang="tr-TR" sz="1600" kern="1200" dirty="0">
            <a:latin typeface="Calibri" pitchFamily="34" charset="0"/>
            <a:cs typeface="Calibri" pitchFamily="34" charset="0"/>
          </a:endParaRPr>
        </a:p>
      </dsp:txBody>
      <dsp:txXfrm>
        <a:off x="6101859" y="2744145"/>
        <a:ext cx="1336701" cy="829955"/>
      </dsp:txXfrm>
    </dsp:sp>
    <dsp:sp modelId="{4E178609-EA1A-4010-8153-83AF246764C3}">
      <dsp:nvSpPr>
        <dsp:cNvPr id="0" name=""/>
        <dsp:cNvSpPr/>
      </dsp:nvSpPr>
      <dsp:spPr>
        <a:xfrm>
          <a:off x="6770210" y="1286402"/>
          <a:ext cx="1388343" cy="881597"/>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7528F7E-66CF-405C-8AB4-724F7540436F}">
      <dsp:nvSpPr>
        <dsp:cNvPr id="0" name=""/>
        <dsp:cNvSpPr/>
      </dsp:nvSpPr>
      <dsp:spPr>
        <a:xfrm>
          <a:off x="6924470" y="1432950"/>
          <a:ext cx="1388343" cy="881597"/>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latin typeface="Calibri" pitchFamily="34" charset="0"/>
              <a:cs typeface="Calibri" pitchFamily="34" charset="0"/>
            </a:rPr>
            <a:t>Sigorta Hukuku</a:t>
          </a:r>
          <a:endParaRPr lang="tr-TR" sz="1800" b="1" kern="1200" dirty="0">
            <a:latin typeface="Calibri" pitchFamily="34" charset="0"/>
            <a:cs typeface="Calibri" pitchFamily="34" charset="0"/>
          </a:endParaRPr>
        </a:p>
      </dsp:txBody>
      <dsp:txXfrm>
        <a:off x="6950291" y="1458771"/>
        <a:ext cx="1336701" cy="8299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374BF4-B388-4778-9918-7F3D5359ECAD}">
      <dsp:nvSpPr>
        <dsp:cNvPr id="0" name=""/>
        <dsp:cNvSpPr/>
      </dsp:nvSpPr>
      <dsp:spPr>
        <a:xfrm>
          <a:off x="1666262" y="501793"/>
          <a:ext cx="3476707" cy="3476707"/>
        </a:xfrm>
        <a:prstGeom prst="blockArc">
          <a:avLst>
            <a:gd name="adj1" fmla="val 10800000"/>
            <a:gd name="adj2" fmla="val 16200000"/>
            <a:gd name="adj3" fmla="val 4637"/>
          </a:avLst>
        </a:prstGeom>
        <a:solidFill>
          <a:schemeClr val="accent3">
            <a:hueOff val="0"/>
            <a:satOff val="0"/>
            <a:lumOff val="-10000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582ABF4A-83F4-4B52-BAB8-01F3EABB8F83}">
      <dsp:nvSpPr>
        <dsp:cNvPr id="0" name=""/>
        <dsp:cNvSpPr/>
      </dsp:nvSpPr>
      <dsp:spPr>
        <a:xfrm>
          <a:off x="1666262" y="501793"/>
          <a:ext cx="3476707" cy="3476707"/>
        </a:xfrm>
        <a:prstGeom prst="blockArc">
          <a:avLst>
            <a:gd name="adj1" fmla="val 5400000"/>
            <a:gd name="adj2" fmla="val 10800000"/>
            <a:gd name="adj3" fmla="val 4637"/>
          </a:avLst>
        </a:prstGeom>
        <a:solidFill>
          <a:schemeClr val="accent3">
            <a:hueOff val="0"/>
            <a:satOff val="0"/>
            <a:lumOff val="-66667"/>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58C38C78-4F81-4638-9BBB-E4A31120C6C1}">
      <dsp:nvSpPr>
        <dsp:cNvPr id="0" name=""/>
        <dsp:cNvSpPr/>
      </dsp:nvSpPr>
      <dsp:spPr>
        <a:xfrm>
          <a:off x="1666262" y="501793"/>
          <a:ext cx="3476707" cy="3476707"/>
        </a:xfrm>
        <a:prstGeom prst="blockArc">
          <a:avLst>
            <a:gd name="adj1" fmla="val 0"/>
            <a:gd name="adj2" fmla="val 5400000"/>
            <a:gd name="adj3" fmla="val 4637"/>
          </a:avLst>
        </a:prstGeom>
        <a:solidFill>
          <a:schemeClr val="accent3">
            <a:hueOff val="0"/>
            <a:satOff val="0"/>
            <a:lumOff val="-3333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05E63C8C-513C-4239-8264-DCED4CFCE885}">
      <dsp:nvSpPr>
        <dsp:cNvPr id="0" name=""/>
        <dsp:cNvSpPr/>
      </dsp:nvSpPr>
      <dsp:spPr>
        <a:xfrm>
          <a:off x="1666262" y="501793"/>
          <a:ext cx="3476707" cy="3476707"/>
        </a:xfrm>
        <a:prstGeom prst="blockArc">
          <a:avLst>
            <a:gd name="adj1" fmla="val 16200000"/>
            <a:gd name="adj2" fmla="val 0"/>
            <a:gd name="adj3" fmla="val 4637"/>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40209C33-632A-4DF2-A5E8-9C09AFDF45D6}">
      <dsp:nvSpPr>
        <dsp:cNvPr id="0" name=""/>
        <dsp:cNvSpPr/>
      </dsp:nvSpPr>
      <dsp:spPr>
        <a:xfrm>
          <a:off x="2604996" y="1440527"/>
          <a:ext cx="1599238" cy="1599238"/>
        </a:xfrm>
        <a:prstGeom prst="ellipse">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b="1" kern="1200" dirty="0" smtClean="0"/>
            <a:t>KAZA</a:t>
          </a:r>
          <a:endParaRPr lang="tr-TR" sz="2400" b="1" kern="1200" dirty="0"/>
        </a:p>
      </dsp:txBody>
      <dsp:txXfrm>
        <a:off x="2839199" y="1674730"/>
        <a:ext cx="1130832" cy="1130832"/>
      </dsp:txXfrm>
    </dsp:sp>
    <dsp:sp modelId="{553B0B10-18E3-4604-B104-DB0F90A3AB6B}">
      <dsp:nvSpPr>
        <dsp:cNvPr id="0" name=""/>
        <dsp:cNvSpPr/>
      </dsp:nvSpPr>
      <dsp:spPr>
        <a:xfrm>
          <a:off x="2844882" y="-17639"/>
          <a:ext cx="1119466" cy="1119466"/>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dirty="0" smtClean="0">
              <a:solidFill>
                <a:schemeClr val="bg2">
                  <a:lumMod val="50000"/>
                </a:schemeClr>
              </a:solidFill>
            </a:rPr>
            <a:t>insan</a:t>
          </a:r>
          <a:endParaRPr lang="tr-TR" sz="1800" b="1" kern="1200" dirty="0">
            <a:solidFill>
              <a:schemeClr val="bg2">
                <a:lumMod val="50000"/>
              </a:schemeClr>
            </a:solidFill>
          </a:endParaRPr>
        </a:p>
      </dsp:txBody>
      <dsp:txXfrm>
        <a:off x="3008824" y="146303"/>
        <a:ext cx="791582" cy="791582"/>
      </dsp:txXfrm>
    </dsp:sp>
    <dsp:sp modelId="{8EE144FA-DD17-4DE2-A224-EC672B4FA926}">
      <dsp:nvSpPr>
        <dsp:cNvPr id="0" name=""/>
        <dsp:cNvSpPr/>
      </dsp:nvSpPr>
      <dsp:spPr>
        <a:xfrm>
          <a:off x="4542935" y="1680413"/>
          <a:ext cx="1119466" cy="1119466"/>
        </a:xfrm>
        <a:prstGeom prst="ellipse">
          <a:avLst/>
        </a:prstGeom>
        <a:solidFill>
          <a:schemeClr val="accent3">
            <a:hueOff val="0"/>
            <a:satOff val="0"/>
            <a:lumOff val="-3333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dirty="0" smtClean="0"/>
            <a:t>çevre</a:t>
          </a:r>
          <a:endParaRPr lang="tr-TR" sz="1800" b="1" kern="1200" dirty="0"/>
        </a:p>
      </dsp:txBody>
      <dsp:txXfrm>
        <a:off x="4706877" y="1844355"/>
        <a:ext cx="791582" cy="791582"/>
      </dsp:txXfrm>
    </dsp:sp>
    <dsp:sp modelId="{F9A339ED-4A52-48E4-8E4C-9D7D46759699}">
      <dsp:nvSpPr>
        <dsp:cNvPr id="0" name=""/>
        <dsp:cNvSpPr/>
      </dsp:nvSpPr>
      <dsp:spPr>
        <a:xfrm>
          <a:off x="2740760" y="3341624"/>
          <a:ext cx="1327710" cy="1193150"/>
        </a:xfrm>
        <a:prstGeom prst="ellipse">
          <a:avLst/>
        </a:prstGeom>
        <a:solidFill>
          <a:schemeClr val="accent3">
            <a:hueOff val="0"/>
            <a:satOff val="0"/>
            <a:lumOff val="-6666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t>Makine-ekipman</a:t>
          </a:r>
          <a:endParaRPr lang="tr-TR" sz="1400" b="1" kern="1200" dirty="0"/>
        </a:p>
      </dsp:txBody>
      <dsp:txXfrm>
        <a:off x="2935199" y="3516357"/>
        <a:ext cx="938832" cy="843684"/>
      </dsp:txXfrm>
    </dsp:sp>
    <dsp:sp modelId="{63615547-74DD-4C93-A873-942B9BA53277}">
      <dsp:nvSpPr>
        <dsp:cNvPr id="0" name=""/>
        <dsp:cNvSpPr/>
      </dsp:nvSpPr>
      <dsp:spPr>
        <a:xfrm>
          <a:off x="1146829" y="1680413"/>
          <a:ext cx="1119466" cy="1119466"/>
        </a:xfrm>
        <a:prstGeom prst="ellipse">
          <a:avLst/>
        </a:prstGeom>
        <a:solidFill>
          <a:schemeClr val="accent3">
            <a:hueOff val="0"/>
            <a:satOff val="0"/>
            <a:lumOff val="-10000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dirty="0" smtClean="0"/>
            <a:t>madde</a:t>
          </a:r>
          <a:endParaRPr lang="tr-TR" sz="1600" b="1" kern="1200" dirty="0"/>
        </a:p>
      </dsp:txBody>
      <dsp:txXfrm>
        <a:off x="1310771" y="1844355"/>
        <a:ext cx="791582" cy="7915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6E2F36-CFDC-4989-B6BF-9A2DF3032396}">
      <dsp:nvSpPr>
        <dsp:cNvPr id="0" name=""/>
        <dsp:cNvSpPr/>
      </dsp:nvSpPr>
      <dsp:spPr>
        <a:xfrm>
          <a:off x="2359818" y="0"/>
          <a:ext cx="1573212" cy="1169874"/>
        </a:xfrm>
        <a:prstGeom prst="trapezoid">
          <a:avLst>
            <a:gd name="adj" fmla="val 67239"/>
          </a:avLst>
        </a:prstGeom>
        <a:solidFill>
          <a:srgbClr val="CC00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7800000"/>
          </a:lightRig>
        </a:scene3d>
        <a:sp3d>
          <a:bevelT w="139700" h="1397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bg1"/>
              </a:solidFill>
            </a:rPr>
            <a:t>1 </a:t>
          </a:r>
        </a:p>
        <a:p>
          <a:pPr lvl="0" algn="ctr" defTabSz="622300">
            <a:lnSpc>
              <a:spcPct val="90000"/>
            </a:lnSpc>
            <a:spcBef>
              <a:spcPct val="0"/>
            </a:spcBef>
            <a:spcAft>
              <a:spcPct val="35000"/>
            </a:spcAft>
          </a:pPr>
          <a:r>
            <a:rPr lang="tr-TR" sz="1400" b="1" kern="1200" dirty="0" smtClean="0">
              <a:solidFill>
                <a:schemeClr val="bg1"/>
              </a:solidFill>
            </a:rPr>
            <a:t>Ağır </a:t>
          </a:r>
        </a:p>
        <a:p>
          <a:pPr lvl="0" algn="ctr" defTabSz="622300">
            <a:lnSpc>
              <a:spcPct val="90000"/>
            </a:lnSpc>
            <a:spcBef>
              <a:spcPct val="0"/>
            </a:spcBef>
            <a:spcAft>
              <a:spcPct val="35000"/>
            </a:spcAft>
          </a:pPr>
          <a:r>
            <a:rPr lang="tr-TR" sz="1400" b="1" kern="1200" dirty="0" smtClean="0">
              <a:solidFill>
                <a:schemeClr val="bg1"/>
              </a:solidFill>
            </a:rPr>
            <a:t>yaralanma</a:t>
          </a:r>
        </a:p>
        <a:p>
          <a:pPr lvl="0" algn="ctr" defTabSz="622300">
            <a:lnSpc>
              <a:spcPct val="90000"/>
            </a:lnSpc>
            <a:spcBef>
              <a:spcPct val="0"/>
            </a:spcBef>
            <a:spcAft>
              <a:spcPct val="35000"/>
            </a:spcAft>
          </a:pPr>
          <a:r>
            <a:rPr lang="tr-TR" sz="1400" b="1" kern="1200" dirty="0" smtClean="0">
              <a:solidFill>
                <a:schemeClr val="bg1"/>
              </a:solidFill>
            </a:rPr>
            <a:t>veya ölüm</a:t>
          </a:r>
          <a:endParaRPr lang="tr-TR" sz="1400" b="1" kern="1200" dirty="0">
            <a:solidFill>
              <a:schemeClr val="bg1"/>
            </a:solidFill>
          </a:endParaRPr>
        </a:p>
      </dsp:txBody>
      <dsp:txXfrm>
        <a:off x="2359818" y="0"/>
        <a:ext cx="1573212" cy="1169874"/>
      </dsp:txXfrm>
    </dsp:sp>
    <dsp:sp modelId="{E52485A1-EE3D-4415-9441-C1FC40EF7A1A}">
      <dsp:nvSpPr>
        <dsp:cNvPr id="0" name=""/>
        <dsp:cNvSpPr/>
      </dsp:nvSpPr>
      <dsp:spPr>
        <a:xfrm>
          <a:off x="1573212" y="1169874"/>
          <a:ext cx="3146425" cy="1169874"/>
        </a:xfrm>
        <a:prstGeom prst="trapezoid">
          <a:avLst>
            <a:gd name="adj" fmla="val 67239"/>
          </a:avLst>
        </a:prstGeom>
        <a:solidFill>
          <a:schemeClr val="accent5">
            <a:lumMod val="5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7800000"/>
          </a:lightRig>
        </a:scene3d>
        <a:sp3d>
          <a:bevelT w="139700" h="1397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b="1" kern="1200" smtClean="0">
              <a:latin typeface="Calibri" pitchFamily="34" charset="0"/>
              <a:cs typeface="Calibri" pitchFamily="34" charset="0"/>
            </a:rPr>
            <a:t>29 geçici iş göremezlik</a:t>
          </a:r>
          <a:endParaRPr lang="tr-TR" sz="2000" b="1" kern="1200" dirty="0">
            <a:latin typeface="Calibri" pitchFamily="34" charset="0"/>
            <a:cs typeface="Calibri" pitchFamily="34" charset="0"/>
          </a:endParaRPr>
        </a:p>
      </dsp:txBody>
      <dsp:txXfrm>
        <a:off x="2123836" y="1169874"/>
        <a:ext cx="2045176" cy="1169874"/>
      </dsp:txXfrm>
    </dsp:sp>
    <dsp:sp modelId="{675DDAF7-830B-4CC4-824A-FB35AC2FD064}">
      <dsp:nvSpPr>
        <dsp:cNvPr id="0" name=""/>
        <dsp:cNvSpPr/>
      </dsp:nvSpPr>
      <dsp:spPr>
        <a:xfrm>
          <a:off x="786606" y="2339748"/>
          <a:ext cx="4719637" cy="1169874"/>
        </a:xfrm>
        <a:prstGeom prst="trapezoid">
          <a:avLst>
            <a:gd name="adj" fmla="val 67239"/>
          </a:avLst>
        </a:prstGeom>
        <a:solidFill>
          <a:schemeClr val="accent5">
            <a:lumMod val="75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7800000"/>
          </a:lightRig>
        </a:scene3d>
        <a:sp3d>
          <a:bevelT w="139700" h="1397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kern="1200" dirty="0" smtClean="0">
              <a:latin typeface="Calibri" pitchFamily="34" charset="0"/>
              <a:cs typeface="Calibri" pitchFamily="34" charset="0"/>
            </a:rPr>
            <a:t>300 Ramak kala olay</a:t>
          </a:r>
          <a:endParaRPr lang="tr-TR" sz="2000" kern="1200" dirty="0">
            <a:latin typeface="Calibri" pitchFamily="34" charset="0"/>
            <a:cs typeface="Calibri" pitchFamily="34" charset="0"/>
          </a:endParaRPr>
        </a:p>
      </dsp:txBody>
      <dsp:txXfrm>
        <a:off x="1612542" y="2339748"/>
        <a:ext cx="3067764" cy="1169874"/>
      </dsp:txXfrm>
    </dsp:sp>
    <dsp:sp modelId="{585C2861-D049-4D91-B707-4A02318A7B25}">
      <dsp:nvSpPr>
        <dsp:cNvPr id="0" name=""/>
        <dsp:cNvSpPr/>
      </dsp:nvSpPr>
      <dsp:spPr>
        <a:xfrm>
          <a:off x="0" y="3509622"/>
          <a:ext cx="6292850" cy="1169874"/>
        </a:xfrm>
        <a:prstGeom prst="trapezoid">
          <a:avLst>
            <a:gd name="adj" fmla="val 67239"/>
          </a:avLst>
        </a:prstGeom>
        <a:solidFill>
          <a:schemeClr val="accent5">
            <a:lumMod val="9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7800000"/>
          </a:lightRig>
        </a:scene3d>
        <a:sp3d>
          <a:bevelT w="139700" h="1397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kern="1200" dirty="0" smtClean="0">
              <a:latin typeface="Calibri" pitchFamily="34" charset="0"/>
              <a:cs typeface="Calibri" pitchFamily="34" charset="0"/>
            </a:rPr>
            <a:t>Sayısız güvensiz hareket </a:t>
          </a:r>
        </a:p>
        <a:p>
          <a:pPr lvl="0" algn="ctr" defTabSz="889000">
            <a:lnSpc>
              <a:spcPct val="90000"/>
            </a:lnSpc>
            <a:spcBef>
              <a:spcPct val="0"/>
            </a:spcBef>
            <a:spcAft>
              <a:spcPct val="35000"/>
            </a:spcAft>
          </a:pPr>
          <a:r>
            <a:rPr lang="tr-TR" sz="2000" kern="1200" dirty="0" smtClean="0">
              <a:latin typeface="Calibri" pitchFamily="34" charset="0"/>
              <a:cs typeface="Calibri" pitchFamily="34" charset="0"/>
            </a:rPr>
            <a:t>ve çalışma şartları</a:t>
          </a:r>
          <a:endParaRPr lang="tr-TR" sz="2000" kern="1200" dirty="0">
            <a:latin typeface="Calibri" pitchFamily="34" charset="0"/>
            <a:cs typeface="Calibri" pitchFamily="34" charset="0"/>
          </a:endParaRPr>
        </a:p>
      </dsp:txBody>
      <dsp:txXfrm>
        <a:off x="1101248" y="3509622"/>
        <a:ext cx="4090352" cy="116987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86FBF181-6581-4E2F-849B-67FB4221BBBA}" type="datetimeFigureOut">
              <a:rPr lang="de-DE"/>
              <a:pPr>
                <a:defRPr/>
              </a:pPr>
              <a:t>12.08.2013</a:t>
            </a:fld>
            <a:endParaRPr lang="de-DE"/>
          </a:p>
        </p:txBody>
      </p:sp>
      <p:sp>
        <p:nvSpPr>
          <p:cNvPr id="389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Arial" charset="0"/>
              </a:defRPr>
            </a:lvl1pPr>
          </a:lstStyle>
          <a:p>
            <a:pPr>
              <a:defRPr/>
            </a:pPr>
            <a:fld id="{D42F2CB9-D2A6-4AD7-95AE-4B6DB534C3CB}" type="slidenum">
              <a:rPr lang="de-DE"/>
              <a:pPr>
                <a:defRPr/>
              </a:pPr>
              <a:t>‹#›</a:t>
            </a:fld>
            <a:endParaRPr lang="de-DE"/>
          </a:p>
        </p:txBody>
      </p:sp>
    </p:spTree>
    <p:extLst>
      <p:ext uri="{BB962C8B-B14F-4D97-AF65-F5344CB8AC3E}">
        <p14:creationId xmlns:p14="http://schemas.microsoft.com/office/powerpoint/2010/main" val="2139141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noProof="1">
                <a:latin typeface="Arial" charset="0"/>
                <a:cs typeface="Arial" charset="0"/>
              </a:defRPr>
            </a:lvl1pPr>
          </a:lstStyle>
          <a:p>
            <a:pPr>
              <a:defRPr/>
            </a:pPr>
            <a:endParaRPr lang="de-DE"/>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5D5FAF4A-B3D3-49A6-BC24-6E15E10FCEAE}" type="slidenum">
              <a:rPr lang="de-DE"/>
              <a:pPr>
                <a:defRPr/>
              </a:pPr>
              <a:t>‹#›</a:t>
            </a:fld>
            <a:endParaRPr lang="de-DE"/>
          </a:p>
        </p:txBody>
      </p:sp>
    </p:spTree>
    <p:extLst>
      <p:ext uri="{BB962C8B-B14F-4D97-AF65-F5344CB8AC3E}">
        <p14:creationId xmlns:p14="http://schemas.microsoft.com/office/powerpoint/2010/main" val="1999642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tr-TR" noProof="1"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dirty="0" smtClean="0">
                <a:latin typeface="Calibri" pitchFamily="34" charset="0"/>
                <a:cs typeface="Calibri" pitchFamily="34" charset="0"/>
              </a:rPr>
              <a:t>6331 sayılı İSG Kanunu-İş kazası ve meslek hastalıklarının kayıt ve bildirimi</a:t>
            </a:r>
            <a:endParaRPr lang="tr-TR" sz="1200" dirty="0" smtClean="0">
              <a:latin typeface="Calibri" pitchFamily="34" charset="0"/>
              <a:cs typeface="Calibri" pitchFamily="34" charset="0"/>
            </a:endParaRPr>
          </a:p>
          <a:p>
            <a:r>
              <a:rPr lang="tr-TR" sz="1200" b="1" dirty="0" smtClean="0">
                <a:latin typeface="Calibri" pitchFamily="34" charset="0"/>
                <a:cs typeface="Calibri" pitchFamily="34" charset="0"/>
              </a:rPr>
              <a:t>MADDE 14 – </a:t>
            </a:r>
            <a:r>
              <a:rPr lang="tr-TR" sz="1200" dirty="0" smtClean="0">
                <a:latin typeface="Calibri" pitchFamily="34" charset="0"/>
                <a:cs typeface="Calibri" pitchFamily="34" charset="0"/>
              </a:rPr>
              <a:t>(1) İşveren;</a:t>
            </a:r>
          </a:p>
          <a:p>
            <a:r>
              <a:rPr lang="tr-TR" sz="1200" dirty="0" smtClean="0">
                <a:latin typeface="Calibri" pitchFamily="34" charset="0"/>
                <a:cs typeface="Calibri" pitchFamily="34" charset="0"/>
              </a:rPr>
              <a:t>a) </a:t>
            </a:r>
            <a:r>
              <a:rPr lang="tr-TR" sz="1200" b="1" dirty="0" smtClean="0">
                <a:latin typeface="Calibri" pitchFamily="34" charset="0"/>
                <a:cs typeface="Calibri" pitchFamily="34" charset="0"/>
              </a:rPr>
              <a:t>Bütün iş kazalarının ve meslek hastalıklarının kaydını tutar</a:t>
            </a:r>
            <a:r>
              <a:rPr lang="tr-TR" sz="1200" dirty="0" smtClean="0">
                <a:latin typeface="Calibri" pitchFamily="34" charset="0"/>
                <a:cs typeface="Calibri" pitchFamily="34" charset="0"/>
              </a:rPr>
              <a:t>, gerekli incelemeleri yaparak bunlar ile ilgili raporları düzenler.</a:t>
            </a:r>
          </a:p>
          <a:p>
            <a:r>
              <a:rPr lang="tr-TR" sz="1200" dirty="0" smtClean="0">
                <a:latin typeface="Calibri" pitchFamily="34" charset="0"/>
                <a:cs typeface="Calibri" pitchFamily="34" charset="0"/>
              </a:rPr>
              <a:t>b) İşyerinde meydana gelen ancak yaralanma veya ölüme neden olmadığı halde işyeri ya da iş ekipmanının zarara uğramasına yol açan veya çalışan, işyeri ya da iş ekipmanını zarara uğratma potansiyeli olan olayları inceleyerek bunlar ile ilgili raporları düzenler.</a:t>
            </a:r>
          </a:p>
          <a:p>
            <a:r>
              <a:rPr lang="tr-TR" sz="1200" b="1" dirty="0" smtClean="0">
                <a:latin typeface="Calibri" pitchFamily="34" charset="0"/>
                <a:cs typeface="Calibri" pitchFamily="34" charset="0"/>
              </a:rPr>
              <a:t>(2) İşveren, aşağıdaki hallerde belirtilen sürede Sosyal Güvenlik Kurumuna bildirimde bulunur:</a:t>
            </a:r>
            <a:endParaRPr lang="tr-TR" sz="1200" dirty="0" smtClean="0">
              <a:latin typeface="Calibri" pitchFamily="34" charset="0"/>
              <a:cs typeface="Calibri" pitchFamily="34" charset="0"/>
            </a:endParaRPr>
          </a:p>
          <a:p>
            <a:r>
              <a:rPr lang="tr-TR" sz="1200" dirty="0" smtClean="0">
                <a:latin typeface="Calibri" pitchFamily="34" charset="0"/>
                <a:cs typeface="Calibri" pitchFamily="34" charset="0"/>
              </a:rPr>
              <a:t>a) İş kazalarını kazadan sonraki </a:t>
            </a:r>
            <a:r>
              <a:rPr lang="tr-TR" sz="1200" b="1" dirty="0" smtClean="0">
                <a:latin typeface="Calibri" pitchFamily="34" charset="0"/>
                <a:cs typeface="Calibri" pitchFamily="34" charset="0"/>
              </a:rPr>
              <a:t>üç iş günü</a:t>
            </a:r>
            <a:r>
              <a:rPr lang="tr-TR" sz="1200" dirty="0" smtClean="0">
                <a:latin typeface="Calibri" pitchFamily="34" charset="0"/>
                <a:cs typeface="Calibri" pitchFamily="34" charset="0"/>
              </a:rPr>
              <a:t> içinde.</a:t>
            </a:r>
          </a:p>
          <a:p>
            <a:r>
              <a:rPr lang="tr-TR" sz="1200" dirty="0" smtClean="0">
                <a:latin typeface="Calibri" pitchFamily="34" charset="0"/>
                <a:cs typeface="Calibri" pitchFamily="34" charset="0"/>
              </a:rPr>
              <a:t>b) Sağlık hizmeti sunucuları veya işyeri hekimi tarafından </a:t>
            </a:r>
            <a:r>
              <a:rPr lang="tr-TR" sz="1200" b="1" dirty="0" smtClean="0">
                <a:latin typeface="Calibri" pitchFamily="34" charset="0"/>
                <a:cs typeface="Calibri" pitchFamily="34" charset="0"/>
              </a:rPr>
              <a:t>kendisine bildirilen meslek hastalıklarını</a:t>
            </a:r>
            <a:r>
              <a:rPr lang="tr-TR" sz="1200" dirty="0" smtClean="0">
                <a:latin typeface="Calibri" pitchFamily="34" charset="0"/>
                <a:cs typeface="Calibri" pitchFamily="34" charset="0"/>
              </a:rPr>
              <a:t>, öğrendiği tarihten itibaren </a:t>
            </a:r>
            <a:r>
              <a:rPr lang="tr-TR" sz="1200" b="1" dirty="0" smtClean="0">
                <a:latin typeface="Calibri" pitchFamily="34" charset="0"/>
                <a:cs typeface="Calibri" pitchFamily="34" charset="0"/>
              </a:rPr>
              <a:t>üç iş günü</a:t>
            </a:r>
            <a:r>
              <a:rPr lang="tr-TR" sz="1200" dirty="0" smtClean="0">
                <a:latin typeface="Calibri" pitchFamily="34" charset="0"/>
                <a:cs typeface="Calibri" pitchFamily="34" charset="0"/>
              </a:rPr>
              <a:t> içinde.</a:t>
            </a:r>
          </a:p>
          <a:p>
            <a:r>
              <a:rPr lang="tr-TR" sz="1200" dirty="0" smtClean="0">
                <a:latin typeface="Calibri" pitchFamily="34" charset="0"/>
                <a:cs typeface="Calibri" pitchFamily="34" charset="0"/>
              </a:rPr>
              <a:t>(3) İşyeri hekimi veya sağlık hizmeti sunucuları; </a:t>
            </a:r>
            <a:r>
              <a:rPr lang="tr-TR" sz="1200" b="1" dirty="0" smtClean="0">
                <a:latin typeface="Calibri" pitchFamily="34" charset="0"/>
                <a:cs typeface="Calibri" pitchFamily="34" charset="0"/>
              </a:rPr>
              <a:t>meslek hastalığı ön tanısı</a:t>
            </a:r>
            <a:r>
              <a:rPr lang="tr-TR" sz="1200" dirty="0" smtClean="0">
                <a:latin typeface="Calibri" pitchFamily="34" charset="0"/>
                <a:cs typeface="Calibri" pitchFamily="34" charset="0"/>
              </a:rPr>
              <a:t> koydukları vakaları, Sosyal Güvenlik Kurumu tarafından yetkilendirilen sağlık hizmeti sunucularına sevk eder.</a:t>
            </a:r>
          </a:p>
          <a:p>
            <a:r>
              <a:rPr lang="tr-TR" sz="1200" dirty="0" smtClean="0">
                <a:latin typeface="Calibri" pitchFamily="34" charset="0"/>
                <a:cs typeface="Calibri" pitchFamily="34" charset="0"/>
              </a:rPr>
              <a:t>(4) </a:t>
            </a:r>
            <a:r>
              <a:rPr lang="tr-TR" sz="1200" b="1" dirty="0" smtClean="0">
                <a:latin typeface="Calibri" pitchFamily="34" charset="0"/>
                <a:cs typeface="Calibri" pitchFamily="34" charset="0"/>
              </a:rPr>
              <a:t>Sağlık hizmeti sunucuları</a:t>
            </a:r>
            <a:r>
              <a:rPr lang="tr-TR" sz="1200" dirty="0" smtClean="0">
                <a:latin typeface="Calibri" pitchFamily="34" charset="0"/>
                <a:cs typeface="Calibri" pitchFamily="34" charset="0"/>
              </a:rPr>
              <a:t> kendilerine intikal eden </a:t>
            </a:r>
            <a:r>
              <a:rPr lang="tr-TR" sz="1200" b="1" dirty="0" smtClean="0">
                <a:latin typeface="Calibri" pitchFamily="34" charset="0"/>
                <a:cs typeface="Calibri" pitchFamily="34" charset="0"/>
              </a:rPr>
              <a:t>iş kazalarını</a:t>
            </a:r>
            <a:r>
              <a:rPr lang="tr-TR" sz="1200" dirty="0" smtClean="0">
                <a:latin typeface="Calibri" pitchFamily="34" charset="0"/>
                <a:cs typeface="Calibri" pitchFamily="34" charset="0"/>
              </a:rPr>
              <a:t>, yetkilendirilen sağlık hizmeti sunucuları ise </a:t>
            </a:r>
            <a:r>
              <a:rPr lang="tr-TR" sz="1200" b="1" dirty="0" smtClean="0">
                <a:latin typeface="Calibri" pitchFamily="34" charset="0"/>
                <a:cs typeface="Calibri" pitchFamily="34" charset="0"/>
              </a:rPr>
              <a:t>meslek hastalığı tanısı</a:t>
            </a:r>
            <a:r>
              <a:rPr lang="tr-TR" sz="1200" dirty="0" smtClean="0">
                <a:latin typeface="Calibri" pitchFamily="34" charset="0"/>
                <a:cs typeface="Calibri" pitchFamily="34" charset="0"/>
              </a:rPr>
              <a:t> koydukları vakaları </a:t>
            </a:r>
            <a:r>
              <a:rPr lang="tr-TR" sz="1200" b="1" dirty="0" smtClean="0">
                <a:latin typeface="Calibri" pitchFamily="34" charset="0"/>
                <a:cs typeface="Calibri" pitchFamily="34" charset="0"/>
              </a:rPr>
              <a:t>en geç on gün içinde Sosyal Güvenlik Kurumuna</a:t>
            </a:r>
            <a:r>
              <a:rPr lang="tr-TR" sz="1200" dirty="0" smtClean="0">
                <a:latin typeface="Calibri" pitchFamily="34" charset="0"/>
                <a:cs typeface="Calibri" pitchFamily="34" charset="0"/>
              </a:rPr>
              <a:t> bildirir.</a:t>
            </a:r>
          </a:p>
          <a:p>
            <a:endParaRPr lang="tr-TR" dirty="0"/>
          </a:p>
        </p:txBody>
      </p:sp>
      <p:sp>
        <p:nvSpPr>
          <p:cNvPr id="4" name="Slayt Numarası Yer Tutucusu 3"/>
          <p:cNvSpPr>
            <a:spLocks noGrp="1"/>
          </p:cNvSpPr>
          <p:nvPr>
            <p:ph type="sldNum" sz="quarter" idx="10"/>
          </p:nvPr>
        </p:nvSpPr>
        <p:spPr/>
        <p:txBody>
          <a:bodyPr/>
          <a:lstStyle/>
          <a:p>
            <a:pPr>
              <a:defRPr/>
            </a:pPr>
            <a:fld id="{5D5FAF4A-B3D3-49A6-BC24-6E15E10FCEAE}" type="slidenum">
              <a:rPr lang="de-DE" smtClean="0"/>
              <a:pPr>
                <a:defRPr/>
              </a:pPr>
              <a:t>23</a:t>
            </a:fld>
            <a:endParaRPr lang="de-DE"/>
          </a:p>
        </p:txBody>
      </p:sp>
    </p:spTree>
    <p:extLst>
      <p:ext uri="{BB962C8B-B14F-4D97-AF65-F5344CB8AC3E}">
        <p14:creationId xmlns:p14="http://schemas.microsoft.com/office/powerpoint/2010/main" val="2077984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3E9137CF-B425-4BA4-9462-58BA4D5EDA8F}" type="slidenum">
              <a:rPr lang="tr-TR" smtClean="0"/>
              <a:pPr/>
              <a:t>25</a:t>
            </a:fld>
            <a:endParaRPr lang="tr-TR"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tr-TR" sz="1200" dirty="0" smtClean="0">
                <a:solidFill>
                  <a:schemeClr val="accent2"/>
                </a:solidFill>
              </a:rPr>
              <a:t>Kazaların temel nedenleri ve gerçekler</a:t>
            </a:r>
          </a:p>
          <a:p>
            <a:pPr eaLnBrk="1" hangingPunct="1"/>
            <a:endParaRPr lang="tr-TR" dirty="0" smtClean="0"/>
          </a:p>
          <a:p>
            <a:pPr>
              <a:spcBef>
                <a:spcPct val="50000"/>
              </a:spcBef>
              <a:buFont typeface="Monotype Sorts" pitchFamily="2" charset="2"/>
              <a:buNone/>
              <a:defRPr/>
            </a:pPr>
            <a:r>
              <a:rPr lang="tr-TR" sz="1200" kern="1200" dirty="0" smtClean="0">
                <a:solidFill>
                  <a:srgbClr val="00486C"/>
                </a:solidFill>
                <a:latin typeface="Arial" pitchFamily="34" charset="0"/>
                <a:ea typeface="+mn-ea"/>
                <a:cs typeface="Times New Roman" pitchFamily="18" charset="0"/>
              </a:rPr>
              <a:t>1.</a:t>
            </a:r>
            <a:r>
              <a:rPr lang="tr-TR" sz="1200" kern="1200" dirty="0" smtClean="0">
                <a:solidFill>
                  <a:srgbClr val="00486C"/>
                </a:solidFill>
                <a:latin typeface="Arial" pitchFamily="34" charset="0"/>
                <a:ea typeface="+mn-ea"/>
                <a:cs typeface="+mn-cs"/>
              </a:rPr>
              <a:t>Birinci temel neden olan, insanın doğa karşısındaki zayıflığı ortadan kaldırılamaz, yani kazalardan kesinlikle kurtulmak olanaksızdır.</a:t>
            </a:r>
          </a:p>
          <a:p>
            <a:pPr>
              <a:spcBef>
                <a:spcPct val="50000"/>
              </a:spcBef>
              <a:buFont typeface="Monotype Sorts" pitchFamily="2" charset="2"/>
              <a:buNone/>
              <a:defRPr/>
            </a:pPr>
            <a:endParaRPr lang="tr-TR" sz="1200" kern="1200" dirty="0" smtClean="0">
              <a:solidFill>
                <a:srgbClr val="00486C"/>
              </a:solidFill>
              <a:latin typeface="Arial" pitchFamily="34" charset="0"/>
              <a:ea typeface="+mn-ea"/>
              <a:cs typeface="+mn-cs"/>
            </a:endParaRPr>
          </a:p>
          <a:p>
            <a:pPr>
              <a:spcBef>
                <a:spcPct val="50000"/>
              </a:spcBef>
              <a:defRPr/>
            </a:pPr>
            <a:r>
              <a:rPr lang="tr-TR" sz="1200" kern="1200" dirty="0" smtClean="0">
                <a:solidFill>
                  <a:srgbClr val="00486C"/>
                </a:solidFill>
                <a:latin typeface="Arial" pitchFamily="34" charset="0"/>
                <a:ea typeface="+mn-ea"/>
                <a:cs typeface="Times New Roman" pitchFamily="18" charset="0"/>
              </a:rPr>
              <a:t>2.</a:t>
            </a:r>
            <a:r>
              <a:rPr lang="tr-TR" sz="1200" kern="1200" dirty="0" smtClean="0">
                <a:solidFill>
                  <a:srgbClr val="00486C"/>
                </a:solidFill>
                <a:latin typeface="Arial" pitchFamily="34" charset="0"/>
                <a:ea typeface="+mn-ea"/>
                <a:cs typeface="+mn-cs"/>
              </a:rPr>
              <a:t>Her kazada muhakkak insan unsurunun kusuru vardır. Bundan da kaçınılamaz.</a:t>
            </a:r>
          </a:p>
          <a:p>
            <a:pPr>
              <a:spcBef>
                <a:spcPct val="50000"/>
              </a:spcBef>
              <a:defRPr/>
            </a:pPr>
            <a:endParaRPr lang="tr-TR" sz="1200" kern="1200" dirty="0" smtClean="0">
              <a:solidFill>
                <a:srgbClr val="00486C"/>
              </a:solidFill>
              <a:latin typeface="Arial" pitchFamily="34" charset="0"/>
              <a:ea typeface="+mn-ea"/>
              <a:cs typeface="+mn-cs"/>
            </a:endParaRPr>
          </a:p>
          <a:p>
            <a:pPr>
              <a:spcBef>
                <a:spcPct val="50000"/>
              </a:spcBef>
              <a:defRPr/>
            </a:pPr>
            <a:r>
              <a:rPr lang="tr-TR" sz="1200" kern="1200" dirty="0" smtClean="0">
                <a:solidFill>
                  <a:srgbClr val="00486C"/>
                </a:solidFill>
                <a:latin typeface="Arial" pitchFamily="34" charset="0"/>
                <a:ea typeface="+mn-ea"/>
                <a:cs typeface="Times New Roman" pitchFamily="18" charset="0"/>
              </a:rPr>
              <a:t>3.</a:t>
            </a:r>
            <a:r>
              <a:rPr lang="tr-TR" sz="1200" kern="1200" dirty="0" smtClean="0">
                <a:solidFill>
                  <a:srgbClr val="00486C"/>
                </a:solidFill>
                <a:latin typeface="Arial" pitchFamily="34" charset="0"/>
                <a:ea typeface="+mn-ea"/>
                <a:cs typeface="+mn-cs"/>
              </a:rPr>
              <a:t>İş güvenliğinin çalışma alanı güvensiz hareketlerin ve şartların azaltılması ya da ortadan kaldırılmasıdır.</a:t>
            </a:r>
          </a:p>
          <a:p>
            <a:pPr eaLnBrk="1" hangingPunct="1"/>
            <a:endParaRPr lang="tr-TR" b="1" dirty="0" smtClean="0">
              <a:solidFill>
                <a:srgbClr val="003399"/>
              </a:solidFill>
            </a:endParaRPr>
          </a:p>
          <a:p>
            <a:pPr eaLnBrk="1" hangingPunct="1"/>
            <a:r>
              <a:rPr lang="tr-TR" b="1" dirty="0" smtClean="0">
                <a:solidFill>
                  <a:srgbClr val="003399"/>
                </a:solidFill>
              </a:rPr>
              <a:t>Teknik emniyet , kaza olduktan sonra konuyu ele alan değil ; </a:t>
            </a:r>
          </a:p>
          <a:p>
            <a:pPr eaLnBrk="1" hangingPunct="1"/>
            <a:r>
              <a:rPr lang="tr-TR" b="1" dirty="0" smtClean="0">
                <a:solidFill>
                  <a:srgbClr val="003399"/>
                </a:solidFill>
              </a:rPr>
              <a:t>kaza olasılıklarını ve riskleri ortadan kaldırmaya yönelik çalışmalar yapan teknik olmakla beraber sosyal yönü de olan bir bilim dalıdır.</a:t>
            </a:r>
          </a:p>
          <a:p>
            <a:pPr eaLnBrk="1" hangingPunct="1">
              <a:spcBef>
                <a:spcPct val="20000"/>
              </a:spcBef>
              <a:buClr>
                <a:srgbClr val="009999"/>
              </a:buClr>
              <a:buSzPct val="90000"/>
              <a:buFont typeface="Wingdings" pitchFamily="2" charset="2"/>
              <a:buNone/>
            </a:pPr>
            <a:endParaRPr lang="tr-TR" dirty="0" smtClean="0">
              <a:solidFill>
                <a:srgbClr val="003399"/>
              </a:solidFill>
            </a:endParaRPr>
          </a:p>
          <a:p>
            <a:pPr eaLnBrk="1" hangingPunct="1">
              <a:spcBef>
                <a:spcPct val="20000"/>
              </a:spcBef>
              <a:buClr>
                <a:srgbClr val="009999"/>
              </a:buClr>
              <a:buSzPct val="90000"/>
              <a:buFont typeface="Wingdings" pitchFamily="2" charset="2"/>
              <a:buNone/>
            </a:pPr>
            <a:r>
              <a:rPr lang="tr-TR" b="1" dirty="0" smtClean="0">
                <a:solidFill>
                  <a:srgbClr val="003399"/>
                </a:solidFill>
              </a:rPr>
              <a:t>Teknik emniyet ,</a:t>
            </a:r>
            <a:r>
              <a:rPr lang="tr-TR" dirty="0" smtClean="0">
                <a:solidFill>
                  <a:srgbClr val="003399"/>
                </a:solidFill>
              </a:rPr>
              <a:t>  sadece maddi anlamda değil </a:t>
            </a:r>
            <a:r>
              <a:rPr lang="tr-TR" dirty="0" err="1" smtClean="0">
                <a:solidFill>
                  <a:srgbClr val="003399"/>
                </a:solidFill>
              </a:rPr>
              <a:t>Cenab</a:t>
            </a:r>
            <a:r>
              <a:rPr lang="tr-TR" dirty="0" smtClean="0">
                <a:solidFill>
                  <a:srgbClr val="003399"/>
                </a:solidFill>
              </a:rPr>
              <a:t>-ı Allah’ın bizlere emaneti olan sağlık ve can güvenliğini iş hayatımızda da korumak için gerekli tedbirleri alarak ; yani tevekkül ederek manevi bir sorumluluğu da yerine getirmemizde önemli bir rol oynar.</a:t>
            </a:r>
          </a:p>
          <a:p>
            <a:pPr eaLnBrk="1" hangingPunct="1">
              <a:spcBef>
                <a:spcPct val="20000"/>
              </a:spcBef>
              <a:buClr>
                <a:srgbClr val="009999"/>
              </a:buClr>
              <a:buSzPct val="90000"/>
              <a:buFont typeface="Wingdings" pitchFamily="2" charset="2"/>
              <a:buNone/>
            </a:pPr>
            <a:r>
              <a:rPr lang="tr-TR" dirty="0" smtClean="0">
                <a:solidFill>
                  <a:srgbClr val="003399"/>
                </a:solidFill>
              </a:rPr>
              <a:t>Yeni yaklaşımlar:</a:t>
            </a:r>
          </a:p>
          <a:p>
            <a:pPr marL="742950" lvl="1" indent="-285750">
              <a:lnSpc>
                <a:spcPct val="150000"/>
              </a:lnSpc>
              <a:spcBef>
                <a:spcPct val="70000"/>
              </a:spcBef>
              <a:buFont typeface="Wingdings" pitchFamily="2" charset="2"/>
              <a:buChar char="ü"/>
            </a:pPr>
            <a:r>
              <a:rPr lang="tr-TR" sz="1800" b="0" dirty="0" smtClean="0">
                <a:solidFill>
                  <a:schemeClr val="tx1"/>
                </a:solidFill>
              </a:rPr>
              <a:t>Kazalar önlenebilir</a:t>
            </a:r>
          </a:p>
          <a:p>
            <a:pPr marL="742950" lvl="1" indent="-285750">
              <a:lnSpc>
                <a:spcPct val="150000"/>
              </a:lnSpc>
              <a:spcBef>
                <a:spcPct val="70000"/>
              </a:spcBef>
              <a:buFont typeface="Wingdings" pitchFamily="2" charset="2"/>
              <a:buChar char="ü"/>
            </a:pPr>
            <a:r>
              <a:rPr lang="tr-TR" sz="1800" b="0" dirty="0" smtClean="0">
                <a:solidFill>
                  <a:schemeClr val="tx1"/>
                </a:solidFill>
              </a:rPr>
              <a:t>“Tepki verme” yerine “önlemek”</a:t>
            </a:r>
          </a:p>
          <a:p>
            <a:pPr marL="742950" lvl="1" indent="-285750">
              <a:lnSpc>
                <a:spcPct val="150000"/>
              </a:lnSpc>
              <a:spcBef>
                <a:spcPct val="70000"/>
              </a:spcBef>
              <a:buFont typeface="Wingdings" pitchFamily="2" charset="2"/>
              <a:buChar char="ü"/>
            </a:pPr>
            <a:r>
              <a:rPr lang="tr-TR" sz="1800" b="0" dirty="0" smtClean="0">
                <a:solidFill>
                  <a:schemeClr val="tx1"/>
                </a:solidFill>
              </a:rPr>
              <a:t>Bilinçli ve duyarlı çalışanlar</a:t>
            </a:r>
          </a:p>
          <a:p>
            <a:pPr marL="742950" lvl="1" indent="-285750">
              <a:lnSpc>
                <a:spcPct val="150000"/>
              </a:lnSpc>
              <a:spcBef>
                <a:spcPct val="70000"/>
              </a:spcBef>
              <a:buFont typeface="Wingdings" pitchFamily="2" charset="2"/>
              <a:buChar char="ü"/>
            </a:pPr>
            <a:r>
              <a:rPr lang="tr-TR" sz="1800" b="0" dirty="0" smtClean="0">
                <a:solidFill>
                  <a:schemeClr val="tx1"/>
                </a:solidFill>
              </a:rPr>
              <a:t>Daha iyi çalışma şartları</a:t>
            </a:r>
          </a:p>
          <a:p>
            <a:pPr marL="742950" lvl="1" indent="-285750">
              <a:lnSpc>
                <a:spcPct val="150000"/>
              </a:lnSpc>
              <a:spcBef>
                <a:spcPct val="70000"/>
              </a:spcBef>
              <a:buFont typeface="Wingdings" pitchFamily="2" charset="2"/>
              <a:buChar char="ü"/>
            </a:pPr>
            <a:r>
              <a:rPr lang="tr-TR" sz="1800" b="0" dirty="0" smtClean="0">
                <a:solidFill>
                  <a:schemeClr val="tx1"/>
                </a:solidFill>
              </a:rPr>
              <a:t>Yaşanan olumsuzluklardan ders almak</a:t>
            </a:r>
          </a:p>
          <a:p>
            <a:pPr marL="742950" lvl="1" indent="-285750">
              <a:lnSpc>
                <a:spcPct val="150000"/>
              </a:lnSpc>
              <a:spcBef>
                <a:spcPct val="70000"/>
              </a:spcBef>
              <a:buFont typeface="Wingdings" pitchFamily="2" charset="2"/>
              <a:buChar char="ü"/>
            </a:pPr>
            <a:r>
              <a:rPr lang="tr-TR" sz="1800" b="0" dirty="0" smtClean="0">
                <a:solidFill>
                  <a:schemeClr val="tx1"/>
                </a:solidFill>
              </a:rPr>
              <a:t>Risk yönetimi</a:t>
            </a:r>
          </a:p>
          <a:p>
            <a:pPr marL="742950" lvl="1" indent="-285750">
              <a:lnSpc>
                <a:spcPct val="150000"/>
              </a:lnSpc>
              <a:spcBef>
                <a:spcPct val="70000"/>
              </a:spcBef>
              <a:buFont typeface="Wingdings" pitchFamily="2" charset="2"/>
              <a:buChar char="ü"/>
            </a:pPr>
            <a:r>
              <a:rPr lang="tr-TR" sz="1800" b="0" dirty="0" smtClean="0">
                <a:solidFill>
                  <a:schemeClr val="tx1"/>
                </a:solidFill>
              </a:rPr>
              <a:t>Çalışanların katılımı</a:t>
            </a:r>
          </a:p>
          <a:p>
            <a:pPr eaLnBrk="1" hangingPunct="1">
              <a:spcBef>
                <a:spcPct val="20000"/>
              </a:spcBef>
              <a:buClr>
                <a:srgbClr val="009999"/>
              </a:buClr>
              <a:buSzPct val="90000"/>
              <a:buFont typeface="Wingdings" pitchFamily="2" charset="2"/>
              <a:buNone/>
            </a:pPr>
            <a:endParaRPr lang="tr-TR" dirty="0" smtClean="0"/>
          </a:p>
          <a:p>
            <a:pPr eaLnBrk="1" hangingPunct="1"/>
            <a:endParaRPr lang="tr-TR" dirty="0" smtClean="0"/>
          </a:p>
          <a:p>
            <a:pPr eaLnBrk="1" hangingPunct="1"/>
            <a:endParaRPr lang="tr-TR"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80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85000" lnSpcReduction="10000"/>
          </a:bodyPr>
          <a:lstStyle/>
          <a:p>
            <a:pPr algn="just" eaLnBrk="1" hangingPunct="1">
              <a:lnSpc>
                <a:spcPct val="140000"/>
              </a:lnSpc>
              <a:spcBef>
                <a:spcPct val="60000"/>
              </a:spcBef>
            </a:pPr>
            <a:r>
              <a:rPr lang="tr-TR" dirty="0" smtClean="0">
                <a:solidFill>
                  <a:srgbClr val="333333"/>
                </a:solidFill>
              </a:rPr>
              <a:t>G</a:t>
            </a:r>
            <a:r>
              <a:rPr lang="tr-TR" dirty="0" smtClean="0">
                <a:solidFill>
                  <a:srgbClr val="333333"/>
                </a:solidFill>
                <a:latin typeface="Arial Unicode MS" pitchFamily="34" charset="-128"/>
                <a:ea typeface="Arial Unicode MS" pitchFamily="34" charset="-128"/>
                <a:cs typeface="Arial Unicode MS" pitchFamily="34" charset="-128"/>
              </a:rPr>
              <a:t>üvenli bir iş ortamı sağlamada </a:t>
            </a:r>
            <a:r>
              <a:rPr lang="tr-TR" b="1" dirty="0" smtClean="0">
                <a:solidFill>
                  <a:srgbClr val="333333"/>
                </a:solidFill>
                <a:latin typeface="Arial Unicode MS" pitchFamily="34" charset="-128"/>
                <a:ea typeface="Arial Unicode MS" pitchFamily="34" charset="-128"/>
                <a:cs typeface="Arial Unicode MS" pitchFamily="34" charset="-128"/>
              </a:rPr>
              <a:t>kaza ve </a:t>
            </a:r>
            <a:r>
              <a:rPr lang="tr-TR" b="1" dirty="0" err="1" smtClean="0">
                <a:solidFill>
                  <a:srgbClr val="333333"/>
                </a:solidFill>
                <a:latin typeface="Arial Unicode MS" pitchFamily="34" charset="-128"/>
                <a:ea typeface="Arial Unicode MS" pitchFamily="34" charset="-128"/>
                <a:cs typeface="Arial Unicode MS" pitchFamily="34" charset="-128"/>
              </a:rPr>
              <a:t>kılpayı</a:t>
            </a:r>
            <a:r>
              <a:rPr lang="tr-TR" b="1" dirty="0" smtClean="0">
                <a:solidFill>
                  <a:srgbClr val="333333"/>
                </a:solidFill>
                <a:latin typeface="Arial Unicode MS" pitchFamily="34" charset="-128"/>
                <a:ea typeface="Arial Unicode MS" pitchFamily="34" charset="-128"/>
                <a:cs typeface="Arial Unicode MS" pitchFamily="34" charset="-128"/>
              </a:rPr>
              <a:t> atlatılan olayların analizi</a:t>
            </a:r>
            <a:r>
              <a:rPr lang="tr-TR" dirty="0" smtClean="0">
                <a:solidFill>
                  <a:srgbClr val="333333"/>
                </a:solidFill>
                <a:latin typeface="Arial Unicode MS" pitchFamily="34" charset="-128"/>
                <a:ea typeface="Arial Unicode MS" pitchFamily="34" charset="-128"/>
                <a:cs typeface="Arial Unicode MS" pitchFamily="34" charset="-128"/>
              </a:rPr>
              <a:t> önemlidir.</a:t>
            </a:r>
          </a:p>
          <a:p>
            <a:pPr algn="just" eaLnBrk="1" hangingPunct="1">
              <a:lnSpc>
                <a:spcPct val="140000"/>
              </a:lnSpc>
              <a:spcBef>
                <a:spcPct val="60000"/>
              </a:spcBef>
            </a:pPr>
            <a:r>
              <a:rPr lang="tr-TR" dirty="0" smtClean="0">
                <a:solidFill>
                  <a:srgbClr val="333333"/>
                </a:solidFill>
                <a:latin typeface="Arial Unicode MS" pitchFamily="34" charset="-128"/>
                <a:ea typeface="Arial Unicode MS" pitchFamily="34" charset="-128"/>
                <a:cs typeface="Arial Unicode MS" pitchFamily="34" charset="-128"/>
              </a:rPr>
              <a:t>Araştırmalar, meslek hastalıklarının ve iş kazalarının </a:t>
            </a:r>
            <a:r>
              <a:rPr lang="tr-TR" b="1" dirty="0" smtClean="0">
                <a:solidFill>
                  <a:srgbClr val="333333"/>
                </a:solidFill>
                <a:latin typeface="Arial Unicode MS" pitchFamily="34" charset="-128"/>
                <a:ea typeface="Arial Unicode MS" pitchFamily="34" charset="-128"/>
                <a:cs typeface="Arial Unicode MS" pitchFamily="34" charset="-128"/>
              </a:rPr>
              <a:t>%50’sinin kolaylıkla</a:t>
            </a:r>
            <a:r>
              <a:rPr lang="tr-TR" dirty="0" smtClean="0">
                <a:solidFill>
                  <a:srgbClr val="333333"/>
                </a:solidFill>
                <a:latin typeface="Arial Unicode MS" pitchFamily="34" charset="-128"/>
                <a:ea typeface="Arial Unicode MS" pitchFamily="34" charset="-128"/>
                <a:cs typeface="Arial Unicode MS" pitchFamily="34" charset="-128"/>
              </a:rPr>
              <a:t> önlenebilir mahiyette olduğunu, </a:t>
            </a:r>
            <a:r>
              <a:rPr lang="tr-TR" b="1" dirty="0" smtClean="0">
                <a:solidFill>
                  <a:srgbClr val="333333"/>
                </a:solidFill>
                <a:latin typeface="Arial Unicode MS" pitchFamily="34" charset="-128"/>
                <a:ea typeface="Arial Unicode MS" pitchFamily="34" charset="-128"/>
                <a:cs typeface="Arial Unicode MS" pitchFamily="34" charset="-128"/>
              </a:rPr>
              <a:t>%48’inin ancak bir </a:t>
            </a:r>
            <a:r>
              <a:rPr lang="tr-TR" b="1" dirty="0" err="1" smtClean="0">
                <a:solidFill>
                  <a:srgbClr val="333333"/>
                </a:solidFill>
                <a:latin typeface="Arial Unicode MS" pitchFamily="34" charset="-128"/>
                <a:ea typeface="Arial Unicode MS" pitchFamily="34" charset="-128"/>
                <a:cs typeface="Arial Unicode MS" pitchFamily="34" charset="-128"/>
              </a:rPr>
              <a:t>etüd</a:t>
            </a:r>
            <a:r>
              <a:rPr lang="tr-TR" b="1" dirty="0" smtClean="0">
                <a:solidFill>
                  <a:srgbClr val="333333"/>
                </a:solidFill>
                <a:latin typeface="Arial Unicode MS" pitchFamily="34" charset="-128"/>
                <a:ea typeface="Arial Unicode MS" pitchFamily="34" charset="-128"/>
                <a:cs typeface="Arial Unicode MS" pitchFamily="34" charset="-128"/>
              </a:rPr>
              <a:t> ve </a:t>
            </a:r>
            <a:r>
              <a:rPr lang="tr-TR" b="1" dirty="0" err="1" smtClean="0">
                <a:solidFill>
                  <a:srgbClr val="333333"/>
                </a:solidFill>
                <a:latin typeface="Arial Unicode MS" pitchFamily="34" charset="-128"/>
                <a:ea typeface="Arial Unicode MS" pitchFamily="34" charset="-128"/>
                <a:cs typeface="Arial Unicode MS" pitchFamily="34" charset="-128"/>
              </a:rPr>
              <a:t>metodlu</a:t>
            </a:r>
            <a:r>
              <a:rPr lang="tr-TR" b="1" dirty="0" smtClean="0">
                <a:solidFill>
                  <a:srgbClr val="333333"/>
                </a:solidFill>
                <a:latin typeface="Arial Unicode MS" pitchFamily="34" charset="-128"/>
                <a:ea typeface="Arial Unicode MS" pitchFamily="34" charset="-128"/>
                <a:cs typeface="Arial Unicode MS" pitchFamily="34" charset="-128"/>
              </a:rPr>
              <a:t> çalışma</a:t>
            </a:r>
            <a:r>
              <a:rPr lang="tr-TR" dirty="0" smtClean="0">
                <a:solidFill>
                  <a:srgbClr val="333333"/>
                </a:solidFill>
                <a:latin typeface="Arial Unicode MS" pitchFamily="34" charset="-128"/>
                <a:ea typeface="Arial Unicode MS" pitchFamily="34" charset="-128"/>
                <a:cs typeface="Arial Unicode MS" pitchFamily="34" charset="-128"/>
              </a:rPr>
              <a:t> ile önlenebileceğini; ancak </a:t>
            </a:r>
            <a:r>
              <a:rPr lang="tr-TR" b="1" dirty="0" smtClean="0">
                <a:solidFill>
                  <a:srgbClr val="333333"/>
                </a:solidFill>
                <a:latin typeface="Arial Unicode MS" pitchFamily="34" charset="-128"/>
                <a:ea typeface="Arial Unicode MS" pitchFamily="34" charset="-128"/>
                <a:cs typeface="Arial Unicode MS" pitchFamily="34" charset="-128"/>
              </a:rPr>
              <a:t>%2’sinin önlenmesinin mümkün </a:t>
            </a:r>
            <a:r>
              <a:rPr lang="tr-TR" b="1" dirty="0" err="1" smtClean="0">
                <a:solidFill>
                  <a:srgbClr val="333333"/>
                </a:solidFill>
                <a:latin typeface="Arial Unicode MS" pitchFamily="34" charset="-128"/>
                <a:ea typeface="Arial Unicode MS" pitchFamily="34" charset="-128"/>
                <a:cs typeface="Arial Unicode MS" pitchFamily="34" charset="-128"/>
              </a:rPr>
              <a:t>olmadıðını</a:t>
            </a:r>
            <a:r>
              <a:rPr lang="tr-TR" dirty="0" smtClean="0">
                <a:solidFill>
                  <a:srgbClr val="333333"/>
                </a:solidFill>
                <a:latin typeface="Arial Unicode MS" pitchFamily="34" charset="-128"/>
                <a:ea typeface="Arial Unicode MS" pitchFamily="34" charset="-128"/>
                <a:cs typeface="Arial Unicode MS" pitchFamily="34" charset="-128"/>
              </a:rPr>
              <a:t> göstermiştir. </a:t>
            </a:r>
            <a:r>
              <a:rPr lang="tr-TR" dirty="0" err="1" smtClean="0">
                <a:solidFill>
                  <a:srgbClr val="333333"/>
                </a:solidFill>
                <a:ea typeface="Arial Unicode MS" pitchFamily="34" charset="-128"/>
                <a:cs typeface="Arial Unicode MS" pitchFamily="34" charset="-128"/>
              </a:rPr>
              <a:t>ş</a:t>
            </a:r>
            <a:r>
              <a:rPr lang="tr-TR" dirty="0" err="1" smtClean="0">
                <a:solidFill>
                  <a:srgbClr val="333333"/>
                </a:solidFill>
                <a:latin typeface="Arial Unicode MS" pitchFamily="34" charset="-128"/>
                <a:ea typeface="Arial Unicode MS" pitchFamily="34" charset="-128"/>
                <a:cs typeface="Arial Unicode MS" pitchFamily="34" charset="-128"/>
              </a:rPr>
              <a:t>öyleki</a:t>
            </a:r>
            <a:r>
              <a:rPr lang="tr-TR" dirty="0" smtClean="0">
                <a:solidFill>
                  <a:srgbClr val="333333"/>
                </a:solidFill>
                <a:latin typeface="Arial Unicode MS" pitchFamily="34" charset="-128"/>
                <a:ea typeface="Arial Unicode MS" pitchFamily="34" charset="-128"/>
                <a:cs typeface="Arial Unicode MS" pitchFamily="34" charset="-128"/>
              </a:rPr>
              <a:t>; </a:t>
            </a:r>
            <a:r>
              <a:rPr lang="tr-TR" dirty="0" err="1" smtClean="0">
                <a:solidFill>
                  <a:srgbClr val="333333"/>
                </a:solidFill>
                <a:latin typeface="Arial Unicode MS" pitchFamily="34" charset="-128"/>
                <a:ea typeface="Arial Unicode MS" pitchFamily="34" charset="-128"/>
                <a:cs typeface="Arial Unicode MS" pitchFamily="34" charset="-128"/>
              </a:rPr>
              <a:t>istatiksel</a:t>
            </a:r>
            <a:r>
              <a:rPr lang="tr-TR" dirty="0" smtClean="0">
                <a:solidFill>
                  <a:srgbClr val="333333"/>
                </a:solidFill>
                <a:latin typeface="Arial Unicode MS" pitchFamily="34" charset="-128"/>
                <a:ea typeface="Arial Unicode MS" pitchFamily="34" charset="-128"/>
                <a:cs typeface="Arial Unicode MS" pitchFamily="34" charset="-128"/>
              </a:rPr>
              <a:t> olarak her bir </a:t>
            </a:r>
            <a:r>
              <a:rPr lang="tr-TR" dirty="0" err="1" smtClean="0">
                <a:solidFill>
                  <a:srgbClr val="333333"/>
                </a:solidFill>
                <a:latin typeface="Arial Unicode MS" pitchFamily="34" charset="-128"/>
                <a:ea typeface="Arial Unicode MS" pitchFamily="34" charset="-128"/>
                <a:cs typeface="Arial Unicode MS" pitchFamily="34" charset="-128"/>
              </a:rPr>
              <a:t>aðır</a:t>
            </a:r>
            <a:r>
              <a:rPr lang="tr-TR" dirty="0" smtClean="0">
                <a:solidFill>
                  <a:srgbClr val="333333"/>
                </a:solidFill>
                <a:latin typeface="Arial Unicode MS" pitchFamily="34" charset="-128"/>
                <a:ea typeface="Arial Unicode MS" pitchFamily="34" charset="-128"/>
                <a:cs typeface="Arial Unicode MS" pitchFamily="34" charset="-128"/>
              </a:rPr>
              <a:t> yaralanmalı veya ölümlü kazanın ardında benzer 29 hafif yaralanmalı ve 300 yaralanmasız(</a:t>
            </a:r>
            <a:r>
              <a:rPr lang="tr-TR" dirty="0" err="1" smtClean="0">
                <a:solidFill>
                  <a:srgbClr val="333333"/>
                </a:solidFill>
                <a:latin typeface="Arial Unicode MS" pitchFamily="34" charset="-128"/>
                <a:ea typeface="Arial Unicode MS" pitchFamily="34" charset="-128"/>
                <a:cs typeface="Arial Unicode MS" pitchFamily="34" charset="-128"/>
              </a:rPr>
              <a:t>kılpayı</a:t>
            </a:r>
            <a:r>
              <a:rPr lang="tr-TR" dirty="0" smtClean="0">
                <a:solidFill>
                  <a:srgbClr val="333333"/>
                </a:solidFill>
                <a:latin typeface="Arial Unicode MS" pitchFamily="34" charset="-128"/>
                <a:ea typeface="Arial Unicode MS" pitchFamily="34" charset="-128"/>
                <a:cs typeface="Arial Unicode MS" pitchFamily="34" charset="-128"/>
              </a:rPr>
              <a:t> atlatılan) kaza yaşanmıştır. Bunların da temelinde sayısız güvensiz şartlar ve riskli davranışlar vardır. Bu rakamlar </a:t>
            </a:r>
            <a:r>
              <a:rPr lang="tr-TR" b="1" dirty="0" smtClean="0">
                <a:solidFill>
                  <a:srgbClr val="333333"/>
                </a:solidFill>
                <a:latin typeface="Arial Unicode MS" pitchFamily="34" charset="-128"/>
                <a:ea typeface="Arial Unicode MS" pitchFamily="34" charset="-128"/>
                <a:cs typeface="Arial Unicode MS" pitchFamily="34" charset="-128"/>
              </a:rPr>
              <a:t>hafif yaralanmalı ve </a:t>
            </a:r>
            <a:r>
              <a:rPr lang="tr-TR" b="1" dirty="0" err="1" smtClean="0">
                <a:solidFill>
                  <a:srgbClr val="333333"/>
                </a:solidFill>
                <a:latin typeface="Arial Unicode MS" pitchFamily="34" charset="-128"/>
                <a:ea typeface="Arial Unicode MS" pitchFamily="34" charset="-128"/>
                <a:cs typeface="Arial Unicode MS" pitchFamily="34" charset="-128"/>
              </a:rPr>
              <a:t>kılpayı</a:t>
            </a:r>
            <a:r>
              <a:rPr lang="tr-TR" b="1" dirty="0" smtClean="0">
                <a:solidFill>
                  <a:srgbClr val="333333"/>
                </a:solidFill>
                <a:latin typeface="Arial Unicode MS" pitchFamily="34" charset="-128"/>
                <a:ea typeface="Arial Unicode MS" pitchFamily="34" charset="-128"/>
                <a:cs typeface="Arial Unicode MS" pitchFamily="34" charset="-128"/>
              </a:rPr>
              <a:t> atlatılan olaylar üzerinde önemle durulması</a:t>
            </a:r>
            <a:r>
              <a:rPr lang="tr-TR" dirty="0" smtClean="0">
                <a:solidFill>
                  <a:srgbClr val="333333"/>
                </a:solidFill>
                <a:latin typeface="Arial Unicode MS" pitchFamily="34" charset="-128"/>
                <a:ea typeface="Arial Unicode MS" pitchFamily="34" charset="-128"/>
                <a:cs typeface="Arial Unicode MS" pitchFamily="34" charset="-128"/>
              </a:rPr>
              <a:t> gerektiğini göstermektedir.</a:t>
            </a:r>
          </a:p>
          <a:p>
            <a:pPr algn="just" eaLnBrk="1" hangingPunct="1">
              <a:lnSpc>
                <a:spcPct val="140000"/>
              </a:lnSpc>
              <a:spcBef>
                <a:spcPct val="60000"/>
              </a:spcBef>
            </a:pPr>
            <a:r>
              <a:rPr lang="tr-TR" dirty="0" smtClean="0">
                <a:solidFill>
                  <a:srgbClr val="333333"/>
                </a:solidFill>
                <a:latin typeface="Arial Unicode MS" pitchFamily="34" charset="-128"/>
                <a:ea typeface="Arial Unicode MS" pitchFamily="34" charset="-128"/>
                <a:cs typeface="Arial Unicode MS" pitchFamily="34" charset="-128"/>
              </a:rPr>
              <a:t>Bu dü</a:t>
            </a:r>
            <a:r>
              <a:rPr lang="tr-TR" dirty="0" smtClean="0">
                <a:solidFill>
                  <a:srgbClr val="333333"/>
                </a:solidFill>
                <a:ea typeface="Arial Unicode MS" pitchFamily="34" charset="-128"/>
                <a:cs typeface="Arial Unicode MS" pitchFamily="34" charset="-128"/>
              </a:rPr>
              <a:t>ş</a:t>
            </a:r>
            <a:r>
              <a:rPr lang="tr-TR" dirty="0" smtClean="0">
                <a:solidFill>
                  <a:srgbClr val="333333"/>
                </a:solidFill>
                <a:latin typeface="Arial Unicode MS" pitchFamily="34" charset="-128"/>
                <a:ea typeface="Arial Unicode MS" pitchFamily="34" charset="-128"/>
                <a:cs typeface="Arial Unicode MS" pitchFamily="34" charset="-128"/>
              </a:rPr>
              <a:t>ünceyle tüm iş kazaları –ki kayıp güne yol açan yaralanmalı kazalar resmi olarak 48 saat içinde bildirilmek zorunda-  hemen ve derinlemesine araştırıyor ve kaza istatistikleri yaparak tekrar yaşanmaması için gerekli önlemleri almaya çalı</a:t>
            </a:r>
            <a:r>
              <a:rPr lang="tr-TR" dirty="0" smtClean="0">
                <a:solidFill>
                  <a:srgbClr val="333333"/>
                </a:solidFill>
                <a:ea typeface="Arial Unicode MS" pitchFamily="34" charset="-128"/>
                <a:cs typeface="Arial Unicode MS" pitchFamily="34" charset="-128"/>
              </a:rPr>
              <a:t>ş</a:t>
            </a:r>
            <a:r>
              <a:rPr lang="tr-TR" dirty="0" smtClean="0">
                <a:solidFill>
                  <a:srgbClr val="333333"/>
                </a:solidFill>
                <a:latin typeface="Arial Unicode MS" pitchFamily="34" charset="-128"/>
                <a:ea typeface="Arial Unicode MS" pitchFamily="34" charset="-128"/>
                <a:cs typeface="Arial Unicode MS" pitchFamily="34" charset="-128"/>
              </a:rPr>
              <a:t>ıyoruz.</a:t>
            </a:r>
          </a:p>
          <a:p>
            <a:pPr algn="just" eaLnBrk="1" hangingPunct="1">
              <a:lnSpc>
                <a:spcPct val="140000"/>
              </a:lnSpc>
              <a:spcBef>
                <a:spcPct val="60000"/>
              </a:spcBef>
            </a:pPr>
            <a:r>
              <a:rPr lang="tr-TR" dirty="0" smtClean="0">
                <a:solidFill>
                  <a:srgbClr val="333333"/>
                </a:solidFill>
                <a:latin typeface="Arial Unicode MS" pitchFamily="34" charset="-128"/>
                <a:ea typeface="Arial Unicode MS" pitchFamily="34" charset="-128"/>
                <a:cs typeface="Arial Unicode MS" pitchFamily="34" charset="-128"/>
              </a:rPr>
              <a:t>Ayrıca </a:t>
            </a:r>
            <a:r>
              <a:rPr lang="tr-TR" b="1" dirty="0" err="1" smtClean="0">
                <a:solidFill>
                  <a:srgbClr val="333333"/>
                </a:solidFill>
                <a:latin typeface="Arial Unicode MS" pitchFamily="34" charset="-128"/>
                <a:ea typeface="Arial Unicode MS" pitchFamily="34" charset="-128"/>
                <a:cs typeface="Arial Unicode MS" pitchFamily="34" charset="-128"/>
              </a:rPr>
              <a:t>kılpayı</a:t>
            </a:r>
            <a:r>
              <a:rPr lang="tr-TR" b="1" dirty="0" smtClean="0">
                <a:solidFill>
                  <a:srgbClr val="333333"/>
                </a:solidFill>
                <a:latin typeface="Arial Unicode MS" pitchFamily="34" charset="-128"/>
                <a:ea typeface="Arial Unicode MS" pitchFamily="34" charset="-128"/>
                <a:cs typeface="Arial Unicode MS" pitchFamily="34" charset="-128"/>
              </a:rPr>
              <a:t> atlatılan olayların analizleri</a:t>
            </a:r>
            <a:r>
              <a:rPr lang="tr-TR" dirty="0" smtClean="0">
                <a:solidFill>
                  <a:srgbClr val="333333"/>
                </a:solidFill>
                <a:latin typeface="Arial Unicode MS" pitchFamily="34" charset="-128"/>
                <a:ea typeface="Arial Unicode MS" pitchFamily="34" charset="-128"/>
                <a:cs typeface="Arial Unicode MS" pitchFamily="34" charset="-128"/>
              </a:rPr>
              <a:t> de</a:t>
            </a:r>
            <a:r>
              <a:rPr lang="tr-TR" b="1" dirty="0" smtClean="0">
                <a:solidFill>
                  <a:srgbClr val="333333"/>
                </a:solidFill>
                <a:latin typeface="Arial Unicode MS" pitchFamily="34" charset="-128"/>
                <a:ea typeface="Arial Unicode MS" pitchFamily="34" charset="-128"/>
                <a:cs typeface="Arial Unicode MS" pitchFamily="34" charset="-128"/>
              </a:rPr>
              <a:t> gelecekte yaşanabilecek ciddi kazaların habercisi</a:t>
            </a:r>
            <a:r>
              <a:rPr lang="tr-TR" dirty="0" smtClean="0">
                <a:solidFill>
                  <a:srgbClr val="333333"/>
                </a:solidFill>
                <a:latin typeface="Arial Unicode MS" pitchFamily="34" charset="-128"/>
                <a:ea typeface="Arial Unicode MS" pitchFamily="34" charset="-128"/>
                <a:cs typeface="Arial Unicode MS" pitchFamily="34" charset="-128"/>
              </a:rPr>
              <a:t> olarak değerlendirilmekte ve gerekli düzeltici tedbirler alınarak takip  edilmektedir.</a:t>
            </a:r>
          </a:p>
          <a:p>
            <a:pPr algn="just" eaLnBrk="1" hangingPunct="1">
              <a:lnSpc>
                <a:spcPct val="140000"/>
              </a:lnSpc>
              <a:spcBef>
                <a:spcPct val="60000"/>
              </a:spcBef>
            </a:pPr>
            <a:r>
              <a:rPr lang="tr-TR" dirty="0" smtClean="0">
                <a:solidFill>
                  <a:srgbClr val="333333"/>
                </a:solidFill>
                <a:latin typeface="Arial Unicode MS" pitchFamily="34" charset="-128"/>
                <a:ea typeface="Arial Unicode MS" pitchFamily="34" charset="-128"/>
                <a:cs typeface="Arial Unicode MS" pitchFamily="34" charset="-128"/>
              </a:rPr>
              <a:t>Bunun için de personelimize yaralanma olmasa dahi yaşadıkları riskli olayları objektif bir şekilde raporlamaları gerektiğini anlatıyoruz. Çünkü bir risk vardır ve kendisi şimdilik </a:t>
            </a:r>
            <a:r>
              <a:rPr lang="tr-TR" dirty="0" err="1" smtClean="0">
                <a:solidFill>
                  <a:srgbClr val="333333"/>
                </a:solidFill>
                <a:latin typeface="Arial Unicode MS" pitchFamily="34" charset="-128"/>
                <a:ea typeface="Arial Unicode MS" pitchFamily="34" charset="-128"/>
                <a:cs typeface="Arial Unicode MS" pitchFamily="34" charset="-128"/>
              </a:rPr>
              <a:t>kılpayı</a:t>
            </a:r>
            <a:r>
              <a:rPr lang="tr-TR" dirty="0" smtClean="0">
                <a:solidFill>
                  <a:srgbClr val="333333"/>
                </a:solidFill>
                <a:latin typeface="Arial Unicode MS" pitchFamily="34" charset="-128"/>
                <a:ea typeface="Arial Unicode MS" pitchFamily="34" charset="-128"/>
                <a:cs typeface="Arial Unicode MS" pitchFamily="34" charset="-128"/>
              </a:rPr>
              <a:t> atlatmıştır; ama ileride kendisi veya bir başkası benzer bir riski o kadar ucuz atlatamayabilir.</a:t>
            </a:r>
          </a:p>
          <a:p>
            <a:endParaRPr lang="tr-TR" dirty="0"/>
          </a:p>
        </p:txBody>
      </p:sp>
      <p:sp>
        <p:nvSpPr>
          <p:cNvPr id="4" name="3 Slayt Numarası Yer Tutucusu"/>
          <p:cNvSpPr>
            <a:spLocks noGrp="1"/>
          </p:cNvSpPr>
          <p:nvPr>
            <p:ph type="sldNum" sz="quarter" idx="10"/>
          </p:nvPr>
        </p:nvSpPr>
        <p:spPr/>
        <p:txBody>
          <a:bodyPr/>
          <a:lstStyle/>
          <a:p>
            <a:pPr>
              <a:defRPr/>
            </a:pPr>
            <a:fld id="{EA32B23D-E349-4BA2-B211-D21057A0E3BA}" type="slidenum">
              <a:rPr lang="tr-TR" smtClean="0"/>
              <a:pPr>
                <a:defRPr/>
              </a:pPr>
              <a:t>27</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1460262-F8B6-4C16-81AB-118322637739}" type="slidenum">
              <a:rPr lang="tr-TR" smtClean="0"/>
              <a:pPr/>
              <a:t>2</a:t>
            </a:fld>
            <a:endParaRPr lang="tr-TR"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tr-TR" dirty="0" smtClean="0"/>
              <a:t>Ne yazık ki gerçek rakamlar bunların üzerinde. Çünkü bu rakamlar kayıt altına alınabilen 7 milyon kadar çalışana ait veriler, oysa gerçek çalışan sayısı 20 milyon değil mi? Dolayısıyla bu rakamların daha da fazla olduğu acı ama gerçektir.</a:t>
            </a:r>
          </a:p>
          <a:p>
            <a:pPr eaLnBrk="1" hangingPunct="1"/>
            <a:r>
              <a:rPr lang="tr-TR" dirty="0" smtClean="0"/>
              <a:t>Trafik veya terör  olaylarındaki kayıplarımızla kıyaslandığında durumun vahameti ve önceliğimizin ne olduğu ortaya çıkmaktadır.</a:t>
            </a:r>
          </a:p>
          <a:p>
            <a:pPr eaLnBrk="1" hangingPunct="1"/>
            <a:r>
              <a:rPr lang="tr-TR" dirty="0" smtClean="0"/>
              <a:t>Ne güzel ki, meslek hastalığında Ülke olarak çok iyi durumda görünüyoruz. Herkes sorumluluğunun bilincinde ve meslek hastalığı yok denecek kadar az. Almanya’da 20000 meslek hastalığı çıkıyormuş. Bu rakamlara göre biz Almanya’dan çok çok iyi durumdayız. Maalesef gerçekler hiç de öyle değil. Neden iş kazaları ve meslek hastalıkları gizlenir ki? Aslında gerçek sayılar ve bunların diğer yansımaları bilinse kalıcı ve gerçekçi önlemler daha kolay ve etkin alınmaz mı?</a:t>
            </a:r>
          </a:p>
          <a:p>
            <a:pPr eaLnBrk="1" hangingPunct="1"/>
            <a:endParaRPr lang="tr-TR" dirty="0" smtClean="0"/>
          </a:p>
          <a:p>
            <a:pPr eaLnBrk="1" hangingPunct="1"/>
            <a:endParaRPr lang="tr-TR" dirty="0" smtClean="0"/>
          </a:p>
          <a:p>
            <a:pPr eaLnBrk="1" hangingPunct="1"/>
            <a:endParaRPr lang="tr-T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1460262-F8B6-4C16-81AB-118322637739}" type="slidenum">
              <a:rPr lang="tr-TR" smtClean="0"/>
              <a:pPr/>
              <a:t>4</a:t>
            </a:fld>
            <a:endParaRPr lang="tr-TR"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r>
              <a:rPr lang="tr-TR" sz="1200" dirty="0" smtClean="0">
                <a:solidFill>
                  <a:schemeClr val="tx1"/>
                </a:solidFill>
                <a:latin typeface="Verdana" pitchFamily="34" charset="0"/>
              </a:rPr>
              <a:t>Bazı kaynaklarca, endüstrileşmiş ülkelerde iş kazaları ve meslek hastalıklarının toplam maliyetinin, bu ülkelerin Gayrı Safi Milli Hasılalarının  % 1’i   ila  %3’ü oranında değiştiği belirtilmektedir. </a:t>
            </a:r>
          </a:p>
          <a:p>
            <a:endParaRPr lang="tr-TR" sz="1200" dirty="0" smtClean="0">
              <a:latin typeface="Verdana" pitchFamily="34" charset="0"/>
            </a:endParaRPr>
          </a:p>
          <a:p>
            <a:r>
              <a:rPr lang="tr-TR" sz="1200" dirty="0" smtClean="0">
                <a:solidFill>
                  <a:schemeClr val="tx1"/>
                </a:solidFill>
                <a:latin typeface="Verdana" pitchFamily="34" charset="0"/>
              </a:rPr>
              <a:t>Ülkemizde ise en iyimser yaklaşımla, iş kazaları ve meslek hastalıklarının toplam maliyetinin yılda </a:t>
            </a:r>
            <a:r>
              <a:rPr lang="tr-TR" sz="1200" dirty="0" smtClean="0">
                <a:solidFill>
                  <a:srgbClr val="FF0000"/>
                </a:solidFill>
                <a:latin typeface="Verdana" pitchFamily="34" charset="0"/>
              </a:rPr>
              <a:t>4  Milyar YTL  (4 katrilyon TL )=3 Milyar dolar</a:t>
            </a:r>
            <a:r>
              <a:rPr lang="tr-TR" sz="1200" dirty="0" smtClean="0">
                <a:solidFill>
                  <a:schemeClr val="tx1"/>
                </a:solidFill>
                <a:latin typeface="Verdana" pitchFamily="34" charset="0"/>
              </a:rPr>
              <a:t> </a:t>
            </a:r>
            <a:br>
              <a:rPr lang="tr-TR" sz="1200" dirty="0" smtClean="0">
                <a:solidFill>
                  <a:schemeClr val="tx1"/>
                </a:solidFill>
                <a:latin typeface="Verdana" pitchFamily="34" charset="0"/>
              </a:rPr>
            </a:br>
            <a:r>
              <a:rPr lang="tr-TR" sz="1200" dirty="0" smtClean="0">
                <a:solidFill>
                  <a:schemeClr val="tx1"/>
                </a:solidFill>
                <a:latin typeface="Verdana" pitchFamily="34" charset="0"/>
              </a:rPr>
              <a:t>olduğu tahmin edilmektedir.</a:t>
            </a:r>
            <a:endParaRPr lang="tr-TR" sz="12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4AEA48E-F2B6-40B8-A2CB-84325F8D5B1E}" type="slidenum">
              <a:rPr lang="tr-TR" smtClean="0"/>
              <a:pPr/>
              <a:t>5</a:t>
            </a:fld>
            <a:endParaRPr lang="tr-TR" smtClean="0"/>
          </a:p>
        </p:txBody>
      </p:sp>
      <p:sp>
        <p:nvSpPr>
          <p:cNvPr id="46083" name="Rectangle 2"/>
          <p:cNvSpPr>
            <a:spLocks noGrp="1" noRot="1" noChangeAspect="1" noChangeArrowheads="1" noTextEdit="1"/>
          </p:cNvSpPr>
          <p:nvPr>
            <p:ph type="sldImg"/>
          </p:nvPr>
        </p:nvSpPr>
        <p:spPr>
          <a:xfrm>
            <a:off x="2314575" y="306388"/>
            <a:ext cx="2230438" cy="1673225"/>
          </a:xfrm>
          <a:ln w="12700" cap="flat"/>
        </p:spPr>
      </p:sp>
      <p:sp>
        <p:nvSpPr>
          <p:cNvPr id="46084" name="Rectangle 3"/>
          <p:cNvSpPr>
            <a:spLocks noGrp="1" noChangeArrowheads="1"/>
          </p:cNvSpPr>
          <p:nvPr>
            <p:ph type="body" idx="1"/>
          </p:nvPr>
        </p:nvSpPr>
        <p:spPr>
          <a:xfrm>
            <a:off x="609600" y="2133600"/>
            <a:ext cx="5638800" cy="6705600"/>
          </a:xfrm>
          <a:noFill/>
          <a:ln/>
        </p:spPr>
        <p:txBody>
          <a:bodyPr lIns="92075" tIns="46038" rIns="92075" bIns="46038"/>
          <a:lstStyle/>
          <a:p>
            <a:pPr algn="just" eaLnBrk="1" hangingPunct="1">
              <a:lnSpc>
                <a:spcPct val="150000"/>
              </a:lnSpc>
              <a:spcBef>
                <a:spcPct val="70000"/>
              </a:spcBef>
            </a:pPr>
            <a:r>
              <a:rPr lang="tr-TR" dirty="0" smtClean="0">
                <a:solidFill>
                  <a:srgbClr val="333333"/>
                </a:solidFill>
                <a:latin typeface="Arial Unicode MS" pitchFamily="34" charset="-128"/>
                <a:ea typeface="Arial Unicode MS" pitchFamily="34" charset="-128"/>
                <a:cs typeface="Arial Unicode MS" pitchFamily="34" charset="-128"/>
              </a:rPr>
              <a:t>Ya</a:t>
            </a:r>
            <a:r>
              <a:rPr lang="tr-TR" dirty="0" smtClean="0">
                <a:solidFill>
                  <a:srgbClr val="333333"/>
                </a:solidFill>
                <a:ea typeface="Arial Unicode MS" pitchFamily="34" charset="-128"/>
                <a:cs typeface="Arial Unicode MS" pitchFamily="34" charset="-128"/>
              </a:rPr>
              <a:t>ş</a:t>
            </a:r>
            <a:r>
              <a:rPr lang="tr-TR" dirty="0" smtClean="0">
                <a:solidFill>
                  <a:srgbClr val="333333"/>
                </a:solidFill>
                <a:latin typeface="Arial Unicode MS" pitchFamily="34" charset="-128"/>
                <a:ea typeface="Arial Unicode MS" pitchFamily="34" charset="-128"/>
                <a:cs typeface="Arial Unicode MS" pitchFamily="34" charset="-128"/>
              </a:rPr>
              <a:t>amak tehlikelidir dersek abartm</a:t>
            </a:r>
            <a:r>
              <a:rPr lang="tr-TR" dirty="0" smtClean="0">
                <a:solidFill>
                  <a:srgbClr val="333333"/>
                </a:solidFill>
                <a:ea typeface="Arial Unicode MS" pitchFamily="34" charset="-128"/>
                <a:cs typeface="Arial Unicode MS" pitchFamily="34" charset="-128"/>
              </a:rPr>
              <a:t>ış</a:t>
            </a:r>
            <a:r>
              <a:rPr lang="tr-TR" dirty="0" smtClean="0">
                <a:solidFill>
                  <a:srgbClr val="333333"/>
                </a:solidFill>
                <a:latin typeface="Arial Unicode MS" pitchFamily="34" charset="-128"/>
                <a:ea typeface="Arial Unicode MS" pitchFamily="34" charset="-128"/>
                <a:cs typeface="Arial Unicode MS" pitchFamily="34" charset="-128"/>
              </a:rPr>
              <a:t> say</a:t>
            </a:r>
            <a:r>
              <a:rPr lang="tr-TR" dirty="0" smtClean="0">
                <a:solidFill>
                  <a:srgbClr val="333333"/>
                </a:solidFill>
                <a:ea typeface="Arial Unicode MS" pitchFamily="34" charset="-128"/>
                <a:cs typeface="Arial Unicode MS" pitchFamily="34" charset="-128"/>
              </a:rPr>
              <a:t>ı</a:t>
            </a:r>
            <a:r>
              <a:rPr lang="tr-TR" dirty="0" smtClean="0">
                <a:solidFill>
                  <a:srgbClr val="333333"/>
                </a:solidFill>
                <a:latin typeface="Arial Unicode MS" pitchFamily="34" charset="-128"/>
                <a:ea typeface="Arial Unicode MS" pitchFamily="34" charset="-128"/>
                <a:cs typeface="Arial Unicode MS" pitchFamily="34" charset="-128"/>
              </a:rPr>
              <a:t>lmay</a:t>
            </a:r>
            <a:r>
              <a:rPr lang="tr-TR" dirty="0" smtClean="0">
                <a:solidFill>
                  <a:srgbClr val="333333"/>
                </a:solidFill>
                <a:ea typeface="Arial Unicode MS" pitchFamily="34" charset="-128"/>
                <a:cs typeface="Arial Unicode MS" pitchFamily="34" charset="-128"/>
              </a:rPr>
              <a:t>ı</a:t>
            </a:r>
            <a:r>
              <a:rPr lang="tr-TR" dirty="0" smtClean="0">
                <a:solidFill>
                  <a:srgbClr val="333333"/>
                </a:solidFill>
                <a:latin typeface="Arial Unicode MS" pitchFamily="34" charset="-128"/>
                <a:ea typeface="Arial Unicode MS" pitchFamily="34" charset="-128"/>
                <a:cs typeface="Arial Unicode MS" pitchFamily="34" charset="-128"/>
              </a:rPr>
              <a:t>z; ama riskler</a:t>
            </a:r>
            <a:r>
              <a:rPr lang="tr-TR" dirty="0" smtClean="0">
                <a:solidFill>
                  <a:srgbClr val="333333"/>
                </a:solidFill>
              </a:rPr>
              <a:t>i</a:t>
            </a:r>
            <a:r>
              <a:rPr lang="tr-TR" dirty="0" smtClean="0">
                <a:solidFill>
                  <a:srgbClr val="333333"/>
                </a:solidFill>
                <a:latin typeface="Arial Unicode MS" pitchFamily="34" charset="-128"/>
                <a:ea typeface="Arial Unicode MS" pitchFamily="34" charset="-128"/>
                <a:cs typeface="Arial Unicode MS" pitchFamily="34" charset="-128"/>
              </a:rPr>
              <a:t> k</a:t>
            </a:r>
            <a:r>
              <a:rPr lang="tr-TR" dirty="0" smtClean="0">
                <a:solidFill>
                  <a:srgbClr val="333333"/>
                </a:solidFill>
                <a:ea typeface="Arial Unicode MS" pitchFamily="34" charset="-128"/>
                <a:cs typeface="Arial Unicode MS" pitchFamily="34" charset="-128"/>
              </a:rPr>
              <a:t>ı</a:t>
            </a:r>
            <a:r>
              <a:rPr lang="tr-TR" dirty="0" smtClean="0">
                <a:solidFill>
                  <a:srgbClr val="333333"/>
                </a:solidFill>
                <a:latin typeface="Arial Unicode MS" pitchFamily="34" charset="-128"/>
                <a:ea typeface="Arial Unicode MS" pitchFamily="34" charset="-128"/>
                <a:cs typeface="Arial Unicode MS" pitchFamily="34" charset="-128"/>
              </a:rPr>
              <a:t>smen kontrol alt</a:t>
            </a:r>
            <a:r>
              <a:rPr lang="tr-TR" dirty="0" smtClean="0">
                <a:solidFill>
                  <a:srgbClr val="333333"/>
                </a:solidFill>
                <a:ea typeface="Arial Unicode MS" pitchFamily="34" charset="-128"/>
                <a:cs typeface="Arial Unicode MS" pitchFamily="34" charset="-128"/>
              </a:rPr>
              <a:t>ı</a:t>
            </a:r>
            <a:r>
              <a:rPr lang="tr-TR" dirty="0" smtClean="0">
                <a:solidFill>
                  <a:srgbClr val="333333"/>
                </a:solidFill>
                <a:latin typeface="Arial Unicode MS" pitchFamily="34" charset="-128"/>
                <a:ea typeface="Arial Unicode MS" pitchFamily="34" charset="-128"/>
                <a:cs typeface="Arial Unicode MS" pitchFamily="34" charset="-128"/>
              </a:rPr>
              <a:t>na al</a:t>
            </a:r>
            <a:r>
              <a:rPr lang="tr-TR" dirty="0" smtClean="0">
                <a:solidFill>
                  <a:srgbClr val="333333"/>
                </a:solidFill>
              </a:rPr>
              <a:t>mak elimizde</a:t>
            </a:r>
            <a:r>
              <a:rPr lang="tr-TR" dirty="0" smtClean="0">
                <a:solidFill>
                  <a:srgbClr val="333333"/>
                </a:solidFill>
                <a:latin typeface="Arial Unicode MS" pitchFamily="34" charset="-128"/>
                <a:ea typeface="Arial Unicode MS" pitchFamily="34" charset="-128"/>
                <a:cs typeface="Arial Unicode MS" pitchFamily="34" charset="-128"/>
              </a:rPr>
              <a:t>. Gerek özel gerekse i</a:t>
            </a:r>
            <a:r>
              <a:rPr lang="tr-TR" dirty="0" smtClean="0">
                <a:solidFill>
                  <a:srgbClr val="333333"/>
                </a:solidFill>
                <a:ea typeface="Arial Unicode MS" pitchFamily="34" charset="-128"/>
                <a:cs typeface="Arial Unicode MS" pitchFamily="34" charset="-128"/>
              </a:rPr>
              <a:t>ş</a:t>
            </a:r>
            <a:r>
              <a:rPr lang="tr-TR" dirty="0" smtClean="0">
                <a:solidFill>
                  <a:srgbClr val="333333"/>
                </a:solidFill>
                <a:latin typeface="Arial Unicode MS" pitchFamily="34" charset="-128"/>
                <a:ea typeface="Arial Unicode MS" pitchFamily="34" charset="-128"/>
                <a:cs typeface="Arial Unicode MS" pitchFamily="34" charset="-128"/>
              </a:rPr>
              <a:t> hayat</a:t>
            </a:r>
            <a:r>
              <a:rPr lang="tr-TR" dirty="0" smtClean="0">
                <a:solidFill>
                  <a:srgbClr val="333333"/>
                </a:solidFill>
                <a:ea typeface="Arial Unicode MS" pitchFamily="34" charset="-128"/>
                <a:cs typeface="Arial Unicode MS" pitchFamily="34" charset="-128"/>
              </a:rPr>
              <a:t>ı</a:t>
            </a:r>
            <a:r>
              <a:rPr lang="tr-TR" dirty="0" smtClean="0">
                <a:solidFill>
                  <a:srgbClr val="333333"/>
                </a:solidFill>
                <a:latin typeface="Arial Unicode MS" pitchFamily="34" charset="-128"/>
                <a:ea typeface="Arial Unicode MS" pitchFamily="34" charset="-128"/>
                <a:cs typeface="Arial Unicode MS" pitchFamily="34" charset="-128"/>
              </a:rPr>
              <a:t>m</a:t>
            </a:r>
            <a:r>
              <a:rPr lang="tr-TR" dirty="0" smtClean="0">
                <a:solidFill>
                  <a:srgbClr val="333333"/>
                </a:solidFill>
                <a:ea typeface="Arial Unicode MS" pitchFamily="34" charset="-128"/>
                <a:cs typeface="Arial Unicode MS" pitchFamily="34" charset="-128"/>
              </a:rPr>
              <a:t>ı</a:t>
            </a:r>
            <a:r>
              <a:rPr lang="tr-TR" dirty="0" smtClean="0">
                <a:solidFill>
                  <a:srgbClr val="333333"/>
                </a:solidFill>
                <a:latin typeface="Arial Unicode MS" pitchFamily="34" charset="-128"/>
                <a:ea typeface="Arial Unicode MS" pitchFamily="34" charset="-128"/>
                <a:cs typeface="Arial Unicode MS" pitchFamily="34" charset="-128"/>
              </a:rPr>
              <a:t>zda ya</a:t>
            </a:r>
            <a:r>
              <a:rPr lang="tr-TR" dirty="0" smtClean="0">
                <a:solidFill>
                  <a:srgbClr val="333333"/>
                </a:solidFill>
                <a:ea typeface="Arial Unicode MS" pitchFamily="34" charset="-128"/>
                <a:cs typeface="Arial Unicode MS" pitchFamily="34" charset="-128"/>
              </a:rPr>
              <a:t>ş</a:t>
            </a:r>
            <a:r>
              <a:rPr lang="tr-TR" dirty="0" smtClean="0">
                <a:solidFill>
                  <a:srgbClr val="333333"/>
                </a:solidFill>
                <a:latin typeface="Arial Unicode MS" pitchFamily="34" charset="-128"/>
                <a:ea typeface="Arial Unicode MS" pitchFamily="34" charset="-128"/>
                <a:cs typeface="Arial Unicode MS" pitchFamily="34" charset="-128"/>
              </a:rPr>
              <a:t>ad</a:t>
            </a:r>
            <a:r>
              <a:rPr lang="tr-TR" dirty="0" smtClean="0">
                <a:solidFill>
                  <a:srgbClr val="333333"/>
                </a:solidFill>
                <a:ea typeface="Arial Unicode MS" pitchFamily="34" charset="-128"/>
                <a:cs typeface="Arial Unicode MS" pitchFamily="34" charset="-128"/>
              </a:rPr>
              <a:t>ığımız</a:t>
            </a:r>
            <a:r>
              <a:rPr lang="tr-TR" dirty="0" smtClean="0">
                <a:solidFill>
                  <a:srgbClr val="333333"/>
                </a:solidFill>
                <a:latin typeface="Arial Unicode MS" pitchFamily="34" charset="-128"/>
                <a:ea typeface="Arial Unicode MS" pitchFamily="34" charset="-128"/>
                <a:cs typeface="Arial Unicode MS" pitchFamily="34" charset="-128"/>
              </a:rPr>
              <a:t> küçük büyük kazalar</a:t>
            </a:r>
            <a:r>
              <a:rPr lang="tr-TR" dirty="0" smtClean="0">
                <a:solidFill>
                  <a:srgbClr val="333333"/>
                </a:solidFill>
                <a:ea typeface="Arial Unicode MS" pitchFamily="34" charset="-128"/>
                <a:cs typeface="Arial Unicode MS" pitchFamily="34" charset="-128"/>
              </a:rPr>
              <a:t>ı</a:t>
            </a:r>
            <a:r>
              <a:rPr lang="tr-TR" dirty="0" smtClean="0">
                <a:solidFill>
                  <a:srgbClr val="333333"/>
                </a:solidFill>
                <a:latin typeface="Arial Unicode MS" pitchFamily="34" charset="-128"/>
                <a:ea typeface="Arial Unicode MS" pitchFamily="34" charset="-128"/>
                <a:cs typeface="Arial Unicode MS" pitchFamily="34" charset="-128"/>
              </a:rPr>
              <a:t>n temelinde iki husus yatmaktad</a:t>
            </a:r>
            <a:r>
              <a:rPr lang="tr-TR" dirty="0" smtClean="0">
                <a:solidFill>
                  <a:srgbClr val="333333"/>
                </a:solidFill>
                <a:ea typeface="Arial Unicode MS" pitchFamily="34" charset="-128"/>
                <a:cs typeface="Arial Unicode MS" pitchFamily="34" charset="-128"/>
              </a:rPr>
              <a:t>ı</a:t>
            </a:r>
            <a:r>
              <a:rPr lang="tr-TR" dirty="0" smtClean="0">
                <a:solidFill>
                  <a:srgbClr val="333333"/>
                </a:solidFill>
                <a:latin typeface="Arial Unicode MS" pitchFamily="34" charset="-128"/>
                <a:ea typeface="Arial Unicode MS" pitchFamily="34" charset="-128"/>
                <a:cs typeface="Arial Unicode MS" pitchFamily="34" charset="-128"/>
              </a:rPr>
              <a:t>r ki bunlar </a:t>
            </a:r>
            <a:r>
              <a:rPr lang="tr-TR" b="1" dirty="0" smtClean="0">
                <a:solidFill>
                  <a:srgbClr val="333333"/>
                </a:solidFill>
                <a:latin typeface="Arial Unicode MS" pitchFamily="34" charset="-128"/>
                <a:ea typeface="Arial Unicode MS" pitchFamily="34" charset="-128"/>
                <a:cs typeface="Arial Unicode MS" pitchFamily="34" charset="-128"/>
              </a:rPr>
              <a:t>riskli davran</a:t>
            </a:r>
            <a:r>
              <a:rPr lang="tr-TR" b="1" dirty="0" smtClean="0">
                <a:solidFill>
                  <a:srgbClr val="333333"/>
                </a:solidFill>
                <a:ea typeface="Arial Unicode MS" pitchFamily="34" charset="-128"/>
                <a:cs typeface="Arial Unicode MS" pitchFamily="34" charset="-128"/>
              </a:rPr>
              <a:t>ış</a:t>
            </a:r>
            <a:r>
              <a:rPr lang="tr-TR" b="1" dirty="0" smtClean="0">
                <a:solidFill>
                  <a:srgbClr val="333333"/>
                </a:solidFill>
                <a:latin typeface="Arial Unicode MS" pitchFamily="34" charset="-128"/>
                <a:ea typeface="Arial Unicode MS" pitchFamily="34" charset="-128"/>
                <a:cs typeface="Arial Unicode MS" pitchFamily="34" charset="-128"/>
              </a:rPr>
              <a:t>lar ve güvensiz çal</a:t>
            </a:r>
            <a:r>
              <a:rPr lang="tr-TR" b="1" dirty="0" smtClean="0">
                <a:solidFill>
                  <a:srgbClr val="333333"/>
                </a:solidFill>
                <a:ea typeface="Arial Unicode MS" pitchFamily="34" charset="-128"/>
                <a:cs typeface="Arial Unicode MS" pitchFamily="34" charset="-128"/>
              </a:rPr>
              <a:t>ış</a:t>
            </a:r>
            <a:r>
              <a:rPr lang="tr-TR" b="1" dirty="0" smtClean="0">
                <a:solidFill>
                  <a:srgbClr val="333333"/>
                </a:solidFill>
                <a:latin typeface="Arial Unicode MS" pitchFamily="34" charset="-128"/>
                <a:ea typeface="Arial Unicode MS" pitchFamily="34" charset="-128"/>
                <a:cs typeface="Arial Unicode MS" pitchFamily="34" charset="-128"/>
              </a:rPr>
              <a:t>ma ko</a:t>
            </a:r>
            <a:r>
              <a:rPr lang="tr-TR" b="1" dirty="0" smtClean="0">
                <a:solidFill>
                  <a:srgbClr val="333333"/>
                </a:solidFill>
                <a:ea typeface="Arial Unicode MS" pitchFamily="34" charset="-128"/>
                <a:cs typeface="Arial Unicode MS" pitchFamily="34" charset="-128"/>
              </a:rPr>
              <a:t>ş</a:t>
            </a:r>
            <a:r>
              <a:rPr lang="tr-TR" b="1" dirty="0" smtClean="0">
                <a:solidFill>
                  <a:srgbClr val="333333"/>
                </a:solidFill>
                <a:latin typeface="Arial Unicode MS" pitchFamily="34" charset="-128"/>
                <a:ea typeface="Arial Unicode MS" pitchFamily="34" charset="-128"/>
                <a:cs typeface="Arial Unicode MS" pitchFamily="34" charset="-128"/>
              </a:rPr>
              <a:t>ullar</a:t>
            </a:r>
            <a:r>
              <a:rPr lang="tr-TR" b="1" dirty="0" smtClean="0">
                <a:solidFill>
                  <a:srgbClr val="333333"/>
                </a:solidFill>
                <a:ea typeface="Arial Unicode MS" pitchFamily="34" charset="-128"/>
                <a:cs typeface="Arial Unicode MS" pitchFamily="34" charset="-128"/>
              </a:rPr>
              <a:t>ı</a:t>
            </a:r>
            <a:r>
              <a:rPr lang="tr-TR" b="1" dirty="0" smtClean="0">
                <a:solidFill>
                  <a:srgbClr val="333333"/>
                </a:solidFill>
                <a:latin typeface="Arial Unicode MS" pitchFamily="34" charset="-128"/>
                <a:ea typeface="Arial Unicode MS" pitchFamily="34" charset="-128"/>
                <a:cs typeface="Arial Unicode MS" pitchFamily="34" charset="-128"/>
              </a:rPr>
              <a:t>d</a:t>
            </a:r>
            <a:r>
              <a:rPr lang="tr-TR" b="1" dirty="0" smtClean="0">
                <a:solidFill>
                  <a:srgbClr val="333333"/>
                </a:solidFill>
                <a:ea typeface="Arial Unicode MS" pitchFamily="34" charset="-128"/>
                <a:cs typeface="Arial Unicode MS" pitchFamily="34" charset="-128"/>
              </a:rPr>
              <a:t>ı</a:t>
            </a:r>
            <a:r>
              <a:rPr lang="tr-TR" b="1" dirty="0" smtClean="0">
                <a:solidFill>
                  <a:srgbClr val="333333"/>
                </a:solidFill>
                <a:latin typeface="Arial Unicode MS" pitchFamily="34" charset="-128"/>
                <a:ea typeface="Arial Unicode MS" pitchFamily="34" charset="-128"/>
                <a:cs typeface="Arial Unicode MS" pitchFamily="34" charset="-128"/>
              </a:rPr>
              <a:t>r</a:t>
            </a:r>
            <a:r>
              <a:rPr lang="tr-TR" dirty="0" smtClean="0">
                <a:solidFill>
                  <a:srgbClr val="333333"/>
                </a:solidFill>
                <a:latin typeface="Arial Unicode MS" pitchFamily="34" charset="-128"/>
                <a:ea typeface="Arial Unicode MS" pitchFamily="34" charset="-128"/>
                <a:cs typeface="Arial Unicode MS" pitchFamily="34" charset="-128"/>
              </a:rPr>
              <a:t>.</a:t>
            </a:r>
          </a:p>
          <a:p>
            <a:pPr algn="just" eaLnBrk="1" hangingPunct="1">
              <a:lnSpc>
                <a:spcPct val="150000"/>
              </a:lnSpc>
              <a:spcBef>
                <a:spcPct val="70000"/>
              </a:spcBef>
            </a:pPr>
            <a:r>
              <a:rPr lang="tr-TR" dirty="0" smtClean="0">
                <a:solidFill>
                  <a:srgbClr val="333333"/>
                </a:solidFill>
                <a:latin typeface="Arial Unicode MS" pitchFamily="34" charset="-128"/>
                <a:ea typeface="Arial Unicode MS" pitchFamily="34" charset="-128"/>
                <a:cs typeface="Arial Unicode MS" pitchFamily="34" charset="-128"/>
              </a:rPr>
              <a:t>Bunlar</a:t>
            </a:r>
            <a:r>
              <a:rPr lang="tr-TR" dirty="0" smtClean="0">
                <a:solidFill>
                  <a:srgbClr val="333333"/>
                </a:solidFill>
                <a:ea typeface="Arial Unicode MS" pitchFamily="34" charset="-128"/>
                <a:cs typeface="Arial Unicode MS" pitchFamily="34" charset="-128"/>
              </a:rPr>
              <a:t>ı</a:t>
            </a:r>
            <a:r>
              <a:rPr lang="tr-TR" dirty="0" smtClean="0">
                <a:solidFill>
                  <a:srgbClr val="333333"/>
                </a:solidFill>
                <a:latin typeface="Arial Unicode MS" pitchFamily="34" charset="-128"/>
                <a:ea typeface="Arial Unicode MS" pitchFamily="34" charset="-128"/>
                <a:cs typeface="Arial Unicode MS" pitchFamily="34" charset="-128"/>
              </a:rPr>
              <a:t>n boyutlar</a:t>
            </a:r>
            <a:r>
              <a:rPr lang="tr-TR" dirty="0" smtClean="0">
                <a:solidFill>
                  <a:srgbClr val="333333"/>
                </a:solidFill>
                <a:ea typeface="Arial Unicode MS" pitchFamily="34" charset="-128"/>
                <a:cs typeface="Arial Unicode MS" pitchFamily="34" charset="-128"/>
              </a:rPr>
              <a:t>ı</a:t>
            </a:r>
            <a:r>
              <a:rPr lang="tr-TR" dirty="0" smtClean="0">
                <a:solidFill>
                  <a:srgbClr val="333333"/>
                </a:solidFill>
                <a:latin typeface="Arial Unicode MS" pitchFamily="34" charset="-128"/>
                <a:ea typeface="Arial Unicode MS" pitchFamily="34" charset="-128"/>
                <a:cs typeface="Arial Unicode MS" pitchFamily="34" charset="-128"/>
              </a:rPr>
              <a:t> bazen önemsiz; ama sonuçlar</a:t>
            </a:r>
            <a:r>
              <a:rPr lang="tr-TR" dirty="0" smtClean="0">
                <a:solidFill>
                  <a:srgbClr val="333333"/>
                </a:solidFill>
                <a:ea typeface="Arial Unicode MS" pitchFamily="34" charset="-128"/>
                <a:cs typeface="Arial Unicode MS" pitchFamily="34" charset="-128"/>
              </a:rPr>
              <a:t>ı</a:t>
            </a:r>
            <a:r>
              <a:rPr lang="tr-TR" dirty="0" smtClean="0">
                <a:solidFill>
                  <a:srgbClr val="333333"/>
                </a:solidFill>
                <a:latin typeface="Arial Unicode MS" pitchFamily="34" charset="-128"/>
                <a:ea typeface="Arial Unicode MS" pitchFamily="34" charset="-128"/>
                <a:cs typeface="Arial Unicode MS" pitchFamily="34" charset="-128"/>
              </a:rPr>
              <a:t> korkunç olabilmektedir. Dünya Sa</a:t>
            </a:r>
            <a:r>
              <a:rPr lang="tr-TR" dirty="0" smtClean="0">
                <a:solidFill>
                  <a:srgbClr val="333333"/>
                </a:solidFill>
                <a:ea typeface="Arial Unicode MS" pitchFamily="34" charset="-128"/>
                <a:cs typeface="Arial Unicode MS" pitchFamily="34" charset="-128"/>
              </a:rPr>
              <a:t>ğlık</a:t>
            </a:r>
            <a:r>
              <a:rPr lang="tr-TR" dirty="0" smtClean="0">
                <a:solidFill>
                  <a:srgbClr val="333333"/>
                </a:solidFill>
                <a:latin typeface="Arial Unicode MS" pitchFamily="34" charset="-128"/>
                <a:ea typeface="Arial Unicode MS" pitchFamily="34" charset="-128"/>
                <a:cs typeface="Arial Unicode MS" pitchFamily="34" charset="-128"/>
              </a:rPr>
              <a:t> Örgütü(ILO)nün verilerine göre, i</a:t>
            </a:r>
            <a:r>
              <a:rPr lang="tr-TR" dirty="0" smtClean="0">
                <a:solidFill>
                  <a:srgbClr val="333333"/>
                </a:solidFill>
                <a:ea typeface="Arial Unicode MS" pitchFamily="34" charset="-128"/>
                <a:cs typeface="Arial Unicode MS" pitchFamily="34" charset="-128"/>
              </a:rPr>
              <a:t>ş</a:t>
            </a:r>
            <a:r>
              <a:rPr lang="tr-TR" dirty="0" smtClean="0">
                <a:solidFill>
                  <a:srgbClr val="333333"/>
                </a:solidFill>
                <a:latin typeface="Arial Unicode MS" pitchFamily="34" charset="-128"/>
                <a:ea typeface="Arial Unicode MS" pitchFamily="34" charset="-128"/>
                <a:cs typeface="Arial Unicode MS" pitchFamily="34" charset="-128"/>
              </a:rPr>
              <a:t> kazalar</a:t>
            </a:r>
            <a:r>
              <a:rPr lang="tr-TR" dirty="0" smtClean="0">
                <a:solidFill>
                  <a:srgbClr val="333333"/>
                </a:solidFill>
                <a:ea typeface="Arial Unicode MS" pitchFamily="34" charset="-128"/>
                <a:cs typeface="Arial Unicode MS" pitchFamily="34" charset="-128"/>
              </a:rPr>
              <a:t>ı</a:t>
            </a:r>
            <a:r>
              <a:rPr lang="tr-TR" dirty="0" smtClean="0">
                <a:solidFill>
                  <a:srgbClr val="333333"/>
                </a:solidFill>
                <a:latin typeface="Arial Unicode MS" pitchFamily="34" charset="-128"/>
                <a:ea typeface="Arial Unicode MS" pitchFamily="34" charset="-128"/>
                <a:cs typeface="Arial Unicode MS" pitchFamily="34" charset="-128"/>
              </a:rPr>
              <a:t> nedeniyle dünyada her gün ortalama 5 bin, y</a:t>
            </a:r>
            <a:r>
              <a:rPr lang="tr-TR" dirty="0" smtClean="0">
                <a:solidFill>
                  <a:srgbClr val="333333"/>
                </a:solidFill>
                <a:ea typeface="Arial Unicode MS" pitchFamily="34" charset="-128"/>
                <a:cs typeface="Arial Unicode MS" pitchFamily="34" charset="-128"/>
              </a:rPr>
              <a:t>ı</a:t>
            </a:r>
            <a:r>
              <a:rPr lang="tr-TR" dirty="0" smtClean="0">
                <a:solidFill>
                  <a:srgbClr val="333333"/>
                </a:solidFill>
                <a:latin typeface="Arial Unicode MS" pitchFamily="34" charset="-128"/>
                <a:ea typeface="Arial Unicode MS" pitchFamily="34" charset="-128"/>
                <a:cs typeface="Arial Unicode MS" pitchFamily="34" charset="-128"/>
              </a:rPr>
              <a:t>lda ise 2 milyon ki</a:t>
            </a:r>
            <a:r>
              <a:rPr lang="tr-TR" dirty="0" smtClean="0">
                <a:solidFill>
                  <a:srgbClr val="333333"/>
                </a:solidFill>
                <a:ea typeface="Arial Unicode MS" pitchFamily="34" charset="-128"/>
                <a:cs typeface="Arial Unicode MS" pitchFamily="34" charset="-128"/>
              </a:rPr>
              <a:t>ş</a:t>
            </a:r>
            <a:r>
              <a:rPr lang="tr-TR" dirty="0" smtClean="0">
                <a:solidFill>
                  <a:srgbClr val="333333"/>
                </a:solidFill>
                <a:latin typeface="Arial Unicode MS" pitchFamily="34" charset="-128"/>
                <a:ea typeface="Arial Unicode MS" pitchFamily="34" charset="-128"/>
                <a:cs typeface="Arial Unicode MS" pitchFamily="34" charset="-128"/>
              </a:rPr>
              <a:t>i ya</a:t>
            </a:r>
            <a:r>
              <a:rPr lang="tr-TR" dirty="0" smtClean="0">
                <a:solidFill>
                  <a:srgbClr val="333333"/>
                </a:solidFill>
                <a:ea typeface="Arial Unicode MS" pitchFamily="34" charset="-128"/>
                <a:cs typeface="Arial Unicode MS" pitchFamily="34" charset="-128"/>
              </a:rPr>
              <a:t>ş</a:t>
            </a:r>
            <a:r>
              <a:rPr lang="tr-TR" dirty="0" smtClean="0">
                <a:solidFill>
                  <a:srgbClr val="333333"/>
                </a:solidFill>
                <a:latin typeface="Arial Unicode MS" pitchFamily="34" charset="-128"/>
                <a:ea typeface="Arial Unicode MS" pitchFamily="34" charset="-128"/>
                <a:cs typeface="Arial Unicode MS" pitchFamily="34" charset="-128"/>
              </a:rPr>
              <a:t>am</a:t>
            </a:r>
            <a:r>
              <a:rPr lang="tr-TR" dirty="0" smtClean="0">
                <a:solidFill>
                  <a:srgbClr val="333333"/>
                </a:solidFill>
                <a:ea typeface="Arial Unicode MS" pitchFamily="34" charset="-128"/>
                <a:cs typeface="Arial Unicode MS" pitchFamily="34" charset="-128"/>
              </a:rPr>
              <a:t>ı</a:t>
            </a:r>
            <a:r>
              <a:rPr lang="tr-TR" dirty="0" smtClean="0">
                <a:solidFill>
                  <a:srgbClr val="333333"/>
                </a:solidFill>
                <a:latin typeface="Arial Unicode MS" pitchFamily="34" charset="-128"/>
                <a:ea typeface="Arial Unicode MS" pitchFamily="34" charset="-128"/>
                <a:cs typeface="Arial Unicode MS" pitchFamily="34" charset="-128"/>
              </a:rPr>
              <a:t>n</a:t>
            </a:r>
            <a:r>
              <a:rPr lang="tr-TR" dirty="0" smtClean="0">
                <a:solidFill>
                  <a:srgbClr val="333333"/>
                </a:solidFill>
                <a:ea typeface="Arial Unicode MS" pitchFamily="34" charset="-128"/>
                <a:cs typeface="Arial Unicode MS" pitchFamily="34" charset="-128"/>
              </a:rPr>
              <a:t>ı</a:t>
            </a:r>
            <a:r>
              <a:rPr lang="tr-TR" dirty="0" smtClean="0">
                <a:solidFill>
                  <a:srgbClr val="333333"/>
                </a:solidFill>
                <a:latin typeface="Arial Unicode MS" pitchFamily="34" charset="-128"/>
                <a:ea typeface="Arial Unicode MS" pitchFamily="34" charset="-128"/>
                <a:cs typeface="Arial Unicode MS" pitchFamily="34" charset="-128"/>
              </a:rPr>
              <a:t> yitiriyor. </a:t>
            </a:r>
          </a:p>
          <a:p>
            <a:pPr algn="just" eaLnBrk="1" hangingPunct="1">
              <a:lnSpc>
                <a:spcPct val="150000"/>
              </a:lnSpc>
              <a:spcBef>
                <a:spcPct val="70000"/>
              </a:spcBef>
            </a:pPr>
            <a:r>
              <a:rPr lang="tr-TR" dirty="0" smtClean="0">
                <a:solidFill>
                  <a:srgbClr val="333333"/>
                </a:solidFill>
                <a:latin typeface="Arial Unicode MS" pitchFamily="34" charset="-128"/>
                <a:ea typeface="Arial Unicode MS" pitchFamily="34" charset="-128"/>
                <a:cs typeface="Arial Unicode MS" pitchFamily="34" charset="-128"/>
              </a:rPr>
              <a:t>Do</a:t>
            </a:r>
            <a:r>
              <a:rPr lang="tr-TR" dirty="0" smtClean="0">
                <a:solidFill>
                  <a:srgbClr val="333333"/>
                </a:solidFill>
                <a:ea typeface="Arial Unicode MS" pitchFamily="34" charset="-128"/>
                <a:cs typeface="Arial Unicode MS" pitchFamily="34" charset="-128"/>
              </a:rPr>
              <a:t>ğ</a:t>
            </a:r>
            <a:r>
              <a:rPr lang="tr-TR" dirty="0" smtClean="0">
                <a:solidFill>
                  <a:srgbClr val="333333"/>
                </a:solidFill>
                <a:latin typeface="Arial Unicode MS" pitchFamily="34" charset="-128"/>
                <a:ea typeface="Arial Unicode MS" pitchFamily="34" charset="-128"/>
                <a:cs typeface="Arial Unicode MS" pitchFamily="34" charset="-128"/>
              </a:rPr>
              <a:t>algaz kullan</a:t>
            </a:r>
            <a:r>
              <a:rPr lang="tr-TR" dirty="0" smtClean="0">
                <a:solidFill>
                  <a:srgbClr val="333333"/>
                </a:solidFill>
                <a:ea typeface="Arial Unicode MS" pitchFamily="34" charset="-128"/>
                <a:cs typeface="Arial Unicode MS" pitchFamily="34" charset="-128"/>
              </a:rPr>
              <a:t>ı</a:t>
            </a:r>
            <a:r>
              <a:rPr lang="tr-TR" dirty="0" smtClean="0">
                <a:solidFill>
                  <a:srgbClr val="333333"/>
                </a:solidFill>
                <a:latin typeface="Arial Unicode MS" pitchFamily="34" charset="-128"/>
                <a:ea typeface="Arial Unicode MS" pitchFamily="34" charset="-128"/>
                <a:cs typeface="Arial Unicode MS" pitchFamily="34" charset="-128"/>
              </a:rPr>
              <a:t>m</a:t>
            </a:r>
            <a:r>
              <a:rPr lang="tr-TR" dirty="0" smtClean="0">
                <a:solidFill>
                  <a:srgbClr val="333333"/>
                </a:solidFill>
                <a:ea typeface="Arial Unicode MS" pitchFamily="34" charset="-128"/>
                <a:cs typeface="Arial Unicode MS" pitchFamily="34" charset="-128"/>
              </a:rPr>
              <a:t>ı</a:t>
            </a:r>
            <a:r>
              <a:rPr lang="tr-TR" dirty="0" smtClean="0">
                <a:solidFill>
                  <a:srgbClr val="333333"/>
                </a:solidFill>
                <a:latin typeface="Arial Unicode MS" pitchFamily="34" charset="-128"/>
                <a:ea typeface="Arial Unicode MS" pitchFamily="34" charset="-128"/>
                <a:cs typeface="Arial Unicode MS" pitchFamily="34" charset="-128"/>
              </a:rPr>
              <a:t>nda da </a:t>
            </a:r>
            <a:r>
              <a:rPr lang="tr-TR" dirty="0" smtClean="0">
                <a:solidFill>
                  <a:srgbClr val="333333"/>
                </a:solidFill>
                <a:ea typeface="Arial Unicode MS" pitchFamily="34" charset="-128"/>
                <a:cs typeface="Arial Unicode MS" pitchFamily="34" charset="-128"/>
              </a:rPr>
              <a:t>ı</a:t>
            </a:r>
            <a:r>
              <a:rPr lang="tr-TR" dirty="0" smtClean="0">
                <a:solidFill>
                  <a:srgbClr val="333333"/>
                </a:solidFill>
                <a:latin typeface="Arial Unicode MS" pitchFamily="34" charset="-128"/>
                <a:ea typeface="Arial Unicode MS" pitchFamily="34" charset="-128"/>
                <a:cs typeface="Arial Unicode MS" pitchFamily="34" charset="-128"/>
              </a:rPr>
              <a:t>s</a:t>
            </a:r>
            <a:r>
              <a:rPr lang="tr-TR" dirty="0" smtClean="0">
                <a:solidFill>
                  <a:srgbClr val="333333"/>
                </a:solidFill>
                <a:ea typeface="Arial Unicode MS" pitchFamily="34" charset="-128"/>
                <a:cs typeface="Arial Unicode MS" pitchFamily="34" charset="-128"/>
              </a:rPr>
              <a:t>ı</a:t>
            </a:r>
            <a:r>
              <a:rPr lang="tr-TR" dirty="0" smtClean="0">
                <a:solidFill>
                  <a:srgbClr val="333333"/>
                </a:solidFill>
                <a:latin typeface="Arial Unicode MS" pitchFamily="34" charset="-128"/>
                <a:ea typeface="Arial Unicode MS" pitchFamily="34" charset="-128"/>
                <a:cs typeface="Arial Unicode MS" pitchFamily="34" charset="-128"/>
              </a:rPr>
              <a:t>nma ve enerji konforumuzu iyile</a:t>
            </a:r>
            <a:r>
              <a:rPr lang="tr-TR" dirty="0" smtClean="0">
                <a:solidFill>
                  <a:srgbClr val="333333"/>
                </a:solidFill>
                <a:ea typeface="Arial Unicode MS" pitchFamily="34" charset="-128"/>
                <a:cs typeface="Arial Unicode MS" pitchFamily="34" charset="-128"/>
              </a:rPr>
              <a:t>ş</a:t>
            </a:r>
            <a:r>
              <a:rPr lang="tr-TR" dirty="0" smtClean="0">
                <a:solidFill>
                  <a:srgbClr val="333333"/>
                </a:solidFill>
                <a:latin typeface="Arial Unicode MS" pitchFamily="34" charset="-128"/>
                <a:ea typeface="Arial Unicode MS" pitchFamily="34" charset="-128"/>
                <a:cs typeface="Arial Unicode MS" pitchFamily="34" charset="-128"/>
              </a:rPr>
              <a:t>tirmesinin ve temiz bir yak</a:t>
            </a:r>
            <a:r>
              <a:rPr lang="tr-TR" dirty="0" smtClean="0">
                <a:solidFill>
                  <a:srgbClr val="333333"/>
                </a:solidFill>
                <a:ea typeface="Arial Unicode MS" pitchFamily="34" charset="-128"/>
                <a:cs typeface="Arial Unicode MS" pitchFamily="34" charset="-128"/>
              </a:rPr>
              <a:t>ı</a:t>
            </a:r>
            <a:r>
              <a:rPr lang="tr-TR" dirty="0" smtClean="0">
                <a:solidFill>
                  <a:srgbClr val="333333"/>
                </a:solidFill>
                <a:latin typeface="Arial Unicode MS" pitchFamily="34" charset="-128"/>
                <a:ea typeface="Arial Unicode MS" pitchFamily="34" charset="-128"/>
                <a:cs typeface="Arial Unicode MS" pitchFamily="34" charset="-128"/>
              </a:rPr>
              <a:t>t olmas</a:t>
            </a:r>
            <a:r>
              <a:rPr lang="tr-TR" dirty="0" smtClean="0">
                <a:solidFill>
                  <a:srgbClr val="333333"/>
                </a:solidFill>
                <a:ea typeface="Arial Unicode MS" pitchFamily="34" charset="-128"/>
                <a:cs typeface="Arial Unicode MS" pitchFamily="34" charset="-128"/>
              </a:rPr>
              <a:t>ı</a:t>
            </a:r>
            <a:r>
              <a:rPr lang="tr-TR" dirty="0" smtClean="0">
                <a:solidFill>
                  <a:srgbClr val="333333"/>
                </a:solidFill>
                <a:latin typeface="Arial Unicode MS" pitchFamily="34" charset="-128"/>
                <a:ea typeface="Arial Unicode MS" pitchFamily="34" charset="-128"/>
                <a:cs typeface="Arial Unicode MS" pitchFamily="34" charset="-128"/>
              </a:rPr>
              <a:t>n</a:t>
            </a:r>
            <a:r>
              <a:rPr lang="tr-TR" dirty="0" smtClean="0">
                <a:solidFill>
                  <a:srgbClr val="333333"/>
                </a:solidFill>
                <a:ea typeface="Arial Unicode MS" pitchFamily="34" charset="-128"/>
                <a:cs typeface="Arial Unicode MS" pitchFamily="34" charset="-128"/>
              </a:rPr>
              <a:t>ı</a:t>
            </a:r>
            <a:r>
              <a:rPr lang="tr-TR" dirty="0" smtClean="0">
                <a:solidFill>
                  <a:srgbClr val="333333"/>
                </a:solidFill>
                <a:latin typeface="Arial Unicode MS" pitchFamily="34" charset="-128"/>
                <a:ea typeface="Arial Unicode MS" pitchFamily="34" charset="-128"/>
                <a:cs typeface="Arial Unicode MS" pitchFamily="34" charset="-128"/>
              </a:rPr>
              <a:t>n yan</a:t>
            </a:r>
            <a:r>
              <a:rPr lang="tr-TR" dirty="0" smtClean="0">
                <a:solidFill>
                  <a:srgbClr val="333333"/>
                </a:solidFill>
                <a:ea typeface="Arial Unicode MS" pitchFamily="34" charset="-128"/>
                <a:cs typeface="Arial Unicode MS" pitchFamily="34" charset="-128"/>
              </a:rPr>
              <a:t>ı</a:t>
            </a:r>
            <a:r>
              <a:rPr lang="tr-TR" dirty="0" smtClean="0">
                <a:solidFill>
                  <a:srgbClr val="333333"/>
                </a:solidFill>
                <a:latin typeface="Arial Unicode MS" pitchFamily="34" charset="-128"/>
                <a:ea typeface="Arial Unicode MS" pitchFamily="34" charset="-128"/>
                <a:cs typeface="Arial Unicode MS" pitchFamily="34" charset="-128"/>
              </a:rPr>
              <a:t>nda gerek i</a:t>
            </a:r>
            <a:r>
              <a:rPr lang="tr-TR" dirty="0" smtClean="0">
                <a:solidFill>
                  <a:srgbClr val="333333"/>
                </a:solidFill>
                <a:ea typeface="Arial Unicode MS" pitchFamily="34" charset="-128"/>
                <a:cs typeface="Arial Unicode MS" pitchFamily="34" charset="-128"/>
              </a:rPr>
              <a:t>ş</a:t>
            </a:r>
            <a:r>
              <a:rPr lang="tr-TR" dirty="0" smtClean="0">
                <a:solidFill>
                  <a:srgbClr val="333333"/>
                </a:solidFill>
                <a:latin typeface="Arial Unicode MS" pitchFamily="34" charset="-128"/>
                <a:ea typeface="Arial Unicode MS" pitchFamily="34" charset="-128"/>
                <a:cs typeface="Arial Unicode MS" pitchFamily="34" charset="-128"/>
              </a:rPr>
              <a:t>letim a</a:t>
            </a:r>
            <a:r>
              <a:rPr lang="tr-TR" dirty="0" smtClean="0">
                <a:solidFill>
                  <a:srgbClr val="333333"/>
                </a:solidFill>
                <a:ea typeface="Arial Unicode MS" pitchFamily="34" charset="-128"/>
                <a:cs typeface="Arial Unicode MS" pitchFamily="34" charset="-128"/>
              </a:rPr>
              <a:t>ş</a:t>
            </a:r>
            <a:r>
              <a:rPr lang="tr-TR" dirty="0" smtClean="0">
                <a:solidFill>
                  <a:srgbClr val="333333"/>
                </a:solidFill>
                <a:latin typeface="Arial Unicode MS" pitchFamily="34" charset="-128"/>
                <a:ea typeface="Arial Unicode MS" pitchFamily="34" charset="-128"/>
                <a:cs typeface="Arial Unicode MS" pitchFamily="34" charset="-128"/>
              </a:rPr>
              <a:t>amalar</a:t>
            </a:r>
            <a:r>
              <a:rPr lang="tr-TR" dirty="0" smtClean="0">
                <a:solidFill>
                  <a:srgbClr val="333333"/>
                </a:solidFill>
                <a:ea typeface="Arial Unicode MS" pitchFamily="34" charset="-128"/>
                <a:cs typeface="Arial Unicode MS" pitchFamily="34" charset="-128"/>
              </a:rPr>
              <a:t>ı</a:t>
            </a:r>
            <a:r>
              <a:rPr lang="tr-TR" dirty="0" smtClean="0">
                <a:solidFill>
                  <a:srgbClr val="333333"/>
                </a:solidFill>
                <a:latin typeface="Arial Unicode MS" pitchFamily="34" charset="-128"/>
                <a:ea typeface="Arial Unicode MS" pitchFamily="34" charset="-128"/>
                <a:cs typeface="Arial Unicode MS" pitchFamily="34" charset="-128"/>
              </a:rPr>
              <a:t>nda gerekse kullan</a:t>
            </a:r>
            <a:r>
              <a:rPr lang="tr-TR" dirty="0" smtClean="0">
                <a:solidFill>
                  <a:srgbClr val="333333"/>
                </a:solidFill>
                <a:ea typeface="Arial Unicode MS" pitchFamily="34" charset="-128"/>
                <a:cs typeface="Arial Unicode MS" pitchFamily="34" charset="-128"/>
              </a:rPr>
              <a:t>ı</a:t>
            </a:r>
            <a:r>
              <a:rPr lang="tr-TR" dirty="0" smtClean="0">
                <a:solidFill>
                  <a:srgbClr val="333333"/>
                </a:solidFill>
                <a:latin typeface="Arial Unicode MS" pitchFamily="34" charset="-128"/>
                <a:ea typeface="Arial Unicode MS" pitchFamily="34" charset="-128"/>
                <a:cs typeface="Arial Unicode MS" pitchFamily="34" charset="-128"/>
              </a:rPr>
              <a:t>m</a:t>
            </a:r>
            <a:r>
              <a:rPr lang="tr-TR" dirty="0" smtClean="0">
                <a:solidFill>
                  <a:srgbClr val="333333"/>
                </a:solidFill>
                <a:ea typeface="Arial Unicode MS" pitchFamily="34" charset="-128"/>
                <a:cs typeface="Arial Unicode MS" pitchFamily="34" charset="-128"/>
              </a:rPr>
              <a:t>ı</a:t>
            </a:r>
            <a:r>
              <a:rPr lang="tr-TR" dirty="0" smtClean="0">
                <a:solidFill>
                  <a:srgbClr val="333333"/>
                </a:solidFill>
                <a:latin typeface="Arial Unicode MS" pitchFamily="34" charset="-128"/>
                <a:ea typeface="Arial Unicode MS" pitchFamily="34" charset="-128"/>
                <a:cs typeface="Arial Unicode MS" pitchFamily="34" charset="-128"/>
              </a:rPr>
              <a:t>nda birtak</a:t>
            </a:r>
            <a:r>
              <a:rPr lang="tr-TR" dirty="0" smtClean="0">
                <a:solidFill>
                  <a:srgbClr val="333333"/>
                </a:solidFill>
                <a:ea typeface="Arial Unicode MS" pitchFamily="34" charset="-128"/>
                <a:cs typeface="Arial Unicode MS" pitchFamily="34" charset="-128"/>
              </a:rPr>
              <a:t>ı</a:t>
            </a:r>
            <a:r>
              <a:rPr lang="tr-TR" dirty="0" smtClean="0">
                <a:solidFill>
                  <a:srgbClr val="333333"/>
                </a:solidFill>
                <a:latin typeface="Arial Unicode MS" pitchFamily="34" charset="-128"/>
                <a:ea typeface="Arial Unicode MS" pitchFamily="34" charset="-128"/>
                <a:cs typeface="Arial Unicode MS" pitchFamily="34" charset="-128"/>
              </a:rPr>
              <a:t>m risklere kar</a:t>
            </a:r>
            <a:r>
              <a:rPr lang="tr-TR" dirty="0" smtClean="0">
                <a:solidFill>
                  <a:srgbClr val="333333"/>
                </a:solidFill>
                <a:ea typeface="Arial Unicode MS" pitchFamily="34" charset="-128"/>
                <a:cs typeface="Arial Unicode MS" pitchFamily="34" charset="-128"/>
              </a:rPr>
              <a:t>şı</a:t>
            </a:r>
            <a:r>
              <a:rPr lang="tr-TR" dirty="0" smtClean="0">
                <a:solidFill>
                  <a:srgbClr val="333333"/>
                </a:solidFill>
                <a:latin typeface="Arial Unicode MS" pitchFamily="34" charset="-128"/>
                <a:ea typeface="Arial Unicode MS" pitchFamily="34" charset="-128"/>
                <a:cs typeface="Arial Unicode MS" pitchFamily="34" charset="-128"/>
              </a:rPr>
              <a:t> önlemler al</a:t>
            </a:r>
            <a:r>
              <a:rPr lang="tr-TR" dirty="0" smtClean="0">
                <a:solidFill>
                  <a:srgbClr val="333333"/>
                </a:solidFill>
                <a:ea typeface="Arial Unicode MS" pitchFamily="34" charset="-128"/>
                <a:cs typeface="Arial Unicode MS" pitchFamily="34" charset="-128"/>
              </a:rPr>
              <a:t>ı</a:t>
            </a:r>
            <a:r>
              <a:rPr lang="tr-TR" dirty="0" smtClean="0">
                <a:solidFill>
                  <a:srgbClr val="333333"/>
                </a:solidFill>
                <a:latin typeface="Arial Unicode MS" pitchFamily="34" charset="-128"/>
                <a:ea typeface="Arial Unicode MS" pitchFamily="34" charset="-128"/>
                <a:cs typeface="Arial Unicode MS" pitchFamily="34" charset="-128"/>
              </a:rPr>
              <a:t>nmas</a:t>
            </a:r>
            <a:r>
              <a:rPr lang="tr-TR" dirty="0" smtClean="0">
                <a:solidFill>
                  <a:srgbClr val="333333"/>
                </a:solidFill>
                <a:ea typeface="Arial Unicode MS" pitchFamily="34" charset="-128"/>
                <a:cs typeface="Arial Unicode MS" pitchFamily="34" charset="-128"/>
              </a:rPr>
              <a:t>ı</a:t>
            </a:r>
            <a:r>
              <a:rPr lang="tr-TR" dirty="0" smtClean="0">
                <a:solidFill>
                  <a:srgbClr val="333333"/>
                </a:solidFill>
                <a:latin typeface="Arial Unicode MS" pitchFamily="34" charset="-128"/>
                <a:ea typeface="Arial Unicode MS" pitchFamily="34" charset="-128"/>
                <a:cs typeface="Arial Unicode MS" pitchFamily="34" charset="-128"/>
              </a:rPr>
              <a:t> ve bilinçli olunmas</a:t>
            </a:r>
            <a:r>
              <a:rPr lang="tr-TR" dirty="0" smtClean="0">
                <a:solidFill>
                  <a:srgbClr val="333333"/>
                </a:solidFill>
                <a:ea typeface="Arial Unicode MS" pitchFamily="34" charset="-128"/>
                <a:cs typeface="Arial Unicode MS" pitchFamily="34" charset="-128"/>
              </a:rPr>
              <a:t>ı</a:t>
            </a:r>
            <a:r>
              <a:rPr lang="tr-TR" dirty="0" smtClean="0">
                <a:solidFill>
                  <a:srgbClr val="333333"/>
                </a:solidFill>
                <a:latin typeface="Arial Unicode MS" pitchFamily="34" charset="-128"/>
                <a:ea typeface="Arial Unicode MS" pitchFamily="34" charset="-128"/>
                <a:cs typeface="Arial Unicode MS" pitchFamily="34" charset="-128"/>
              </a:rPr>
              <a:t> gerekmektedir. </a:t>
            </a:r>
            <a:r>
              <a:rPr lang="tr-TR" i="1" dirty="0" smtClean="0">
                <a:solidFill>
                  <a:srgbClr val="333333"/>
                </a:solidFill>
                <a:latin typeface="Arial Unicode MS" pitchFamily="34" charset="-128"/>
                <a:ea typeface="Arial Unicode MS" pitchFamily="34" charset="-128"/>
                <a:cs typeface="Arial Unicode MS" pitchFamily="34" charset="-128"/>
              </a:rPr>
              <a:t>Özellikle </a:t>
            </a:r>
            <a:r>
              <a:rPr lang="tr-TR" i="1" dirty="0" err="1" smtClean="0">
                <a:solidFill>
                  <a:srgbClr val="333333"/>
                </a:solidFill>
                <a:ea typeface="Arial Unicode MS" pitchFamily="34" charset="-128"/>
                <a:cs typeface="Arial Unicode MS" pitchFamily="34" charset="-128"/>
              </a:rPr>
              <a:t>i</a:t>
            </a:r>
            <a:r>
              <a:rPr lang="tr-TR" i="1" dirty="0" err="1" smtClean="0">
                <a:solidFill>
                  <a:srgbClr val="333333"/>
                </a:solidFill>
                <a:latin typeface="Arial Unicode MS" pitchFamily="34" charset="-128"/>
                <a:ea typeface="Arial Unicode MS" pitchFamily="34" charset="-128"/>
                <a:cs typeface="Arial Unicode MS" pitchFamily="34" charset="-128"/>
              </a:rPr>
              <a:t>stanbul</a:t>
            </a:r>
            <a:r>
              <a:rPr lang="tr-TR" i="1" dirty="0" smtClean="0">
                <a:solidFill>
                  <a:srgbClr val="333333"/>
                </a:solidFill>
                <a:latin typeface="Arial Unicode MS" pitchFamily="34" charset="-128"/>
                <a:ea typeface="Arial Unicode MS" pitchFamily="34" charset="-128"/>
                <a:cs typeface="Arial Unicode MS" pitchFamily="34" charset="-128"/>
              </a:rPr>
              <a:t> gibi büyük bir metropoldeki nüfus yo</a:t>
            </a:r>
            <a:r>
              <a:rPr lang="tr-TR" i="1" dirty="0" smtClean="0">
                <a:solidFill>
                  <a:srgbClr val="333333"/>
                </a:solidFill>
                <a:ea typeface="Arial Unicode MS" pitchFamily="34" charset="-128"/>
                <a:cs typeface="Arial Unicode MS" pitchFamily="34" charset="-128"/>
              </a:rPr>
              <a:t>ğ</a:t>
            </a:r>
            <a:r>
              <a:rPr lang="tr-TR" i="1" dirty="0" smtClean="0">
                <a:solidFill>
                  <a:srgbClr val="333333"/>
                </a:solidFill>
                <a:latin typeface="Arial Unicode MS" pitchFamily="34" charset="-128"/>
                <a:ea typeface="Arial Unicode MS" pitchFamily="34" charset="-128"/>
                <a:cs typeface="Arial Unicode MS" pitchFamily="34" charset="-128"/>
              </a:rPr>
              <a:t>unlu</a:t>
            </a:r>
            <a:r>
              <a:rPr lang="tr-TR" i="1" dirty="0" smtClean="0">
                <a:solidFill>
                  <a:srgbClr val="333333"/>
                </a:solidFill>
                <a:ea typeface="Arial Unicode MS" pitchFamily="34" charset="-128"/>
                <a:cs typeface="Arial Unicode MS" pitchFamily="34" charset="-128"/>
              </a:rPr>
              <a:t>ğ</a:t>
            </a:r>
            <a:r>
              <a:rPr lang="tr-TR" i="1" dirty="0" smtClean="0">
                <a:solidFill>
                  <a:srgbClr val="333333"/>
                </a:solidFill>
                <a:latin typeface="Arial Unicode MS" pitchFamily="34" charset="-128"/>
                <a:ea typeface="Arial Unicode MS" pitchFamily="34" charset="-128"/>
                <a:cs typeface="Arial Unicode MS" pitchFamily="34" charset="-128"/>
              </a:rPr>
              <a:t>u, alt yap</a:t>
            </a:r>
            <a:r>
              <a:rPr lang="tr-TR" i="1" dirty="0" smtClean="0">
                <a:solidFill>
                  <a:srgbClr val="333333"/>
                </a:solidFill>
                <a:ea typeface="Arial Unicode MS" pitchFamily="34" charset="-128"/>
                <a:cs typeface="Arial Unicode MS" pitchFamily="34" charset="-128"/>
              </a:rPr>
              <a:t>ı</a:t>
            </a:r>
            <a:r>
              <a:rPr lang="tr-TR" i="1" dirty="0" smtClean="0">
                <a:solidFill>
                  <a:srgbClr val="333333"/>
                </a:solidFill>
                <a:latin typeface="Arial Unicode MS" pitchFamily="34" charset="-128"/>
                <a:ea typeface="Arial Unicode MS" pitchFamily="34" charset="-128"/>
                <a:cs typeface="Arial Unicode MS" pitchFamily="34" charset="-128"/>
              </a:rPr>
              <a:t> çal</a:t>
            </a:r>
            <a:r>
              <a:rPr lang="tr-TR" i="1" dirty="0" smtClean="0">
                <a:solidFill>
                  <a:srgbClr val="333333"/>
                </a:solidFill>
                <a:ea typeface="Arial Unicode MS" pitchFamily="34" charset="-128"/>
                <a:cs typeface="Arial Unicode MS" pitchFamily="34" charset="-128"/>
              </a:rPr>
              <a:t>ış</a:t>
            </a:r>
            <a:r>
              <a:rPr lang="tr-TR" i="1" dirty="0" smtClean="0">
                <a:solidFill>
                  <a:srgbClr val="333333"/>
                </a:solidFill>
                <a:latin typeface="Arial Unicode MS" pitchFamily="34" charset="-128"/>
                <a:ea typeface="Arial Unicode MS" pitchFamily="34" charset="-128"/>
                <a:cs typeface="Arial Unicode MS" pitchFamily="34" charset="-128"/>
              </a:rPr>
              <a:t>malar</a:t>
            </a:r>
            <a:r>
              <a:rPr lang="tr-TR" i="1" dirty="0" smtClean="0">
                <a:solidFill>
                  <a:srgbClr val="333333"/>
                </a:solidFill>
                <a:ea typeface="Arial Unicode MS" pitchFamily="34" charset="-128"/>
                <a:cs typeface="Arial Unicode MS" pitchFamily="34" charset="-128"/>
              </a:rPr>
              <a:t>ı</a:t>
            </a:r>
            <a:r>
              <a:rPr lang="tr-TR" i="1" dirty="0" smtClean="0">
                <a:solidFill>
                  <a:srgbClr val="333333"/>
                </a:solidFill>
                <a:latin typeface="Arial Unicode MS" pitchFamily="34" charset="-128"/>
                <a:ea typeface="Arial Unicode MS" pitchFamily="34" charset="-128"/>
                <a:cs typeface="Arial Unicode MS" pitchFamily="34" charset="-128"/>
              </a:rPr>
              <a:t>, çarp</a:t>
            </a:r>
            <a:r>
              <a:rPr lang="tr-TR" i="1" dirty="0" smtClean="0">
                <a:solidFill>
                  <a:srgbClr val="333333"/>
                </a:solidFill>
                <a:ea typeface="Arial Unicode MS" pitchFamily="34" charset="-128"/>
                <a:cs typeface="Arial Unicode MS" pitchFamily="34" charset="-128"/>
              </a:rPr>
              <a:t>ı</a:t>
            </a:r>
            <a:r>
              <a:rPr lang="tr-TR" i="1" dirty="0" smtClean="0">
                <a:solidFill>
                  <a:srgbClr val="333333"/>
                </a:solidFill>
                <a:latin typeface="Arial Unicode MS" pitchFamily="34" charset="-128"/>
                <a:ea typeface="Arial Unicode MS" pitchFamily="34" charset="-128"/>
                <a:cs typeface="Arial Unicode MS" pitchFamily="34" charset="-128"/>
              </a:rPr>
              <a:t>k kentle</a:t>
            </a:r>
            <a:r>
              <a:rPr lang="tr-TR" i="1" dirty="0" smtClean="0">
                <a:solidFill>
                  <a:srgbClr val="333333"/>
                </a:solidFill>
                <a:ea typeface="Arial Unicode MS" pitchFamily="34" charset="-128"/>
                <a:cs typeface="Arial Unicode MS" pitchFamily="34" charset="-128"/>
              </a:rPr>
              <a:t>ş</a:t>
            </a:r>
            <a:r>
              <a:rPr lang="tr-TR" i="1" dirty="0" smtClean="0">
                <a:solidFill>
                  <a:srgbClr val="333333"/>
                </a:solidFill>
                <a:latin typeface="Arial Unicode MS" pitchFamily="34" charset="-128"/>
                <a:ea typeface="Arial Unicode MS" pitchFamily="34" charset="-128"/>
                <a:cs typeface="Arial Unicode MS" pitchFamily="34" charset="-128"/>
              </a:rPr>
              <a:t>me, trafik yo</a:t>
            </a:r>
            <a:r>
              <a:rPr lang="tr-TR" i="1" dirty="0" smtClean="0">
                <a:solidFill>
                  <a:srgbClr val="333333"/>
                </a:solidFill>
                <a:ea typeface="Arial Unicode MS" pitchFamily="34" charset="-128"/>
                <a:cs typeface="Arial Unicode MS" pitchFamily="34" charset="-128"/>
              </a:rPr>
              <a:t>ğ</a:t>
            </a:r>
            <a:r>
              <a:rPr lang="tr-TR" i="1" dirty="0" smtClean="0">
                <a:solidFill>
                  <a:srgbClr val="333333"/>
                </a:solidFill>
                <a:latin typeface="Arial Unicode MS" pitchFamily="34" charset="-128"/>
                <a:ea typeface="Arial Unicode MS" pitchFamily="34" charset="-128"/>
                <a:cs typeface="Arial Unicode MS" pitchFamily="34" charset="-128"/>
              </a:rPr>
              <a:t>unlu</a:t>
            </a:r>
            <a:r>
              <a:rPr lang="tr-TR" i="1" dirty="0" smtClean="0">
                <a:solidFill>
                  <a:srgbClr val="333333"/>
                </a:solidFill>
                <a:ea typeface="Arial Unicode MS" pitchFamily="34" charset="-128"/>
                <a:cs typeface="Arial Unicode MS" pitchFamily="34" charset="-128"/>
              </a:rPr>
              <a:t>ğ</a:t>
            </a:r>
            <a:r>
              <a:rPr lang="tr-TR" i="1" dirty="0" smtClean="0">
                <a:solidFill>
                  <a:srgbClr val="333333"/>
                </a:solidFill>
                <a:latin typeface="Arial Unicode MS" pitchFamily="34" charset="-128"/>
                <a:ea typeface="Arial Unicode MS" pitchFamily="34" charset="-128"/>
                <a:cs typeface="Arial Unicode MS" pitchFamily="34" charset="-128"/>
              </a:rPr>
              <a:t>u ve yeterli bilincin olu</a:t>
            </a:r>
            <a:r>
              <a:rPr lang="tr-TR" i="1" dirty="0" smtClean="0">
                <a:solidFill>
                  <a:srgbClr val="333333"/>
                </a:solidFill>
                <a:ea typeface="Arial Unicode MS" pitchFamily="34" charset="-128"/>
                <a:cs typeface="Arial Unicode MS" pitchFamily="34" charset="-128"/>
              </a:rPr>
              <a:t>ş</a:t>
            </a:r>
            <a:r>
              <a:rPr lang="tr-TR" i="1" dirty="0" smtClean="0">
                <a:solidFill>
                  <a:srgbClr val="333333"/>
                </a:solidFill>
                <a:latin typeface="Arial Unicode MS" pitchFamily="34" charset="-128"/>
                <a:ea typeface="Arial Unicode MS" pitchFamily="34" charset="-128"/>
                <a:cs typeface="Arial Unicode MS" pitchFamily="34" charset="-128"/>
              </a:rPr>
              <a:t>mamas</a:t>
            </a:r>
            <a:r>
              <a:rPr lang="tr-TR" i="1" dirty="0" smtClean="0">
                <a:solidFill>
                  <a:srgbClr val="333333"/>
                </a:solidFill>
                <a:ea typeface="Arial Unicode MS" pitchFamily="34" charset="-128"/>
                <a:cs typeface="Arial Unicode MS" pitchFamily="34" charset="-128"/>
              </a:rPr>
              <a:t>ı</a:t>
            </a:r>
            <a:r>
              <a:rPr lang="tr-TR" i="1" dirty="0" smtClean="0">
                <a:solidFill>
                  <a:srgbClr val="333333"/>
                </a:solidFill>
                <a:latin typeface="Arial Unicode MS" pitchFamily="34" charset="-128"/>
                <a:ea typeface="Arial Unicode MS" pitchFamily="34" charset="-128"/>
                <a:cs typeface="Arial Unicode MS" pitchFamily="34" charset="-128"/>
              </a:rPr>
              <a:t> v.b durumlar birtak</a:t>
            </a:r>
            <a:r>
              <a:rPr lang="tr-TR" i="1" dirty="0" smtClean="0">
                <a:solidFill>
                  <a:srgbClr val="333333"/>
                </a:solidFill>
                <a:ea typeface="Arial Unicode MS" pitchFamily="34" charset="-128"/>
                <a:cs typeface="Arial Unicode MS" pitchFamily="34" charset="-128"/>
              </a:rPr>
              <a:t>ı</a:t>
            </a:r>
            <a:r>
              <a:rPr lang="tr-TR" i="1" dirty="0" smtClean="0">
                <a:solidFill>
                  <a:srgbClr val="333333"/>
                </a:solidFill>
                <a:latin typeface="Arial Unicode MS" pitchFamily="34" charset="-128"/>
                <a:ea typeface="Arial Unicode MS" pitchFamily="34" charset="-128"/>
                <a:cs typeface="Arial Unicode MS" pitchFamily="34" charset="-128"/>
              </a:rPr>
              <a:t>m sorunlar</a:t>
            </a:r>
            <a:r>
              <a:rPr lang="tr-TR" i="1" dirty="0" smtClean="0">
                <a:solidFill>
                  <a:srgbClr val="333333"/>
                </a:solidFill>
                <a:ea typeface="Arial Unicode MS" pitchFamily="34" charset="-128"/>
                <a:cs typeface="Arial Unicode MS" pitchFamily="34" charset="-128"/>
              </a:rPr>
              <a:t>ı</a:t>
            </a:r>
            <a:r>
              <a:rPr lang="tr-TR" i="1" dirty="0" smtClean="0">
                <a:solidFill>
                  <a:srgbClr val="333333"/>
                </a:solidFill>
                <a:latin typeface="Arial Unicode MS" pitchFamily="34" charset="-128"/>
                <a:ea typeface="Arial Unicode MS" pitchFamily="34" charset="-128"/>
                <a:cs typeface="Arial Unicode MS" pitchFamily="34" charset="-128"/>
              </a:rPr>
              <a:t> beraberinde getirmektedir</a:t>
            </a:r>
            <a:r>
              <a:rPr lang="tr-TR" dirty="0" smtClean="0">
                <a:solidFill>
                  <a:srgbClr val="333333"/>
                </a:solidFill>
                <a:latin typeface="Arial Unicode MS" pitchFamily="34" charset="-128"/>
                <a:ea typeface="Arial Unicode MS" pitchFamily="34" charset="-128"/>
                <a:cs typeface="Arial Unicode MS" pitchFamily="34" charset="-128"/>
              </a:rPr>
              <a:t>. </a:t>
            </a:r>
          </a:p>
          <a:p>
            <a:pPr algn="just" eaLnBrk="1" hangingPunct="1">
              <a:lnSpc>
                <a:spcPct val="150000"/>
              </a:lnSpc>
              <a:spcBef>
                <a:spcPct val="70000"/>
              </a:spcBef>
            </a:pPr>
            <a:r>
              <a:rPr lang="tr-TR" b="1" dirty="0" smtClean="0">
                <a:solidFill>
                  <a:srgbClr val="333333"/>
                </a:solidFill>
                <a:ea typeface="Arial Unicode MS" pitchFamily="34" charset="-128"/>
                <a:cs typeface="Arial Unicode MS" pitchFamily="34" charset="-128"/>
              </a:rPr>
              <a:t>İş</a:t>
            </a:r>
            <a:r>
              <a:rPr lang="tr-TR" b="1" dirty="0" smtClean="0">
                <a:solidFill>
                  <a:srgbClr val="333333"/>
                </a:solidFill>
                <a:latin typeface="Arial Unicode MS" pitchFamily="34" charset="-128"/>
                <a:ea typeface="Arial Unicode MS" pitchFamily="34" charset="-128"/>
                <a:cs typeface="Arial Unicode MS" pitchFamily="34" charset="-128"/>
              </a:rPr>
              <a:t>te bu noktada </a:t>
            </a:r>
            <a:r>
              <a:rPr lang="tr-TR" b="1" dirty="0" smtClean="0">
                <a:solidFill>
                  <a:srgbClr val="333333"/>
                </a:solidFill>
                <a:ea typeface="Arial Unicode MS" pitchFamily="34" charset="-128"/>
                <a:cs typeface="Arial Unicode MS" pitchFamily="34" charset="-128"/>
              </a:rPr>
              <a:t>İş</a:t>
            </a:r>
            <a:r>
              <a:rPr lang="tr-TR" b="1" dirty="0" smtClean="0">
                <a:solidFill>
                  <a:srgbClr val="333333"/>
                </a:solidFill>
                <a:latin typeface="Arial Unicode MS" pitchFamily="34" charset="-128"/>
                <a:ea typeface="Arial Unicode MS" pitchFamily="34" charset="-128"/>
                <a:cs typeface="Arial Unicode MS" pitchFamily="34" charset="-128"/>
              </a:rPr>
              <a:t> Güvenli</a:t>
            </a:r>
            <a:r>
              <a:rPr lang="tr-TR" b="1" dirty="0" smtClean="0">
                <a:solidFill>
                  <a:srgbClr val="333333"/>
                </a:solidFill>
                <a:ea typeface="Arial Unicode MS" pitchFamily="34" charset="-128"/>
                <a:cs typeface="Arial Unicode MS" pitchFamily="34" charset="-128"/>
              </a:rPr>
              <a:t>ğ</a:t>
            </a:r>
            <a:r>
              <a:rPr lang="tr-TR" b="1" dirty="0" smtClean="0">
                <a:solidFill>
                  <a:srgbClr val="333333"/>
                </a:solidFill>
                <a:latin typeface="Arial Unicode MS" pitchFamily="34" charset="-128"/>
                <a:ea typeface="Arial Unicode MS" pitchFamily="34" charset="-128"/>
                <a:cs typeface="Arial Unicode MS" pitchFamily="34" charset="-128"/>
              </a:rPr>
              <a:t>i çözüm olarak kar</a:t>
            </a:r>
            <a:r>
              <a:rPr lang="tr-TR" b="1" dirty="0" smtClean="0">
                <a:solidFill>
                  <a:srgbClr val="333333"/>
                </a:solidFill>
                <a:ea typeface="Arial Unicode MS" pitchFamily="34" charset="-128"/>
                <a:cs typeface="Arial Unicode MS" pitchFamily="34" charset="-128"/>
              </a:rPr>
              <a:t>şı</a:t>
            </a:r>
            <a:r>
              <a:rPr lang="tr-TR" b="1" dirty="0" smtClean="0">
                <a:solidFill>
                  <a:srgbClr val="333333"/>
                </a:solidFill>
                <a:latin typeface="Arial Unicode MS" pitchFamily="34" charset="-128"/>
                <a:ea typeface="Arial Unicode MS" pitchFamily="34" charset="-128"/>
                <a:cs typeface="Arial Unicode MS" pitchFamily="34" charset="-128"/>
              </a:rPr>
              <a:t>m</a:t>
            </a:r>
            <a:r>
              <a:rPr lang="tr-TR" b="1" dirty="0" smtClean="0">
                <a:solidFill>
                  <a:srgbClr val="333333"/>
                </a:solidFill>
                <a:ea typeface="Arial Unicode MS" pitchFamily="34" charset="-128"/>
                <a:cs typeface="Arial Unicode MS" pitchFamily="34" charset="-128"/>
              </a:rPr>
              <a:t>ı</a:t>
            </a:r>
            <a:r>
              <a:rPr lang="tr-TR" b="1" dirty="0" smtClean="0">
                <a:solidFill>
                  <a:srgbClr val="333333"/>
                </a:solidFill>
                <a:latin typeface="Arial Unicode MS" pitchFamily="34" charset="-128"/>
                <a:ea typeface="Arial Unicode MS" pitchFamily="34" charset="-128"/>
                <a:cs typeface="Arial Unicode MS" pitchFamily="34" charset="-128"/>
              </a:rPr>
              <a:t>za ç</a:t>
            </a:r>
            <a:r>
              <a:rPr lang="tr-TR" b="1" dirty="0" smtClean="0">
                <a:solidFill>
                  <a:srgbClr val="333333"/>
                </a:solidFill>
                <a:ea typeface="Arial Unicode MS" pitchFamily="34" charset="-128"/>
                <a:cs typeface="Arial Unicode MS" pitchFamily="34" charset="-128"/>
              </a:rPr>
              <a:t>ı</a:t>
            </a:r>
            <a:r>
              <a:rPr lang="tr-TR" b="1" dirty="0" smtClean="0">
                <a:solidFill>
                  <a:srgbClr val="333333"/>
                </a:solidFill>
                <a:latin typeface="Arial Unicode MS" pitchFamily="34" charset="-128"/>
                <a:ea typeface="Arial Unicode MS" pitchFamily="34" charset="-128"/>
                <a:cs typeface="Arial Unicode MS" pitchFamily="34" charset="-128"/>
              </a:rPr>
              <a:t>kmaktad</a:t>
            </a:r>
            <a:r>
              <a:rPr lang="tr-TR" b="1" dirty="0" smtClean="0">
                <a:solidFill>
                  <a:srgbClr val="333333"/>
                </a:solidFill>
                <a:ea typeface="Arial Unicode MS" pitchFamily="34" charset="-128"/>
                <a:cs typeface="Arial Unicode MS" pitchFamily="34" charset="-128"/>
              </a:rPr>
              <a:t>ı</a:t>
            </a:r>
            <a:r>
              <a:rPr lang="tr-TR" b="1" dirty="0" smtClean="0">
                <a:solidFill>
                  <a:srgbClr val="333333"/>
                </a:solidFill>
                <a:latin typeface="Arial Unicode MS" pitchFamily="34" charset="-128"/>
                <a:ea typeface="Arial Unicode MS" pitchFamily="34" charset="-128"/>
                <a:cs typeface="Arial Unicode MS" pitchFamily="34" charset="-128"/>
              </a:rPr>
              <a:t>r...</a:t>
            </a:r>
            <a:r>
              <a:rPr lang="tr-TR" dirty="0" smtClean="0">
                <a:solidFill>
                  <a:srgbClr val="333333"/>
                </a:solidFill>
                <a:latin typeface="Arial Unicode MS" pitchFamily="34" charset="-128"/>
                <a:ea typeface="Arial Unicode MS" pitchFamily="34" charset="-128"/>
                <a:cs typeface="Arial Unicode MS" pitchFamily="34" charset="-128"/>
              </a:rPr>
              <a:t> Yani doğalgazın son kullanıcıya sürekli ve emniyetli bir </a:t>
            </a:r>
            <a:r>
              <a:rPr lang="tr-TR" dirty="0" smtClean="0">
                <a:solidFill>
                  <a:srgbClr val="333333"/>
                </a:solidFill>
                <a:ea typeface="Arial Unicode MS" pitchFamily="34" charset="-128"/>
                <a:cs typeface="Arial Unicode MS" pitchFamily="34" charset="-128"/>
              </a:rPr>
              <a:t>ş</a:t>
            </a:r>
            <a:r>
              <a:rPr lang="tr-TR" dirty="0" smtClean="0">
                <a:solidFill>
                  <a:srgbClr val="333333"/>
                </a:solidFill>
                <a:latin typeface="Arial Unicode MS" pitchFamily="34" charset="-128"/>
                <a:ea typeface="Arial Unicode MS" pitchFamily="34" charset="-128"/>
                <a:cs typeface="Arial Unicode MS" pitchFamily="34" charset="-128"/>
              </a:rPr>
              <a:t>ekilde ulaştırılması için i</a:t>
            </a:r>
            <a:r>
              <a:rPr lang="tr-TR" dirty="0" smtClean="0">
                <a:solidFill>
                  <a:srgbClr val="333333"/>
                </a:solidFill>
                <a:ea typeface="Arial Unicode MS" pitchFamily="34" charset="-128"/>
                <a:cs typeface="Arial Unicode MS" pitchFamily="34" charset="-128"/>
              </a:rPr>
              <a:t>ş</a:t>
            </a:r>
            <a:r>
              <a:rPr lang="tr-TR" dirty="0" smtClean="0">
                <a:solidFill>
                  <a:srgbClr val="333333"/>
                </a:solidFill>
                <a:latin typeface="Arial Unicode MS" pitchFamily="34" charset="-128"/>
                <a:ea typeface="Arial Unicode MS" pitchFamily="34" charset="-128"/>
                <a:cs typeface="Arial Unicode MS" pitchFamily="34" charset="-128"/>
              </a:rPr>
              <a:t> güvenli</a:t>
            </a:r>
            <a:r>
              <a:rPr lang="tr-TR" dirty="0" smtClean="0">
                <a:solidFill>
                  <a:srgbClr val="333333"/>
                </a:solidFill>
                <a:ea typeface="Arial Unicode MS" pitchFamily="34" charset="-128"/>
                <a:cs typeface="Arial Unicode MS" pitchFamily="34" charset="-128"/>
              </a:rPr>
              <a:t>ğ</a:t>
            </a:r>
            <a:r>
              <a:rPr lang="tr-TR" dirty="0" smtClean="0">
                <a:solidFill>
                  <a:srgbClr val="333333"/>
                </a:solidFill>
                <a:latin typeface="Arial Unicode MS" pitchFamily="34" charset="-128"/>
                <a:ea typeface="Arial Unicode MS" pitchFamily="34" charset="-128"/>
                <a:cs typeface="Arial Unicode MS" pitchFamily="34" charset="-128"/>
              </a:rPr>
              <a:t>ini ön planda tutan i</a:t>
            </a:r>
            <a:r>
              <a:rPr lang="tr-TR" dirty="0" smtClean="0">
                <a:solidFill>
                  <a:srgbClr val="333333"/>
                </a:solidFill>
                <a:ea typeface="Arial Unicode MS" pitchFamily="34" charset="-128"/>
                <a:cs typeface="Arial Unicode MS" pitchFamily="34" charset="-128"/>
              </a:rPr>
              <a:t>ş</a:t>
            </a:r>
            <a:r>
              <a:rPr lang="tr-TR" dirty="0" smtClean="0">
                <a:solidFill>
                  <a:srgbClr val="333333"/>
                </a:solidFill>
                <a:latin typeface="Arial Unicode MS" pitchFamily="34" charset="-128"/>
                <a:ea typeface="Arial Unicode MS" pitchFamily="34" charset="-128"/>
                <a:cs typeface="Arial Unicode MS" pitchFamily="34" charset="-128"/>
              </a:rPr>
              <a:t>letme anlay</a:t>
            </a:r>
            <a:r>
              <a:rPr lang="tr-TR" dirty="0" smtClean="0">
                <a:solidFill>
                  <a:srgbClr val="333333"/>
                </a:solidFill>
                <a:ea typeface="Arial Unicode MS" pitchFamily="34" charset="-128"/>
                <a:cs typeface="Arial Unicode MS" pitchFamily="34" charset="-128"/>
              </a:rPr>
              <a:t>ışı</a:t>
            </a:r>
            <a:r>
              <a:rPr lang="tr-TR" dirty="0" smtClean="0">
                <a:solidFill>
                  <a:srgbClr val="333333"/>
                </a:solidFill>
                <a:latin typeface="Arial Unicode MS" pitchFamily="34" charset="-128"/>
                <a:ea typeface="Arial Unicode MS" pitchFamily="34" charset="-128"/>
                <a:cs typeface="Arial Unicode MS" pitchFamily="34" charset="-128"/>
              </a:rPr>
              <a:t> önem kazanmaktad</a:t>
            </a:r>
            <a:r>
              <a:rPr lang="tr-TR" dirty="0" smtClean="0">
                <a:solidFill>
                  <a:srgbClr val="333333"/>
                </a:solidFill>
                <a:ea typeface="Arial Unicode MS" pitchFamily="34" charset="-128"/>
                <a:cs typeface="Arial Unicode MS" pitchFamily="34" charset="-128"/>
              </a:rPr>
              <a:t>ı</a:t>
            </a:r>
            <a:r>
              <a:rPr lang="tr-TR" dirty="0" smtClean="0">
                <a:solidFill>
                  <a:srgbClr val="333333"/>
                </a:solidFill>
                <a:latin typeface="Arial Unicode MS" pitchFamily="34" charset="-128"/>
                <a:ea typeface="Arial Unicode MS" pitchFamily="34" charset="-128"/>
                <a:cs typeface="Arial Unicode MS" pitchFamily="34" charset="-128"/>
              </a:rPr>
              <a:t>r. </a:t>
            </a:r>
          </a:p>
          <a:p>
            <a:pPr algn="just" eaLnBrk="1" hangingPunct="1">
              <a:lnSpc>
                <a:spcPct val="150000"/>
              </a:lnSpc>
              <a:spcBef>
                <a:spcPct val="70000"/>
              </a:spcBef>
            </a:pPr>
            <a:endParaRPr lang="tr-TR" dirty="0" smtClean="0">
              <a:solidFill>
                <a:srgbClr val="333333"/>
              </a:solidFill>
              <a:latin typeface="Arial Unicode MS" pitchFamily="34" charset="-128"/>
              <a:ea typeface="Arial Unicode MS" pitchFamily="34" charset="-128"/>
              <a:cs typeface="Arial Unicode MS" pitchFamily="34" charset="-128"/>
            </a:endParaRPr>
          </a:p>
          <a:p>
            <a:pPr algn="just">
              <a:lnSpc>
                <a:spcPct val="150000"/>
              </a:lnSpc>
              <a:spcBef>
                <a:spcPct val="70000"/>
              </a:spcBef>
            </a:pPr>
            <a:r>
              <a:rPr lang="tr-TR" dirty="0" smtClean="0">
                <a:solidFill>
                  <a:srgbClr val="333333"/>
                </a:solidFill>
                <a:latin typeface="Arial Unicode MS" pitchFamily="34" charset="-128"/>
              </a:rPr>
              <a:t>Yaşamak tehlikelidir dersek abartmış sayılmayız; ama riskler kısmen kontrol altına alınabilir. Gerek özel gerekse iş hayatımızda yaşadığımız küçük büyük kazaların temelinde iki husus yatmaktadır ki bunlar </a:t>
            </a:r>
            <a:r>
              <a:rPr lang="tr-TR" b="1" dirty="0" smtClean="0">
                <a:solidFill>
                  <a:srgbClr val="333333"/>
                </a:solidFill>
                <a:latin typeface="Arial Unicode MS" pitchFamily="34" charset="-128"/>
              </a:rPr>
              <a:t>riskli davranışlar ve emniyetsiz ortam ve şartlardır</a:t>
            </a:r>
            <a:r>
              <a:rPr lang="tr-TR" dirty="0" smtClean="0">
                <a:solidFill>
                  <a:srgbClr val="333333"/>
                </a:solidFill>
                <a:latin typeface="Arial Unicode MS" pitchFamily="34" charset="-128"/>
              </a:rPr>
              <a:t>.</a:t>
            </a:r>
            <a:endParaRPr lang="tr-TR" dirty="0" smtClean="0">
              <a:solidFill>
                <a:srgbClr val="333333"/>
              </a:solidFill>
              <a:latin typeface="Times New Roman" pitchFamily="18" charset="0"/>
            </a:endParaRPr>
          </a:p>
          <a:p>
            <a:pPr eaLnBrk="0" hangingPunct="0">
              <a:lnSpc>
                <a:spcPct val="90000"/>
              </a:lnSpc>
              <a:spcBef>
                <a:spcPct val="0"/>
              </a:spcBef>
              <a:buFont typeface="Monotype Sorts" pitchFamily="2" charset="2"/>
              <a:buNone/>
            </a:pPr>
            <a:r>
              <a:rPr lang="tr-TR" sz="1400" dirty="0" smtClean="0">
                <a:latin typeface="Humnst777 Lt BT" pitchFamily="34" charset="0"/>
              </a:rPr>
              <a:t>Güvensiz (riskli) davranışlar</a:t>
            </a:r>
            <a:endParaRPr lang="tr-TR" sz="1400" dirty="0" smtClean="0">
              <a:latin typeface="Tahoma" pitchFamily="34" charset="0"/>
            </a:endParaRPr>
          </a:p>
          <a:p>
            <a:pPr>
              <a:spcBef>
                <a:spcPct val="0"/>
              </a:spcBef>
              <a:buFontTx/>
              <a:buChar char="•"/>
            </a:pPr>
            <a:r>
              <a:rPr lang="tr-TR" sz="1400" dirty="0" smtClean="0">
                <a:latin typeface="Tahoma" pitchFamily="34" charset="0"/>
              </a:rPr>
              <a:t>Eğitimsizlik                                                                         </a:t>
            </a:r>
          </a:p>
          <a:p>
            <a:pPr>
              <a:spcBef>
                <a:spcPct val="0"/>
              </a:spcBef>
              <a:buFontTx/>
              <a:buChar char="•"/>
            </a:pPr>
            <a:r>
              <a:rPr lang="tr-TR" sz="1400" dirty="0" smtClean="0">
                <a:latin typeface="Tahoma" pitchFamily="34" charset="0"/>
              </a:rPr>
              <a:t>Farkında olmama                                                                         </a:t>
            </a:r>
          </a:p>
          <a:p>
            <a:pPr>
              <a:spcBef>
                <a:spcPct val="0"/>
              </a:spcBef>
              <a:buFontTx/>
              <a:buChar char="•"/>
            </a:pPr>
            <a:r>
              <a:rPr lang="tr-TR" sz="1400" dirty="0" smtClean="0">
                <a:latin typeface="Tahoma" pitchFamily="34" charset="0"/>
              </a:rPr>
              <a:t>Alışkanlıklar</a:t>
            </a:r>
          </a:p>
          <a:p>
            <a:pPr>
              <a:spcBef>
                <a:spcPct val="0"/>
              </a:spcBef>
              <a:buFontTx/>
              <a:buChar char="•"/>
            </a:pPr>
            <a:r>
              <a:rPr lang="tr-TR" sz="1400" dirty="0" smtClean="0">
                <a:latin typeface="Tahoma" pitchFamily="34" charset="0"/>
              </a:rPr>
              <a:t>Önemsememe</a:t>
            </a:r>
          </a:p>
          <a:p>
            <a:pPr>
              <a:spcBef>
                <a:spcPct val="0"/>
              </a:spcBef>
              <a:buFontTx/>
              <a:buChar char="•"/>
            </a:pPr>
            <a:r>
              <a:rPr lang="tr-TR" sz="1400" dirty="0" smtClean="0">
                <a:latin typeface="Tahoma" pitchFamily="34" charset="0"/>
              </a:rPr>
              <a:t>Mazeret bulma</a:t>
            </a:r>
          </a:p>
          <a:p>
            <a:pPr>
              <a:spcBef>
                <a:spcPct val="0"/>
              </a:spcBef>
              <a:buFontTx/>
              <a:buChar char="•"/>
            </a:pPr>
            <a:endParaRPr lang="tr-TR" sz="1400" dirty="0" smtClean="0">
              <a:latin typeface="Tahoma" pitchFamily="34" charset="0"/>
            </a:endParaRPr>
          </a:p>
          <a:p>
            <a:pPr eaLnBrk="0" hangingPunct="0">
              <a:lnSpc>
                <a:spcPct val="90000"/>
              </a:lnSpc>
              <a:spcBef>
                <a:spcPct val="0"/>
              </a:spcBef>
              <a:buFont typeface="Monotype Sorts" pitchFamily="2" charset="2"/>
              <a:buNone/>
            </a:pPr>
            <a:r>
              <a:rPr lang="tr-TR" sz="1400" dirty="0" smtClean="0">
                <a:latin typeface="Humnst777 Lt BT" pitchFamily="34" charset="0"/>
              </a:rPr>
              <a:t>Güvensiz çalışma koşulları</a:t>
            </a:r>
            <a:endParaRPr lang="tr-TR" sz="1400" dirty="0" smtClean="0">
              <a:latin typeface="Tahoma" pitchFamily="34" charset="0"/>
            </a:endParaRPr>
          </a:p>
          <a:p>
            <a:pPr>
              <a:spcBef>
                <a:spcPct val="0"/>
              </a:spcBef>
              <a:buFontTx/>
              <a:buChar char="•"/>
            </a:pPr>
            <a:r>
              <a:rPr lang="tr-TR" sz="1400" dirty="0" smtClean="0">
                <a:latin typeface="Tahoma" pitchFamily="34" charset="0"/>
              </a:rPr>
              <a:t>Yetersiz teknik önlemler</a:t>
            </a:r>
          </a:p>
          <a:p>
            <a:pPr>
              <a:spcBef>
                <a:spcPct val="0"/>
              </a:spcBef>
              <a:buFontTx/>
              <a:buChar char="•"/>
            </a:pPr>
            <a:r>
              <a:rPr lang="tr-TR" sz="1400" dirty="0" smtClean="0">
                <a:latin typeface="Tahoma" pitchFamily="34" charset="0"/>
              </a:rPr>
              <a:t>Yetersiz </a:t>
            </a:r>
            <a:r>
              <a:rPr lang="tr-TR" sz="1400" dirty="0" err="1" smtClean="0">
                <a:latin typeface="Tahoma" pitchFamily="34" charset="0"/>
              </a:rPr>
              <a:t>organizasyonel</a:t>
            </a:r>
            <a:r>
              <a:rPr lang="tr-TR" sz="1400" dirty="0" smtClean="0">
                <a:latin typeface="Tahoma" pitchFamily="34" charset="0"/>
              </a:rPr>
              <a:t> önlemler</a:t>
            </a:r>
          </a:p>
          <a:p>
            <a:pPr>
              <a:spcBef>
                <a:spcPct val="0"/>
              </a:spcBef>
              <a:buFontTx/>
              <a:buChar char="•"/>
            </a:pPr>
            <a:endParaRPr lang="tr-TR" sz="1400" dirty="0" smtClean="0">
              <a:latin typeface="Tahoma" pitchFamily="34" charset="0"/>
            </a:endParaRPr>
          </a:p>
          <a:p>
            <a:pPr>
              <a:spcBef>
                <a:spcPct val="0"/>
              </a:spcBef>
            </a:pPr>
            <a:r>
              <a:rPr lang="tr-TR" sz="1400" dirty="0" smtClean="0">
                <a:latin typeface="Tahoma" pitchFamily="34" charset="0"/>
              </a:rPr>
              <a:t> Ve bunların bazıları bir araya gelerek kazaların ve olumsuz sonuçların ortaya çıkmasına neden olmaktadır.</a:t>
            </a:r>
          </a:p>
          <a:p>
            <a:pPr algn="just">
              <a:lnSpc>
                <a:spcPct val="150000"/>
              </a:lnSpc>
              <a:spcBef>
                <a:spcPct val="70000"/>
              </a:spcBef>
            </a:pPr>
            <a:r>
              <a:rPr lang="tr-TR" dirty="0" smtClean="0">
                <a:solidFill>
                  <a:srgbClr val="333333"/>
                </a:solidFill>
                <a:latin typeface="Arial Unicode MS" pitchFamily="34" charset="-128"/>
              </a:rPr>
              <a:t>Bunların boyutları bazen önemsiz; ama sonuçları korkunç olabilmektedir. Dünya Sağlık Örgütü(ILO)’nün verilerine göre, iş kazaları nedeniyle dünyada her gün ortalama 5 bin, yılda ise 2 milyon kişi yaşamını yitiriyor. </a:t>
            </a:r>
          </a:p>
          <a:p>
            <a:pPr algn="just">
              <a:lnSpc>
                <a:spcPct val="150000"/>
              </a:lnSpc>
              <a:spcBef>
                <a:spcPct val="70000"/>
              </a:spcBef>
            </a:pPr>
            <a:r>
              <a:rPr lang="tr-TR" dirty="0" smtClean="0">
                <a:solidFill>
                  <a:srgbClr val="333333"/>
                </a:solidFill>
                <a:latin typeface="Arial Unicode MS" pitchFamily="34" charset="-128"/>
              </a:rPr>
              <a:t>Doğalgaz işletmeciliğinde, gerek kentsel sorunlar gerekse insanlardan kaynaklı birçok risk vardır. Doğalgazın son kullanıcıya sürekli ve emniyetli ulaştırılması için </a:t>
            </a:r>
            <a:r>
              <a:rPr lang="tr-TR" dirty="0" smtClean="0">
                <a:solidFill>
                  <a:srgbClr val="333333"/>
                </a:solidFill>
                <a:latin typeface="Arial Unicode MS" pitchFamily="34" charset="-128"/>
                <a:cs typeface="Times New Roman" pitchFamily="18" charset="0"/>
              </a:rPr>
              <a:t>iş güvenliğini ön planda tutan işletme anlayışı önem kazanmaktadır. </a:t>
            </a:r>
            <a:endParaRPr lang="tr-TR" dirty="0" smtClean="0">
              <a:solidFill>
                <a:srgbClr val="333333"/>
              </a:solidFill>
              <a:latin typeface="Arial Unicode MS" pitchFamily="34" charset="-128"/>
              <a:ea typeface="Arial Unicode MS" pitchFamily="34" charset="-128"/>
              <a:cs typeface="Arial Unicode MS"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3499B77-45D8-4A2D-B166-3750C41EF709}" type="slidenum">
              <a:rPr lang="de-DE" sz="1200">
                <a:solidFill>
                  <a:prstClr val="black"/>
                </a:solidFill>
              </a:rPr>
              <a:pPr algn="r"/>
              <a:t>7</a:t>
            </a:fld>
            <a:endParaRPr lang="de-DE" sz="1200" dirty="0">
              <a:solidFill>
                <a:prstClr val="black"/>
              </a:solidFill>
            </a:endParaRPr>
          </a:p>
        </p:txBody>
      </p:sp>
      <p:sp>
        <p:nvSpPr>
          <p:cNvPr id="72707"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B2055515-18D4-4FED-8932-3A920E085174}" type="slidenum">
              <a:rPr lang="en-GB" sz="1300">
                <a:solidFill>
                  <a:prstClr val="black"/>
                </a:solidFill>
              </a:rPr>
              <a:pPr algn="r" defTabSz="947738"/>
              <a:t>7</a:t>
            </a:fld>
            <a:endParaRPr lang="en-GB" sz="1300" dirty="0">
              <a:solidFill>
                <a:prstClr val="black"/>
              </a:solidFill>
            </a:endParaRPr>
          </a:p>
        </p:txBody>
      </p:sp>
      <p:sp>
        <p:nvSpPr>
          <p:cNvPr id="72708" name="Rectangle 2"/>
          <p:cNvSpPr>
            <a:spLocks noGrp="1" noRot="1" noChangeAspect="1" noChangeArrowheads="1" noTextEdit="1"/>
          </p:cNvSpPr>
          <p:nvPr>
            <p:ph type="sldImg"/>
          </p:nvPr>
        </p:nvSpPr>
        <p:spPr>
          <a:xfrm>
            <a:off x="1143000" y="685800"/>
            <a:ext cx="4573588" cy="3430588"/>
          </a:xfrm>
          <a:ln/>
        </p:spPr>
      </p:sp>
      <p:sp>
        <p:nvSpPr>
          <p:cNvPr id="72709"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11</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11</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Slayt Görüntüsü Yer Tutucusu"/>
          <p:cNvSpPr>
            <a:spLocks noGrp="1" noRot="1" noChangeAspect="1" noTextEdit="1"/>
          </p:cNvSpPr>
          <p:nvPr>
            <p:ph type="sldImg"/>
          </p:nvPr>
        </p:nvSpPr>
        <p:spPr>
          <a:ln/>
        </p:spPr>
      </p:sp>
      <p:sp>
        <p:nvSpPr>
          <p:cNvPr id="3" name="2 Not Yer Tutucusu"/>
          <p:cNvSpPr>
            <a:spLocks noGrp="1"/>
          </p:cNvSpPr>
          <p:nvPr>
            <p:ph type="body" idx="1"/>
          </p:nvPr>
        </p:nvSpPr>
        <p:spPr/>
        <p:txBody>
          <a:bodyPr>
            <a:normAutofit fontScale="77500" lnSpcReduction="20000"/>
          </a:bodyPr>
          <a:lstStyle/>
          <a:p>
            <a:pPr>
              <a:defRPr/>
            </a:pPr>
            <a:r>
              <a:rPr lang="tr-TR" dirty="0" smtClean="0"/>
              <a:t>Ülkemizde ise iş kazasının tanımını teknik ve yasal tanım olarak 2’ye ayırabiliriz. Teknik tanıma göre: “Her tür iş ve endüstride istihdam sonucu doğan, bireysel yaralanma veya maddi hasara veya üretim akışında aksamaya yol açan ve bireysel yaralanma yaratabilecek istenmeyen olaylara iş kazası denir.” Bu tanıma göre iş kazalarında bireysel tehlike ve/veya maddi zarar unsurlarının bulunması gerekir. Her kaza yaralanma ile sonuçlanmamaktadır. Bireysel bir hasar olmasa da üretim veya işin akışını engelleyebilecek ve maddi hasara yol açan bir olay iş kazası olacaktır.</a:t>
            </a:r>
            <a:br>
              <a:rPr lang="tr-TR" dirty="0" smtClean="0"/>
            </a:br>
            <a:r>
              <a:rPr lang="tr-TR" dirty="0" smtClean="0"/>
              <a:t>506 Sayılı Sosyal Sigortalar Kanunu’nun 11. Maddesi, iş kazalarını tanımlamıştır. </a:t>
            </a:r>
            <a:br>
              <a:rPr lang="tr-TR" dirty="0" smtClean="0"/>
            </a:br>
            <a:r>
              <a:rPr lang="tr-TR" dirty="0" smtClean="0"/>
              <a:t>“İş kazası, aşağıdaki hal ve durumlardan birinde meydana gelen ve sigortalıyı hemen veya daha sonradan bedence veya ruhça arızaya uğratan olaydır.”</a:t>
            </a:r>
            <a:br>
              <a:rPr lang="tr-TR" dirty="0" smtClean="0"/>
            </a:br>
            <a:r>
              <a:rPr lang="tr-TR" dirty="0" smtClean="0"/>
              <a:t/>
            </a:r>
            <a:br>
              <a:rPr lang="tr-TR" dirty="0" smtClean="0"/>
            </a:br>
            <a:r>
              <a:rPr lang="tr-TR" dirty="0" smtClean="0"/>
              <a:t>a) Sigortalının iş yerinde bulunduğu sırada,</a:t>
            </a:r>
            <a:br>
              <a:rPr lang="tr-TR" dirty="0" smtClean="0"/>
            </a:br>
            <a:r>
              <a:rPr lang="tr-TR" dirty="0" smtClean="0"/>
              <a:t/>
            </a:r>
            <a:br>
              <a:rPr lang="tr-TR" dirty="0" smtClean="0"/>
            </a:br>
            <a:r>
              <a:rPr lang="tr-TR" dirty="0" smtClean="0"/>
              <a:t>b) İşveren tarafından yürütülmekte olan iş dolayısıyla,</a:t>
            </a:r>
            <a:br>
              <a:rPr lang="tr-TR" dirty="0" smtClean="0"/>
            </a:br>
            <a:r>
              <a:rPr lang="tr-TR" dirty="0" smtClean="0"/>
              <a:t/>
            </a:r>
            <a:br>
              <a:rPr lang="tr-TR" dirty="0" smtClean="0"/>
            </a:br>
            <a:r>
              <a:rPr lang="tr-TR" dirty="0" smtClean="0"/>
              <a:t>c) Sigortalının işveren tarafından görev ile başka bir yere gönderilmesi yüzünden asıl işini yapmaksızın geçen zamanlarda,</a:t>
            </a:r>
            <a:br>
              <a:rPr lang="tr-TR" dirty="0" smtClean="0"/>
            </a:br>
            <a:r>
              <a:rPr lang="tr-TR" dirty="0" smtClean="0"/>
              <a:t/>
            </a:r>
            <a:br>
              <a:rPr lang="tr-TR" dirty="0" smtClean="0"/>
            </a:br>
            <a:r>
              <a:rPr lang="tr-TR" dirty="0" smtClean="0"/>
              <a:t>d) Emzikli kadın sigortalının çocuğun süt vermek için ayrılan zamanlarda,</a:t>
            </a:r>
            <a:br>
              <a:rPr lang="tr-TR" dirty="0" smtClean="0"/>
            </a:br>
            <a:r>
              <a:rPr lang="tr-TR" dirty="0" smtClean="0"/>
              <a:t/>
            </a:r>
            <a:br>
              <a:rPr lang="tr-TR" dirty="0" smtClean="0"/>
            </a:br>
            <a:r>
              <a:rPr lang="tr-TR" dirty="0" smtClean="0"/>
              <a:t>e) Sigortalıların, işverence sağlanan bir taşıtla işin yapıldığı yere toplu olarak götürülüp getirilmeleri sırasında.</a:t>
            </a:r>
            <a:br>
              <a:rPr lang="tr-TR" dirty="0" smtClean="0"/>
            </a:br>
            <a:r>
              <a:rPr lang="tr-TR" dirty="0" smtClean="0"/>
              <a:t/>
            </a:r>
            <a:br>
              <a:rPr lang="tr-TR" dirty="0" smtClean="0"/>
            </a:br>
            <a:r>
              <a:rPr lang="tr-TR" dirty="0" smtClean="0"/>
              <a:t>Beş madde ile hangi tür olayların iş kazası sayılıp sayılamayacağı kesin olarak belirtilmiştir. Yine bir olayın iş kazası olarak kabul edilmesi için salt bedensel bir hasar gerekmemekte, ruhsal hasarlar da iş kazası olarak kabul edilmektedir. Burada yasal tanım ile teknik tanım arasındaki fark görülmektedir. İş kazasının teknik tanımında olayın iş kazası olarak kabul edilmesi içim bireysel yaralanmanın olması gerekmezken, yasal tanımda bireyin bedensel veya ruhsal bir hasara uğraması gerekmektedir.</a:t>
            </a:r>
            <a:br>
              <a:rPr lang="tr-TR" dirty="0" smtClean="0"/>
            </a:br>
            <a:r>
              <a:rPr lang="tr-TR" dirty="0" smtClean="0"/>
              <a:t/>
            </a:r>
            <a:br>
              <a:rPr lang="tr-TR" dirty="0" smtClean="0"/>
            </a:br>
            <a:r>
              <a:rPr lang="tr-TR" dirty="0" smtClean="0"/>
              <a:t>Yasanın (a) maddesi oldukça geniş kapsamlıdır. İşyerinde bulunma koşulunda, iş saatleri içinde bulunup bulunulmaması ve meydana gelen olayın işin gereği yapılırken olup olmadığı ayırt edilmemiştir. Yani işyerinde meydana gelen ve işçiyi hasara uğratan her olay iş kazasıdır. Örneğin,iş saatleri dışında işyerinde kalarak top oynayan bir işçinin ayağının kırılması veya yine iş yerinde aralarında kavga eden işçilerin yaralanmaları kayıtlara iş kazası olarak geçecektir. Benzer tür olaylarda oluşan ihtilafların iş kazası sayılacağı, maddenin açık ve kesin olması yüzünden Yargıtay’ca da onanmaktadır.</a:t>
            </a:r>
            <a:br>
              <a:rPr lang="tr-TR" dirty="0" smtClean="0"/>
            </a:br>
            <a:endParaRPr lang="tr-TR" dirty="0"/>
          </a:p>
        </p:txBody>
      </p:sp>
      <p:sp>
        <p:nvSpPr>
          <p:cNvPr id="47108" name="3 Slayt Numarası Yer Tutucusu"/>
          <p:cNvSpPr>
            <a:spLocks noGrp="1"/>
          </p:cNvSpPr>
          <p:nvPr>
            <p:ph type="sldNum" sz="quarter" idx="5"/>
          </p:nvPr>
        </p:nvSpPr>
        <p:spPr>
          <a:noFill/>
        </p:spPr>
        <p:txBody>
          <a:bodyPr/>
          <a:lstStyle/>
          <a:p>
            <a:fld id="{1DA7BFED-0FB5-45B4-9677-B90FD7173D64}" type="slidenum">
              <a:rPr lang="tr-TR" smtClean="0"/>
              <a:pPr/>
              <a:t>12</a:t>
            </a:fld>
            <a:endParaRPr 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20</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20</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22</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22</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AndClipArt">
  <p:cSld name="Başlık, Metin ve Küçük Resim">
    <p:spTree>
      <p:nvGrpSpPr>
        <p:cNvPr id="1" name=""/>
        <p:cNvGrpSpPr/>
        <p:nvPr/>
      </p:nvGrpSpPr>
      <p:grpSpPr>
        <a:xfrm>
          <a:off x="0" y="0"/>
          <a:ext cx="0" cy="0"/>
          <a:chOff x="0" y="0"/>
          <a:chExt cx="0" cy="0"/>
        </a:xfrm>
      </p:grpSpPr>
      <p:sp>
        <p:nvSpPr>
          <p:cNvPr id="2" name="1 Başlık"/>
          <p:cNvSpPr>
            <a:spLocks noGrp="1"/>
          </p:cNvSpPr>
          <p:nvPr>
            <p:ph type="title"/>
          </p:nvPr>
        </p:nvSpPr>
        <p:spPr>
          <a:xfrm>
            <a:off x="301625" y="228600"/>
            <a:ext cx="8510588" cy="1325563"/>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01625" y="1676400"/>
            <a:ext cx="4194175" cy="44227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Küçük Resim Yer Tutucusu"/>
          <p:cNvSpPr>
            <a:spLocks noGrp="1"/>
          </p:cNvSpPr>
          <p:nvPr>
            <p:ph type="clipArt" sz="half" idx="2"/>
          </p:nvPr>
        </p:nvSpPr>
        <p:spPr>
          <a:xfrm>
            <a:off x="4648200" y="1676400"/>
            <a:ext cx="4194175" cy="4422775"/>
          </a:xfrm>
        </p:spPr>
        <p:txBody>
          <a:bodyPr/>
          <a:lstStyle/>
          <a:p>
            <a:pPr lvl="0"/>
            <a:endParaRPr lang="tr-TR" noProof="0"/>
          </a:p>
        </p:txBody>
      </p:sp>
      <p:sp>
        <p:nvSpPr>
          <p:cNvPr id="5" name="4 Veri Yer Tutucusu"/>
          <p:cNvSpPr>
            <a:spLocks noGrp="1"/>
          </p:cNvSpPr>
          <p:nvPr>
            <p:ph type="dt" sz="half" idx="10"/>
          </p:nvPr>
        </p:nvSpPr>
        <p:spPr>
          <a:xfrm>
            <a:off x="304800" y="6245225"/>
            <a:ext cx="2286000" cy="476250"/>
          </a:xfrm>
          <a:prstGeom prst="rect">
            <a:avLst/>
          </a:prstGeom>
        </p:spPr>
        <p:txBody>
          <a:bodyPr/>
          <a:lstStyle>
            <a:lvl1pPr>
              <a:defRPr/>
            </a:lvl1pPr>
          </a:lstStyle>
          <a:p>
            <a:pPr>
              <a:defRPr/>
            </a:pPr>
            <a:endParaRPr lang="tr-TR"/>
          </a:p>
        </p:txBody>
      </p:sp>
      <p:sp>
        <p:nvSpPr>
          <p:cNvPr id="6" name="5 Altbilgi Yer Tutucusu"/>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tr-TR"/>
          </a:p>
        </p:txBody>
      </p:sp>
      <p:sp>
        <p:nvSpPr>
          <p:cNvPr id="7" name="6 Slayt Numarası Yer Tutucusu"/>
          <p:cNvSpPr>
            <a:spLocks noGrp="1"/>
          </p:cNvSpPr>
          <p:nvPr>
            <p:ph type="sldNum" sz="quarter" idx="12"/>
          </p:nvPr>
        </p:nvSpPr>
        <p:spPr>
          <a:xfrm>
            <a:off x="6553200" y="6245225"/>
            <a:ext cx="2286000" cy="476250"/>
          </a:xfrm>
          <a:prstGeom prst="rect">
            <a:avLst/>
          </a:prstGeom>
        </p:spPr>
        <p:txBody>
          <a:bodyPr/>
          <a:lstStyle>
            <a:lvl1pPr>
              <a:defRPr/>
            </a:lvl1pPr>
          </a:lstStyle>
          <a:p>
            <a:pPr>
              <a:defRPr/>
            </a:pPr>
            <a:fld id="{25D24986-C8DB-4A4F-8D53-9833A47DA14A}" type="slidenum">
              <a:rPr lang="tr-TR"/>
              <a:pPr>
                <a:defRPr/>
              </a:pPr>
              <a:t>‹#›</a:t>
            </a:fld>
            <a:endParaRPr lang="tr-TR"/>
          </a:p>
        </p:txBody>
      </p:sp>
    </p:spTree>
    <p:extLst>
      <p:ext uri="{BB962C8B-B14F-4D97-AF65-F5344CB8AC3E}">
        <p14:creationId xmlns:p14="http://schemas.microsoft.com/office/powerpoint/2010/main" val="1203028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ki İçerik">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9" name="1 Başlık"/>
          <p:cNvSpPr>
            <a:spLocks noGrp="1"/>
          </p:cNvSpPr>
          <p:nvPr>
            <p:ph type="title"/>
          </p:nvPr>
        </p:nvSpPr>
        <p:spPr>
          <a:xfrm>
            <a:off x="300251" y="436728"/>
            <a:ext cx="8345605" cy="639883"/>
          </a:xfr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hangingPunct="1">
              <a:spcBef>
                <a:spcPct val="0"/>
              </a:spcBef>
              <a:spcAft>
                <a:spcPct val="0"/>
              </a:spcAft>
              <a:defRPr lang="tr-TR" sz="2000" b="1" cap="none" spc="160" baseline="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ea typeface="+mj-ea"/>
                <a:cs typeface="Lucida Sans Unicode" pitchFamily="34" charset="0"/>
              </a:defRPr>
            </a:lvl1pPr>
          </a:lstStyle>
          <a:p>
            <a:r>
              <a:rPr lang="tr-TR" dirty="0" smtClean="0"/>
              <a:t>Asıl başlık stili için tıklatın</a:t>
            </a:r>
            <a:endParaRPr lang="tr-TR" dirty="0"/>
          </a:p>
        </p:txBody>
      </p:sp>
      <p:pic>
        <p:nvPicPr>
          <p:cNvPr id="8" name="Resim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92579" y="6081663"/>
            <a:ext cx="445654" cy="633541"/>
          </a:xfrm>
          <a:prstGeom prst="rect">
            <a:avLst/>
          </a:prstGeom>
        </p:spPr>
      </p:pic>
      <p:sp>
        <p:nvSpPr>
          <p:cNvPr id="7" name="Metin kutusu 6"/>
          <p:cNvSpPr txBox="1"/>
          <p:nvPr userDrawn="1"/>
        </p:nvSpPr>
        <p:spPr>
          <a:xfrm>
            <a:off x="6875813" y="6533935"/>
            <a:ext cx="1710091" cy="215444"/>
          </a:xfrm>
          <a:prstGeom prst="rect">
            <a:avLst/>
          </a:prstGeom>
          <a:noFill/>
        </p:spPr>
        <p:txBody>
          <a:bodyPr wrap="square" rtlCol="0">
            <a:spAutoFit/>
          </a:bodyPr>
          <a:lstStyle/>
          <a:p>
            <a:pPr algn="r"/>
            <a:r>
              <a:rPr lang="tr-TR" sz="800" i="1" dirty="0" smtClean="0">
                <a:solidFill>
                  <a:schemeClr val="bg1">
                    <a:lumMod val="65000"/>
                  </a:schemeClr>
                </a:solidFill>
                <a:latin typeface="Calibri" pitchFamily="34" charset="0"/>
                <a:cs typeface="Calibri" pitchFamily="34" charset="0"/>
              </a:rPr>
              <a:t>İş Kazaları Eğitimi-2013</a:t>
            </a:r>
            <a:endParaRPr lang="tr-TR" sz="800" i="1" dirty="0">
              <a:solidFill>
                <a:schemeClr val="bg1">
                  <a:lumMod val="65000"/>
                </a:schemeClr>
              </a:solidFill>
              <a:latin typeface="Calibri" pitchFamily="34" charset="0"/>
              <a:cs typeface="Calibri" pitchFamily="34" charset="0"/>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Yalnızca Başlık">
    <p:spTree>
      <p:nvGrpSpPr>
        <p:cNvPr id="1" name=""/>
        <p:cNvGrpSpPr/>
        <p:nvPr/>
      </p:nvGrpSpPr>
      <p:grpSpPr>
        <a:xfrm>
          <a:off x="0" y="0"/>
          <a:ext cx="0" cy="0"/>
          <a:chOff x="0" y="0"/>
          <a:chExt cx="0" cy="0"/>
        </a:xfrm>
      </p:grpSpPr>
      <p:sp>
        <p:nvSpPr>
          <p:cNvPr id="7" name="1 Başlık"/>
          <p:cNvSpPr>
            <a:spLocks noGrp="1"/>
          </p:cNvSpPr>
          <p:nvPr>
            <p:ph type="title"/>
          </p:nvPr>
        </p:nvSpPr>
        <p:spPr>
          <a:xfrm>
            <a:off x="873456" y="436728"/>
            <a:ext cx="7772400" cy="639883"/>
          </a:xfr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hangingPunct="1">
              <a:spcBef>
                <a:spcPct val="0"/>
              </a:spcBef>
              <a:spcAft>
                <a:spcPct val="0"/>
              </a:spcAft>
              <a:defRPr lang="tr-TR" sz="2000" b="1" cap="none" spc="160" baseline="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ea typeface="+mj-ea"/>
                <a:cs typeface="Lucida Sans Unicode" pitchFamily="34" charset="0"/>
              </a:defRPr>
            </a:lvl1pPr>
          </a:lstStyle>
          <a:p>
            <a:r>
              <a:rPr lang="tr-TR" dirty="0" smtClean="0"/>
              <a:t>Asıl başlık stili için tıklatın</a:t>
            </a:r>
            <a:endParaRPr lang="tr-TR" dirty="0"/>
          </a:p>
        </p:txBody>
      </p:sp>
      <p:pic>
        <p:nvPicPr>
          <p:cNvPr id="10" name="Resim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92579" y="6119763"/>
            <a:ext cx="445654" cy="633541"/>
          </a:xfrm>
          <a:prstGeom prst="rect">
            <a:avLst/>
          </a:prstGeom>
        </p:spPr>
      </p:pic>
      <p:sp>
        <p:nvSpPr>
          <p:cNvPr id="5" name="Metin kutusu 4"/>
          <p:cNvSpPr txBox="1"/>
          <p:nvPr userDrawn="1"/>
        </p:nvSpPr>
        <p:spPr>
          <a:xfrm>
            <a:off x="6875813" y="6533935"/>
            <a:ext cx="1710091" cy="215444"/>
          </a:xfrm>
          <a:prstGeom prst="rect">
            <a:avLst/>
          </a:prstGeom>
          <a:noFill/>
        </p:spPr>
        <p:txBody>
          <a:bodyPr wrap="square" rtlCol="0">
            <a:spAutoFit/>
          </a:bodyPr>
          <a:lstStyle/>
          <a:p>
            <a:pPr algn="r"/>
            <a:r>
              <a:rPr lang="tr-TR" sz="800" i="1" dirty="0" smtClean="0">
                <a:solidFill>
                  <a:schemeClr val="bg1">
                    <a:lumMod val="65000"/>
                  </a:schemeClr>
                </a:solidFill>
                <a:latin typeface="Calibri" pitchFamily="34" charset="0"/>
                <a:cs typeface="Calibri" pitchFamily="34" charset="0"/>
              </a:rPr>
              <a:t>İş Kazaları Eğitimi-2013</a:t>
            </a:r>
            <a:endParaRPr lang="tr-TR" sz="800" i="1" dirty="0">
              <a:solidFill>
                <a:schemeClr val="bg1">
                  <a:lumMod val="65000"/>
                </a:schemeClr>
              </a:solidFill>
              <a:latin typeface="Calibri" pitchFamily="34" charset="0"/>
              <a:cs typeface="Calibri" pitchFamily="34" charset="0"/>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oş">
    <p:spTree>
      <p:nvGrpSpPr>
        <p:cNvPr id="1" name=""/>
        <p:cNvGrpSpPr/>
        <p:nvPr/>
      </p:nvGrpSpPr>
      <p:grpSpPr>
        <a:xfrm>
          <a:off x="0" y="0"/>
          <a:ext cx="0" cy="0"/>
          <a:chOff x="0" y="0"/>
          <a:chExt cx="0" cy="0"/>
        </a:xfrm>
      </p:grpSpPr>
      <p:sp>
        <p:nvSpPr>
          <p:cNvPr id="5" name="1 Başlık"/>
          <p:cNvSpPr>
            <a:spLocks noGrp="1"/>
          </p:cNvSpPr>
          <p:nvPr>
            <p:ph type="title"/>
          </p:nvPr>
        </p:nvSpPr>
        <p:spPr>
          <a:xfrm>
            <a:off x="873456" y="436728"/>
            <a:ext cx="7772400" cy="639883"/>
          </a:xfr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hangingPunct="1">
              <a:spcBef>
                <a:spcPct val="0"/>
              </a:spcBef>
              <a:spcAft>
                <a:spcPct val="0"/>
              </a:spcAft>
              <a:defRPr lang="tr-TR" sz="2000" b="1" cap="none" spc="160" baseline="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ea typeface="+mj-ea"/>
                <a:cs typeface="Lucida Sans Unicode" pitchFamily="34" charset="0"/>
              </a:defRPr>
            </a:lvl1pPr>
          </a:lstStyle>
          <a:p>
            <a:r>
              <a:rPr lang="tr-TR" dirty="0" smtClean="0"/>
              <a:t>Asıl başlık stili için tıklatın</a:t>
            </a:r>
            <a:endParaRPr lang="tr-TR" dirty="0"/>
          </a:p>
        </p:txBody>
      </p:sp>
      <p:pic>
        <p:nvPicPr>
          <p:cNvPr id="9" name="Resim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92579" y="6119763"/>
            <a:ext cx="445654" cy="633541"/>
          </a:xfrm>
          <a:prstGeom prst="rect">
            <a:avLst/>
          </a:prstGeom>
        </p:spPr>
      </p:pic>
      <p:sp>
        <p:nvSpPr>
          <p:cNvPr id="6" name="Metin kutusu 5"/>
          <p:cNvSpPr txBox="1"/>
          <p:nvPr userDrawn="1"/>
        </p:nvSpPr>
        <p:spPr>
          <a:xfrm>
            <a:off x="6875813" y="6533935"/>
            <a:ext cx="1710091" cy="215444"/>
          </a:xfrm>
          <a:prstGeom prst="rect">
            <a:avLst/>
          </a:prstGeom>
          <a:noFill/>
        </p:spPr>
        <p:txBody>
          <a:bodyPr wrap="square" rtlCol="0">
            <a:spAutoFit/>
          </a:bodyPr>
          <a:lstStyle/>
          <a:p>
            <a:pPr algn="r"/>
            <a:r>
              <a:rPr lang="tr-TR" sz="800" i="1" dirty="0" smtClean="0">
                <a:solidFill>
                  <a:schemeClr val="bg1">
                    <a:lumMod val="65000"/>
                  </a:schemeClr>
                </a:solidFill>
                <a:latin typeface="Calibri" pitchFamily="34" charset="0"/>
                <a:cs typeface="Calibri" pitchFamily="34" charset="0"/>
              </a:rPr>
              <a:t>İş Kazaları Eğitimi-2013</a:t>
            </a:r>
            <a:endParaRPr lang="tr-TR" sz="800" i="1" dirty="0">
              <a:solidFill>
                <a:schemeClr val="bg1">
                  <a:lumMod val="65000"/>
                </a:schemeClr>
              </a:solidFill>
              <a:latin typeface="Calibri" pitchFamily="34" charset="0"/>
              <a:cs typeface="Calibri" pitchFamily="34" charset="0"/>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Tree>
    <p:extLst>
      <p:ext uri="{BB962C8B-B14F-4D97-AF65-F5344CB8AC3E}">
        <p14:creationId xmlns:p14="http://schemas.microsoft.com/office/powerpoint/2010/main" val="39901878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1 Başlık"/>
          <p:cNvSpPr>
            <a:spLocks noGrp="1"/>
          </p:cNvSpPr>
          <p:nvPr>
            <p:ph type="title"/>
          </p:nvPr>
        </p:nvSpPr>
        <p:spPr>
          <a:xfrm>
            <a:off x="873456" y="436728"/>
            <a:ext cx="7772400" cy="639883"/>
          </a:xfr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hangingPunct="1">
              <a:spcBef>
                <a:spcPct val="0"/>
              </a:spcBef>
              <a:spcAft>
                <a:spcPct val="0"/>
              </a:spcAft>
              <a:defRPr lang="tr-TR" sz="2000" b="1" cap="none" spc="160" baseline="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ea typeface="+mj-ea"/>
                <a:cs typeface="Lucida Sans Unicode" pitchFamily="34" charset="0"/>
              </a:defRPr>
            </a:lvl1pPr>
          </a:lstStyle>
          <a:p>
            <a:r>
              <a:rPr lang="tr-TR" dirty="0" smtClean="0"/>
              <a:t>Asıl başlık stili için tıklatın</a:t>
            </a:r>
            <a:endParaRPr lang="tr-TR" dirty="0"/>
          </a:p>
        </p:txBody>
      </p:sp>
    </p:spTree>
    <p:extLst>
      <p:ext uri="{BB962C8B-B14F-4D97-AF65-F5344CB8AC3E}">
        <p14:creationId xmlns:p14="http://schemas.microsoft.com/office/powerpoint/2010/main" val="1221622478"/>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1_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420352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2_Boş">
    <p:spTree>
      <p:nvGrpSpPr>
        <p:cNvPr id="1" name=""/>
        <p:cNvGrpSpPr/>
        <p:nvPr/>
      </p:nvGrpSpPr>
      <p:grpSpPr>
        <a:xfrm>
          <a:off x="0" y="0"/>
          <a:ext cx="0" cy="0"/>
          <a:chOff x="0" y="0"/>
          <a:chExt cx="0" cy="0"/>
        </a:xfrm>
      </p:grpSpPr>
      <p:sp>
        <p:nvSpPr>
          <p:cNvPr id="4" name="1 Başlık"/>
          <p:cNvSpPr>
            <a:spLocks noGrp="1"/>
          </p:cNvSpPr>
          <p:nvPr>
            <p:ph type="title"/>
          </p:nvPr>
        </p:nvSpPr>
        <p:spPr>
          <a:xfrm>
            <a:off x="873456" y="436728"/>
            <a:ext cx="7772400" cy="639883"/>
          </a:xfr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fontAlgn="base" hangingPunct="1">
              <a:spcBef>
                <a:spcPct val="0"/>
              </a:spcBef>
              <a:spcAft>
                <a:spcPct val="0"/>
              </a:spcAft>
              <a:defRPr lang="tr-TR" sz="2000" b="1" cap="none" spc="160" baseline="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ea typeface="+mj-ea"/>
                <a:cs typeface="Lucida Sans Unicode" pitchFamily="34" charset="0"/>
              </a:defRPr>
            </a:lvl1pPr>
          </a:lstStyle>
          <a:p>
            <a:r>
              <a:rPr lang="tr-TR" dirty="0" smtClean="0"/>
              <a:t>Asıl başlık stili için tıklatın</a:t>
            </a:r>
            <a:endParaRPr lang="tr-TR" dirty="0"/>
          </a:p>
        </p:txBody>
      </p:sp>
    </p:spTree>
    <p:extLst>
      <p:ext uri="{BB962C8B-B14F-4D97-AF65-F5344CB8AC3E}">
        <p14:creationId xmlns:p14="http://schemas.microsoft.com/office/powerpoint/2010/main" val="48542329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pic>
        <p:nvPicPr>
          <p:cNvPr id="2" name="Resim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592579" y="6119763"/>
            <a:ext cx="445654" cy="633541"/>
          </a:xfrm>
          <a:prstGeom prst="rect">
            <a:avLst/>
          </a:prstGeom>
        </p:spPr>
      </p:pic>
      <p:sp>
        <p:nvSpPr>
          <p:cNvPr id="3" name="Metin kutusu 2"/>
          <p:cNvSpPr txBox="1"/>
          <p:nvPr userDrawn="1"/>
        </p:nvSpPr>
        <p:spPr>
          <a:xfrm>
            <a:off x="6875813" y="6533935"/>
            <a:ext cx="1710091" cy="215444"/>
          </a:xfrm>
          <a:prstGeom prst="rect">
            <a:avLst/>
          </a:prstGeom>
          <a:noFill/>
        </p:spPr>
        <p:txBody>
          <a:bodyPr wrap="square" rtlCol="0">
            <a:spAutoFit/>
          </a:bodyPr>
          <a:lstStyle/>
          <a:p>
            <a:pPr algn="r"/>
            <a:r>
              <a:rPr lang="tr-TR" sz="800" i="1" dirty="0" smtClean="0">
                <a:solidFill>
                  <a:schemeClr val="bg1">
                    <a:lumMod val="65000"/>
                  </a:schemeClr>
                </a:solidFill>
                <a:latin typeface="Calibri" pitchFamily="34" charset="0"/>
                <a:cs typeface="Calibri" pitchFamily="34" charset="0"/>
              </a:rPr>
              <a:t>İş Kazaları Eğitimi-2013</a:t>
            </a:r>
            <a:endParaRPr lang="tr-TR" sz="800" i="1" dirty="0">
              <a:solidFill>
                <a:schemeClr val="bg1">
                  <a:lumMod val="65000"/>
                </a:schemeClr>
              </a:solidFill>
              <a:latin typeface="Calibri" pitchFamily="34" charset="0"/>
              <a:cs typeface="Calibri" pitchFamily="34" charset="0"/>
            </a:endParaRPr>
          </a:p>
        </p:txBody>
      </p:sp>
    </p:spTree>
  </p:cSld>
  <p:clrMap bg1="lt1" tx1="dk1" bg2="lt2" tx2="dk2" accent1="accent1" accent2="accent2" accent3="accent3" accent4="accent4" accent5="accent5" accent6="accent6" hlink="hlink" folHlink="folHlink"/>
  <p:sldLayoutIdLst>
    <p:sldLayoutId id="2147483695" r:id="rId1"/>
    <p:sldLayoutId id="2147483684" r:id="rId2"/>
    <p:sldLayoutId id="2147483686" r:id="rId3"/>
    <p:sldLayoutId id="2147483688" r:id="rId4"/>
    <p:sldLayoutId id="2147483689" r:id="rId5"/>
    <p:sldLayoutId id="2147483793" r:id="rId6"/>
    <p:sldLayoutId id="2147483795" r:id="rId7"/>
    <p:sldLayoutId id="2147483796" r:id="rId8"/>
    <p:sldLayoutId id="2147483799" r:id="rId9"/>
    <p:sldLayoutId id="2147483800" r:id="rId10"/>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Calibri" pitchFamily="34" charset="0"/>
          <a:ea typeface="+mj-ea"/>
          <a:cs typeface="Calibri" pitchFamily="34" charset="0"/>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Calibri" pitchFamily="34" charset="0"/>
          <a:ea typeface="+mn-ea"/>
          <a:cs typeface="Calibri" pitchFamily="34" charset="0"/>
        </a:defRPr>
      </a:lvl1pPr>
      <a:lvl2pPr marL="444500" indent="-261938" algn="l" rtl="0" eaLnBrk="0" fontAlgn="base" hangingPunct="0">
        <a:spcBef>
          <a:spcPct val="20000"/>
        </a:spcBef>
        <a:spcAft>
          <a:spcPct val="0"/>
        </a:spcAft>
        <a:buChar char="–"/>
        <a:defRPr>
          <a:solidFill>
            <a:schemeClr val="tx1"/>
          </a:solidFill>
          <a:latin typeface="Calibri" pitchFamily="34" charset="0"/>
          <a:cs typeface="Calibri" pitchFamily="34" charset="0"/>
        </a:defRPr>
      </a:lvl2pPr>
      <a:lvl3pPr marL="720725" indent="-274638" algn="l" rtl="0" eaLnBrk="0" fontAlgn="base" hangingPunct="0">
        <a:spcBef>
          <a:spcPct val="20000"/>
        </a:spcBef>
        <a:spcAft>
          <a:spcPct val="0"/>
        </a:spcAft>
        <a:buChar char="•"/>
        <a:defRPr>
          <a:solidFill>
            <a:schemeClr val="tx1"/>
          </a:solidFill>
          <a:latin typeface="Calibri" pitchFamily="34" charset="0"/>
          <a:cs typeface="Calibri" pitchFamily="34" charset="0"/>
        </a:defRPr>
      </a:lvl3pPr>
      <a:lvl4pPr marL="987425" indent="-265113" algn="l" rtl="0" eaLnBrk="0" fontAlgn="base" hangingPunct="0">
        <a:spcBef>
          <a:spcPct val="20000"/>
        </a:spcBef>
        <a:spcAft>
          <a:spcPct val="0"/>
        </a:spcAft>
        <a:buChar char="–"/>
        <a:defRPr>
          <a:solidFill>
            <a:schemeClr val="tx1"/>
          </a:solidFill>
          <a:latin typeface="Calibri" pitchFamily="34" charset="0"/>
          <a:cs typeface="Calibri" pitchFamily="34" charset="0"/>
        </a:defRPr>
      </a:lvl4pPr>
      <a:lvl5pPr marL="1254125" indent="-265113" algn="l" rtl="0" eaLnBrk="0" fontAlgn="base" hangingPunct="0">
        <a:spcBef>
          <a:spcPct val="20000"/>
        </a:spcBef>
        <a:spcAft>
          <a:spcPct val="0"/>
        </a:spcAft>
        <a:buChar char="»"/>
        <a:defRPr>
          <a:solidFill>
            <a:schemeClr val="tx1"/>
          </a:solidFill>
          <a:latin typeface="Calibri" pitchFamily="34" charset="0"/>
          <a:cs typeface="Calibri" pitchFamily="34" charset="0"/>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ISG%20video/&#304;SG%20video%20ders/KAZA%20ANLATIMI.mpeg" TargetMode="External"/><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3.xml"/><Relationship Id="rId11" Type="http://schemas.openxmlformats.org/officeDocument/2006/relationships/hyperlink" Target="KATSAN%20GIDA%20&#304;SG%20video/KAZA%20ANLATIMI.mpeg" TargetMode="External"/><Relationship Id="rId5" Type="http://schemas.openxmlformats.org/officeDocument/2006/relationships/diagramQuickStyle" Target="../diagrams/quickStyle3.xml"/><Relationship Id="rId10" Type="http://schemas.openxmlformats.org/officeDocument/2006/relationships/image" Target="../media/image39.png"/><Relationship Id="rId4" Type="http://schemas.openxmlformats.org/officeDocument/2006/relationships/diagramLayout" Target="../diagrams/layout3.xml"/><Relationship Id="rId9" Type="http://schemas.openxmlformats.org/officeDocument/2006/relationships/image" Target="../media/image3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vmlDrawing" Target="../drawings/vmlDrawing1.vml"/><Relationship Id="rId4" Type="http://schemas.openxmlformats.org/officeDocument/2006/relationships/image" Target="../media/image44.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vmlDrawing" Target="../drawings/vmlDrawing2.vml"/><Relationship Id="rId4" Type="http://schemas.openxmlformats.org/officeDocument/2006/relationships/image" Target="../media/image45.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8.xml"/><Relationship Id="rId1" Type="http://schemas.openxmlformats.org/officeDocument/2006/relationships/vmlDrawing" Target="../drawings/vmlDrawing3.vml"/><Relationship Id="rId4" Type="http://schemas.openxmlformats.org/officeDocument/2006/relationships/image" Target="../media/image46.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8.xml"/><Relationship Id="rId1" Type="http://schemas.openxmlformats.org/officeDocument/2006/relationships/vmlDrawing" Target="../drawings/vmlDrawing4.vml"/><Relationship Id="rId4" Type="http://schemas.openxmlformats.org/officeDocument/2006/relationships/image" Target="../media/image47.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8.xml"/><Relationship Id="rId1" Type="http://schemas.openxmlformats.org/officeDocument/2006/relationships/vmlDrawing" Target="../drawings/vmlDrawing5.vml"/><Relationship Id="rId4" Type="http://schemas.openxmlformats.org/officeDocument/2006/relationships/image" Target="../media/image48.emf"/></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8.xml"/><Relationship Id="rId1" Type="http://schemas.openxmlformats.org/officeDocument/2006/relationships/vmlDrawing" Target="../drawings/vmlDrawing6.vml"/><Relationship Id="rId4" Type="http://schemas.openxmlformats.org/officeDocument/2006/relationships/image" Target="../media/image49.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Karayollar&#305;%20video/Kazalar.wmv" TargetMode="External"/><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Kazalar.wmv" TargetMode="Externa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Dikdörtgen"/>
          <p:cNvSpPr/>
          <p:nvPr/>
        </p:nvSpPr>
        <p:spPr>
          <a:xfrm>
            <a:off x="861120" y="2466669"/>
            <a:ext cx="7330229" cy="1132426"/>
          </a:xfrm>
          <a:prstGeom prst="rect">
            <a:avLst/>
          </a:prstGeom>
          <a:noFill/>
          <a:ln>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chemeClr val="bg1">
                <a:lumMod val="85000"/>
              </a:schemeClr>
            </a:contourClr>
          </a:sp3d>
        </p:spPr>
        <p:txBody>
          <a:bodyPr wrap="square">
            <a:spAutoFit/>
            <a:scene3d>
              <a:camera prst="orthographicFront"/>
              <a:lightRig rig="soft" dir="t">
                <a:rot lat="0" lon="0" rev="10800000"/>
              </a:lightRig>
            </a:scene3d>
            <a:sp3d>
              <a:bevelT w="27940" h="12700"/>
              <a:contourClr>
                <a:srgbClr val="DDDDDD"/>
              </a:contourClr>
            </a:sp3d>
          </a:bodyPr>
          <a:lstStyle/>
          <a:p>
            <a:pPr algn="ctr" eaLnBrk="1" hangingPunct="1">
              <a:lnSpc>
                <a:spcPct val="200000"/>
              </a:lnSpc>
              <a:buFont typeface="Wingdings" pitchFamily="2" charset="2"/>
              <a:buNone/>
            </a:pPr>
            <a:r>
              <a:rPr lang="tr-TR" sz="4000" b="1" dirty="0" smtClean="0">
                <a:solidFill>
                  <a:schemeClr val="folHlink"/>
                </a:solidFill>
              </a:rPr>
              <a:t>İŞ KAZALARI</a:t>
            </a:r>
            <a:endParaRPr lang="tr-TR" sz="4000" b="1" dirty="0">
              <a:solidFill>
                <a:schemeClr val="folHlink"/>
              </a:solidFill>
            </a:endParaRPr>
          </a:p>
        </p:txBody>
      </p:sp>
      <p:sp>
        <p:nvSpPr>
          <p:cNvPr id="7" name="13 Metin kutusu"/>
          <p:cNvSpPr txBox="1"/>
          <p:nvPr/>
        </p:nvSpPr>
        <p:spPr>
          <a:xfrm>
            <a:off x="6371731" y="5421337"/>
            <a:ext cx="2628900" cy="1231106"/>
          </a:xfrm>
          <a:prstGeom prst="rect">
            <a:avLst/>
          </a:prstGeom>
          <a:noFill/>
        </p:spPr>
        <p:txBody>
          <a:bodyPr wrap="square" rtlCol="0">
            <a:spAutoFit/>
          </a:bodyPr>
          <a:lstStyle/>
          <a:p>
            <a:pPr algn="ctr"/>
            <a:r>
              <a:rPr lang="tr-TR" b="1" dirty="0" smtClean="0"/>
              <a:t>Sunullah DOĞMUŞ</a:t>
            </a:r>
          </a:p>
          <a:p>
            <a:pPr algn="ctr"/>
            <a:r>
              <a:rPr lang="tr-TR" sz="1400" dirty="0" smtClean="0">
                <a:latin typeface="Calibri" pitchFamily="34" charset="0"/>
              </a:rPr>
              <a:t>Makine Mühendisi, MBA</a:t>
            </a:r>
          </a:p>
          <a:p>
            <a:pPr algn="ctr"/>
            <a:r>
              <a:rPr lang="tr-TR" sz="1400" dirty="0" smtClean="0">
                <a:latin typeface="Calibri" pitchFamily="34" charset="0"/>
              </a:rPr>
              <a:t>A sınıfı İş Güvenliği Uzmanı</a:t>
            </a:r>
          </a:p>
          <a:p>
            <a:pPr algn="ctr"/>
            <a:r>
              <a:rPr lang="tr-TR" sz="1400" dirty="0" smtClean="0">
                <a:latin typeface="Calibri" pitchFamily="34" charset="0"/>
              </a:rPr>
              <a:t>İGU ve İH Eğitmeni</a:t>
            </a:r>
          </a:p>
          <a:p>
            <a:pPr algn="ctr"/>
            <a:r>
              <a:rPr lang="tr-TR" sz="1400" dirty="0" smtClean="0">
                <a:latin typeface="Calibri" pitchFamily="34" charset="0"/>
                <a:cs typeface="Calibri" pitchFamily="34" charset="0"/>
              </a:rPr>
              <a:t>sunullah.dogmus@druz.com.tr</a:t>
            </a:r>
            <a:endParaRPr lang="tr-TR" sz="1200" dirty="0" smtClean="0"/>
          </a:p>
        </p:txBody>
      </p:sp>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350" y="5598116"/>
            <a:ext cx="2552700" cy="1181723"/>
          </a:xfrm>
          <a:prstGeom prst="rect">
            <a:avLst/>
          </a:prstGeom>
        </p:spPr>
      </p:pic>
    </p:spTree>
    <p:extLst>
      <p:ext uri="{BB962C8B-B14F-4D97-AF65-F5344CB8AC3E}">
        <p14:creationId xmlns:p14="http://schemas.microsoft.com/office/powerpoint/2010/main" val="92366829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0" y="3500438"/>
            <a:ext cx="9144000" cy="1676400"/>
            <a:chOff x="0" y="2086"/>
            <a:chExt cx="5760" cy="1056"/>
          </a:xfrm>
        </p:grpSpPr>
        <p:sp>
          <p:nvSpPr>
            <p:cNvPr id="17411"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tr-TR">
                <a:solidFill>
                  <a:srgbClr val="000000"/>
                </a:solidFill>
                <a:cs typeface="Arial" pitchFamily="34" charset="0"/>
              </a:endParaRPr>
            </a:p>
          </p:txBody>
        </p:sp>
        <p:sp>
          <p:nvSpPr>
            <p:cNvPr id="17412"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tr-TR">
                <a:solidFill>
                  <a:srgbClr val="000000"/>
                </a:solidFill>
                <a:cs typeface="Arial" pitchFamily="34" charset="0"/>
              </a:endParaRPr>
            </a:p>
          </p:txBody>
        </p:sp>
      </p:grpSp>
      <p:pic>
        <p:nvPicPr>
          <p:cNvPr id="17413" name="Picture 9"/>
          <p:cNvPicPr>
            <a:picLocks noChangeAspect="1" noChangeArrowheads="1"/>
          </p:cNvPicPr>
          <p:nvPr/>
        </p:nvPicPr>
        <p:blipFill>
          <a:blip r:embed="rId2" cstate="print"/>
          <a:srcRect/>
          <a:stretch>
            <a:fillRect/>
          </a:stretch>
        </p:blipFill>
        <p:spPr bwMode="auto">
          <a:xfrm>
            <a:off x="0" y="4841875"/>
            <a:ext cx="4270375" cy="493713"/>
          </a:xfrm>
          <a:prstGeom prst="rect">
            <a:avLst/>
          </a:prstGeom>
          <a:noFill/>
          <a:ln w="9525">
            <a:noFill/>
            <a:miter lim="800000"/>
            <a:headEnd/>
            <a:tailEnd/>
          </a:ln>
        </p:spPr>
      </p:pic>
      <p:pic>
        <p:nvPicPr>
          <p:cNvPr id="17414" name="Picture 9"/>
          <p:cNvPicPr>
            <a:picLocks noChangeAspect="1" noChangeArrowheads="1"/>
          </p:cNvPicPr>
          <p:nvPr/>
        </p:nvPicPr>
        <p:blipFill>
          <a:blip r:embed="rId2" cstate="print"/>
          <a:srcRect/>
          <a:stretch>
            <a:fillRect/>
          </a:stretch>
        </p:blipFill>
        <p:spPr bwMode="auto">
          <a:xfrm>
            <a:off x="2192338" y="4845050"/>
            <a:ext cx="4270375" cy="493713"/>
          </a:xfrm>
          <a:prstGeom prst="rect">
            <a:avLst/>
          </a:prstGeom>
          <a:noFill/>
          <a:ln w="9525">
            <a:noFill/>
            <a:miter lim="800000"/>
            <a:headEnd/>
            <a:tailEnd/>
          </a:ln>
        </p:spPr>
      </p:pic>
      <p:pic>
        <p:nvPicPr>
          <p:cNvPr id="17415" name="Picture 9"/>
          <p:cNvPicPr>
            <a:picLocks noChangeAspect="1" noChangeArrowheads="1"/>
          </p:cNvPicPr>
          <p:nvPr/>
        </p:nvPicPr>
        <p:blipFill>
          <a:blip r:embed="rId2" cstate="print"/>
          <a:srcRect/>
          <a:stretch>
            <a:fillRect/>
          </a:stretch>
        </p:blipFill>
        <p:spPr bwMode="auto">
          <a:xfrm>
            <a:off x="4873625" y="4841875"/>
            <a:ext cx="4270375" cy="493713"/>
          </a:xfrm>
          <a:prstGeom prst="rect">
            <a:avLst/>
          </a:prstGeom>
          <a:noFill/>
          <a:ln w="9525">
            <a:noFill/>
            <a:miter lim="800000"/>
            <a:headEnd/>
            <a:tailEnd/>
          </a:ln>
        </p:spPr>
      </p:pic>
      <p:sp>
        <p:nvSpPr>
          <p:cNvPr id="33" name="Textfeld 7"/>
          <p:cNvSpPr txBox="1">
            <a:spLocks noChangeArrowheads="1"/>
          </p:cNvSpPr>
          <p:nvPr/>
        </p:nvSpPr>
        <p:spPr bwMode="gray">
          <a:xfrm>
            <a:off x="88900" y="593725"/>
            <a:ext cx="8988425" cy="584775"/>
          </a:xfrm>
          <a:prstGeom prst="rect">
            <a:avLst/>
          </a:prstGeom>
          <a:noFill/>
          <a:ln w="9525">
            <a:noFill/>
            <a:miter lim="800000"/>
            <a:headEnd/>
            <a:tailEnd/>
          </a:ln>
        </p:spPr>
        <p:txBody>
          <a:bodyPr>
            <a:spAutoFit/>
          </a:bodyPr>
          <a:lstStyle/>
          <a:p>
            <a:r>
              <a:rPr lang="tr-TR" sz="3200" b="1" dirty="0" smtClean="0">
                <a:solidFill>
                  <a:srgbClr val="6B9B1A"/>
                </a:solidFill>
                <a:latin typeface="Calibri" pitchFamily="34" charset="0"/>
                <a:cs typeface="Calibri" pitchFamily="34" charset="0"/>
              </a:rPr>
              <a:t>OLUŞAN</a:t>
            </a:r>
            <a:r>
              <a:rPr lang="tr-TR" sz="3200" b="1" dirty="0" smtClean="0">
                <a:solidFill>
                  <a:srgbClr val="595959"/>
                </a:solidFill>
                <a:latin typeface="Calibri" pitchFamily="34" charset="0"/>
                <a:cs typeface="Calibri" pitchFamily="34" charset="0"/>
              </a:rPr>
              <a:t>ZARAR </a:t>
            </a:r>
            <a:endParaRPr lang="de-DE" sz="3200" b="1" dirty="0">
              <a:solidFill>
                <a:srgbClr val="595959"/>
              </a:solidFill>
              <a:latin typeface="Calibri" pitchFamily="34" charset="0"/>
              <a:cs typeface="Calibri" pitchFamily="34" charset="0"/>
            </a:endParaRPr>
          </a:p>
        </p:txBody>
      </p:sp>
      <p:grpSp>
        <p:nvGrpSpPr>
          <p:cNvPr id="3" name="Group 9"/>
          <p:cNvGrpSpPr>
            <a:grpSpLocks/>
          </p:cNvGrpSpPr>
          <p:nvPr/>
        </p:nvGrpSpPr>
        <p:grpSpPr bwMode="auto">
          <a:xfrm>
            <a:off x="466725" y="3189288"/>
            <a:ext cx="8205788" cy="1771650"/>
            <a:chOff x="294" y="2009"/>
            <a:chExt cx="5169" cy="1116"/>
          </a:xfrm>
        </p:grpSpPr>
        <p:grpSp>
          <p:nvGrpSpPr>
            <p:cNvPr id="4" name="Group 10"/>
            <p:cNvGrpSpPr>
              <a:grpSpLocks/>
            </p:cNvGrpSpPr>
            <p:nvPr/>
          </p:nvGrpSpPr>
          <p:grpSpPr bwMode="auto">
            <a:xfrm>
              <a:off x="2128" y="2771"/>
              <a:ext cx="1548" cy="354"/>
              <a:chOff x="2144" y="2775"/>
              <a:chExt cx="1516" cy="346"/>
            </a:xfrm>
          </p:grpSpPr>
          <p:sp>
            <p:nvSpPr>
              <p:cNvPr id="17419" name="Freeform 11"/>
              <p:cNvSpPr>
                <a:spLocks/>
              </p:cNvSpPr>
              <p:nvPr/>
            </p:nvSpPr>
            <p:spPr bwMode="auto">
              <a:xfrm>
                <a:off x="2144" y="2847"/>
                <a:ext cx="1516" cy="274"/>
              </a:xfrm>
              <a:custGeom>
                <a:avLst/>
                <a:gdLst/>
                <a:ahLst/>
                <a:cxnLst>
                  <a:cxn ang="0">
                    <a:pos x="0" y="26"/>
                  </a:cxn>
                  <a:cxn ang="0">
                    <a:pos x="550" y="80"/>
                  </a:cxn>
                  <a:cxn ang="0">
                    <a:pos x="758" y="14"/>
                  </a:cxn>
                  <a:cxn ang="0">
                    <a:pos x="706" y="0"/>
                  </a:cxn>
                  <a:cxn ang="0">
                    <a:pos x="347" y="71"/>
                  </a:cxn>
                  <a:cxn ang="0">
                    <a:pos x="53" y="13"/>
                  </a:cxn>
                  <a:cxn ang="0">
                    <a:pos x="0" y="26"/>
                  </a:cxn>
                </a:cxnLst>
                <a:rect l="0" t="0" r="r" b="b"/>
                <a:pathLst>
                  <a:path w="758" h="137">
                    <a:moveTo>
                      <a:pt x="0" y="26"/>
                    </a:moveTo>
                    <a:cubicBezTo>
                      <a:pt x="0" y="26"/>
                      <a:pt x="201" y="137"/>
                      <a:pt x="550" y="80"/>
                    </a:cubicBezTo>
                    <a:cubicBezTo>
                      <a:pt x="550" y="80"/>
                      <a:pt x="647" y="64"/>
                      <a:pt x="758" y="14"/>
                    </a:cubicBezTo>
                    <a:cubicBezTo>
                      <a:pt x="706" y="0"/>
                      <a:pt x="706" y="0"/>
                      <a:pt x="706" y="0"/>
                    </a:cubicBezTo>
                    <a:cubicBezTo>
                      <a:pt x="706" y="0"/>
                      <a:pt x="631" y="64"/>
                      <a:pt x="347" y="71"/>
                    </a:cubicBezTo>
                    <a:cubicBezTo>
                      <a:pt x="347" y="71"/>
                      <a:pt x="167" y="75"/>
                      <a:pt x="53" y="13"/>
                    </a:cubicBezTo>
                    <a:cubicBezTo>
                      <a:pt x="0" y="26"/>
                      <a:pt x="0" y="26"/>
                      <a:pt x="0" y="26"/>
                    </a:cubicBezTo>
                    <a:close/>
                  </a:path>
                </a:pathLst>
              </a:custGeom>
              <a:solidFill>
                <a:srgbClr val="90BA45"/>
              </a:solidFill>
              <a:ln w="15875" cap="flat" cmpd="sng">
                <a:noFill/>
                <a:prstDash val="solid"/>
                <a:round/>
                <a:headEnd type="none" w="med" len="med"/>
                <a:tailEnd type="none" w="med" len="med"/>
              </a:ln>
              <a:effectLst/>
            </p:spPr>
            <p:txBody>
              <a:bodyPr/>
              <a:lstStyle/>
              <a:p>
                <a:endParaRPr lang="tr-TR">
                  <a:solidFill>
                    <a:srgbClr val="000000"/>
                  </a:solidFill>
                </a:endParaRPr>
              </a:p>
            </p:txBody>
          </p:sp>
          <p:sp>
            <p:nvSpPr>
              <p:cNvPr id="17420" name="Freeform 12"/>
              <p:cNvSpPr>
                <a:spLocks/>
              </p:cNvSpPr>
              <p:nvPr/>
            </p:nvSpPr>
            <p:spPr bwMode="auto">
              <a:xfrm>
                <a:off x="2250" y="2775"/>
                <a:ext cx="1318" cy="226"/>
              </a:xfrm>
              <a:custGeom>
                <a:avLst/>
                <a:gdLst/>
                <a:ahLst/>
                <a:cxnLst>
                  <a:cxn ang="0">
                    <a:pos x="48" y="1"/>
                  </a:cxn>
                  <a:cxn ang="0">
                    <a:pos x="296" y="36"/>
                  </a:cxn>
                  <a:cxn ang="0">
                    <a:pos x="577" y="0"/>
                  </a:cxn>
                  <a:cxn ang="0">
                    <a:pos x="659" y="36"/>
                  </a:cxn>
                  <a:cxn ang="0">
                    <a:pos x="289" y="111"/>
                  </a:cxn>
                  <a:cxn ang="0">
                    <a:pos x="0" y="50"/>
                  </a:cxn>
                  <a:cxn ang="0">
                    <a:pos x="47" y="33"/>
                  </a:cxn>
                  <a:cxn ang="0">
                    <a:pos x="48" y="1"/>
                  </a:cxn>
                </a:cxnLst>
                <a:rect l="0" t="0" r="r" b="b"/>
                <a:pathLst>
                  <a:path w="659" h="113">
                    <a:moveTo>
                      <a:pt x="48" y="1"/>
                    </a:moveTo>
                    <a:cubicBezTo>
                      <a:pt x="48" y="1"/>
                      <a:pt x="162" y="37"/>
                      <a:pt x="296" y="36"/>
                    </a:cubicBezTo>
                    <a:cubicBezTo>
                      <a:pt x="296" y="36"/>
                      <a:pt x="443" y="35"/>
                      <a:pt x="577" y="0"/>
                    </a:cubicBezTo>
                    <a:cubicBezTo>
                      <a:pt x="577" y="0"/>
                      <a:pt x="650" y="40"/>
                      <a:pt x="659" y="36"/>
                    </a:cubicBezTo>
                    <a:cubicBezTo>
                      <a:pt x="659" y="36"/>
                      <a:pt x="567" y="109"/>
                      <a:pt x="289" y="111"/>
                    </a:cubicBezTo>
                    <a:cubicBezTo>
                      <a:pt x="289" y="111"/>
                      <a:pt x="128" y="113"/>
                      <a:pt x="0" y="50"/>
                    </a:cubicBezTo>
                    <a:cubicBezTo>
                      <a:pt x="0" y="50"/>
                      <a:pt x="29" y="46"/>
                      <a:pt x="47" y="33"/>
                    </a:cubicBezTo>
                    <a:cubicBezTo>
                      <a:pt x="48" y="1"/>
                      <a:pt x="48" y="1"/>
                      <a:pt x="48" y="1"/>
                    </a:cubicBezTo>
                    <a:close/>
                  </a:path>
                </a:pathLst>
              </a:custGeom>
              <a:solidFill>
                <a:srgbClr val="6B9B1A"/>
              </a:solidFill>
              <a:ln w="15875" cap="flat" cmpd="sng">
                <a:noFill/>
                <a:prstDash val="solid"/>
                <a:round/>
                <a:headEnd type="none" w="med" len="med"/>
                <a:tailEnd type="none" w="med" len="med"/>
              </a:ln>
              <a:effectLst/>
            </p:spPr>
            <p:txBody>
              <a:bodyPr/>
              <a:lstStyle/>
              <a:p>
                <a:endParaRPr lang="tr-TR">
                  <a:solidFill>
                    <a:srgbClr val="000000"/>
                  </a:solidFill>
                </a:endParaRPr>
              </a:p>
            </p:txBody>
          </p:sp>
        </p:grpSp>
        <p:sp>
          <p:nvSpPr>
            <p:cNvPr id="17421" name="Freeform 13"/>
            <p:cNvSpPr>
              <a:spLocks/>
            </p:cNvSpPr>
            <p:nvPr/>
          </p:nvSpPr>
          <p:spPr bwMode="auto">
            <a:xfrm>
              <a:off x="294" y="2203"/>
              <a:ext cx="2050" cy="362"/>
            </a:xfrm>
            <a:custGeom>
              <a:avLst/>
              <a:gdLst/>
              <a:ahLst/>
              <a:cxnLst>
                <a:cxn ang="0">
                  <a:pos x="1024" y="103"/>
                </a:cxn>
                <a:cxn ang="0">
                  <a:pos x="510" y="173"/>
                </a:cxn>
                <a:cxn ang="0">
                  <a:pos x="1" y="78"/>
                </a:cxn>
                <a:cxn ang="0">
                  <a:pos x="515" y="6"/>
                </a:cxn>
                <a:cxn ang="0">
                  <a:pos x="1024" y="103"/>
                </a:cxn>
              </a:cxnLst>
              <a:rect l="0" t="0" r="r" b="b"/>
              <a:pathLst>
                <a:path w="1025" h="181">
                  <a:moveTo>
                    <a:pt x="1024" y="103"/>
                  </a:moveTo>
                  <a:cubicBezTo>
                    <a:pt x="1023" y="148"/>
                    <a:pt x="794" y="181"/>
                    <a:pt x="510" y="173"/>
                  </a:cubicBezTo>
                  <a:cubicBezTo>
                    <a:pt x="228" y="167"/>
                    <a:pt x="0" y="124"/>
                    <a:pt x="1" y="78"/>
                  </a:cubicBezTo>
                  <a:cubicBezTo>
                    <a:pt x="2" y="31"/>
                    <a:pt x="233" y="0"/>
                    <a:pt x="515" y="6"/>
                  </a:cubicBezTo>
                  <a:cubicBezTo>
                    <a:pt x="797" y="13"/>
                    <a:pt x="1025" y="56"/>
                    <a:pt x="1024" y="103"/>
                  </a:cubicBezTo>
                </a:path>
              </a:pathLst>
            </a:custGeom>
            <a:solidFill>
              <a:srgbClr val="004074"/>
            </a:solidFill>
            <a:ln w="15875" cap="flat" cmpd="sng">
              <a:noFill/>
              <a:prstDash val="solid"/>
              <a:round/>
              <a:headEnd type="none" w="med" len="med"/>
              <a:tailEnd type="none" w="med" len="med"/>
            </a:ln>
            <a:effectLst/>
          </p:spPr>
          <p:txBody>
            <a:bodyPr/>
            <a:lstStyle/>
            <a:p>
              <a:endParaRPr lang="tr-TR">
                <a:solidFill>
                  <a:srgbClr val="000000"/>
                </a:solidFill>
              </a:endParaRPr>
            </a:p>
          </p:txBody>
        </p:sp>
        <p:sp>
          <p:nvSpPr>
            <p:cNvPr id="17422" name="Freeform 14"/>
            <p:cNvSpPr>
              <a:spLocks/>
            </p:cNvSpPr>
            <p:nvPr/>
          </p:nvSpPr>
          <p:spPr bwMode="auto">
            <a:xfrm>
              <a:off x="296" y="2346"/>
              <a:ext cx="2074" cy="599"/>
            </a:xfrm>
            <a:custGeom>
              <a:avLst/>
              <a:gdLst/>
              <a:ahLst/>
              <a:cxnLst>
                <a:cxn ang="0">
                  <a:pos x="0" y="0"/>
                </a:cxn>
                <a:cxn ang="0">
                  <a:pos x="0" y="210"/>
                </a:cxn>
                <a:cxn ang="0">
                  <a:pos x="300" y="284"/>
                </a:cxn>
                <a:cxn ang="0">
                  <a:pos x="1023" y="243"/>
                </a:cxn>
                <a:cxn ang="0">
                  <a:pos x="1023" y="25"/>
                </a:cxn>
                <a:cxn ang="0">
                  <a:pos x="640" y="95"/>
                </a:cxn>
                <a:cxn ang="0">
                  <a:pos x="24" y="26"/>
                </a:cxn>
                <a:cxn ang="0">
                  <a:pos x="0" y="0"/>
                </a:cxn>
              </a:cxnLst>
              <a:rect l="0" t="0" r="r" b="b"/>
              <a:pathLst>
                <a:path w="1037" h="300">
                  <a:moveTo>
                    <a:pt x="0" y="0"/>
                  </a:moveTo>
                  <a:cubicBezTo>
                    <a:pt x="0" y="210"/>
                    <a:pt x="0" y="210"/>
                    <a:pt x="0" y="210"/>
                  </a:cubicBezTo>
                  <a:cubicBezTo>
                    <a:pt x="0" y="210"/>
                    <a:pt x="69" y="267"/>
                    <a:pt x="300" y="284"/>
                  </a:cubicBezTo>
                  <a:cubicBezTo>
                    <a:pt x="532" y="300"/>
                    <a:pt x="926" y="298"/>
                    <a:pt x="1023" y="243"/>
                  </a:cubicBezTo>
                  <a:cubicBezTo>
                    <a:pt x="1023" y="25"/>
                    <a:pt x="1023" y="25"/>
                    <a:pt x="1023" y="25"/>
                  </a:cubicBezTo>
                  <a:cubicBezTo>
                    <a:pt x="1023" y="25"/>
                    <a:pt x="1037" y="85"/>
                    <a:pt x="640" y="95"/>
                  </a:cubicBezTo>
                  <a:cubicBezTo>
                    <a:pt x="243" y="104"/>
                    <a:pt x="31" y="38"/>
                    <a:pt x="24" y="26"/>
                  </a:cubicBezTo>
                  <a:cubicBezTo>
                    <a:pt x="24" y="26"/>
                    <a:pt x="12" y="21"/>
                    <a:pt x="0" y="0"/>
                  </a:cubicBezTo>
                </a:path>
              </a:pathLst>
            </a:custGeom>
            <a:solidFill>
              <a:srgbClr val="004074"/>
            </a:solidFill>
            <a:ln w="15875" cap="flat" cmpd="sng">
              <a:noFill/>
              <a:prstDash val="solid"/>
              <a:round/>
              <a:headEnd type="none" w="med" len="med"/>
              <a:tailEnd type="none" w="med" len="med"/>
            </a:ln>
            <a:effectLst/>
          </p:spPr>
          <p:txBody>
            <a:bodyPr/>
            <a:lstStyle/>
            <a:p>
              <a:endParaRPr lang="tr-TR">
                <a:solidFill>
                  <a:srgbClr val="000000"/>
                </a:solidFill>
              </a:endParaRPr>
            </a:p>
          </p:txBody>
        </p:sp>
        <p:sp>
          <p:nvSpPr>
            <p:cNvPr id="17423" name="Freeform 15"/>
            <p:cNvSpPr>
              <a:spLocks/>
            </p:cNvSpPr>
            <p:nvPr/>
          </p:nvSpPr>
          <p:spPr bwMode="auto">
            <a:xfrm>
              <a:off x="422" y="2235"/>
              <a:ext cx="1800" cy="283"/>
            </a:xfrm>
            <a:custGeom>
              <a:avLst/>
              <a:gdLst/>
              <a:ahLst/>
              <a:cxnLst>
                <a:cxn ang="0">
                  <a:pos x="899" y="81"/>
                </a:cxn>
                <a:cxn ang="0">
                  <a:pos x="449" y="136"/>
                </a:cxn>
                <a:cxn ang="0">
                  <a:pos x="1" y="60"/>
                </a:cxn>
                <a:cxn ang="0">
                  <a:pos x="451" y="6"/>
                </a:cxn>
                <a:cxn ang="0">
                  <a:pos x="899" y="81"/>
                </a:cxn>
              </a:cxnLst>
              <a:rect l="0" t="0" r="r" b="b"/>
              <a:pathLst>
                <a:path w="900" h="142">
                  <a:moveTo>
                    <a:pt x="899" y="81"/>
                  </a:moveTo>
                  <a:cubicBezTo>
                    <a:pt x="898" y="117"/>
                    <a:pt x="697" y="142"/>
                    <a:pt x="449" y="136"/>
                  </a:cubicBezTo>
                  <a:cubicBezTo>
                    <a:pt x="201" y="130"/>
                    <a:pt x="0" y="96"/>
                    <a:pt x="1" y="60"/>
                  </a:cubicBezTo>
                  <a:cubicBezTo>
                    <a:pt x="2" y="24"/>
                    <a:pt x="203" y="0"/>
                    <a:pt x="451" y="6"/>
                  </a:cubicBezTo>
                  <a:cubicBezTo>
                    <a:pt x="699" y="12"/>
                    <a:pt x="900" y="45"/>
                    <a:pt x="899" y="81"/>
                  </a:cubicBezTo>
                </a:path>
              </a:pathLst>
            </a:custGeom>
            <a:gradFill rotWithShape="1">
              <a:gsLst>
                <a:gs pos="0">
                  <a:srgbClr val="C5C5C5"/>
                </a:gs>
                <a:gs pos="100000">
                  <a:srgbClr val="9D9D9D"/>
                </a:gs>
              </a:gsLst>
              <a:lin ang="0" scaled="1"/>
            </a:gradFill>
            <a:ln w="15875" cap="flat" cmpd="sng">
              <a:solidFill>
                <a:srgbClr val="004074"/>
              </a:solidFill>
              <a:prstDash val="solid"/>
              <a:round/>
              <a:headEnd type="none" w="med" len="med"/>
              <a:tailEnd type="none" w="med" len="med"/>
            </a:ln>
            <a:effectLst/>
          </p:spPr>
          <p:txBody>
            <a:bodyPr/>
            <a:lstStyle/>
            <a:p>
              <a:endParaRPr lang="tr-TR">
                <a:solidFill>
                  <a:srgbClr val="000000"/>
                </a:solidFill>
              </a:endParaRPr>
            </a:p>
          </p:txBody>
        </p:sp>
        <p:sp>
          <p:nvSpPr>
            <p:cNvPr id="17424" name="Freeform 16"/>
            <p:cNvSpPr>
              <a:spLocks/>
            </p:cNvSpPr>
            <p:nvPr/>
          </p:nvSpPr>
          <p:spPr bwMode="auto">
            <a:xfrm>
              <a:off x="3391" y="2201"/>
              <a:ext cx="2050" cy="356"/>
            </a:xfrm>
            <a:custGeom>
              <a:avLst/>
              <a:gdLst/>
              <a:ahLst/>
              <a:cxnLst>
                <a:cxn ang="0">
                  <a:pos x="1023" y="102"/>
                </a:cxn>
                <a:cxn ang="0">
                  <a:pos x="510" y="171"/>
                </a:cxn>
                <a:cxn ang="0">
                  <a:pos x="1" y="77"/>
                </a:cxn>
                <a:cxn ang="0">
                  <a:pos x="515" y="6"/>
                </a:cxn>
                <a:cxn ang="0">
                  <a:pos x="1023" y="102"/>
                </a:cxn>
              </a:cxnLst>
              <a:rect l="0" t="0" r="r" b="b"/>
              <a:pathLst>
                <a:path w="1025" h="178">
                  <a:moveTo>
                    <a:pt x="1023" y="102"/>
                  </a:moveTo>
                  <a:cubicBezTo>
                    <a:pt x="1022" y="146"/>
                    <a:pt x="793" y="178"/>
                    <a:pt x="510" y="171"/>
                  </a:cubicBezTo>
                  <a:cubicBezTo>
                    <a:pt x="228" y="165"/>
                    <a:pt x="0" y="123"/>
                    <a:pt x="1" y="77"/>
                  </a:cubicBezTo>
                  <a:cubicBezTo>
                    <a:pt x="2" y="31"/>
                    <a:pt x="232" y="0"/>
                    <a:pt x="515" y="6"/>
                  </a:cubicBezTo>
                  <a:cubicBezTo>
                    <a:pt x="797" y="13"/>
                    <a:pt x="1025" y="56"/>
                    <a:pt x="1023" y="102"/>
                  </a:cubicBezTo>
                </a:path>
              </a:pathLst>
            </a:custGeom>
            <a:solidFill>
              <a:srgbClr val="004074"/>
            </a:solidFill>
            <a:ln w="15875" cap="flat" cmpd="sng">
              <a:noFill/>
              <a:prstDash val="solid"/>
              <a:round/>
              <a:headEnd type="none" w="med" len="med"/>
              <a:tailEnd type="none" w="med" len="med"/>
            </a:ln>
            <a:effectLst/>
          </p:spPr>
          <p:txBody>
            <a:bodyPr/>
            <a:lstStyle/>
            <a:p>
              <a:endParaRPr lang="tr-TR">
                <a:solidFill>
                  <a:srgbClr val="000000"/>
                </a:solidFill>
              </a:endParaRPr>
            </a:p>
          </p:txBody>
        </p:sp>
        <p:sp>
          <p:nvSpPr>
            <p:cNvPr id="17425" name="Freeform 17"/>
            <p:cNvSpPr>
              <a:spLocks/>
            </p:cNvSpPr>
            <p:nvPr/>
          </p:nvSpPr>
          <p:spPr bwMode="auto">
            <a:xfrm>
              <a:off x="3389" y="2339"/>
              <a:ext cx="2074" cy="612"/>
            </a:xfrm>
            <a:custGeom>
              <a:avLst/>
              <a:gdLst/>
              <a:ahLst/>
              <a:cxnLst>
                <a:cxn ang="0">
                  <a:pos x="0" y="0"/>
                </a:cxn>
                <a:cxn ang="0">
                  <a:pos x="0" y="215"/>
                </a:cxn>
                <a:cxn ang="0">
                  <a:pos x="300" y="289"/>
                </a:cxn>
                <a:cxn ang="0">
                  <a:pos x="1023" y="248"/>
                </a:cxn>
                <a:cxn ang="0">
                  <a:pos x="1023" y="25"/>
                </a:cxn>
                <a:cxn ang="0">
                  <a:pos x="640" y="97"/>
                </a:cxn>
                <a:cxn ang="0">
                  <a:pos x="24" y="27"/>
                </a:cxn>
                <a:cxn ang="0">
                  <a:pos x="0" y="0"/>
                </a:cxn>
              </a:cxnLst>
              <a:rect l="0" t="0" r="r" b="b"/>
              <a:pathLst>
                <a:path w="1037" h="306">
                  <a:moveTo>
                    <a:pt x="0" y="0"/>
                  </a:moveTo>
                  <a:cubicBezTo>
                    <a:pt x="0" y="215"/>
                    <a:pt x="0" y="215"/>
                    <a:pt x="0" y="215"/>
                  </a:cubicBezTo>
                  <a:cubicBezTo>
                    <a:pt x="0" y="215"/>
                    <a:pt x="69" y="272"/>
                    <a:pt x="300" y="289"/>
                  </a:cubicBezTo>
                  <a:cubicBezTo>
                    <a:pt x="532" y="306"/>
                    <a:pt x="926" y="304"/>
                    <a:pt x="1023" y="248"/>
                  </a:cubicBezTo>
                  <a:cubicBezTo>
                    <a:pt x="1023" y="25"/>
                    <a:pt x="1023" y="25"/>
                    <a:pt x="1023" y="25"/>
                  </a:cubicBezTo>
                  <a:cubicBezTo>
                    <a:pt x="1023" y="25"/>
                    <a:pt x="1037" y="87"/>
                    <a:pt x="640" y="97"/>
                  </a:cubicBezTo>
                  <a:cubicBezTo>
                    <a:pt x="243" y="106"/>
                    <a:pt x="31" y="39"/>
                    <a:pt x="24" y="27"/>
                  </a:cubicBezTo>
                  <a:cubicBezTo>
                    <a:pt x="24" y="27"/>
                    <a:pt x="12" y="22"/>
                    <a:pt x="0" y="0"/>
                  </a:cubicBezTo>
                </a:path>
              </a:pathLst>
            </a:custGeom>
            <a:solidFill>
              <a:srgbClr val="004074"/>
            </a:solidFill>
            <a:ln w="15875" cap="flat" cmpd="sng">
              <a:solidFill>
                <a:srgbClr val="004074"/>
              </a:solidFill>
              <a:prstDash val="solid"/>
              <a:round/>
              <a:headEnd type="none" w="med" len="med"/>
              <a:tailEnd type="none" w="med" len="med"/>
            </a:ln>
            <a:effectLst/>
          </p:spPr>
          <p:txBody>
            <a:bodyPr/>
            <a:lstStyle/>
            <a:p>
              <a:endParaRPr lang="tr-TR">
                <a:solidFill>
                  <a:srgbClr val="000000"/>
                </a:solidFill>
              </a:endParaRPr>
            </a:p>
          </p:txBody>
        </p:sp>
        <p:sp>
          <p:nvSpPr>
            <p:cNvPr id="17426" name="Freeform 18"/>
            <p:cNvSpPr>
              <a:spLocks/>
            </p:cNvSpPr>
            <p:nvPr/>
          </p:nvSpPr>
          <p:spPr bwMode="auto">
            <a:xfrm>
              <a:off x="3508" y="2239"/>
              <a:ext cx="1801" cy="284"/>
            </a:xfrm>
            <a:custGeom>
              <a:avLst/>
              <a:gdLst/>
              <a:ahLst/>
              <a:cxnLst>
                <a:cxn ang="0">
                  <a:pos x="898" y="81"/>
                </a:cxn>
                <a:cxn ang="0">
                  <a:pos x="448" y="136"/>
                </a:cxn>
                <a:cxn ang="0">
                  <a:pos x="1" y="60"/>
                </a:cxn>
                <a:cxn ang="0">
                  <a:pos x="451" y="6"/>
                </a:cxn>
                <a:cxn ang="0">
                  <a:pos x="898" y="81"/>
                </a:cxn>
              </a:cxnLst>
              <a:rect l="0" t="0" r="r" b="b"/>
              <a:pathLst>
                <a:path w="900" h="142">
                  <a:moveTo>
                    <a:pt x="898" y="81"/>
                  </a:moveTo>
                  <a:cubicBezTo>
                    <a:pt x="897" y="117"/>
                    <a:pt x="696" y="142"/>
                    <a:pt x="448" y="136"/>
                  </a:cubicBezTo>
                  <a:cubicBezTo>
                    <a:pt x="200" y="130"/>
                    <a:pt x="0" y="96"/>
                    <a:pt x="1" y="60"/>
                  </a:cubicBezTo>
                  <a:cubicBezTo>
                    <a:pt x="2" y="24"/>
                    <a:pt x="203" y="0"/>
                    <a:pt x="451" y="6"/>
                  </a:cubicBezTo>
                  <a:cubicBezTo>
                    <a:pt x="699" y="12"/>
                    <a:pt x="900" y="45"/>
                    <a:pt x="898" y="81"/>
                  </a:cubicBezTo>
                </a:path>
              </a:pathLst>
            </a:custGeom>
            <a:gradFill>
              <a:gsLst>
                <a:gs pos="0">
                  <a:srgbClr val="E0E0D6"/>
                </a:gs>
                <a:gs pos="50000">
                  <a:srgbClr val="FFFFFF"/>
                </a:gs>
                <a:gs pos="100000">
                  <a:srgbClr val="E0E0D6"/>
                </a:gs>
              </a:gsLst>
              <a:lin ang="0" scaled="1"/>
            </a:gradFill>
            <a:ln w="15875" cap="flat" cmpd="sng">
              <a:noFill/>
              <a:prstDash val="solid"/>
              <a:round/>
              <a:headEnd type="none" w="med" len="med"/>
              <a:tailEnd type="none" w="med" len="med"/>
            </a:ln>
            <a:effectLst/>
          </p:spPr>
          <p:txBody>
            <a:bodyPr/>
            <a:lstStyle/>
            <a:p>
              <a:endParaRPr lang="tr-TR">
                <a:solidFill>
                  <a:srgbClr val="000000"/>
                </a:solidFill>
              </a:endParaRPr>
            </a:p>
          </p:txBody>
        </p:sp>
        <p:sp>
          <p:nvSpPr>
            <p:cNvPr id="17427" name="Freeform 19"/>
            <p:cNvSpPr>
              <a:spLocks/>
            </p:cNvSpPr>
            <p:nvPr/>
          </p:nvSpPr>
          <p:spPr bwMode="auto">
            <a:xfrm>
              <a:off x="1846" y="2117"/>
              <a:ext cx="2012" cy="379"/>
            </a:xfrm>
            <a:custGeom>
              <a:avLst/>
              <a:gdLst/>
              <a:ahLst/>
              <a:cxnLst>
                <a:cxn ang="0">
                  <a:pos x="973" y="172"/>
                </a:cxn>
                <a:cxn ang="0">
                  <a:pos x="1006" y="177"/>
                </a:cxn>
                <a:cxn ang="0">
                  <a:pos x="538" y="12"/>
                </a:cxn>
                <a:cxn ang="0">
                  <a:pos x="0" y="187"/>
                </a:cxn>
                <a:cxn ang="0">
                  <a:pos x="61" y="182"/>
                </a:cxn>
                <a:cxn ang="0">
                  <a:pos x="437" y="35"/>
                </a:cxn>
                <a:cxn ang="0">
                  <a:pos x="940" y="166"/>
                </a:cxn>
                <a:cxn ang="0">
                  <a:pos x="973" y="172"/>
                </a:cxn>
              </a:cxnLst>
              <a:rect l="0" t="0" r="r" b="b"/>
              <a:pathLst>
                <a:path w="1006" h="190">
                  <a:moveTo>
                    <a:pt x="973" y="172"/>
                  </a:moveTo>
                  <a:cubicBezTo>
                    <a:pt x="982" y="173"/>
                    <a:pt x="1006" y="177"/>
                    <a:pt x="1006" y="177"/>
                  </a:cubicBezTo>
                  <a:cubicBezTo>
                    <a:pt x="861" y="2"/>
                    <a:pt x="538" y="12"/>
                    <a:pt x="538" y="12"/>
                  </a:cubicBezTo>
                  <a:cubicBezTo>
                    <a:pt x="100" y="0"/>
                    <a:pt x="0" y="187"/>
                    <a:pt x="0" y="187"/>
                  </a:cubicBezTo>
                  <a:cubicBezTo>
                    <a:pt x="24" y="190"/>
                    <a:pt x="61" y="182"/>
                    <a:pt x="61" y="182"/>
                  </a:cubicBezTo>
                  <a:cubicBezTo>
                    <a:pt x="189" y="47"/>
                    <a:pt x="437" y="35"/>
                    <a:pt x="437" y="35"/>
                  </a:cubicBezTo>
                  <a:cubicBezTo>
                    <a:pt x="850" y="25"/>
                    <a:pt x="940" y="166"/>
                    <a:pt x="940" y="166"/>
                  </a:cubicBezTo>
                  <a:cubicBezTo>
                    <a:pt x="940" y="166"/>
                    <a:pt x="965" y="171"/>
                    <a:pt x="973" y="172"/>
                  </a:cubicBezTo>
                  <a:close/>
                </a:path>
              </a:pathLst>
            </a:custGeom>
            <a:solidFill>
              <a:srgbClr val="B2CF7D"/>
            </a:solidFill>
            <a:ln w="15875" cap="flat" cmpd="sng">
              <a:noFill/>
              <a:prstDash val="solid"/>
              <a:round/>
              <a:headEnd type="none" w="med" len="med"/>
              <a:tailEnd type="none" w="med" len="med"/>
            </a:ln>
            <a:effectLst/>
          </p:spPr>
          <p:txBody>
            <a:bodyPr/>
            <a:lstStyle/>
            <a:p>
              <a:endParaRPr lang="tr-TR">
                <a:solidFill>
                  <a:srgbClr val="000000"/>
                </a:solidFill>
              </a:endParaRPr>
            </a:p>
          </p:txBody>
        </p:sp>
        <p:sp>
          <p:nvSpPr>
            <p:cNvPr id="17428" name="Freeform 20"/>
            <p:cNvSpPr>
              <a:spLocks/>
            </p:cNvSpPr>
            <p:nvPr/>
          </p:nvSpPr>
          <p:spPr bwMode="auto">
            <a:xfrm>
              <a:off x="1686" y="2009"/>
              <a:ext cx="2172" cy="502"/>
            </a:xfrm>
            <a:custGeom>
              <a:avLst/>
              <a:gdLst/>
              <a:ahLst/>
              <a:cxnLst>
                <a:cxn ang="0">
                  <a:pos x="92" y="244"/>
                </a:cxn>
                <a:cxn ang="0">
                  <a:pos x="460" y="78"/>
                </a:cxn>
                <a:cxn ang="0">
                  <a:pos x="1067" y="228"/>
                </a:cxn>
                <a:cxn ang="0">
                  <a:pos x="1086" y="231"/>
                </a:cxn>
                <a:cxn ang="0">
                  <a:pos x="1073" y="211"/>
                </a:cxn>
                <a:cxn ang="0">
                  <a:pos x="518" y="0"/>
                </a:cxn>
                <a:cxn ang="0">
                  <a:pos x="0" y="207"/>
                </a:cxn>
                <a:cxn ang="0">
                  <a:pos x="13" y="248"/>
                </a:cxn>
                <a:cxn ang="0">
                  <a:pos x="92" y="244"/>
                </a:cxn>
              </a:cxnLst>
              <a:rect l="0" t="0" r="r" b="b"/>
              <a:pathLst>
                <a:path w="1086" h="251">
                  <a:moveTo>
                    <a:pt x="92" y="244"/>
                  </a:moveTo>
                  <a:cubicBezTo>
                    <a:pt x="92" y="244"/>
                    <a:pt x="140" y="113"/>
                    <a:pt x="460" y="78"/>
                  </a:cubicBezTo>
                  <a:cubicBezTo>
                    <a:pt x="460" y="78"/>
                    <a:pt x="946" y="27"/>
                    <a:pt x="1067" y="228"/>
                  </a:cubicBezTo>
                  <a:cubicBezTo>
                    <a:pt x="1072" y="229"/>
                    <a:pt x="1085" y="231"/>
                    <a:pt x="1086" y="231"/>
                  </a:cubicBezTo>
                  <a:cubicBezTo>
                    <a:pt x="1083" y="224"/>
                    <a:pt x="1079" y="218"/>
                    <a:pt x="1073" y="211"/>
                  </a:cubicBezTo>
                  <a:cubicBezTo>
                    <a:pt x="970" y="85"/>
                    <a:pt x="799" y="0"/>
                    <a:pt x="518" y="0"/>
                  </a:cubicBezTo>
                  <a:cubicBezTo>
                    <a:pt x="237" y="0"/>
                    <a:pt x="6" y="103"/>
                    <a:pt x="0" y="207"/>
                  </a:cubicBezTo>
                  <a:cubicBezTo>
                    <a:pt x="0" y="220"/>
                    <a:pt x="4" y="234"/>
                    <a:pt x="13" y="248"/>
                  </a:cubicBezTo>
                  <a:cubicBezTo>
                    <a:pt x="17" y="248"/>
                    <a:pt x="52" y="251"/>
                    <a:pt x="92" y="244"/>
                  </a:cubicBezTo>
                </a:path>
              </a:pathLst>
            </a:custGeom>
            <a:solidFill>
              <a:srgbClr val="6B9B1A"/>
            </a:solidFill>
            <a:ln w="15875" cap="flat" cmpd="sng">
              <a:noFill/>
              <a:prstDash val="solid"/>
              <a:round/>
              <a:headEnd type="none" w="med" len="med"/>
              <a:tailEnd type="none" w="med" len="med"/>
            </a:ln>
            <a:effectLst/>
          </p:spPr>
          <p:txBody>
            <a:bodyPr/>
            <a:lstStyle/>
            <a:p>
              <a:endParaRPr lang="tr-TR">
                <a:solidFill>
                  <a:srgbClr val="000000"/>
                </a:solidFill>
              </a:endParaRPr>
            </a:p>
          </p:txBody>
        </p:sp>
      </p:grpSp>
      <p:sp>
        <p:nvSpPr>
          <p:cNvPr id="17429" name="Text Box 19"/>
          <p:cNvSpPr txBox="1">
            <a:spLocks noChangeArrowheads="1"/>
          </p:cNvSpPr>
          <p:nvPr/>
        </p:nvSpPr>
        <p:spPr bwMode="gray">
          <a:xfrm>
            <a:off x="733425" y="3659188"/>
            <a:ext cx="2016125" cy="215444"/>
          </a:xfrm>
          <a:prstGeom prst="rect">
            <a:avLst/>
          </a:prstGeom>
          <a:noFill/>
          <a:ln w="9525">
            <a:noFill/>
            <a:miter lim="800000"/>
            <a:headEnd/>
            <a:tailEnd/>
          </a:ln>
        </p:spPr>
        <p:txBody>
          <a:bodyPr wrap="square" lIns="0" tIns="0" rIns="0" bIns="0">
            <a:spAutoFit/>
          </a:bodyPr>
          <a:lstStyle/>
          <a:p>
            <a:pPr algn="ctr" defTabSz="801688">
              <a:spcAft>
                <a:spcPct val="40000"/>
              </a:spcAft>
            </a:pPr>
            <a:r>
              <a:rPr lang="tr-TR" sz="1400" noProof="1" smtClean="0">
                <a:solidFill>
                  <a:srgbClr val="000000"/>
                </a:solidFill>
                <a:latin typeface="Calibri" pitchFamily="34" charset="0"/>
                <a:cs typeface="Calibri" pitchFamily="34" charset="0"/>
              </a:rPr>
              <a:t>%50’si Kolayca Önlenir</a:t>
            </a:r>
            <a:endParaRPr lang="de-DE" sz="1400" noProof="1">
              <a:solidFill>
                <a:srgbClr val="000000"/>
              </a:solidFill>
              <a:latin typeface="Calibri" pitchFamily="34" charset="0"/>
              <a:cs typeface="Calibri" pitchFamily="34" charset="0"/>
            </a:endParaRPr>
          </a:p>
        </p:txBody>
      </p:sp>
      <p:sp>
        <p:nvSpPr>
          <p:cNvPr id="17430" name="Text Box 19"/>
          <p:cNvSpPr txBox="1">
            <a:spLocks noChangeArrowheads="1"/>
          </p:cNvSpPr>
          <p:nvPr/>
        </p:nvSpPr>
        <p:spPr bwMode="gray">
          <a:xfrm>
            <a:off x="3960813" y="3749675"/>
            <a:ext cx="1006475" cy="492443"/>
          </a:xfrm>
          <a:prstGeom prst="rect">
            <a:avLst/>
          </a:prstGeom>
          <a:noFill/>
          <a:ln w="9525">
            <a:noFill/>
            <a:miter lim="800000"/>
            <a:headEnd/>
            <a:tailEnd/>
          </a:ln>
        </p:spPr>
        <p:txBody>
          <a:bodyPr lIns="0" tIns="0" rIns="0" bIns="0">
            <a:spAutoFit/>
          </a:bodyPr>
          <a:lstStyle/>
          <a:p>
            <a:pPr algn="ctr" defTabSz="801688">
              <a:spcAft>
                <a:spcPct val="40000"/>
              </a:spcAft>
            </a:pPr>
            <a:r>
              <a:rPr lang="tr-TR" sz="1600" b="1" dirty="0" smtClean="0">
                <a:solidFill>
                  <a:srgbClr val="000000"/>
                </a:solidFill>
                <a:latin typeface="Calibri" pitchFamily="34" charset="0"/>
                <a:cs typeface="Calibri" pitchFamily="34" charset="0"/>
              </a:rPr>
              <a:t>%2’si Önlenemez</a:t>
            </a:r>
            <a:endParaRPr lang="de-DE" sz="1600" b="1" noProof="1">
              <a:solidFill>
                <a:srgbClr val="000000"/>
              </a:solidFill>
              <a:latin typeface="Calibri" pitchFamily="34" charset="0"/>
              <a:cs typeface="Calibri" pitchFamily="34" charset="0"/>
            </a:endParaRPr>
          </a:p>
        </p:txBody>
      </p:sp>
      <p:sp>
        <p:nvSpPr>
          <p:cNvPr id="17431" name="Text Box 19"/>
          <p:cNvSpPr txBox="1">
            <a:spLocks noChangeArrowheads="1"/>
          </p:cNvSpPr>
          <p:nvPr/>
        </p:nvSpPr>
        <p:spPr bwMode="gray">
          <a:xfrm>
            <a:off x="5845175" y="3651250"/>
            <a:ext cx="2717799" cy="215444"/>
          </a:xfrm>
          <a:prstGeom prst="rect">
            <a:avLst/>
          </a:prstGeom>
          <a:noFill/>
          <a:ln w="9525">
            <a:noFill/>
            <a:miter lim="800000"/>
            <a:headEnd/>
            <a:tailEnd/>
          </a:ln>
        </p:spPr>
        <p:txBody>
          <a:bodyPr wrap="square" lIns="0" tIns="0" rIns="0" bIns="0">
            <a:spAutoFit/>
          </a:bodyPr>
          <a:lstStyle/>
          <a:p>
            <a:pPr algn="ctr" defTabSz="801688">
              <a:spcAft>
                <a:spcPct val="40000"/>
              </a:spcAft>
            </a:pPr>
            <a:r>
              <a:rPr lang="tr-TR" sz="1400" dirty="0" smtClean="0">
                <a:solidFill>
                  <a:srgbClr val="000000"/>
                </a:solidFill>
                <a:latin typeface="Calibri" pitchFamily="34" charset="0"/>
                <a:cs typeface="Calibri" pitchFamily="34" charset="0"/>
              </a:rPr>
              <a:t>%48’i Metotlu Çalışmayla </a:t>
            </a:r>
            <a:endParaRPr lang="de-DE" sz="1400" noProof="1">
              <a:solidFill>
                <a:srgbClr val="000000"/>
              </a:solidFill>
              <a:latin typeface="Calibri" pitchFamily="34" charset="0"/>
              <a:cs typeface="Calibri" pitchFamily="34" charset="0"/>
            </a:endParaRPr>
          </a:p>
        </p:txBody>
      </p:sp>
      <p:sp>
        <p:nvSpPr>
          <p:cNvPr id="17433" name="Text Box 19"/>
          <p:cNvSpPr txBox="1">
            <a:spLocks noChangeArrowheads="1"/>
          </p:cNvSpPr>
          <p:nvPr/>
        </p:nvSpPr>
        <p:spPr bwMode="gray">
          <a:xfrm>
            <a:off x="941621" y="5258476"/>
            <a:ext cx="7353301" cy="492443"/>
          </a:xfrm>
          <a:prstGeom prst="rect">
            <a:avLst/>
          </a:prstGeom>
          <a:noFill/>
          <a:ln w="9525">
            <a:noFill/>
            <a:miter lim="800000"/>
            <a:headEnd/>
            <a:tailEnd/>
          </a:ln>
        </p:spPr>
        <p:txBody>
          <a:bodyPr wrap="square" lIns="0" tIns="0" rIns="0" bIns="0">
            <a:spAutoFit/>
          </a:bodyPr>
          <a:lstStyle/>
          <a:p>
            <a:pPr algn="ctr" defTabSz="801688">
              <a:spcAft>
                <a:spcPct val="40000"/>
              </a:spcAft>
            </a:pPr>
            <a:r>
              <a:rPr lang="tr-TR" sz="1600" noProof="1" smtClean="0">
                <a:solidFill>
                  <a:srgbClr val="080808"/>
                </a:solidFill>
                <a:latin typeface="Calibri" pitchFamily="34" charset="0"/>
                <a:cs typeface="Calibri" pitchFamily="34" charset="0"/>
              </a:rPr>
              <a:t>Yapılan çalışmalarla kazayı </a:t>
            </a:r>
            <a:r>
              <a:rPr lang="tr-TR" sz="1600" b="1" noProof="1" smtClean="0">
                <a:solidFill>
                  <a:srgbClr val="080808"/>
                </a:solidFill>
                <a:latin typeface="Calibri" pitchFamily="34" charset="0"/>
                <a:cs typeface="Calibri" pitchFamily="34" charset="0"/>
              </a:rPr>
              <a:t>hafif atlatmak değil</a:t>
            </a:r>
            <a:r>
              <a:rPr lang="tr-TR" sz="1600" noProof="1" smtClean="0">
                <a:solidFill>
                  <a:srgbClr val="080808"/>
                </a:solidFill>
                <a:latin typeface="Calibri" pitchFamily="34" charset="0"/>
                <a:cs typeface="Calibri" pitchFamily="34" charset="0"/>
              </a:rPr>
              <a:t>, kazayı meydana getiren </a:t>
            </a:r>
            <a:r>
              <a:rPr lang="tr-TR" sz="1600" b="1" noProof="1" smtClean="0">
                <a:solidFill>
                  <a:srgbClr val="080808"/>
                </a:solidFill>
                <a:latin typeface="Calibri" pitchFamily="34" charset="0"/>
                <a:cs typeface="Calibri" pitchFamily="34" charset="0"/>
              </a:rPr>
              <a:t>sebeplerin ortadadan kaldırılmasını </a:t>
            </a:r>
            <a:r>
              <a:rPr lang="tr-TR" sz="1600" noProof="1" smtClean="0">
                <a:solidFill>
                  <a:srgbClr val="080808"/>
                </a:solidFill>
                <a:latin typeface="Calibri" pitchFamily="34" charset="0"/>
                <a:cs typeface="Calibri" pitchFamily="34" charset="0"/>
              </a:rPr>
              <a:t>sağlamak daha doğrudur.</a:t>
            </a:r>
            <a:endParaRPr lang="tr-TR" sz="1600" noProof="1">
              <a:solidFill>
                <a:srgbClr val="080808"/>
              </a:solidFill>
              <a:latin typeface="Calibri" pitchFamily="34" charset="0"/>
              <a:cs typeface="Calibri" pitchFamily="34" charset="0"/>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00074" y="879377"/>
            <a:ext cx="3011703" cy="2592000"/>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9563" y="1164930"/>
            <a:ext cx="2677612" cy="2160000"/>
          </a:xfrm>
          <a:prstGeom prst="rect">
            <a:avLst/>
          </a:prstGeom>
        </p:spPr>
      </p:pic>
      <p:pic>
        <p:nvPicPr>
          <p:cNvPr id="29" name="Picture 9"/>
          <p:cNvPicPr>
            <a:picLocks noChangeAspect="1" noChangeArrowheads="1"/>
          </p:cNvPicPr>
          <p:nvPr/>
        </p:nvPicPr>
        <p:blipFill>
          <a:blip r:embed="rId2" cstate="print"/>
          <a:srcRect/>
          <a:stretch>
            <a:fillRect/>
          </a:stretch>
        </p:blipFill>
        <p:spPr bwMode="auto">
          <a:xfrm>
            <a:off x="2343150" y="2600325"/>
            <a:ext cx="4270375" cy="493713"/>
          </a:xfrm>
          <a:prstGeom prst="rect">
            <a:avLst/>
          </a:prstGeom>
          <a:noFill/>
          <a:ln w="9525">
            <a:noFill/>
            <a:miter lim="800000"/>
            <a:headEnd/>
            <a:tailEnd/>
          </a:ln>
        </p:spPr>
      </p:pic>
      <p:pic>
        <p:nvPicPr>
          <p:cNvPr id="927747" name="Picture 3" descr="C:\Users\ahmet\Desktop\boo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6050" y="1110030"/>
            <a:ext cx="576000" cy="5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18067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İŞ KAZASI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2"/>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1200"/>
              </a:spcAft>
              <a:buClr>
                <a:srgbClr val="292929"/>
              </a:buClr>
              <a:defRPr/>
            </a:pPr>
            <a:endParaRPr lang="tr-TR" dirty="0" smtClean="0">
              <a:solidFill>
                <a:srgbClr val="000000"/>
              </a:solidFill>
              <a:latin typeface="Calibri" pitchFamily="34" charset="0"/>
              <a:cs typeface="Calibri" pitchFamily="34" charset="0"/>
            </a:endParaRPr>
          </a:p>
          <a:p>
            <a:pPr algn="ctr">
              <a:spcAft>
                <a:spcPts val="1200"/>
              </a:spcAft>
              <a:buClr>
                <a:srgbClr val="292929"/>
              </a:buClr>
              <a:defRPr/>
            </a:pPr>
            <a:r>
              <a:rPr lang="tr-TR" b="1" i="1" dirty="0" smtClean="0">
                <a:solidFill>
                  <a:srgbClr val="000000"/>
                </a:solidFill>
                <a:latin typeface="Calibri" pitchFamily="34" charset="0"/>
                <a:cs typeface="Calibri" pitchFamily="34" charset="0"/>
              </a:rPr>
              <a:t>ILO:</a:t>
            </a:r>
            <a:r>
              <a:rPr lang="tr-TR" i="1" dirty="0" smtClean="0">
                <a:solidFill>
                  <a:srgbClr val="000000"/>
                </a:solidFill>
                <a:latin typeface="Calibri" pitchFamily="34" charset="0"/>
                <a:cs typeface="Calibri" pitchFamily="34" charset="0"/>
              </a:rPr>
              <a:t> «Önceden planlanmamış, bilinmeyen ve kontrol altına alınamamış olan etrafa zarar verebilecek nitelikteki olaylardır.»</a:t>
            </a:r>
          </a:p>
          <a:p>
            <a:pPr algn="ctr">
              <a:spcAft>
                <a:spcPts val="1200"/>
              </a:spcAft>
              <a:buClr>
                <a:srgbClr val="292929"/>
              </a:buClr>
              <a:defRPr/>
            </a:pPr>
            <a:endParaRPr lang="tr-TR" sz="1400" i="1" dirty="0" smtClean="0">
              <a:solidFill>
                <a:srgbClr val="000000"/>
              </a:solidFill>
              <a:latin typeface="Calibri" pitchFamily="34" charset="0"/>
              <a:cs typeface="Calibri" pitchFamily="34" charset="0"/>
            </a:endParaRPr>
          </a:p>
          <a:p>
            <a:pPr algn="ctr">
              <a:spcAft>
                <a:spcPts val="1200"/>
              </a:spcAft>
              <a:buClr>
                <a:srgbClr val="292929"/>
              </a:buClr>
              <a:defRPr/>
            </a:pPr>
            <a:r>
              <a:rPr lang="tr-TR" b="1" i="1" dirty="0" smtClean="0">
                <a:solidFill>
                  <a:srgbClr val="000000"/>
                </a:solidFill>
                <a:latin typeface="Calibri" pitchFamily="34" charset="0"/>
                <a:cs typeface="Calibri" pitchFamily="34" charset="0"/>
              </a:rPr>
              <a:t>WHO:</a:t>
            </a:r>
            <a:r>
              <a:rPr lang="tr-TR" i="1" dirty="0" smtClean="0">
                <a:solidFill>
                  <a:srgbClr val="000000"/>
                </a:solidFill>
                <a:latin typeface="Calibri" pitchFamily="34" charset="0"/>
                <a:cs typeface="Calibri" pitchFamily="34" charset="0"/>
              </a:rPr>
              <a:t> «</a:t>
            </a:r>
            <a:r>
              <a:rPr lang="tr-TR" i="1" dirty="0">
                <a:solidFill>
                  <a:srgbClr val="000000"/>
                </a:solidFill>
                <a:latin typeface="Calibri" pitchFamily="34" charset="0"/>
                <a:cs typeface="Calibri" pitchFamily="34" charset="0"/>
              </a:rPr>
              <a:t>Önceden planlanmamış</a:t>
            </a:r>
            <a:r>
              <a:rPr lang="tr-TR" i="1" dirty="0" smtClean="0">
                <a:solidFill>
                  <a:srgbClr val="000000"/>
                </a:solidFill>
                <a:latin typeface="Calibri" pitchFamily="34" charset="0"/>
                <a:cs typeface="Calibri" pitchFamily="34" charset="0"/>
              </a:rPr>
              <a:t>, çoğu kişisel yaralanmalara makinelerin, araç gereçlerin zarara uğramasına, üretimin bir süre durmasına yol açan bir olaydır.»</a:t>
            </a:r>
          </a:p>
          <a:p>
            <a:pPr algn="ctr">
              <a:spcAft>
                <a:spcPts val="1200"/>
              </a:spcAft>
              <a:buClr>
                <a:srgbClr val="292929"/>
              </a:buClr>
              <a:defRPr/>
            </a:pPr>
            <a:endParaRPr lang="tr-TR"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 name="Group 8"/>
          <p:cNvGrpSpPr>
            <a:grpSpLocks/>
          </p:cNvGrpSpPr>
          <p:nvPr/>
        </p:nvGrpSpPr>
        <p:grpSpPr bwMode="auto">
          <a:xfrm>
            <a:off x="323850" y="1555750"/>
            <a:ext cx="1482725" cy="1482725"/>
            <a:chOff x="1166" y="1342"/>
            <a:chExt cx="934" cy="934"/>
          </a:xfrm>
        </p:grpSpPr>
        <p:grpSp>
          <p:nvGrpSpPr>
            <p:cNvPr id="3" name="Group 9"/>
            <p:cNvGrpSpPr>
              <a:grpSpLocks/>
            </p:cNvGrpSpPr>
            <p:nvPr/>
          </p:nvGrpSpPr>
          <p:grpSpPr bwMode="auto">
            <a:xfrm>
              <a:off x="1166" y="1342"/>
              <a:ext cx="934" cy="934"/>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618" name="Oval 18"/>
            <p:cNvSpPr>
              <a:spLocks noChangeArrowheads="1"/>
            </p:cNvSpPr>
            <p:nvPr/>
          </p:nvSpPr>
          <p:spPr bwMode="auto">
            <a:xfrm>
              <a:off x="1460" y="1637"/>
              <a:ext cx="345" cy="344"/>
            </a:xfrm>
            <a:prstGeom prst="ellipse">
              <a:avLst/>
            </a:prstGeom>
            <a:gradFill rotWithShape="1">
              <a:gsLst>
                <a:gs pos="0">
                  <a:srgbClr val="DDDDDD"/>
                </a:gs>
                <a:gs pos="100000">
                  <a:srgbClr val="F8F8F8"/>
                </a:gs>
              </a:gsLst>
              <a:lin ang="5400000" scaled="1"/>
            </a:gradFill>
            <a:ln w="12700" algn="ctr">
              <a:solidFill>
                <a:schemeClr val="bg1"/>
              </a:solidFill>
              <a:round/>
              <a:headEnd/>
              <a:tailEnd/>
            </a:ln>
          </p:spPr>
          <p:txBody>
            <a:bodyPr wrap="none" anchor="ctr"/>
            <a:lstStyle/>
            <a:p>
              <a:pPr algn="ctr"/>
              <a:endParaRPr lang="tr-TR" sz="3800" noProof="1">
                <a:solidFill>
                  <a:srgbClr val="000000"/>
                </a:solidFill>
              </a:endParaRPr>
            </a:p>
          </p:txBody>
        </p:sp>
      </p:grpSp>
      <p:sp>
        <p:nvSpPr>
          <p:cNvPr id="23" name="Rectangle 31"/>
          <p:cNvSpPr txBox="1">
            <a:spLocks noChangeArrowheads="1"/>
          </p:cNvSpPr>
          <p:nvPr/>
        </p:nvSpPr>
        <p:spPr bwMode="gray">
          <a:xfrm>
            <a:off x="231797" y="411163"/>
            <a:ext cx="8816669" cy="6477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lnSpc>
                <a:spcPct val="100000"/>
              </a:lnSpc>
              <a:defRPr sz="2000" b="1" spc="16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defRPr>
            </a:lvl1pPr>
            <a:lvl2pPr eaLnBrk="0" hangingPunct="0">
              <a:lnSpc>
                <a:spcPct val="90000"/>
              </a:lnSpc>
              <a:defRPr sz="2400" b="1">
                <a:latin typeface="Arial" pitchFamily="34" charset="0"/>
                <a:cs typeface="Arial" pitchFamily="34" charset="0"/>
              </a:defRPr>
            </a:lvl2pPr>
            <a:lvl3pPr eaLnBrk="0" hangingPunct="0">
              <a:lnSpc>
                <a:spcPct val="90000"/>
              </a:lnSpc>
              <a:defRPr sz="2400" b="1">
                <a:latin typeface="Arial" pitchFamily="34" charset="0"/>
                <a:cs typeface="Arial" pitchFamily="34" charset="0"/>
              </a:defRPr>
            </a:lvl3pPr>
            <a:lvl4pPr eaLnBrk="0" hangingPunct="0">
              <a:lnSpc>
                <a:spcPct val="90000"/>
              </a:lnSpc>
              <a:defRPr sz="2400" b="1">
                <a:latin typeface="Arial" pitchFamily="34" charset="0"/>
                <a:cs typeface="Arial" pitchFamily="34" charset="0"/>
              </a:defRPr>
            </a:lvl4pPr>
            <a:lvl5pPr eaLnBrk="0" hangingPunct="0">
              <a:lnSpc>
                <a:spcPct val="90000"/>
              </a:lnSpc>
              <a:defRPr sz="2400" b="1">
                <a:latin typeface="Arial" pitchFamily="34" charset="0"/>
                <a:cs typeface="Arial" pitchFamily="34" charset="0"/>
              </a:defRPr>
            </a:lvl5pPr>
            <a:lvl6pPr marL="457200" fontAlgn="base">
              <a:lnSpc>
                <a:spcPct val="90000"/>
              </a:lnSpc>
              <a:spcBef>
                <a:spcPct val="0"/>
              </a:spcBef>
              <a:spcAft>
                <a:spcPct val="0"/>
              </a:spcAft>
              <a:defRPr sz="2400" b="1">
                <a:latin typeface="Arial" pitchFamily="34" charset="0"/>
                <a:cs typeface="Arial" pitchFamily="34" charset="0"/>
              </a:defRPr>
            </a:lvl6pPr>
            <a:lvl7pPr marL="914400" fontAlgn="base">
              <a:lnSpc>
                <a:spcPct val="90000"/>
              </a:lnSpc>
              <a:spcBef>
                <a:spcPct val="0"/>
              </a:spcBef>
              <a:spcAft>
                <a:spcPct val="0"/>
              </a:spcAft>
              <a:defRPr sz="2400" b="1">
                <a:latin typeface="Arial" pitchFamily="34" charset="0"/>
                <a:cs typeface="Arial" pitchFamily="34" charset="0"/>
              </a:defRPr>
            </a:lvl7pPr>
            <a:lvl8pPr marL="1371600" fontAlgn="base">
              <a:lnSpc>
                <a:spcPct val="90000"/>
              </a:lnSpc>
              <a:spcBef>
                <a:spcPct val="0"/>
              </a:spcBef>
              <a:spcAft>
                <a:spcPct val="0"/>
              </a:spcAft>
              <a:defRPr sz="2400" b="1">
                <a:latin typeface="Arial" pitchFamily="34" charset="0"/>
                <a:cs typeface="Arial" pitchFamily="34" charset="0"/>
              </a:defRPr>
            </a:lvl8pPr>
            <a:lvl9pPr marL="1828800" fontAlgn="base">
              <a:lnSpc>
                <a:spcPct val="90000"/>
              </a:lnSpc>
              <a:spcBef>
                <a:spcPct val="0"/>
              </a:spcBef>
              <a:spcAft>
                <a:spcPct val="0"/>
              </a:spcAft>
              <a:defRPr sz="2400" b="1">
                <a:latin typeface="Arial" pitchFamily="34" charset="0"/>
                <a:cs typeface="Arial" pitchFamily="34" charset="0"/>
              </a:defRPr>
            </a:lvl9pPr>
          </a:lstStyle>
          <a:p>
            <a:r>
              <a:rPr lang="tr-TR" noProof="1"/>
              <a:t>İŞ KAZASI TANIMI</a:t>
            </a:r>
            <a:r>
              <a:rPr lang="tr-TR" dirty="0"/>
              <a:t>?</a:t>
            </a:r>
            <a:endParaRPr lang="en-GB" dirty="0"/>
          </a:p>
        </p:txBody>
      </p:sp>
      <p:pic>
        <p:nvPicPr>
          <p:cNvPr id="20" name="Picture 5" descr="http://t1.gstatic.com/images?q=tbn:ANd9GcQWa3gUtDekGiNQn3SGaettXHyoyuvceMZ7Gm06NMRCWRjt8x8u-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1980" y="4528024"/>
            <a:ext cx="2100753" cy="157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descr="http://t0.gstatic.com/images?q=tbn:ANd9GcRAwW_g1eyfa_jHHQI-nkXYCvRfEkhzbwMGz6mlzxoIudxtVC9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6103" y="4549433"/>
            <a:ext cx="2079344" cy="1557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5"/>
          <p:cNvSpPr/>
          <p:nvPr/>
        </p:nvSpPr>
        <p:spPr>
          <a:xfrm>
            <a:off x="2708690" y="6278243"/>
            <a:ext cx="4572000" cy="523220"/>
          </a:xfrm>
          <a:prstGeom prst="rect">
            <a:avLst/>
          </a:prstGeom>
        </p:spPr>
        <p:txBody>
          <a:bodyPr>
            <a:spAutoFit/>
          </a:bodyPr>
          <a:lstStyle/>
          <a:p>
            <a:r>
              <a:rPr lang="tr-TR" sz="1400" b="1" dirty="0" smtClean="0">
                <a:latin typeface="Calibri" pitchFamily="34" charset="0"/>
              </a:rPr>
              <a:t>ILO: </a:t>
            </a:r>
            <a:r>
              <a:rPr lang="tr-TR" sz="1400" dirty="0" smtClean="0">
                <a:latin typeface="Calibri" pitchFamily="34" charset="0"/>
              </a:rPr>
              <a:t>Uluslararası Çalışma Örgütü</a:t>
            </a:r>
            <a:endParaRPr lang="tr-TR" sz="1400" dirty="0">
              <a:latin typeface="Calibri" pitchFamily="34" charset="0"/>
            </a:endParaRPr>
          </a:p>
          <a:p>
            <a:r>
              <a:rPr lang="tr-TR" sz="1400" b="1" dirty="0" smtClean="0">
                <a:latin typeface="Calibri" pitchFamily="34" charset="0"/>
              </a:rPr>
              <a:t>WHO: </a:t>
            </a:r>
            <a:r>
              <a:rPr lang="tr-TR" sz="1400" dirty="0" smtClean="0">
                <a:latin typeface="Calibri" pitchFamily="34" charset="0"/>
              </a:rPr>
              <a:t>Dünya Sağlık Örgütü </a:t>
            </a:r>
            <a:endParaRPr lang="tr-TR" sz="1400" dirty="0">
              <a:latin typeface="Calibri" pitchFamily="34" charset="0"/>
            </a:endParaRPr>
          </a:p>
        </p:txBody>
      </p:sp>
    </p:spTree>
    <p:extLst>
      <p:ext uri="{BB962C8B-B14F-4D97-AF65-F5344CB8AC3E}">
        <p14:creationId xmlns:p14="http://schemas.microsoft.com/office/powerpoint/2010/main" val="99746029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a:xfrm>
            <a:off x="568833" y="103201"/>
            <a:ext cx="7772400" cy="722312"/>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lnSpc>
                <a:spcPct val="100000"/>
              </a:lnSpc>
              <a:defRPr sz="2000" b="1" spc="16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defRPr>
            </a:lvl1pPr>
            <a:lvl2pPr eaLnBrk="0" hangingPunct="0">
              <a:lnSpc>
                <a:spcPct val="90000"/>
              </a:lnSpc>
              <a:defRPr sz="2400" b="1">
                <a:latin typeface="Arial" pitchFamily="34" charset="0"/>
                <a:cs typeface="Arial" pitchFamily="34" charset="0"/>
              </a:defRPr>
            </a:lvl2pPr>
            <a:lvl3pPr eaLnBrk="0" hangingPunct="0">
              <a:lnSpc>
                <a:spcPct val="90000"/>
              </a:lnSpc>
              <a:defRPr sz="2400" b="1">
                <a:latin typeface="Arial" pitchFamily="34" charset="0"/>
                <a:cs typeface="Arial" pitchFamily="34" charset="0"/>
              </a:defRPr>
            </a:lvl3pPr>
            <a:lvl4pPr eaLnBrk="0" hangingPunct="0">
              <a:lnSpc>
                <a:spcPct val="90000"/>
              </a:lnSpc>
              <a:defRPr sz="2400" b="1">
                <a:latin typeface="Arial" pitchFamily="34" charset="0"/>
                <a:cs typeface="Arial" pitchFamily="34" charset="0"/>
              </a:defRPr>
            </a:lvl4pPr>
            <a:lvl5pPr eaLnBrk="0" hangingPunct="0">
              <a:lnSpc>
                <a:spcPct val="90000"/>
              </a:lnSpc>
              <a:defRPr sz="2400" b="1">
                <a:latin typeface="Arial" pitchFamily="34" charset="0"/>
                <a:cs typeface="Arial" pitchFamily="34" charset="0"/>
              </a:defRPr>
            </a:lvl5pPr>
            <a:lvl6pPr marL="457200" fontAlgn="base">
              <a:lnSpc>
                <a:spcPct val="90000"/>
              </a:lnSpc>
              <a:spcBef>
                <a:spcPct val="0"/>
              </a:spcBef>
              <a:spcAft>
                <a:spcPct val="0"/>
              </a:spcAft>
              <a:defRPr sz="2400" b="1">
                <a:latin typeface="Arial" pitchFamily="34" charset="0"/>
                <a:cs typeface="Arial" pitchFamily="34" charset="0"/>
              </a:defRPr>
            </a:lvl6pPr>
            <a:lvl7pPr marL="914400" fontAlgn="base">
              <a:lnSpc>
                <a:spcPct val="90000"/>
              </a:lnSpc>
              <a:spcBef>
                <a:spcPct val="0"/>
              </a:spcBef>
              <a:spcAft>
                <a:spcPct val="0"/>
              </a:spcAft>
              <a:defRPr sz="2400" b="1">
                <a:latin typeface="Arial" pitchFamily="34" charset="0"/>
                <a:cs typeface="Arial" pitchFamily="34" charset="0"/>
              </a:defRPr>
            </a:lvl7pPr>
            <a:lvl8pPr marL="1371600" fontAlgn="base">
              <a:lnSpc>
                <a:spcPct val="90000"/>
              </a:lnSpc>
              <a:spcBef>
                <a:spcPct val="0"/>
              </a:spcBef>
              <a:spcAft>
                <a:spcPct val="0"/>
              </a:spcAft>
              <a:defRPr sz="2400" b="1">
                <a:latin typeface="Arial" pitchFamily="34" charset="0"/>
                <a:cs typeface="Arial" pitchFamily="34" charset="0"/>
              </a:defRPr>
            </a:lvl8pPr>
            <a:lvl9pPr marL="1828800" fontAlgn="base">
              <a:lnSpc>
                <a:spcPct val="90000"/>
              </a:lnSpc>
              <a:spcBef>
                <a:spcPct val="0"/>
              </a:spcBef>
              <a:spcAft>
                <a:spcPct val="0"/>
              </a:spcAft>
              <a:defRPr sz="2400" b="1">
                <a:latin typeface="Arial" pitchFamily="34" charset="0"/>
                <a:cs typeface="Arial" pitchFamily="34" charset="0"/>
              </a:defRPr>
            </a:lvl9pPr>
          </a:lstStyle>
          <a:p>
            <a:r>
              <a:rPr lang="tr-TR" dirty="0"/>
              <a:t>İş </a:t>
            </a:r>
            <a:r>
              <a:rPr lang="tr-TR" dirty="0" smtClean="0"/>
              <a:t>Kazasının yasal tanımı</a:t>
            </a:r>
            <a:endParaRPr lang="tr-TR" dirty="0"/>
          </a:p>
        </p:txBody>
      </p:sp>
      <p:sp>
        <p:nvSpPr>
          <p:cNvPr id="9" name="8 Metin kutusu"/>
          <p:cNvSpPr txBox="1"/>
          <p:nvPr/>
        </p:nvSpPr>
        <p:spPr>
          <a:xfrm>
            <a:off x="438150" y="785704"/>
            <a:ext cx="8402129" cy="5016758"/>
          </a:xfrm>
          <a:prstGeom prst="rect">
            <a:avLst/>
          </a:prstGeom>
          <a:noFill/>
        </p:spPr>
        <p:txBody>
          <a:bodyPr wrap="square">
            <a:spAutoFit/>
          </a:bodyPr>
          <a:lstStyle/>
          <a:p>
            <a:pPr>
              <a:spcBef>
                <a:spcPts val="0"/>
              </a:spcBef>
              <a:spcAft>
                <a:spcPts val="1200"/>
              </a:spcAft>
              <a:defRPr/>
            </a:pPr>
            <a:r>
              <a:rPr lang="tr-TR" sz="2000" b="1" dirty="0" smtClean="0">
                <a:solidFill>
                  <a:srgbClr val="00486C"/>
                </a:solidFill>
                <a:latin typeface="Calibri" pitchFamily="34" charset="0"/>
                <a:cs typeface="Calibri" pitchFamily="34" charset="0"/>
              </a:rPr>
              <a:t>5510 sayılı SGK </a:t>
            </a:r>
            <a:r>
              <a:rPr lang="tr-TR" sz="2000" b="1" dirty="0" err="1" smtClean="0">
                <a:solidFill>
                  <a:srgbClr val="00486C"/>
                </a:solidFill>
                <a:latin typeface="Calibri" pitchFamily="34" charset="0"/>
                <a:cs typeface="Calibri" pitchFamily="34" charset="0"/>
              </a:rPr>
              <a:t>KANUNU’nun</a:t>
            </a:r>
            <a:r>
              <a:rPr lang="tr-TR" sz="2000" b="1" dirty="0" smtClean="0">
                <a:solidFill>
                  <a:srgbClr val="00486C"/>
                </a:solidFill>
                <a:latin typeface="Calibri" pitchFamily="34" charset="0"/>
                <a:cs typeface="Calibri" pitchFamily="34" charset="0"/>
              </a:rPr>
              <a:t> 13. </a:t>
            </a:r>
            <a:r>
              <a:rPr lang="tr-TR" sz="2000" b="1" dirty="0">
                <a:solidFill>
                  <a:srgbClr val="00486C"/>
                </a:solidFill>
                <a:latin typeface="Calibri" pitchFamily="34" charset="0"/>
                <a:cs typeface="Calibri" pitchFamily="34" charset="0"/>
              </a:rPr>
              <a:t>Maddesi, </a:t>
            </a:r>
            <a:endParaRPr lang="tr-TR" sz="2000" b="1" dirty="0" smtClean="0">
              <a:solidFill>
                <a:srgbClr val="00486C"/>
              </a:solidFill>
              <a:latin typeface="Calibri" pitchFamily="34" charset="0"/>
              <a:cs typeface="Calibri" pitchFamily="34" charset="0"/>
            </a:endParaRPr>
          </a:p>
          <a:p>
            <a:pPr>
              <a:spcBef>
                <a:spcPts val="0"/>
              </a:spcBef>
              <a:spcAft>
                <a:spcPts val="1200"/>
              </a:spcAft>
              <a:defRPr/>
            </a:pPr>
            <a:r>
              <a:rPr lang="tr-TR" sz="2000" dirty="0" smtClean="0">
                <a:latin typeface="Calibri" pitchFamily="34" charset="0"/>
                <a:cs typeface="Calibri" pitchFamily="34" charset="0"/>
              </a:rPr>
              <a:t>a</a:t>
            </a:r>
            <a:r>
              <a:rPr lang="tr-TR" sz="2000" dirty="0">
                <a:latin typeface="Calibri" pitchFamily="34" charset="0"/>
                <a:cs typeface="Calibri" pitchFamily="34" charset="0"/>
              </a:rPr>
              <a:t>) Sigortalının işyerinde bulunduğu sırada,</a:t>
            </a:r>
          </a:p>
          <a:p>
            <a:pPr>
              <a:spcBef>
                <a:spcPts val="0"/>
              </a:spcBef>
              <a:spcAft>
                <a:spcPts val="1200"/>
              </a:spcAft>
            </a:pPr>
            <a:r>
              <a:rPr lang="tr-TR" sz="2000" dirty="0">
                <a:latin typeface="Calibri" pitchFamily="34" charset="0"/>
                <a:cs typeface="Calibri" pitchFamily="34" charset="0"/>
              </a:rPr>
              <a:t>b)  İşveren tarafından yürütülmekte olan iş nedeniyle sigortalı kendi adına ve hesabına bağımsız çalışıyorsa yürütmekte olduğu iş nedeniyle,</a:t>
            </a:r>
          </a:p>
          <a:p>
            <a:pPr>
              <a:spcBef>
                <a:spcPts val="0"/>
              </a:spcBef>
              <a:spcAft>
                <a:spcPts val="1200"/>
              </a:spcAft>
            </a:pPr>
            <a:r>
              <a:rPr lang="tr-TR" sz="2000" dirty="0">
                <a:latin typeface="Calibri" pitchFamily="34" charset="0"/>
                <a:cs typeface="Calibri" pitchFamily="34" charset="0"/>
              </a:rPr>
              <a:t>c) Bir işverene bağlı olarak çalışan sigortalının, görevli olarak işyeri dışında başka bir yere gönderilmesi </a:t>
            </a:r>
            <a:r>
              <a:rPr lang="tr-TR" sz="2000" dirty="0" smtClean="0">
                <a:latin typeface="Calibri" pitchFamily="34" charset="0"/>
                <a:cs typeface="Calibri" pitchFamily="34" charset="0"/>
              </a:rPr>
              <a:t>nedeniyle asıl işini yapmaksızın geçen zamanlarda,</a:t>
            </a:r>
          </a:p>
          <a:p>
            <a:pPr>
              <a:spcBef>
                <a:spcPts val="0"/>
              </a:spcBef>
              <a:spcAft>
                <a:spcPts val="1200"/>
              </a:spcAft>
            </a:pPr>
            <a:r>
              <a:rPr lang="tr-TR" sz="2000" dirty="0" smtClean="0">
                <a:latin typeface="Calibri" pitchFamily="34" charset="0"/>
                <a:cs typeface="Calibri" pitchFamily="34" charset="0"/>
              </a:rPr>
              <a:t>d) Bu Kanunun 4 üncü maddesinin birinci fıkrasının (a) bendi kapsamındaki emziren kadın sigortalının, iş mevzuatı gereğince çocuğuna süt vermek için ayrılan zamanlarda,</a:t>
            </a:r>
          </a:p>
          <a:p>
            <a:pPr>
              <a:spcBef>
                <a:spcPts val="0"/>
              </a:spcBef>
              <a:spcAft>
                <a:spcPts val="1200"/>
              </a:spcAft>
            </a:pPr>
            <a:r>
              <a:rPr lang="tr-TR" sz="2000" dirty="0" smtClean="0">
                <a:latin typeface="Calibri" pitchFamily="34" charset="0"/>
                <a:cs typeface="Calibri" pitchFamily="34" charset="0"/>
              </a:rPr>
              <a:t>e) Sigortalıların, işverence sağlanan bir taşıtla işin yapıldığı yere gidiş gelişi sırasında, </a:t>
            </a:r>
          </a:p>
          <a:p>
            <a:pPr>
              <a:spcBef>
                <a:spcPts val="0"/>
              </a:spcBef>
              <a:spcAft>
                <a:spcPts val="1200"/>
              </a:spcAft>
            </a:pPr>
            <a:r>
              <a:rPr lang="tr-TR" sz="2000" dirty="0" smtClean="0">
                <a:latin typeface="Calibri" pitchFamily="34" charset="0"/>
                <a:cs typeface="Calibri" pitchFamily="34" charset="0"/>
              </a:rPr>
              <a:t>meydana gelen ve sigortalıyı hemen veya sonradan bedenen ya da ruhen </a:t>
            </a:r>
            <a:r>
              <a:rPr lang="tr-TR" sz="2000" dirty="0" err="1" smtClean="0">
                <a:latin typeface="Calibri" pitchFamily="34" charset="0"/>
                <a:cs typeface="Calibri" pitchFamily="34" charset="0"/>
              </a:rPr>
              <a:t>özüre</a:t>
            </a:r>
            <a:r>
              <a:rPr lang="tr-TR" sz="2000" dirty="0" smtClean="0">
                <a:latin typeface="Calibri" pitchFamily="34" charset="0"/>
                <a:cs typeface="Calibri" pitchFamily="34" charset="0"/>
              </a:rPr>
              <a:t> uğratan olaydır.</a:t>
            </a:r>
          </a:p>
        </p:txBody>
      </p:sp>
      <p:pic>
        <p:nvPicPr>
          <p:cNvPr id="5" name="4 Resim" descr="is_sagligi_ve_guvenligi_danismanlik_hizmetleri.jpg"/>
          <p:cNvPicPr>
            <a:picLocks noChangeAspect="1"/>
          </p:cNvPicPr>
          <p:nvPr/>
        </p:nvPicPr>
        <p:blipFill>
          <a:blip r:embed="rId3" cstate="print"/>
          <a:stretch>
            <a:fillRect/>
          </a:stretch>
        </p:blipFill>
        <p:spPr>
          <a:xfrm>
            <a:off x="7124827" y="0"/>
            <a:ext cx="2019173" cy="1628800"/>
          </a:xfrm>
          <a:prstGeom prst="rect">
            <a:avLst/>
          </a:prstGeom>
        </p:spPr>
      </p:pic>
      <p:sp>
        <p:nvSpPr>
          <p:cNvPr id="2" name="Metin kutusu 1"/>
          <p:cNvSpPr txBox="1"/>
          <p:nvPr/>
        </p:nvSpPr>
        <p:spPr>
          <a:xfrm>
            <a:off x="438150" y="5810071"/>
            <a:ext cx="8033767" cy="923330"/>
          </a:xfrm>
          <a:prstGeom prst="rect">
            <a:avLst/>
          </a:prstGeom>
          <a:noFill/>
        </p:spPr>
        <p:txBody>
          <a:bodyPr wrap="square" rtlCol="0">
            <a:spAutoFit/>
          </a:bodyPr>
          <a:lstStyle/>
          <a:p>
            <a:r>
              <a:rPr lang="tr-TR" b="1" dirty="0" smtClean="0">
                <a:solidFill>
                  <a:srgbClr val="002060"/>
                </a:solidFill>
                <a:latin typeface="Calibri" pitchFamily="34" charset="0"/>
                <a:cs typeface="Calibri" pitchFamily="34" charset="0"/>
              </a:rPr>
              <a:t>YENİ 6331 sayılı İSG KANUNU</a:t>
            </a:r>
            <a:endParaRPr lang="tr-TR" dirty="0" smtClean="0">
              <a:solidFill>
                <a:srgbClr val="002060"/>
              </a:solidFill>
              <a:latin typeface="Calibri" pitchFamily="34" charset="0"/>
              <a:cs typeface="Calibri" pitchFamily="34" charset="0"/>
            </a:endParaRPr>
          </a:p>
          <a:p>
            <a:r>
              <a:rPr lang="tr-TR" dirty="0" smtClean="0">
                <a:latin typeface="Calibri" pitchFamily="34" charset="0"/>
                <a:cs typeface="Calibri" pitchFamily="34" charset="0"/>
              </a:rPr>
              <a:t>İşyerinde </a:t>
            </a:r>
            <a:r>
              <a:rPr lang="tr-TR" dirty="0">
                <a:latin typeface="Calibri" pitchFamily="34" charset="0"/>
                <a:cs typeface="Calibri" pitchFamily="34" charset="0"/>
              </a:rPr>
              <a:t>veya işin yürütümü nedeniyle meydana gelen, ölüme veya vücut</a:t>
            </a:r>
          </a:p>
          <a:p>
            <a:r>
              <a:rPr lang="tr-TR" b="1" dirty="0">
                <a:latin typeface="Calibri" pitchFamily="34" charset="0"/>
                <a:cs typeface="Calibri" pitchFamily="34" charset="0"/>
              </a:rPr>
              <a:t>bütünlüğünü</a:t>
            </a:r>
            <a:r>
              <a:rPr lang="tr-TR" dirty="0">
                <a:latin typeface="Calibri" pitchFamily="34" charset="0"/>
                <a:cs typeface="Calibri" pitchFamily="34" charset="0"/>
              </a:rPr>
              <a:t> ruhen ya da bedenen özre uğratan</a:t>
            </a:r>
            <a:r>
              <a:rPr lang="tr-TR" b="1" dirty="0">
                <a:latin typeface="Calibri" pitchFamily="34" charset="0"/>
                <a:cs typeface="Calibri" pitchFamily="34" charset="0"/>
              </a:rPr>
              <a:t> </a:t>
            </a:r>
            <a:r>
              <a:rPr lang="tr-TR" b="1" dirty="0" smtClean="0">
                <a:latin typeface="Calibri" pitchFamily="34" charset="0"/>
                <a:cs typeface="Calibri" pitchFamily="34" charset="0"/>
              </a:rPr>
              <a:t>olaydır</a:t>
            </a:r>
            <a:endParaRPr lang="tr-TR" dirty="0">
              <a:latin typeface="Calibri" pitchFamily="34" charset="0"/>
              <a:cs typeface="Calibri" pitchFamily="34" charset="0"/>
            </a:endParaRPr>
          </a:p>
        </p:txBody>
      </p:sp>
    </p:spTree>
    <p:extLst>
      <p:ext uri="{BB962C8B-B14F-4D97-AF65-F5344CB8AC3E}">
        <p14:creationId xmlns:p14="http://schemas.microsoft.com/office/powerpoint/2010/main" val="2396302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2 İçerik Yer Tutucusu"/>
          <p:cNvSpPr>
            <a:spLocks noGrp="1"/>
          </p:cNvSpPr>
          <p:nvPr>
            <p:ph idx="1"/>
          </p:nvPr>
        </p:nvSpPr>
        <p:spPr>
          <a:xfrm>
            <a:off x="647700" y="1357313"/>
            <a:ext cx="7653338" cy="3571875"/>
          </a:xfrm>
        </p:spPr>
        <p:txBody>
          <a:bodyPr/>
          <a:lstStyle/>
          <a:p>
            <a:pPr marL="0" indent="0">
              <a:buNone/>
            </a:pPr>
            <a:r>
              <a:rPr lang="tr-TR" sz="3200" b="1" u="sng" dirty="0" err="1" smtClean="0">
                <a:solidFill>
                  <a:srgbClr val="FF0000"/>
                </a:solidFill>
              </a:rPr>
              <a:t>SGK’na</a:t>
            </a:r>
            <a:r>
              <a:rPr lang="tr-TR" sz="3200" b="1" u="sng" dirty="0" smtClean="0">
                <a:solidFill>
                  <a:srgbClr val="FF0000"/>
                </a:solidFill>
              </a:rPr>
              <a:t> göre;</a:t>
            </a:r>
          </a:p>
          <a:p>
            <a:pPr marL="0" indent="0">
              <a:spcBef>
                <a:spcPts val="1800"/>
              </a:spcBef>
              <a:buNone/>
            </a:pPr>
            <a:r>
              <a:rPr lang="tr-TR" sz="3200" dirty="0" smtClean="0"/>
              <a:t>a) Geçici iş göremezlikle sonuçlanan kazalar</a:t>
            </a:r>
          </a:p>
          <a:p>
            <a:pPr marL="0" indent="0">
              <a:spcBef>
                <a:spcPts val="1800"/>
              </a:spcBef>
              <a:buNone/>
            </a:pPr>
            <a:r>
              <a:rPr lang="tr-TR" sz="3200" dirty="0" smtClean="0"/>
              <a:t>b) Sürekli iş göremezlikle sonuçlanan kazalar</a:t>
            </a:r>
          </a:p>
          <a:p>
            <a:pPr marL="0" indent="0">
              <a:spcBef>
                <a:spcPts val="1800"/>
              </a:spcBef>
              <a:buNone/>
            </a:pPr>
            <a:r>
              <a:rPr lang="tr-TR" sz="3200" dirty="0" smtClean="0"/>
              <a:t>c) Ölümle sonuçlanan kazalar</a:t>
            </a:r>
          </a:p>
        </p:txBody>
      </p:sp>
      <p:sp>
        <p:nvSpPr>
          <p:cNvPr id="56323" name="Rectangle 2"/>
          <p:cNvSpPr>
            <a:spLocks noGrp="1" noChangeArrowheads="1"/>
          </p:cNvSpPr>
          <p:nvPr>
            <p:ph type="title"/>
          </p:nvPr>
        </p:nvSpPr>
        <p:spPr>
          <a:xfrm>
            <a:off x="590550" y="412750"/>
            <a:ext cx="8058150" cy="820738"/>
          </a:xfrm>
        </p:spPr>
        <p:txBody>
          <a:bodyPr/>
          <a:lstStyle/>
          <a:p>
            <a:pPr eaLnBrk="1" hangingPunct="1"/>
            <a:r>
              <a:rPr lang="tr-TR" sz="3200" b="1" dirty="0" smtClean="0">
                <a:cs typeface="Times New Roman" pitchFamily="18" charset="0"/>
              </a:rPr>
              <a:t>İş </a:t>
            </a:r>
            <a:r>
              <a:rPr lang="tr-TR" sz="3200" b="1" dirty="0" smtClean="0"/>
              <a:t> </a:t>
            </a:r>
            <a:r>
              <a:rPr lang="tr-TR" sz="3200" b="1" dirty="0" smtClean="0">
                <a:cs typeface="Times New Roman" pitchFamily="18" charset="0"/>
              </a:rPr>
              <a:t>kazalarının çeşitleri</a:t>
            </a:r>
            <a:r>
              <a:rPr lang="en-US" sz="4800" dirty="0" smtClean="0"/>
              <a:t> </a:t>
            </a:r>
          </a:p>
        </p:txBody>
      </p:sp>
    </p:spTree>
    <p:extLst>
      <p:ext uri="{BB962C8B-B14F-4D97-AF65-F5344CB8AC3E}">
        <p14:creationId xmlns:p14="http://schemas.microsoft.com/office/powerpoint/2010/main" val="4028943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2 İçerik Yer Tutucusu"/>
          <p:cNvSpPr>
            <a:spLocks noGrp="1"/>
          </p:cNvSpPr>
          <p:nvPr>
            <p:ph idx="1"/>
          </p:nvPr>
        </p:nvSpPr>
        <p:spPr>
          <a:xfrm>
            <a:off x="476250" y="1143000"/>
            <a:ext cx="7824788" cy="4214813"/>
          </a:xfrm>
        </p:spPr>
        <p:txBody>
          <a:bodyPr/>
          <a:lstStyle/>
          <a:p>
            <a:pPr marL="0" indent="0">
              <a:buNone/>
            </a:pPr>
            <a:r>
              <a:rPr lang="tr-TR" sz="3200" b="1" u="sng" dirty="0" smtClean="0">
                <a:solidFill>
                  <a:srgbClr val="FF0000"/>
                </a:solidFill>
              </a:rPr>
              <a:t>Adli yönden;</a:t>
            </a:r>
          </a:p>
          <a:p>
            <a:pPr marL="0" indent="0">
              <a:spcBef>
                <a:spcPts val="1800"/>
              </a:spcBef>
              <a:buNone/>
            </a:pPr>
            <a:r>
              <a:rPr lang="tr-TR" sz="2400" dirty="0" smtClean="0"/>
              <a:t>a) Yaralanma ile sonuçlanan kazalar</a:t>
            </a:r>
          </a:p>
          <a:p>
            <a:pPr marL="182562" lvl="1" indent="0">
              <a:spcBef>
                <a:spcPts val="1800"/>
              </a:spcBef>
              <a:buNone/>
            </a:pPr>
            <a:r>
              <a:rPr lang="tr-TR" sz="2400" dirty="0" smtClean="0">
                <a:ea typeface="+mn-ea"/>
              </a:rPr>
              <a:t>- Bir </a:t>
            </a:r>
            <a:r>
              <a:rPr lang="tr-TR" sz="2400" dirty="0">
                <a:ea typeface="+mn-ea"/>
              </a:rPr>
              <a:t>kişinin yaralanması (Takibi şikayete bağlı)</a:t>
            </a:r>
          </a:p>
          <a:p>
            <a:pPr marL="182562" lvl="1" indent="0">
              <a:spcBef>
                <a:spcPts val="1800"/>
              </a:spcBef>
              <a:buNone/>
            </a:pPr>
            <a:r>
              <a:rPr lang="tr-TR" sz="2400" dirty="0" smtClean="0">
                <a:ea typeface="+mn-ea"/>
              </a:rPr>
              <a:t>- Birden </a:t>
            </a:r>
            <a:r>
              <a:rPr lang="tr-TR" sz="2400" dirty="0">
                <a:ea typeface="+mn-ea"/>
              </a:rPr>
              <a:t>çok kişinin yaralanması (Şikayetçi aranmaz)</a:t>
            </a:r>
          </a:p>
          <a:p>
            <a:pPr marL="0" indent="0">
              <a:spcBef>
                <a:spcPts val="1800"/>
              </a:spcBef>
              <a:buNone/>
            </a:pPr>
            <a:r>
              <a:rPr lang="tr-TR" sz="2400" dirty="0" smtClean="0"/>
              <a:t>b) Bir kişinin ölümü ile sonuçlanan kazalar</a:t>
            </a:r>
          </a:p>
          <a:p>
            <a:pPr marL="0" indent="0">
              <a:spcBef>
                <a:spcPts val="1800"/>
              </a:spcBef>
              <a:buNone/>
            </a:pPr>
            <a:r>
              <a:rPr lang="tr-TR" sz="2400" dirty="0" smtClean="0"/>
              <a:t>c) Birden çok kişinin ölümü veya bir kişinin ölümünün yanı sıra bir veya daha fazla kişinin yaralanması ile sonuçlanan kazalar</a:t>
            </a:r>
          </a:p>
        </p:txBody>
      </p:sp>
      <p:sp>
        <p:nvSpPr>
          <p:cNvPr id="57347" name="Rectangle 2"/>
          <p:cNvSpPr>
            <a:spLocks noGrp="1" noChangeArrowheads="1"/>
          </p:cNvSpPr>
          <p:nvPr>
            <p:ph type="title"/>
          </p:nvPr>
        </p:nvSpPr>
        <p:spPr>
          <a:xfrm>
            <a:off x="419100" y="222250"/>
            <a:ext cx="8058150" cy="820738"/>
          </a:xfrm>
        </p:spPr>
        <p:txBody>
          <a:bodyPr/>
          <a:lstStyle/>
          <a:p>
            <a:pPr eaLnBrk="1" hangingPunct="1"/>
            <a:r>
              <a:rPr lang="tr-TR" sz="3200" b="1" dirty="0" smtClean="0">
                <a:cs typeface="Times New Roman" pitchFamily="18" charset="0"/>
              </a:rPr>
              <a:t>İş </a:t>
            </a:r>
            <a:r>
              <a:rPr lang="tr-TR" sz="3200" b="1" dirty="0" smtClean="0"/>
              <a:t> </a:t>
            </a:r>
            <a:r>
              <a:rPr lang="tr-TR" sz="3200" b="1" dirty="0" smtClean="0">
                <a:cs typeface="Times New Roman" pitchFamily="18" charset="0"/>
              </a:rPr>
              <a:t>kazalarının çeşitleri</a:t>
            </a:r>
            <a:r>
              <a:rPr lang="en-US" sz="4800" dirty="0" smtClean="0"/>
              <a:t> </a:t>
            </a:r>
          </a:p>
        </p:txBody>
      </p:sp>
    </p:spTree>
    <p:extLst>
      <p:ext uri="{BB962C8B-B14F-4D97-AF65-F5344CB8AC3E}">
        <p14:creationId xmlns:p14="http://schemas.microsoft.com/office/powerpoint/2010/main" val="2329817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body" idx="1"/>
          </p:nvPr>
        </p:nvSpPr>
        <p:spPr>
          <a:xfrm>
            <a:off x="304800" y="1524000"/>
            <a:ext cx="8839200" cy="3548063"/>
          </a:xfrm>
        </p:spPr>
        <p:txBody>
          <a:bodyPr/>
          <a:lstStyle/>
          <a:p>
            <a:pPr eaLnBrk="1" hangingPunct="1">
              <a:buFontTx/>
              <a:buNone/>
            </a:pPr>
            <a:r>
              <a:rPr lang="tr-TR" sz="3200" b="1" u="sng" dirty="0" smtClean="0"/>
              <a:t>	</a:t>
            </a:r>
            <a:r>
              <a:rPr lang="tr-TR" sz="3200" b="1" u="sng" dirty="0" smtClean="0">
                <a:solidFill>
                  <a:srgbClr val="FF0000"/>
                </a:solidFill>
              </a:rPr>
              <a:t>Sonuçlarına  göre</a:t>
            </a:r>
          </a:p>
          <a:p>
            <a:pPr eaLnBrk="1" hangingPunct="1">
              <a:buFontTx/>
              <a:buNone/>
            </a:pPr>
            <a:endParaRPr lang="tr-TR" sz="1600" b="1" dirty="0" smtClean="0"/>
          </a:p>
          <a:p>
            <a:pPr eaLnBrk="1" hangingPunct="1">
              <a:buFontTx/>
              <a:buNone/>
            </a:pPr>
            <a:r>
              <a:rPr lang="tr-TR" sz="3200" dirty="0" smtClean="0"/>
              <a:t>	1-HAFİF  YARALANMA  </a:t>
            </a:r>
            <a:r>
              <a:rPr lang="tr-TR" dirty="0" smtClean="0"/>
              <a:t>(1-10 GÜN ARASI İSTİRAHAT)</a:t>
            </a:r>
          </a:p>
          <a:p>
            <a:pPr eaLnBrk="1" hangingPunct="1">
              <a:buFontTx/>
              <a:buNone/>
            </a:pPr>
            <a:r>
              <a:rPr lang="tr-TR" sz="3200" dirty="0" smtClean="0"/>
              <a:t>	2-AĞIR  YARALANMA   </a:t>
            </a:r>
            <a:r>
              <a:rPr lang="tr-TR" dirty="0" smtClean="0"/>
              <a:t>(10  GÜNDEN  FAZLA  İSTİRAHAT)</a:t>
            </a:r>
          </a:p>
          <a:p>
            <a:pPr eaLnBrk="1" hangingPunct="1">
              <a:buFontTx/>
              <a:buNone/>
            </a:pPr>
            <a:r>
              <a:rPr lang="tr-TR" dirty="0" smtClean="0"/>
              <a:t>	</a:t>
            </a:r>
            <a:r>
              <a:rPr lang="tr-TR" sz="3200" dirty="0" smtClean="0"/>
              <a:t>3- UZUV KAYBI</a:t>
            </a:r>
            <a:r>
              <a:rPr lang="tr-TR" dirty="0" smtClean="0"/>
              <a:t> </a:t>
            </a:r>
          </a:p>
          <a:p>
            <a:pPr eaLnBrk="1" hangingPunct="1">
              <a:buFontTx/>
              <a:buNone/>
            </a:pPr>
            <a:r>
              <a:rPr lang="tr-TR" dirty="0" smtClean="0"/>
              <a:t>	</a:t>
            </a:r>
            <a:r>
              <a:rPr lang="tr-TR" sz="3200" dirty="0" smtClean="0"/>
              <a:t>4- ÖLÜM</a:t>
            </a:r>
            <a:endParaRPr lang="en-US" sz="3200" dirty="0" smtClean="0"/>
          </a:p>
        </p:txBody>
      </p:sp>
      <p:sp>
        <p:nvSpPr>
          <p:cNvPr id="58371" name="Rectangle 2"/>
          <p:cNvSpPr>
            <a:spLocks noGrp="1" noChangeArrowheads="1"/>
          </p:cNvSpPr>
          <p:nvPr>
            <p:ph type="title"/>
          </p:nvPr>
        </p:nvSpPr>
        <p:spPr>
          <a:xfrm>
            <a:off x="419100" y="374650"/>
            <a:ext cx="8058150" cy="820738"/>
          </a:xfrm>
        </p:spPr>
        <p:txBody>
          <a:bodyPr/>
          <a:lstStyle/>
          <a:p>
            <a:pPr eaLnBrk="1" hangingPunct="1"/>
            <a:r>
              <a:rPr lang="tr-TR" sz="3200" b="1" dirty="0" smtClean="0">
                <a:cs typeface="Times New Roman" pitchFamily="18" charset="0"/>
              </a:rPr>
              <a:t>İş </a:t>
            </a:r>
            <a:r>
              <a:rPr lang="tr-TR" sz="3200" b="1" dirty="0" smtClean="0"/>
              <a:t> </a:t>
            </a:r>
            <a:r>
              <a:rPr lang="tr-TR" sz="3200" b="1" dirty="0" smtClean="0">
                <a:cs typeface="Times New Roman" pitchFamily="18" charset="0"/>
              </a:rPr>
              <a:t>kazalarının çeşitleri</a:t>
            </a:r>
            <a:r>
              <a:rPr lang="en-US" sz="4800" dirty="0" smtClean="0"/>
              <a:t> </a:t>
            </a:r>
          </a:p>
        </p:txBody>
      </p:sp>
    </p:spTree>
    <p:extLst>
      <p:ext uri="{BB962C8B-B14F-4D97-AF65-F5344CB8AC3E}">
        <p14:creationId xmlns:p14="http://schemas.microsoft.com/office/powerpoint/2010/main" val="24584516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792" y="536027"/>
            <a:ext cx="8268357" cy="522835"/>
          </a:xfrm>
          <a:noFill/>
          <a:ln w="9525" algn="ctr">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00000"/>
              </a:lnSpc>
            </a:pPr>
            <a:r>
              <a:rPr lang="tr-TR" sz="2000" kern="1200" spc="16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ea typeface="+mn-ea"/>
                <a:cs typeface="Arial" charset="0"/>
              </a:rPr>
              <a:t>Hukuki Sorumluluklar</a:t>
            </a:r>
          </a:p>
        </p:txBody>
      </p:sp>
      <p:sp>
        <p:nvSpPr>
          <p:cNvPr id="3" name="Content Placeholder 2"/>
          <p:cNvSpPr>
            <a:spLocks noGrp="1"/>
          </p:cNvSpPr>
          <p:nvPr>
            <p:ph idx="1"/>
          </p:nvPr>
        </p:nvSpPr>
        <p:spPr>
          <a:xfrm>
            <a:off x="504496" y="1655379"/>
            <a:ext cx="8229600" cy="4519448"/>
          </a:xfrm>
        </p:spPr>
        <p:txBody>
          <a:bodyPr>
            <a:normAutofit fontScale="77500" lnSpcReduction="20000"/>
          </a:bodyPr>
          <a:lstStyle/>
          <a:p>
            <a:pPr marL="0" indent="0">
              <a:lnSpc>
                <a:spcPct val="90000"/>
              </a:lnSpc>
              <a:buNone/>
            </a:pPr>
            <a:r>
              <a:rPr lang="tr-TR" sz="2400" b="1" dirty="0" smtClean="0">
                <a:cs typeface="Arial" pitchFamily="34" charset="0"/>
              </a:rPr>
              <a:t> </a:t>
            </a:r>
            <a:r>
              <a:rPr lang="tr-TR" sz="2400" b="1" dirty="0" smtClean="0">
                <a:ea typeface="Tahoma" pitchFamily="34" charset="0"/>
                <a:cs typeface="Tahoma" pitchFamily="34" charset="0"/>
              </a:rPr>
              <a:t>İş kazası sonucu zarara uğrayan işçiye, SGK tarafından;</a:t>
            </a:r>
          </a:p>
          <a:p>
            <a:pPr marL="0" indent="0">
              <a:lnSpc>
                <a:spcPct val="90000"/>
              </a:lnSpc>
              <a:buNone/>
            </a:pPr>
            <a:endParaRPr lang="tr-TR" sz="2400" dirty="0" smtClean="0">
              <a:ea typeface="Tahoma" pitchFamily="34" charset="0"/>
              <a:cs typeface="Tahoma" pitchFamily="34" charset="0"/>
            </a:endParaRPr>
          </a:p>
          <a:p>
            <a:pPr marL="0" indent="0">
              <a:lnSpc>
                <a:spcPct val="90000"/>
              </a:lnSpc>
              <a:buClrTx/>
              <a:buSzPct val="120000"/>
              <a:buFont typeface="Arial" pitchFamily="34" charset="0"/>
              <a:buChar char="•"/>
            </a:pPr>
            <a:r>
              <a:rPr lang="tr-TR" sz="2400" dirty="0" smtClean="0">
                <a:ea typeface="Tahoma" pitchFamily="34" charset="0"/>
                <a:cs typeface="Tahoma" pitchFamily="34" charset="0"/>
              </a:rPr>
              <a:t> Geçici veya sürekli iş göremezlik ödenekleri bağlanır, </a:t>
            </a:r>
            <a:r>
              <a:rPr lang="tr-TR" sz="2400" b="1" dirty="0" smtClean="0">
                <a:ea typeface="Tahoma" pitchFamily="34" charset="0"/>
                <a:cs typeface="Tahoma" pitchFamily="34" charset="0"/>
              </a:rPr>
              <a:t> </a:t>
            </a:r>
            <a:endParaRPr lang="tr-TR" sz="2400" dirty="0" smtClean="0">
              <a:ea typeface="Tahoma" pitchFamily="34" charset="0"/>
              <a:cs typeface="Tahoma" pitchFamily="34" charset="0"/>
            </a:endParaRPr>
          </a:p>
          <a:p>
            <a:pPr marL="0" indent="0">
              <a:lnSpc>
                <a:spcPct val="90000"/>
              </a:lnSpc>
              <a:buClrTx/>
              <a:buSzPct val="120000"/>
              <a:buFont typeface="Arial" pitchFamily="34" charset="0"/>
              <a:buChar char="•"/>
            </a:pPr>
            <a:endParaRPr lang="tr-TR" sz="2400" dirty="0" smtClean="0">
              <a:ea typeface="Tahoma" pitchFamily="34" charset="0"/>
              <a:cs typeface="Tahoma" pitchFamily="34" charset="0"/>
            </a:endParaRPr>
          </a:p>
          <a:p>
            <a:pPr marL="0" indent="0">
              <a:lnSpc>
                <a:spcPct val="90000"/>
              </a:lnSpc>
              <a:buClrTx/>
              <a:buSzPct val="120000"/>
              <a:buFont typeface="Arial" pitchFamily="34" charset="0"/>
              <a:buChar char="•"/>
            </a:pPr>
            <a:r>
              <a:rPr lang="tr-TR" sz="2400" dirty="0" smtClean="0">
                <a:ea typeface="Tahoma" pitchFamily="34" charset="0"/>
                <a:cs typeface="Tahoma" pitchFamily="34" charset="0"/>
              </a:rPr>
              <a:t> Sigortalının ölümü halindeyse hak sahiplerine yasada belirtilen koşullarda gelir bağlanabilir.</a:t>
            </a:r>
          </a:p>
          <a:p>
            <a:pPr marL="0" indent="0">
              <a:lnSpc>
                <a:spcPct val="90000"/>
              </a:lnSpc>
              <a:buNone/>
            </a:pPr>
            <a:r>
              <a:rPr lang="tr-TR" sz="2400" dirty="0" smtClean="0">
                <a:ea typeface="Tahoma" pitchFamily="34" charset="0"/>
                <a:cs typeface="Tahoma" pitchFamily="34" charset="0"/>
              </a:rPr>
              <a:t> </a:t>
            </a:r>
            <a:endParaRPr lang="tr-TR" sz="2400" b="1" dirty="0" smtClean="0">
              <a:ea typeface="Tahoma" pitchFamily="34" charset="0"/>
              <a:cs typeface="Tahoma" pitchFamily="34" charset="0"/>
            </a:endParaRPr>
          </a:p>
          <a:p>
            <a:pPr marL="0" indent="0">
              <a:buSzPct val="120000"/>
              <a:buFont typeface="Arial" pitchFamily="34" charset="0"/>
              <a:buChar char="•"/>
            </a:pPr>
            <a:r>
              <a:rPr lang="tr-TR" sz="2400" dirty="0">
                <a:ea typeface="Tahoma" pitchFamily="34" charset="0"/>
                <a:cs typeface="Tahoma" pitchFamily="34" charset="0"/>
              </a:rPr>
              <a:t>SGK yaptığı ödemeleri, iş güvenliği </a:t>
            </a:r>
            <a:r>
              <a:rPr lang="tr-TR" sz="2400" dirty="0" smtClean="0">
                <a:ea typeface="Tahoma" pitchFamily="34" charset="0"/>
                <a:cs typeface="Tahoma" pitchFamily="34" charset="0"/>
              </a:rPr>
              <a:t>mevzuatını </a:t>
            </a:r>
            <a:r>
              <a:rPr lang="tr-TR" sz="2400" dirty="0">
                <a:ea typeface="Tahoma" pitchFamily="34" charset="0"/>
                <a:cs typeface="Tahoma" pitchFamily="34" charset="0"/>
              </a:rPr>
              <a:t>ihlal eden işverenlerden Sosyal Sigortalar Kanununun 26. Maddesi uyarınca geri talep edebilir</a:t>
            </a:r>
            <a:r>
              <a:rPr lang="tr-TR" sz="2400" dirty="0" smtClean="0">
                <a:ea typeface="Tahoma" pitchFamily="34" charset="0"/>
                <a:cs typeface="Tahoma" pitchFamily="34" charset="0"/>
              </a:rPr>
              <a:t>.</a:t>
            </a:r>
          </a:p>
          <a:p>
            <a:pPr marL="0" indent="0">
              <a:buSzPct val="120000"/>
              <a:buFont typeface="Arial" pitchFamily="34" charset="0"/>
              <a:buChar char="•"/>
            </a:pPr>
            <a:endParaRPr lang="tr-TR" dirty="0">
              <a:ea typeface="Tahoma" pitchFamily="34" charset="0"/>
              <a:cs typeface="Tahoma" pitchFamily="34" charset="0"/>
            </a:endParaRPr>
          </a:p>
          <a:p>
            <a:pPr marL="0" indent="0">
              <a:buSzPct val="120000"/>
              <a:buNone/>
            </a:pPr>
            <a:r>
              <a:rPr lang="tr-TR" u="sng" dirty="0" smtClean="0">
                <a:effectLst>
                  <a:outerShdw blurRad="38100" dist="38100" dir="2700000" algn="tl">
                    <a:srgbClr val="000000">
                      <a:alpha val="43137"/>
                    </a:srgbClr>
                  </a:outerShdw>
                </a:effectLst>
                <a:ea typeface="Tahoma" pitchFamily="34" charset="0"/>
                <a:cs typeface="Tahoma" pitchFamily="34" charset="0"/>
              </a:rPr>
              <a:t>Önemli:</a:t>
            </a:r>
            <a:endParaRPr lang="tr-TR" u="sng" dirty="0">
              <a:effectLst>
                <a:outerShdw blurRad="38100" dist="38100" dir="2700000" algn="tl">
                  <a:srgbClr val="000000">
                    <a:alpha val="43137"/>
                  </a:srgbClr>
                </a:outerShdw>
              </a:effectLst>
              <a:ea typeface="Tahoma" pitchFamily="34" charset="0"/>
              <a:cs typeface="Tahoma" pitchFamily="34" charset="0"/>
            </a:endParaRPr>
          </a:p>
          <a:p>
            <a:pPr marL="0" indent="0">
              <a:lnSpc>
                <a:spcPct val="90000"/>
              </a:lnSpc>
              <a:buNone/>
            </a:pPr>
            <a:endParaRPr lang="tr-TR" dirty="0" smtClean="0">
              <a:ea typeface="Tahoma" pitchFamily="34" charset="0"/>
              <a:cs typeface="Tahoma" pitchFamily="34" charset="0"/>
            </a:endParaRPr>
          </a:p>
          <a:p>
            <a:pPr marL="0" indent="0">
              <a:lnSpc>
                <a:spcPct val="90000"/>
              </a:lnSpc>
              <a:buNone/>
            </a:pPr>
            <a:r>
              <a:rPr lang="tr-TR" sz="2100" dirty="0">
                <a:ea typeface="Tahoma" pitchFamily="34" charset="0"/>
                <a:cs typeface="Tahoma" pitchFamily="34" charset="0"/>
              </a:rPr>
              <a:t>SGK yardım ve ödenekleri,  zarara  uğrayan  işçi  veya  hak  sahiplerinin   </a:t>
            </a:r>
            <a:r>
              <a:rPr lang="tr-TR" sz="2100" b="1" dirty="0">
                <a:ea typeface="Tahoma" pitchFamily="34" charset="0"/>
                <a:cs typeface="Tahoma" pitchFamily="34" charset="0"/>
              </a:rPr>
              <a:t>gerçek   zararını  karşılamayabilir.</a:t>
            </a:r>
          </a:p>
          <a:p>
            <a:pPr marL="0" indent="0">
              <a:lnSpc>
                <a:spcPct val="90000"/>
              </a:lnSpc>
              <a:buNone/>
            </a:pPr>
            <a:endParaRPr lang="tr-TR" sz="2100" dirty="0">
              <a:ea typeface="Tahoma" pitchFamily="34" charset="0"/>
              <a:cs typeface="Tahoma" pitchFamily="34" charset="0"/>
            </a:endParaRPr>
          </a:p>
          <a:p>
            <a:pPr marL="0" indent="0">
              <a:lnSpc>
                <a:spcPct val="90000"/>
              </a:lnSpc>
              <a:buNone/>
            </a:pPr>
            <a:r>
              <a:rPr lang="tr-TR" sz="2100" dirty="0">
                <a:ea typeface="Tahoma" pitchFamily="34" charset="0"/>
                <a:cs typeface="Tahoma" pitchFamily="34" charset="0"/>
              </a:rPr>
              <a:t>Ayrıca SGK yardım ve ödenekleri </a:t>
            </a:r>
            <a:r>
              <a:rPr lang="tr-TR" sz="2100" b="1" dirty="0">
                <a:ea typeface="Tahoma" pitchFamily="34" charset="0"/>
                <a:cs typeface="Tahoma" pitchFamily="34" charset="0"/>
              </a:rPr>
              <a:t>manevi zararları karşılamaz.</a:t>
            </a:r>
          </a:p>
          <a:p>
            <a:pPr marL="0" indent="0">
              <a:lnSpc>
                <a:spcPct val="90000"/>
              </a:lnSpc>
              <a:buNone/>
            </a:pPr>
            <a:endParaRPr lang="tr-TR" sz="2100" dirty="0">
              <a:ea typeface="Tahoma" pitchFamily="34" charset="0"/>
              <a:cs typeface="Tahoma" pitchFamily="34" charset="0"/>
            </a:endParaRPr>
          </a:p>
          <a:p>
            <a:pPr marL="0" indent="0">
              <a:lnSpc>
                <a:spcPct val="90000"/>
              </a:lnSpc>
              <a:buNone/>
            </a:pPr>
            <a:r>
              <a:rPr lang="tr-TR" sz="2100" dirty="0">
                <a:ea typeface="Tahoma" pitchFamily="34" charset="0"/>
                <a:cs typeface="Tahoma" pitchFamily="34" charset="0"/>
              </a:rPr>
              <a:t>Sorumluluk hukukunun genel ilkesine göre mağdurun zararının tümünün tazmin edilmesi gerekir. </a:t>
            </a:r>
          </a:p>
          <a:p>
            <a:pPr marL="0" indent="0">
              <a:lnSpc>
                <a:spcPct val="90000"/>
              </a:lnSpc>
              <a:buNone/>
            </a:pPr>
            <a:endParaRPr lang="tr-TR" dirty="0">
              <a:ea typeface="Tahoma" pitchFamily="34" charset="0"/>
              <a:cs typeface="Tahoma" pitchFamily="34" charset="0"/>
            </a:endParaRPr>
          </a:p>
        </p:txBody>
      </p:sp>
    </p:spTree>
    <p:extLst>
      <p:ext uri="{BB962C8B-B14F-4D97-AF65-F5344CB8AC3E}">
        <p14:creationId xmlns:p14="http://schemas.microsoft.com/office/powerpoint/2010/main" val="3559619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800600"/>
          </a:xfrm>
        </p:spPr>
        <p:txBody>
          <a:bodyPr>
            <a:normAutofit fontScale="92500" lnSpcReduction="20000"/>
          </a:bodyPr>
          <a:lstStyle/>
          <a:p>
            <a:pPr marL="0" indent="0" algn="just">
              <a:buNone/>
            </a:pPr>
            <a:r>
              <a:rPr lang="tr-TR" sz="2600" dirty="0" smtClean="0">
                <a:ea typeface="Tahoma" pitchFamily="34" charset="0"/>
                <a:cs typeface="Tahoma" pitchFamily="34" charset="0"/>
              </a:rPr>
              <a:t>Sigortalının aşağıdaki sayılan nedenlerden dolayı iş kazasına veya meslek hastalığına uğraması, hastalanması, tedavi süresinin uzaması veya iş göremezliğinin artması hallerinde geçici iş göremezlik ödeneği veya sürekli iş göremezlik geliri;</a:t>
            </a:r>
          </a:p>
          <a:p>
            <a:pPr>
              <a:buNone/>
            </a:pPr>
            <a:endParaRPr lang="tr-TR" sz="2200" dirty="0" smtClean="0">
              <a:ea typeface="Tahoma" pitchFamily="34" charset="0"/>
              <a:cs typeface="Tahoma" pitchFamily="34" charset="0"/>
            </a:endParaRPr>
          </a:p>
          <a:p>
            <a:pPr marL="0" indent="0">
              <a:spcAft>
                <a:spcPts val="1200"/>
              </a:spcAft>
              <a:buClrTx/>
              <a:buNone/>
            </a:pPr>
            <a:r>
              <a:rPr lang="tr-TR" sz="2200" dirty="0" smtClean="0">
                <a:ea typeface="Tahoma" pitchFamily="34" charset="0"/>
                <a:cs typeface="Tahoma" pitchFamily="34" charset="0"/>
              </a:rPr>
              <a:t>b) Ceza sorumluluğu olmayanlar hariç, ağır kusuru yüzünden iş kazasına uğrayan, meslek hastalığına tutulan veya hastalanan sigortalının kusur derecesi esas alınarak üçte birine kadarı Kurumca eksiltilir.</a:t>
            </a:r>
          </a:p>
          <a:p>
            <a:pPr marL="0" indent="0">
              <a:spcAft>
                <a:spcPts val="1200"/>
              </a:spcAft>
              <a:buClrTx/>
              <a:buNone/>
            </a:pPr>
            <a:r>
              <a:rPr lang="tr-TR" sz="2200" dirty="0" smtClean="0">
                <a:ea typeface="Tahoma" pitchFamily="34" charset="0"/>
                <a:cs typeface="Tahoma" pitchFamily="34" charset="0"/>
              </a:rPr>
              <a:t>c) </a:t>
            </a:r>
            <a:r>
              <a:rPr lang="tr-TR" sz="2200" dirty="0" err="1" smtClean="0">
                <a:ea typeface="Tahoma" pitchFamily="34" charset="0"/>
                <a:cs typeface="Tahoma" pitchFamily="34" charset="0"/>
              </a:rPr>
              <a:t>Kasdî</a:t>
            </a:r>
            <a:r>
              <a:rPr lang="tr-TR" sz="2200" dirty="0" smtClean="0">
                <a:ea typeface="Tahoma" pitchFamily="34" charset="0"/>
                <a:cs typeface="Tahoma" pitchFamily="34" charset="0"/>
              </a:rPr>
              <a:t> bir hareketi yüzünden iş kazasına uğrayan, meslek hastalığına tutulan, hastalanan veya Kurumun yazılı bildirimine rağmen teklif edilen tedaviyi kabul etmeyen sigortalıya, yarısı tutarında ödenir.</a:t>
            </a:r>
          </a:p>
          <a:p>
            <a:pPr marL="0" indent="0">
              <a:spcAft>
                <a:spcPts val="1200"/>
              </a:spcAft>
              <a:buClrTx/>
              <a:buNone/>
            </a:pPr>
            <a:r>
              <a:rPr lang="tr-TR" sz="2200" dirty="0" smtClean="0">
                <a:ea typeface="Tahoma" pitchFamily="34" charset="0"/>
                <a:cs typeface="Tahoma" pitchFamily="34" charset="0"/>
              </a:rPr>
              <a:t>d) Tedavi gördüğü hekimden, tedavinin sona erdiğine ve çalışabilir olduğuna dair belge almaksızın çalışan sigortalıya geçici iş göremezlik ödeneği ödenmez, ödenmiş olanlar da yersiz yapılan ödeme tarihinden itibaren 96’ncı madde hükümlerine göre geri alınır.</a:t>
            </a:r>
          </a:p>
          <a:p>
            <a:pPr>
              <a:buNone/>
            </a:pPr>
            <a:endParaRPr lang="tr-TR" sz="2000" dirty="0">
              <a:ea typeface="Tahoma" pitchFamily="34" charset="0"/>
              <a:cs typeface="Tahoma" pitchFamily="34" charset="0"/>
            </a:endParaRPr>
          </a:p>
        </p:txBody>
      </p:sp>
      <p:sp>
        <p:nvSpPr>
          <p:cNvPr id="5" name="1 Başlık"/>
          <p:cNvSpPr>
            <a:spLocks noGrp="1"/>
          </p:cNvSpPr>
          <p:nvPr>
            <p:ph type="title"/>
          </p:nvPr>
        </p:nvSpPr>
        <p:spPr>
          <a:xfrm>
            <a:off x="503852" y="411163"/>
            <a:ext cx="8316297" cy="647700"/>
          </a:xfrm>
          <a:noFill/>
          <a:ln w="9525" algn="ctr">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00000"/>
              </a:lnSpc>
            </a:pPr>
            <a:r>
              <a:rPr lang="tr-TR" sz="2000" kern="1200" spc="16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ea typeface="+mn-ea"/>
                <a:cs typeface="Arial" charset="0"/>
              </a:rPr>
              <a:t/>
            </a:r>
            <a:br>
              <a:rPr lang="tr-TR" sz="2000" kern="1200" spc="16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ea typeface="+mn-ea"/>
                <a:cs typeface="Arial" charset="0"/>
              </a:rPr>
            </a:br>
            <a:r>
              <a:rPr lang="tr-TR" sz="2000" kern="1200" spc="16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ea typeface="+mn-ea"/>
                <a:cs typeface="Arial" charset="0"/>
              </a:rPr>
              <a:t>Sosyal Sigortalar Kanunu </a:t>
            </a:r>
            <a:r>
              <a:rPr lang="tr-TR" sz="2000" kern="1200" spc="16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ea typeface="+mn-ea"/>
                <a:cs typeface="Arial" charset="0"/>
              </a:rPr>
              <a:t> </a:t>
            </a:r>
            <a:br>
              <a:rPr lang="tr-TR" sz="2000" kern="1200" spc="16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ea typeface="+mn-ea"/>
                <a:cs typeface="Arial" charset="0"/>
              </a:rPr>
            </a:br>
            <a:r>
              <a:rPr lang="tr-TR" sz="2000" kern="1200" spc="16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ea typeface="+mn-ea"/>
                <a:cs typeface="Arial" charset="0"/>
              </a:rPr>
              <a:t>Madde </a:t>
            </a:r>
            <a:r>
              <a:rPr lang="tr-TR" sz="2000" kern="1200" spc="16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ea typeface="+mn-ea"/>
                <a:cs typeface="Arial" charset="0"/>
              </a:rPr>
              <a:t>22:</a:t>
            </a:r>
            <a:br>
              <a:rPr lang="tr-TR" sz="2000" kern="1200" spc="16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ea typeface="+mn-ea"/>
                <a:cs typeface="Arial" charset="0"/>
              </a:rPr>
            </a:br>
            <a:endParaRPr lang="tr-TR" sz="2000" kern="1200" spc="16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ea typeface="+mn-ea"/>
              <a:cs typeface="Arial" charset="0"/>
            </a:endParaRPr>
          </a:p>
        </p:txBody>
      </p:sp>
    </p:spTree>
    <p:extLst>
      <p:ext uri="{BB962C8B-B14F-4D97-AF65-F5344CB8AC3E}">
        <p14:creationId xmlns:p14="http://schemas.microsoft.com/office/powerpoint/2010/main" val="30751640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49198"/>
          </a:xfrm>
          <a:noFill/>
          <a:ln w="9525" algn="ctr">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00000"/>
              </a:lnSpc>
            </a:pPr>
            <a:r>
              <a:rPr lang="tr-TR" sz="2000" kern="1200" spc="16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ea typeface="+mn-ea"/>
                <a:cs typeface="Arial" charset="0"/>
              </a:rPr>
              <a:t>Tazminatlar</a:t>
            </a:r>
          </a:p>
        </p:txBody>
      </p:sp>
      <p:sp>
        <p:nvSpPr>
          <p:cNvPr id="3" name="Content Placeholder 2"/>
          <p:cNvSpPr>
            <a:spLocks noGrp="1"/>
          </p:cNvSpPr>
          <p:nvPr>
            <p:ph idx="1"/>
          </p:nvPr>
        </p:nvSpPr>
        <p:spPr>
          <a:xfrm>
            <a:off x="551792" y="1332187"/>
            <a:ext cx="7803932" cy="4658710"/>
          </a:xfrm>
        </p:spPr>
        <p:txBody>
          <a:bodyPr>
            <a:normAutofit/>
          </a:bodyPr>
          <a:lstStyle/>
          <a:p>
            <a:pPr marL="342900" indent="-342900" algn="just">
              <a:lnSpc>
                <a:spcPct val="90000"/>
              </a:lnSpc>
              <a:spcBef>
                <a:spcPct val="0"/>
              </a:spcBef>
              <a:buAutoNum type="alphaUcParenR"/>
            </a:pPr>
            <a:r>
              <a:rPr lang="tr-TR" b="1" dirty="0" smtClean="0">
                <a:effectLst>
                  <a:outerShdw blurRad="50800" dist="38100" dir="2700000" algn="tl" rotWithShape="0">
                    <a:prstClr val="black">
                      <a:alpha val="58000"/>
                    </a:prstClr>
                  </a:outerShdw>
                </a:effectLst>
                <a:cs typeface="Arial" charset="0"/>
              </a:rPr>
              <a:t>Manevi tazminat</a:t>
            </a:r>
          </a:p>
          <a:p>
            <a:pPr marL="0" indent="0" algn="just">
              <a:lnSpc>
                <a:spcPct val="90000"/>
              </a:lnSpc>
              <a:spcBef>
                <a:spcPct val="0"/>
              </a:spcBef>
              <a:buNone/>
            </a:pPr>
            <a:endParaRPr lang="tr-TR" b="1" dirty="0" smtClean="0">
              <a:effectLst>
                <a:outerShdw blurRad="50800" dist="38100" dir="2700000" algn="tl" rotWithShape="0">
                  <a:prstClr val="black">
                    <a:alpha val="58000"/>
                  </a:prstClr>
                </a:outerShdw>
              </a:effectLst>
              <a:cs typeface="Arial" charset="0"/>
            </a:endParaRPr>
          </a:p>
          <a:p>
            <a:pPr marL="0" indent="0" algn="just">
              <a:lnSpc>
                <a:spcPct val="90000"/>
              </a:lnSpc>
              <a:spcBef>
                <a:spcPct val="0"/>
              </a:spcBef>
              <a:buNone/>
            </a:pPr>
            <a:r>
              <a:rPr lang="tr-TR" dirty="0" smtClean="0">
                <a:cs typeface="Arial" charset="0"/>
              </a:rPr>
              <a:t>İşçinin işverenden isteyebileceği manevi tazminat; zarara uğrayan kişiye veya vefat eden kişinin ailesine, çekilen acı, elem ve ıstırapları hafifletmek için, hakimin takdir edeceği uygun bir miktar paradan ibaret olup, matematiksel bir hesap gerektirmemektedir. (818 sayılı Borçlar Kanunu, Md.47)</a:t>
            </a:r>
          </a:p>
          <a:p>
            <a:pPr marL="0" indent="0" algn="just">
              <a:lnSpc>
                <a:spcPct val="90000"/>
              </a:lnSpc>
              <a:spcBef>
                <a:spcPct val="0"/>
              </a:spcBef>
              <a:buNone/>
            </a:pPr>
            <a:endParaRPr lang="tr-TR" dirty="0" smtClean="0">
              <a:cs typeface="Arial" charset="0"/>
            </a:endParaRPr>
          </a:p>
          <a:p>
            <a:pPr marL="0" indent="0" algn="just">
              <a:lnSpc>
                <a:spcPct val="90000"/>
              </a:lnSpc>
              <a:spcBef>
                <a:spcPct val="0"/>
              </a:spcBef>
              <a:buNone/>
            </a:pPr>
            <a:endParaRPr lang="tr-TR" dirty="0" smtClean="0">
              <a:cs typeface="Arial" charset="0"/>
            </a:endParaRPr>
          </a:p>
          <a:p>
            <a:pPr marL="0" indent="0" algn="just">
              <a:lnSpc>
                <a:spcPct val="90000"/>
              </a:lnSpc>
              <a:buNone/>
            </a:pPr>
            <a:r>
              <a:rPr lang="tr-TR" b="1" dirty="0" smtClean="0">
                <a:effectLst>
                  <a:outerShdw blurRad="50800" dist="38100" dir="2700000" algn="tl" rotWithShape="0">
                    <a:prstClr val="black">
                      <a:alpha val="59000"/>
                    </a:prstClr>
                  </a:outerShdw>
                </a:effectLst>
                <a:cs typeface="Arial" charset="0"/>
              </a:rPr>
              <a:t>B) Maddi Tazminat</a:t>
            </a:r>
          </a:p>
          <a:p>
            <a:pPr marL="0" indent="0" algn="just">
              <a:lnSpc>
                <a:spcPct val="90000"/>
              </a:lnSpc>
              <a:buNone/>
            </a:pPr>
            <a:endParaRPr lang="tr-TR" b="1" dirty="0" smtClean="0">
              <a:effectLst>
                <a:outerShdw blurRad="50800" dist="38100" dir="2700000" algn="tl" rotWithShape="0">
                  <a:prstClr val="black">
                    <a:alpha val="59000"/>
                  </a:prstClr>
                </a:outerShdw>
              </a:effectLst>
              <a:cs typeface="Arial" charset="0"/>
            </a:endParaRPr>
          </a:p>
          <a:p>
            <a:pPr marL="0" indent="0" algn="just">
              <a:lnSpc>
                <a:spcPct val="90000"/>
              </a:lnSpc>
              <a:spcBef>
                <a:spcPct val="0"/>
              </a:spcBef>
              <a:buFontTx/>
              <a:buNone/>
            </a:pPr>
            <a:r>
              <a:rPr lang="tr-TR" dirty="0" smtClean="0">
                <a:cs typeface="Arial" charset="0"/>
              </a:rPr>
              <a:t>İşçinin işverenden isteyebileceği maddi tazminat ise, daima matematiksel hesaplamayı gerektiren ve zararın gerçek miktarını karşılamaya yöneliktir. Maddi tazminat 3 çeşittir;</a:t>
            </a:r>
          </a:p>
          <a:p>
            <a:pPr marL="0" indent="0" algn="just">
              <a:lnSpc>
                <a:spcPct val="150000"/>
              </a:lnSpc>
              <a:spcBef>
                <a:spcPct val="0"/>
              </a:spcBef>
              <a:buFontTx/>
              <a:buNone/>
            </a:pPr>
            <a:r>
              <a:rPr lang="tr-TR" dirty="0" smtClean="0">
                <a:cs typeface="Arial" charset="0"/>
              </a:rPr>
              <a:t>	1-</a:t>
            </a:r>
            <a:r>
              <a:rPr lang="tr-TR" dirty="0" err="1" smtClean="0">
                <a:cs typeface="Arial" charset="0"/>
              </a:rPr>
              <a:t>Rücû</a:t>
            </a:r>
            <a:r>
              <a:rPr lang="tr-TR" dirty="0" smtClean="0">
                <a:cs typeface="Arial" charset="0"/>
              </a:rPr>
              <a:t> Tazminatı</a:t>
            </a:r>
          </a:p>
          <a:p>
            <a:pPr marL="0" indent="0" algn="just">
              <a:lnSpc>
                <a:spcPct val="150000"/>
              </a:lnSpc>
              <a:spcBef>
                <a:spcPct val="0"/>
              </a:spcBef>
              <a:buFontTx/>
              <a:buNone/>
            </a:pPr>
            <a:r>
              <a:rPr lang="tr-TR" dirty="0" smtClean="0">
                <a:cs typeface="Arial" charset="0"/>
              </a:rPr>
              <a:t>	2-İş Göremezlik Tazminatı</a:t>
            </a:r>
          </a:p>
          <a:p>
            <a:pPr marL="0" indent="0" algn="just">
              <a:lnSpc>
                <a:spcPct val="150000"/>
              </a:lnSpc>
              <a:spcBef>
                <a:spcPct val="0"/>
              </a:spcBef>
              <a:buFontTx/>
              <a:buNone/>
            </a:pPr>
            <a:r>
              <a:rPr lang="tr-TR" dirty="0" smtClean="0">
                <a:cs typeface="Arial" charset="0"/>
              </a:rPr>
              <a:t>	3-Destekten Yoksunluk Tazminatı</a:t>
            </a:r>
          </a:p>
          <a:p>
            <a:pPr marL="0" indent="0">
              <a:lnSpc>
                <a:spcPct val="90000"/>
              </a:lnSpc>
              <a:buNone/>
            </a:pPr>
            <a:endParaRPr lang="tr-TR" dirty="0" smtClean="0">
              <a:cs typeface="Arial" charset="0"/>
            </a:endParaRPr>
          </a:p>
          <a:p>
            <a:endParaRPr lang="tr-TR" dirty="0"/>
          </a:p>
        </p:txBody>
      </p:sp>
    </p:spTree>
    <p:extLst>
      <p:ext uri="{BB962C8B-B14F-4D97-AF65-F5344CB8AC3E}">
        <p14:creationId xmlns:p14="http://schemas.microsoft.com/office/powerpoint/2010/main" val="15709835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4855" y="1143001"/>
            <a:ext cx="7740869" cy="5115910"/>
          </a:xfrm>
        </p:spPr>
        <p:txBody>
          <a:bodyPr>
            <a:normAutofit fontScale="92500" lnSpcReduction="10000"/>
          </a:bodyPr>
          <a:lstStyle/>
          <a:p>
            <a:pPr marL="547688" indent="-411163">
              <a:buNone/>
            </a:pPr>
            <a:r>
              <a:rPr lang="tr-TR" dirty="0" smtClean="0">
                <a:effectLst>
                  <a:outerShdw blurRad="50800" dist="38100" dir="2700000" algn="tl" rotWithShape="0">
                    <a:prstClr val="black">
                      <a:alpha val="68000"/>
                    </a:prstClr>
                  </a:outerShdw>
                </a:effectLst>
              </a:rPr>
              <a:t>1-Rücû Tazminatı</a:t>
            </a:r>
          </a:p>
          <a:p>
            <a:pPr marL="179388" indent="0">
              <a:buNone/>
            </a:pPr>
            <a:r>
              <a:rPr lang="tr-TR" dirty="0" smtClean="0"/>
              <a:t>Geri alma anlamına gelen bu tazminat, daha önce SGK tarafından karşılanmış olan zararların tutarının, kusurlu işverene veya kusurlu üçüncü şahıslara ödettirilmesinden ibarettir.</a:t>
            </a:r>
          </a:p>
          <a:p>
            <a:pPr marL="547688" indent="-411163">
              <a:buNone/>
            </a:pPr>
            <a:endParaRPr lang="tr-TR" dirty="0"/>
          </a:p>
          <a:p>
            <a:pPr marL="547688" indent="-411163">
              <a:buNone/>
            </a:pPr>
            <a:r>
              <a:rPr lang="tr-TR" dirty="0" smtClean="0">
                <a:effectLst>
                  <a:outerShdw blurRad="50800" dist="38100" dir="2700000" algn="tl" rotWithShape="0">
                    <a:prstClr val="black">
                      <a:alpha val="63000"/>
                    </a:prstClr>
                  </a:outerShdw>
                </a:effectLst>
              </a:rPr>
              <a:t>2-İş Göremezlik Tazminatı</a:t>
            </a:r>
          </a:p>
          <a:p>
            <a:pPr marL="179388" indent="0">
              <a:buNone/>
            </a:pPr>
            <a:r>
              <a:rPr lang="tr-TR" dirty="0" smtClean="0"/>
              <a:t>Bu tazminat iş kazası veya meslek hastalığı sonucunda, meslekte kazanma gücünü az veya çok kaybeden bir işçinin, kaybı ile ilgili gerçek zararını, </a:t>
            </a:r>
            <a:r>
              <a:rPr lang="tr-TR" u="sng" dirty="0" smtClean="0"/>
              <a:t>kendisinin olayda tam kusuru olması dışında</a:t>
            </a:r>
            <a:r>
              <a:rPr lang="tr-TR" dirty="0" smtClean="0"/>
              <a:t>, işverenden talep etme hakkıdır.</a:t>
            </a:r>
          </a:p>
          <a:p>
            <a:pPr marL="179388" indent="0">
              <a:buNone/>
            </a:pPr>
            <a:r>
              <a:rPr lang="tr-TR" dirty="0" smtClean="0"/>
              <a:t>Meslekte kazanma gücü kayıp oranı %10 ve daha fazla olan çalışana, SGK tarafından sürekli iş göremezlik geliri bağlanmaktadır. </a:t>
            </a:r>
            <a:r>
              <a:rPr lang="tr-TR" b="1" dirty="0" smtClean="0"/>
              <a:t>Bu tazminat için sigortalılık süresinin 1 gün olması yeterlidir</a:t>
            </a:r>
            <a:r>
              <a:rPr lang="tr-TR" b="1" dirty="0" smtClean="0"/>
              <a:t>.</a:t>
            </a:r>
          </a:p>
          <a:p>
            <a:pPr marL="179388" indent="0">
              <a:buNone/>
            </a:pPr>
            <a:r>
              <a:rPr lang="tr-TR" b="1" dirty="0" smtClean="0"/>
              <a:t>*SGK Kanununa göre iş kazası halinde verilecek geçici iş göremezlik ödeneği, ayaktan tedavilerde sigortalının günlük kazancının 2/3’si kadardır.</a:t>
            </a:r>
            <a:endParaRPr lang="tr-TR" b="1" dirty="0" smtClean="0"/>
          </a:p>
          <a:p>
            <a:pPr marL="547688" indent="-411163">
              <a:buNone/>
            </a:pPr>
            <a:endParaRPr lang="tr-TR" dirty="0">
              <a:effectLst>
                <a:outerShdw blurRad="50800" dist="38100" dir="2700000" algn="tl" rotWithShape="0">
                  <a:prstClr val="black">
                    <a:alpha val="68000"/>
                  </a:prstClr>
                </a:outerShdw>
              </a:effectLst>
            </a:endParaRPr>
          </a:p>
          <a:p>
            <a:pPr marL="547688" indent="-411163">
              <a:buNone/>
            </a:pPr>
            <a:r>
              <a:rPr lang="tr-TR" dirty="0" smtClean="0">
                <a:effectLst>
                  <a:outerShdw blurRad="50800" dist="38100" dir="2700000" algn="tl" rotWithShape="0">
                    <a:prstClr val="black">
                      <a:alpha val="68000"/>
                    </a:prstClr>
                  </a:outerShdw>
                </a:effectLst>
              </a:rPr>
              <a:t>3-Destekten Yoksunluk Tazminatı</a:t>
            </a:r>
          </a:p>
          <a:p>
            <a:pPr marL="179388" indent="0">
              <a:buNone/>
            </a:pPr>
            <a:r>
              <a:rPr lang="tr-TR" dirty="0" smtClean="0"/>
              <a:t>Destekten yoksunluk tazminatı, iş kazası veya meslek hastalığı sonucu ölümlerde, ölen kimsenin hayattayken destek olduğu kişiler tarafından işverenden istenebilecek bir tazminat türüdür.</a:t>
            </a:r>
          </a:p>
          <a:p>
            <a:pPr marL="179388" indent="0">
              <a:buNone/>
            </a:pPr>
            <a:endParaRPr lang="tr-TR" dirty="0" smtClean="0"/>
          </a:p>
        </p:txBody>
      </p:sp>
    </p:spTree>
    <p:extLst>
      <p:ext uri="{BB962C8B-B14F-4D97-AF65-F5344CB8AC3E}">
        <p14:creationId xmlns:p14="http://schemas.microsoft.com/office/powerpoint/2010/main" val="632219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442913" y="554038"/>
            <a:ext cx="8520112" cy="647700"/>
          </a:xfrm>
          <a:noFill/>
          <a:ln w="9525" algn="ctr">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lnSpc>
                <a:spcPct val="100000"/>
              </a:lnSpc>
            </a:pPr>
            <a:r>
              <a:rPr lang="tr-TR" kern="1200" dirty="0">
                <a:ea typeface="+mn-ea"/>
                <a:cs typeface="Arial" charset="0"/>
              </a:rPr>
              <a:t>Ülkemizdeki durum</a:t>
            </a:r>
          </a:p>
        </p:txBody>
      </p:sp>
      <p:sp>
        <p:nvSpPr>
          <p:cNvPr id="34820" name="Rectangle 3"/>
          <p:cNvSpPr>
            <a:spLocks noGrp="1" noChangeArrowheads="1"/>
          </p:cNvSpPr>
          <p:nvPr>
            <p:ph type="body" sz="half" idx="4294967295"/>
          </p:nvPr>
        </p:nvSpPr>
        <p:spPr>
          <a:xfrm>
            <a:off x="586854" y="1312351"/>
            <a:ext cx="5447234" cy="4923349"/>
          </a:xfrm>
          <a:noFill/>
        </p:spPr>
        <p:txBody>
          <a:bodyPr/>
          <a:lstStyle/>
          <a:p>
            <a:pPr eaLnBrk="1" hangingPunct="1">
              <a:lnSpc>
                <a:spcPct val="110000"/>
              </a:lnSpc>
              <a:buSzPct val="80000"/>
              <a:buFont typeface="Wingdings" pitchFamily="2" charset="2"/>
              <a:buNone/>
            </a:pPr>
            <a:r>
              <a:rPr lang="tr-TR" sz="1800" b="1" dirty="0" smtClean="0">
                <a:solidFill>
                  <a:srgbClr val="002060"/>
                </a:solidFill>
              </a:rPr>
              <a:t>SGK verilerine göre :</a:t>
            </a:r>
          </a:p>
          <a:p>
            <a:pPr eaLnBrk="1" hangingPunct="1">
              <a:lnSpc>
                <a:spcPct val="110000"/>
              </a:lnSpc>
              <a:buSzPct val="80000"/>
              <a:buFont typeface="Wingdings" pitchFamily="2" charset="2"/>
              <a:buNone/>
            </a:pPr>
            <a:r>
              <a:rPr lang="tr-TR" sz="1800" dirty="0" smtClean="0">
                <a:solidFill>
                  <a:srgbClr val="002060"/>
                </a:solidFill>
              </a:rPr>
              <a:t>2010 yılında;</a:t>
            </a:r>
          </a:p>
          <a:p>
            <a:pPr eaLnBrk="1" hangingPunct="1">
              <a:lnSpc>
                <a:spcPct val="110000"/>
              </a:lnSpc>
              <a:buSzPct val="80000"/>
            </a:pPr>
            <a:r>
              <a:rPr lang="tr-TR" dirty="0" smtClean="0"/>
              <a:t>62.963 iş </a:t>
            </a:r>
            <a:r>
              <a:rPr lang="tr-TR" dirty="0"/>
              <a:t>kazası </a:t>
            </a:r>
            <a:r>
              <a:rPr lang="tr-TR" dirty="0" smtClean="0"/>
              <a:t>yaşandı(</a:t>
            </a:r>
            <a:r>
              <a:rPr lang="tr-TR" dirty="0"/>
              <a:t>önceki yıla göre %23 </a:t>
            </a:r>
            <a:r>
              <a:rPr lang="tr-TR" dirty="0" smtClean="0"/>
              <a:t>artış)</a:t>
            </a:r>
          </a:p>
          <a:p>
            <a:pPr eaLnBrk="1" hangingPunct="1">
              <a:lnSpc>
                <a:spcPct val="110000"/>
              </a:lnSpc>
              <a:buSzPct val="80000"/>
            </a:pPr>
            <a:r>
              <a:rPr lang="tr-TR" sz="1800" dirty="0" smtClean="0">
                <a:solidFill>
                  <a:srgbClr val="002060"/>
                </a:solidFill>
              </a:rPr>
              <a:t>80.000 işçi iş kazalarında yaralanmakta,</a:t>
            </a:r>
          </a:p>
          <a:p>
            <a:pPr eaLnBrk="1" hangingPunct="1">
              <a:lnSpc>
                <a:spcPct val="110000"/>
              </a:lnSpc>
              <a:buSzPct val="80000"/>
            </a:pPr>
            <a:r>
              <a:rPr lang="tr-TR" sz="1800" dirty="0" smtClean="0">
                <a:solidFill>
                  <a:srgbClr val="002060"/>
                </a:solidFill>
              </a:rPr>
              <a:t>533 meslek hastalığı tespiti,</a:t>
            </a:r>
          </a:p>
          <a:p>
            <a:pPr eaLnBrk="1" hangingPunct="1">
              <a:lnSpc>
                <a:spcPct val="110000"/>
              </a:lnSpc>
              <a:buSzPct val="80000"/>
            </a:pPr>
            <a:r>
              <a:rPr lang="tr-TR" dirty="0" smtClean="0"/>
              <a:t>1.454</a:t>
            </a:r>
            <a:r>
              <a:rPr lang="tr-TR" sz="1800" dirty="0" smtClean="0">
                <a:solidFill>
                  <a:srgbClr val="002060"/>
                </a:solidFill>
              </a:rPr>
              <a:t> işçi iş kazası sonucu hayatını kaybetmektedir.</a:t>
            </a:r>
          </a:p>
          <a:p>
            <a:pPr eaLnBrk="1" hangingPunct="1">
              <a:lnSpc>
                <a:spcPct val="110000"/>
              </a:lnSpc>
              <a:buSzPct val="80000"/>
            </a:pPr>
            <a:r>
              <a:rPr lang="tr-TR" sz="1400" smtClean="0"/>
              <a:t>2010 </a:t>
            </a:r>
            <a:r>
              <a:rPr lang="tr-TR" sz="1400" dirty="0"/>
              <a:t>yılında iş kazalarında en yüksek ölüm oranı 264 ile “Bina İnşaatı” faaliyet grubunda meydana geldi. Bunu 133 ile Kara Taşıma. ve Boru Hattı Taşımacılığı, 107 ile Bina Dışı Yapıların İnşaatı, 104 ile Özel İnşaat Faaliyetleri izledi.</a:t>
            </a:r>
            <a:endParaRPr lang="tr-TR" sz="1400" dirty="0" smtClean="0">
              <a:solidFill>
                <a:srgbClr val="002060"/>
              </a:solidFill>
            </a:endParaRPr>
          </a:p>
          <a:p>
            <a:pPr eaLnBrk="1" hangingPunct="1">
              <a:lnSpc>
                <a:spcPct val="110000"/>
              </a:lnSpc>
              <a:buSzPct val="80000"/>
              <a:buFont typeface="Wingdings" pitchFamily="2" charset="2"/>
              <a:buNone/>
            </a:pPr>
            <a:r>
              <a:rPr lang="tr-TR" sz="1800" b="1" dirty="0" smtClean="0">
                <a:solidFill>
                  <a:srgbClr val="002060"/>
                </a:solidFill>
              </a:rPr>
              <a:t>Ya gerçek veriler ?!….</a:t>
            </a:r>
          </a:p>
          <a:p>
            <a:pPr eaLnBrk="1" hangingPunct="1">
              <a:lnSpc>
                <a:spcPct val="110000"/>
              </a:lnSpc>
              <a:buSzPct val="80000"/>
              <a:buFont typeface="Wingdings" pitchFamily="2" charset="2"/>
              <a:buNone/>
            </a:pPr>
            <a:endParaRPr lang="tr-TR" sz="1800" b="1" dirty="0" smtClean="0">
              <a:solidFill>
                <a:srgbClr val="002060"/>
              </a:solidFill>
            </a:endParaRPr>
          </a:p>
          <a:p>
            <a:pPr eaLnBrk="1" hangingPunct="1">
              <a:lnSpc>
                <a:spcPct val="110000"/>
              </a:lnSpc>
              <a:buSzPct val="80000"/>
            </a:pPr>
            <a:endParaRPr lang="tr-TR" sz="1800" b="1" dirty="0" smtClean="0">
              <a:solidFill>
                <a:srgbClr val="002060"/>
              </a:solidFill>
            </a:endParaRPr>
          </a:p>
        </p:txBody>
      </p:sp>
      <p:pic>
        <p:nvPicPr>
          <p:cNvPr id="5" name="Picture 2"/>
          <p:cNvPicPr>
            <a:picLocks noChangeAspect="1" noChangeArrowheads="1"/>
          </p:cNvPicPr>
          <p:nvPr/>
        </p:nvPicPr>
        <p:blipFill>
          <a:blip r:embed="rId3" cstate="print"/>
          <a:srcRect l="756" t="553" r="756" b="553"/>
          <a:stretch>
            <a:fillRect/>
          </a:stretch>
        </p:blipFill>
        <p:spPr bwMode="auto">
          <a:xfrm rot="5400000">
            <a:off x="5393605" y="2046591"/>
            <a:ext cx="4069274" cy="26007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318144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216" name="Rectangle 31"/>
          <p:cNvSpPr txBox="1">
            <a:spLocks noChangeArrowheads="1"/>
          </p:cNvSpPr>
          <p:nvPr/>
        </p:nvSpPr>
        <p:spPr bwMode="gray">
          <a:xfrm>
            <a:off x="899592" y="411163"/>
            <a:ext cx="8148874" cy="6477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lnSpc>
                <a:spcPct val="100000"/>
              </a:lnSpc>
              <a:defRPr sz="2000" b="1" spc="16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defRPr>
            </a:lvl1pPr>
            <a:lvl2pPr eaLnBrk="0" hangingPunct="0">
              <a:lnSpc>
                <a:spcPct val="90000"/>
              </a:lnSpc>
              <a:defRPr sz="2400" b="1">
                <a:latin typeface="Arial" pitchFamily="34" charset="0"/>
                <a:cs typeface="Arial" pitchFamily="34" charset="0"/>
              </a:defRPr>
            </a:lvl2pPr>
            <a:lvl3pPr eaLnBrk="0" hangingPunct="0">
              <a:lnSpc>
                <a:spcPct val="90000"/>
              </a:lnSpc>
              <a:defRPr sz="2400" b="1">
                <a:latin typeface="Arial" pitchFamily="34" charset="0"/>
                <a:cs typeface="Arial" pitchFamily="34" charset="0"/>
              </a:defRPr>
            </a:lvl3pPr>
            <a:lvl4pPr eaLnBrk="0" hangingPunct="0">
              <a:lnSpc>
                <a:spcPct val="90000"/>
              </a:lnSpc>
              <a:defRPr sz="2400" b="1">
                <a:latin typeface="Arial" pitchFamily="34" charset="0"/>
                <a:cs typeface="Arial" pitchFamily="34" charset="0"/>
              </a:defRPr>
            </a:lvl4pPr>
            <a:lvl5pPr eaLnBrk="0" hangingPunct="0">
              <a:lnSpc>
                <a:spcPct val="90000"/>
              </a:lnSpc>
              <a:defRPr sz="2400" b="1">
                <a:latin typeface="Arial" pitchFamily="34" charset="0"/>
                <a:cs typeface="Arial" pitchFamily="34" charset="0"/>
              </a:defRPr>
            </a:lvl5pPr>
            <a:lvl6pPr marL="457200" fontAlgn="base">
              <a:lnSpc>
                <a:spcPct val="90000"/>
              </a:lnSpc>
              <a:spcBef>
                <a:spcPct val="0"/>
              </a:spcBef>
              <a:spcAft>
                <a:spcPct val="0"/>
              </a:spcAft>
              <a:defRPr sz="2400" b="1">
                <a:latin typeface="Arial" pitchFamily="34" charset="0"/>
                <a:cs typeface="Arial" pitchFamily="34" charset="0"/>
              </a:defRPr>
            </a:lvl6pPr>
            <a:lvl7pPr marL="914400" fontAlgn="base">
              <a:lnSpc>
                <a:spcPct val="90000"/>
              </a:lnSpc>
              <a:spcBef>
                <a:spcPct val="0"/>
              </a:spcBef>
              <a:spcAft>
                <a:spcPct val="0"/>
              </a:spcAft>
              <a:defRPr sz="2400" b="1">
                <a:latin typeface="Arial" pitchFamily="34" charset="0"/>
                <a:cs typeface="Arial" pitchFamily="34" charset="0"/>
              </a:defRPr>
            </a:lvl7pPr>
            <a:lvl8pPr marL="1371600" fontAlgn="base">
              <a:lnSpc>
                <a:spcPct val="90000"/>
              </a:lnSpc>
              <a:spcBef>
                <a:spcPct val="0"/>
              </a:spcBef>
              <a:spcAft>
                <a:spcPct val="0"/>
              </a:spcAft>
              <a:defRPr sz="2400" b="1">
                <a:latin typeface="Arial" pitchFamily="34" charset="0"/>
                <a:cs typeface="Arial" pitchFamily="34" charset="0"/>
              </a:defRPr>
            </a:lvl8pPr>
            <a:lvl9pPr marL="1828800" fontAlgn="base">
              <a:lnSpc>
                <a:spcPct val="90000"/>
              </a:lnSpc>
              <a:spcBef>
                <a:spcPct val="0"/>
              </a:spcBef>
              <a:spcAft>
                <a:spcPct val="0"/>
              </a:spcAft>
              <a:defRPr sz="2400" b="1">
                <a:latin typeface="Arial" pitchFamily="34" charset="0"/>
                <a:cs typeface="Arial" pitchFamily="34" charset="0"/>
              </a:defRPr>
            </a:lvl9pPr>
          </a:lstStyle>
          <a:p>
            <a:r>
              <a:rPr lang="tr-TR" noProof="1"/>
              <a:t>İŞ KAZASINDA HUKUKİ SÜREÇ</a:t>
            </a:r>
          </a:p>
        </p:txBody>
      </p:sp>
      <p:graphicFrame>
        <p:nvGraphicFramePr>
          <p:cNvPr id="4" name="Diyagram 3"/>
          <p:cNvGraphicFramePr/>
          <p:nvPr>
            <p:extLst>
              <p:ext uri="{D42A27DB-BD31-4B8C-83A1-F6EECF244321}">
                <p14:modId xmlns:p14="http://schemas.microsoft.com/office/powerpoint/2010/main" val="2912309042"/>
              </p:ext>
            </p:extLst>
          </p:nvPr>
        </p:nvGraphicFramePr>
        <p:xfrm>
          <a:off x="-82107" y="1082429"/>
          <a:ext cx="9144000" cy="4886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76126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971600" y="1722905"/>
            <a:ext cx="7704856" cy="2923877"/>
          </a:xfrm>
          <a:prstGeom prst="rect">
            <a:avLst/>
          </a:prstGeom>
          <a:noFill/>
        </p:spPr>
        <p:txBody>
          <a:bodyPr wrap="square" rtlCol="0">
            <a:spAutoFit/>
          </a:bodyPr>
          <a:lstStyle/>
          <a:p>
            <a:pPr algn="just">
              <a:spcBef>
                <a:spcPts val="1200"/>
              </a:spcBef>
            </a:pPr>
            <a:r>
              <a:rPr lang="tr-TR" sz="2400" b="1" dirty="0" smtClean="0">
                <a:latin typeface="Calibri" pitchFamily="34" charset="0"/>
              </a:rPr>
              <a:t>Taksirle ölüme sebebiyet</a:t>
            </a:r>
            <a:r>
              <a:rPr lang="tr-TR" sz="2400" dirty="0" smtClean="0">
                <a:latin typeface="Calibri" pitchFamily="34" charset="0"/>
              </a:rPr>
              <a:t>, kasten öldürme suçundan bağımsız bir suç olup, fail </a:t>
            </a:r>
            <a:r>
              <a:rPr lang="tr-TR" sz="2400" u="sng" dirty="0" smtClean="0">
                <a:latin typeface="Calibri" pitchFamily="34" charset="0"/>
              </a:rPr>
              <a:t>ölüm sonucunun meydana gelmesini istememekte</a:t>
            </a:r>
            <a:r>
              <a:rPr lang="tr-TR" sz="2400" dirty="0" smtClean="0">
                <a:latin typeface="Calibri" pitchFamily="34" charset="0"/>
              </a:rPr>
              <a:t>; ancak </a:t>
            </a:r>
            <a:r>
              <a:rPr lang="tr-TR" sz="3200" b="1" dirty="0" smtClean="0">
                <a:solidFill>
                  <a:srgbClr val="FF0000"/>
                </a:solidFill>
                <a:latin typeface="Calibri" pitchFamily="34" charset="0"/>
              </a:rPr>
              <a:t>göstermesi gereken dikkat ve özeni göstermediği için</a:t>
            </a:r>
            <a:r>
              <a:rPr lang="tr-TR" sz="2400" dirty="0" smtClean="0">
                <a:latin typeface="Calibri" pitchFamily="34" charset="0"/>
              </a:rPr>
              <a:t> bu netice meydana gelmektedir. Kusurluluk türünün farklı olması, taksirle ölüme sebebiyetin, kasten öldürme yanında bağımsız bir suç olarak ortaya çıkması sonucunu doğurmuştur.</a:t>
            </a:r>
            <a:endParaRPr lang="tr-TR" sz="2400" dirty="0">
              <a:latin typeface="Calibri" pitchFamily="34" charset="0"/>
            </a:endParaRPr>
          </a:p>
        </p:txBody>
      </p:sp>
      <p:sp>
        <p:nvSpPr>
          <p:cNvPr id="3" name="2 Dikdörtgen"/>
          <p:cNvSpPr/>
          <p:nvPr/>
        </p:nvSpPr>
        <p:spPr>
          <a:xfrm>
            <a:off x="971600" y="940658"/>
            <a:ext cx="3672408" cy="40011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r>
              <a:rPr lang="tr-TR" sz="2000" b="1" spc="16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rPr>
              <a:t>TAKSİRLE ÖLDÜRME </a:t>
            </a:r>
          </a:p>
        </p:txBody>
      </p:sp>
    </p:spTree>
    <p:extLst>
      <p:ext uri="{BB962C8B-B14F-4D97-AF65-F5344CB8AC3E}">
        <p14:creationId xmlns:p14="http://schemas.microsoft.com/office/powerpoint/2010/main" val="14492617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765"/>
          <p:cNvGraphicFramePr>
            <a:graphicFrameLocks noGrp="1"/>
          </p:cNvGraphicFramePr>
          <p:nvPr>
            <p:extLst>
              <p:ext uri="{D42A27DB-BD31-4B8C-83A1-F6EECF244321}">
                <p14:modId xmlns:p14="http://schemas.microsoft.com/office/powerpoint/2010/main" val="2910731952"/>
              </p:ext>
            </p:extLst>
          </p:nvPr>
        </p:nvGraphicFramePr>
        <p:xfrm>
          <a:off x="899593" y="1729473"/>
          <a:ext cx="7653857" cy="1572147"/>
        </p:xfrm>
        <a:graphic>
          <a:graphicData uri="http://schemas.openxmlformats.org/drawingml/2006/table">
            <a:tbl>
              <a:tblPr>
                <a:effectLst/>
              </a:tblPr>
              <a:tblGrid>
                <a:gridCol w="5968603"/>
                <a:gridCol w="1685254"/>
              </a:tblGrid>
              <a:tr h="747027">
                <a:tc>
                  <a:txBody>
                    <a:bodyPr/>
                    <a:lstStyle/>
                    <a:p>
                      <a:pPr marL="457200" marR="0" lvl="1"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1" u="none" strike="noStrike" cap="none" normalizeH="0" baseline="0" noProof="1" smtClean="0">
                          <a:ln>
                            <a:noFill/>
                          </a:ln>
                          <a:solidFill>
                            <a:schemeClr val="tx1"/>
                          </a:solidFill>
                          <a:effectLst/>
                          <a:latin typeface="Calibri" pitchFamily="34" charset="0"/>
                          <a:cs typeface="Calibri" pitchFamily="34" charset="0"/>
                        </a:rPr>
                        <a:t>Taksirle bir insanın ölümüne neden olan kişi</a:t>
                      </a:r>
                    </a:p>
                  </a:txBody>
                  <a:tcPr marL="90000" marR="90000" marT="46800" marB="46800" anchor="ctr"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bg1"/>
                          </a:solidFill>
                          <a:effectLst/>
                          <a:latin typeface="Calibri" pitchFamily="34" charset="0"/>
                          <a:cs typeface="Calibri" pitchFamily="34" charset="0"/>
                        </a:rPr>
                        <a:t>2-6 Yıl</a:t>
                      </a:r>
                    </a:p>
                  </a:txBody>
                  <a:tcPr marL="90000" marR="90000" marT="46800" marB="46800" anchor="ctr"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tx1"/>
                    </a:solidFill>
                  </a:tcPr>
                </a:tc>
              </a:tr>
              <a:tr h="793349">
                <a:tc>
                  <a:txBody>
                    <a:bodyPr/>
                    <a:lstStyle/>
                    <a:p>
                      <a:pPr marL="457200" marR="0" lvl="1"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1" u="none" strike="noStrike" cap="none" normalizeH="0" baseline="0" noProof="1" smtClean="0">
                          <a:ln>
                            <a:noFill/>
                          </a:ln>
                          <a:solidFill>
                            <a:schemeClr val="tx1"/>
                          </a:solidFill>
                          <a:effectLst/>
                          <a:latin typeface="Calibri" pitchFamily="34" charset="0"/>
                          <a:cs typeface="Calibri" pitchFamily="34" charset="0"/>
                        </a:rPr>
                        <a:t>Fiil, birden fazla insanın ölümüne ya da bir veya birden fazla kişinin ölümü ile birlikte bir veya birden fazla kişinin yaralanmasına neden olmuş ise</a:t>
                      </a:r>
                    </a:p>
                  </a:txBody>
                  <a:tcPr marL="90000" marR="90000" marT="46800" marB="46800" anchor="ctr"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bg1"/>
                          </a:solidFill>
                          <a:effectLst/>
                          <a:latin typeface="Calibri" pitchFamily="34" charset="0"/>
                          <a:cs typeface="Calibri" pitchFamily="34" charset="0"/>
                        </a:rPr>
                        <a:t>2-15 Yıl</a:t>
                      </a:r>
                    </a:p>
                  </a:txBody>
                  <a:tcPr marL="90000" marR="90000" marT="46800" marB="46800" anchor="ctr"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tx1"/>
                    </a:solidFill>
                  </a:tcPr>
                </a:tc>
              </a:tr>
            </a:tbl>
          </a:graphicData>
        </a:graphic>
      </p:graphicFrame>
      <p:sp>
        <p:nvSpPr>
          <p:cNvPr id="5" name="Text Box 1193"/>
          <p:cNvSpPr txBox="1">
            <a:spLocks noChangeArrowheads="1"/>
          </p:cNvSpPr>
          <p:nvPr/>
        </p:nvSpPr>
        <p:spPr bwMode="auto">
          <a:xfrm>
            <a:off x="899592" y="1236759"/>
            <a:ext cx="6429250" cy="461665"/>
          </a:xfrm>
          <a:prstGeom prst="rect">
            <a:avLst/>
          </a:prstGeom>
          <a:noFill/>
          <a:ln w="9525">
            <a:noFill/>
            <a:miter lim="800000"/>
            <a:headEnd/>
            <a:tailEnd/>
          </a:ln>
          <a:effectLst/>
        </p:spPr>
        <p:txBody>
          <a:bodyPr wrap="square">
            <a:spAutoFit/>
          </a:bodyPr>
          <a:lstStyle/>
          <a:p>
            <a:r>
              <a:rPr lang="tr-TR" sz="2400" b="1" noProof="1">
                <a:solidFill>
                  <a:srgbClr val="004074"/>
                </a:solidFill>
                <a:latin typeface="Calibri" pitchFamily="34" charset="0"/>
                <a:cs typeface="Calibri" pitchFamily="34" charset="0"/>
              </a:rPr>
              <a:t>Taksirle </a:t>
            </a:r>
            <a:r>
              <a:rPr lang="tr-TR" sz="2400" b="1" noProof="1" smtClean="0">
                <a:solidFill>
                  <a:srgbClr val="004074"/>
                </a:solidFill>
                <a:latin typeface="Calibri" pitchFamily="34" charset="0"/>
                <a:cs typeface="Calibri" pitchFamily="34" charset="0"/>
              </a:rPr>
              <a:t>Ölüme Sebebiyet Vermek / Madde:85</a:t>
            </a:r>
            <a:endParaRPr lang="tr-TR" sz="2400" b="1" noProof="1">
              <a:solidFill>
                <a:srgbClr val="004074"/>
              </a:solidFill>
              <a:latin typeface="Calibri" pitchFamily="34" charset="0"/>
              <a:cs typeface="Calibri" pitchFamily="34" charset="0"/>
            </a:endParaRPr>
          </a:p>
        </p:txBody>
      </p:sp>
      <p:sp>
        <p:nvSpPr>
          <p:cNvPr id="7" name="Rectangle 31"/>
          <p:cNvSpPr txBox="1">
            <a:spLocks noChangeArrowheads="1"/>
          </p:cNvSpPr>
          <p:nvPr/>
        </p:nvSpPr>
        <p:spPr bwMode="gray">
          <a:xfrm>
            <a:off x="899592" y="411163"/>
            <a:ext cx="8148874" cy="6477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lnSpc>
                <a:spcPct val="100000"/>
              </a:lnSpc>
              <a:defRPr sz="2000" b="1" spc="16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defRPr>
            </a:lvl1pPr>
            <a:lvl2pPr eaLnBrk="0" hangingPunct="0">
              <a:lnSpc>
                <a:spcPct val="90000"/>
              </a:lnSpc>
              <a:defRPr sz="2400" b="1">
                <a:latin typeface="Arial" pitchFamily="34" charset="0"/>
                <a:cs typeface="Arial" pitchFamily="34" charset="0"/>
              </a:defRPr>
            </a:lvl2pPr>
            <a:lvl3pPr eaLnBrk="0" hangingPunct="0">
              <a:lnSpc>
                <a:spcPct val="90000"/>
              </a:lnSpc>
              <a:defRPr sz="2400" b="1">
                <a:latin typeface="Arial" pitchFamily="34" charset="0"/>
                <a:cs typeface="Arial" pitchFamily="34" charset="0"/>
              </a:defRPr>
            </a:lvl3pPr>
            <a:lvl4pPr eaLnBrk="0" hangingPunct="0">
              <a:lnSpc>
                <a:spcPct val="90000"/>
              </a:lnSpc>
              <a:defRPr sz="2400" b="1">
                <a:latin typeface="Arial" pitchFamily="34" charset="0"/>
                <a:cs typeface="Arial" pitchFamily="34" charset="0"/>
              </a:defRPr>
            </a:lvl4pPr>
            <a:lvl5pPr eaLnBrk="0" hangingPunct="0">
              <a:lnSpc>
                <a:spcPct val="90000"/>
              </a:lnSpc>
              <a:defRPr sz="2400" b="1">
                <a:latin typeface="Arial" pitchFamily="34" charset="0"/>
                <a:cs typeface="Arial" pitchFamily="34" charset="0"/>
              </a:defRPr>
            </a:lvl5pPr>
            <a:lvl6pPr marL="457200" fontAlgn="base">
              <a:lnSpc>
                <a:spcPct val="90000"/>
              </a:lnSpc>
              <a:spcBef>
                <a:spcPct val="0"/>
              </a:spcBef>
              <a:spcAft>
                <a:spcPct val="0"/>
              </a:spcAft>
              <a:defRPr sz="2400" b="1">
                <a:latin typeface="Arial" pitchFamily="34" charset="0"/>
                <a:cs typeface="Arial" pitchFamily="34" charset="0"/>
              </a:defRPr>
            </a:lvl6pPr>
            <a:lvl7pPr marL="914400" fontAlgn="base">
              <a:lnSpc>
                <a:spcPct val="90000"/>
              </a:lnSpc>
              <a:spcBef>
                <a:spcPct val="0"/>
              </a:spcBef>
              <a:spcAft>
                <a:spcPct val="0"/>
              </a:spcAft>
              <a:defRPr sz="2400" b="1">
                <a:latin typeface="Arial" pitchFamily="34" charset="0"/>
                <a:cs typeface="Arial" pitchFamily="34" charset="0"/>
              </a:defRPr>
            </a:lvl7pPr>
            <a:lvl8pPr marL="1371600" fontAlgn="base">
              <a:lnSpc>
                <a:spcPct val="90000"/>
              </a:lnSpc>
              <a:spcBef>
                <a:spcPct val="0"/>
              </a:spcBef>
              <a:spcAft>
                <a:spcPct val="0"/>
              </a:spcAft>
              <a:defRPr sz="2400" b="1">
                <a:latin typeface="Arial" pitchFamily="34" charset="0"/>
                <a:cs typeface="Arial" pitchFamily="34" charset="0"/>
              </a:defRPr>
            </a:lvl8pPr>
            <a:lvl9pPr marL="1828800" fontAlgn="base">
              <a:lnSpc>
                <a:spcPct val="90000"/>
              </a:lnSpc>
              <a:spcBef>
                <a:spcPct val="0"/>
              </a:spcBef>
              <a:spcAft>
                <a:spcPct val="0"/>
              </a:spcAft>
              <a:defRPr sz="2400" b="1">
                <a:latin typeface="Arial" pitchFamily="34" charset="0"/>
                <a:cs typeface="Arial" pitchFamily="34" charset="0"/>
              </a:defRPr>
            </a:lvl9pPr>
          </a:lstStyle>
          <a:p>
            <a:r>
              <a:rPr lang="tr-TR" noProof="1"/>
              <a:t>TÜRK CEZA KANUNU </a:t>
            </a:r>
            <a:endParaRPr lang="en-GB" noProof="1"/>
          </a:p>
        </p:txBody>
      </p:sp>
      <p:graphicFrame>
        <p:nvGraphicFramePr>
          <p:cNvPr id="8" name="Group 765"/>
          <p:cNvGraphicFramePr>
            <a:graphicFrameLocks noGrp="1"/>
          </p:cNvGraphicFramePr>
          <p:nvPr>
            <p:extLst>
              <p:ext uri="{D42A27DB-BD31-4B8C-83A1-F6EECF244321}">
                <p14:modId xmlns:p14="http://schemas.microsoft.com/office/powerpoint/2010/main" val="857224118"/>
              </p:ext>
            </p:extLst>
          </p:nvPr>
        </p:nvGraphicFramePr>
        <p:xfrm>
          <a:off x="899593" y="4210333"/>
          <a:ext cx="7634807" cy="1695167"/>
        </p:xfrm>
        <a:graphic>
          <a:graphicData uri="http://schemas.openxmlformats.org/drawingml/2006/table">
            <a:tbl>
              <a:tblPr/>
              <a:tblGrid>
                <a:gridCol w="5977457"/>
                <a:gridCol w="1657350"/>
              </a:tblGrid>
              <a:tr h="800283">
                <a:tc>
                  <a:txBody>
                    <a:bodyPr/>
                    <a:lstStyle/>
                    <a:p>
                      <a:pPr marL="457200" marR="0" lvl="1"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1" u="none" strike="noStrike" cap="none" normalizeH="0" baseline="0" noProof="1" smtClean="0">
                          <a:ln>
                            <a:noFill/>
                          </a:ln>
                          <a:solidFill>
                            <a:schemeClr val="tx1"/>
                          </a:solidFill>
                          <a:effectLst/>
                          <a:latin typeface="Calibri" pitchFamily="34" charset="0"/>
                          <a:cs typeface="Calibri" pitchFamily="34" charset="0"/>
                        </a:rPr>
                        <a:t>Taksirle başkasının vücuduna acı veren veya sağlığının ya da algılama yeteneğinin bozulmasına neden olan kişi</a:t>
                      </a:r>
                    </a:p>
                  </a:txBody>
                  <a:tcPr marL="90000" marR="90000" marT="46800" marB="46800" anchor="ctr"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bg1"/>
                          </a:solidFill>
                          <a:effectLst/>
                          <a:latin typeface="Calibri" pitchFamily="34" charset="0"/>
                          <a:cs typeface="Calibri" pitchFamily="34" charset="0"/>
                        </a:rPr>
                        <a:t>3 Ay-1 Yıl</a:t>
                      </a:r>
                    </a:p>
                  </a:txBody>
                  <a:tcPr marL="90000" marR="90000" marT="46800" marB="46800" anchor="ctr"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tx1"/>
                    </a:solidFill>
                  </a:tcPr>
                </a:tc>
              </a:tr>
              <a:tr h="894884">
                <a:tc>
                  <a:txBody>
                    <a:bodyPr/>
                    <a:lstStyle/>
                    <a:p>
                      <a:pPr marL="457200" marR="0" lvl="1" indent="0" algn="l"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1" u="none" strike="noStrike" cap="none" normalizeH="0" baseline="0" noProof="1" smtClean="0">
                          <a:ln>
                            <a:noFill/>
                          </a:ln>
                          <a:solidFill>
                            <a:schemeClr val="tx1"/>
                          </a:solidFill>
                          <a:effectLst/>
                          <a:latin typeface="Calibri" pitchFamily="34" charset="0"/>
                          <a:cs typeface="Calibri" pitchFamily="34" charset="0"/>
                        </a:rPr>
                        <a:t>Fiilin birden fazla kişinin yaralanmasına neden olması hâlinde</a:t>
                      </a:r>
                    </a:p>
                  </a:txBody>
                  <a:tcPr marL="90000" marR="90000" marT="46800" marB="46800" anchor="ctr" horzOverflow="overflow">
                    <a:lnL cap="flat">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40000"/>
                        </a:spcAft>
                        <a:buClr>
                          <a:schemeClr val="tx2"/>
                        </a:buClr>
                        <a:buSzTx/>
                        <a:buFont typeface="Wingdings 2" pitchFamily="18" charset="2"/>
                        <a:buNone/>
                        <a:tabLst/>
                      </a:pPr>
                      <a:r>
                        <a:rPr kumimoji="0" lang="tr-TR" sz="1600" b="1" i="0" u="none" strike="noStrike" cap="none" normalizeH="0" baseline="0" noProof="1" smtClean="0">
                          <a:ln>
                            <a:noFill/>
                          </a:ln>
                          <a:solidFill>
                            <a:schemeClr val="bg1"/>
                          </a:solidFill>
                          <a:effectLst/>
                          <a:latin typeface="Calibri" pitchFamily="34" charset="0"/>
                          <a:cs typeface="Calibri" pitchFamily="34" charset="0"/>
                        </a:rPr>
                        <a:t>6 Ay-3 Yıl</a:t>
                      </a:r>
                    </a:p>
                  </a:txBody>
                  <a:tcPr marL="90000" marR="90000" marT="46800" marB="46800" anchor="ctr" horzOverflow="overflow">
                    <a:lnL>
                      <a:noFill/>
                    </a:lnL>
                    <a:lnR>
                      <a:noFill/>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solidFill>
                      <a:schemeClr val="tx1"/>
                    </a:solidFill>
                  </a:tcPr>
                </a:tc>
              </a:tr>
            </a:tbl>
          </a:graphicData>
        </a:graphic>
      </p:graphicFrame>
      <p:sp>
        <p:nvSpPr>
          <p:cNvPr id="9" name="Text Box 1193"/>
          <p:cNvSpPr txBox="1">
            <a:spLocks noChangeArrowheads="1"/>
          </p:cNvSpPr>
          <p:nvPr/>
        </p:nvSpPr>
        <p:spPr bwMode="auto">
          <a:xfrm>
            <a:off x="899592" y="3745960"/>
            <a:ext cx="7125288" cy="461665"/>
          </a:xfrm>
          <a:prstGeom prst="rect">
            <a:avLst/>
          </a:prstGeom>
          <a:noFill/>
          <a:ln w="9525">
            <a:noFill/>
            <a:miter lim="800000"/>
            <a:headEnd/>
            <a:tailEnd/>
          </a:ln>
          <a:effectLst/>
        </p:spPr>
        <p:txBody>
          <a:bodyPr wrap="square">
            <a:spAutoFit/>
          </a:bodyPr>
          <a:lstStyle/>
          <a:p>
            <a:r>
              <a:rPr lang="tr-TR" sz="2400" b="1" noProof="1">
                <a:solidFill>
                  <a:srgbClr val="004074"/>
                </a:solidFill>
                <a:latin typeface="Calibri" pitchFamily="34" charset="0"/>
                <a:cs typeface="Calibri" pitchFamily="34" charset="0"/>
              </a:rPr>
              <a:t>Taksirle </a:t>
            </a:r>
            <a:r>
              <a:rPr lang="tr-TR" sz="2400" b="1" noProof="1" smtClean="0">
                <a:solidFill>
                  <a:srgbClr val="004074"/>
                </a:solidFill>
                <a:latin typeface="Calibri" pitchFamily="34" charset="0"/>
                <a:cs typeface="Calibri" pitchFamily="34" charset="0"/>
              </a:rPr>
              <a:t>Yaralanmaya Sebebiyet Vermek / Madde: 89</a:t>
            </a:r>
            <a:endParaRPr lang="tr-TR" sz="2400" b="1" noProof="1">
              <a:solidFill>
                <a:srgbClr val="004074"/>
              </a:solidFill>
              <a:latin typeface="Calibri" pitchFamily="34" charset="0"/>
              <a:cs typeface="Calibri" pitchFamily="34" charset="0"/>
            </a:endParaRPr>
          </a:p>
        </p:txBody>
      </p:sp>
    </p:spTree>
    <p:extLst>
      <p:ext uri="{BB962C8B-B14F-4D97-AF65-F5344CB8AC3E}">
        <p14:creationId xmlns:p14="http://schemas.microsoft.com/office/powerpoint/2010/main" val="217306786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Rectangle 2"/>
          <p:cNvSpPr>
            <a:spLocks noGrp="1" noChangeArrowheads="1"/>
          </p:cNvSpPr>
          <p:nvPr>
            <p:ph type="title"/>
          </p:nvPr>
        </p:nvSpPr>
        <p:spPr>
          <a:xfrm>
            <a:off x="533655" y="426067"/>
            <a:ext cx="7931548" cy="5715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lnSpc>
                <a:spcPct val="100000"/>
              </a:lnSpc>
            </a:pPr>
            <a:r>
              <a:rPr lang="tr-TR" kern="1200" dirty="0" smtClean="0">
                <a:ea typeface="+mn-ea"/>
                <a:cs typeface="Arial" charset="0"/>
              </a:rPr>
              <a:t>İş kazası gerçekleştiğinde yapılacak işlemler </a:t>
            </a:r>
            <a:endParaRPr lang="tr-TR" kern="1200" dirty="0">
              <a:ea typeface="+mn-ea"/>
              <a:cs typeface="Arial" charset="0"/>
            </a:endParaRPr>
          </a:p>
        </p:txBody>
      </p:sp>
      <p:sp>
        <p:nvSpPr>
          <p:cNvPr id="64515" name="Rectangle 3"/>
          <p:cNvSpPr>
            <a:spLocks noGrp="1" noChangeArrowheads="1"/>
          </p:cNvSpPr>
          <p:nvPr>
            <p:ph type="body" idx="4294967295"/>
          </p:nvPr>
        </p:nvSpPr>
        <p:spPr bwMode="auto">
          <a:xfrm>
            <a:off x="1994846" y="1280959"/>
            <a:ext cx="6917141" cy="53623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44000" indent="-144000" eaLnBrk="1" hangingPunct="1">
              <a:spcBef>
                <a:spcPts val="1800"/>
              </a:spcBef>
              <a:buFont typeface="+mj-lt"/>
              <a:buAutoNum type="arabicPeriod"/>
            </a:pPr>
            <a:r>
              <a:rPr lang="tr-TR" sz="2000" dirty="0" smtClean="0"/>
              <a:t>Kazazedeye ilkyardım uygulandıktan sonra en yakın hastaneye sevki sağlanır,</a:t>
            </a:r>
          </a:p>
          <a:p>
            <a:pPr marL="144000" indent="-144000" eaLnBrk="1" hangingPunct="1">
              <a:spcBef>
                <a:spcPts val="1800"/>
              </a:spcBef>
              <a:buFont typeface="+mj-lt"/>
              <a:buAutoNum type="arabicPeriod"/>
            </a:pPr>
            <a:r>
              <a:rPr lang="tr-TR" sz="2000" dirty="0" smtClean="0">
                <a:cs typeface="Times New Roman" pitchFamily="18" charset="0"/>
              </a:rPr>
              <a:t>SGK</a:t>
            </a:r>
            <a:r>
              <a:rPr lang="tr-TR" sz="2000" dirty="0">
                <a:cs typeface="Times New Roman" pitchFamily="18" charset="0"/>
              </a:rPr>
              <a:t>. </a:t>
            </a:r>
            <a:r>
              <a:rPr lang="tr-TR" sz="2000" dirty="0" err="1">
                <a:cs typeface="Times New Roman" pitchFamily="18" charset="0"/>
              </a:rPr>
              <a:t>nca</a:t>
            </a:r>
            <a:r>
              <a:rPr lang="tr-TR" sz="2000" dirty="0">
                <a:cs typeface="Times New Roman" pitchFamily="18" charset="0"/>
              </a:rPr>
              <a:t> olaya el konuncaya kadar tedavisi yaptırılır.</a:t>
            </a:r>
            <a:endParaRPr lang="en-US" sz="2000" dirty="0">
              <a:cs typeface="Times New Roman" pitchFamily="18" charset="0"/>
            </a:endParaRPr>
          </a:p>
          <a:p>
            <a:pPr marL="144000" indent="-144000" eaLnBrk="1" hangingPunct="1">
              <a:spcBef>
                <a:spcPts val="1800"/>
              </a:spcBef>
              <a:buFont typeface="+mj-lt"/>
              <a:buAutoNum type="arabicPeriod"/>
            </a:pPr>
            <a:r>
              <a:rPr lang="tr-TR" sz="2000" dirty="0">
                <a:cs typeface="Times New Roman" pitchFamily="18" charset="0"/>
              </a:rPr>
              <a:t>Olay </a:t>
            </a:r>
            <a:r>
              <a:rPr lang="tr-TR" sz="2000" dirty="0"/>
              <a:t> </a:t>
            </a:r>
            <a:r>
              <a:rPr lang="tr-TR" sz="2800" b="1" dirty="0">
                <a:cs typeface="Times New Roman" pitchFamily="18" charset="0"/>
              </a:rPr>
              <a:t>derhal</a:t>
            </a:r>
            <a:r>
              <a:rPr lang="tr-TR" sz="2000" dirty="0">
                <a:cs typeface="Times New Roman" pitchFamily="18" charset="0"/>
              </a:rPr>
              <a:t> </a:t>
            </a:r>
            <a:r>
              <a:rPr lang="tr-TR" sz="2000" dirty="0"/>
              <a:t> </a:t>
            </a:r>
            <a:r>
              <a:rPr lang="tr-TR" sz="2800" b="1" dirty="0">
                <a:cs typeface="Times New Roman" pitchFamily="18" charset="0"/>
              </a:rPr>
              <a:t>mahalli  zabıtaya</a:t>
            </a:r>
            <a:r>
              <a:rPr lang="tr-TR" sz="2000" dirty="0"/>
              <a:t>, </a:t>
            </a:r>
            <a:r>
              <a:rPr lang="tr-TR" sz="2000" dirty="0">
                <a:cs typeface="Times New Roman" pitchFamily="18" charset="0"/>
              </a:rPr>
              <a:t> </a:t>
            </a:r>
            <a:r>
              <a:rPr lang="tr-TR" sz="2000" strike="sngStrike" dirty="0">
                <a:cs typeface="Times New Roman" pitchFamily="18" charset="0"/>
              </a:rPr>
              <a:t>iki gün </a:t>
            </a:r>
            <a:r>
              <a:rPr lang="tr-TR" sz="2000" strike="sngStrike" dirty="0"/>
              <a:t> </a:t>
            </a:r>
            <a:r>
              <a:rPr lang="tr-TR" sz="2000" strike="sngStrike" dirty="0">
                <a:cs typeface="Times New Roman" pitchFamily="18" charset="0"/>
              </a:rPr>
              <a:t>içinde bölge</a:t>
            </a:r>
            <a:r>
              <a:rPr lang="tr-TR" sz="2000" strike="sngStrike" dirty="0"/>
              <a:t> </a:t>
            </a:r>
            <a:r>
              <a:rPr lang="tr-TR" sz="2000" strike="sngStrike" dirty="0">
                <a:cs typeface="Times New Roman" pitchFamily="18" charset="0"/>
              </a:rPr>
              <a:t> çalışma müdürlüğüne</a:t>
            </a:r>
            <a:r>
              <a:rPr lang="tr-TR" sz="2000" dirty="0">
                <a:cs typeface="Times New Roman" pitchFamily="18" charset="0"/>
              </a:rPr>
              <a:t>, </a:t>
            </a:r>
            <a:r>
              <a:rPr lang="tr-TR" sz="2800" b="1" dirty="0">
                <a:cs typeface="Times New Roman" pitchFamily="18" charset="0"/>
              </a:rPr>
              <a:t>üç gün içinde </a:t>
            </a:r>
            <a:r>
              <a:rPr lang="tr-TR" sz="2800" b="1" dirty="0" err="1">
                <a:cs typeface="Times New Roman" pitchFamily="18" charset="0"/>
              </a:rPr>
              <a:t>SGK</a:t>
            </a:r>
            <a:r>
              <a:rPr lang="tr-TR" sz="2000" dirty="0" err="1"/>
              <a:t>’na</a:t>
            </a:r>
            <a:r>
              <a:rPr lang="tr-TR" sz="2000" dirty="0"/>
              <a:t> </a:t>
            </a:r>
            <a:r>
              <a:rPr lang="tr-TR" sz="2000" dirty="0">
                <a:cs typeface="Times New Roman" pitchFamily="18" charset="0"/>
              </a:rPr>
              <a:t>bildirilir</a:t>
            </a:r>
            <a:r>
              <a:rPr lang="tr-TR" sz="2000" dirty="0" smtClean="0">
                <a:cs typeface="Times New Roman" pitchFamily="18" charset="0"/>
              </a:rPr>
              <a:t>.</a:t>
            </a:r>
          </a:p>
          <a:p>
            <a:pPr marL="144000" indent="-144000" eaLnBrk="1" hangingPunct="1">
              <a:spcBef>
                <a:spcPts val="1800"/>
              </a:spcBef>
              <a:buFont typeface="+mj-lt"/>
              <a:buAutoNum type="arabicPeriod"/>
            </a:pPr>
            <a:r>
              <a:rPr lang="tr-TR" sz="2000" dirty="0">
                <a:cs typeface="Times New Roman" pitchFamily="18" charset="0"/>
              </a:rPr>
              <a:t>O</a:t>
            </a:r>
            <a:r>
              <a:rPr lang="en-US" sz="2000" dirty="0">
                <a:cs typeface="Times New Roman" pitchFamily="18" charset="0"/>
              </a:rPr>
              <a:t>lay </a:t>
            </a:r>
            <a:r>
              <a:rPr lang="tr-TR" sz="2000" dirty="0"/>
              <a:t> </a:t>
            </a:r>
            <a:r>
              <a:rPr lang="en-US" sz="2000" dirty="0" err="1">
                <a:cs typeface="Times New Roman" pitchFamily="18" charset="0"/>
              </a:rPr>
              <a:t>yeri</a:t>
            </a:r>
            <a:r>
              <a:rPr lang="en-US" sz="2000" dirty="0">
                <a:cs typeface="Times New Roman" pitchFamily="18" charset="0"/>
              </a:rPr>
              <a:t> </a:t>
            </a:r>
            <a:r>
              <a:rPr lang="tr-TR" sz="2000" dirty="0"/>
              <a:t> </a:t>
            </a:r>
            <a:r>
              <a:rPr lang="en-US" sz="2000" dirty="0" err="1">
                <a:cs typeface="Times New Roman" pitchFamily="18" charset="0"/>
              </a:rPr>
              <a:t>krokisi</a:t>
            </a:r>
            <a:r>
              <a:rPr lang="en-US" sz="2000" dirty="0">
                <a:cs typeface="Times New Roman" pitchFamily="18" charset="0"/>
              </a:rPr>
              <a:t> </a:t>
            </a:r>
            <a:r>
              <a:rPr lang="tr-TR" sz="2000" dirty="0"/>
              <a:t> </a:t>
            </a:r>
            <a:r>
              <a:rPr lang="en-US" sz="2000" dirty="0" err="1">
                <a:cs typeface="Times New Roman" pitchFamily="18" charset="0"/>
              </a:rPr>
              <a:t>çizilir</a:t>
            </a:r>
            <a:r>
              <a:rPr lang="en-US" sz="2000" dirty="0">
                <a:cs typeface="Times New Roman" pitchFamily="18" charset="0"/>
              </a:rPr>
              <a:t>,</a:t>
            </a:r>
            <a:r>
              <a:rPr lang="tr-TR" sz="2000" dirty="0"/>
              <a:t>  resmi  çekilir, </a:t>
            </a:r>
            <a:r>
              <a:rPr lang="en-US" sz="2000" dirty="0">
                <a:cs typeface="Times New Roman" pitchFamily="18" charset="0"/>
              </a:rPr>
              <a:t> </a:t>
            </a:r>
            <a:r>
              <a:rPr lang="en-US" sz="2000" dirty="0" err="1">
                <a:cs typeface="Times New Roman" pitchFamily="18" charset="0"/>
              </a:rPr>
              <a:t>tanık</a:t>
            </a:r>
            <a:r>
              <a:rPr lang="en-US" sz="2000" dirty="0">
                <a:cs typeface="Times New Roman" pitchFamily="18" charset="0"/>
              </a:rPr>
              <a:t> </a:t>
            </a:r>
            <a:r>
              <a:rPr lang="tr-TR" sz="2000" dirty="0"/>
              <a:t> </a:t>
            </a:r>
            <a:r>
              <a:rPr lang="en-US" sz="2000" dirty="0" err="1">
                <a:cs typeface="Times New Roman" pitchFamily="18" charset="0"/>
              </a:rPr>
              <a:t>ifadeleri</a:t>
            </a:r>
            <a:r>
              <a:rPr lang="en-US" sz="2000" dirty="0">
                <a:cs typeface="Times New Roman" pitchFamily="18" charset="0"/>
              </a:rPr>
              <a:t> </a:t>
            </a:r>
            <a:r>
              <a:rPr lang="tr-TR" sz="2000" dirty="0"/>
              <a:t> </a:t>
            </a:r>
            <a:r>
              <a:rPr lang="en-US" sz="2000" dirty="0" err="1">
                <a:cs typeface="Times New Roman" pitchFamily="18" charset="0"/>
              </a:rPr>
              <a:t>alını</a:t>
            </a:r>
            <a:r>
              <a:rPr lang="tr-TR" sz="2000" dirty="0" smtClean="0"/>
              <a:t>p(ehliyet</a:t>
            </a:r>
            <a:r>
              <a:rPr lang="tr-TR" sz="2000" dirty="0"/>
              <a:t>, eğitim sertifikası vb. İle  birlikte) </a:t>
            </a:r>
            <a:r>
              <a:rPr lang="en-US" sz="2000" dirty="0" err="1">
                <a:cs typeface="Times New Roman" pitchFamily="18" charset="0"/>
              </a:rPr>
              <a:t>dosyalanır</a:t>
            </a:r>
            <a:r>
              <a:rPr lang="en-US" sz="2000" dirty="0">
                <a:cs typeface="Times New Roman" pitchFamily="18" charset="0"/>
              </a:rPr>
              <a:t>.</a:t>
            </a:r>
            <a:r>
              <a:rPr lang="tr-TR" sz="2000" dirty="0"/>
              <a:t> </a:t>
            </a:r>
            <a:endParaRPr lang="en-US" sz="2000" dirty="0"/>
          </a:p>
          <a:p>
            <a:pPr marL="144000" indent="-144000" eaLnBrk="1" hangingPunct="1">
              <a:spcBef>
                <a:spcPts val="1800"/>
              </a:spcBef>
              <a:buFont typeface="+mj-lt"/>
              <a:buAutoNum type="arabicPeriod"/>
            </a:pPr>
            <a:r>
              <a:rPr lang="tr-TR" sz="2000" dirty="0" smtClean="0"/>
              <a:t>Kaza tespit tutanağı-iş kazası raporu (ilk amir tarafından düzenlenir)</a:t>
            </a:r>
          </a:p>
          <a:p>
            <a:pPr marL="144000" indent="-144000" eaLnBrk="1" hangingPunct="1">
              <a:spcBef>
                <a:spcPts val="1800"/>
              </a:spcBef>
              <a:buFont typeface="+mj-lt"/>
              <a:buAutoNum type="arabicPeriod"/>
            </a:pPr>
            <a:r>
              <a:rPr lang="tr-TR" sz="2000" dirty="0" smtClean="0"/>
              <a:t>Kaza analiz raporu (İSG Kurulu-İş güvenliği uzmanı tarafından düzenlenir)</a:t>
            </a:r>
          </a:p>
        </p:txBody>
      </p:sp>
      <p:pic>
        <p:nvPicPr>
          <p:cNvPr id="64516" name="Picture 5" descr="http://t1.gstatic.com/images?q=tbn:ANd9GcSKsDQW41fStHn8yWPWXr5Wtc86fTlDdBEiqjYFg33Yi_JvtTdYFoBdHZn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261" y="1113058"/>
            <a:ext cx="1092786" cy="1092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7" descr="http://t1.gstatic.com/images?q=tbn:ANd9GcQzRCXDc657bJlogIntOFfHQk1FmcFvCsgoncyYe2dfPxq711x2kubB0CT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714" y="3204476"/>
            <a:ext cx="927882" cy="92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11" descr="http://t2.gstatic.com/images?q=tbn:ANd9GcQ_6YjtPlif27GA8SdRG0d_244ofuPoM6dOtYFKtt8c9YGsq-n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655" y="5098525"/>
            <a:ext cx="1119998" cy="70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5742" t="18058" b="17686"/>
          <a:stretch/>
        </p:blipFill>
        <p:spPr bwMode="auto">
          <a:xfrm>
            <a:off x="547261" y="4386406"/>
            <a:ext cx="1106392" cy="56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034" y="2205844"/>
            <a:ext cx="1487241" cy="79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471833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21"/>
          <p:cNvSpPr>
            <a:spLocks noChangeArrowheads="1" noChangeShapeType="1" noTextEdit="1"/>
          </p:cNvSpPr>
          <p:nvPr/>
        </p:nvSpPr>
        <p:spPr bwMode="auto">
          <a:xfrm>
            <a:off x="2486532" y="501143"/>
            <a:ext cx="3838575" cy="3143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tr-TR" sz="1800" kern="10" spc="0" dirty="0" smtClean="0">
                <a:ln w="9525">
                  <a:solidFill>
                    <a:srgbClr val="FF00FF"/>
                  </a:solidFill>
                  <a:round/>
                  <a:headEnd/>
                  <a:tailEnd/>
                </a:ln>
                <a:solidFill>
                  <a:srgbClr val="FF9900"/>
                </a:solidFill>
                <a:effectLst/>
                <a:latin typeface="Arial Black"/>
              </a:rPr>
              <a:t>KAZA NEDENLERİNİN ANALİZİ</a:t>
            </a:r>
            <a:endParaRPr lang="tr-TR" sz="1800" kern="10" spc="0" dirty="0">
              <a:ln w="9525">
                <a:solidFill>
                  <a:srgbClr val="FF00FF"/>
                </a:solidFill>
                <a:round/>
                <a:headEnd/>
                <a:tailEnd/>
              </a:ln>
              <a:solidFill>
                <a:srgbClr val="FF9900"/>
              </a:solidFill>
              <a:effectLst/>
              <a:latin typeface="Arial Black"/>
            </a:endParaRPr>
          </a:p>
        </p:txBody>
      </p:sp>
      <p:grpSp>
        <p:nvGrpSpPr>
          <p:cNvPr id="7" name="Grup 6"/>
          <p:cNvGrpSpPr/>
          <p:nvPr/>
        </p:nvGrpSpPr>
        <p:grpSpPr>
          <a:xfrm>
            <a:off x="867092" y="1444752"/>
            <a:ext cx="6809232" cy="4517136"/>
            <a:chOff x="1091184" y="1280160"/>
            <a:chExt cx="6809232" cy="4517136"/>
          </a:xfrm>
        </p:grpSpPr>
        <p:graphicFrame>
          <p:nvGraphicFramePr>
            <p:cNvPr id="3" name="Diyagram 2"/>
            <p:cNvGraphicFramePr/>
            <p:nvPr>
              <p:extLst>
                <p:ext uri="{D42A27DB-BD31-4B8C-83A1-F6EECF244321}">
                  <p14:modId xmlns:p14="http://schemas.microsoft.com/office/powerpoint/2010/main" val="1341118007"/>
                </p:ext>
              </p:extLst>
            </p:nvPr>
          </p:nvGraphicFramePr>
          <p:xfrm>
            <a:off x="1091184" y="1280160"/>
            <a:ext cx="6809232" cy="4517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ağ Ok 5"/>
            <p:cNvSpPr/>
            <p:nvPr/>
          </p:nvSpPr>
          <p:spPr>
            <a:xfrm>
              <a:off x="3346704" y="3392424"/>
              <a:ext cx="402336"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Sağ Ok 7"/>
            <p:cNvSpPr/>
            <p:nvPr/>
          </p:nvSpPr>
          <p:spPr>
            <a:xfrm flipH="1">
              <a:off x="5265356" y="3398520"/>
              <a:ext cx="385636" cy="2682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Sağ Ok 8"/>
            <p:cNvSpPr/>
            <p:nvPr/>
          </p:nvSpPr>
          <p:spPr>
            <a:xfrm rot="5400000">
              <a:off x="4296489" y="2399570"/>
              <a:ext cx="31169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Sağ Ok 9"/>
            <p:cNvSpPr/>
            <p:nvPr/>
          </p:nvSpPr>
          <p:spPr>
            <a:xfrm rot="16200000">
              <a:off x="4266871" y="4327297"/>
              <a:ext cx="324413" cy="3208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12" name="Dikdörtgen 11"/>
          <p:cNvSpPr/>
          <p:nvPr/>
        </p:nvSpPr>
        <p:spPr>
          <a:xfrm>
            <a:off x="3263875" y="6152126"/>
            <a:ext cx="2069797" cy="369332"/>
          </a:xfrm>
          <a:prstGeom prst="rect">
            <a:avLst/>
          </a:prstGeom>
        </p:spPr>
        <p:txBody>
          <a:bodyPr wrap="none">
            <a:spAutoFit/>
          </a:bodyPr>
          <a:lstStyle/>
          <a:p>
            <a:r>
              <a:rPr lang="tr-TR" b="1" dirty="0">
                <a:solidFill>
                  <a:srgbClr val="FF0000"/>
                </a:solidFill>
              </a:rPr>
              <a:t>güvensiz  </a:t>
            </a:r>
            <a:r>
              <a:rPr lang="tr-TR" b="1" dirty="0" smtClean="0">
                <a:solidFill>
                  <a:srgbClr val="FF0000"/>
                </a:solidFill>
              </a:rPr>
              <a:t>şartlar</a:t>
            </a:r>
            <a:endParaRPr lang="tr-TR" b="1" dirty="0"/>
          </a:p>
        </p:txBody>
      </p:sp>
      <p:sp>
        <p:nvSpPr>
          <p:cNvPr id="13" name="Dikdörtgen 12"/>
          <p:cNvSpPr/>
          <p:nvPr/>
        </p:nvSpPr>
        <p:spPr>
          <a:xfrm>
            <a:off x="3189322" y="1068062"/>
            <a:ext cx="2031325" cy="369332"/>
          </a:xfrm>
          <a:prstGeom prst="rect">
            <a:avLst/>
          </a:prstGeom>
        </p:spPr>
        <p:txBody>
          <a:bodyPr wrap="none">
            <a:spAutoFit/>
          </a:bodyPr>
          <a:lstStyle/>
          <a:p>
            <a:pPr algn="ctr"/>
            <a:r>
              <a:rPr lang="tr-TR" dirty="0">
                <a:solidFill>
                  <a:srgbClr val="FF0000"/>
                </a:solidFill>
              </a:rPr>
              <a:t>tehlikeli </a:t>
            </a:r>
            <a:r>
              <a:rPr lang="tr-TR" dirty="0" smtClean="0">
                <a:solidFill>
                  <a:srgbClr val="FF0000"/>
                </a:solidFill>
              </a:rPr>
              <a:t>davranış </a:t>
            </a:r>
            <a:endParaRPr lang="tr-TR" dirty="0"/>
          </a:p>
        </p:txBody>
      </p:sp>
    </p:spTree>
    <p:extLst>
      <p:ext uri="{BB962C8B-B14F-4D97-AF65-F5344CB8AC3E}">
        <p14:creationId xmlns:p14="http://schemas.microsoft.com/office/powerpoint/2010/main" val="58126864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628650" y="401638"/>
            <a:ext cx="6677025" cy="865187"/>
          </a:xfr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00000"/>
              </a:lnSpc>
              <a:defRPr/>
            </a:pPr>
            <a:r>
              <a:rPr lang="tr-TR" sz="2400" kern="1200" dirty="0" smtClean="0"/>
              <a:t>Kaza zinciri (Domino Kuramı</a:t>
            </a:r>
            <a:r>
              <a:rPr lang="tr-TR" sz="2400" kern="1200" dirty="0" smtClean="0"/>
              <a:t>)</a:t>
            </a:r>
            <a:br>
              <a:rPr lang="tr-TR" sz="2400" kern="1200" dirty="0" smtClean="0"/>
            </a:br>
            <a:r>
              <a:rPr lang="tr-TR" sz="2400" dirty="0">
                <a:solidFill>
                  <a:schemeClr val="bg2">
                    <a:lumMod val="50000"/>
                  </a:schemeClr>
                </a:solidFill>
              </a:rPr>
              <a:t>W. H. </a:t>
            </a:r>
            <a:r>
              <a:rPr lang="tr-TR" sz="2400" dirty="0" err="1">
                <a:solidFill>
                  <a:schemeClr val="bg2">
                    <a:lumMod val="50000"/>
                  </a:schemeClr>
                </a:solidFill>
              </a:rPr>
              <a:t>Heinrich</a:t>
            </a:r>
            <a:r>
              <a:rPr lang="tr-TR" sz="2400" dirty="0">
                <a:solidFill>
                  <a:schemeClr val="bg2">
                    <a:lumMod val="50000"/>
                  </a:schemeClr>
                </a:solidFill>
              </a:rPr>
              <a:t> (1931)</a:t>
            </a:r>
            <a:endParaRPr lang="tr-TR" sz="2400" kern="1200" spc="160" dirty="0" smtClean="0">
              <a:ln w="11430"/>
              <a:solidFill>
                <a:schemeClr val="bg2">
                  <a:lumMod val="50000"/>
                </a:schemeClr>
              </a:solidFill>
              <a:effectLst>
                <a:outerShdw blurRad="50800" dist="39000" dir="5460000" algn="tl">
                  <a:srgbClr val="000000">
                    <a:alpha val="38000"/>
                  </a:srgbClr>
                </a:outerShdw>
              </a:effectLst>
            </a:endParaRPr>
          </a:p>
        </p:txBody>
      </p:sp>
      <p:pic>
        <p:nvPicPr>
          <p:cNvPr id="13326" name="Picture 14"/>
          <p:cNvPicPr>
            <a:picLocks noChangeAspect="1" noChangeArrowheads="1"/>
          </p:cNvPicPr>
          <p:nvPr/>
        </p:nvPicPr>
        <p:blipFill>
          <a:blip r:embed="rId3" cstate="print"/>
          <a:srcRect t="-12115"/>
          <a:stretch>
            <a:fillRect/>
          </a:stretch>
        </p:blipFill>
        <p:spPr bwMode="auto">
          <a:xfrm>
            <a:off x="1867580" y="2800169"/>
            <a:ext cx="4691663" cy="2333760"/>
          </a:xfrm>
          <a:prstGeom prst="rect">
            <a:avLst/>
          </a:prstGeom>
          <a:noFill/>
          <a:ln w="9525">
            <a:noFill/>
            <a:miter lim="800000"/>
            <a:headEnd/>
            <a:tailEnd/>
          </a:ln>
        </p:spPr>
      </p:pic>
      <p:pic>
        <p:nvPicPr>
          <p:cNvPr id="13327" name="Picture 15"/>
          <p:cNvPicPr>
            <a:picLocks noChangeAspect="1" noChangeArrowheads="1"/>
          </p:cNvPicPr>
          <p:nvPr/>
        </p:nvPicPr>
        <p:blipFill>
          <a:blip r:embed="rId4" cstate="print"/>
          <a:srcRect l="5061" t="35538" b="9026"/>
          <a:stretch>
            <a:fillRect/>
          </a:stretch>
        </p:blipFill>
        <p:spPr bwMode="auto">
          <a:xfrm>
            <a:off x="1724706" y="2658882"/>
            <a:ext cx="5098059" cy="2486662"/>
          </a:xfrm>
          <a:prstGeom prst="rect">
            <a:avLst/>
          </a:prstGeom>
          <a:noFill/>
          <a:ln w="9525">
            <a:noFill/>
            <a:miter lim="800000"/>
            <a:headEnd/>
            <a:tailEnd/>
          </a:ln>
        </p:spPr>
      </p:pic>
      <p:pic>
        <p:nvPicPr>
          <p:cNvPr id="13328" name="Picture 16"/>
          <p:cNvPicPr>
            <a:picLocks noChangeAspect="1" noChangeArrowheads="1"/>
          </p:cNvPicPr>
          <p:nvPr/>
        </p:nvPicPr>
        <p:blipFill>
          <a:blip r:embed="rId5" cstate="print"/>
          <a:srcRect t="1128" r="12233" b="12975"/>
          <a:stretch>
            <a:fillRect/>
          </a:stretch>
        </p:blipFill>
        <p:spPr bwMode="auto">
          <a:xfrm>
            <a:off x="1581831" y="1766707"/>
            <a:ext cx="5250961" cy="3575079"/>
          </a:xfrm>
          <a:prstGeom prst="rect">
            <a:avLst/>
          </a:prstGeom>
          <a:noFill/>
          <a:ln w="9525">
            <a:noFill/>
            <a:miter lim="800000"/>
            <a:headEnd/>
            <a:tailEnd/>
          </a:ln>
        </p:spPr>
      </p:pic>
      <p:pic>
        <p:nvPicPr>
          <p:cNvPr id="13329" name="Picture 17"/>
          <p:cNvPicPr>
            <a:picLocks noChangeAspect="1" noChangeArrowheads="1"/>
          </p:cNvPicPr>
          <p:nvPr/>
        </p:nvPicPr>
        <p:blipFill>
          <a:blip r:embed="rId6" cstate="print"/>
          <a:srcRect t="16924" r="15607"/>
          <a:stretch>
            <a:fillRect/>
          </a:stretch>
        </p:blipFill>
        <p:spPr bwMode="auto">
          <a:xfrm>
            <a:off x="1842181" y="1723844"/>
            <a:ext cx="4888826" cy="3601234"/>
          </a:xfrm>
          <a:prstGeom prst="rect">
            <a:avLst/>
          </a:prstGeom>
          <a:noFill/>
          <a:ln w="9525">
            <a:noFill/>
            <a:miter lim="800000"/>
            <a:headEnd/>
            <a:tailEnd/>
          </a:ln>
        </p:spPr>
      </p:pic>
      <p:pic>
        <p:nvPicPr>
          <p:cNvPr id="13330" name="Picture 18"/>
          <p:cNvPicPr>
            <a:picLocks noChangeAspect="1" noChangeArrowheads="1"/>
          </p:cNvPicPr>
          <p:nvPr/>
        </p:nvPicPr>
        <p:blipFill>
          <a:blip r:embed="rId7" cstate="print"/>
          <a:srcRect t="7333" r="14764"/>
          <a:stretch>
            <a:fillRect/>
          </a:stretch>
        </p:blipFill>
        <p:spPr bwMode="auto">
          <a:xfrm>
            <a:off x="1867581" y="1658756"/>
            <a:ext cx="4888826" cy="3667625"/>
          </a:xfrm>
          <a:prstGeom prst="rect">
            <a:avLst/>
          </a:prstGeom>
          <a:noFill/>
          <a:ln w="9525">
            <a:noFill/>
            <a:miter lim="800000"/>
            <a:headEnd/>
            <a:tailEnd/>
          </a:ln>
        </p:spPr>
      </p:pic>
      <p:pic>
        <p:nvPicPr>
          <p:cNvPr id="13331" name="Picture 19"/>
          <p:cNvPicPr>
            <a:picLocks noChangeAspect="1" noChangeArrowheads="1"/>
          </p:cNvPicPr>
          <p:nvPr/>
        </p:nvPicPr>
        <p:blipFill>
          <a:blip r:embed="rId8" cstate="print"/>
          <a:srcRect t="6769" r="13075"/>
          <a:stretch>
            <a:fillRect/>
          </a:stretch>
        </p:blipFill>
        <p:spPr bwMode="auto">
          <a:xfrm>
            <a:off x="1651681" y="1587318"/>
            <a:ext cx="5252972" cy="3870823"/>
          </a:xfrm>
          <a:prstGeom prst="rect">
            <a:avLst/>
          </a:prstGeom>
          <a:noFill/>
          <a:ln w="9525">
            <a:noFill/>
            <a:miter lim="800000"/>
            <a:headEnd/>
            <a:tailEnd/>
          </a:ln>
        </p:spPr>
      </p:pic>
      <p:sp>
        <p:nvSpPr>
          <p:cNvPr id="3" name="Dikdörtgen 2"/>
          <p:cNvSpPr/>
          <p:nvPr/>
        </p:nvSpPr>
        <p:spPr>
          <a:xfrm>
            <a:off x="800100" y="5511790"/>
            <a:ext cx="7620000" cy="1200329"/>
          </a:xfrm>
          <a:prstGeom prst="rect">
            <a:avLst/>
          </a:prstGeom>
        </p:spPr>
        <p:txBody>
          <a:bodyPr wrap="square">
            <a:spAutoFit/>
          </a:bodyPr>
          <a:lstStyle/>
          <a:p>
            <a:pPr eaLnBrk="1" hangingPunct="1"/>
            <a:r>
              <a:rPr lang="tr-TR" dirty="0">
                <a:latin typeface="Calibri" pitchFamily="34" charset="0"/>
              </a:rPr>
              <a:t>Bir kaza (yaralanma, zarar görme olayı) 5 adet temel nedenin arka arkaya gerçekleşmesi sonucu meydana gelir. Bunlardan biri olmadıkça bir sonraki meydana gelmez ve zincir tamamlanmadıkça kaza ve yaralanma olmaz. Bu beş faktöre </a:t>
            </a:r>
            <a:r>
              <a:rPr lang="tr-TR" b="1" dirty="0">
                <a:latin typeface="Calibri" pitchFamily="34" charset="0"/>
              </a:rPr>
              <a:t>kaza zinciri</a:t>
            </a:r>
            <a:r>
              <a:rPr lang="tr-TR" dirty="0">
                <a:latin typeface="Calibri" pitchFamily="34" charset="0"/>
              </a:rPr>
              <a:t> adı verilir. </a:t>
            </a:r>
          </a:p>
        </p:txBody>
      </p:sp>
    </p:spTree>
    <p:extLst>
      <p:ext uri="{BB962C8B-B14F-4D97-AF65-F5344CB8AC3E}">
        <p14:creationId xmlns:p14="http://schemas.microsoft.com/office/powerpoint/2010/main" val="217465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3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28"/>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1200"/>
                                  </p:stCondLst>
                                  <p:childTnLst>
                                    <p:set>
                                      <p:cBhvr>
                                        <p:cTn id="17" dur="1" fill="hold">
                                          <p:stCondLst>
                                            <p:cond delay="0"/>
                                          </p:stCondLst>
                                        </p:cTn>
                                        <p:tgtEl>
                                          <p:spTgt spid="13329"/>
                                        </p:tgtEl>
                                        <p:attrNameLst>
                                          <p:attrName>style.visibility</p:attrName>
                                        </p:attrNameLst>
                                      </p:cBhvr>
                                      <p:to>
                                        <p:strVal val="visible"/>
                                      </p:to>
                                    </p:set>
                                  </p:childTnLst>
                                </p:cTn>
                              </p:par>
                            </p:childTnLst>
                          </p:cTn>
                        </p:par>
                        <p:par>
                          <p:cTn id="18" fill="hold">
                            <p:stCondLst>
                              <p:cond delay="1200"/>
                            </p:stCondLst>
                            <p:childTnLst>
                              <p:par>
                                <p:cTn id="19" presetID="1" presetClass="entr" presetSubtype="0" fill="hold" nodeType="afterEffect">
                                  <p:stCondLst>
                                    <p:cond delay="1200"/>
                                  </p:stCondLst>
                                  <p:childTnLst>
                                    <p:set>
                                      <p:cBhvr>
                                        <p:cTn id="20" dur="1" fill="hold">
                                          <p:stCondLst>
                                            <p:cond delay="0"/>
                                          </p:stCondLst>
                                        </p:cTn>
                                        <p:tgtEl>
                                          <p:spTgt spid="13330"/>
                                        </p:tgtEl>
                                        <p:attrNameLst>
                                          <p:attrName>style.visibility</p:attrName>
                                        </p:attrNameLst>
                                      </p:cBhvr>
                                      <p:to>
                                        <p:strVal val="visible"/>
                                      </p:to>
                                    </p:set>
                                  </p:childTnLst>
                                </p:cTn>
                              </p:par>
                            </p:childTnLst>
                          </p:cTn>
                        </p:par>
                        <p:par>
                          <p:cTn id="21" fill="hold">
                            <p:stCondLst>
                              <p:cond delay="2400"/>
                            </p:stCondLst>
                            <p:childTnLst>
                              <p:par>
                                <p:cTn id="22" presetID="1" presetClass="entr" presetSubtype="0" fill="hold" nodeType="afterEffect">
                                  <p:stCondLst>
                                    <p:cond delay="1500"/>
                                  </p:stCondLst>
                                  <p:childTnLst>
                                    <p:set>
                                      <p:cBhvr>
                                        <p:cTn id="23" dur="1" fill="hold">
                                          <p:stCondLst>
                                            <p:cond delay="0"/>
                                          </p:stCondLst>
                                        </p:cTn>
                                        <p:tgtEl>
                                          <p:spTgt spid="13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04800" y="533400"/>
            <a:ext cx="8229600" cy="755650"/>
          </a:xfrm>
          <a:noFill/>
          <a:ln w="9525" algn="ctr">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kern="1200" spc="16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ea typeface="+mn-ea"/>
                <a:cs typeface="Arial" charset="0"/>
              </a:rPr>
              <a:t>İş kazası öncesi yanlış yaklaşımlar</a:t>
            </a:r>
          </a:p>
        </p:txBody>
      </p:sp>
      <p:sp>
        <p:nvSpPr>
          <p:cNvPr id="64515" name="Rectangle 3"/>
          <p:cNvSpPr>
            <a:spLocks noGrp="1" noChangeArrowheads="1"/>
          </p:cNvSpPr>
          <p:nvPr>
            <p:ph type="body" idx="1"/>
          </p:nvPr>
        </p:nvSpPr>
        <p:spPr>
          <a:xfrm>
            <a:off x="533400" y="1447800"/>
            <a:ext cx="8229600" cy="4495800"/>
          </a:xfrm>
          <a:noFill/>
          <a:ln>
            <a:noFill/>
            <a:miter lim="800000"/>
            <a:headEnd/>
            <a:tailEnd/>
          </a:ln>
        </p:spPr>
        <p:txBody>
          <a:bodyPr/>
          <a:lstStyle/>
          <a:p>
            <a:pPr eaLnBrk="1" hangingPunct="1">
              <a:buFontTx/>
              <a:buNone/>
            </a:pPr>
            <a:endParaRPr lang="tr-TR" sz="1000" dirty="0" smtClean="0">
              <a:latin typeface="Comic Sans MS" pitchFamily="66" charset="0"/>
            </a:endParaRPr>
          </a:p>
          <a:p>
            <a:pPr eaLnBrk="1" hangingPunct="1">
              <a:spcBef>
                <a:spcPts val="1800"/>
              </a:spcBef>
            </a:pPr>
            <a:r>
              <a:rPr lang="tr-TR" sz="2800" dirty="0" smtClean="0">
                <a:latin typeface="Comic Sans MS" pitchFamily="66" charset="0"/>
              </a:rPr>
              <a:t>Biz her zaman böyle çalışırız </a:t>
            </a:r>
            <a:r>
              <a:rPr lang="tr-TR" sz="2800" dirty="0" smtClean="0">
                <a:latin typeface="Arial Narrow" pitchFamily="34" charset="0"/>
              </a:rPr>
              <a:t>!</a:t>
            </a:r>
          </a:p>
          <a:p>
            <a:pPr eaLnBrk="1" hangingPunct="1">
              <a:spcBef>
                <a:spcPts val="1800"/>
              </a:spcBef>
            </a:pPr>
            <a:r>
              <a:rPr lang="tr-TR" sz="2800" dirty="0" smtClean="0">
                <a:latin typeface="Comic Sans MS" pitchFamily="66" charset="0"/>
              </a:rPr>
              <a:t>Bana bir şey olmaz </a:t>
            </a:r>
            <a:r>
              <a:rPr lang="tr-TR" sz="2800" dirty="0" smtClean="0">
                <a:latin typeface="Arial Narrow" pitchFamily="34" charset="0"/>
              </a:rPr>
              <a:t>!</a:t>
            </a:r>
          </a:p>
          <a:p>
            <a:pPr eaLnBrk="1" hangingPunct="1">
              <a:spcBef>
                <a:spcPts val="1800"/>
              </a:spcBef>
            </a:pPr>
            <a:r>
              <a:rPr lang="tr-TR" sz="2800" dirty="0" smtClean="0">
                <a:latin typeface="Comic Sans MS" pitchFamily="66" charset="0"/>
              </a:rPr>
              <a:t>Yıllardır bu işi böyle yaparım bugüne kadar bir şey olmadı </a:t>
            </a:r>
            <a:r>
              <a:rPr lang="tr-TR" sz="2800" dirty="0" smtClean="0">
                <a:latin typeface="Arial Narrow" pitchFamily="34" charset="0"/>
              </a:rPr>
              <a:t>!</a:t>
            </a:r>
            <a:endParaRPr lang="tr-TR" sz="2800" dirty="0" smtClean="0">
              <a:latin typeface="Comic Sans MS" pitchFamily="66" charset="0"/>
            </a:endParaRPr>
          </a:p>
          <a:p>
            <a:pPr eaLnBrk="1" hangingPunct="1">
              <a:spcBef>
                <a:spcPts val="1800"/>
              </a:spcBef>
            </a:pPr>
            <a:r>
              <a:rPr lang="tr-TR" sz="2800" dirty="0" smtClean="0">
                <a:latin typeface="Comic Sans MS" pitchFamily="66" charset="0"/>
              </a:rPr>
              <a:t>Kendime korkak dedirtmem </a:t>
            </a:r>
            <a:r>
              <a:rPr lang="tr-TR" sz="2800" dirty="0" smtClean="0">
                <a:latin typeface="Arial Narrow" pitchFamily="34" charset="0"/>
              </a:rPr>
              <a:t>!</a:t>
            </a:r>
          </a:p>
        </p:txBody>
      </p:sp>
    </p:spTree>
    <p:extLst>
      <p:ext uri="{BB962C8B-B14F-4D97-AF65-F5344CB8AC3E}">
        <p14:creationId xmlns:p14="http://schemas.microsoft.com/office/powerpoint/2010/main" val="25362548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13 Diyagram"/>
          <p:cNvGraphicFramePr/>
          <p:nvPr>
            <p:extLst>
              <p:ext uri="{D42A27DB-BD31-4B8C-83A1-F6EECF244321}">
                <p14:modId xmlns:p14="http://schemas.microsoft.com/office/powerpoint/2010/main" val="1401909100"/>
              </p:ext>
            </p:extLst>
          </p:nvPr>
        </p:nvGraphicFramePr>
        <p:xfrm>
          <a:off x="1428751" y="1387474"/>
          <a:ext cx="6292850" cy="4679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descr="C:\Users\ahmet\Desktop\Originals\Resim1 (2).jpg">
            <a:hlinkClick r:id="rId8" action="ppaction://hlinkfile"/>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86833" y="2288165"/>
            <a:ext cx="926865" cy="1331076"/>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2435" y="3934529"/>
            <a:ext cx="1100125" cy="821427"/>
          </a:xfrm>
          <a:prstGeom prst="rect">
            <a:avLst/>
          </a:prstGeom>
        </p:spPr>
      </p:pic>
      <p:pic>
        <p:nvPicPr>
          <p:cNvPr id="6" name="Picture 2">
            <a:hlinkClick r:id="rId11" action="ppaction://hlinkfile"/>
          </p:cNvPr>
          <p:cNvPicPr>
            <a:picLocks noChangeAspect="1" noChangeArrowheads="1"/>
          </p:cNvPicPr>
          <p:nvPr/>
        </p:nvPicPr>
        <p:blipFill>
          <a:blip r:embed="rId12" cstate="print"/>
          <a:srcRect/>
          <a:stretch>
            <a:fillRect/>
          </a:stretch>
        </p:blipFill>
        <p:spPr bwMode="auto">
          <a:xfrm>
            <a:off x="1722497" y="1403054"/>
            <a:ext cx="1995006" cy="1066643"/>
          </a:xfrm>
          <a:prstGeom prst="rect">
            <a:avLst/>
          </a:prstGeom>
          <a:noFill/>
          <a:ln w="9525">
            <a:noFill/>
            <a:miter lim="800000"/>
            <a:headEnd/>
            <a:tailEnd/>
          </a:ln>
        </p:spPr>
      </p:pic>
      <p:sp>
        <p:nvSpPr>
          <p:cNvPr id="9" name="Başlık 1"/>
          <p:cNvSpPr>
            <a:spLocks noGrp="1"/>
          </p:cNvSpPr>
          <p:nvPr>
            <p:ph type="title"/>
          </p:nvPr>
        </p:nvSpPr>
        <p:spPr>
          <a:xfrm>
            <a:off x="1722497" y="474828"/>
            <a:ext cx="5470873" cy="639883"/>
          </a:xfrm>
        </p:spPr>
        <p:txBody>
          <a:bodyPr/>
          <a:lstStyle/>
          <a:p>
            <a:pPr algn="ctr"/>
            <a:r>
              <a:rPr lang="tr-TR" dirty="0" err="1" smtClean="0"/>
              <a:t>Bird</a:t>
            </a:r>
            <a:r>
              <a:rPr lang="tr-TR" dirty="0" smtClean="0"/>
              <a:t> Piramidi</a:t>
            </a:r>
            <a:br>
              <a:rPr lang="tr-TR" dirty="0" smtClean="0"/>
            </a:br>
            <a:r>
              <a:rPr lang="tr-TR" dirty="0" smtClean="0"/>
              <a:t>Kazalardan </a:t>
            </a:r>
            <a:r>
              <a:rPr lang="tr-TR" dirty="0"/>
              <a:t>ders alıyor muyuz?!...</a:t>
            </a:r>
          </a:p>
        </p:txBody>
      </p:sp>
    </p:spTree>
    <p:extLst>
      <p:ext uri="{BB962C8B-B14F-4D97-AF65-F5344CB8AC3E}">
        <p14:creationId xmlns:p14="http://schemas.microsoft.com/office/powerpoint/2010/main" val="229171293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6553200" y="6356350"/>
            <a:ext cx="2133600" cy="365125"/>
          </a:xfrm>
          <a:prstGeom prst="rect">
            <a:avLst/>
          </a:prstGeom>
        </p:spPr>
        <p:txBody>
          <a:bodyPr/>
          <a:lstStyle/>
          <a:p>
            <a:pPr>
              <a:defRPr/>
            </a:pPr>
            <a:fld id="{2D751A27-60C9-4425-898F-B6F9C5E01E98}" type="slidenum">
              <a:rPr lang="tr-TR" smtClean="0"/>
              <a:pPr>
                <a:defRPr/>
              </a:pPr>
              <a:t>28</a:t>
            </a:fld>
            <a:endParaRPr lang="tr-TR" smtClean="0"/>
          </a:p>
        </p:txBody>
      </p:sp>
      <p:sp>
        <p:nvSpPr>
          <p:cNvPr id="5" name="Rectangle 2"/>
          <p:cNvSpPr txBox="1">
            <a:spLocks noChangeArrowheads="1"/>
          </p:cNvSpPr>
          <p:nvPr/>
        </p:nvSpPr>
        <p:spPr bwMode="auto">
          <a:xfrm>
            <a:off x="304800" y="476250"/>
            <a:ext cx="8229600" cy="75565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de-DE"/>
            </a:defPPr>
            <a:lvl1pPr eaLnBrk="0" hangingPunct="0">
              <a:defRPr sz="2000" b="1" spc="16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defRPr>
            </a:lvl1pPr>
          </a:lstStyle>
          <a:p>
            <a:pPr algn="ctr"/>
            <a:r>
              <a:rPr lang="tr-TR" sz="2800" dirty="0"/>
              <a:t>İş kazası önleme çalışmaları</a:t>
            </a:r>
          </a:p>
        </p:txBody>
      </p:sp>
      <p:sp>
        <p:nvSpPr>
          <p:cNvPr id="2" name="Dikdörtgen 1"/>
          <p:cNvSpPr/>
          <p:nvPr/>
        </p:nvSpPr>
        <p:spPr>
          <a:xfrm>
            <a:off x="647700" y="1926789"/>
            <a:ext cx="7677150" cy="2246769"/>
          </a:xfrm>
          <a:prstGeom prst="rect">
            <a:avLst/>
          </a:prstGeom>
        </p:spPr>
        <p:txBody>
          <a:bodyPr wrap="square">
            <a:spAutoFit/>
          </a:bodyPr>
          <a:lstStyle/>
          <a:p>
            <a:r>
              <a:rPr lang="en-US" sz="2800" dirty="0" err="1" smtClean="0">
                <a:latin typeface="Calibri" pitchFamily="34" charset="0"/>
              </a:rPr>
              <a:t>İş</a:t>
            </a:r>
            <a:r>
              <a:rPr lang="en-US" sz="2800" dirty="0" smtClean="0">
                <a:latin typeface="Calibri" pitchFamily="34" charset="0"/>
              </a:rPr>
              <a:t> </a:t>
            </a:r>
            <a:r>
              <a:rPr lang="en-US" sz="2800" dirty="0" err="1" smtClean="0">
                <a:latin typeface="Calibri" pitchFamily="34" charset="0"/>
              </a:rPr>
              <a:t>kazalarının</a:t>
            </a:r>
            <a:r>
              <a:rPr lang="en-US" sz="2800" dirty="0" smtClean="0">
                <a:latin typeface="Calibri" pitchFamily="34" charset="0"/>
              </a:rPr>
              <a:t> </a:t>
            </a:r>
            <a:r>
              <a:rPr lang="en-US" sz="2800" dirty="0" err="1" smtClean="0">
                <a:latin typeface="Calibri" pitchFamily="34" charset="0"/>
              </a:rPr>
              <a:t>önlenmesi</a:t>
            </a:r>
            <a:r>
              <a:rPr lang="en-US" sz="2800" dirty="0" smtClean="0">
                <a:latin typeface="Calibri" pitchFamily="34" charset="0"/>
              </a:rPr>
              <a:t> </a:t>
            </a:r>
            <a:r>
              <a:rPr lang="en-US" sz="2800" dirty="0" err="1" smtClean="0">
                <a:latin typeface="Calibri" pitchFamily="34" charset="0"/>
              </a:rPr>
              <a:t>yönünde</a:t>
            </a:r>
            <a:r>
              <a:rPr lang="en-US" sz="2800" dirty="0" smtClean="0">
                <a:latin typeface="Calibri" pitchFamily="34" charset="0"/>
              </a:rPr>
              <a:t> </a:t>
            </a:r>
            <a:r>
              <a:rPr lang="en-US" sz="2800" dirty="0" err="1" smtClean="0">
                <a:latin typeface="Calibri" pitchFamily="34" charset="0"/>
              </a:rPr>
              <a:t>yapılacak</a:t>
            </a:r>
            <a:r>
              <a:rPr lang="en-US" sz="2800" dirty="0" smtClean="0">
                <a:latin typeface="Calibri" pitchFamily="34" charset="0"/>
              </a:rPr>
              <a:t> </a:t>
            </a:r>
            <a:r>
              <a:rPr lang="en-US" sz="2800" dirty="0" err="1" smtClean="0">
                <a:latin typeface="Calibri" pitchFamily="34" charset="0"/>
              </a:rPr>
              <a:t>çalışmalarda</a:t>
            </a:r>
            <a:r>
              <a:rPr lang="en-US" sz="2800" dirty="0" smtClean="0">
                <a:latin typeface="Calibri" pitchFamily="34" charset="0"/>
              </a:rPr>
              <a:t>, </a:t>
            </a:r>
            <a:r>
              <a:rPr lang="en-US" sz="2800" dirty="0" err="1" smtClean="0">
                <a:latin typeface="Calibri" pitchFamily="34" charset="0"/>
              </a:rPr>
              <a:t>istenilen</a:t>
            </a:r>
            <a:r>
              <a:rPr lang="en-US" sz="2800" dirty="0" smtClean="0">
                <a:latin typeface="Calibri" pitchFamily="34" charset="0"/>
              </a:rPr>
              <a:t> </a:t>
            </a:r>
            <a:r>
              <a:rPr lang="en-US" sz="2800" dirty="0" err="1" smtClean="0">
                <a:latin typeface="Calibri" pitchFamily="34" charset="0"/>
              </a:rPr>
              <a:t>sonuca</a:t>
            </a:r>
            <a:r>
              <a:rPr lang="en-US" sz="2800" dirty="0" smtClean="0">
                <a:latin typeface="Calibri" pitchFamily="34" charset="0"/>
              </a:rPr>
              <a:t> </a:t>
            </a:r>
            <a:r>
              <a:rPr lang="en-US" sz="2800" dirty="0" err="1" smtClean="0">
                <a:latin typeface="Calibri" pitchFamily="34" charset="0"/>
              </a:rPr>
              <a:t>ulaşılması</a:t>
            </a:r>
            <a:r>
              <a:rPr lang="en-US" sz="2800" dirty="0" smtClean="0">
                <a:latin typeface="Calibri" pitchFamily="34" charset="0"/>
              </a:rPr>
              <a:t> </a:t>
            </a:r>
            <a:r>
              <a:rPr lang="en-US" sz="2800" dirty="0" err="1" smtClean="0">
                <a:latin typeface="Calibri" pitchFamily="34" charset="0"/>
              </a:rPr>
              <a:t>ve</a:t>
            </a:r>
            <a:r>
              <a:rPr lang="en-US" sz="2800" dirty="0" smtClean="0">
                <a:latin typeface="Calibri" pitchFamily="34" charset="0"/>
              </a:rPr>
              <a:t> </a:t>
            </a:r>
            <a:r>
              <a:rPr lang="en-US" sz="2800" dirty="0" err="1" smtClean="0">
                <a:latin typeface="Calibri" pitchFamily="34" charset="0"/>
              </a:rPr>
              <a:t>kalıcı</a:t>
            </a:r>
            <a:r>
              <a:rPr lang="en-US" sz="2800" dirty="0" smtClean="0">
                <a:latin typeface="Calibri" pitchFamily="34" charset="0"/>
              </a:rPr>
              <a:t> </a:t>
            </a:r>
            <a:r>
              <a:rPr lang="en-US" sz="2800" dirty="0" err="1" smtClean="0">
                <a:latin typeface="Calibri" pitchFamily="34" charset="0"/>
              </a:rPr>
              <a:t>çözümler</a:t>
            </a:r>
            <a:r>
              <a:rPr lang="en-US" sz="2800" dirty="0" smtClean="0">
                <a:latin typeface="Calibri" pitchFamily="34" charset="0"/>
              </a:rPr>
              <a:t> </a:t>
            </a:r>
            <a:r>
              <a:rPr lang="en-US" sz="2800" dirty="0" err="1" smtClean="0">
                <a:latin typeface="Calibri" pitchFamily="34" charset="0"/>
              </a:rPr>
              <a:t>sağlanabilmesi</a:t>
            </a:r>
            <a:r>
              <a:rPr lang="en-US" sz="2800" dirty="0" smtClean="0">
                <a:latin typeface="Calibri" pitchFamily="34" charset="0"/>
              </a:rPr>
              <a:t> </a:t>
            </a:r>
            <a:r>
              <a:rPr lang="en-US" sz="2800" dirty="0" err="1" smtClean="0">
                <a:latin typeface="Calibri" pitchFamily="34" charset="0"/>
              </a:rPr>
              <a:t>için</a:t>
            </a:r>
            <a:r>
              <a:rPr lang="en-US" sz="2800" dirty="0" smtClean="0">
                <a:latin typeface="Calibri" pitchFamily="34" charset="0"/>
              </a:rPr>
              <a:t>, </a:t>
            </a:r>
            <a:r>
              <a:rPr lang="en-US" sz="2800" dirty="0" err="1" smtClean="0">
                <a:latin typeface="Calibri" pitchFamily="34" charset="0"/>
              </a:rPr>
              <a:t>direk</a:t>
            </a:r>
            <a:r>
              <a:rPr lang="en-US" sz="2800" dirty="0" smtClean="0">
                <a:latin typeface="Calibri" pitchFamily="34" charset="0"/>
              </a:rPr>
              <a:t> </a:t>
            </a:r>
            <a:r>
              <a:rPr lang="en-US" sz="2800" dirty="0" err="1" smtClean="0">
                <a:latin typeface="Calibri" pitchFamily="34" charset="0"/>
              </a:rPr>
              <a:t>nedenlerin</a:t>
            </a:r>
            <a:r>
              <a:rPr lang="en-US" sz="2800" dirty="0" smtClean="0">
                <a:latin typeface="Calibri" pitchFamily="34" charset="0"/>
              </a:rPr>
              <a:t> </a:t>
            </a:r>
            <a:r>
              <a:rPr lang="en-US" sz="2800" dirty="0" err="1" smtClean="0">
                <a:latin typeface="Calibri" pitchFamily="34" charset="0"/>
              </a:rPr>
              <a:t>temelinde</a:t>
            </a:r>
            <a:r>
              <a:rPr lang="en-US" sz="2800" dirty="0" smtClean="0">
                <a:latin typeface="Calibri" pitchFamily="34" charset="0"/>
              </a:rPr>
              <a:t> </a:t>
            </a:r>
            <a:r>
              <a:rPr lang="en-US" sz="2800" dirty="0" err="1" smtClean="0">
                <a:latin typeface="Calibri" pitchFamily="34" charset="0"/>
              </a:rPr>
              <a:t>yatan</a:t>
            </a:r>
            <a:r>
              <a:rPr lang="en-US" sz="2800" dirty="0" smtClean="0">
                <a:latin typeface="Calibri" pitchFamily="34" charset="0"/>
              </a:rPr>
              <a:t> </a:t>
            </a:r>
            <a:r>
              <a:rPr lang="en-US" sz="2800" dirty="0" err="1" smtClean="0">
                <a:latin typeface="Calibri" pitchFamily="34" charset="0"/>
              </a:rPr>
              <a:t>sorunların</a:t>
            </a:r>
            <a:r>
              <a:rPr lang="en-US" sz="2800" dirty="0" smtClean="0">
                <a:latin typeface="Calibri" pitchFamily="34" charset="0"/>
              </a:rPr>
              <a:t>, </a:t>
            </a:r>
            <a:r>
              <a:rPr lang="en-US" sz="2800" dirty="0" err="1" smtClean="0">
                <a:latin typeface="Calibri" pitchFamily="34" charset="0"/>
              </a:rPr>
              <a:t>yani</a:t>
            </a:r>
            <a:r>
              <a:rPr lang="en-US" sz="2800" dirty="0" smtClean="0">
                <a:latin typeface="Calibri" pitchFamily="34" charset="0"/>
              </a:rPr>
              <a:t> </a:t>
            </a:r>
            <a:r>
              <a:rPr lang="en-US" sz="2800" dirty="0" err="1" smtClean="0">
                <a:latin typeface="Calibri" pitchFamily="34" charset="0"/>
              </a:rPr>
              <a:t>temel</a:t>
            </a:r>
            <a:r>
              <a:rPr lang="en-US" sz="2800" dirty="0" smtClean="0">
                <a:latin typeface="Calibri" pitchFamily="34" charset="0"/>
              </a:rPr>
              <a:t> </a:t>
            </a:r>
            <a:r>
              <a:rPr lang="en-US" sz="2800" dirty="0" err="1" smtClean="0">
                <a:latin typeface="Calibri" pitchFamily="34" charset="0"/>
              </a:rPr>
              <a:t>nedenlerin</a:t>
            </a:r>
            <a:r>
              <a:rPr lang="en-US" sz="2800" dirty="0" smtClean="0">
                <a:latin typeface="Calibri" pitchFamily="34" charset="0"/>
              </a:rPr>
              <a:t> </a:t>
            </a:r>
            <a:r>
              <a:rPr lang="en-US" sz="2800" dirty="0" err="1" smtClean="0">
                <a:latin typeface="Calibri" pitchFamily="34" charset="0"/>
              </a:rPr>
              <a:t>ortadan</a:t>
            </a:r>
            <a:r>
              <a:rPr lang="en-US" sz="2800" dirty="0" smtClean="0">
                <a:latin typeface="Calibri" pitchFamily="34" charset="0"/>
              </a:rPr>
              <a:t> </a:t>
            </a:r>
            <a:r>
              <a:rPr lang="en-US" sz="2800" dirty="0" err="1" smtClean="0">
                <a:latin typeface="Calibri" pitchFamily="34" charset="0"/>
              </a:rPr>
              <a:t>kaldırılması</a:t>
            </a:r>
            <a:r>
              <a:rPr lang="en-US" sz="2800" dirty="0" smtClean="0">
                <a:latin typeface="Calibri" pitchFamily="34" charset="0"/>
              </a:rPr>
              <a:t> </a:t>
            </a:r>
            <a:r>
              <a:rPr lang="en-US" sz="2800" dirty="0" err="1" smtClean="0">
                <a:latin typeface="Calibri" pitchFamily="34" charset="0"/>
              </a:rPr>
              <a:t>gerekir</a:t>
            </a:r>
            <a:r>
              <a:rPr lang="en-US" sz="2800" dirty="0" smtClean="0">
                <a:latin typeface="Calibri" pitchFamily="34" charset="0"/>
              </a:rPr>
              <a:t>.</a:t>
            </a:r>
            <a:endParaRPr lang="tr-TR" sz="2800" dirty="0">
              <a:latin typeface="Calibri" pitchFamily="34" charset="0"/>
            </a:endParaRPr>
          </a:p>
        </p:txBody>
      </p:sp>
    </p:spTree>
    <p:extLst>
      <p:ext uri="{BB962C8B-B14F-4D97-AF65-F5344CB8AC3E}">
        <p14:creationId xmlns:p14="http://schemas.microsoft.com/office/powerpoint/2010/main" val="325374598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76300" y="674084"/>
            <a:ext cx="7225284" cy="769441"/>
          </a:xfrm>
          <a:prstGeom prst="rect">
            <a:avLst/>
          </a:prstGeom>
        </p:spPr>
        <p:txBody>
          <a:bodyPr wrap="square">
            <a:spAutoFit/>
          </a:bodyPr>
          <a:lstStyle/>
          <a:p>
            <a:pPr algn="ctr"/>
            <a:r>
              <a:rPr lang="tr-TR" sz="4400" b="1" dirty="0" smtClean="0">
                <a:latin typeface="Calibri" pitchFamily="34" charset="0"/>
              </a:rPr>
              <a:t>PROAKTİF </a:t>
            </a:r>
            <a:r>
              <a:rPr lang="tr-TR" sz="4400" b="1" dirty="0">
                <a:latin typeface="Calibri" pitchFamily="34" charset="0"/>
              </a:rPr>
              <a:t>YAKLAŞIM </a:t>
            </a:r>
          </a:p>
        </p:txBody>
      </p:sp>
      <p:sp>
        <p:nvSpPr>
          <p:cNvPr id="3" name="Şeritli Sağ Ok 2"/>
          <p:cNvSpPr/>
          <p:nvPr/>
        </p:nvSpPr>
        <p:spPr>
          <a:xfrm>
            <a:off x="876300" y="4076700"/>
            <a:ext cx="7677150" cy="762000"/>
          </a:xfrm>
          <a:prstGeom prst="stripedRightArrow">
            <a:avLst>
              <a:gd name="adj1" fmla="val 40000"/>
              <a:gd name="adj2" fmla="val 14750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tr-TR" b="1" spc="3000" dirty="0" smtClean="0">
                <a:solidFill>
                  <a:schemeClr val="bg2">
                    <a:lumMod val="50000"/>
                  </a:schemeClr>
                </a:solidFill>
                <a:latin typeface="Calibri" pitchFamily="34" charset="0"/>
              </a:rPr>
              <a:t>zaman</a:t>
            </a:r>
            <a:endParaRPr lang="tr-TR" b="1" spc="3000" dirty="0">
              <a:solidFill>
                <a:schemeClr val="bg2">
                  <a:lumMod val="50000"/>
                </a:schemeClr>
              </a:solidFill>
              <a:latin typeface="Calibri" pitchFamily="34" charset="0"/>
            </a:endParaRPr>
          </a:p>
        </p:txBody>
      </p:sp>
      <p:sp>
        <p:nvSpPr>
          <p:cNvPr id="4" name="Aşağı Ok 3"/>
          <p:cNvSpPr/>
          <p:nvPr/>
        </p:nvSpPr>
        <p:spPr>
          <a:xfrm>
            <a:off x="4019550" y="2499836"/>
            <a:ext cx="838200" cy="1767364"/>
          </a:xfrm>
          <a:prstGeom prst="downArrow">
            <a:avLst>
              <a:gd name="adj1" fmla="val 50000"/>
              <a:gd name="adj2" fmla="val 9545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b="1" dirty="0" smtClean="0">
                <a:latin typeface="Calibri" pitchFamily="34" charset="0"/>
              </a:rPr>
              <a:t>KAZA</a:t>
            </a:r>
            <a:endParaRPr lang="tr-TR" b="1" dirty="0">
              <a:latin typeface="Calibri" pitchFamily="34" charset="0"/>
            </a:endParaRPr>
          </a:p>
        </p:txBody>
      </p:sp>
      <p:sp>
        <p:nvSpPr>
          <p:cNvPr id="5" name="Dikdörtgen 4"/>
          <p:cNvSpPr/>
          <p:nvPr/>
        </p:nvSpPr>
        <p:spPr>
          <a:xfrm>
            <a:off x="876300" y="5124450"/>
            <a:ext cx="7677150" cy="5334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3200" b="1" dirty="0" smtClean="0">
                <a:solidFill>
                  <a:schemeClr val="bg2">
                    <a:lumMod val="50000"/>
                  </a:schemeClr>
                </a:solidFill>
                <a:latin typeface="Calibri" pitchFamily="34" charset="0"/>
              </a:rPr>
              <a:t>Tedbir (</a:t>
            </a:r>
            <a:r>
              <a:rPr lang="tr-TR" sz="3200" b="1" dirty="0" err="1" smtClean="0">
                <a:solidFill>
                  <a:schemeClr val="bg2">
                    <a:lumMod val="50000"/>
                  </a:schemeClr>
                </a:solidFill>
                <a:latin typeface="Calibri" pitchFamily="34" charset="0"/>
              </a:rPr>
              <a:t>proaktif</a:t>
            </a:r>
            <a:r>
              <a:rPr lang="tr-TR" sz="3200" b="1" dirty="0" smtClean="0">
                <a:solidFill>
                  <a:schemeClr val="bg2">
                    <a:lumMod val="50000"/>
                  </a:schemeClr>
                </a:solidFill>
                <a:latin typeface="Calibri" pitchFamily="34" charset="0"/>
              </a:rPr>
              <a:t>)             Tepki(reaktif)</a:t>
            </a:r>
            <a:endParaRPr lang="tr-TR" sz="3200" b="1" dirty="0">
              <a:solidFill>
                <a:schemeClr val="bg2">
                  <a:lumMod val="50000"/>
                </a:schemeClr>
              </a:solidFill>
              <a:latin typeface="Calibri" pitchFamily="34" charset="0"/>
            </a:endParaRPr>
          </a:p>
        </p:txBody>
      </p:sp>
      <p:cxnSp>
        <p:nvCxnSpPr>
          <p:cNvPr id="7" name="Düz Bağlayıcı 6"/>
          <p:cNvCxnSpPr/>
          <p:nvPr/>
        </p:nvCxnSpPr>
        <p:spPr>
          <a:xfrm>
            <a:off x="4438650" y="4838700"/>
            <a:ext cx="0" cy="1379220"/>
          </a:xfrm>
          <a:prstGeom prst="line">
            <a:avLst/>
          </a:prstGeom>
          <a:ln w="60325">
            <a:prstDash val="dash"/>
          </a:ln>
        </p:spPr>
        <p:style>
          <a:lnRef idx="3">
            <a:schemeClr val="accent2"/>
          </a:lnRef>
          <a:fillRef idx="0">
            <a:schemeClr val="accent2"/>
          </a:fillRef>
          <a:effectRef idx="2">
            <a:schemeClr val="accent2"/>
          </a:effectRef>
          <a:fontRef idx="minor">
            <a:schemeClr val="tx1"/>
          </a:fontRef>
        </p:style>
      </p:cxnSp>
      <p:sp>
        <p:nvSpPr>
          <p:cNvPr id="9" name="Dikdörtgen 8"/>
          <p:cNvSpPr/>
          <p:nvPr/>
        </p:nvSpPr>
        <p:spPr>
          <a:xfrm>
            <a:off x="3017520" y="2036050"/>
            <a:ext cx="2815908" cy="369332"/>
          </a:xfrm>
          <a:prstGeom prst="rect">
            <a:avLst/>
          </a:prstGeom>
        </p:spPr>
        <p:txBody>
          <a:bodyPr wrap="square">
            <a:spAutoFit/>
          </a:bodyPr>
          <a:lstStyle/>
          <a:p>
            <a:pPr algn="ctr"/>
            <a:r>
              <a:rPr lang="tr-TR" b="1" dirty="0">
                <a:solidFill>
                  <a:srgbClr val="000000"/>
                </a:solidFill>
                <a:latin typeface="Calibri" pitchFamily="34" charset="0"/>
              </a:rPr>
              <a:t>Risk’ in </a:t>
            </a:r>
            <a:r>
              <a:rPr lang="tr-TR" b="1" dirty="0" smtClean="0">
                <a:solidFill>
                  <a:srgbClr val="000000"/>
                </a:solidFill>
                <a:latin typeface="Calibri" pitchFamily="34" charset="0"/>
              </a:rPr>
              <a:t>Gerçekleşmesi </a:t>
            </a:r>
            <a:endParaRPr lang="tr-TR" dirty="0">
              <a:latin typeface="Calibri" pitchFamily="34" charset="0"/>
            </a:endParaRPr>
          </a:p>
        </p:txBody>
      </p:sp>
    </p:spTree>
    <p:extLst>
      <p:ext uri="{BB962C8B-B14F-4D97-AF65-F5344CB8AC3E}">
        <p14:creationId xmlns:p14="http://schemas.microsoft.com/office/powerpoint/2010/main" val="4011267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6162" y="884128"/>
            <a:ext cx="8520112" cy="647700"/>
          </a:xfrm>
        </p:spPr>
        <p:txBody>
          <a:bodyPr>
            <a:noAutofit/>
          </a:bodyPr>
          <a:lstStyle/>
          <a:p>
            <a:r>
              <a:rPr lang="tr-TR" dirty="0" smtClean="0"/>
              <a:t>EN FAZLA KAZA KÖMÜR MADENCİLİĞİNDE, </a:t>
            </a:r>
            <a:br>
              <a:rPr lang="tr-TR" dirty="0" smtClean="0"/>
            </a:br>
            <a:r>
              <a:rPr lang="tr-TR" dirty="0" smtClean="0"/>
              <a:t>EN FAZLA ÖLÜM </a:t>
            </a:r>
            <a:r>
              <a:rPr lang="tr-TR" u="sng" dirty="0" smtClean="0"/>
              <a:t>İNŞAAT SEKTÖRÜNDE !</a:t>
            </a:r>
            <a:endParaRPr lang="tr-TR" u="sng" dirty="0"/>
          </a:p>
        </p:txBody>
      </p:sp>
      <p:sp>
        <p:nvSpPr>
          <p:cNvPr id="3" name="2 İçerik Yer Tutucusu"/>
          <p:cNvSpPr>
            <a:spLocks noGrp="1"/>
          </p:cNvSpPr>
          <p:nvPr>
            <p:ph idx="1"/>
          </p:nvPr>
        </p:nvSpPr>
        <p:spPr>
          <a:xfrm>
            <a:off x="457200" y="2004930"/>
            <a:ext cx="5565228" cy="3862470"/>
          </a:xfrm>
        </p:spPr>
        <p:txBody>
          <a:bodyPr>
            <a:normAutofit/>
          </a:bodyPr>
          <a:lstStyle/>
          <a:p>
            <a:pPr>
              <a:buClrTx/>
              <a:buFont typeface="Arial" pitchFamily="34" charset="0"/>
              <a:buChar char="•"/>
            </a:pPr>
            <a:r>
              <a:rPr lang="tr-TR" sz="2000" dirty="0" smtClean="0">
                <a:ea typeface="Tahoma" pitchFamily="34" charset="0"/>
                <a:cs typeface="Tahoma" pitchFamily="34" charset="0"/>
              </a:rPr>
              <a:t>2010 yılı SGK verilerine göre iş kazası sonucu ölümde inşaat sektörü önde gelme geleneğini sürdürdü, iş kazaları sonucu meydana gelen </a:t>
            </a:r>
            <a:r>
              <a:rPr lang="tr-TR" sz="2000" b="1" dirty="0" smtClean="0">
                <a:ea typeface="Tahoma" pitchFamily="34" charset="0"/>
                <a:cs typeface="Tahoma" pitchFamily="34" charset="0"/>
              </a:rPr>
              <a:t>1.434 ölümün 475’i (her 3 ölümden biri) </a:t>
            </a:r>
            <a:r>
              <a:rPr lang="tr-TR" sz="2000" dirty="0" smtClean="0">
                <a:ea typeface="Tahoma" pitchFamily="34" charset="0"/>
                <a:cs typeface="Tahoma" pitchFamily="34" charset="0"/>
              </a:rPr>
              <a:t>inşaat sektöründe.</a:t>
            </a:r>
          </a:p>
          <a:p>
            <a:pPr>
              <a:buClrTx/>
              <a:buFont typeface="Arial" pitchFamily="34" charset="0"/>
              <a:buChar char="•"/>
            </a:pPr>
            <a:r>
              <a:rPr lang="tr-TR" sz="2000" dirty="0" smtClean="0">
                <a:ea typeface="Tahoma" pitchFamily="34" charset="0"/>
                <a:cs typeface="Tahoma" pitchFamily="34" charset="0"/>
              </a:rPr>
              <a:t>İş kazası sayısında kömür ve linyit madenciliği sektörü önde gelme geleneğini sürdürmekte, 2009 yılında olduğu gibi 2010 yılında da ülkemizde meydana gelen her 8 iş kazasından biri bu sektörde.</a:t>
            </a:r>
            <a:endParaRPr lang="tr-TR" sz="2000" dirty="0">
              <a:ea typeface="Tahoma" pitchFamily="34" charset="0"/>
              <a:cs typeface="Tahoma" pitchFamily="34" charset="0"/>
            </a:endParaRPr>
          </a:p>
        </p:txBody>
      </p:sp>
      <p:pic>
        <p:nvPicPr>
          <p:cNvPr id="5" name="Picture 8"/>
          <p:cNvPicPr>
            <a:picLocks noChangeAspect="1" noChangeArrowheads="1"/>
          </p:cNvPicPr>
          <p:nvPr/>
        </p:nvPicPr>
        <p:blipFill>
          <a:blip r:embed="rId2" cstate="print"/>
          <a:stretch>
            <a:fillRect/>
          </a:stretch>
        </p:blipFill>
        <p:spPr bwMode="auto">
          <a:xfrm>
            <a:off x="6127530" y="1975384"/>
            <a:ext cx="2858814" cy="2894845"/>
          </a:xfrm>
          <a:prstGeom prst="rect">
            <a:avLst/>
          </a:prstGeom>
          <a:noFill/>
          <a:ln w="9525">
            <a:noFill/>
            <a:miter lim="800000"/>
            <a:headEnd/>
            <a:tailEnd/>
          </a:ln>
        </p:spPr>
      </p:pic>
      <p:sp>
        <p:nvSpPr>
          <p:cNvPr id="6" name="Title 1"/>
          <p:cNvSpPr txBox="1">
            <a:spLocks/>
          </p:cNvSpPr>
          <p:nvPr/>
        </p:nvSpPr>
        <p:spPr bwMode="gray">
          <a:xfrm>
            <a:off x="623888" y="5235411"/>
            <a:ext cx="3948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normAutofit fontScale="90000" lnSpcReduction="10000"/>
          </a:bodyPr>
          <a:lstStyle>
            <a:lvl1pPr algn="l" rtl="0" eaLnBrk="0" fontAlgn="base" hangingPunct="0">
              <a:lnSpc>
                <a:spcPct val="90000"/>
              </a:lnSpc>
              <a:spcBef>
                <a:spcPct val="0"/>
              </a:spcBef>
              <a:spcAft>
                <a:spcPct val="0"/>
              </a:spcAft>
              <a:defRPr sz="2400" b="1">
                <a:solidFill>
                  <a:schemeClr val="tx1"/>
                </a:solidFill>
                <a:latin typeface="Calibri" pitchFamily="34" charset="0"/>
                <a:ea typeface="+mj-ea"/>
                <a:cs typeface="Calibri" pitchFamily="34" charset="0"/>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kern="0" smtClean="0">
                <a:solidFill>
                  <a:schemeClr val="accent1"/>
                </a:solidFill>
              </a:rPr>
              <a:t>20 Yılda Görülmeyen</a:t>
            </a:r>
            <a:br>
              <a:rPr lang="tr-TR" kern="0" smtClean="0">
                <a:solidFill>
                  <a:schemeClr val="accent1"/>
                </a:solidFill>
              </a:rPr>
            </a:br>
            <a:r>
              <a:rPr lang="tr-TR" kern="0" smtClean="0">
                <a:solidFill>
                  <a:schemeClr val="accent1"/>
                </a:solidFill>
              </a:rPr>
              <a:t>20 SANİYEDE BAŞA GELEBİLİR…</a:t>
            </a:r>
            <a:endParaRPr lang="tr-TR" kern="0" dirty="0">
              <a:solidFill>
                <a:schemeClr val="accent1"/>
              </a:solidFill>
            </a:endParaRPr>
          </a:p>
        </p:txBody>
      </p:sp>
    </p:spTree>
    <p:extLst>
      <p:ext uri="{BB962C8B-B14F-4D97-AF65-F5344CB8AC3E}">
        <p14:creationId xmlns:p14="http://schemas.microsoft.com/office/powerpoint/2010/main" val="16285400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1" name="Rectangle 7"/>
          <p:cNvSpPr>
            <a:spLocks noChangeArrowheads="1"/>
          </p:cNvSpPr>
          <p:nvPr/>
        </p:nvSpPr>
        <p:spPr bwMode="gray">
          <a:xfrm>
            <a:off x="257175" y="1201738"/>
            <a:ext cx="1980000" cy="971550"/>
          </a:xfrm>
          <a:prstGeom prst="rect">
            <a:avLst/>
          </a:prstGeom>
          <a:solidFill>
            <a:schemeClr val="accent2">
              <a:lumMod val="75000"/>
            </a:schemeClr>
          </a:solidFill>
          <a:ln w="12700">
            <a:solidFill>
              <a:schemeClr val="bg1">
                <a:lumMod val="85000"/>
              </a:schemeClr>
            </a:solidFill>
            <a:miter lim="800000"/>
            <a:headEnd/>
            <a:tailEnd/>
          </a:ln>
          <a:effectLst>
            <a:outerShdw dist="53882" dir="2700000" algn="ctr" rotWithShape="0">
              <a:srgbClr val="808080">
                <a:alpha val="50000"/>
              </a:srgbClr>
            </a:outerShdw>
          </a:effectLst>
          <a:scene3d>
            <a:camera prst="orthographicFront"/>
            <a:lightRig rig="threePt" dir="t"/>
          </a:scene3d>
          <a:sp3d>
            <a:bevelT/>
          </a:sp3d>
        </p:spPr>
        <p:txBody>
          <a:bodyPr lIns="0" tIns="0" rIns="0" bIns="0" anchor="ctr"/>
          <a:lstStyle/>
          <a:p>
            <a:pPr marL="342900" indent="-342900" algn="ctr" defTabSz="801688" eaLnBrk="0" hangingPunct="0">
              <a:defRPr/>
            </a:pPr>
            <a:r>
              <a:rPr lang="tr-TR" sz="1600" b="1" dirty="0" smtClean="0">
                <a:solidFill>
                  <a:srgbClr val="FFFFFF"/>
                </a:solidFill>
                <a:effectLst>
                  <a:outerShdw blurRad="38100" dist="38100" dir="2700000" algn="tl">
                    <a:srgbClr val="000000">
                      <a:alpha val="43137"/>
                    </a:srgbClr>
                  </a:outerShdw>
                </a:effectLst>
                <a:latin typeface="Calibri" pitchFamily="34" charset="0"/>
                <a:ea typeface="Cambria Math" pitchFamily="18" charset="0"/>
                <a:cs typeface="Calibri" pitchFamily="34" charset="0"/>
              </a:rPr>
              <a:t>MUHENDİSLİK</a:t>
            </a:r>
          </a:p>
          <a:p>
            <a:pPr marL="342900" indent="-342900" algn="ctr" defTabSz="801688" eaLnBrk="0" hangingPunct="0">
              <a:defRPr/>
            </a:pPr>
            <a:r>
              <a:rPr lang="tr-TR" sz="1600" b="1" dirty="0" smtClean="0">
                <a:solidFill>
                  <a:srgbClr val="FFFFFF"/>
                </a:solidFill>
                <a:effectLst>
                  <a:outerShdw blurRad="38100" dist="38100" dir="2700000" algn="tl">
                    <a:srgbClr val="000000">
                      <a:alpha val="43137"/>
                    </a:srgbClr>
                  </a:outerShdw>
                </a:effectLst>
                <a:latin typeface="Calibri" pitchFamily="34" charset="0"/>
                <a:ea typeface="Cambria Math" pitchFamily="18" charset="0"/>
                <a:cs typeface="Calibri" pitchFamily="34" charset="0"/>
              </a:rPr>
              <a:t>REVİZYON</a:t>
            </a:r>
            <a:endParaRPr lang="en-GB" sz="1600" dirty="0">
              <a:solidFill>
                <a:srgbClr val="FFFFFF"/>
              </a:solidFill>
              <a:effectLst>
                <a:outerShdw blurRad="38100" dist="38100" dir="2700000" algn="tl">
                  <a:srgbClr val="000000">
                    <a:alpha val="43137"/>
                  </a:srgbClr>
                </a:outerShdw>
              </a:effectLst>
              <a:latin typeface="Calibri" pitchFamily="34" charset="0"/>
              <a:ea typeface="Cambria Math" pitchFamily="18" charset="0"/>
              <a:cs typeface="Calibri" pitchFamily="34" charset="0"/>
            </a:endParaRPr>
          </a:p>
        </p:txBody>
      </p:sp>
      <p:sp>
        <p:nvSpPr>
          <p:cNvPr id="2" name="Rectangle 7"/>
          <p:cNvSpPr>
            <a:spLocks noChangeArrowheads="1"/>
          </p:cNvSpPr>
          <p:nvPr/>
        </p:nvSpPr>
        <p:spPr bwMode="gray">
          <a:xfrm>
            <a:off x="2463800" y="1201738"/>
            <a:ext cx="1980000" cy="97155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lIns="0" tIns="0" rIns="0" bIns="0" anchor="ctr"/>
          <a:lstStyle/>
          <a:p>
            <a:pPr algn="ctr" defTabSz="801688" eaLnBrk="0" hangingPunct="0">
              <a:defRPr/>
            </a:pPr>
            <a:r>
              <a:rPr lang="tr-TR" sz="1600" b="1" dirty="0" smtClean="0">
                <a:solidFill>
                  <a:srgbClr val="FFFFFF"/>
                </a:solidFill>
                <a:effectLst>
                  <a:outerShdw blurRad="38100" dist="38100" dir="2700000" algn="tl">
                    <a:srgbClr val="000000">
                      <a:alpha val="43137"/>
                    </a:srgbClr>
                  </a:outerShdw>
                </a:effectLst>
                <a:latin typeface="Calibri" pitchFamily="34" charset="0"/>
                <a:ea typeface="Cambria Math" pitchFamily="18" charset="0"/>
                <a:cs typeface="Calibri" pitchFamily="34" charset="0"/>
              </a:rPr>
              <a:t>İKNA VE TEŞVİK</a:t>
            </a:r>
            <a:endParaRPr lang="en-GB" sz="1600" dirty="0" smtClean="0">
              <a:solidFill>
                <a:srgbClr val="FFFFFF"/>
              </a:solidFill>
              <a:effectLst>
                <a:outerShdw blurRad="38100" dist="38100" dir="2700000" algn="tl">
                  <a:srgbClr val="000000">
                    <a:alpha val="43137"/>
                  </a:srgbClr>
                </a:outerShdw>
              </a:effectLst>
              <a:latin typeface="Calibri" pitchFamily="34" charset="0"/>
              <a:ea typeface="Cambria Math" pitchFamily="18" charset="0"/>
              <a:cs typeface="Calibri" pitchFamily="34" charset="0"/>
            </a:endParaRPr>
          </a:p>
        </p:txBody>
      </p:sp>
      <p:sp>
        <p:nvSpPr>
          <p:cNvPr id="3" name="Rectangle 7"/>
          <p:cNvSpPr>
            <a:spLocks noChangeArrowheads="1"/>
          </p:cNvSpPr>
          <p:nvPr/>
        </p:nvSpPr>
        <p:spPr bwMode="gray">
          <a:xfrm>
            <a:off x="4670425" y="1201738"/>
            <a:ext cx="1980000" cy="971550"/>
          </a:xfrm>
          <a:prstGeom prst="rect">
            <a:avLst/>
          </a:prstGeom>
          <a:gradFill rotWithShape="1">
            <a:gsLst>
              <a:gs pos="0">
                <a:schemeClr val="bg2"/>
              </a:gs>
              <a:gs pos="50000">
                <a:schemeClr val="bg2">
                  <a:gamma/>
                  <a:tint val="60784"/>
                  <a:invGamma/>
                </a:schemeClr>
              </a:gs>
              <a:gs pos="100000">
                <a:schemeClr val="bg2"/>
              </a:gs>
            </a:gsLst>
            <a:lin ang="5400000" scaled="1"/>
          </a:gradFill>
          <a:ln w="12700">
            <a:solidFill>
              <a:srgbClr val="DDDDDD"/>
            </a:solidFill>
            <a:miter lim="800000"/>
            <a:headEnd/>
            <a:tailEnd/>
          </a:ln>
          <a:effectLst>
            <a:outerShdw dist="53882" dir="2700000" algn="ctr" rotWithShape="0">
              <a:srgbClr val="808080">
                <a:alpha val="50000"/>
              </a:srgbClr>
            </a:outerShdw>
          </a:effectLst>
          <a:scene3d>
            <a:camera prst="orthographicFront"/>
            <a:lightRig rig="threePt" dir="t"/>
          </a:scene3d>
          <a:sp3d>
            <a:bevelT/>
          </a:sp3d>
        </p:spPr>
        <p:txBody>
          <a:bodyPr lIns="0" tIns="0" rIns="0" bIns="0" anchor="ctr"/>
          <a:lstStyle/>
          <a:p>
            <a:pPr algn="ctr" defTabSz="801688" eaLnBrk="0" hangingPunct="0">
              <a:defRPr/>
            </a:pPr>
            <a:r>
              <a:rPr lang="tr-TR" sz="1600" b="1" dirty="0" smtClean="0">
                <a:solidFill>
                  <a:srgbClr val="FFFFFF"/>
                </a:solidFill>
                <a:effectLst>
                  <a:outerShdw blurRad="38100" dist="38100" dir="2700000" algn="tl">
                    <a:srgbClr val="000000">
                      <a:alpha val="43137"/>
                    </a:srgbClr>
                  </a:outerShdw>
                </a:effectLst>
                <a:latin typeface="Calibri" pitchFamily="34" charset="0"/>
                <a:ea typeface="Cambria Math" pitchFamily="18" charset="0"/>
                <a:cs typeface="Calibri" pitchFamily="34" charset="0"/>
              </a:rPr>
              <a:t>ERGONOMİ</a:t>
            </a:r>
            <a:endParaRPr lang="en-GB" sz="1600" dirty="0">
              <a:solidFill>
                <a:srgbClr val="FFFFFF"/>
              </a:solidFill>
              <a:effectLst>
                <a:outerShdw blurRad="38100" dist="38100" dir="2700000" algn="tl">
                  <a:srgbClr val="000000">
                    <a:alpha val="43137"/>
                  </a:srgbClr>
                </a:outerShdw>
              </a:effectLst>
              <a:latin typeface="Calibri" pitchFamily="34" charset="0"/>
              <a:ea typeface="Cambria Math" pitchFamily="18" charset="0"/>
              <a:cs typeface="Calibri" pitchFamily="34" charset="0"/>
            </a:endParaRPr>
          </a:p>
        </p:txBody>
      </p:sp>
      <p:sp>
        <p:nvSpPr>
          <p:cNvPr id="36867" name="Rectangle 3"/>
          <p:cNvSpPr>
            <a:spLocks noChangeArrowheads="1"/>
          </p:cNvSpPr>
          <p:nvPr/>
        </p:nvSpPr>
        <p:spPr bwMode="gray">
          <a:xfrm>
            <a:off x="257175" y="2173287"/>
            <a:ext cx="1980000" cy="355123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44000" tIns="144000" rIns="144000" bIns="72000" anchor="t" anchorCtr="0"/>
          <a:lstStyle/>
          <a:p>
            <a:pPr algn="ctr"/>
            <a:r>
              <a:rPr lang="tr-TR" sz="1600" dirty="0" smtClean="0">
                <a:solidFill>
                  <a:srgbClr val="000000"/>
                </a:solidFill>
                <a:latin typeface="Calibri" pitchFamily="34" charset="0"/>
                <a:cs typeface="Calibri" pitchFamily="34" charset="0"/>
              </a:rPr>
              <a:t>Tehlikeli durumların bilinmesi ve analizi,</a:t>
            </a:r>
          </a:p>
          <a:p>
            <a:pPr algn="ctr"/>
            <a:endParaRPr lang="tr-TR" sz="1600" dirty="0">
              <a:solidFill>
                <a:srgbClr val="000000"/>
              </a:solidFill>
              <a:latin typeface="Calibri" pitchFamily="34" charset="0"/>
              <a:cs typeface="Calibri" pitchFamily="34" charset="0"/>
            </a:endParaRPr>
          </a:p>
          <a:p>
            <a:pPr algn="ctr"/>
            <a:r>
              <a:rPr lang="tr-TR" sz="1600" dirty="0" smtClean="0">
                <a:solidFill>
                  <a:srgbClr val="000000"/>
                </a:solidFill>
                <a:latin typeface="Calibri" pitchFamily="34" charset="0"/>
                <a:cs typeface="Calibri" pitchFamily="34" charset="0"/>
              </a:rPr>
              <a:t>Tedbirlerin alınması ve uygulanması,</a:t>
            </a:r>
          </a:p>
          <a:p>
            <a:pPr algn="ctr"/>
            <a:endParaRPr lang="tr-TR" sz="1600" dirty="0" smtClean="0">
              <a:solidFill>
                <a:srgbClr val="000000"/>
              </a:solidFill>
              <a:latin typeface="Calibri" pitchFamily="34" charset="0"/>
              <a:cs typeface="Calibri" pitchFamily="34" charset="0"/>
            </a:endParaRPr>
          </a:p>
          <a:p>
            <a:pPr algn="ctr"/>
            <a:r>
              <a:rPr lang="tr-TR" sz="1600" dirty="0" smtClean="0">
                <a:solidFill>
                  <a:srgbClr val="000000"/>
                </a:solidFill>
                <a:latin typeface="Calibri" pitchFamily="34" charset="0"/>
                <a:cs typeface="Calibri" pitchFamily="34" charset="0"/>
              </a:rPr>
              <a:t>Gerekli kontrollerin sağlanması,</a:t>
            </a:r>
            <a:endParaRPr lang="tr-TR" sz="1600" dirty="0">
              <a:solidFill>
                <a:srgbClr val="000000"/>
              </a:solidFill>
              <a:latin typeface="Calibri" pitchFamily="34" charset="0"/>
              <a:cs typeface="Calibri" pitchFamily="34" charset="0"/>
            </a:endParaRPr>
          </a:p>
          <a:p>
            <a:pPr algn="ctr"/>
            <a:endParaRPr lang="tr-TR" sz="1600" dirty="0">
              <a:solidFill>
                <a:srgbClr val="000000"/>
              </a:solidFill>
              <a:latin typeface="Calibri" pitchFamily="34" charset="0"/>
              <a:cs typeface="Calibri" pitchFamily="34" charset="0"/>
            </a:endParaRPr>
          </a:p>
          <a:p>
            <a:pPr algn="ctr"/>
            <a:endParaRPr lang="tr-TR" sz="1600" dirty="0">
              <a:solidFill>
                <a:srgbClr val="000000"/>
              </a:solidFill>
              <a:latin typeface="Calibri" pitchFamily="34" charset="0"/>
              <a:cs typeface="Calibri" pitchFamily="34" charset="0"/>
            </a:endParaRPr>
          </a:p>
          <a:p>
            <a:pPr marL="457200" indent="-457200" algn="ctr">
              <a:lnSpc>
                <a:spcPct val="90000"/>
              </a:lnSpc>
              <a:spcAft>
                <a:spcPct val="20000"/>
              </a:spcAft>
              <a:buClr>
                <a:srgbClr val="292929"/>
              </a:buClr>
              <a:defRPr/>
            </a:pPr>
            <a:endParaRPr lang="en-GB" sz="1600" dirty="0">
              <a:solidFill>
                <a:srgbClr val="00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4" name="Rectangle 3"/>
          <p:cNvSpPr>
            <a:spLocks noChangeArrowheads="1"/>
          </p:cNvSpPr>
          <p:nvPr/>
        </p:nvSpPr>
        <p:spPr bwMode="gray">
          <a:xfrm>
            <a:off x="2463800" y="2173287"/>
            <a:ext cx="1980000" cy="355123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44000" tIns="144000" rIns="144000" bIns="72000" anchor="t" anchorCtr="0"/>
          <a:lstStyle/>
          <a:p>
            <a:pPr algn="ctr"/>
            <a:r>
              <a:rPr lang="tr-TR" sz="1600" dirty="0" smtClean="0">
                <a:solidFill>
                  <a:srgbClr val="000000"/>
                </a:solidFill>
                <a:latin typeface="Calibri" pitchFamily="34" charset="0"/>
                <a:cs typeface="Calibri" pitchFamily="34" charset="0"/>
              </a:rPr>
              <a:t>Eğitim ve öğretim çalışmaları,</a:t>
            </a:r>
          </a:p>
          <a:p>
            <a:pPr algn="ctr"/>
            <a:endParaRPr lang="tr-TR" sz="1600" dirty="0">
              <a:solidFill>
                <a:srgbClr val="000000"/>
              </a:solidFill>
              <a:latin typeface="Calibri" pitchFamily="34" charset="0"/>
              <a:cs typeface="Calibri" pitchFamily="34" charset="0"/>
            </a:endParaRPr>
          </a:p>
          <a:p>
            <a:pPr algn="ctr"/>
            <a:r>
              <a:rPr lang="tr-TR" sz="1600" dirty="0" smtClean="0">
                <a:solidFill>
                  <a:srgbClr val="000000"/>
                </a:solidFill>
                <a:latin typeface="Calibri" pitchFamily="34" charset="0"/>
                <a:cs typeface="Calibri" pitchFamily="34" charset="0"/>
              </a:rPr>
              <a:t>Çeşitli yarışmaların düzenlenmesi</a:t>
            </a:r>
          </a:p>
          <a:p>
            <a:pPr algn="ctr"/>
            <a:endParaRPr lang="tr-TR" sz="1600" dirty="0">
              <a:solidFill>
                <a:srgbClr val="000000"/>
              </a:solidFill>
              <a:latin typeface="Calibri" pitchFamily="34" charset="0"/>
              <a:cs typeface="Calibri" pitchFamily="34" charset="0"/>
            </a:endParaRPr>
          </a:p>
          <a:p>
            <a:pPr algn="ctr"/>
            <a:r>
              <a:rPr lang="tr-TR" sz="1600" dirty="0" smtClean="0">
                <a:solidFill>
                  <a:srgbClr val="000000"/>
                </a:solidFill>
                <a:latin typeface="Calibri" pitchFamily="34" charset="0"/>
                <a:cs typeface="Calibri" pitchFamily="34" charset="0"/>
              </a:rPr>
              <a:t>Uyarı levhaları ve afişler,</a:t>
            </a:r>
          </a:p>
          <a:p>
            <a:pPr algn="ctr"/>
            <a:endParaRPr lang="tr-TR" sz="1600" dirty="0">
              <a:solidFill>
                <a:srgbClr val="000000"/>
              </a:solidFill>
              <a:latin typeface="Calibri" pitchFamily="34" charset="0"/>
              <a:cs typeface="Calibri" pitchFamily="34" charset="0"/>
            </a:endParaRPr>
          </a:p>
          <a:p>
            <a:pPr algn="ctr"/>
            <a:r>
              <a:rPr lang="tr-TR" sz="1600" dirty="0" smtClean="0">
                <a:solidFill>
                  <a:srgbClr val="000000"/>
                </a:solidFill>
                <a:latin typeface="Calibri" pitchFamily="34" charset="0"/>
                <a:cs typeface="Calibri" pitchFamily="34" charset="0"/>
              </a:rPr>
              <a:t>Propaganda,</a:t>
            </a:r>
          </a:p>
          <a:p>
            <a:pPr algn="ctr"/>
            <a:endParaRPr lang="tr-TR" sz="1600" dirty="0">
              <a:solidFill>
                <a:srgbClr val="000000"/>
              </a:solidFill>
              <a:latin typeface="Calibri" pitchFamily="34" charset="0"/>
              <a:cs typeface="Calibri" pitchFamily="34" charset="0"/>
            </a:endParaRPr>
          </a:p>
          <a:p>
            <a:pPr algn="ctr"/>
            <a:r>
              <a:rPr lang="tr-TR" sz="1600" dirty="0" smtClean="0">
                <a:solidFill>
                  <a:srgbClr val="000000"/>
                </a:solidFill>
                <a:latin typeface="Calibri" pitchFamily="34" charset="0"/>
                <a:cs typeface="Calibri" pitchFamily="34" charset="0"/>
              </a:rPr>
              <a:t>Ödüllendirme ve özendirme,</a:t>
            </a:r>
            <a:endParaRPr lang="tr-TR" sz="1600" dirty="0">
              <a:solidFill>
                <a:srgbClr val="000000"/>
              </a:solidFill>
              <a:latin typeface="Calibri" pitchFamily="34" charset="0"/>
              <a:cs typeface="Calibri" pitchFamily="34" charset="0"/>
            </a:endParaRPr>
          </a:p>
        </p:txBody>
      </p:sp>
      <p:sp>
        <p:nvSpPr>
          <p:cNvPr id="5" name="Rectangle 3"/>
          <p:cNvSpPr>
            <a:spLocks noChangeArrowheads="1"/>
          </p:cNvSpPr>
          <p:nvPr/>
        </p:nvSpPr>
        <p:spPr bwMode="gray">
          <a:xfrm>
            <a:off x="4670425" y="2173287"/>
            <a:ext cx="1980000" cy="355123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44000" tIns="144000" rIns="144000" bIns="72000" anchor="t" anchorCtr="0"/>
          <a:lstStyle/>
          <a:p>
            <a:pPr algn="ctr"/>
            <a:r>
              <a:rPr lang="tr-TR" sz="1600" dirty="0" smtClean="0">
                <a:solidFill>
                  <a:srgbClr val="000000"/>
                </a:solidFill>
                <a:latin typeface="Calibri" pitchFamily="34" charset="0"/>
                <a:cs typeface="Calibri" pitchFamily="34" charset="0"/>
              </a:rPr>
              <a:t>Yapılacak işe uygun işçi temini ve çalışanları biyolojik özellikleri ile kabiliyetlerine göre makine, tesis ve aletleri geliştirmek,</a:t>
            </a:r>
          </a:p>
        </p:txBody>
      </p:sp>
      <p:sp>
        <p:nvSpPr>
          <p:cNvPr id="17460" name="Rectangle 52"/>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solidFill>
                <a:srgbClr val="000000"/>
              </a:solidFill>
            </a:endParaRPr>
          </a:p>
        </p:txBody>
      </p:sp>
      <p:sp>
        <p:nvSpPr>
          <p:cNvPr id="13" name="Rectangle 31"/>
          <p:cNvSpPr txBox="1">
            <a:spLocks noChangeArrowheads="1"/>
          </p:cNvSpPr>
          <p:nvPr/>
        </p:nvSpPr>
        <p:spPr bwMode="gray">
          <a:xfrm>
            <a:off x="231797" y="542120"/>
            <a:ext cx="8816669" cy="6477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lnSpc>
                <a:spcPct val="100000"/>
              </a:lnSpc>
              <a:defRPr sz="2000" b="1" spc="16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defRPr>
            </a:lvl1pPr>
            <a:lvl2pPr eaLnBrk="0" hangingPunct="0">
              <a:lnSpc>
                <a:spcPct val="90000"/>
              </a:lnSpc>
              <a:defRPr sz="2400" b="1">
                <a:latin typeface="Arial" pitchFamily="34" charset="0"/>
                <a:cs typeface="Arial" pitchFamily="34" charset="0"/>
              </a:defRPr>
            </a:lvl2pPr>
            <a:lvl3pPr eaLnBrk="0" hangingPunct="0">
              <a:lnSpc>
                <a:spcPct val="90000"/>
              </a:lnSpc>
              <a:defRPr sz="2400" b="1">
                <a:latin typeface="Arial" pitchFamily="34" charset="0"/>
                <a:cs typeface="Arial" pitchFamily="34" charset="0"/>
              </a:defRPr>
            </a:lvl3pPr>
            <a:lvl4pPr eaLnBrk="0" hangingPunct="0">
              <a:lnSpc>
                <a:spcPct val="90000"/>
              </a:lnSpc>
              <a:defRPr sz="2400" b="1">
                <a:latin typeface="Arial" pitchFamily="34" charset="0"/>
                <a:cs typeface="Arial" pitchFamily="34" charset="0"/>
              </a:defRPr>
            </a:lvl4pPr>
            <a:lvl5pPr eaLnBrk="0" hangingPunct="0">
              <a:lnSpc>
                <a:spcPct val="90000"/>
              </a:lnSpc>
              <a:defRPr sz="2400" b="1">
                <a:latin typeface="Arial" pitchFamily="34" charset="0"/>
                <a:cs typeface="Arial" pitchFamily="34" charset="0"/>
              </a:defRPr>
            </a:lvl5pPr>
            <a:lvl6pPr marL="457200" fontAlgn="base">
              <a:lnSpc>
                <a:spcPct val="90000"/>
              </a:lnSpc>
              <a:spcBef>
                <a:spcPct val="0"/>
              </a:spcBef>
              <a:spcAft>
                <a:spcPct val="0"/>
              </a:spcAft>
              <a:defRPr sz="2400" b="1">
                <a:latin typeface="Arial" pitchFamily="34" charset="0"/>
                <a:cs typeface="Arial" pitchFamily="34" charset="0"/>
              </a:defRPr>
            </a:lvl6pPr>
            <a:lvl7pPr marL="914400" fontAlgn="base">
              <a:lnSpc>
                <a:spcPct val="90000"/>
              </a:lnSpc>
              <a:spcBef>
                <a:spcPct val="0"/>
              </a:spcBef>
              <a:spcAft>
                <a:spcPct val="0"/>
              </a:spcAft>
              <a:defRPr sz="2400" b="1">
                <a:latin typeface="Arial" pitchFamily="34" charset="0"/>
                <a:cs typeface="Arial" pitchFamily="34" charset="0"/>
              </a:defRPr>
            </a:lvl7pPr>
            <a:lvl8pPr marL="1371600" fontAlgn="base">
              <a:lnSpc>
                <a:spcPct val="90000"/>
              </a:lnSpc>
              <a:spcBef>
                <a:spcPct val="0"/>
              </a:spcBef>
              <a:spcAft>
                <a:spcPct val="0"/>
              </a:spcAft>
              <a:defRPr sz="2400" b="1">
                <a:latin typeface="Arial" pitchFamily="34" charset="0"/>
                <a:cs typeface="Arial" pitchFamily="34" charset="0"/>
              </a:defRPr>
            </a:lvl8pPr>
            <a:lvl9pPr marL="1828800" fontAlgn="base">
              <a:lnSpc>
                <a:spcPct val="90000"/>
              </a:lnSpc>
              <a:spcBef>
                <a:spcPct val="0"/>
              </a:spcBef>
              <a:spcAft>
                <a:spcPct val="0"/>
              </a:spcAft>
              <a:defRPr sz="2400" b="1">
                <a:latin typeface="Arial" pitchFamily="34" charset="0"/>
                <a:cs typeface="Arial" pitchFamily="34" charset="0"/>
              </a:defRPr>
            </a:lvl9pPr>
          </a:lstStyle>
          <a:p>
            <a:r>
              <a:rPr lang="tr-TR" dirty="0" smtClean="0"/>
              <a:t>Kazalardan ve meslek hastalıklarından korunma metodu</a:t>
            </a:r>
            <a:endParaRPr lang="en-GB" dirty="0"/>
          </a:p>
        </p:txBody>
      </p:sp>
      <p:sp>
        <p:nvSpPr>
          <p:cNvPr id="14" name="Rectangle 7"/>
          <p:cNvSpPr>
            <a:spLocks noChangeArrowheads="1"/>
          </p:cNvSpPr>
          <p:nvPr/>
        </p:nvSpPr>
        <p:spPr bwMode="gray">
          <a:xfrm>
            <a:off x="6880225" y="1201739"/>
            <a:ext cx="1980000" cy="971550"/>
          </a:xfrm>
          <a:prstGeom prst="rect">
            <a:avLst/>
          </a:prstGeom>
          <a:solidFill>
            <a:srgbClr val="414141"/>
          </a:solidFill>
          <a:ln w="12700">
            <a:solidFill>
              <a:srgbClr val="DDDDDD"/>
            </a:solidFill>
            <a:miter lim="800000"/>
            <a:headEnd/>
            <a:tailEnd/>
          </a:ln>
          <a:effectLst>
            <a:outerShdw dist="53882" dir="2700000" algn="ctr" rotWithShape="0">
              <a:srgbClr val="808080">
                <a:alpha val="50000"/>
              </a:srgbClr>
            </a:outerShdw>
          </a:effectLst>
          <a:scene3d>
            <a:camera prst="orthographicFront"/>
            <a:lightRig rig="threePt" dir="t"/>
          </a:scene3d>
          <a:sp3d>
            <a:bevelT/>
          </a:sp3d>
        </p:spPr>
        <p:txBody>
          <a:bodyPr lIns="0" tIns="0" rIns="0" bIns="0" anchor="ctr"/>
          <a:lstStyle/>
          <a:p>
            <a:pPr algn="ctr" defTabSz="801688" eaLnBrk="0" hangingPunct="0">
              <a:defRPr/>
            </a:pPr>
            <a:r>
              <a:rPr lang="tr-TR" sz="1600" b="1" dirty="0" smtClean="0">
                <a:solidFill>
                  <a:srgbClr val="FFFFFF"/>
                </a:solidFill>
                <a:effectLst>
                  <a:outerShdw blurRad="38100" dist="38100" dir="2700000" algn="tl">
                    <a:srgbClr val="000000">
                      <a:alpha val="43137"/>
                    </a:srgbClr>
                  </a:outerShdw>
                </a:effectLst>
                <a:latin typeface="Calibri" pitchFamily="34" charset="0"/>
                <a:ea typeface="Cambria Math" pitchFamily="18" charset="0"/>
                <a:cs typeface="Calibri" pitchFamily="34" charset="0"/>
              </a:rPr>
              <a:t>DİSİPLİN    KURALLARI</a:t>
            </a:r>
            <a:endParaRPr lang="en-GB" sz="1600" dirty="0">
              <a:solidFill>
                <a:srgbClr val="FFFFFF"/>
              </a:solidFill>
              <a:effectLst>
                <a:outerShdw blurRad="38100" dist="38100" dir="2700000" algn="tl">
                  <a:srgbClr val="000000">
                    <a:alpha val="43137"/>
                  </a:srgbClr>
                </a:outerShdw>
              </a:effectLst>
              <a:latin typeface="Calibri" pitchFamily="34" charset="0"/>
              <a:ea typeface="Cambria Math" pitchFamily="18" charset="0"/>
              <a:cs typeface="Calibri" pitchFamily="34" charset="0"/>
            </a:endParaRPr>
          </a:p>
        </p:txBody>
      </p:sp>
      <p:sp>
        <p:nvSpPr>
          <p:cNvPr id="15" name="Rectangle 3"/>
          <p:cNvSpPr>
            <a:spLocks noChangeArrowheads="1"/>
          </p:cNvSpPr>
          <p:nvPr/>
        </p:nvSpPr>
        <p:spPr bwMode="gray">
          <a:xfrm>
            <a:off x="6880225" y="2173288"/>
            <a:ext cx="1980000" cy="355123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44000" tIns="144000" rIns="144000" bIns="72000" anchor="t" anchorCtr="0"/>
          <a:lstStyle/>
          <a:p>
            <a:pPr algn="ctr"/>
            <a:r>
              <a:rPr lang="tr-TR" sz="1600" dirty="0" smtClean="0">
                <a:solidFill>
                  <a:srgbClr val="000000"/>
                </a:solidFill>
                <a:latin typeface="Calibri" pitchFamily="34" charset="0"/>
                <a:cs typeface="Calibri" pitchFamily="34" charset="0"/>
              </a:rPr>
              <a:t>İş güvenliğini sağlamada en son başvurulacak çözüm yolu, disiplin tedbirlerine başvurulması,</a:t>
            </a:r>
          </a:p>
          <a:p>
            <a:pPr algn="ctr"/>
            <a:endParaRPr lang="tr-TR" sz="1600" dirty="0" smtClean="0">
              <a:solidFill>
                <a:srgbClr val="000000"/>
              </a:solidFill>
              <a:latin typeface="Calibri" pitchFamily="34" charset="0"/>
              <a:cs typeface="Calibri" pitchFamily="34" charset="0"/>
            </a:endParaRPr>
          </a:p>
        </p:txBody>
      </p:sp>
      <p:pic>
        <p:nvPicPr>
          <p:cNvPr id="788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9329"/>
          <a:stretch/>
        </p:blipFill>
        <p:spPr bwMode="auto">
          <a:xfrm>
            <a:off x="445012" y="4508501"/>
            <a:ext cx="1604326"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9" descr="http://t0.gstatic.com/images?q=tbn:ANd9GcRPzcSWnzlhOOXRxESlZplAa3IDzbKf-r5paT1cS0FKDpRFPwul0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4514" y="3988593"/>
            <a:ext cx="1291421"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2025" y="4127030"/>
            <a:ext cx="897948" cy="1533993"/>
          </a:xfrm>
          <a:prstGeom prst="rect">
            <a:avLst/>
          </a:prstGeom>
        </p:spPr>
      </p:pic>
    </p:spTree>
    <p:extLst>
      <p:ext uri="{BB962C8B-B14F-4D97-AF65-F5344CB8AC3E}">
        <p14:creationId xmlns:p14="http://schemas.microsoft.com/office/powerpoint/2010/main" val="419195039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34"/>
          <p:cNvSpPr>
            <a:spLocks noChangeArrowheads="1"/>
          </p:cNvSpPr>
          <p:nvPr/>
        </p:nvSpPr>
        <p:spPr bwMode="auto">
          <a:xfrm>
            <a:off x="395536" y="1268760"/>
            <a:ext cx="8153400" cy="5650778"/>
          </a:xfrm>
          <a:prstGeom prst="rect">
            <a:avLst/>
          </a:prstGeom>
          <a:noFill/>
          <a:ln w="127000" cmpd="tri">
            <a:noFill/>
            <a:miter lim="800000"/>
            <a:headEnd/>
            <a:tailEnd/>
          </a:ln>
        </p:spPr>
        <p:txBody>
          <a:bodyPr>
            <a:spAutoFit/>
          </a:bodyPr>
          <a:lstStyle/>
          <a:p>
            <a:pPr marL="914400" lvl="1" indent="-457200" eaLnBrk="0" hangingPunct="0">
              <a:lnSpc>
                <a:spcPct val="130000"/>
              </a:lnSpc>
              <a:buFontTx/>
              <a:buAutoNum type="arabicPeriod"/>
            </a:pPr>
            <a:r>
              <a:rPr lang="en-US" sz="2400" dirty="0" err="1" smtClean="0">
                <a:latin typeface="Calibri" pitchFamily="34" charset="0"/>
              </a:rPr>
              <a:t>Eğitim</a:t>
            </a:r>
            <a:r>
              <a:rPr lang="en-US" sz="2400" dirty="0" smtClean="0">
                <a:latin typeface="Calibri" pitchFamily="34" charset="0"/>
              </a:rPr>
              <a:t>   </a:t>
            </a:r>
            <a:r>
              <a:rPr lang="en-US" sz="2400" dirty="0" err="1" smtClean="0">
                <a:latin typeface="Calibri" pitchFamily="34" charset="0"/>
              </a:rPr>
              <a:t>ve</a:t>
            </a:r>
            <a:r>
              <a:rPr lang="en-US" sz="2400" dirty="0" smtClean="0">
                <a:latin typeface="Calibri" pitchFamily="34" charset="0"/>
              </a:rPr>
              <a:t>   </a:t>
            </a:r>
            <a:r>
              <a:rPr lang="en-US" sz="2400" dirty="0" err="1" smtClean="0">
                <a:latin typeface="Calibri" pitchFamily="34" charset="0"/>
              </a:rPr>
              <a:t>öğretim</a:t>
            </a:r>
            <a:r>
              <a:rPr lang="en-US" sz="2400" dirty="0" smtClean="0">
                <a:latin typeface="Calibri" pitchFamily="34" charset="0"/>
              </a:rPr>
              <a:t> </a:t>
            </a:r>
            <a:r>
              <a:rPr lang="tr-TR" sz="2400" dirty="0" smtClean="0">
                <a:latin typeface="Calibri" pitchFamily="34" charset="0"/>
              </a:rPr>
              <a:t>   </a:t>
            </a:r>
            <a:r>
              <a:rPr lang="en-US" sz="2400" dirty="0" err="1" smtClean="0">
                <a:latin typeface="Calibri" pitchFamily="34" charset="0"/>
              </a:rPr>
              <a:t>çalışmaları</a:t>
            </a:r>
            <a:endParaRPr lang="en-US" sz="2400" dirty="0" smtClean="0">
              <a:latin typeface="Calibri" pitchFamily="34" charset="0"/>
              <a:cs typeface="Times New Roman" pitchFamily="18" charset="0"/>
            </a:endParaRPr>
          </a:p>
          <a:p>
            <a:pPr marL="914400" lvl="1" indent="-457200" eaLnBrk="0" hangingPunct="0">
              <a:lnSpc>
                <a:spcPct val="130000"/>
              </a:lnSpc>
            </a:pPr>
            <a:r>
              <a:rPr lang="tr-TR" sz="2400" dirty="0" smtClean="0">
                <a:latin typeface="Calibri" pitchFamily="34" charset="0"/>
                <a:cs typeface="Times New Roman" pitchFamily="18" charset="0"/>
              </a:rPr>
              <a:t>		</a:t>
            </a:r>
            <a:r>
              <a:rPr lang="en-US" sz="2400" dirty="0" smtClean="0">
                <a:latin typeface="Calibri" pitchFamily="34" charset="0"/>
              </a:rPr>
              <a:t>A)  </a:t>
            </a:r>
            <a:r>
              <a:rPr lang="tr-TR" sz="2400" dirty="0" smtClean="0">
                <a:latin typeface="Calibri" pitchFamily="34" charset="0"/>
                <a:cs typeface="Times New Roman" pitchFamily="18" charset="0"/>
              </a:rPr>
              <a:t> </a:t>
            </a:r>
            <a:r>
              <a:rPr lang="en-US" sz="2400" dirty="0" err="1" smtClean="0">
                <a:latin typeface="Calibri" pitchFamily="34" charset="0"/>
              </a:rPr>
              <a:t>işe</a:t>
            </a:r>
            <a:r>
              <a:rPr lang="en-US" sz="2400" dirty="0" smtClean="0">
                <a:latin typeface="Calibri" pitchFamily="34" charset="0"/>
              </a:rPr>
              <a:t> </a:t>
            </a:r>
            <a:r>
              <a:rPr lang="en-US" sz="2400" dirty="0" err="1" smtClean="0">
                <a:latin typeface="Calibri" pitchFamily="34" charset="0"/>
              </a:rPr>
              <a:t>giriş</a:t>
            </a:r>
            <a:r>
              <a:rPr lang="tr-TR" sz="2400" dirty="0" smtClean="0">
                <a:latin typeface="Calibri" pitchFamily="34" charset="0"/>
                <a:cs typeface="Times New Roman" pitchFamily="18" charset="0"/>
              </a:rPr>
              <a:t>l</a:t>
            </a:r>
            <a:r>
              <a:rPr lang="en-US" sz="2400" dirty="0" smtClean="0">
                <a:latin typeface="Calibri" pitchFamily="34" charset="0"/>
              </a:rPr>
              <a:t>e</a:t>
            </a:r>
            <a:r>
              <a:rPr lang="tr-TR" sz="2400" dirty="0" err="1" smtClean="0">
                <a:latin typeface="Calibri" pitchFamily="34" charset="0"/>
                <a:cs typeface="Times New Roman" pitchFamily="18" charset="0"/>
              </a:rPr>
              <a:t>rde</a:t>
            </a:r>
            <a:r>
              <a:rPr lang="en-US" sz="2400" dirty="0" smtClean="0">
                <a:latin typeface="Calibri" pitchFamily="34" charset="0"/>
              </a:rPr>
              <a:t> </a:t>
            </a:r>
            <a:endParaRPr lang="en-US" sz="2400" dirty="0" smtClean="0">
              <a:latin typeface="Calibri" pitchFamily="34" charset="0"/>
              <a:cs typeface="Times New Roman" pitchFamily="18" charset="0"/>
            </a:endParaRPr>
          </a:p>
          <a:p>
            <a:pPr marL="914400" lvl="1" indent="-457200" eaLnBrk="0" hangingPunct="0">
              <a:lnSpc>
                <a:spcPct val="130000"/>
              </a:lnSpc>
            </a:pPr>
            <a:r>
              <a:rPr lang="tr-TR" sz="2400" dirty="0" smtClean="0">
                <a:latin typeface="Calibri" pitchFamily="34" charset="0"/>
                <a:cs typeface="Times New Roman" pitchFamily="18" charset="0"/>
              </a:rPr>
              <a:t>	  	</a:t>
            </a:r>
            <a:r>
              <a:rPr lang="en-US" sz="2400" dirty="0" smtClean="0">
                <a:latin typeface="Calibri" pitchFamily="34" charset="0"/>
                <a:cs typeface="Times New Roman" pitchFamily="18" charset="0"/>
              </a:rPr>
              <a:t>b)  </a:t>
            </a:r>
            <a:r>
              <a:rPr lang="tr-TR" sz="2400" dirty="0" smtClean="0">
                <a:latin typeface="Calibri" pitchFamily="34" charset="0"/>
                <a:cs typeface="Times New Roman" pitchFamily="18" charset="0"/>
              </a:rPr>
              <a:t> </a:t>
            </a:r>
            <a:r>
              <a:rPr lang="en-US" sz="2400" dirty="0" err="1" smtClean="0">
                <a:latin typeface="Calibri" pitchFamily="34" charset="0"/>
                <a:cs typeface="Times New Roman" pitchFamily="18" charset="0"/>
              </a:rPr>
              <a:t>i</a:t>
            </a:r>
            <a:r>
              <a:rPr lang="tr-TR" sz="2400" dirty="0" smtClean="0">
                <a:latin typeface="Calibri" pitchFamily="34" charset="0"/>
                <a:cs typeface="Times New Roman" pitchFamily="18" charset="0"/>
              </a:rPr>
              <a:t>ş  </a:t>
            </a:r>
            <a:r>
              <a:rPr lang="en-US" sz="2400" dirty="0" smtClean="0">
                <a:latin typeface="Calibri" pitchFamily="34" charset="0"/>
                <a:cs typeface="Times New Roman" pitchFamily="18" charset="0"/>
              </a:rPr>
              <a:t>de</a:t>
            </a:r>
            <a:r>
              <a:rPr lang="tr-TR" sz="2400" dirty="0" err="1" smtClean="0">
                <a:latin typeface="Calibri" pitchFamily="34" charset="0"/>
                <a:cs typeface="Times New Roman" pitchFamily="18" charset="0"/>
              </a:rPr>
              <a:t>ğişi</a:t>
            </a:r>
            <a:r>
              <a:rPr lang="en-US" sz="2400" dirty="0" smtClean="0">
                <a:latin typeface="Calibri" pitchFamily="34" charset="0"/>
                <a:cs typeface="Times New Roman" pitchFamily="18" charset="0"/>
              </a:rPr>
              <a:t>m</a:t>
            </a:r>
            <a:r>
              <a:rPr lang="tr-TR" sz="2400" dirty="0" err="1" smtClean="0">
                <a:latin typeface="Calibri" pitchFamily="34" charset="0"/>
                <a:cs typeface="Times New Roman" pitchFamily="18" charset="0"/>
              </a:rPr>
              <a:t>leri</a:t>
            </a:r>
            <a:r>
              <a:rPr lang="en-US" sz="2400" dirty="0" err="1" smtClean="0">
                <a:latin typeface="Calibri" pitchFamily="34" charset="0"/>
                <a:cs typeface="Times New Roman" pitchFamily="18" charset="0"/>
              </a:rPr>
              <a:t>nde</a:t>
            </a:r>
            <a:endParaRPr lang="tr-TR" sz="2400" dirty="0" smtClean="0">
              <a:latin typeface="Calibri" pitchFamily="34" charset="0"/>
              <a:cs typeface="Times New Roman" pitchFamily="18" charset="0"/>
            </a:endParaRPr>
          </a:p>
          <a:p>
            <a:pPr marL="914400" lvl="1" indent="-457200" eaLnBrk="0" hangingPunct="0">
              <a:lnSpc>
                <a:spcPct val="130000"/>
              </a:lnSpc>
            </a:pPr>
            <a:r>
              <a:rPr lang="tr-TR" sz="2400" dirty="0" smtClean="0">
                <a:latin typeface="Calibri" pitchFamily="34" charset="0"/>
                <a:cs typeface="Times New Roman" pitchFamily="18" charset="0"/>
              </a:rPr>
              <a:t>          	C)   periyodik olarak</a:t>
            </a:r>
          </a:p>
          <a:p>
            <a:pPr marL="914400" lvl="1" indent="-457200" eaLnBrk="0" hangingPunct="0">
              <a:lnSpc>
                <a:spcPct val="130000"/>
              </a:lnSpc>
              <a:buFontTx/>
              <a:buAutoNum type="arabicPeriod" startAt="2"/>
            </a:pPr>
            <a:r>
              <a:rPr lang="en-US" sz="2400" dirty="0" err="1" smtClean="0">
                <a:latin typeface="Calibri" pitchFamily="34" charset="0"/>
              </a:rPr>
              <a:t>İkna</a:t>
            </a:r>
            <a:r>
              <a:rPr lang="en-US" sz="2400" dirty="0" smtClean="0">
                <a:latin typeface="Calibri" pitchFamily="34" charset="0"/>
              </a:rPr>
              <a:t>  </a:t>
            </a:r>
            <a:r>
              <a:rPr lang="en-US" sz="2400" dirty="0" err="1" smtClean="0">
                <a:latin typeface="Calibri" pitchFamily="34" charset="0"/>
              </a:rPr>
              <a:t>ve</a:t>
            </a:r>
            <a:r>
              <a:rPr lang="en-US" sz="2400" dirty="0" smtClean="0">
                <a:latin typeface="Calibri" pitchFamily="34" charset="0"/>
              </a:rPr>
              <a:t>  </a:t>
            </a:r>
            <a:r>
              <a:rPr lang="en-US" sz="2400" dirty="0" err="1" smtClean="0">
                <a:latin typeface="Calibri" pitchFamily="34" charset="0"/>
              </a:rPr>
              <a:t>teşvik</a:t>
            </a:r>
            <a:r>
              <a:rPr lang="en-US" sz="2400" dirty="0" smtClean="0">
                <a:latin typeface="Calibri" pitchFamily="34" charset="0"/>
              </a:rPr>
              <a:t>  </a:t>
            </a:r>
            <a:r>
              <a:rPr lang="tr-TR" sz="2400" dirty="0" smtClean="0">
                <a:latin typeface="Calibri" pitchFamily="34" charset="0"/>
                <a:cs typeface="Times New Roman" pitchFamily="18" charset="0"/>
              </a:rPr>
              <a:t>    </a:t>
            </a:r>
            <a:r>
              <a:rPr lang="tr-TR" sz="2400" dirty="0" smtClean="0">
                <a:latin typeface="Calibri" pitchFamily="34" charset="0"/>
              </a:rPr>
              <a:t>uygulamaları</a:t>
            </a:r>
            <a:r>
              <a:rPr lang="tr-TR" sz="2400" dirty="0">
                <a:latin typeface="Calibri" pitchFamily="34" charset="0"/>
              </a:rPr>
              <a:t> </a:t>
            </a:r>
            <a:r>
              <a:rPr lang="tr-TR" sz="1000" dirty="0" smtClean="0">
                <a:latin typeface="Calibri" pitchFamily="34" charset="0"/>
                <a:cs typeface="Times New Roman" pitchFamily="18" charset="0"/>
              </a:rPr>
              <a:t>(</a:t>
            </a:r>
            <a:r>
              <a:rPr lang="tr-TR" sz="1000" dirty="0" smtClean="0"/>
              <a:t>Doğru  </a:t>
            </a:r>
            <a:r>
              <a:rPr lang="tr-TR" sz="1000" dirty="0"/>
              <a:t>ve  emniyetli  çalışma  alışkanlığı  </a:t>
            </a:r>
            <a:r>
              <a:rPr lang="tr-TR" sz="1000" dirty="0" smtClean="0"/>
              <a:t>kazandırma)</a:t>
            </a:r>
            <a:endParaRPr lang="en-US" sz="1000" dirty="0"/>
          </a:p>
          <a:p>
            <a:pPr marL="914400" lvl="1" indent="-457200" eaLnBrk="0" hangingPunct="0">
              <a:lnSpc>
                <a:spcPct val="130000"/>
              </a:lnSpc>
              <a:buAutoNum type="arabicPeriod" startAt="2"/>
            </a:pPr>
            <a:r>
              <a:rPr lang="tr-TR" sz="2400" dirty="0" smtClean="0"/>
              <a:t>Kontrol  </a:t>
            </a:r>
            <a:r>
              <a:rPr lang="tr-TR" sz="2400" dirty="0"/>
              <a:t>ve  </a:t>
            </a:r>
            <a:r>
              <a:rPr lang="tr-TR" sz="2400" dirty="0" smtClean="0"/>
              <a:t>denetim </a:t>
            </a:r>
            <a:r>
              <a:rPr lang="tr-TR" sz="1050" dirty="0" smtClean="0"/>
              <a:t>(İş </a:t>
            </a:r>
            <a:r>
              <a:rPr lang="tr-TR" sz="1050" dirty="0"/>
              <a:t>güvenliğine  aykırı  çalışmaları  anında  müdahale  ederek  önleme)  </a:t>
            </a:r>
            <a:endParaRPr lang="tr-TR" sz="2400" dirty="0" smtClean="0"/>
          </a:p>
          <a:p>
            <a:pPr marL="914400" lvl="1" indent="-457200" eaLnBrk="0" hangingPunct="0">
              <a:lnSpc>
                <a:spcPct val="130000"/>
              </a:lnSpc>
              <a:buAutoNum type="arabicPeriod" startAt="2"/>
            </a:pPr>
            <a:r>
              <a:rPr lang="tr-TR" sz="2400" dirty="0" smtClean="0">
                <a:latin typeface="Calibri" pitchFamily="34" charset="0"/>
                <a:cs typeface="Times New Roman" pitchFamily="18" charset="0"/>
              </a:rPr>
              <a:t>İş  </a:t>
            </a:r>
            <a:r>
              <a:rPr lang="tr-TR" sz="2400" dirty="0" smtClean="0">
                <a:latin typeface="Calibri" pitchFamily="34" charset="0"/>
                <a:cs typeface="Times New Roman" pitchFamily="18" charset="0"/>
              </a:rPr>
              <a:t>-  işçi  (</a:t>
            </a:r>
            <a:r>
              <a:rPr lang="en-US" sz="1400" dirty="0" err="1" smtClean="0">
                <a:latin typeface="Calibri" pitchFamily="34" charset="0"/>
              </a:rPr>
              <a:t>çalışan</a:t>
            </a:r>
            <a:r>
              <a:rPr lang="tr-TR" sz="2400" dirty="0" smtClean="0">
                <a:latin typeface="Calibri" pitchFamily="34" charset="0"/>
                <a:cs typeface="Times New Roman" pitchFamily="18" charset="0"/>
              </a:rPr>
              <a:t>) </a:t>
            </a:r>
            <a:r>
              <a:rPr lang="en-US" sz="2400" dirty="0" smtClean="0">
                <a:latin typeface="Calibri" pitchFamily="34" charset="0"/>
              </a:rPr>
              <a:t> </a:t>
            </a:r>
            <a:r>
              <a:rPr lang="en-US" sz="2400" dirty="0" err="1" smtClean="0">
                <a:latin typeface="Calibri" pitchFamily="34" charset="0"/>
              </a:rPr>
              <a:t>arası</a:t>
            </a:r>
            <a:r>
              <a:rPr lang="en-US" sz="2400" dirty="0" smtClean="0">
                <a:latin typeface="Calibri" pitchFamily="34" charset="0"/>
              </a:rPr>
              <a:t> </a:t>
            </a:r>
            <a:r>
              <a:rPr lang="tr-TR" sz="2400" dirty="0" smtClean="0">
                <a:latin typeface="Calibri" pitchFamily="34" charset="0"/>
                <a:cs typeface="Times New Roman" pitchFamily="18" charset="0"/>
              </a:rPr>
              <a:t>  </a:t>
            </a:r>
            <a:r>
              <a:rPr lang="tr-TR" sz="2400" dirty="0" smtClean="0">
                <a:latin typeface="Calibri" pitchFamily="34" charset="0"/>
              </a:rPr>
              <a:t>uyumun   </a:t>
            </a:r>
            <a:r>
              <a:rPr lang="tr-TR" sz="2400" dirty="0" smtClean="0">
                <a:latin typeface="Calibri" pitchFamily="34" charset="0"/>
              </a:rPr>
              <a:t>sağlanması</a:t>
            </a:r>
          </a:p>
          <a:p>
            <a:pPr marL="914400" lvl="1" indent="-457200" eaLnBrk="0" hangingPunct="0">
              <a:lnSpc>
                <a:spcPct val="130000"/>
              </a:lnSpc>
              <a:buAutoNum type="arabicPeriod" startAt="2"/>
            </a:pPr>
            <a:r>
              <a:rPr lang="tr-TR" sz="2400" dirty="0" smtClean="0">
                <a:latin typeface="Calibri" pitchFamily="34" charset="0"/>
              </a:rPr>
              <a:t>Vardiya değişimi,</a:t>
            </a:r>
          </a:p>
          <a:p>
            <a:pPr marL="914400" lvl="1" indent="-457200" eaLnBrk="0" hangingPunct="0">
              <a:lnSpc>
                <a:spcPct val="130000"/>
              </a:lnSpc>
              <a:buAutoNum type="arabicPeriod" startAt="2"/>
            </a:pPr>
            <a:r>
              <a:rPr lang="tr-TR" sz="2400" dirty="0" smtClean="0">
                <a:latin typeface="Calibri" pitchFamily="34" charset="0"/>
              </a:rPr>
              <a:t>Monoton </a:t>
            </a:r>
            <a:r>
              <a:rPr lang="tr-TR" sz="2400" dirty="0" smtClean="0">
                <a:latin typeface="Calibri" pitchFamily="34" charset="0"/>
                <a:cs typeface="Times New Roman" pitchFamily="18" charset="0"/>
              </a:rPr>
              <a:t>  </a:t>
            </a:r>
            <a:r>
              <a:rPr lang="tr-TR" sz="2400" dirty="0" smtClean="0">
                <a:latin typeface="Calibri" pitchFamily="34" charset="0"/>
              </a:rPr>
              <a:t>iş</a:t>
            </a:r>
            <a:r>
              <a:rPr lang="tr-TR" sz="2400" dirty="0" smtClean="0">
                <a:latin typeface="Calibri" pitchFamily="34" charset="0"/>
                <a:cs typeface="Times New Roman" pitchFamily="18" charset="0"/>
              </a:rPr>
              <a:t>  </a:t>
            </a:r>
            <a:r>
              <a:rPr lang="tr-TR" sz="2400" dirty="0" smtClean="0">
                <a:latin typeface="Calibri" pitchFamily="34" charset="0"/>
              </a:rPr>
              <a:t> yükünün  </a:t>
            </a:r>
            <a:r>
              <a:rPr lang="tr-TR" sz="2400" dirty="0" smtClean="0">
                <a:latin typeface="Calibri" pitchFamily="34" charset="0"/>
                <a:cs typeface="Times New Roman" pitchFamily="18" charset="0"/>
              </a:rPr>
              <a:t>   </a:t>
            </a:r>
            <a:r>
              <a:rPr lang="tr-TR" sz="2400" dirty="0" smtClean="0">
                <a:latin typeface="Calibri" pitchFamily="34" charset="0"/>
              </a:rPr>
              <a:t>irde</a:t>
            </a:r>
            <a:r>
              <a:rPr lang="tr-TR" sz="2400" dirty="0" smtClean="0">
                <a:latin typeface="Calibri" pitchFamily="34" charset="0"/>
                <a:cs typeface="Times New Roman" pitchFamily="18" charset="0"/>
              </a:rPr>
              <a:t>lenmesi</a:t>
            </a:r>
          </a:p>
          <a:p>
            <a:pPr marL="914400" lvl="1" indent="-457200" eaLnBrk="0" hangingPunct="0">
              <a:lnSpc>
                <a:spcPct val="130000"/>
              </a:lnSpc>
              <a:buAutoNum type="arabicPeriod" startAt="2"/>
            </a:pPr>
            <a:r>
              <a:rPr lang="en-US" sz="2400" dirty="0" err="1" smtClean="0">
                <a:latin typeface="Calibri" pitchFamily="34" charset="0"/>
              </a:rPr>
              <a:t>Kişisel</a:t>
            </a:r>
            <a:r>
              <a:rPr lang="tr-TR" sz="2400" dirty="0" smtClean="0">
                <a:latin typeface="Calibri" pitchFamily="34" charset="0"/>
                <a:cs typeface="Times New Roman" pitchFamily="18" charset="0"/>
              </a:rPr>
              <a:t> </a:t>
            </a:r>
            <a:r>
              <a:rPr lang="en-US" sz="2400" dirty="0" smtClean="0">
                <a:latin typeface="Calibri" pitchFamily="34" charset="0"/>
              </a:rPr>
              <a:t>  </a:t>
            </a:r>
            <a:r>
              <a:rPr lang="en-US" sz="2400" dirty="0" err="1" smtClean="0">
                <a:latin typeface="Calibri" pitchFamily="34" charset="0"/>
              </a:rPr>
              <a:t>koruyucu</a:t>
            </a:r>
            <a:r>
              <a:rPr lang="en-US" sz="2400" dirty="0" smtClean="0">
                <a:latin typeface="Calibri" pitchFamily="34" charset="0"/>
              </a:rPr>
              <a:t> </a:t>
            </a:r>
            <a:r>
              <a:rPr lang="tr-TR" sz="2400" dirty="0" smtClean="0">
                <a:latin typeface="Calibri" pitchFamily="34" charset="0"/>
                <a:cs typeface="Times New Roman" pitchFamily="18" charset="0"/>
              </a:rPr>
              <a:t>   temin  ve  </a:t>
            </a:r>
            <a:r>
              <a:rPr lang="tr-TR" sz="2400" dirty="0" smtClean="0">
                <a:latin typeface="Calibri" pitchFamily="34" charset="0"/>
              </a:rPr>
              <a:t>kullanımının sağlanması</a:t>
            </a:r>
          </a:p>
          <a:p>
            <a:pPr marL="914400" lvl="1" indent="-457200" eaLnBrk="0" hangingPunct="0">
              <a:lnSpc>
                <a:spcPct val="130000"/>
              </a:lnSpc>
              <a:buAutoNum type="arabicPeriod" startAt="2"/>
            </a:pPr>
            <a:r>
              <a:rPr lang="en-US" sz="2400" dirty="0" err="1" smtClean="0">
                <a:latin typeface="Calibri" pitchFamily="34" charset="0"/>
              </a:rPr>
              <a:t>Disiplin</a:t>
            </a:r>
            <a:r>
              <a:rPr lang="en-US" sz="2400" dirty="0" smtClean="0">
                <a:latin typeface="Calibri" pitchFamily="34" charset="0"/>
              </a:rPr>
              <a:t>  </a:t>
            </a:r>
            <a:r>
              <a:rPr lang="en-US" sz="2400" dirty="0" err="1" smtClean="0">
                <a:latin typeface="Calibri" pitchFamily="34" charset="0"/>
              </a:rPr>
              <a:t>kurallarının</a:t>
            </a:r>
            <a:r>
              <a:rPr lang="en-US" sz="2400" dirty="0" smtClean="0">
                <a:latin typeface="Calibri" pitchFamily="34" charset="0"/>
              </a:rPr>
              <a:t>   </a:t>
            </a:r>
            <a:r>
              <a:rPr lang="tr-TR" sz="2400" dirty="0" smtClean="0">
                <a:latin typeface="Calibri" pitchFamily="34" charset="0"/>
                <a:cs typeface="Times New Roman" pitchFamily="18" charset="0"/>
              </a:rPr>
              <a:t> </a:t>
            </a:r>
            <a:r>
              <a:rPr lang="tr-TR" sz="2400" dirty="0" smtClean="0">
                <a:latin typeface="Calibri" pitchFamily="34" charset="0"/>
              </a:rPr>
              <a:t>uygulanması</a:t>
            </a:r>
            <a:endParaRPr lang="en-US" sz="2400" dirty="0" smtClean="0">
              <a:latin typeface="Calibri" pitchFamily="34" charset="0"/>
              <a:cs typeface="Times New Roman" pitchFamily="18" charset="0"/>
            </a:endParaRPr>
          </a:p>
          <a:p>
            <a:pPr marL="914400" lvl="1" indent="-457200" eaLnBrk="0" hangingPunct="0">
              <a:buFontTx/>
              <a:buChar char="•"/>
            </a:pPr>
            <a:endParaRPr lang="en-US" dirty="0">
              <a:latin typeface="Calibri" pitchFamily="34" charset="0"/>
              <a:cs typeface="Times New Roman" pitchFamily="18" charset="0"/>
            </a:endParaRPr>
          </a:p>
        </p:txBody>
      </p:sp>
      <p:sp>
        <p:nvSpPr>
          <p:cNvPr id="74757" name="WordArt 1041"/>
          <p:cNvSpPr>
            <a:spLocks noChangeArrowheads="1" noChangeShapeType="1" noTextEdit="1"/>
          </p:cNvSpPr>
          <p:nvPr/>
        </p:nvSpPr>
        <p:spPr bwMode="auto">
          <a:xfrm>
            <a:off x="878904" y="764704"/>
            <a:ext cx="6501408" cy="690239"/>
          </a:xfrm>
          <a:prstGeom prst="rect">
            <a:avLst/>
          </a:prstGeom>
          <a:noFill/>
          <a:ln>
            <a:noFill/>
          </a:ln>
        </p:spPr>
        <p:txBody>
          <a:bodyPr wrap="none" fromWordArt="1"/>
          <a:lstStyle/>
          <a:p>
            <a:r>
              <a:rPr lang="tr-TR" sz="2800" b="1" kern="10" dirty="0" smtClean="0">
                <a:latin typeface="Calibri" pitchFamily="34" charset="0"/>
              </a:rPr>
              <a:t>TEHLİKELİ DAVRANIŞLARIN ÖNLENMESİ      </a:t>
            </a:r>
            <a:endParaRPr lang="tr-TR" sz="2800" b="1" kern="10" dirty="0">
              <a:latin typeface="Calibri" pitchFamily="34" charset="0"/>
            </a:endParaRPr>
          </a:p>
        </p:txBody>
      </p:sp>
    </p:spTree>
    <p:extLst>
      <p:ext uri="{BB962C8B-B14F-4D97-AF65-F5344CB8AC3E}">
        <p14:creationId xmlns:p14="http://schemas.microsoft.com/office/powerpoint/2010/main" val="1203168748"/>
      </p:ext>
    </p:extLst>
  </p:cSld>
  <p:clrMapOvr>
    <a:masterClrMapping/>
  </p:clrMapOvr>
  <p:transition advTm="1392"/>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body" idx="1"/>
          </p:nvPr>
        </p:nvSpPr>
        <p:spPr>
          <a:xfrm>
            <a:off x="285749" y="1143000"/>
            <a:ext cx="8467725" cy="5124450"/>
          </a:xfrm>
        </p:spPr>
        <p:txBody>
          <a:bodyPr/>
          <a:lstStyle/>
          <a:p>
            <a:pPr eaLnBrk="1" hangingPunct="1">
              <a:lnSpc>
                <a:spcPct val="90000"/>
              </a:lnSpc>
              <a:buFontTx/>
              <a:buNone/>
            </a:pPr>
            <a:r>
              <a:rPr lang="tr-TR" sz="2400" b="1" dirty="0" smtClean="0">
                <a:cs typeface="Times New Roman" pitchFamily="18" charset="0"/>
              </a:rPr>
              <a:t>A-Güvensiz şartları ortadan kaldırmak</a:t>
            </a:r>
            <a:endParaRPr lang="tr-TR" sz="2400" dirty="0" smtClean="0"/>
          </a:p>
          <a:p>
            <a:pPr eaLnBrk="1" hangingPunct="1">
              <a:lnSpc>
                <a:spcPct val="90000"/>
              </a:lnSpc>
              <a:spcBef>
                <a:spcPts val="1800"/>
              </a:spcBef>
              <a:buFontTx/>
              <a:buNone/>
            </a:pPr>
            <a:r>
              <a:rPr lang="tr-TR" sz="2400" dirty="0" smtClean="0"/>
              <a:t>	1-</a:t>
            </a:r>
            <a:r>
              <a:rPr lang="tr-TR" sz="2400" dirty="0" smtClean="0">
                <a:cs typeface="Times New Roman" pitchFamily="18" charset="0"/>
              </a:rPr>
              <a:t>Makinelere </a:t>
            </a:r>
            <a:r>
              <a:rPr lang="tr-TR" sz="2400" dirty="0" err="1" smtClean="0">
                <a:cs typeface="Times New Roman" pitchFamily="18" charset="0"/>
              </a:rPr>
              <a:t>opr.</a:t>
            </a:r>
            <a:r>
              <a:rPr lang="tr-TR" sz="2400" dirty="0" smtClean="0">
                <a:cs typeface="Times New Roman" pitchFamily="18" charset="0"/>
              </a:rPr>
              <a:t> bölgelerine muhafaza  tak</a:t>
            </a:r>
            <a:r>
              <a:rPr lang="tr-TR" sz="2400" dirty="0" smtClean="0"/>
              <a:t>tır</a:t>
            </a:r>
            <a:r>
              <a:rPr lang="tr-TR" sz="2400" dirty="0" smtClean="0">
                <a:cs typeface="Times New Roman" pitchFamily="18" charset="0"/>
              </a:rPr>
              <a:t>mak </a:t>
            </a:r>
            <a:endParaRPr lang="tr-TR" sz="2400" b="1" dirty="0" smtClean="0">
              <a:cs typeface="Times New Roman" pitchFamily="18" charset="0"/>
            </a:endParaRPr>
          </a:p>
          <a:p>
            <a:pPr eaLnBrk="1" hangingPunct="1">
              <a:lnSpc>
                <a:spcPct val="90000"/>
              </a:lnSpc>
              <a:spcBef>
                <a:spcPts val="1800"/>
              </a:spcBef>
              <a:buFontTx/>
              <a:buNone/>
            </a:pPr>
            <a:r>
              <a:rPr lang="tr-TR" sz="2400" dirty="0" smtClean="0"/>
              <a:t>	2-</a:t>
            </a:r>
            <a:r>
              <a:rPr lang="tr-TR" sz="2400" dirty="0" smtClean="0">
                <a:cs typeface="Times New Roman" pitchFamily="18" charset="0"/>
              </a:rPr>
              <a:t>Teh</a:t>
            </a:r>
            <a:r>
              <a:rPr lang="tr-TR" sz="2400" dirty="0" smtClean="0"/>
              <a:t>likeli</a:t>
            </a:r>
            <a:r>
              <a:rPr lang="tr-TR" sz="2400" dirty="0" smtClean="0">
                <a:cs typeface="Times New Roman" pitchFamily="18" charset="0"/>
              </a:rPr>
              <a:t> bölge</a:t>
            </a:r>
            <a:r>
              <a:rPr lang="tr-TR" sz="2400" dirty="0" smtClean="0"/>
              <a:t>lere</a:t>
            </a:r>
            <a:r>
              <a:rPr lang="tr-TR" sz="2400" dirty="0" smtClean="0">
                <a:cs typeface="Times New Roman" pitchFamily="18" charset="0"/>
              </a:rPr>
              <a:t>  korkuluk yap</a:t>
            </a:r>
            <a:r>
              <a:rPr lang="tr-TR" sz="2400" dirty="0" smtClean="0"/>
              <a:t>tır</a:t>
            </a:r>
            <a:r>
              <a:rPr lang="tr-TR" sz="2400" dirty="0" smtClean="0">
                <a:cs typeface="Times New Roman" pitchFamily="18" charset="0"/>
              </a:rPr>
              <a:t>mak</a:t>
            </a:r>
            <a:endParaRPr lang="tr-TR" sz="2400" b="1" dirty="0" smtClean="0">
              <a:cs typeface="Times New Roman" pitchFamily="18" charset="0"/>
            </a:endParaRPr>
          </a:p>
          <a:p>
            <a:pPr eaLnBrk="1" hangingPunct="1">
              <a:lnSpc>
                <a:spcPct val="90000"/>
              </a:lnSpc>
              <a:spcBef>
                <a:spcPts val="1800"/>
              </a:spcBef>
              <a:buFontTx/>
              <a:buNone/>
            </a:pPr>
            <a:r>
              <a:rPr lang="tr-TR" sz="2400" dirty="0" smtClean="0"/>
              <a:t>	3-</a:t>
            </a:r>
            <a:r>
              <a:rPr lang="tr-TR" sz="2400" dirty="0" smtClean="0">
                <a:cs typeface="Times New Roman" pitchFamily="18" charset="0"/>
              </a:rPr>
              <a:t>Kişisel </a:t>
            </a:r>
            <a:r>
              <a:rPr lang="tr-TR" sz="2400" dirty="0" smtClean="0"/>
              <a:t> </a:t>
            </a:r>
            <a:r>
              <a:rPr lang="tr-TR" sz="2400" dirty="0" smtClean="0">
                <a:cs typeface="Times New Roman" pitchFamily="18" charset="0"/>
              </a:rPr>
              <a:t>koruyucu </a:t>
            </a:r>
            <a:r>
              <a:rPr lang="tr-TR" sz="2400" dirty="0" smtClean="0"/>
              <a:t> </a:t>
            </a:r>
            <a:r>
              <a:rPr lang="tr-TR" sz="2400" dirty="0" smtClean="0">
                <a:cs typeface="Times New Roman" pitchFamily="18" charset="0"/>
              </a:rPr>
              <a:t>kullandırmak</a:t>
            </a:r>
            <a:endParaRPr lang="tr-TR" sz="2400" b="1" dirty="0" smtClean="0">
              <a:cs typeface="Times New Roman" pitchFamily="18" charset="0"/>
            </a:endParaRPr>
          </a:p>
          <a:p>
            <a:pPr eaLnBrk="1" hangingPunct="1">
              <a:lnSpc>
                <a:spcPct val="90000"/>
              </a:lnSpc>
              <a:spcBef>
                <a:spcPts val="1800"/>
              </a:spcBef>
              <a:buFontTx/>
              <a:buNone/>
            </a:pPr>
            <a:r>
              <a:rPr lang="tr-TR" sz="2400" dirty="0" smtClean="0"/>
              <a:t>	4-Otomasyona geçmek</a:t>
            </a:r>
          </a:p>
          <a:p>
            <a:pPr eaLnBrk="1" hangingPunct="1">
              <a:lnSpc>
                <a:spcPct val="90000"/>
              </a:lnSpc>
              <a:spcBef>
                <a:spcPts val="1800"/>
              </a:spcBef>
              <a:buFontTx/>
              <a:buNone/>
            </a:pPr>
            <a:r>
              <a:rPr lang="tr-TR" sz="2400" dirty="0" smtClean="0"/>
              <a:t>	5-Risk  analizi  yaptırmak</a:t>
            </a:r>
          </a:p>
          <a:p>
            <a:pPr eaLnBrk="1" hangingPunct="1">
              <a:lnSpc>
                <a:spcPct val="90000"/>
              </a:lnSpc>
              <a:spcBef>
                <a:spcPts val="1800"/>
              </a:spcBef>
              <a:buFontTx/>
              <a:buNone/>
            </a:pPr>
            <a:r>
              <a:rPr lang="tr-TR" sz="2400" dirty="0" smtClean="0"/>
              <a:t>	6-Erken  uyarı  sistemi yaptırmak </a:t>
            </a:r>
          </a:p>
          <a:p>
            <a:pPr eaLnBrk="1" hangingPunct="1">
              <a:lnSpc>
                <a:spcPct val="90000"/>
              </a:lnSpc>
              <a:spcBef>
                <a:spcPts val="1800"/>
              </a:spcBef>
              <a:buFontTx/>
              <a:buNone/>
            </a:pPr>
            <a:r>
              <a:rPr lang="tr-TR" sz="2400" dirty="0" smtClean="0"/>
              <a:t>	7-Ergonomi  ve  termal  konfor şartlarını sağlamak</a:t>
            </a:r>
          </a:p>
          <a:p>
            <a:pPr eaLnBrk="1" hangingPunct="1">
              <a:lnSpc>
                <a:spcPct val="90000"/>
              </a:lnSpc>
              <a:spcBef>
                <a:spcPts val="1800"/>
              </a:spcBef>
              <a:buFontTx/>
              <a:buNone/>
            </a:pPr>
            <a:r>
              <a:rPr lang="tr-TR" sz="2400" dirty="0" smtClean="0"/>
              <a:t>	9-</a:t>
            </a:r>
            <a:r>
              <a:rPr lang="tr-TR" sz="2400" dirty="0" smtClean="0">
                <a:cs typeface="Times New Roman" pitchFamily="18" charset="0"/>
              </a:rPr>
              <a:t>Diğer  risklere  karşı  tedbir</a:t>
            </a:r>
            <a:r>
              <a:rPr lang="tr-TR" sz="2400" dirty="0" smtClean="0"/>
              <a:t>  almak</a:t>
            </a:r>
            <a:r>
              <a:rPr lang="tr-TR" sz="2400" dirty="0" smtClean="0">
                <a:cs typeface="Times New Roman" pitchFamily="18" charset="0"/>
              </a:rPr>
              <a:t> (yangın, parlama, patlama, elektrik, nakliye</a:t>
            </a:r>
            <a:r>
              <a:rPr lang="tr-TR" sz="2400" dirty="0" smtClean="0"/>
              <a:t>,</a:t>
            </a:r>
            <a:r>
              <a:rPr lang="tr-TR" sz="2400" dirty="0" smtClean="0">
                <a:cs typeface="Times New Roman" pitchFamily="18" charset="0"/>
              </a:rPr>
              <a:t> istif vb.)</a:t>
            </a:r>
            <a:endParaRPr lang="tr-TR" sz="2400" b="1" dirty="0" smtClean="0">
              <a:cs typeface="Times New Roman" pitchFamily="18" charset="0"/>
            </a:endParaRPr>
          </a:p>
          <a:p>
            <a:pPr eaLnBrk="1" hangingPunct="1">
              <a:lnSpc>
                <a:spcPct val="90000"/>
              </a:lnSpc>
              <a:buFontTx/>
              <a:buNone/>
            </a:pPr>
            <a:endParaRPr lang="tr-TR" sz="1600" dirty="0" smtClean="0"/>
          </a:p>
        </p:txBody>
      </p:sp>
      <p:sp>
        <p:nvSpPr>
          <p:cNvPr id="4" name="Rectangle 2"/>
          <p:cNvSpPr txBox="1">
            <a:spLocks noRot="1" noChangeArrowheads="1"/>
          </p:cNvSpPr>
          <p:nvPr/>
        </p:nvSpPr>
        <p:spPr bwMode="auto">
          <a:xfrm>
            <a:off x="285750" y="327026"/>
            <a:ext cx="7920038" cy="65405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de-DE"/>
            </a:defPPr>
            <a:lvl1pPr eaLnBrk="0" hangingPunct="0">
              <a:defRPr sz="2000" b="1" spc="16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defRPr>
            </a:lvl1pPr>
          </a:lstStyle>
          <a:p>
            <a:pPr algn="ctr"/>
            <a:r>
              <a:rPr lang="tr-TR" sz="2400" dirty="0"/>
              <a:t>İş Kazalarını Önleme Çalışmaları</a:t>
            </a:r>
          </a:p>
        </p:txBody>
      </p:sp>
    </p:spTree>
    <p:extLst>
      <p:ext uri="{BB962C8B-B14F-4D97-AF65-F5344CB8AC3E}">
        <p14:creationId xmlns:p14="http://schemas.microsoft.com/office/powerpoint/2010/main" val="17579194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11188" y="773113"/>
            <a:ext cx="8075612" cy="1143000"/>
          </a:xfrm>
        </p:spPr>
        <p:txBody>
          <a:bodyPr/>
          <a:lstStyle/>
          <a:p>
            <a:r>
              <a:rPr lang="tr-TR" sz="3200" b="1" dirty="0">
                <a:solidFill>
                  <a:schemeClr val="hlink"/>
                </a:solidFill>
              </a:rPr>
              <a:t>İş kazası olduğunda izlenecek prosedür nedir?</a:t>
            </a:r>
          </a:p>
        </p:txBody>
      </p:sp>
      <p:sp>
        <p:nvSpPr>
          <p:cNvPr id="53251" name="Rectangle 3"/>
          <p:cNvSpPr>
            <a:spLocks noGrp="1" noChangeArrowheads="1"/>
          </p:cNvSpPr>
          <p:nvPr>
            <p:ph type="body" idx="1"/>
          </p:nvPr>
        </p:nvSpPr>
        <p:spPr>
          <a:xfrm>
            <a:off x="704850" y="1600200"/>
            <a:ext cx="7853934" cy="4530725"/>
          </a:xfrm>
        </p:spPr>
        <p:txBody>
          <a:bodyPr/>
          <a:lstStyle/>
          <a:p>
            <a:pPr>
              <a:lnSpc>
                <a:spcPct val="80000"/>
              </a:lnSpc>
            </a:pPr>
            <a:r>
              <a:rPr lang="tr-TR" sz="2400" b="1" dirty="0"/>
              <a:t>İş kazası incelemesi;</a:t>
            </a:r>
          </a:p>
          <a:p>
            <a:pPr marL="0" indent="0">
              <a:lnSpc>
                <a:spcPct val="80000"/>
              </a:lnSpc>
              <a:spcBef>
                <a:spcPts val="1200"/>
              </a:spcBef>
              <a:buNone/>
            </a:pPr>
            <a:r>
              <a:rPr lang="tr-TR" sz="2400" dirty="0"/>
              <a:t>1.Kazanın işletme içinde ilgili kişiye bildirilmesi,</a:t>
            </a:r>
          </a:p>
          <a:p>
            <a:pPr marL="0" indent="0">
              <a:lnSpc>
                <a:spcPct val="80000"/>
              </a:lnSpc>
              <a:spcBef>
                <a:spcPts val="1200"/>
              </a:spcBef>
              <a:buNone/>
            </a:pPr>
            <a:r>
              <a:rPr lang="tr-TR" sz="2400" dirty="0"/>
              <a:t>2.Yaralı kişi ya da kişilere tıbbi bakım ve ilk yardım sağlanması,</a:t>
            </a:r>
          </a:p>
          <a:p>
            <a:pPr marL="0" indent="0">
              <a:lnSpc>
                <a:spcPct val="80000"/>
              </a:lnSpc>
              <a:spcBef>
                <a:spcPts val="1200"/>
              </a:spcBef>
              <a:buNone/>
            </a:pPr>
            <a:r>
              <a:rPr lang="tr-TR" sz="2400" dirty="0"/>
              <a:t>3.Kazanın incelenmesi,</a:t>
            </a:r>
          </a:p>
          <a:p>
            <a:pPr marL="0" indent="0">
              <a:lnSpc>
                <a:spcPct val="80000"/>
              </a:lnSpc>
              <a:spcBef>
                <a:spcPts val="1200"/>
              </a:spcBef>
              <a:buNone/>
            </a:pPr>
            <a:r>
              <a:rPr lang="tr-TR" sz="2400" dirty="0"/>
              <a:t>4.Bulguların rapor edilmesi,</a:t>
            </a:r>
          </a:p>
          <a:p>
            <a:pPr marL="0" indent="0">
              <a:lnSpc>
                <a:spcPct val="80000"/>
              </a:lnSpc>
              <a:spcBef>
                <a:spcPts val="1200"/>
              </a:spcBef>
              <a:buNone/>
            </a:pPr>
            <a:r>
              <a:rPr lang="tr-TR" sz="2400" dirty="0"/>
              <a:t>5.Kazanın tekrarını önleyici tedbirleri içeren bir plan geliştirilmesi,</a:t>
            </a:r>
          </a:p>
          <a:p>
            <a:pPr marL="0" indent="0">
              <a:lnSpc>
                <a:spcPct val="80000"/>
              </a:lnSpc>
              <a:spcBef>
                <a:spcPts val="1200"/>
              </a:spcBef>
              <a:buNone/>
            </a:pPr>
            <a:r>
              <a:rPr lang="tr-TR" sz="2400" dirty="0"/>
              <a:t>6.Bu planın uygulanması,</a:t>
            </a:r>
          </a:p>
          <a:p>
            <a:pPr marL="0" indent="0">
              <a:lnSpc>
                <a:spcPct val="80000"/>
              </a:lnSpc>
              <a:spcBef>
                <a:spcPts val="1200"/>
              </a:spcBef>
              <a:buNone/>
            </a:pPr>
            <a:r>
              <a:rPr lang="tr-TR" sz="2400" dirty="0"/>
              <a:t>7.Kazanın tekrarını önleyici tedbirlerin alınması,</a:t>
            </a:r>
          </a:p>
          <a:p>
            <a:pPr marL="0" indent="0">
              <a:lnSpc>
                <a:spcPct val="80000"/>
              </a:lnSpc>
              <a:spcBef>
                <a:spcPts val="1200"/>
              </a:spcBef>
              <a:buNone/>
            </a:pPr>
            <a:r>
              <a:rPr lang="tr-TR" sz="2400" dirty="0"/>
              <a:t>8.Sürekli iyileştirmenin sağlanması,</a:t>
            </a:r>
          </a:p>
          <a:p>
            <a:pPr marL="0" indent="0">
              <a:lnSpc>
                <a:spcPct val="80000"/>
              </a:lnSpc>
              <a:buNone/>
            </a:pPr>
            <a:r>
              <a:rPr lang="tr-TR" sz="2400" dirty="0"/>
              <a:t>    adımlarından oluşmalıdır.</a:t>
            </a:r>
          </a:p>
        </p:txBody>
      </p:sp>
    </p:spTree>
    <p:extLst>
      <p:ext uri="{BB962C8B-B14F-4D97-AF65-F5344CB8AC3E}">
        <p14:creationId xmlns:p14="http://schemas.microsoft.com/office/powerpoint/2010/main" val="457649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WordArt 2"/>
          <p:cNvSpPr>
            <a:spLocks noChangeArrowheads="1" noChangeShapeType="1" noTextEdit="1"/>
          </p:cNvSpPr>
          <p:nvPr/>
        </p:nvSpPr>
        <p:spPr bwMode="auto">
          <a:xfrm>
            <a:off x="1781175" y="533400"/>
            <a:ext cx="5124450" cy="647700"/>
          </a:xfrm>
          <a:prstGeom prst="rect">
            <a:avLst/>
          </a:prstGeom>
        </p:spPr>
        <p:txBody>
          <a:bodyPr wrap="none" fromWordArt="1">
            <a:prstTxWarp prst="textPlain">
              <a:avLst>
                <a:gd name="adj" fmla="val 50000"/>
              </a:avLst>
            </a:prstTxWarp>
          </a:bodyPr>
          <a:lstStyle/>
          <a:p>
            <a:pPr algn="ctr"/>
            <a:r>
              <a:rPr lang="tr-TR" sz="3600" kern="10" dirty="0">
                <a:ln w="12700">
                  <a:solidFill>
                    <a:srgbClr val="EAEAEA"/>
                  </a:solidFill>
                  <a:round/>
                  <a:headEnd/>
                  <a:tailEnd/>
                </a:ln>
                <a:solidFill>
                  <a:srgbClr val="002060"/>
                </a:solidFill>
                <a:latin typeface="Arial Black"/>
              </a:rPr>
              <a:t>KAZA ARAŞTIRMASI</a:t>
            </a:r>
          </a:p>
        </p:txBody>
      </p:sp>
      <p:sp>
        <p:nvSpPr>
          <p:cNvPr id="40965" name="Rectangle 4"/>
          <p:cNvSpPr>
            <a:spLocks noChangeArrowheads="1"/>
          </p:cNvSpPr>
          <p:nvPr/>
        </p:nvSpPr>
        <p:spPr bwMode="auto">
          <a:xfrm>
            <a:off x="323850" y="1485900"/>
            <a:ext cx="83439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342900" indent="-342900">
              <a:buFontTx/>
              <a:buAutoNum type="arabicPeriod"/>
              <a:tabLst>
                <a:tab pos="457200" algn="l"/>
              </a:tabLst>
            </a:pPr>
            <a:r>
              <a:rPr lang="tr-TR" sz="2800" dirty="0">
                <a:solidFill>
                  <a:srgbClr val="002060"/>
                </a:solidFill>
              </a:rPr>
              <a:t>Kronolojik olarak olay gelişim sırası,</a:t>
            </a:r>
          </a:p>
          <a:p>
            <a:pPr marL="342900" indent="-342900">
              <a:buFontTx/>
              <a:buAutoNum type="arabicPeriod"/>
              <a:tabLst>
                <a:tab pos="457200" algn="l"/>
              </a:tabLst>
            </a:pPr>
            <a:r>
              <a:rPr lang="tr-TR" sz="2800" dirty="0">
                <a:solidFill>
                  <a:srgbClr val="002060"/>
                </a:solidFill>
              </a:rPr>
              <a:t>4M (İnsan, makine-</a:t>
            </a:r>
            <a:r>
              <a:rPr lang="tr-TR" sz="2800" dirty="0" err="1">
                <a:solidFill>
                  <a:srgbClr val="002060"/>
                </a:solidFill>
              </a:rPr>
              <a:t>ekipman,çevre,çalışma</a:t>
            </a:r>
            <a:r>
              <a:rPr lang="tr-TR" sz="2800" dirty="0">
                <a:solidFill>
                  <a:srgbClr val="002060"/>
                </a:solidFill>
              </a:rPr>
              <a:t> metodu),</a:t>
            </a:r>
          </a:p>
          <a:p>
            <a:pPr marL="342900" indent="-342900">
              <a:buFontTx/>
              <a:buAutoNum type="arabicPeriod"/>
              <a:tabLst>
                <a:tab pos="457200" algn="l"/>
              </a:tabLst>
            </a:pPr>
            <a:r>
              <a:rPr lang="tr-TR" sz="2800" dirty="0">
                <a:solidFill>
                  <a:srgbClr val="002060"/>
                </a:solidFill>
              </a:rPr>
              <a:t>Muhtemel nedenler,</a:t>
            </a:r>
          </a:p>
          <a:p>
            <a:pPr marL="342900" indent="-342900">
              <a:buFontTx/>
              <a:buAutoNum type="arabicPeriod"/>
              <a:tabLst>
                <a:tab pos="457200" algn="l"/>
              </a:tabLst>
            </a:pPr>
            <a:r>
              <a:rPr lang="tr-TR" sz="2800" dirty="0">
                <a:solidFill>
                  <a:srgbClr val="002060"/>
                </a:solidFill>
              </a:rPr>
              <a:t>Tavsiyeler, öneriler (5N1K)</a:t>
            </a:r>
          </a:p>
          <a:p>
            <a:pPr marL="342900" indent="-342900">
              <a:buFontTx/>
              <a:buAutoNum type="arabicPeriod"/>
              <a:tabLst>
                <a:tab pos="457200" algn="l"/>
              </a:tabLst>
            </a:pPr>
            <a:r>
              <a:rPr lang="tr-TR" sz="2800" dirty="0">
                <a:solidFill>
                  <a:srgbClr val="002060"/>
                </a:solidFill>
              </a:rPr>
              <a:t>Acil Önlemler</a:t>
            </a:r>
          </a:p>
          <a:p>
            <a:pPr marL="342900" indent="-342900">
              <a:buFontTx/>
              <a:buAutoNum type="arabicPeriod"/>
              <a:tabLst>
                <a:tab pos="457200" algn="l"/>
              </a:tabLst>
            </a:pPr>
            <a:r>
              <a:rPr lang="tr-TR" sz="2800" dirty="0">
                <a:solidFill>
                  <a:srgbClr val="002060"/>
                </a:solidFill>
              </a:rPr>
              <a:t>Uzun vadeli </a:t>
            </a:r>
            <a:r>
              <a:rPr lang="tr-TR" sz="2800" dirty="0" smtClean="0">
                <a:solidFill>
                  <a:srgbClr val="002060"/>
                </a:solidFill>
              </a:rPr>
              <a:t>önlemler</a:t>
            </a:r>
          </a:p>
          <a:p>
            <a:pPr marL="342900" indent="-342900">
              <a:buFontTx/>
              <a:buAutoNum type="arabicPeriod"/>
              <a:tabLst>
                <a:tab pos="457200" algn="l"/>
              </a:tabLst>
            </a:pPr>
            <a:endParaRPr lang="tr-TR" sz="2800" dirty="0">
              <a:solidFill>
                <a:srgbClr val="002060"/>
              </a:solidFill>
            </a:endParaRPr>
          </a:p>
          <a:p>
            <a:pPr>
              <a:tabLst>
                <a:tab pos="457200" algn="l"/>
              </a:tabLst>
            </a:pPr>
            <a:r>
              <a:rPr lang="tr-TR" sz="2800" dirty="0">
                <a:solidFill>
                  <a:srgbClr val="002060"/>
                </a:solidFill>
              </a:rPr>
              <a:t>Kazaların nedenlerini anlamadan kazaları önlemek imkansızdır.</a:t>
            </a:r>
          </a:p>
          <a:p>
            <a:pPr>
              <a:tabLst>
                <a:tab pos="457200" algn="l"/>
              </a:tabLst>
            </a:pPr>
            <a:endParaRPr lang="tr-TR" sz="2800" dirty="0">
              <a:solidFill>
                <a:srgbClr val="002060"/>
              </a:solidFill>
            </a:endParaRPr>
          </a:p>
        </p:txBody>
      </p:sp>
    </p:spTree>
    <p:extLst>
      <p:ext uri="{BB962C8B-B14F-4D97-AF65-F5344CB8AC3E}">
        <p14:creationId xmlns:p14="http://schemas.microsoft.com/office/powerpoint/2010/main" val="50601703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 Slayt Numarası Yer Tutucusu"/>
          <p:cNvSpPr>
            <a:spLocks noGrp="1"/>
          </p:cNvSpPr>
          <p:nvPr>
            <p:ph type="sldNum" sz="quarter" idx="12"/>
          </p:nvPr>
        </p:nvSpPr>
        <p:spPr/>
        <p:txBody>
          <a:bodyPr/>
          <a:lstStyle/>
          <a:p>
            <a:pPr>
              <a:defRPr/>
            </a:pPr>
            <a:fld id="{3C16BEAD-D605-4EEA-8948-71A862E6040C}" type="slidenum">
              <a:rPr lang="tr-TR"/>
              <a:pPr>
                <a:defRPr/>
              </a:pPr>
              <a:t>35</a:t>
            </a:fld>
            <a:endParaRPr lang="tr-TR"/>
          </a:p>
        </p:txBody>
      </p:sp>
      <p:sp>
        <p:nvSpPr>
          <p:cNvPr id="3076" name="WordArt 2"/>
          <p:cNvSpPr>
            <a:spLocks noChangeArrowheads="1" noChangeShapeType="1" noTextEdit="1"/>
          </p:cNvSpPr>
          <p:nvPr/>
        </p:nvSpPr>
        <p:spPr bwMode="auto">
          <a:xfrm>
            <a:off x="1371600" y="457200"/>
            <a:ext cx="5943600" cy="5715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r>
              <a:rPr lang="tr-TR" sz="2000" b="1" spc="16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rPr>
              <a:t>KAZALARIN TEMEL NEDENLERİ (4M)</a:t>
            </a:r>
          </a:p>
        </p:txBody>
      </p:sp>
      <p:graphicFrame>
        <p:nvGraphicFramePr>
          <p:cNvPr id="3074" name="Object 2"/>
          <p:cNvGraphicFramePr>
            <a:graphicFrameLocks noChangeAspect="1"/>
          </p:cNvGraphicFramePr>
          <p:nvPr/>
        </p:nvGraphicFramePr>
        <p:xfrm>
          <a:off x="495300" y="1371600"/>
          <a:ext cx="8115300" cy="5486400"/>
        </p:xfrm>
        <a:graphic>
          <a:graphicData uri="http://schemas.openxmlformats.org/presentationml/2006/ole">
            <mc:AlternateContent xmlns:mc="http://schemas.openxmlformats.org/markup-compatibility/2006">
              <mc:Choice xmlns:v="urn:schemas-microsoft-com:vml" Requires="v">
                <p:oleObj spid="_x0000_s12291" name="Document" r:id="rId3" imgW="8121851" imgH="5484714" progId="Word.Document.8">
                  <p:embed/>
                </p:oleObj>
              </mc:Choice>
              <mc:Fallback>
                <p:oleObj name="Document" r:id="rId3" imgW="8121851" imgH="5484714"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 y="1371600"/>
                        <a:ext cx="8115300" cy="548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51726137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Slayt Numarası Yer Tutucusu"/>
          <p:cNvSpPr>
            <a:spLocks noGrp="1"/>
          </p:cNvSpPr>
          <p:nvPr>
            <p:ph type="sldNum" sz="quarter" idx="4294967295"/>
          </p:nvPr>
        </p:nvSpPr>
        <p:spPr>
          <a:xfrm>
            <a:off x="6553200" y="6356350"/>
            <a:ext cx="2133600" cy="365125"/>
          </a:xfrm>
          <a:prstGeom prst="rect">
            <a:avLst/>
          </a:prstGeom>
        </p:spPr>
        <p:txBody>
          <a:bodyPr/>
          <a:lstStyle/>
          <a:p>
            <a:pPr>
              <a:defRPr/>
            </a:pPr>
            <a:fld id="{DD08EC00-AC60-43E9-A121-2C2B1876763F}" type="slidenum">
              <a:rPr lang="tr-TR" smtClean="0"/>
              <a:pPr>
                <a:defRPr/>
              </a:pPr>
              <a:t>36</a:t>
            </a:fld>
            <a:endParaRPr lang="tr-TR" smtClean="0"/>
          </a:p>
        </p:txBody>
      </p:sp>
      <p:sp>
        <p:nvSpPr>
          <p:cNvPr id="4100" name="WordArt 2"/>
          <p:cNvSpPr>
            <a:spLocks noChangeArrowheads="1" noChangeShapeType="1"/>
          </p:cNvSpPr>
          <p:nvPr/>
        </p:nvSpPr>
        <p:spPr bwMode="auto">
          <a:xfrm>
            <a:off x="857250" y="142875"/>
            <a:ext cx="7000875" cy="9144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r>
              <a:rPr lang="tr-TR" sz="2000" b="1" spc="16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rPr>
              <a:t>KAZALARIN TEMEL NEDENLERİ   ( 4 M )</a:t>
            </a:r>
          </a:p>
        </p:txBody>
      </p:sp>
      <p:graphicFrame>
        <p:nvGraphicFramePr>
          <p:cNvPr id="4098" name="Object 2"/>
          <p:cNvGraphicFramePr>
            <a:graphicFrameLocks noChangeAspect="1"/>
          </p:cNvGraphicFramePr>
          <p:nvPr/>
        </p:nvGraphicFramePr>
        <p:xfrm>
          <a:off x="142875" y="1290638"/>
          <a:ext cx="8858250" cy="5353050"/>
        </p:xfrm>
        <a:graphic>
          <a:graphicData uri="http://schemas.openxmlformats.org/presentationml/2006/ole">
            <mc:AlternateContent xmlns:mc="http://schemas.openxmlformats.org/markup-compatibility/2006">
              <mc:Choice xmlns:v="urn:schemas-microsoft-com:vml" Requires="v">
                <p:oleObj spid="_x0000_s13315" name="Document" r:id="rId3" imgW="7673737" imgH="5066160" progId="Word.Document.8">
                  <p:embed/>
                </p:oleObj>
              </mc:Choice>
              <mc:Fallback>
                <p:oleObj name="Document" r:id="rId3" imgW="7673737" imgH="506616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1290638"/>
                        <a:ext cx="8858250" cy="535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8767163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Slayt Numarası Yer Tutucusu"/>
          <p:cNvSpPr>
            <a:spLocks noGrp="1"/>
          </p:cNvSpPr>
          <p:nvPr>
            <p:ph type="sldNum" sz="quarter" idx="4294967295"/>
          </p:nvPr>
        </p:nvSpPr>
        <p:spPr>
          <a:xfrm>
            <a:off x="6553200" y="6356350"/>
            <a:ext cx="2133600" cy="365125"/>
          </a:xfrm>
          <a:prstGeom prst="rect">
            <a:avLst/>
          </a:prstGeom>
        </p:spPr>
        <p:txBody>
          <a:bodyPr/>
          <a:lstStyle/>
          <a:p>
            <a:pPr>
              <a:defRPr/>
            </a:pPr>
            <a:fld id="{FD0FCEEE-075A-40C3-B851-F37E61CBA6ED}" type="slidenum">
              <a:rPr lang="tr-TR" smtClean="0"/>
              <a:pPr>
                <a:defRPr/>
              </a:pPr>
              <a:t>37</a:t>
            </a:fld>
            <a:endParaRPr lang="tr-TR" smtClean="0"/>
          </a:p>
        </p:txBody>
      </p:sp>
      <p:sp>
        <p:nvSpPr>
          <p:cNvPr id="5124" name="WordArt 2"/>
          <p:cNvSpPr>
            <a:spLocks noChangeArrowheads="1" noChangeShapeType="1"/>
          </p:cNvSpPr>
          <p:nvPr/>
        </p:nvSpPr>
        <p:spPr bwMode="auto">
          <a:xfrm>
            <a:off x="928688" y="300038"/>
            <a:ext cx="7215187" cy="9144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r>
              <a:rPr lang="tr-TR" sz="2000" b="1" spc="16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rPr>
              <a:t>KAZALARIN TEMEL NEDENLERİ  ( 4 M )</a:t>
            </a:r>
          </a:p>
        </p:txBody>
      </p:sp>
      <p:graphicFrame>
        <p:nvGraphicFramePr>
          <p:cNvPr id="5122" name="Object 2"/>
          <p:cNvGraphicFramePr>
            <a:graphicFrameLocks noChangeAspect="1"/>
          </p:cNvGraphicFramePr>
          <p:nvPr/>
        </p:nvGraphicFramePr>
        <p:xfrm>
          <a:off x="428625" y="1285875"/>
          <a:ext cx="8058150" cy="4572000"/>
        </p:xfrm>
        <a:graphic>
          <a:graphicData uri="http://schemas.openxmlformats.org/presentationml/2006/ole">
            <mc:AlternateContent xmlns:mc="http://schemas.openxmlformats.org/markup-compatibility/2006">
              <mc:Choice xmlns:v="urn:schemas-microsoft-com:vml" Requires="v">
                <p:oleObj spid="_x0000_s14339" name="Document" r:id="rId3" imgW="8064262" imgH="4590432" progId="Word.Document.8">
                  <p:embed/>
                </p:oleObj>
              </mc:Choice>
              <mc:Fallback>
                <p:oleObj name="Document" r:id="rId3" imgW="8064262" imgH="4590432"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 y="1285875"/>
                        <a:ext cx="8058150"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79366753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Slayt Numarası Yer Tutucusu"/>
          <p:cNvSpPr>
            <a:spLocks noGrp="1"/>
          </p:cNvSpPr>
          <p:nvPr>
            <p:ph type="sldNum" sz="quarter" idx="4294967295"/>
          </p:nvPr>
        </p:nvSpPr>
        <p:spPr>
          <a:xfrm>
            <a:off x="6553200" y="6356350"/>
            <a:ext cx="2133600" cy="365125"/>
          </a:xfrm>
          <a:prstGeom prst="rect">
            <a:avLst/>
          </a:prstGeom>
        </p:spPr>
        <p:txBody>
          <a:bodyPr/>
          <a:lstStyle/>
          <a:p>
            <a:pPr>
              <a:defRPr/>
            </a:pPr>
            <a:fld id="{C41D2B50-1827-4827-B638-A0A2FCA929B4}" type="slidenum">
              <a:rPr lang="tr-TR" smtClean="0"/>
              <a:pPr>
                <a:defRPr/>
              </a:pPr>
              <a:t>38</a:t>
            </a:fld>
            <a:endParaRPr lang="tr-TR" smtClean="0"/>
          </a:p>
        </p:txBody>
      </p:sp>
      <p:sp>
        <p:nvSpPr>
          <p:cNvPr id="6148" name="WordArt 2"/>
          <p:cNvSpPr>
            <a:spLocks noChangeArrowheads="1" noChangeShapeType="1"/>
          </p:cNvSpPr>
          <p:nvPr/>
        </p:nvSpPr>
        <p:spPr bwMode="auto">
          <a:xfrm>
            <a:off x="1000125" y="280988"/>
            <a:ext cx="7143750" cy="9144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r>
              <a:rPr lang="tr-TR" sz="2000" b="1" spc="16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rPr>
              <a:t>KAZALARIN TEMEL NEDENLERİ  ( 4 M )</a:t>
            </a:r>
          </a:p>
        </p:txBody>
      </p:sp>
      <p:graphicFrame>
        <p:nvGraphicFramePr>
          <p:cNvPr id="6146" name="Object 2"/>
          <p:cNvGraphicFramePr>
            <a:graphicFrameLocks noChangeAspect="1"/>
          </p:cNvGraphicFramePr>
          <p:nvPr/>
        </p:nvGraphicFramePr>
        <p:xfrm>
          <a:off x="357188" y="1571625"/>
          <a:ext cx="8020050" cy="4248150"/>
        </p:xfrm>
        <a:graphic>
          <a:graphicData uri="http://schemas.openxmlformats.org/presentationml/2006/ole">
            <mc:AlternateContent xmlns:mc="http://schemas.openxmlformats.org/markup-compatibility/2006">
              <mc:Choice xmlns:v="urn:schemas-microsoft-com:vml" Requires="v">
                <p:oleObj spid="_x0000_s15363" name="Document" r:id="rId3" imgW="8026110" imgH="4246311" progId="Word.Document.8">
                  <p:embed/>
                </p:oleObj>
              </mc:Choice>
              <mc:Fallback>
                <p:oleObj name="Document" r:id="rId3" imgW="8026110" imgH="4246311"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1571625"/>
                        <a:ext cx="8020050" cy="424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59790938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Slayt Numarası Yer Tutucusu"/>
          <p:cNvSpPr>
            <a:spLocks noGrp="1"/>
          </p:cNvSpPr>
          <p:nvPr>
            <p:ph type="sldNum" sz="quarter" idx="4294967295"/>
          </p:nvPr>
        </p:nvSpPr>
        <p:spPr>
          <a:xfrm>
            <a:off x="6553200" y="6356350"/>
            <a:ext cx="2133600" cy="365125"/>
          </a:xfrm>
          <a:prstGeom prst="rect">
            <a:avLst/>
          </a:prstGeom>
        </p:spPr>
        <p:txBody>
          <a:bodyPr/>
          <a:lstStyle/>
          <a:p>
            <a:pPr>
              <a:defRPr/>
            </a:pPr>
            <a:fld id="{184AC76A-FBD6-4E9F-8F05-0AE766F6E83D}" type="slidenum">
              <a:rPr lang="tr-TR" smtClean="0"/>
              <a:pPr>
                <a:defRPr/>
              </a:pPr>
              <a:t>39</a:t>
            </a:fld>
            <a:endParaRPr lang="tr-TR" smtClean="0"/>
          </a:p>
        </p:txBody>
      </p:sp>
      <p:sp>
        <p:nvSpPr>
          <p:cNvPr id="7172" name="WordArt 2"/>
          <p:cNvSpPr>
            <a:spLocks noChangeArrowheads="1" noChangeShapeType="1"/>
          </p:cNvSpPr>
          <p:nvPr/>
        </p:nvSpPr>
        <p:spPr bwMode="auto">
          <a:xfrm>
            <a:off x="642938" y="528638"/>
            <a:ext cx="7500937" cy="9144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r>
              <a:rPr lang="tr-TR" sz="2000" b="1" spc="16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rPr>
              <a:t>KAZALARIN TEMEL NEDENLERİ  ( 4 M )</a:t>
            </a:r>
          </a:p>
        </p:txBody>
      </p:sp>
      <p:graphicFrame>
        <p:nvGraphicFramePr>
          <p:cNvPr id="7170" name="Object 2"/>
          <p:cNvGraphicFramePr>
            <a:graphicFrameLocks noChangeAspect="1"/>
          </p:cNvGraphicFramePr>
          <p:nvPr/>
        </p:nvGraphicFramePr>
        <p:xfrm>
          <a:off x="357188" y="1428750"/>
          <a:ext cx="8115300" cy="4572000"/>
        </p:xfrm>
        <a:graphic>
          <a:graphicData uri="http://schemas.openxmlformats.org/presentationml/2006/ole">
            <mc:AlternateContent xmlns:mc="http://schemas.openxmlformats.org/markup-compatibility/2006">
              <mc:Choice xmlns:v="urn:schemas-microsoft-com:vml" Requires="v">
                <p:oleObj spid="_x0000_s16387" name="Document" r:id="rId3" imgW="8121491" imgH="4571374" progId="Word.Document.8">
                  <p:embed/>
                </p:oleObj>
              </mc:Choice>
              <mc:Fallback>
                <p:oleObj name="Document" r:id="rId3" imgW="8121491" imgH="4571374"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1428750"/>
                        <a:ext cx="8115300"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00829139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Düz Bağlayıcı"/>
          <p:cNvCxnSpPr/>
          <p:nvPr/>
        </p:nvCxnSpPr>
        <p:spPr>
          <a:xfrm>
            <a:off x="585519" y="2421548"/>
            <a:ext cx="5253843"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2" descr="C:\Documents and Settings\sdogmus\Local Settings\Temporary Internet Files\Content.IE5\A2R3G47H\MMj02829930000[1].gif"/>
          <p:cNvPicPr>
            <a:picLocks noChangeAspect="1" noChangeArrowheads="1" noCrop="1"/>
          </p:cNvPicPr>
          <p:nvPr/>
        </p:nvPicPr>
        <p:blipFill>
          <a:blip r:embed="rId3" cstate="print"/>
          <a:srcRect/>
          <a:stretch>
            <a:fillRect/>
          </a:stretch>
        </p:blipFill>
        <p:spPr bwMode="auto">
          <a:xfrm>
            <a:off x="7100211" y="5408461"/>
            <a:ext cx="1104892" cy="1104892"/>
          </a:xfrm>
          <a:prstGeom prst="rect">
            <a:avLst/>
          </a:prstGeom>
          <a:noFill/>
        </p:spPr>
      </p:pic>
      <p:sp>
        <p:nvSpPr>
          <p:cNvPr id="11" name="1 Başlık"/>
          <p:cNvSpPr>
            <a:spLocks noGrp="1"/>
          </p:cNvSpPr>
          <p:nvPr>
            <p:ph type="title"/>
          </p:nvPr>
        </p:nvSpPr>
        <p:spPr>
          <a:xfrm>
            <a:off x="333375" y="373063"/>
            <a:ext cx="7772400" cy="555405"/>
          </a:xfrm>
          <a:noFill/>
          <a:ln w="9525" algn="ctr">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lnSpc>
                <a:spcPct val="100000"/>
              </a:lnSpc>
            </a:pPr>
            <a:r>
              <a:rPr lang="tr-TR" kern="1200" dirty="0">
                <a:ea typeface="+mn-ea"/>
                <a:cs typeface="Arial" charset="0"/>
              </a:rPr>
              <a:t>İş kazalarının maliyeti</a:t>
            </a:r>
          </a:p>
        </p:txBody>
      </p:sp>
      <p:pic>
        <p:nvPicPr>
          <p:cNvPr id="10" name="Picture 2"/>
          <p:cNvPicPr>
            <a:picLocks noChangeAspect="1" noChangeArrowheads="1"/>
          </p:cNvPicPr>
          <p:nvPr/>
        </p:nvPicPr>
        <p:blipFill>
          <a:blip r:embed="rId4" cstate="print"/>
          <a:srcRect l="756" t="553" r="756" b="553"/>
          <a:stretch>
            <a:fillRect/>
          </a:stretch>
        </p:blipFill>
        <p:spPr bwMode="auto">
          <a:xfrm rot="5400000">
            <a:off x="5393605" y="2046591"/>
            <a:ext cx="4069274" cy="2600794"/>
          </a:xfrm>
          <a:prstGeom prst="rect">
            <a:avLst/>
          </a:prstGeom>
          <a:ln>
            <a:noFill/>
          </a:ln>
          <a:effectLst>
            <a:outerShdw blurRad="292100" dist="139700" dir="2700000" algn="tl" rotWithShape="0">
              <a:srgbClr val="333333">
                <a:alpha val="65000"/>
              </a:srgbClr>
            </a:outerShdw>
          </a:effectLst>
        </p:spPr>
      </p:pic>
      <p:sp>
        <p:nvSpPr>
          <p:cNvPr id="3" name="Dikdörtgen 2"/>
          <p:cNvSpPr/>
          <p:nvPr/>
        </p:nvSpPr>
        <p:spPr>
          <a:xfrm>
            <a:off x="6170698" y="2192826"/>
            <a:ext cx="2557941" cy="2308324"/>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GSMH’nın</a:t>
            </a:r>
            <a:r>
              <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 %4’ ü </a:t>
            </a:r>
          </a:p>
          <a:p>
            <a:pPr algn="ctr">
              <a:defRPr/>
            </a:pPr>
            <a:endPar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a:p>
            <a:pPr algn="ctr">
              <a:defRPr/>
            </a:pPr>
            <a:r>
              <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Ülkemize maliyeti:</a:t>
            </a:r>
          </a:p>
          <a:p>
            <a:pPr algn="ctr">
              <a:defRPr/>
            </a:pPr>
            <a:r>
              <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49,272 Milyar $</a:t>
            </a:r>
          </a:p>
          <a:p>
            <a:pPr algn="ctr">
              <a:defRPr/>
            </a:pPr>
            <a:endPar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a:p>
            <a:pPr algn="ctr">
              <a:defRPr/>
            </a:pPr>
            <a:r>
              <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	</a:t>
            </a:r>
          </a:p>
          <a:p>
            <a:pPr algn="ctr">
              <a:defRPr/>
            </a:pPr>
            <a:r>
              <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Toplam: 	</a:t>
            </a:r>
          </a:p>
          <a:p>
            <a:pPr algn="ctr">
              <a:defRPr/>
            </a:pPr>
            <a:r>
              <a:rPr lang="tr-TR"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3.847.880.159 TL.</a:t>
            </a:r>
          </a:p>
        </p:txBody>
      </p:sp>
      <p:sp>
        <p:nvSpPr>
          <p:cNvPr id="12" name="Rectangle 3"/>
          <p:cNvSpPr txBox="1">
            <a:spLocks noChangeArrowheads="1"/>
          </p:cNvSpPr>
          <p:nvPr/>
        </p:nvSpPr>
        <p:spPr bwMode="auto">
          <a:xfrm>
            <a:off x="661182" y="983435"/>
            <a:ext cx="5415768" cy="139400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975" indent="-180975" algn="l" rtl="0" eaLnBrk="0" fontAlgn="base" hangingPunct="0">
              <a:spcBef>
                <a:spcPct val="20000"/>
              </a:spcBef>
              <a:spcAft>
                <a:spcPct val="0"/>
              </a:spcAft>
              <a:buFont typeface="Wingdings" pitchFamily="2" charset="2"/>
              <a:buChar char="§"/>
              <a:defRPr>
                <a:solidFill>
                  <a:schemeClr val="tx1"/>
                </a:solidFill>
                <a:latin typeface="Calibri" pitchFamily="34" charset="0"/>
                <a:ea typeface="+mn-ea"/>
                <a:cs typeface="Calibri" pitchFamily="34" charset="0"/>
              </a:defRPr>
            </a:lvl1pPr>
            <a:lvl2pPr marL="444500" indent="-261938" algn="l" rtl="0" eaLnBrk="0" fontAlgn="base" hangingPunct="0">
              <a:spcBef>
                <a:spcPct val="20000"/>
              </a:spcBef>
              <a:spcAft>
                <a:spcPct val="0"/>
              </a:spcAft>
              <a:buChar char="–"/>
              <a:defRPr>
                <a:solidFill>
                  <a:schemeClr val="tx1"/>
                </a:solidFill>
                <a:latin typeface="Calibri" pitchFamily="34" charset="0"/>
                <a:cs typeface="Calibri" pitchFamily="34" charset="0"/>
              </a:defRPr>
            </a:lvl2pPr>
            <a:lvl3pPr marL="720725" indent="-274638" algn="l" rtl="0" eaLnBrk="0" fontAlgn="base" hangingPunct="0">
              <a:spcBef>
                <a:spcPct val="20000"/>
              </a:spcBef>
              <a:spcAft>
                <a:spcPct val="0"/>
              </a:spcAft>
              <a:buChar char="•"/>
              <a:defRPr>
                <a:solidFill>
                  <a:schemeClr val="tx1"/>
                </a:solidFill>
                <a:latin typeface="Calibri" pitchFamily="34" charset="0"/>
                <a:cs typeface="Calibri" pitchFamily="34" charset="0"/>
              </a:defRPr>
            </a:lvl3pPr>
            <a:lvl4pPr marL="987425" indent="-265113" algn="l" rtl="0" eaLnBrk="0" fontAlgn="base" hangingPunct="0">
              <a:spcBef>
                <a:spcPct val="20000"/>
              </a:spcBef>
              <a:spcAft>
                <a:spcPct val="0"/>
              </a:spcAft>
              <a:buChar char="–"/>
              <a:defRPr>
                <a:solidFill>
                  <a:schemeClr val="tx1"/>
                </a:solidFill>
                <a:latin typeface="Calibri" pitchFamily="34" charset="0"/>
                <a:cs typeface="Calibri" pitchFamily="34" charset="0"/>
              </a:defRPr>
            </a:lvl4pPr>
            <a:lvl5pPr marL="1254125" indent="-265113" algn="l" rtl="0" eaLnBrk="0" fontAlgn="base" hangingPunct="0">
              <a:spcBef>
                <a:spcPct val="20000"/>
              </a:spcBef>
              <a:spcAft>
                <a:spcPct val="0"/>
              </a:spcAft>
              <a:buChar char="»"/>
              <a:defRPr>
                <a:solidFill>
                  <a:schemeClr val="tx1"/>
                </a:solidFill>
                <a:latin typeface="Calibri" pitchFamily="34" charset="0"/>
                <a:cs typeface="Calibri" pitchFamily="34" charset="0"/>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a:lstStyle>
          <a:p>
            <a:pPr eaLnBrk="1" hangingPunct="1">
              <a:lnSpc>
                <a:spcPct val="110000"/>
              </a:lnSpc>
              <a:buSzPct val="80000"/>
              <a:buFont typeface="Wingdings" pitchFamily="2" charset="2"/>
              <a:buNone/>
            </a:pPr>
            <a:r>
              <a:rPr lang="tr-TR" sz="1400" b="1" kern="0" smtClean="0"/>
              <a:t>GÖRÜNÜR MALİYET (848 Milyon TL)</a:t>
            </a:r>
          </a:p>
          <a:p>
            <a:pPr>
              <a:spcBef>
                <a:spcPts val="600"/>
              </a:spcBef>
              <a:buFont typeface="Wingdings" pitchFamily="2" charset="2"/>
              <a:buNone/>
            </a:pPr>
            <a:r>
              <a:rPr lang="tr-TR" sz="1400" kern="1200" smtClean="0"/>
              <a:t>•Tıbbı maliyetler (Tedavi, rehabilitasyon, protez v.b.)</a:t>
            </a:r>
          </a:p>
          <a:p>
            <a:pPr>
              <a:spcBef>
                <a:spcPts val="600"/>
              </a:spcBef>
              <a:buFont typeface="Wingdings" pitchFamily="2" charset="2"/>
              <a:buNone/>
            </a:pPr>
            <a:r>
              <a:rPr lang="tr-TR" sz="1400" kern="1200" smtClean="0"/>
              <a:t>•Sigortaya ödenen maliyetler (Geçici ve sürekli iş gör.,</a:t>
            </a:r>
          </a:p>
          <a:p>
            <a:pPr>
              <a:spcBef>
                <a:spcPts val="600"/>
              </a:spcBef>
              <a:buFont typeface="Wingdings" pitchFamily="2" charset="2"/>
              <a:buNone/>
            </a:pPr>
            <a:r>
              <a:rPr lang="tr-TR" sz="1400" kern="1200" smtClean="0"/>
              <a:t>ölüm geliri, cenaze giderleri, sosyal yardım zammı, yönetim giderleri)</a:t>
            </a:r>
          </a:p>
          <a:p>
            <a:pPr>
              <a:spcBef>
                <a:spcPts val="600"/>
              </a:spcBef>
              <a:buFont typeface="Wingdings" pitchFamily="2" charset="2"/>
              <a:buNone/>
            </a:pPr>
            <a:r>
              <a:rPr lang="tr-TR" sz="1400" kern="1200" smtClean="0"/>
              <a:t>•Tazminat maliyetleri</a:t>
            </a:r>
          </a:p>
          <a:p>
            <a:pPr>
              <a:buFont typeface="Wingdings" pitchFamily="2" charset="2"/>
              <a:buNone/>
            </a:pPr>
            <a:endParaRPr lang="tr-TR" sz="1400" kern="0" smtClean="0">
              <a:solidFill>
                <a:srgbClr val="00486C"/>
              </a:solidFill>
            </a:endParaRPr>
          </a:p>
          <a:p>
            <a:pPr eaLnBrk="1" hangingPunct="1">
              <a:lnSpc>
                <a:spcPct val="110000"/>
              </a:lnSpc>
              <a:buSzPct val="80000"/>
            </a:pPr>
            <a:endParaRPr lang="tr-TR" sz="1400" kern="0" dirty="0" smtClean="0">
              <a:solidFill>
                <a:srgbClr val="00486C"/>
              </a:solidFill>
            </a:endParaRPr>
          </a:p>
        </p:txBody>
      </p:sp>
      <p:sp>
        <p:nvSpPr>
          <p:cNvPr id="13" name="4 Metin kutusu"/>
          <p:cNvSpPr txBox="1"/>
          <p:nvPr/>
        </p:nvSpPr>
        <p:spPr>
          <a:xfrm>
            <a:off x="528808" y="2475457"/>
            <a:ext cx="5543550" cy="3816429"/>
          </a:xfrm>
          <a:prstGeom prst="rect">
            <a:avLst/>
          </a:prstGeom>
          <a:noFill/>
        </p:spPr>
        <p:txBody>
          <a:bodyPr wrap="square" rtlCol="0">
            <a:spAutoFit/>
          </a:bodyPr>
          <a:lstStyle/>
          <a:p>
            <a:r>
              <a:rPr lang="tr-TR" sz="1400" b="1" dirty="0" smtClean="0">
                <a:latin typeface="Calibri" pitchFamily="34" charset="0"/>
                <a:cs typeface="Calibri" pitchFamily="34" charset="0"/>
              </a:rPr>
              <a:t>GÖRÜNMEZ MALİYET (4,028 Milyar TL)</a:t>
            </a:r>
            <a:endParaRPr lang="tr-TR" sz="1400" dirty="0" smtClean="0">
              <a:latin typeface="Calibri" pitchFamily="34" charset="0"/>
              <a:cs typeface="Calibri" pitchFamily="34" charset="0"/>
            </a:endParaRPr>
          </a:p>
          <a:p>
            <a:pPr>
              <a:spcBef>
                <a:spcPts val="600"/>
              </a:spcBef>
              <a:buFont typeface="Arial" pitchFamily="34" charset="0"/>
              <a:buChar char="•"/>
            </a:pPr>
            <a:r>
              <a:rPr lang="tr-TR" sz="1400" dirty="0" smtClean="0">
                <a:latin typeface="Calibri" pitchFamily="34" charset="0"/>
                <a:cs typeface="Calibri" pitchFamily="34" charset="0"/>
              </a:rPr>
              <a:t>İş günü ve iş gücü kaybı</a:t>
            </a:r>
          </a:p>
          <a:p>
            <a:pPr>
              <a:spcBef>
                <a:spcPts val="600"/>
              </a:spcBef>
              <a:buFont typeface="Arial" pitchFamily="34" charset="0"/>
              <a:buChar char="•"/>
            </a:pPr>
            <a:r>
              <a:rPr lang="tr-TR" sz="1400" dirty="0" smtClean="0">
                <a:latin typeface="Calibri" pitchFamily="34" charset="0"/>
                <a:cs typeface="Calibri" pitchFamily="34" charset="0"/>
              </a:rPr>
              <a:t>Mahkeme masrafları</a:t>
            </a:r>
          </a:p>
          <a:p>
            <a:pPr>
              <a:spcBef>
                <a:spcPts val="600"/>
              </a:spcBef>
              <a:buFont typeface="Arial" pitchFamily="34" charset="0"/>
              <a:buChar char="•"/>
            </a:pPr>
            <a:r>
              <a:rPr lang="tr-TR" sz="1400" dirty="0" smtClean="0">
                <a:latin typeface="Calibri" pitchFamily="34" charset="0"/>
                <a:cs typeface="Calibri" pitchFamily="34" charset="0"/>
              </a:rPr>
              <a:t>Kazanın neden olduğu açığı kapatmak için gereken fazla mesai</a:t>
            </a:r>
          </a:p>
          <a:p>
            <a:pPr>
              <a:spcBef>
                <a:spcPts val="600"/>
              </a:spcBef>
              <a:buFont typeface="Arial" pitchFamily="34" charset="0"/>
              <a:buChar char="•"/>
            </a:pPr>
            <a:r>
              <a:rPr lang="tr-TR" sz="1400" dirty="0" smtClean="0">
                <a:latin typeface="Calibri" pitchFamily="34" charset="0"/>
                <a:cs typeface="Calibri" pitchFamily="34" charset="0"/>
              </a:rPr>
              <a:t>Bina, makine, alet teçhizat, üretim veya üründeki hasarın maliyeti</a:t>
            </a:r>
          </a:p>
          <a:p>
            <a:pPr>
              <a:spcBef>
                <a:spcPts val="600"/>
              </a:spcBef>
              <a:buFont typeface="Arial" pitchFamily="34" charset="0"/>
              <a:buChar char="•"/>
            </a:pPr>
            <a:r>
              <a:rPr lang="tr-TR" sz="1400" dirty="0" smtClean="0">
                <a:latin typeface="Calibri" pitchFamily="34" charset="0"/>
                <a:cs typeface="Calibri" pitchFamily="34" charset="0"/>
              </a:rPr>
              <a:t>İşin durması nedeniyle uğranılan maliyet</a:t>
            </a:r>
          </a:p>
          <a:p>
            <a:pPr>
              <a:spcBef>
                <a:spcPts val="600"/>
              </a:spcBef>
              <a:buFont typeface="Arial" pitchFamily="34" charset="0"/>
              <a:buChar char="•"/>
            </a:pPr>
            <a:r>
              <a:rPr lang="tr-TR" sz="1400" dirty="0" smtClean="0">
                <a:latin typeface="Calibri" pitchFamily="34" charset="0"/>
                <a:cs typeface="Calibri" pitchFamily="34" charset="0"/>
              </a:rPr>
              <a:t>Sipariş kayıpları</a:t>
            </a:r>
          </a:p>
          <a:p>
            <a:pPr>
              <a:spcBef>
                <a:spcPts val="600"/>
              </a:spcBef>
              <a:buFont typeface="Arial" pitchFamily="34" charset="0"/>
              <a:buChar char="•"/>
            </a:pPr>
            <a:r>
              <a:rPr lang="tr-TR" sz="1400" dirty="0" smtClean="0">
                <a:latin typeface="Calibri" pitchFamily="34" charset="0"/>
                <a:cs typeface="Calibri" pitchFamily="34" charset="0"/>
              </a:rPr>
              <a:t>Arızalı makinenin üretim dışı kalması</a:t>
            </a:r>
          </a:p>
          <a:p>
            <a:pPr>
              <a:spcBef>
                <a:spcPts val="600"/>
              </a:spcBef>
              <a:buFont typeface="Arial" pitchFamily="34" charset="0"/>
              <a:buChar char="•"/>
            </a:pPr>
            <a:r>
              <a:rPr lang="tr-TR" sz="1400" dirty="0" smtClean="0">
                <a:latin typeface="Calibri" pitchFamily="34" charset="0"/>
                <a:cs typeface="Calibri" pitchFamily="34" charset="0"/>
              </a:rPr>
              <a:t>İşyerinde yapılan denetim, araştırma ve yazışmaların maliyeti</a:t>
            </a:r>
          </a:p>
          <a:p>
            <a:pPr>
              <a:spcBef>
                <a:spcPts val="600"/>
              </a:spcBef>
              <a:buFont typeface="Arial" pitchFamily="34" charset="0"/>
              <a:buChar char="•"/>
            </a:pPr>
            <a:r>
              <a:rPr lang="tr-TR" sz="1400" dirty="0" smtClean="0">
                <a:latin typeface="Calibri" pitchFamily="34" charset="0"/>
                <a:cs typeface="Calibri" pitchFamily="34" charset="0"/>
              </a:rPr>
              <a:t>Verimin düşmesinin maliyeti</a:t>
            </a:r>
          </a:p>
          <a:p>
            <a:pPr>
              <a:spcBef>
                <a:spcPts val="600"/>
              </a:spcBef>
              <a:buFont typeface="Arial" pitchFamily="34" charset="0"/>
              <a:buChar char="•"/>
            </a:pPr>
            <a:r>
              <a:rPr lang="tr-TR" sz="1400" dirty="0" smtClean="0">
                <a:latin typeface="Calibri" pitchFamily="34" charset="0"/>
                <a:cs typeface="Calibri" pitchFamily="34" charset="0"/>
              </a:rPr>
              <a:t>Çalışanlardaki moral bozukluğunun getirdiği maliyet</a:t>
            </a:r>
          </a:p>
          <a:p>
            <a:pPr>
              <a:spcBef>
                <a:spcPts val="600"/>
              </a:spcBef>
              <a:buFont typeface="Arial" pitchFamily="34" charset="0"/>
              <a:buChar char="•"/>
            </a:pPr>
            <a:r>
              <a:rPr lang="tr-TR" sz="1400" dirty="0" smtClean="0">
                <a:latin typeface="Calibri" pitchFamily="34" charset="0"/>
                <a:cs typeface="Calibri" pitchFamily="34" charset="0"/>
              </a:rPr>
              <a:t>Kazalı işçinin yerine alınan işçiye verilen eğitim maliyeti</a:t>
            </a:r>
          </a:p>
          <a:p>
            <a:pPr>
              <a:spcBef>
                <a:spcPts val="600"/>
              </a:spcBef>
              <a:buFont typeface="Arial" pitchFamily="34" charset="0"/>
              <a:buChar char="•"/>
            </a:pPr>
            <a:r>
              <a:rPr lang="tr-TR" sz="1400" dirty="0" smtClean="0">
                <a:latin typeface="Calibri" pitchFamily="34" charset="0"/>
                <a:cs typeface="Calibri" pitchFamily="34" charset="0"/>
              </a:rPr>
              <a:t>Şirketin prestij kaybı</a:t>
            </a:r>
            <a:endParaRPr lang="tr-TR" sz="1400" dirty="0">
              <a:latin typeface="Calibri" pitchFamily="34" charset="0"/>
              <a:cs typeface="Calibri" pitchFamily="34" charset="0"/>
            </a:endParaRPr>
          </a:p>
        </p:txBody>
      </p:sp>
    </p:spTree>
    <p:extLst>
      <p:ext uri="{BB962C8B-B14F-4D97-AF65-F5344CB8AC3E}">
        <p14:creationId xmlns:p14="http://schemas.microsoft.com/office/powerpoint/2010/main" val="29809422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Slayt Numarası Yer Tutucusu"/>
          <p:cNvSpPr>
            <a:spLocks noGrp="1"/>
          </p:cNvSpPr>
          <p:nvPr>
            <p:ph type="sldNum" sz="quarter" idx="4294967295"/>
          </p:nvPr>
        </p:nvSpPr>
        <p:spPr>
          <a:xfrm>
            <a:off x="6553200" y="6356350"/>
            <a:ext cx="2133600" cy="365125"/>
          </a:xfrm>
          <a:prstGeom prst="rect">
            <a:avLst/>
          </a:prstGeom>
        </p:spPr>
        <p:txBody>
          <a:bodyPr/>
          <a:lstStyle/>
          <a:p>
            <a:pPr>
              <a:defRPr/>
            </a:pPr>
            <a:fld id="{DA1A108F-B520-4D60-AD8D-B725C65D180E}" type="slidenum">
              <a:rPr lang="tr-TR" smtClean="0"/>
              <a:pPr>
                <a:defRPr/>
              </a:pPr>
              <a:t>40</a:t>
            </a:fld>
            <a:endParaRPr lang="tr-TR" smtClean="0"/>
          </a:p>
        </p:txBody>
      </p:sp>
      <p:sp>
        <p:nvSpPr>
          <p:cNvPr id="8196" name="WordArt 2"/>
          <p:cNvSpPr>
            <a:spLocks noChangeArrowheads="1" noChangeShapeType="1"/>
          </p:cNvSpPr>
          <p:nvPr/>
        </p:nvSpPr>
        <p:spPr bwMode="auto">
          <a:xfrm>
            <a:off x="1162051" y="495300"/>
            <a:ext cx="5924550" cy="731838"/>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r>
              <a:rPr lang="tr-TR" sz="2000" b="1" spc="16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rPr>
              <a:t>İŞ KAZASI OLUŞUMUNDA YENİ KAVRAM</a:t>
            </a:r>
          </a:p>
        </p:txBody>
      </p:sp>
      <p:graphicFrame>
        <p:nvGraphicFramePr>
          <p:cNvPr id="8194" name="Object 2"/>
          <p:cNvGraphicFramePr>
            <a:graphicFrameLocks noChangeAspect="1"/>
          </p:cNvGraphicFramePr>
          <p:nvPr/>
        </p:nvGraphicFramePr>
        <p:xfrm>
          <a:off x="357188" y="1114425"/>
          <a:ext cx="8520112" cy="5100638"/>
        </p:xfrm>
        <a:graphic>
          <a:graphicData uri="http://schemas.openxmlformats.org/presentationml/2006/ole">
            <mc:AlternateContent xmlns:mc="http://schemas.openxmlformats.org/markup-compatibility/2006">
              <mc:Choice xmlns:v="urn:schemas-microsoft-com:vml" Requires="v">
                <p:oleObj spid="_x0000_s17411" name="Document" r:id="rId3" imgW="8022150" imgH="5503772" progId="Word.Document.8">
                  <p:embed/>
                </p:oleObj>
              </mc:Choice>
              <mc:Fallback>
                <p:oleObj name="Document" r:id="rId3" imgW="8022150" imgH="5503772"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1114425"/>
                        <a:ext cx="8520112" cy="5100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0586178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rrowheads="1"/>
          </p:cNvSpPr>
          <p:nvPr>
            <p:ph type="title"/>
          </p:nvPr>
        </p:nvSpPr>
        <p:spPr>
          <a:xfrm>
            <a:off x="1042988" y="639763"/>
            <a:ext cx="4767262" cy="647700"/>
          </a:xfrm>
        </p:spPr>
        <p:txBody>
          <a:bodyPr/>
          <a:lstStyle/>
          <a:p>
            <a:pPr eaLnBrk="1" hangingPunct="1">
              <a:defRPr/>
            </a:pPr>
            <a:r>
              <a:rPr lang="tr-TR" sz="3200" b="1" dirty="0" smtClean="0">
                <a:solidFill>
                  <a:schemeClr val="hlink"/>
                </a:solidFill>
              </a:rPr>
              <a:t>Karşılaştırma Ölçütleri</a:t>
            </a:r>
          </a:p>
        </p:txBody>
      </p:sp>
      <p:sp>
        <p:nvSpPr>
          <p:cNvPr id="183299" name="Rectangle 3"/>
          <p:cNvSpPr>
            <a:spLocks noGrp="1" noRot="1" noChangeArrowheads="1"/>
          </p:cNvSpPr>
          <p:nvPr>
            <p:ph type="body" idx="1"/>
          </p:nvPr>
        </p:nvSpPr>
        <p:spPr>
          <a:xfrm>
            <a:off x="552450" y="1409700"/>
            <a:ext cx="8248650" cy="5010150"/>
          </a:xfrm>
        </p:spPr>
        <p:txBody>
          <a:bodyPr/>
          <a:lstStyle/>
          <a:p>
            <a:pPr marL="0" indent="0" algn="just" eaLnBrk="1" hangingPunct="1">
              <a:lnSpc>
                <a:spcPct val="90000"/>
              </a:lnSpc>
              <a:buNone/>
              <a:defRPr/>
            </a:pPr>
            <a:r>
              <a:rPr lang="tr-TR" sz="2000" dirty="0" smtClean="0">
                <a:solidFill>
                  <a:srgbClr val="002060"/>
                </a:solidFill>
              </a:rPr>
              <a:t>Ülkeler, sektörler ve/veya işyerleri arasında karşılaştırmalar yapılırken, sadece iş kazası sayılarını esas almak, anlamlı yorumların yapılabilmesi için yeterli değildir. Belirli bir süre içinde meydana gelen iş kazalarını, çalışan işçi sayısı, çalışılan iş saatleri sayısı gibi faktörlerle de birlikte değerlendirmek sağlıklı sonuçların elde edilmesi için gereklidir. Bu amaçla, ülke, sektör veya işletmeleri karşılaştırırken kullanılmak üzere bazı standart ölçütler belirlenmiştir.</a:t>
            </a:r>
          </a:p>
          <a:p>
            <a:r>
              <a:rPr lang="tr-TR" sz="2000" b="1" dirty="0">
                <a:solidFill>
                  <a:srgbClr val="002060"/>
                </a:solidFill>
              </a:rPr>
              <a:t>Meslek hastalığı olayları, kaza istatistikleri kapsamı dışında tutulmaktadır.</a:t>
            </a:r>
          </a:p>
          <a:p>
            <a:r>
              <a:rPr lang="tr-TR" sz="2000" b="1" dirty="0">
                <a:solidFill>
                  <a:srgbClr val="002060"/>
                </a:solidFill>
              </a:rPr>
              <a:t>İş kazası istatistiklerinin oluşturulmasında kullanılan sayısal değerler arasındaki farklılıklar, karşılaştırmalı ölçüm değerlerinin dikkate alınmasıyla anlamlı hale getirilmektedir. </a:t>
            </a:r>
          </a:p>
          <a:p>
            <a:r>
              <a:rPr lang="tr-TR" sz="2000" b="1" dirty="0">
                <a:solidFill>
                  <a:srgbClr val="002060"/>
                </a:solidFill>
              </a:rPr>
              <a:t>Bu ölçüm değerleri, kaza sıklık oranı, kaza ağırlık oranı ve kaza olabilirlik oranıdır.</a:t>
            </a:r>
          </a:p>
          <a:p>
            <a:r>
              <a:rPr lang="tr-TR" sz="2000" b="1" dirty="0" smtClean="0">
                <a:solidFill>
                  <a:srgbClr val="808000"/>
                </a:solidFill>
              </a:rPr>
              <a:t>16</a:t>
            </a:r>
            <a:r>
              <a:rPr lang="tr-TR" sz="2000" b="1" dirty="0">
                <a:solidFill>
                  <a:srgbClr val="808000"/>
                </a:solidFill>
              </a:rPr>
              <a:t>. Uluslararası Çalışma İstatistikçileri Konferansında, aşağıdaki iş kazası oranlarının hesaplanması karara bağlanmıştır:</a:t>
            </a:r>
          </a:p>
          <a:p>
            <a:pPr marL="0" indent="0" algn="just" eaLnBrk="1" hangingPunct="1">
              <a:lnSpc>
                <a:spcPct val="90000"/>
              </a:lnSpc>
              <a:buNone/>
              <a:defRPr/>
            </a:pPr>
            <a:endParaRPr lang="tr-TR" sz="2000" dirty="0" smtClean="0">
              <a:solidFill>
                <a:srgbClr val="002060"/>
              </a:solidFill>
            </a:endParaRPr>
          </a:p>
        </p:txBody>
      </p:sp>
    </p:spTree>
    <p:extLst>
      <p:ext uri="{BB962C8B-B14F-4D97-AF65-F5344CB8AC3E}">
        <p14:creationId xmlns:p14="http://schemas.microsoft.com/office/powerpoint/2010/main" val="31888994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1" name="Rectangle 2"/>
          <p:cNvSpPr>
            <a:spLocks noGrp="1" noRot="1" noChangeArrowheads="1"/>
          </p:cNvSpPr>
          <p:nvPr>
            <p:ph type="title"/>
          </p:nvPr>
        </p:nvSpPr>
        <p:spPr>
          <a:xfrm>
            <a:off x="301625" y="228600"/>
            <a:ext cx="8510588" cy="700088"/>
          </a:xfrm>
        </p:spPr>
        <p:txBody>
          <a:bodyPr/>
          <a:lstStyle/>
          <a:p>
            <a:pPr eaLnBrk="1" hangingPunct="1"/>
            <a:r>
              <a:rPr lang="tr-TR" sz="2800" b="1" dirty="0" smtClean="0"/>
              <a:t>İŞ KAZALARI AĞIRLIK  HIZLARI</a:t>
            </a:r>
            <a:r>
              <a:rPr lang="tr-TR" sz="4000" dirty="0" smtClean="0"/>
              <a:t> </a:t>
            </a:r>
          </a:p>
        </p:txBody>
      </p:sp>
      <p:sp>
        <p:nvSpPr>
          <p:cNvPr id="247812" name="Rectangle 3"/>
          <p:cNvSpPr>
            <a:spLocks noGrp="1" noRot="1" noChangeArrowheads="1"/>
          </p:cNvSpPr>
          <p:nvPr>
            <p:ph type="body" idx="1"/>
          </p:nvPr>
        </p:nvSpPr>
        <p:spPr>
          <a:xfrm>
            <a:off x="304800" y="1093788"/>
            <a:ext cx="8324850" cy="5326062"/>
          </a:xfrm>
        </p:spPr>
        <p:txBody>
          <a:bodyPr/>
          <a:lstStyle/>
          <a:p>
            <a:pPr eaLnBrk="1" hangingPunct="1">
              <a:lnSpc>
                <a:spcPct val="80000"/>
              </a:lnSpc>
              <a:spcBef>
                <a:spcPts val="1200"/>
              </a:spcBef>
            </a:pPr>
            <a:r>
              <a:rPr lang="tr-TR" sz="2000" b="1" dirty="0" smtClean="0"/>
              <a:t>İŞ KAZASI AĞIRLIK </a:t>
            </a:r>
            <a:r>
              <a:rPr lang="tr-TR" sz="2000" b="1" dirty="0" smtClean="0"/>
              <a:t>HIZI: </a:t>
            </a:r>
            <a:r>
              <a:rPr lang="tr-TR" sz="2000" dirty="0" smtClean="0"/>
              <a:t>iş kazaları nedeniyle oluşan iş göremezlik süreleri toplamının, o işyerindeki toplam çalışma süresine oranı</a:t>
            </a:r>
            <a:endParaRPr lang="tr-TR" sz="2000" dirty="0" smtClean="0"/>
          </a:p>
          <a:p>
            <a:pPr eaLnBrk="1" hangingPunct="1">
              <a:lnSpc>
                <a:spcPct val="80000"/>
              </a:lnSpc>
              <a:spcBef>
                <a:spcPts val="1200"/>
              </a:spcBef>
            </a:pPr>
            <a:r>
              <a:rPr lang="tr-TR" sz="2000" b="1" dirty="0" smtClean="0"/>
              <a:t>I.YÖNTEM: </a:t>
            </a:r>
            <a:r>
              <a:rPr lang="tr-TR" sz="2000" dirty="0" smtClean="0"/>
              <a:t>Bir takvim yılında çalışılan 1,000,000 saatte kaç iş gününün iş kazası nedeniyle  kaybedildiğini gösterir.</a:t>
            </a:r>
          </a:p>
          <a:p>
            <a:pPr marL="722312" lvl="3" indent="0" eaLnBrk="1" hangingPunct="1">
              <a:lnSpc>
                <a:spcPct val="80000"/>
              </a:lnSpc>
              <a:spcBef>
                <a:spcPts val="1200"/>
              </a:spcBef>
              <a:buNone/>
            </a:pPr>
            <a:r>
              <a:rPr lang="tr-TR" sz="2400" b="1" dirty="0"/>
              <a:t>İş kazası ağırlık hızı </a:t>
            </a:r>
            <a:r>
              <a:rPr lang="tr-TR" sz="2400" b="1" dirty="0" smtClean="0"/>
              <a:t>=(TGK </a:t>
            </a:r>
            <a:r>
              <a:rPr lang="tr-TR" sz="2400" b="1" dirty="0"/>
              <a:t>/(PTEGS*8</a:t>
            </a:r>
            <a:r>
              <a:rPr lang="tr-TR" sz="2400" b="1" dirty="0" smtClean="0"/>
              <a:t>))*</a:t>
            </a:r>
            <a:r>
              <a:rPr lang="tr-TR" sz="2400" b="1" dirty="0"/>
              <a:t>1,000,000 </a:t>
            </a:r>
          </a:p>
          <a:p>
            <a:pPr marL="722312" lvl="3" indent="0" eaLnBrk="1" hangingPunct="1">
              <a:lnSpc>
                <a:spcPct val="80000"/>
              </a:lnSpc>
              <a:spcBef>
                <a:spcPts val="1200"/>
              </a:spcBef>
              <a:buNone/>
            </a:pPr>
            <a:endParaRPr lang="tr-TR" sz="2400" b="1" dirty="0" smtClean="0"/>
          </a:p>
          <a:p>
            <a:pPr eaLnBrk="1" hangingPunct="1">
              <a:lnSpc>
                <a:spcPct val="80000"/>
              </a:lnSpc>
              <a:spcBef>
                <a:spcPts val="1200"/>
              </a:spcBef>
            </a:pPr>
            <a:r>
              <a:rPr lang="tr-TR" sz="2000" b="1" dirty="0" smtClean="0"/>
              <a:t>II.YÖNTEM: </a:t>
            </a:r>
            <a:r>
              <a:rPr lang="tr-TR" sz="2000" dirty="0" smtClean="0"/>
              <a:t>Çalışılan her 100 saatte kaç saatin kaybedildiğini gösterir. Formülü aşağıdaki gibidir.</a:t>
            </a:r>
            <a:endParaRPr lang="tr-TR" sz="2000" b="1" dirty="0" smtClean="0"/>
          </a:p>
          <a:p>
            <a:pPr marL="0" indent="0" eaLnBrk="1" hangingPunct="1">
              <a:lnSpc>
                <a:spcPct val="80000"/>
              </a:lnSpc>
              <a:spcBef>
                <a:spcPts val="1200"/>
              </a:spcBef>
              <a:buNone/>
            </a:pPr>
            <a:r>
              <a:rPr lang="tr-TR" sz="2000" dirty="0" smtClean="0"/>
              <a:t>		(</a:t>
            </a:r>
            <a:r>
              <a:rPr lang="tr-TR" sz="2400" b="1" dirty="0" smtClean="0"/>
              <a:t>(TGK*8) / (PTEGS*8))*100</a:t>
            </a:r>
          </a:p>
          <a:p>
            <a:pPr marL="0" indent="0" eaLnBrk="1" hangingPunct="1">
              <a:lnSpc>
                <a:spcPct val="80000"/>
              </a:lnSpc>
              <a:spcBef>
                <a:spcPts val="1200"/>
              </a:spcBef>
              <a:buNone/>
            </a:pPr>
            <a:endParaRPr lang="tr-TR" sz="2000" b="1" dirty="0"/>
          </a:p>
          <a:p>
            <a:pPr marL="0" indent="0" eaLnBrk="1" hangingPunct="1">
              <a:lnSpc>
                <a:spcPct val="80000"/>
              </a:lnSpc>
              <a:spcBef>
                <a:spcPts val="1200"/>
              </a:spcBef>
              <a:buNone/>
            </a:pPr>
            <a:r>
              <a:rPr lang="tr-TR" sz="2000" b="1" dirty="0" smtClean="0"/>
              <a:t>TGK = </a:t>
            </a:r>
            <a:r>
              <a:rPr lang="tr-TR" sz="2000" dirty="0" smtClean="0"/>
              <a:t>İş kazası sonucu toplam gün kaybı</a:t>
            </a:r>
            <a:endParaRPr lang="tr-TR" sz="2000" b="1" dirty="0" smtClean="0"/>
          </a:p>
          <a:p>
            <a:pPr marL="0" indent="0" eaLnBrk="1" hangingPunct="1">
              <a:lnSpc>
                <a:spcPct val="80000"/>
              </a:lnSpc>
              <a:spcBef>
                <a:spcPts val="1200"/>
              </a:spcBef>
              <a:buNone/>
            </a:pPr>
            <a:r>
              <a:rPr lang="tr-TR" sz="2000" dirty="0" smtClean="0"/>
              <a:t>TGK=(Geçici iş göremezlik süreleri)+ (sürekli </a:t>
            </a:r>
            <a:r>
              <a:rPr lang="tr-TR" sz="2000" dirty="0" err="1" smtClean="0"/>
              <a:t>işgöremezlik</a:t>
            </a:r>
            <a:r>
              <a:rPr lang="tr-TR" sz="2000" dirty="0" smtClean="0"/>
              <a:t> dereceleri toplamı *75) + (ölüm </a:t>
            </a:r>
            <a:r>
              <a:rPr lang="tr-TR" sz="2000" dirty="0" err="1" smtClean="0"/>
              <a:t>vak'a</a:t>
            </a:r>
            <a:r>
              <a:rPr lang="tr-TR" sz="2000" dirty="0" smtClean="0"/>
              <a:t> sayısı *7500)</a:t>
            </a:r>
          </a:p>
          <a:p>
            <a:pPr marL="0" indent="0" eaLnBrk="1" hangingPunct="1">
              <a:lnSpc>
                <a:spcPct val="80000"/>
              </a:lnSpc>
              <a:spcBef>
                <a:spcPts val="1200"/>
              </a:spcBef>
              <a:buNone/>
            </a:pPr>
            <a:r>
              <a:rPr lang="tr-TR" sz="2000" b="1" dirty="0"/>
              <a:t>PTEGS= </a:t>
            </a:r>
            <a:r>
              <a:rPr lang="tr-TR" sz="2000" dirty="0"/>
              <a:t>Toplam prim tahakkuk eden gün sayısı,</a:t>
            </a:r>
          </a:p>
          <a:p>
            <a:pPr marL="0" indent="0" eaLnBrk="1" hangingPunct="1">
              <a:lnSpc>
                <a:spcPct val="80000"/>
              </a:lnSpc>
              <a:spcBef>
                <a:spcPts val="1200"/>
              </a:spcBef>
              <a:buNone/>
            </a:pPr>
            <a:r>
              <a:rPr lang="tr-TR" sz="2000" dirty="0" smtClean="0"/>
              <a:t>PTEGS, her gün için 8 saatlik tam çalışma ile çarpılarak tüm sigortalıların bir yıl içinde toplam çalışma saati bulunur.</a:t>
            </a:r>
            <a:endParaRPr lang="tr-TR" sz="2000" b="1" dirty="0" smtClean="0"/>
          </a:p>
        </p:txBody>
      </p:sp>
    </p:spTree>
    <p:extLst>
      <p:ext uri="{BB962C8B-B14F-4D97-AF65-F5344CB8AC3E}">
        <p14:creationId xmlns:p14="http://schemas.microsoft.com/office/powerpoint/2010/main" val="21165279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rrowheads="1"/>
          </p:cNvSpPr>
          <p:nvPr>
            <p:ph type="title"/>
          </p:nvPr>
        </p:nvSpPr>
        <p:spPr>
          <a:xfrm>
            <a:off x="895350" y="609600"/>
            <a:ext cx="7362825" cy="1135063"/>
          </a:xfrm>
        </p:spPr>
        <p:txBody>
          <a:bodyPr/>
          <a:lstStyle/>
          <a:p>
            <a:pPr eaLnBrk="1" hangingPunct="1">
              <a:defRPr/>
            </a:pPr>
            <a:r>
              <a:rPr lang="tr-TR" sz="2800" b="1" dirty="0" smtClean="0">
                <a:solidFill>
                  <a:srgbClr val="002060"/>
                </a:solidFill>
              </a:rPr>
              <a:t>İŞ KAZASI SIKLIK HIZI</a:t>
            </a:r>
          </a:p>
        </p:txBody>
      </p:sp>
      <p:sp>
        <p:nvSpPr>
          <p:cNvPr id="167939" name="Rectangle 3"/>
          <p:cNvSpPr>
            <a:spLocks noGrp="1" noRot="1" noChangeArrowheads="1"/>
          </p:cNvSpPr>
          <p:nvPr>
            <p:ph type="body" idx="1"/>
          </p:nvPr>
        </p:nvSpPr>
        <p:spPr>
          <a:xfrm>
            <a:off x="666750" y="1687513"/>
            <a:ext cx="7829550" cy="3627437"/>
          </a:xfrm>
        </p:spPr>
        <p:txBody>
          <a:bodyPr/>
          <a:lstStyle/>
          <a:p>
            <a:pPr eaLnBrk="1" hangingPunct="1">
              <a:lnSpc>
                <a:spcPct val="90000"/>
              </a:lnSpc>
              <a:buFont typeface="Wingdings" pitchFamily="2" charset="2"/>
              <a:buNone/>
              <a:defRPr/>
            </a:pPr>
            <a:r>
              <a:rPr lang="tr-TR" sz="2000" b="1" dirty="0" smtClean="0"/>
              <a:t>   </a:t>
            </a:r>
            <a:endParaRPr lang="tr-TR" sz="2000" dirty="0" smtClean="0"/>
          </a:p>
          <a:p>
            <a:pPr eaLnBrk="1" hangingPunct="1">
              <a:lnSpc>
                <a:spcPct val="90000"/>
              </a:lnSpc>
              <a:buFont typeface="Wingdings" pitchFamily="2" charset="2"/>
              <a:buNone/>
              <a:defRPr/>
            </a:pPr>
            <a:r>
              <a:rPr lang="tr-TR" sz="2000" dirty="0" smtClean="0"/>
              <a:t>	Bir takvim yılında çalışılan 1.000.000 iş saatine karşılık kaç kaza olduğunu gösterir.</a:t>
            </a:r>
          </a:p>
          <a:p>
            <a:pPr eaLnBrk="1" hangingPunct="1">
              <a:lnSpc>
                <a:spcPct val="90000"/>
              </a:lnSpc>
              <a:buFont typeface="Wingdings" pitchFamily="2" charset="2"/>
              <a:buNone/>
              <a:defRPr/>
            </a:pPr>
            <a:r>
              <a:rPr lang="tr-TR" sz="2000" dirty="0" smtClean="0"/>
              <a:t>                                      </a:t>
            </a:r>
          </a:p>
          <a:p>
            <a:pPr lvl="5">
              <a:lnSpc>
                <a:spcPct val="90000"/>
              </a:lnSpc>
              <a:buFont typeface="Wingdings" pitchFamily="2" charset="2"/>
              <a:buNone/>
              <a:defRPr/>
            </a:pPr>
            <a:r>
              <a:rPr lang="tr-TR" sz="2000" b="1" dirty="0" smtClean="0"/>
              <a:t>                                       İKS</a:t>
            </a:r>
          </a:p>
          <a:p>
            <a:pPr lvl="5">
              <a:lnSpc>
                <a:spcPct val="90000"/>
              </a:lnSpc>
              <a:buFont typeface="Wingdings" pitchFamily="2" charset="2"/>
              <a:buNone/>
              <a:defRPr/>
            </a:pPr>
            <a:r>
              <a:rPr lang="tr-TR" sz="2000" b="1" dirty="0" smtClean="0"/>
              <a:t>İş kazası sıklık hızı = ------------  x 1,000,000 </a:t>
            </a:r>
          </a:p>
          <a:p>
            <a:pPr lvl="5">
              <a:lnSpc>
                <a:spcPct val="90000"/>
              </a:lnSpc>
              <a:buFont typeface="Wingdings" pitchFamily="2" charset="2"/>
              <a:buNone/>
              <a:defRPr/>
            </a:pPr>
            <a:r>
              <a:rPr lang="tr-TR" sz="2000" b="1" dirty="0" smtClean="0"/>
              <a:t>                                  (PTEGS*8)</a:t>
            </a:r>
          </a:p>
          <a:p>
            <a:pPr eaLnBrk="1" hangingPunct="1">
              <a:lnSpc>
                <a:spcPct val="90000"/>
              </a:lnSpc>
              <a:buFont typeface="Wingdings" pitchFamily="2" charset="2"/>
              <a:buNone/>
              <a:defRPr/>
            </a:pPr>
            <a:endParaRPr lang="tr-TR" sz="2000" dirty="0" smtClean="0"/>
          </a:p>
          <a:p>
            <a:pPr lvl="1" eaLnBrk="1" hangingPunct="1">
              <a:lnSpc>
                <a:spcPct val="90000"/>
              </a:lnSpc>
              <a:buFont typeface="Wingdings" pitchFamily="2" charset="2"/>
              <a:buNone/>
              <a:defRPr/>
            </a:pPr>
            <a:r>
              <a:rPr lang="tr-TR" sz="2000" dirty="0" smtClean="0"/>
              <a:t>İKS=İş kazası sayısı</a:t>
            </a:r>
          </a:p>
          <a:p>
            <a:pPr lvl="1" eaLnBrk="1" hangingPunct="1">
              <a:lnSpc>
                <a:spcPct val="90000"/>
              </a:lnSpc>
              <a:buFont typeface="Wingdings" pitchFamily="2" charset="2"/>
              <a:buNone/>
              <a:defRPr/>
            </a:pPr>
            <a:r>
              <a:rPr lang="tr-TR" sz="2000" dirty="0" smtClean="0"/>
              <a:t>PTEGSx8=Bir yıl içindeki toplam çalışılan saat</a:t>
            </a:r>
          </a:p>
          <a:p>
            <a:pPr eaLnBrk="1" hangingPunct="1">
              <a:lnSpc>
                <a:spcPct val="90000"/>
              </a:lnSpc>
              <a:buFont typeface="Wingdings" pitchFamily="2" charset="2"/>
              <a:buNone/>
              <a:defRPr/>
            </a:pPr>
            <a:endParaRPr lang="tr-TR" sz="2000" b="1" dirty="0" smtClean="0"/>
          </a:p>
          <a:p>
            <a:pPr eaLnBrk="1" hangingPunct="1">
              <a:lnSpc>
                <a:spcPct val="90000"/>
              </a:lnSpc>
              <a:buFont typeface="Wingdings" pitchFamily="2" charset="2"/>
              <a:buNone/>
              <a:defRPr/>
            </a:pPr>
            <a:endParaRPr lang="tr-TR" sz="2000" dirty="0" smtClean="0"/>
          </a:p>
        </p:txBody>
      </p:sp>
    </p:spTree>
    <p:extLst>
      <p:ext uri="{BB962C8B-B14F-4D97-AF65-F5344CB8AC3E}">
        <p14:creationId xmlns:p14="http://schemas.microsoft.com/office/powerpoint/2010/main" val="27231168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rrowheads="1"/>
          </p:cNvSpPr>
          <p:nvPr>
            <p:ph type="title"/>
          </p:nvPr>
        </p:nvSpPr>
        <p:spPr>
          <a:xfrm>
            <a:off x="797045" y="715963"/>
            <a:ext cx="7650350" cy="647700"/>
          </a:xfrm>
        </p:spPr>
        <p:txBody>
          <a:bodyPr/>
          <a:lstStyle/>
          <a:p>
            <a:pPr eaLnBrk="1" hangingPunct="1">
              <a:defRPr/>
            </a:pPr>
            <a:r>
              <a:rPr lang="tr-TR" sz="2800" b="1" dirty="0" smtClean="0">
                <a:solidFill>
                  <a:srgbClr val="002060"/>
                </a:solidFill>
              </a:rPr>
              <a:t>İŞ KAZASI SIKLIK HIZI</a:t>
            </a:r>
          </a:p>
        </p:txBody>
      </p:sp>
      <p:sp>
        <p:nvSpPr>
          <p:cNvPr id="168963" name="Rectangle 3"/>
          <p:cNvSpPr>
            <a:spLocks noGrp="1" noRot="1" noChangeArrowheads="1"/>
          </p:cNvSpPr>
          <p:nvPr>
            <p:ph type="body" idx="1"/>
          </p:nvPr>
        </p:nvSpPr>
        <p:spPr>
          <a:xfrm>
            <a:off x="533400" y="1981200"/>
            <a:ext cx="8210550" cy="4422775"/>
          </a:xfrm>
        </p:spPr>
        <p:txBody>
          <a:bodyPr/>
          <a:lstStyle/>
          <a:p>
            <a:pPr eaLnBrk="1" hangingPunct="1">
              <a:lnSpc>
                <a:spcPct val="90000"/>
              </a:lnSpc>
              <a:buFont typeface="Wingdings" pitchFamily="2" charset="2"/>
              <a:buNone/>
              <a:defRPr/>
            </a:pPr>
            <a:r>
              <a:rPr lang="tr-TR" sz="2000" dirty="0" smtClean="0"/>
              <a:t>  Tam gün çalışan her 100 kişi arasında kaç kaza olduğunu gösterir. Formülü aşağıdaki gibidir.</a:t>
            </a:r>
          </a:p>
          <a:p>
            <a:pPr eaLnBrk="1" hangingPunct="1">
              <a:lnSpc>
                <a:spcPct val="90000"/>
              </a:lnSpc>
              <a:buFont typeface="Wingdings" pitchFamily="2" charset="2"/>
              <a:buNone/>
              <a:defRPr/>
            </a:pPr>
            <a:endParaRPr lang="tr-TR" sz="2000" dirty="0" smtClean="0"/>
          </a:p>
          <a:p>
            <a:pPr lvl="5">
              <a:lnSpc>
                <a:spcPct val="90000"/>
              </a:lnSpc>
              <a:buFont typeface="Wingdings" pitchFamily="2" charset="2"/>
              <a:buNone/>
              <a:defRPr/>
            </a:pPr>
            <a:r>
              <a:rPr lang="tr-TR" sz="2000" b="1" dirty="0" smtClean="0"/>
              <a:t>                                         İKS</a:t>
            </a:r>
          </a:p>
          <a:p>
            <a:pPr lvl="5">
              <a:lnSpc>
                <a:spcPct val="90000"/>
              </a:lnSpc>
              <a:buFont typeface="Wingdings" pitchFamily="2" charset="2"/>
              <a:buNone/>
              <a:defRPr/>
            </a:pPr>
            <a:r>
              <a:rPr lang="tr-TR" sz="2000" b="1" dirty="0" smtClean="0"/>
              <a:t>İş kazası sıklık hızı = --------------  x 225,000 </a:t>
            </a:r>
          </a:p>
          <a:p>
            <a:pPr lvl="5">
              <a:lnSpc>
                <a:spcPct val="90000"/>
              </a:lnSpc>
              <a:buFont typeface="Wingdings" pitchFamily="2" charset="2"/>
              <a:buNone/>
              <a:defRPr/>
            </a:pPr>
            <a:r>
              <a:rPr lang="tr-TR" sz="2000" b="1" dirty="0" smtClean="0"/>
              <a:t>                                    (PTEGS*8)</a:t>
            </a:r>
          </a:p>
          <a:p>
            <a:pPr lvl="1" eaLnBrk="1" hangingPunct="1">
              <a:lnSpc>
                <a:spcPct val="90000"/>
              </a:lnSpc>
              <a:buFont typeface="Wingdings" pitchFamily="2" charset="2"/>
              <a:buNone/>
              <a:defRPr/>
            </a:pPr>
            <a:endParaRPr lang="tr-TR" sz="2000" dirty="0" smtClean="0"/>
          </a:p>
          <a:p>
            <a:pPr lvl="1" eaLnBrk="1" hangingPunct="1">
              <a:lnSpc>
                <a:spcPct val="90000"/>
              </a:lnSpc>
              <a:buFont typeface="Wingdings" pitchFamily="2" charset="2"/>
              <a:buNone/>
              <a:defRPr/>
            </a:pPr>
            <a:r>
              <a:rPr lang="tr-TR" sz="2000" dirty="0" smtClean="0"/>
              <a:t>İKS=İş kazası sayısı</a:t>
            </a:r>
          </a:p>
          <a:p>
            <a:pPr lvl="1" eaLnBrk="1" hangingPunct="1">
              <a:lnSpc>
                <a:spcPct val="90000"/>
              </a:lnSpc>
              <a:buFont typeface="Wingdings" pitchFamily="2" charset="2"/>
              <a:buNone/>
              <a:defRPr/>
            </a:pPr>
            <a:r>
              <a:rPr lang="tr-TR" sz="2000" dirty="0" smtClean="0"/>
              <a:t>PTEGSx8=Bir yıl içindeki toplam çalışılan saat</a:t>
            </a:r>
          </a:p>
          <a:p>
            <a:pPr lvl="1" eaLnBrk="1" hangingPunct="1">
              <a:lnSpc>
                <a:spcPct val="90000"/>
              </a:lnSpc>
              <a:buFont typeface="Wingdings" pitchFamily="2" charset="2"/>
              <a:buNone/>
              <a:defRPr/>
            </a:pPr>
            <a:r>
              <a:rPr lang="tr-TR" sz="2000" b="1" dirty="0" smtClean="0"/>
              <a:t>225.000=100x45x50</a:t>
            </a:r>
          </a:p>
          <a:p>
            <a:pPr eaLnBrk="1" hangingPunct="1">
              <a:lnSpc>
                <a:spcPct val="90000"/>
              </a:lnSpc>
              <a:defRPr/>
            </a:pPr>
            <a:endParaRPr lang="tr-TR" sz="2000" dirty="0" smtClean="0"/>
          </a:p>
        </p:txBody>
      </p:sp>
    </p:spTree>
    <p:extLst>
      <p:ext uri="{BB962C8B-B14F-4D97-AF65-F5344CB8AC3E}">
        <p14:creationId xmlns:p14="http://schemas.microsoft.com/office/powerpoint/2010/main" val="1795206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ChangeArrowheads="1"/>
          </p:cNvSpPr>
          <p:nvPr/>
        </p:nvSpPr>
        <p:spPr bwMode="auto">
          <a:xfrm>
            <a:off x="6011863" y="3113089"/>
            <a:ext cx="2884487" cy="530225"/>
          </a:xfrm>
          <a:prstGeom prst="rect">
            <a:avLst/>
          </a:prstGeom>
          <a:noFill/>
          <a:ln w="9525">
            <a:noFill/>
            <a:miter lim="800000"/>
            <a:headEnd/>
            <a:tailEnd/>
          </a:ln>
        </p:spPr>
        <p:txBody>
          <a:bodyPr lIns="90488" tIns="44450" rIns="90488" bIns="44450">
            <a:spAutoFit/>
          </a:bodyPr>
          <a:lstStyle/>
          <a:p>
            <a:pPr algn="ctr" eaLnBrk="0" hangingPunct="0">
              <a:lnSpc>
                <a:spcPct val="90000"/>
              </a:lnSpc>
            </a:pPr>
            <a:r>
              <a:rPr lang="tr-TR" sz="1600" b="1" dirty="0">
                <a:solidFill>
                  <a:srgbClr val="000066"/>
                </a:solidFill>
              </a:rPr>
              <a:t>Emniyetsiz </a:t>
            </a:r>
          </a:p>
          <a:p>
            <a:pPr algn="ctr" eaLnBrk="0" hangingPunct="0">
              <a:lnSpc>
                <a:spcPct val="90000"/>
              </a:lnSpc>
            </a:pPr>
            <a:r>
              <a:rPr lang="tr-TR" sz="1600" b="1" dirty="0">
                <a:solidFill>
                  <a:srgbClr val="000066"/>
                </a:solidFill>
              </a:rPr>
              <a:t>ortam/şartlar</a:t>
            </a:r>
            <a:endParaRPr lang="tr-TR" sz="1600" b="1" dirty="0">
              <a:solidFill>
                <a:srgbClr val="000066"/>
              </a:solidFill>
              <a:latin typeface="Arial Tur" charset="-94"/>
            </a:endParaRPr>
          </a:p>
        </p:txBody>
      </p:sp>
      <p:sp>
        <p:nvSpPr>
          <p:cNvPr id="14340" name="Rectangle 3"/>
          <p:cNvSpPr>
            <a:spLocks noChangeArrowheads="1"/>
          </p:cNvSpPr>
          <p:nvPr/>
        </p:nvSpPr>
        <p:spPr bwMode="auto">
          <a:xfrm>
            <a:off x="6227763" y="5932157"/>
            <a:ext cx="2644775" cy="309563"/>
          </a:xfrm>
          <a:prstGeom prst="rect">
            <a:avLst/>
          </a:prstGeom>
          <a:noFill/>
          <a:ln w="9525">
            <a:noFill/>
            <a:miter lim="800000"/>
            <a:headEnd/>
            <a:tailEnd/>
          </a:ln>
        </p:spPr>
        <p:txBody>
          <a:bodyPr lIns="90488" tIns="44450" rIns="90488" bIns="44450">
            <a:spAutoFit/>
          </a:bodyPr>
          <a:lstStyle/>
          <a:p>
            <a:pPr algn="ctr" eaLnBrk="0" hangingPunct="0">
              <a:lnSpc>
                <a:spcPct val="90000"/>
              </a:lnSpc>
            </a:pPr>
            <a:r>
              <a:rPr lang="tr-TR" sz="1600" b="1" dirty="0">
                <a:solidFill>
                  <a:srgbClr val="000066"/>
                </a:solidFill>
              </a:rPr>
              <a:t>Maddi varlıklara zararlar</a:t>
            </a:r>
            <a:endParaRPr lang="tr-TR" sz="1600" b="1" dirty="0">
              <a:solidFill>
                <a:srgbClr val="000066"/>
              </a:solidFill>
              <a:latin typeface="Arial Tur" charset="-94"/>
            </a:endParaRPr>
          </a:p>
        </p:txBody>
      </p:sp>
      <p:sp>
        <p:nvSpPr>
          <p:cNvPr id="14341" name="Rectangle 5"/>
          <p:cNvSpPr>
            <a:spLocks noChangeArrowheads="1"/>
          </p:cNvSpPr>
          <p:nvPr/>
        </p:nvSpPr>
        <p:spPr bwMode="auto">
          <a:xfrm>
            <a:off x="2695575" y="5661025"/>
            <a:ext cx="4176713" cy="309563"/>
          </a:xfrm>
          <a:prstGeom prst="rect">
            <a:avLst/>
          </a:prstGeom>
          <a:noFill/>
          <a:ln w="9525">
            <a:noFill/>
            <a:miter lim="800000"/>
            <a:headEnd/>
            <a:tailEnd/>
          </a:ln>
        </p:spPr>
        <p:txBody>
          <a:bodyPr lIns="90488" tIns="44450" rIns="90488" bIns="44450">
            <a:spAutoFit/>
          </a:bodyPr>
          <a:lstStyle/>
          <a:p>
            <a:pPr algn="ctr" eaLnBrk="0" hangingPunct="0">
              <a:lnSpc>
                <a:spcPct val="90000"/>
              </a:lnSpc>
            </a:pPr>
            <a:r>
              <a:rPr lang="tr-TR" sz="1600" b="1">
                <a:solidFill>
                  <a:srgbClr val="000066"/>
                </a:solidFill>
              </a:rPr>
              <a:t>İşin durması / gecikmesi</a:t>
            </a:r>
            <a:endParaRPr lang="tr-TR" sz="1600" b="1">
              <a:solidFill>
                <a:srgbClr val="000066"/>
              </a:solidFill>
              <a:latin typeface="Arial Tur" charset="-94"/>
            </a:endParaRPr>
          </a:p>
        </p:txBody>
      </p:sp>
      <p:sp>
        <p:nvSpPr>
          <p:cNvPr id="14342" name="Rectangle 6"/>
          <p:cNvSpPr>
            <a:spLocks noChangeArrowheads="1"/>
          </p:cNvSpPr>
          <p:nvPr/>
        </p:nvSpPr>
        <p:spPr bwMode="auto">
          <a:xfrm>
            <a:off x="1306735" y="5845986"/>
            <a:ext cx="1930400" cy="309563"/>
          </a:xfrm>
          <a:prstGeom prst="rect">
            <a:avLst/>
          </a:prstGeom>
          <a:noFill/>
          <a:ln w="9525">
            <a:noFill/>
            <a:miter lim="800000"/>
            <a:headEnd/>
            <a:tailEnd/>
          </a:ln>
        </p:spPr>
        <p:txBody>
          <a:bodyPr lIns="90488" tIns="44450" rIns="90488" bIns="44450">
            <a:spAutoFit/>
          </a:bodyPr>
          <a:lstStyle/>
          <a:p>
            <a:pPr algn="ctr" eaLnBrk="0" hangingPunct="0">
              <a:lnSpc>
                <a:spcPct val="90000"/>
              </a:lnSpc>
            </a:pPr>
            <a:r>
              <a:rPr lang="tr-TR" sz="1600" b="1" dirty="0">
                <a:solidFill>
                  <a:srgbClr val="000066"/>
                </a:solidFill>
              </a:rPr>
              <a:t>Yaralanma / ölüm</a:t>
            </a:r>
            <a:endParaRPr lang="tr-TR" sz="1600" b="1" dirty="0">
              <a:solidFill>
                <a:srgbClr val="000066"/>
              </a:solidFill>
              <a:latin typeface="Arial Tur" charset="-94"/>
            </a:endParaRPr>
          </a:p>
        </p:txBody>
      </p:sp>
      <p:sp>
        <p:nvSpPr>
          <p:cNvPr id="14343" name="Rectangle 7"/>
          <p:cNvSpPr>
            <a:spLocks noChangeArrowheads="1"/>
          </p:cNvSpPr>
          <p:nvPr/>
        </p:nvSpPr>
        <p:spPr bwMode="auto">
          <a:xfrm>
            <a:off x="785786" y="3143248"/>
            <a:ext cx="2392363" cy="530225"/>
          </a:xfrm>
          <a:prstGeom prst="rect">
            <a:avLst/>
          </a:prstGeom>
          <a:noFill/>
          <a:ln w="9525">
            <a:noFill/>
            <a:miter lim="800000"/>
            <a:headEnd/>
            <a:tailEnd/>
          </a:ln>
        </p:spPr>
        <p:txBody>
          <a:bodyPr lIns="90488" tIns="44450" rIns="90488" bIns="44450">
            <a:spAutoFit/>
          </a:bodyPr>
          <a:lstStyle/>
          <a:p>
            <a:pPr algn="ctr" eaLnBrk="0" hangingPunct="0">
              <a:lnSpc>
                <a:spcPct val="90000"/>
              </a:lnSpc>
            </a:pPr>
            <a:r>
              <a:rPr lang="tr-TR" sz="1600" b="1" dirty="0">
                <a:solidFill>
                  <a:srgbClr val="000066"/>
                </a:solidFill>
              </a:rPr>
              <a:t>Güvensiz (riskli)</a:t>
            </a:r>
          </a:p>
          <a:p>
            <a:pPr algn="ctr" eaLnBrk="0" hangingPunct="0">
              <a:lnSpc>
                <a:spcPct val="90000"/>
              </a:lnSpc>
            </a:pPr>
            <a:r>
              <a:rPr lang="tr-TR" sz="1600" b="1" dirty="0">
                <a:solidFill>
                  <a:srgbClr val="000066"/>
                </a:solidFill>
              </a:rPr>
              <a:t>davranışlar</a:t>
            </a:r>
            <a:endParaRPr lang="tr-TR" sz="1600" b="1" dirty="0">
              <a:solidFill>
                <a:srgbClr val="000066"/>
              </a:solidFill>
              <a:latin typeface="Arial Tur" charset="-94"/>
            </a:endParaRPr>
          </a:p>
        </p:txBody>
      </p:sp>
      <p:sp>
        <p:nvSpPr>
          <p:cNvPr id="14344" name="Rectangle 12"/>
          <p:cNvSpPr>
            <a:spLocks noChangeArrowheads="1"/>
          </p:cNvSpPr>
          <p:nvPr/>
        </p:nvSpPr>
        <p:spPr bwMode="auto">
          <a:xfrm>
            <a:off x="971550" y="260350"/>
            <a:ext cx="5800725" cy="823913"/>
          </a:xfrm>
          <a:prstGeom prst="rect">
            <a:avLst/>
          </a:prstGeom>
          <a:noFill/>
          <a:ln w="9525" algn="ctr">
            <a:noFill/>
            <a:miter lim="800000"/>
            <a:headEnd/>
            <a:tailEnd/>
          </a:ln>
        </p:spPr>
        <p:txBody>
          <a:bodyPr anchor="ctr"/>
          <a:lstStyle/>
          <a:p>
            <a:endParaRPr lang="tr-TR" sz="3200" dirty="0">
              <a:solidFill>
                <a:srgbClr val="FF0000"/>
              </a:solidFill>
              <a:latin typeface="Times New Roman" pitchFamily="18" charset="0"/>
            </a:endParaRPr>
          </a:p>
        </p:txBody>
      </p:sp>
      <p:sp>
        <p:nvSpPr>
          <p:cNvPr id="14346" name="AutoShape 40"/>
          <p:cNvSpPr>
            <a:spLocks noChangeArrowheads="1"/>
          </p:cNvSpPr>
          <p:nvPr/>
        </p:nvSpPr>
        <p:spPr bwMode="auto">
          <a:xfrm>
            <a:off x="1400175" y="2759075"/>
            <a:ext cx="3384550" cy="2305050"/>
          </a:xfrm>
          <a:custGeom>
            <a:avLst/>
            <a:gdLst>
              <a:gd name="T0" fmla="*/ 438653661 w 21600"/>
              <a:gd name="T1" fmla="*/ 29973656 h 21600"/>
              <a:gd name="T2" fmla="*/ 235138627 w 21600"/>
              <a:gd name="T3" fmla="*/ 16945533 h 21600"/>
              <a:gd name="T4" fmla="*/ 393354296 w 21600"/>
              <a:gd name="T5" fmla="*/ 54253187 h 21600"/>
              <a:gd name="T6" fmla="*/ 596574513 w 21600"/>
              <a:gd name="T7" fmla="*/ 120862425 h 21600"/>
              <a:gd name="T8" fmla="*/ 497112966 w 21600"/>
              <a:gd name="T9" fmla="*/ 168316878 h 21600"/>
              <a:gd name="T10" fmla="*/ 394802757 w 21600"/>
              <a:gd name="T11" fmla="*/ 122160723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780" y="10690"/>
                </a:moveTo>
                <a:cubicBezTo>
                  <a:pt x="18720" y="6325"/>
                  <a:pt x="15164" y="2819"/>
                  <a:pt x="10800" y="2819"/>
                </a:cubicBezTo>
                <a:cubicBezTo>
                  <a:pt x="10452" y="2818"/>
                  <a:pt x="10105" y="2841"/>
                  <a:pt x="9761" y="2886"/>
                </a:cubicBezTo>
                <a:lnTo>
                  <a:pt x="9394" y="91"/>
                </a:lnTo>
                <a:cubicBezTo>
                  <a:pt x="9860" y="30"/>
                  <a:pt x="10329" y="-1"/>
                  <a:pt x="10800" y="0"/>
                </a:cubicBezTo>
                <a:cubicBezTo>
                  <a:pt x="16706" y="0"/>
                  <a:pt x="21517" y="4745"/>
                  <a:pt x="21598" y="10651"/>
                </a:cubicBezTo>
                <a:lnTo>
                  <a:pt x="24298" y="10613"/>
                </a:lnTo>
                <a:lnTo>
                  <a:pt x="20247" y="14780"/>
                </a:lnTo>
                <a:lnTo>
                  <a:pt x="16080" y="10727"/>
                </a:lnTo>
                <a:lnTo>
                  <a:pt x="18780" y="10690"/>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tr-TR"/>
          </a:p>
        </p:txBody>
      </p:sp>
      <p:sp>
        <p:nvSpPr>
          <p:cNvPr id="14347" name="AutoShape 45"/>
          <p:cNvSpPr>
            <a:spLocks noChangeArrowheads="1"/>
          </p:cNvSpPr>
          <p:nvPr/>
        </p:nvSpPr>
        <p:spPr bwMode="auto">
          <a:xfrm flipH="1">
            <a:off x="4784725" y="2759075"/>
            <a:ext cx="3311525" cy="2305050"/>
          </a:xfrm>
          <a:custGeom>
            <a:avLst/>
            <a:gdLst>
              <a:gd name="T0" fmla="*/ 427356286 w 21600"/>
              <a:gd name="T1" fmla="*/ 33207875 h 21600"/>
              <a:gd name="T2" fmla="*/ 242588512 w 21600"/>
              <a:gd name="T3" fmla="*/ 17230249 h 21600"/>
              <a:gd name="T4" fmla="*/ 379101865 w 21600"/>
              <a:gd name="T5" fmla="*/ 58170717 h 21600"/>
              <a:gd name="T6" fmla="*/ 571108921 w 21600"/>
              <a:gd name="T7" fmla="*/ 120816858 h 21600"/>
              <a:gd name="T8" fmla="*/ 473801021 w 21600"/>
              <a:gd name="T9" fmla="*/ 169341771 h 21600"/>
              <a:gd name="T10" fmla="*/ 373625279 w 21600"/>
              <a:gd name="T11" fmla="*/ 122172141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596" y="10690"/>
                </a:moveTo>
                <a:cubicBezTo>
                  <a:pt x="18536" y="6427"/>
                  <a:pt x="15063" y="3003"/>
                  <a:pt x="10800" y="3003"/>
                </a:cubicBezTo>
                <a:cubicBezTo>
                  <a:pt x="10666" y="3002"/>
                  <a:pt x="10532" y="3006"/>
                  <a:pt x="10398" y="3013"/>
                </a:cubicBezTo>
                <a:lnTo>
                  <a:pt x="10243" y="14"/>
                </a:lnTo>
                <a:cubicBezTo>
                  <a:pt x="10429" y="4"/>
                  <a:pt x="10614" y="-1"/>
                  <a:pt x="10800" y="0"/>
                </a:cubicBezTo>
                <a:cubicBezTo>
                  <a:pt x="16705" y="0"/>
                  <a:pt x="21515" y="4742"/>
                  <a:pt x="21598" y="10647"/>
                </a:cubicBezTo>
                <a:lnTo>
                  <a:pt x="24298" y="10609"/>
                </a:lnTo>
                <a:lnTo>
                  <a:pt x="20158" y="14870"/>
                </a:lnTo>
                <a:lnTo>
                  <a:pt x="15896" y="10728"/>
                </a:lnTo>
                <a:lnTo>
                  <a:pt x="18596" y="10690"/>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tr-TR"/>
          </a:p>
        </p:txBody>
      </p:sp>
      <p:sp>
        <p:nvSpPr>
          <p:cNvPr id="14350" name="Freeform 8"/>
          <p:cNvSpPr>
            <a:spLocks/>
          </p:cNvSpPr>
          <p:nvPr/>
        </p:nvSpPr>
        <p:spPr bwMode="auto">
          <a:xfrm>
            <a:off x="3343275" y="4465638"/>
            <a:ext cx="862013" cy="862012"/>
          </a:xfrm>
          <a:custGeom>
            <a:avLst/>
            <a:gdLst>
              <a:gd name="T0" fmla="*/ 0 w 543"/>
              <a:gd name="T1" fmla="*/ 212725 h 543"/>
              <a:gd name="T2" fmla="*/ 200025 w 543"/>
              <a:gd name="T3" fmla="*/ 414337 h 543"/>
              <a:gd name="T4" fmla="*/ 612775 w 543"/>
              <a:gd name="T5" fmla="*/ 0 h 543"/>
              <a:gd name="T6" fmla="*/ 860425 w 543"/>
              <a:gd name="T7" fmla="*/ 247650 h 543"/>
              <a:gd name="T8" fmla="*/ 447675 w 543"/>
              <a:gd name="T9" fmla="*/ 660400 h 543"/>
              <a:gd name="T10" fmla="*/ 647700 w 543"/>
              <a:gd name="T11" fmla="*/ 860425 h 543"/>
              <a:gd name="T12" fmla="*/ 63500 w 543"/>
              <a:gd name="T13" fmla="*/ 798512 h 543"/>
              <a:gd name="T14" fmla="*/ 0 w 543"/>
              <a:gd name="T15" fmla="*/ 212725 h 543"/>
              <a:gd name="T16" fmla="*/ 0 60000 65536"/>
              <a:gd name="T17" fmla="*/ 0 60000 65536"/>
              <a:gd name="T18" fmla="*/ 0 60000 65536"/>
              <a:gd name="T19" fmla="*/ 0 60000 65536"/>
              <a:gd name="T20" fmla="*/ 0 60000 65536"/>
              <a:gd name="T21" fmla="*/ 0 60000 65536"/>
              <a:gd name="T22" fmla="*/ 0 60000 65536"/>
              <a:gd name="T23" fmla="*/ 0 60000 65536"/>
              <a:gd name="T24" fmla="*/ 0 w 543"/>
              <a:gd name="T25" fmla="*/ 0 h 543"/>
              <a:gd name="T26" fmla="*/ 543 w 543"/>
              <a:gd name="T27" fmla="*/ 543 h 5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 h="543">
                <a:moveTo>
                  <a:pt x="0" y="134"/>
                </a:moveTo>
                <a:lnTo>
                  <a:pt x="126" y="261"/>
                </a:lnTo>
                <a:lnTo>
                  <a:pt x="386" y="0"/>
                </a:lnTo>
                <a:lnTo>
                  <a:pt x="542" y="156"/>
                </a:lnTo>
                <a:lnTo>
                  <a:pt x="282" y="416"/>
                </a:lnTo>
                <a:lnTo>
                  <a:pt x="408" y="542"/>
                </a:lnTo>
                <a:lnTo>
                  <a:pt x="40" y="503"/>
                </a:lnTo>
                <a:lnTo>
                  <a:pt x="0" y="134"/>
                </a:lnTo>
              </a:path>
            </a:pathLst>
          </a:custGeom>
          <a:solidFill>
            <a:srgbClr val="FC0000"/>
          </a:solidFill>
          <a:ln w="9525" cap="rnd">
            <a:noFill/>
            <a:round/>
            <a:headEnd/>
            <a:tailEnd/>
          </a:ln>
        </p:spPr>
        <p:txBody>
          <a:bodyPr/>
          <a:lstStyle/>
          <a:p>
            <a:endParaRPr lang="tr-TR"/>
          </a:p>
        </p:txBody>
      </p:sp>
      <p:sp>
        <p:nvSpPr>
          <p:cNvPr id="14351" name="Freeform 9"/>
          <p:cNvSpPr>
            <a:spLocks/>
          </p:cNvSpPr>
          <p:nvPr/>
        </p:nvSpPr>
        <p:spPr bwMode="auto">
          <a:xfrm>
            <a:off x="5397500" y="4484688"/>
            <a:ext cx="862013" cy="862012"/>
          </a:xfrm>
          <a:custGeom>
            <a:avLst/>
            <a:gdLst>
              <a:gd name="T0" fmla="*/ 212725 w 543"/>
              <a:gd name="T1" fmla="*/ 860425 h 543"/>
              <a:gd name="T2" fmla="*/ 414338 w 543"/>
              <a:gd name="T3" fmla="*/ 660400 h 543"/>
              <a:gd name="T4" fmla="*/ 0 w 543"/>
              <a:gd name="T5" fmla="*/ 247650 h 543"/>
              <a:gd name="T6" fmla="*/ 247650 w 543"/>
              <a:gd name="T7" fmla="*/ 0 h 543"/>
              <a:gd name="T8" fmla="*/ 660400 w 543"/>
              <a:gd name="T9" fmla="*/ 412750 h 543"/>
              <a:gd name="T10" fmla="*/ 860425 w 543"/>
              <a:gd name="T11" fmla="*/ 212725 h 543"/>
              <a:gd name="T12" fmla="*/ 798513 w 543"/>
              <a:gd name="T13" fmla="*/ 796924 h 543"/>
              <a:gd name="T14" fmla="*/ 212725 w 543"/>
              <a:gd name="T15" fmla="*/ 860425 h 543"/>
              <a:gd name="T16" fmla="*/ 0 60000 65536"/>
              <a:gd name="T17" fmla="*/ 0 60000 65536"/>
              <a:gd name="T18" fmla="*/ 0 60000 65536"/>
              <a:gd name="T19" fmla="*/ 0 60000 65536"/>
              <a:gd name="T20" fmla="*/ 0 60000 65536"/>
              <a:gd name="T21" fmla="*/ 0 60000 65536"/>
              <a:gd name="T22" fmla="*/ 0 60000 65536"/>
              <a:gd name="T23" fmla="*/ 0 60000 65536"/>
              <a:gd name="T24" fmla="*/ 0 w 543"/>
              <a:gd name="T25" fmla="*/ 0 h 543"/>
              <a:gd name="T26" fmla="*/ 543 w 543"/>
              <a:gd name="T27" fmla="*/ 543 h 5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3" h="543">
                <a:moveTo>
                  <a:pt x="134" y="542"/>
                </a:moveTo>
                <a:lnTo>
                  <a:pt x="261" y="416"/>
                </a:lnTo>
                <a:lnTo>
                  <a:pt x="0" y="156"/>
                </a:lnTo>
                <a:lnTo>
                  <a:pt x="156" y="0"/>
                </a:lnTo>
                <a:lnTo>
                  <a:pt x="416" y="260"/>
                </a:lnTo>
                <a:lnTo>
                  <a:pt x="542" y="134"/>
                </a:lnTo>
                <a:lnTo>
                  <a:pt x="503" y="502"/>
                </a:lnTo>
                <a:lnTo>
                  <a:pt x="134" y="542"/>
                </a:lnTo>
              </a:path>
            </a:pathLst>
          </a:custGeom>
          <a:solidFill>
            <a:srgbClr val="FC0000"/>
          </a:solidFill>
          <a:ln w="9525" cap="rnd">
            <a:noFill/>
            <a:round/>
            <a:headEnd/>
            <a:tailEnd/>
          </a:ln>
        </p:spPr>
        <p:txBody>
          <a:bodyPr/>
          <a:lstStyle/>
          <a:p>
            <a:endParaRPr lang="tr-TR"/>
          </a:p>
        </p:txBody>
      </p:sp>
      <p:sp>
        <p:nvSpPr>
          <p:cNvPr id="14352" name="Freeform 10">
            <a:hlinkClick r:id="rId3" action="ppaction://hlinkfile"/>
          </p:cNvPr>
          <p:cNvSpPr>
            <a:spLocks/>
          </p:cNvSpPr>
          <p:nvPr/>
        </p:nvSpPr>
        <p:spPr bwMode="auto">
          <a:xfrm>
            <a:off x="3876675" y="3860800"/>
            <a:ext cx="1830388" cy="1728788"/>
          </a:xfrm>
          <a:custGeom>
            <a:avLst/>
            <a:gdLst>
              <a:gd name="T0" fmla="*/ 0 w 1153"/>
              <a:gd name="T1" fmla="*/ 0 h 1057"/>
              <a:gd name="T2" fmla="*/ 1828801 w 1153"/>
              <a:gd name="T3" fmla="*/ 0 h 1057"/>
              <a:gd name="T4" fmla="*/ 1828801 w 1153"/>
              <a:gd name="T5" fmla="*/ 1036946 h 1057"/>
              <a:gd name="T6" fmla="*/ 1114425 w 1153"/>
              <a:gd name="T7" fmla="*/ 1036946 h 1057"/>
              <a:gd name="T8" fmla="*/ 1114425 w 1153"/>
              <a:gd name="T9" fmla="*/ 1452378 h 1057"/>
              <a:gd name="T10" fmla="*/ 1371600 w 1153"/>
              <a:gd name="T11" fmla="*/ 1452378 h 1057"/>
              <a:gd name="T12" fmla="*/ 914400 w 1153"/>
              <a:gd name="T13" fmla="*/ 1727152 h 1057"/>
              <a:gd name="T14" fmla="*/ 457200 w 1153"/>
              <a:gd name="T15" fmla="*/ 1452378 h 1057"/>
              <a:gd name="T16" fmla="*/ 714375 w 1153"/>
              <a:gd name="T17" fmla="*/ 1452378 h 1057"/>
              <a:gd name="T18" fmla="*/ 714375 w 1153"/>
              <a:gd name="T19" fmla="*/ 1036946 h 1057"/>
              <a:gd name="T20" fmla="*/ 0 w 1153"/>
              <a:gd name="T21" fmla="*/ 1036946 h 1057"/>
              <a:gd name="T22" fmla="*/ 0 w 1153"/>
              <a:gd name="T23" fmla="*/ 0 h 10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3"/>
              <a:gd name="T37" fmla="*/ 0 h 1057"/>
              <a:gd name="T38" fmla="*/ 1153 w 1153"/>
              <a:gd name="T39" fmla="*/ 1057 h 10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3" h="1057">
                <a:moveTo>
                  <a:pt x="0" y="0"/>
                </a:moveTo>
                <a:lnTo>
                  <a:pt x="1152" y="0"/>
                </a:lnTo>
                <a:lnTo>
                  <a:pt x="1152" y="634"/>
                </a:lnTo>
                <a:lnTo>
                  <a:pt x="702" y="634"/>
                </a:lnTo>
                <a:lnTo>
                  <a:pt x="702" y="888"/>
                </a:lnTo>
                <a:lnTo>
                  <a:pt x="864" y="888"/>
                </a:lnTo>
                <a:lnTo>
                  <a:pt x="576" y="1056"/>
                </a:lnTo>
                <a:lnTo>
                  <a:pt x="288" y="888"/>
                </a:lnTo>
                <a:lnTo>
                  <a:pt x="450" y="888"/>
                </a:lnTo>
                <a:lnTo>
                  <a:pt x="450" y="634"/>
                </a:lnTo>
                <a:lnTo>
                  <a:pt x="0" y="634"/>
                </a:lnTo>
                <a:lnTo>
                  <a:pt x="0" y="0"/>
                </a:lnTo>
              </a:path>
            </a:pathLst>
          </a:custGeom>
          <a:solidFill>
            <a:srgbClr val="FC0000"/>
          </a:solidFill>
          <a:ln w="9525" cap="rnd">
            <a:noFill/>
            <a:round/>
            <a:headEnd/>
            <a:tailEnd/>
          </a:ln>
        </p:spPr>
        <p:txBody>
          <a:bodyPr/>
          <a:lstStyle/>
          <a:p>
            <a:endParaRPr lang="tr-TR"/>
          </a:p>
        </p:txBody>
      </p:sp>
      <p:sp>
        <p:nvSpPr>
          <p:cNvPr id="14353" name="Rectangle 11"/>
          <p:cNvSpPr>
            <a:spLocks noChangeArrowheads="1"/>
          </p:cNvSpPr>
          <p:nvPr/>
        </p:nvSpPr>
        <p:spPr bwMode="auto">
          <a:xfrm>
            <a:off x="4029075" y="4087813"/>
            <a:ext cx="1617663" cy="473075"/>
          </a:xfrm>
          <a:prstGeom prst="rect">
            <a:avLst/>
          </a:prstGeom>
          <a:noFill/>
          <a:ln w="9525">
            <a:noFill/>
            <a:miter lim="800000"/>
            <a:headEnd/>
            <a:tailEnd/>
          </a:ln>
        </p:spPr>
        <p:txBody>
          <a:bodyPr lIns="90488" tIns="44450" rIns="90488" bIns="44450">
            <a:spAutoFit/>
          </a:bodyPr>
          <a:lstStyle/>
          <a:p>
            <a:pPr algn="ctr" eaLnBrk="0" hangingPunct="0">
              <a:lnSpc>
                <a:spcPct val="90000"/>
              </a:lnSpc>
            </a:pPr>
            <a:r>
              <a:rPr lang="tr-TR" sz="2800" b="1">
                <a:solidFill>
                  <a:schemeClr val="bg1"/>
                </a:solidFill>
              </a:rPr>
              <a:t>KAZA</a:t>
            </a:r>
            <a:endParaRPr lang="tr-TR" sz="2800" b="1">
              <a:solidFill>
                <a:schemeClr val="bg1"/>
              </a:solidFill>
              <a:latin typeface="Arial Tur" charset="-94"/>
            </a:endParaRPr>
          </a:p>
        </p:txBody>
      </p:sp>
      <p:pic>
        <p:nvPicPr>
          <p:cNvPr id="14355" name="Picture 53" descr="korkutuneli02"/>
          <p:cNvPicPr>
            <a:picLocks noChangeAspect="1" noChangeArrowheads="1"/>
          </p:cNvPicPr>
          <p:nvPr/>
        </p:nvPicPr>
        <p:blipFill>
          <a:blip r:embed="rId4" cstate="print"/>
          <a:srcRect/>
          <a:stretch>
            <a:fillRect/>
          </a:stretch>
        </p:blipFill>
        <p:spPr bwMode="auto">
          <a:xfrm>
            <a:off x="1571615" y="4079017"/>
            <a:ext cx="1246188" cy="1693863"/>
          </a:xfrm>
          <a:prstGeom prst="rect">
            <a:avLst/>
          </a:prstGeom>
          <a:noFill/>
          <a:ln w="9525">
            <a:noFill/>
            <a:miter lim="800000"/>
            <a:headEnd/>
            <a:tailEnd/>
          </a:ln>
        </p:spPr>
      </p:pic>
      <p:pic>
        <p:nvPicPr>
          <p:cNvPr id="21" name="20 Resim" descr="5023091.jpg"/>
          <p:cNvPicPr>
            <a:picLocks noChangeAspect="1"/>
          </p:cNvPicPr>
          <p:nvPr/>
        </p:nvPicPr>
        <p:blipFill>
          <a:blip r:embed="rId5" cstate="print"/>
          <a:stretch>
            <a:fillRect/>
          </a:stretch>
        </p:blipFill>
        <p:spPr>
          <a:xfrm>
            <a:off x="6500826" y="1355527"/>
            <a:ext cx="2357454" cy="1768091"/>
          </a:xfrm>
          <a:prstGeom prst="rect">
            <a:avLst/>
          </a:prstGeom>
        </p:spPr>
      </p:pic>
      <p:pic>
        <p:nvPicPr>
          <p:cNvPr id="22" name="21 Resim" descr="gökte üç silahşör.jpg">
            <a:hlinkClick r:id="rId6" action="ppaction://hlinkfile"/>
          </p:cNvPr>
          <p:cNvPicPr>
            <a:picLocks noChangeAspect="1"/>
          </p:cNvPicPr>
          <p:nvPr/>
        </p:nvPicPr>
        <p:blipFill>
          <a:blip r:embed="rId7" cstate="print"/>
          <a:stretch>
            <a:fillRect/>
          </a:stretch>
        </p:blipFill>
        <p:spPr>
          <a:xfrm>
            <a:off x="645826" y="1355527"/>
            <a:ext cx="2402034" cy="1768091"/>
          </a:xfrm>
          <a:prstGeom prst="rect">
            <a:avLst/>
          </a:prstGeom>
        </p:spPr>
      </p:pic>
      <p:sp>
        <p:nvSpPr>
          <p:cNvPr id="19" name="Rectangle 6"/>
          <p:cNvSpPr>
            <a:spLocks noGrp="1" noChangeArrowheads="1"/>
          </p:cNvSpPr>
          <p:nvPr>
            <p:ph type="title"/>
          </p:nvPr>
        </p:nvSpPr>
        <p:spPr>
          <a:xfrm>
            <a:off x="800064" y="401113"/>
            <a:ext cx="7772400" cy="865187"/>
          </a:xfrm>
          <a:noFill/>
          <a:ln w="9525" algn="ctr">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lnSpc>
                <a:spcPct val="100000"/>
              </a:lnSpc>
            </a:pPr>
            <a:r>
              <a:rPr lang="tr-TR" kern="1200" dirty="0">
                <a:ea typeface="+mn-ea"/>
                <a:cs typeface="Arial" charset="0"/>
              </a:rPr>
              <a:t>İş Güvenliği Sorunları</a:t>
            </a:r>
          </a:p>
        </p:txBody>
      </p:sp>
      <p:pic>
        <p:nvPicPr>
          <p:cNvPr id="24" name="Picture 2" descr="Jackie"/>
          <p:cNvPicPr>
            <a:picLocks noChangeAspect="1" noChangeArrowheads="1"/>
          </p:cNvPicPr>
          <p:nvPr/>
        </p:nvPicPr>
        <p:blipFill>
          <a:blip r:embed="rId8" cstate="print"/>
          <a:srcRect t="12135"/>
          <a:stretch>
            <a:fillRect/>
          </a:stretch>
        </p:blipFill>
        <p:spPr bwMode="auto">
          <a:xfrm>
            <a:off x="6286512" y="4079017"/>
            <a:ext cx="2678163" cy="1857388"/>
          </a:xfrm>
          <a:prstGeom prst="rect">
            <a:avLst/>
          </a:prstGeom>
          <a:noFill/>
          <a:ln w="9525">
            <a:noFill/>
            <a:miter lim="800000"/>
            <a:headEnd/>
            <a:tailEnd/>
          </a:ln>
        </p:spPr>
      </p:pic>
    </p:spTree>
    <p:extLst>
      <p:ext uri="{BB962C8B-B14F-4D97-AF65-F5344CB8AC3E}">
        <p14:creationId xmlns:p14="http://schemas.microsoft.com/office/powerpoint/2010/main" val="1856250929"/>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10"/>
          <p:cNvGrpSpPr>
            <a:grpSpLocks/>
          </p:cNvGrpSpPr>
          <p:nvPr/>
        </p:nvGrpSpPr>
        <p:grpSpPr bwMode="auto">
          <a:xfrm>
            <a:off x="0" y="0"/>
            <a:ext cx="9144000" cy="5948363"/>
            <a:chOff x="0" y="0"/>
            <a:chExt cx="5760" cy="3747"/>
          </a:xfrm>
        </p:grpSpPr>
        <p:sp>
          <p:nvSpPr>
            <p:cNvPr id="10"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tr-TR">
                <a:solidFill>
                  <a:srgbClr val="FFFFFF"/>
                </a:solidFill>
                <a:cs typeface="Arial" pitchFamily="34" charset="0"/>
              </a:endParaRPr>
            </a:p>
          </p:txBody>
        </p:sp>
        <p:sp>
          <p:nvSpPr>
            <p:cNvPr id="12"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tr-TR">
                <a:solidFill>
                  <a:srgbClr val="FFFFFF"/>
                </a:solidFill>
                <a:cs typeface="Arial" pitchFamily="34" charset="0"/>
              </a:endParaRPr>
            </a:p>
          </p:txBody>
        </p:sp>
        <p:sp>
          <p:nvSpPr>
            <p:cNvPr id="15" name="Rectangle 8"/>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tr-TR">
                <a:solidFill>
                  <a:srgbClr val="FFFFFF"/>
                </a:solidFill>
                <a:cs typeface="Arial" pitchFamily="34" charset="0"/>
              </a:endParaRPr>
            </a:p>
          </p:txBody>
        </p:sp>
        <p:sp>
          <p:nvSpPr>
            <p:cNvPr id="16"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tr-TR">
                <a:solidFill>
                  <a:srgbClr val="FFFFFF"/>
                </a:solidFill>
                <a:cs typeface="Arial" pitchFamily="34" charset="0"/>
              </a:endParaRPr>
            </a:p>
          </p:txBody>
        </p:sp>
      </p:grpSp>
      <p:graphicFrame>
        <p:nvGraphicFramePr>
          <p:cNvPr id="13" name="Object 3"/>
          <p:cNvGraphicFramePr>
            <a:graphicFrameLocks noChangeAspect="1"/>
          </p:cNvGraphicFramePr>
          <p:nvPr>
            <p:extLst>
              <p:ext uri="{D42A27DB-BD31-4B8C-83A1-F6EECF244321}">
                <p14:modId xmlns:p14="http://schemas.microsoft.com/office/powerpoint/2010/main" val="3547998537"/>
              </p:ext>
            </p:extLst>
          </p:nvPr>
        </p:nvGraphicFramePr>
        <p:xfrm>
          <a:off x="1048544" y="1316037"/>
          <a:ext cx="7218363" cy="525858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7"/>
          <p:cNvSpPr txBox="1">
            <a:spLocks noChangeArrowheads="1"/>
          </p:cNvSpPr>
          <p:nvPr/>
        </p:nvSpPr>
        <p:spPr bwMode="auto">
          <a:xfrm>
            <a:off x="5931416" y="3501613"/>
            <a:ext cx="1008063" cy="276999"/>
          </a:xfrm>
          <a:prstGeom prst="rect">
            <a:avLst/>
          </a:prstGeom>
          <a:noFill/>
          <a:ln w="9525">
            <a:noFill/>
            <a:miter lim="800000"/>
            <a:headEnd/>
            <a:tailEnd/>
          </a:ln>
          <a:effectLst/>
        </p:spPr>
        <p:txBody>
          <a:bodyPr>
            <a:spAutoFit/>
          </a:bodyPr>
          <a:lstStyle/>
          <a:p>
            <a:pPr>
              <a:spcBef>
                <a:spcPct val="50000"/>
              </a:spcBef>
            </a:pPr>
            <a:r>
              <a:rPr lang="tr-TR" sz="1200" b="1" dirty="0">
                <a:latin typeface="Arial" charset="0"/>
              </a:rPr>
              <a:t>% </a:t>
            </a:r>
            <a:r>
              <a:rPr lang="tr-TR" sz="1200" b="1" dirty="0" smtClean="0">
                <a:latin typeface="Arial" charset="0"/>
              </a:rPr>
              <a:t>18</a:t>
            </a:r>
            <a:endParaRPr lang="tr-TR" sz="1200" b="1" dirty="0">
              <a:latin typeface="Arial" charset="0"/>
            </a:endParaRPr>
          </a:p>
        </p:txBody>
      </p:sp>
      <p:sp>
        <p:nvSpPr>
          <p:cNvPr id="7" name="Text Box 8"/>
          <p:cNvSpPr txBox="1">
            <a:spLocks noChangeArrowheads="1"/>
          </p:cNvSpPr>
          <p:nvPr/>
        </p:nvSpPr>
        <p:spPr bwMode="auto">
          <a:xfrm>
            <a:off x="4147974" y="3078232"/>
            <a:ext cx="666771" cy="276999"/>
          </a:xfrm>
          <a:prstGeom prst="rect">
            <a:avLst/>
          </a:prstGeom>
          <a:noFill/>
          <a:ln w="9525">
            <a:noFill/>
            <a:miter lim="800000"/>
            <a:headEnd/>
            <a:tailEnd/>
          </a:ln>
          <a:effectLst/>
        </p:spPr>
        <p:txBody>
          <a:bodyPr wrap="square">
            <a:spAutoFit/>
          </a:bodyPr>
          <a:lstStyle/>
          <a:p>
            <a:pPr>
              <a:spcBef>
                <a:spcPct val="50000"/>
              </a:spcBef>
            </a:pPr>
            <a:r>
              <a:rPr lang="tr-TR" sz="1200" b="1" dirty="0">
                <a:latin typeface="Arial" charset="0"/>
              </a:rPr>
              <a:t>% </a:t>
            </a:r>
            <a:r>
              <a:rPr lang="tr-TR" sz="1200" b="1" dirty="0" smtClean="0">
                <a:latin typeface="Arial" charset="0"/>
              </a:rPr>
              <a:t>2</a:t>
            </a:r>
            <a:endParaRPr lang="tr-TR" sz="1200" b="1" dirty="0">
              <a:latin typeface="Arial" charset="0"/>
            </a:endParaRPr>
          </a:p>
        </p:txBody>
      </p:sp>
      <p:sp>
        <p:nvSpPr>
          <p:cNvPr id="8" name="Text Box 9"/>
          <p:cNvSpPr txBox="1">
            <a:spLocks noChangeArrowheads="1"/>
          </p:cNvSpPr>
          <p:nvPr/>
        </p:nvSpPr>
        <p:spPr bwMode="auto">
          <a:xfrm>
            <a:off x="4814745" y="3224614"/>
            <a:ext cx="447678" cy="276999"/>
          </a:xfrm>
          <a:prstGeom prst="rect">
            <a:avLst/>
          </a:prstGeom>
          <a:noFill/>
          <a:ln w="9525">
            <a:noFill/>
            <a:miter lim="800000"/>
            <a:headEnd/>
            <a:tailEnd/>
          </a:ln>
          <a:effectLst/>
        </p:spPr>
        <p:txBody>
          <a:bodyPr wrap="square">
            <a:spAutoFit/>
          </a:bodyPr>
          <a:lstStyle/>
          <a:p>
            <a:pPr>
              <a:spcBef>
                <a:spcPct val="50000"/>
              </a:spcBef>
            </a:pPr>
            <a:r>
              <a:rPr lang="tr-TR" sz="1200" b="1" dirty="0">
                <a:latin typeface="Arial" charset="0"/>
              </a:rPr>
              <a:t>% 6</a:t>
            </a:r>
          </a:p>
        </p:txBody>
      </p:sp>
      <p:sp>
        <p:nvSpPr>
          <p:cNvPr id="11" name="Text Box 12"/>
          <p:cNvSpPr txBox="1">
            <a:spLocks noChangeArrowheads="1"/>
          </p:cNvSpPr>
          <p:nvPr/>
        </p:nvSpPr>
        <p:spPr bwMode="auto">
          <a:xfrm>
            <a:off x="2726532" y="4295002"/>
            <a:ext cx="720725" cy="276999"/>
          </a:xfrm>
          <a:prstGeom prst="rect">
            <a:avLst/>
          </a:prstGeom>
          <a:noFill/>
          <a:ln w="9525">
            <a:noFill/>
            <a:miter lim="800000"/>
            <a:headEnd/>
            <a:tailEnd/>
          </a:ln>
          <a:effectLst/>
        </p:spPr>
        <p:txBody>
          <a:bodyPr>
            <a:spAutoFit/>
          </a:bodyPr>
          <a:lstStyle/>
          <a:p>
            <a:pPr>
              <a:spcBef>
                <a:spcPct val="50000"/>
              </a:spcBef>
            </a:pPr>
            <a:r>
              <a:rPr lang="tr-TR" sz="1200" b="1" dirty="0">
                <a:latin typeface="Arial" charset="0"/>
              </a:rPr>
              <a:t>% 74</a:t>
            </a:r>
          </a:p>
        </p:txBody>
      </p:sp>
      <p:sp>
        <p:nvSpPr>
          <p:cNvPr id="17" name="Rectangle 31"/>
          <p:cNvSpPr txBox="1">
            <a:spLocks noChangeArrowheads="1"/>
          </p:cNvSpPr>
          <p:nvPr/>
        </p:nvSpPr>
        <p:spPr bwMode="gray">
          <a:xfrm>
            <a:off x="327331" y="992187"/>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FFFFFF"/>
                </a:solidFill>
                <a:effectLst>
                  <a:innerShdw blurRad="63500" dist="50800" dir="8100000">
                    <a:prstClr val="black">
                      <a:alpha val="50000"/>
                    </a:prstClr>
                  </a:innerShdw>
                </a:effectLst>
                <a:latin typeface="Calibri" pitchFamily="34" charset="0"/>
                <a:cs typeface="Calibri" pitchFamily="34" charset="0"/>
              </a:rPr>
              <a:t>İŞ KAZALARI NEDENLERİ (% ORANLARI)</a:t>
            </a:r>
            <a:endParaRPr lang="en-GB" sz="3200" noProof="1" smtClean="0">
              <a:solidFill>
                <a:srgbClr val="FFFFFF"/>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26198125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ext Box 6"/>
          <p:cNvSpPr txBox="1">
            <a:spLocks noChangeArrowheads="1"/>
          </p:cNvSpPr>
          <p:nvPr/>
        </p:nvSpPr>
        <p:spPr bwMode="auto">
          <a:xfrm>
            <a:off x="6199094" y="2449858"/>
            <a:ext cx="2858986" cy="276999"/>
          </a:xfrm>
          <a:prstGeom prst="rect">
            <a:avLst/>
          </a:prstGeom>
          <a:noFill/>
          <a:ln w="9525">
            <a:noFill/>
            <a:miter lim="800000"/>
            <a:headEnd/>
            <a:tailEnd/>
          </a:ln>
        </p:spPr>
        <p:txBody>
          <a:bodyPr wrap="square" lIns="0" tIns="0" rIns="0" bIns="0" anchor="ctr">
            <a:spAutoFit/>
          </a:bodyPr>
          <a:lstStyle/>
          <a:p>
            <a:pPr algn="ctr" defTabSz="801688">
              <a:spcBef>
                <a:spcPct val="20000"/>
              </a:spcBef>
            </a:pPr>
            <a:r>
              <a:rPr lang="tr-TR" dirty="0">
                <a:solidFill>
                  <a:srgbClr val="000000"/>
                </a:solidFill>
                <a:latin typeface="Calibri" pitchFamily="34" charset="0"/>
                <a:cs typeface="Calibri" pitchFamily="34" charset="0"/>
              </a:rPr>
              <a:t>Bilgi ve ustalık yetersizliği</a:t>
            </a:r>
            <a:endParaRPr lang="en-GB" dirty="0">
              <a:solidFill>
                <a:srgbClr val="333333"/>
              </a:solidFill>
              <a:latin typeface="Calibri" pitchFamily="34" charset="0"/>
              <a:cs typeface="Calibri" pitchFamily="34" charset="0"/>
            </a:endParaRPr>
          </a:p>
        </p:txBody>
      </p:sp>
      <p:sp>
        <p:nvSpPr>
          <p:cNvPr id="233476" name="Text Box 44"/>
          <p:cNvSpPr txBox="1">
            <a:spLocks noChangeArrowheads="1"/>
          </p:cNvSpPr>
          <p:nvPr/>
        </p:nvSpPr>
        <p:spPr bwMode="auto">
          <a:xfrm>
            <a:off x="503163" y="2856534"/>
            <a:ext cx="2649471" cy="3231654"/>
          </a:xfrm>
          <a:prstGeom prst="rect">
            <a:avLst/>
          </a:prstGeom>
          <a:noFill/>
          <a:ln w="9525">
            <a:noFill/>
            <a:miter lim="800000"/>
            <a:headEnd/>
            <a:tailEnd/>
          </a:ln>
        </p:spPr>
        <p:txBody>
          <a:bodyPr wrap="square" lIns="0" tIns="0" rIns="0" bIns="0" anchor="ctr">
            <a:spAutoFit/>
          </a:bodyPr>
          <a:lstStyle/>
          <a:p>
            <a:pPr defTabSz="801688">
              <a:spcBef>
                <a:spcPts val="0"/>
              </a:spcBef>
            </a:pPr>
            <a:r>
              <a:rPr lang="tr-TR" sz="1400" dirty="0" smtClean="0">
                <a:solidFill>
                  <a:srgbClr val="292929"/>
                </a:solidFill>
                <a:latin typeface="Calibri" pitchFamily="34" charset="0"/>
                <a:cs typeface="Calibri" pitchFamily="34" charset="0"/>
              </a:rPr>
              <a:t>Dikkatsizlik, </a:t>
            </a:r>
          </a:p>
          <a:p>
            <a:pPr defTabSz="801688">
              <a:spcBef>
                <a:spcPts val="0"/>
              </a:spcBef>
            </a:pPr>
            <a:r>
              <a:rPr lang="tr-TR" sz="1400" dirty="0" smtClean="0">
                <a:latin typeface="Calibri" pitchFamily="34" charset="0"/>
                <a:ea typeface="Tahoma" pitchFamily="34" charset="0"/>
                <a:cs typeface="Tahoma" pitchFamily="34" charset="0"/>
              </a:rPr>
              <a:t>Acelecilik</a:t>
            </a:r>
          </a:p>
          <a:p>
            <a:pPr defTabSz="801688">
              <a:spcBef>
                <a:spcPts val="0"/>
              </a:spcBef>
            </a:pPr>
            <a:r>
              <a:rPr lang="tr-TR" sz="1400" dirty="0" smtClean="0">
                <a:latin typeface="Calibri" pitchFamily="34" charset="0"/>
                <a:ea typeface="Tahoma" pitchFamily="34" charset="0"/>
                <a:cs typeface="Tahoma" pitchFamily="34" charset="0"/>
              </a:rPr>
              <a:t>İhmalkarlık</a:t>
            </a:r>
          </a:p>
          <a:p>
            <a:pPr defTabSz="801688">
              <a:spcBef>
                <a:spcPts val="0"/>
              </a:spcBef>
            </a:pPr>
            <a:r>
              <a:rPr lang="tr-TR" sz="1400" dirty="0" smtClean="0">
                <a:latin typeface="Calibri" pitchFamily="34" charset="0"/>
                <a:ea typeface="Tahoma" pitchFamily="34" charset="0"/>
                <a:cs typeface="Tahoma" pitchFamily="34" charset="0"/>
              </a:rPr>
              <a:t>Dalgınlık, </a:t>
            </a:r>
          </a:p>
          <a:p>
            <a:pPr defTabSz="801688">
              <a:spcBef>
                <a:spcPts val="0"/>
              </a:spcBef>
            </a:pPr>
            <a:r>
              <a:rPr lang="tr-TR" sz="1400" dirty="0" smtClean="0">
                <a:solidFill>
                  <a:srgbClr val="292929"/>
                </a:solidFill>
                <a:latin typeface="Calibri" pitchFamily="34" charset="0"/>
                <a:cs typeface="Calibri" pitchFamily="34" charset="0"/>
              </a:rPr>
              <a:t>Laubalilik, </a:t>
            </a:r>
          </a:p>
          <a:p>
            <a:pPr defTabSz="801688">
              <a:spcBef>
                <a:spcPts val="0"/>
              </a:spcBef>
            </a:pPr>
            <a:r>
              <a:rPr lang="tr-TR" sz="1400" dirty="0" smtClean="0">
                <a:solidFill>
                  <a:srgbClr val="292929"/>
                </a:solidFill>
                <a:latin typeface="Calibri" pitchFamily="34" charset="0"/>
                <a:cs typeface="Calibri" pitchFamily="34" charset="0"/>
              </a:rPr>
              <a:t>Umursamazlık</a:t>
            </a:r>
          </a:p>
          <a:p>
            <a:pPr defTabSz="801688">
              <a:spcBef>
                <a:spcPts val="0"/>
              </a:spcBef>
            </a:pPr>
            <a:r>
              <a:rPr lang="tr-TR" sz="1400" dirty="0" smtClean="0">
                <a:solidFill>
                  <a:srgbClr val="292929"/>
                </a:solidFill>
                <a:latin typeface="Calibri" pitchFamily="34" charset="0"/>
                <a:cs typeface="Calibri" pitchFamily="34" charset="0"/>
              </a:rPr>
              <a:t>Daha </a:t>
            </a:r>
            <a:r>
              <a:rPr lang="tr-TR" sz="1400" dirty="0">
                <a:solidFill>
                  <a:srgbClr val="292929"/>
                </a:solidFill>
                <a:latin typeface="Calibri" pitchFamily="34" charset="0"/>
                <a:cs typeface="Calibri" pitchFamily="34" charset="0"/>
              </a:rPr>
              <a:t>çok ücret almak-prim sistemi</a:t>
            </a:r>
          </a:p>
          <a:p>
            <a:pPr defTabSz="801688">
              <a:spcBef>
                <a:spcPts val="0"/>
              </a:spcBef>
            </a:pPr>
            <a:r>
              <a:rPr lang="tr-TR" sz="1400" dirty="0" smtClean="0">
                <a:latin typeface="Calibri" pitchFamily="34" charset="0"/>
                <a:cs typeface="Calibri" pitchFamily="34" charset="0"/>
              </a:rPr>
              <a:t>Zaman kazanmak</a:t>
            </a:r>
          </a:p>
          <a:p>
            <a:pPr defTabSz="801688">
              <a:spcBef>
                <a:spcPts val="0"/>
              </a:spcBef>
            </a:pPr>
            <a:r>
              <a:rPr lang="tr-TR" sz="1400" dirty="0" smtClean="0">
                <a:latin typeface="Calibri" pitchFamily="34" charset="0"/>
                <a:cs typeface="Calibri" pitchFamily="34" charset="0"/>
              </a:rPr>
              <a:t>Grup davranışı(</a:t>
            </a:r>
            <a:r>
              <a:rPr lang="tr-TR" sz="1400" dirty="0" smtClean="0">
                <a:latin typeface="Calibri" pitchFamily="34" charset="0"/>
                <a:ea typeface="Tahoma" pitchFamily="34" charset="0"/>
                <a:cs typeface="Tahoma" pitchFamily="34" charset="0"/>
              </a:rPr>
              <a:t>şakalaşma )</a:t>
            </a:r>
          </a:p>
          <a:p>
            <a:pPr eaLnBrk="1" hangingPunct="1">
              <a:spcBef>
                <a:spcPts val="0"/>
              </a:spcBef>
            </a:pPr>
            <a:r>
              <a:rPr lang="tr-TR" sz="1400" dirty="0" smtClean="0">
                <a:latin typeface="Calibri" pitchFamily="34" charset="0"/>
                <a:cs typeface="Calibri" pitchFamily="34" charset="0"/>
              </a:rPr>
              <a:t>Yorgunluk-bıkkınlık</a:t>
            </a:r>
          </a:p>
          <a:p>
            <a:pPr eaLnBrk="1" hangingPunct="1">
              <a:spcBef>
                <a:spcPts val="0"/>
              </a:spcBef>
            </a:pPr>
            <a:r>
              <a:rPr lang="tr-TR" sz="1400" dirty="0" smtClean="0">
                <a:latin typeface="Calibri" pitchFamily="34" charset="0"/>
                <a:cs typeface="Calibri" pitchFamily="34" charset="0"/>
              </a:rPr>
              <a:t>İş yeri sosyal yaşamı</a:t>
            </a:r>
          </a:p>
          <a:p>
            <a:pPr eaLnBrk="1" hangingPunct="1">
              <a:spcBef>
                <a:spcPts val="0"/>
              </a:spcBef>
            </a:pPr>
            <a:r>
              <a:rPr lang="tr-TR" sz="1400" dirty="0" smtClean="0">
                <a:latin typeface="Calibri" pitchFamily="34" charset="0"/>
                <a:cs typeface="Calibri" pitchFamily="34" charset="0"/>
              </a:rPr>
              <a:t>İşyeri sonrası yaşam</a:t>
            </a:r>
          </a:p>
          <a:p>
            <a:pPr eaLnBrk="1" hangingPunct="1">
              <a:spcBef>
                <a:spcPts val="0"/>
              </a:spcBef>
            </a:pPr>
            <a:r>
              <a:rPr lang="tr-TR" sz="1400" dirty="0" smtClean="0">
                <a:latin typeface="Calibri" pitchFamily="34" charset="0"/>
                <a:cs typeface="Calibri" pitchFamily="34" charset="0"/>
              </a:rPr>
              <a:t>Fizyolojik bozukluklar</a:t>
            </a:r>
          </a:p>
          <a:p>
            <a:pPr defTabSz="801688">
              <a:spcBef>
                <a:spcPts val="0"/>
              </a:spcBef>
            </a:pPr>
            <a:r>
              <a:rPr lang="tr-TR" sz="1400" dirty="0" smtClean="0">
                <a:solidFill>
                  <a:srgbClr val="292929"/>
                </a:solidFill>
                <a:latin typeface="Calibri" pitchFamily="34" charset="0"/>
                <a:cs typeface="Calibri" pitchFamily="34" charset="0"/>
              </a:rPr>
              <a:t>Az emek ve iş gücü kazancı</a:t>
            </a:r>
          </a:p>
          <a:p>
            <a:pPr defTabSz="801688">
              <a:spcBef>
                <a:spcPts val="0"/>
              </a:spcBef>
            </a:pPr>
            <a:r>
              <a:rPr lang="tr-TR" sz="1400" dirty="0" smtClean="0">
                <a:solidFill>
                  <a:srgbClr val="292929"/>
                </a:solidFill>
                <a:latin typeface="Calibri" pitchFamily="34" charset="0"/>
                <a:cs typeface="Calibri" pitchFamily="34" charset="0"/>
              </a:rPr>
              <a:t>Fazla üretim isteği</a:t>
            </a:r>
          </a:p>
        </p:txBody>
      </p:sp>
      <p:grpSp>
        <p:nvGrpSpPr>
          <p:cNvPr id="6" name="Grup 5"/>
          <p:cNvGrpSpPr/>
          <p:nvPr/>
        </p:nvGrpSpPr>
        <p:grpSpPr>
          <a:xfrm>
            <a:off x="2355456" y="994150"/>
            <a:ext cx="4076540" cy="4454392"/>
            <a:chOff x="2228850" y="1077595"/>
            <a:chExt cx="4316413" cy="4659630"/>
          </a:xfrm>
        </p:grpSpPr>
        <p:pic>
          <p:nvPicPr>
            <p:cNvPr id="233477" name="Picture 5"/>
            <p:cNvPicPr>
              <a:picLocks noChangeAspect="1" noChangeArrowheads="1"/>
            </p:cNvPicPr>
            <p:nvPr/>
          </p:nvPicPr>
          <p:blipFill>
            <a:blip r:embed="rId3" cstate="print">
              <a:lum bright="30000"/>
            </a:blip>
            <a:srcRect/>
            <a:stretch>
              <a:fillRect/>
            </a:stretch>
          </p:blipFill>
          <p:spPr bwMode="auto">
            <a:xfrm>
              <a:off x="2257425" y="5072063"/>
              <a:ext cx="4287838" cy="665162"/>
            </a:xfrm>
            <a:prstGeom prst="rect">
              <a:avLst/>
            </a:prstGeom>
            <a:noFill/>
            <a:ln w="9525">
              <a:noFill/>
              <a:miter lim="800000"/>
              <a:headEnd/>
              <a:tailEnd/>
            </a:ln>
          </p:spPr>
        </p:pic>
        <p:sp>
          <p:nvSpPr>
            <p:cNvPr id="233478" name="Freeform 6"/>
            <p:cNvSpPr>
              <a:spLocks/>
            </p:cNvSpPr>
            <p:nvPr/>
          </p:nvSpPr>
          <p:spPr bwMode="gray">
            <a:xfrm rot="3600000">
              <a:off x="3575050" y="2917825"/>
              <a:ext cx="1841500" cy="2781300"/>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gradFill rotWithShape="1">
              <a:gsLst>
                <a:gs pos="0">
                  <a:srgbClr val="5D0202"/>
                </a:gs>
                <a:gs pos="50000">
                  <a:srgbClr val="A90404"/>
                </a:gs>
                <a:gs pos="100000">
                  <a:srgbClr val="5D0202"/>
                </a:gs>
              </a:gsLst>
              <a:lin ang="5400000" scaled="1"/>
            </a:gradFill>
            <a:ln w="19050">
              <a:solidFill>
                <a:srgbClr val="FFFFFF"/>
              </a:solidFill>
              <a:round/>
              <a:headEnd/>
              <a:tailEnd/>
            </a:ln>
          </p:spPr>
          <p:txBody>
            <a:bodyPr/>
            <a:lstStyle/>
            <a:p>
              <a:endParaRPr lang="tr-TR" dirty="0">
                <a:solidFill>
                  <a:srgbClr val="000000"/>
                </a:solidFill>
              </a:endParaRPr>
            </a:p>
          </p:txBody>
        </p:sp>
        <p:sp>
          <p:nvSpPr>
            <p:cNvPr id="233479" name="Freeform 7"/>
            <p:cNvSpPr>
              <a:spLocks/>
            </p:cNvSpPr>
            <p:nvPr/>
          </p:nvSpPr>
          <p:spPr bwMode="gray">
            <a:xfrm rot="3600000">
              <a:off x="2607469" y="1415256"/>
              <a:ext cx="2003425" cy="2760663"/>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gradFill rotWithShape="1">
              <a:gsLst>
                <a:gs pos="0">
                  <a:srgbClr val="5D0202"/>
                </a:gs>
                <a:gs pos="50000">
                  <a:srgbClr val="A90404"/>
                </a:gs>
                <a:gs pos="100000">
                  <a:srgbClr val="5D0202"/>
                </a:gs>
              </a:gsLst>
              <a:lin ang="5400000" scaled="1"/>
            </a:gradFill>
            <a:ln w="19050">
              <a:solidFill>
                <a:srgbClr val="FFFFFF"/>
              </a:solidFill>
              <a:round/>
              <a:headEnd/>
              <a:tailEnd/>
            </a:ln>
          </p:spPr>
          <p:txBody>
            <a:bodyPr/>
            <a:lstStyle/>
            <a:p>
              <a:endParaRPr lang="tr-TR" dirty="0">
                <a:solidFill>
                  <a:srgbClr val="000000"/>
                </a:solidFill>
              </a:endParaRPr>
            </a:p>
          </p:txBody>
        </p:sp>
        <p:sp>
          <p:nvSpPr>
            <p:cNvPr id="233480" name="Freeform 8"/>
            <p:cNvSpPr>
              <a:spLocks/>
            </p:cNvSpPr>
            <p:nvPr/>
          </p:nvSpPr>
          <p:spPr bwMode="gray">
            <a:xfrm rot="3600000">
              <a:off x="3886791" y="2068675"/>
              <a:ext cx="3194684" cy="1212524"/>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gradFill rotWithShape="1">
              <a:gsLst>
                <a:gs pos="0">
                  <a:srgbClr val="5D0202"/>
                </a:gs>
                <a:gs pos="50000">
                  <a:srgbClr val="A90404"/>
                </a:gs>
                <a:gs pos="100000">
                  <a:srgbClr val="5D0202"/>
                </a:gs>
              </a:gsLst>
              <a:lin ang="5400000" scaled="1"/>
            </a:gradFill>
            <a:ln w="19050">
              <a:solidFill>
                <a:srgbClr val="FFFFFF"/>
              </a:solidFill>
              <a:round/>
              <a:headEnd/>
              <a:tailEnd/>
            </a:ln>
          </p:spPr>
          <p:txBody>
            <a:bodyPr/>
            <a:lstStyle/>
            <a:p>
              <a:endParaRPr lang="tr-TR" dirty="0">
                <a:solidFill>
                  <a:srgbClr val="000000"/>
                </a:solidFill>
              </a:endParaRPr>
            </a:p>
          </p:txBody>
        </p:sp>
        <p:sp>
          <p:nvSpPr>
            <p:cNvPr id="233481" name="Freeform 9"/>
            <p:cNvSpPr>
              <a:spLocks/>
            </p:cNvSpPr>
            <p:nvPr/>
          </p:nvSpPr>
          <p:spPr bwMode="gray">
            <a:xfrm rot="7200000">
              <a:off x="4369594" y="1916906"/>
              <a:ext cx="1282700" cy="1944688"/>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gradFill rotWithShape="1">
              <a:gsLst>
                <a:gs pos="0">
                  <a:srgbClr val="E2E2E2"/>
                </a:gs>
                <a:gs pos="100000">
                  <a:srgbClr val="C3C3C3"/>
                </a:gs>
              </a:gsLst>
              <a:lin ang="5400000" scaled="1"/>
            </a:gradFill>
            <a:ln w="19050">
              <a:solidFill>
                <a:srgbClr val="FFFFFF"/>
              </a:solidFill>
              <a:round/>
              <a:headEnd/>
              <a:tailEnd/>
            </a:ln>
          </p:spPr>
          <p:txBody>
            <a:bodyPr/>
            <a:lstStyle/>
            <a:p>
              <a:endParaRPr lang="tr-TR" dirty="0">
                <a:solidFill>
                  <a:srgbClr val="000000"/>
                </a:solidFill>
              </a:endParaRPr>
            </a:p>
          </p:txBody>
        </p:sp>
        <p:sp>
          <p:nvSpPr>
            <p:cNvPr id="233482" name="Freeform 10"/>
            <p:cNvSpPr>
              <a:spLocks/>
            </p:cNvSpPr>
            <p:nvPr/>
          </p:nvSpPr>
          <p:spPr bwMode="gray">
            <a:xfrm rot="7200000">
              <a:off x="3697288" y="2973387"/>
              <a:ext cx="1447800" cy="1920875"/>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gradFill rotWithShape="1">
              <a:gsLst>
                <a:gs pos="0">
                  <a:srgbClr val="E2E2E2"/>
                </a:gs>
                <a:gs pos="100000">
                  <a:srgbClr val="C3C3C3"/>
                </a:gs>
              </a:gsLst>
              <a:lin ang="5400000" scaled="1"/>
            </a:gradFill>
            <a:ln w="19050">
              <a:solidFill>
                <a:srgbClr val="FFFFFF"/>
              </a:solidFill>
              <a:round/>
              <a:headEnd/>
              <a:tailEnd/>
            </a:ln>
          </p:spPr>
          <p:txBody>
            <a:bodyPr/>
            <a:lstStyle/>
            <a:p>
              <a:endParaRPr lang="tr-TR" dirty="0">
                <a:solidFill>
                  <a:srgbClr val="000000"/>
                </a:solidFill>
              </a:endParaRPr>
            </a:p>
          </p:txBody>
        </p:sp>
        <p:sp>
          <p:nvSpPr>
            <p:cNvPr id="233483" name="Freeform 11"/>
            <p:cNvSpPr>
              <a:spLocks/>
            </p:cNvSpPr>
            <p:nvPr/>
          </p:nvSpPr>
          <p:spPr bwMode="gray">
            <a:xfrm rot="7200000">
              <a:off x="2606675" y="2416176"/>
              <a:ext cx="2217737" cy="931862"/>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gradFill rotWithShape="1">
              <a:gsLst>
                <a:gs pos="0">
                  <a:srgbClr val="E2E2E2"/>
                </a:gs>
                <a:gs pos="100000">
                  <a:srgbClr val="C3C3C3"/>
                </a:gs>
              </a:gsLst>
              <a:lin ang="5400000" scaled="1"/>
            </a:gradFill>
            <a:ln w="19050">
              <a:solidFill>
                <a:srgbClr val="FFFFFF"/>
              </a:solidFill>
              <a:round/>
              <a:headEnd/>
              <a:tailEnd/>
            </a:ln>
          </p:spPr>
          <p:txBody>
            <a:bodyPr/>
            <a:lstStyle/>
            <a:p>
              <a:endParaRPr lang="tr-TR" dirty="0">
                <a:solidFill>
                  <a:srgbClr val="000000"/>
                </a:solidFill>
              </a:endParaRPr>
            </a:p>
          </p:txBody>
        </p:sp>
        <p:sp>
          <p:nvSpPr>
            <p:cNvPr id="233484" name="Oval 12"/>
            <p:cNvSpPr>
              <a:spLocks noChangeArrowheads="1"/>
            </p:cNvSpPr>
            <p:nvPr/>
          </p:nvSpPr>
          <p:spPr bwMode="gray">
            <a:xfrm>
              <a:off x="3743325" y="2613025"/>
              <a:ext cx="1360488" cy="1355725"/>
            </a:xfrm>
            <a:prstGeom prst="ellipse">
              <a:avLst/>
            </a:prstGeom>
            <a:gradFill rotWithShape="1">
              <a:gsLst>
                <a:gs pos="0">
                  <a:srgbClr val="E2E2E2"/>
                </a:gs>
                <a:gs pos="100000">
                  <a:srgbClr val="C3C3C3"/>
                </a:gs>
              </a:gsLst>
              <a:lin ang="5400000" scaled="1"/>
            </a:gradFill>
            <a:ln w="19050" algn="ctr">
              <a:solidFill>
                <a:srgbClr val="FFFFFF"/>
              </a:solidFill>
              <a:round/>
              <a:headEnd/>
              <a:tailEnd/>
            </a:ln>
          </p:spPr>
          <p:txBody>
            <a:bodyPr/>
            <a:lstStyle/>
            <a:p>
              <a:pPr algn="ctr"/>
              <a:endParaRPr lang="en-GB" sz="3800" dirty="0">
                <a:solidFill>
                  <a:srgbClr val="000000"/>
                </a:solidFill>
              </a:endParaRPr>
            </a:p>
          </p:txBody>
        </p:sp>
        <p:sp>
          <p:nvSpPr>
            <p:cNvPr id="233485" name="Text Box 20"/>
            <p:cNvSpPr txBox="1">
              <a:spLocks noChangeArrowheads="1"/>
            </p:cNvSpPr>
            <p:nvPr/>
          </p:nvSpPr>
          <p:spPr bwMode="auto">
            <a:xfrm>
              <a:off x="3724275" y="2936875"/>
              <a:ext cx="1422400" cy="707886"/>
            </a:xfrm>
            <a:prstGeom prst="rect">
              <a:avLst/>
            </a:prstGeom>
            <a:noFill/>
            <a:ln w="9525">
              <a:noFill/>
              <a:miter lim="800000"/>
              <a:headEnd/>
              <a:tailEnd/>
            </a:ln>
          </p:spPr>
          <p:txBody>
            <a:bodyPr>
              <a:spAutoFit/>
            </a:bodyPr>
            <a:lstStyle/>
            <a:p>
              <a:pPr algn="ctr" eaLnBrk="0" hangingPunct="0"/>
              <a:r>
                <a:rPr lang="tr-TR" sz="2000" b="1" dirty="0" smtClean="0">
                  <a:solidFill>
                    <a:srgbClr val="000000"/>
                  </a:solidFill>
                  <a:latin typeface="Calibri" pitchFamily="34" charset="0"/>
                  <a:cs typeface="Calibri" pitchFamily="34" charset="0"/>
                </a:rPr>
                <a:t>Tehlikeli Hareketler</a:t>
              </a:r>
              <a:endParaRPr lang="en-GB" sz="2000" b="1" dirty="0">
                <a:solidFill>
                  <a:srgbClr val="000000"/>
                </a:solidFill>
                <a:latin typeface="Calibri" pitchFamily="34" charset="0"/>
                <a:cs typeface="Calibri" pitchFamily="34" charset="0"/>
              </a:endParaRPr>
            </a:p>
          </p:txBody>
        </p:sp>
      </p:grpSp>
      <p:sp>
        <p:nvSpPr>
          <p:cNvPr id="233486" name="Line 40"/>
          <p:cNvSpPr>
            <a:spLocks noChangeShapeType="1"/>
          </p:cNvSpPr>
          <p:nvPr/>
        </p:nvSpPr>
        <p:spPr bwMode="auto">
          <a:xfrm flipH="1">
            <a:off x="503163" y="2758245"/>
            <a:ext cx="2119386" cy="4800"/>
          </a:xfrm>
          <a:prstGeom prst="line">
            <a:avLst/>
          </a:prstGeom>
          <a:noFill/>
          <a:ln w="28575">
            <a:solidFill>
              <a:srgbClr val="4D4D4D"/>
            </a:solidFill>
            <a:prstDash val="sysDot"/>
            <a:round/>
            <a:headEnd/>
            <a:tailEnd/>
          </a:ln>
        </p:spPr>
        <p:txBody>
          <a:bodyPr/>
          <a:lstStyle/>
          <a:p>
            <a:endParaRPr lang="tr-TR" dirty="0">
              <a:solidFill>
                <a:srgbClr val="000000"/>
              </a:solidFill>
            </a:endParaRPr>
          </a:p>
        </p:txBody>
      </p:sp>
      <p:sp>
        <p:nvSpPr>
          <p:cNvPr id="233487" name="Line 41"/>
          <p:cNvSpPr>
            <a:spLocks noChangeShapeType="1"/>
          </p:cNvSpPr>
          <p:nvPr/>
        </p:nvSpPr>
        <p:spPr bwMode="auto">
          <a:xfrm flipH="1">
            <a:off x="6197598" y="2758245"/>
            <a:ext cx="2742511" cy="0"/>
          </a:xfrm>
          <a:prstGeom prst="line">
            <a:avLst/>
          </a:prstGeom>
          <a:noFill/>
          <a:ln w="28575">
            <a:solidFill>
              <a:srgbClr val="4D4D4D"/>
            </a:solidFill>
            <a:prstDash val="sysDot"/>
            <a:round/>
            <a:headEnd/>
            <a:tailEnd/>
          </a:ln>
        </p:spPr>
        <p:txBody>
          <a:bodyPr/>
          <a:lstStyle/>
          <a:p>
            <a:endParaRPr lang="tr-TR" dirty="0">
              <a:solidFill>
                <a:srgbClr val="000000"/>
              </a:solidFill>
            </a:endParaRPr>
          </a:p>
        </p:txBody>
      </p:sp>
      <p:sp>
        <p:nvSpPr>
          <p:cNvPr id="233491" name="Text Box 6"/>
          <p:cNvSpPr txBox="1">
            <a:spLocks noChangeArrowheads="1"/>
          </p:cNvSpPr>
          <p:nvPr/>
        </p:nvSpPr>
        <p:spPr bwMode="auto">
          <a:xfrm>
            <a:off x="4670629" y="5501678"/>
            <a:ext cx="2181225" cy="830997"/>
          </a:xfrm>
          <a:prstGeom prst="rect">
            <a:avLst/>
          </a:prstGeom>
          <a:noFill/>
          <a:ln w="9525">
            <a:noFill/>
            <a:miter lim="800000"/>
            <a:headEnd/>
            <a:tailEnd/>
          </a:ln>
        </p:spPr>
        <p:txBody>
          <a:bodyPr wrap="square" lIns="0" tIns="0" rIns="0" bIns="0" anchor="ctr">
            <a:spAutoFit/>
          </a:bodyPr>
          <a:lstStyle/>
          <a:p>
            <a:pPr algn="ctr" defTabSz="801688">
              <a:spcBef>
                <a:spcPct val="20000"/>
              </a:spcBef>
            </a:pPr>
            <a:r>
              <a:rPr lang="tr-TR" dirty="0">
                <a:solidFill>
                  <a:srgbClr val="000000"/>
                </a:solidFill>
                <a:latin typeface="Calibri" pitchFamily="34" charset="0"/>
                <a:cs typeface="Calibri" pitchFamily="34" charset="0"/>
              </a:rPr>
              <a:t>Fiziki yetersizlik, uygunsuz mekanik koşullar</a:t>
            </a:r>
            <a:endParaRPr lang="en-GB" dirty="0">
              <a:solidFill>
                <a:srgbClr val="000000"/>
              </a:solidFill>
              <a:latin typeface="Calibri" pitchFamily="34" charset="0"/>
              <a:cs typeface="Calibri" pitchFamily="34" charset="0"/>
            </a:endParaRPr>
          </a:p>
        </p:txBody>
      </p:sp>
      <p:sp>
        <p:nvSpPr>
          <p:cNvPr id="28" name="Line 41"/>
          <p:cNvSpPr>
            <a:spLocks noChangeShapeType="1"/>
          </p:cNvSpPr>
          <p:nvPr/>
        </p:nvSpPr>
        <p:spPr bwMode="auto">
          <a:xfrm flipH="1">
            <a:off x="4470400" y="5183188"/>
            <a:ext cx="0" cy="1022516"/>
          </a:xfrm>
          <a:prstGeom prst="line">
            <a:avLst/>
          </a:prstGeom>
          <a:noFill/>
          <a:ln w="28575">
            <a:solidFill>
              <a:srgbClr val="4D4D4D"/>
            </a:solidFill>
            <a:prstDash val="sysDot"/>
            <a:round/>
            <a:headEnd/>
            <a:tailEnd/>
          </a:ln>
        </p:spPr>
        <p:txBody>
          <a:bodyPr/>
          <a:lstStyle/>
          <a:p>
            <a:endParaRPr lang="tr-TR" dirty="0">
              <a:solidFill>
                <a:srgbClr val="000000"/>
              </a:solidFill>
            </a:endParaRPr>
          </a:p>
        </p:txBody>
      </p:sp>
      <p:pic>
        <p:nvPicPr>
          <p:cNvPr id="2" name="Resim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9340" y="1125940"/>
            <a:ext cx="1354191" cy="1354191"/>
          </a:xfrm>
          <a:prstGeom prst="rect">
            <a:avLst/>
          </a:prstGeom>
        </p:spPr>
      </p:pic>
      <p:pic>
        <p:nvPicPr>
          <p:cNvPr id="928772" name="Picture 4" descr="C:\Users\ahmet\Desktop\icontexto-user-web20-myspac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315" y="1125940"/>
            <a:ext cx="1347385" cy="1347385"/>
          </a:xfrm>
          <a:prstGeom prst="rect">
            <a:avLst/>
          </a:prstGeom>
          <a:noFill/>
          <a:extLst>
            <a:ext uri="{909E8E84-426E-40DD-AFC4-6F175D3DCCD1}">
              <a14:hiddenFill xmlns:a14="http://schemas.microsoft.com/office/drawing/2010/main">
                <a:solidFill>
                  <a:srgbClr val="FFFFFF"/>
                </a:solidFill>
              </a14:hiddenFill>
            </a:ext>
          </a:extLst>
        </p:spPr>
      </p:pic>
      <p:pic>
        <p:nvPicPr>
          <p:cNvPr id="928774" name="Picture 6" descr="D:\DOKTOR\9-ISTUZMAN\1-EĞİTİM KURUMU\1. İstanbuluzman\ZZResim\Resim-İkon\Trash%20Ful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42280" y="5192295"/>
            <a:ext cx="1197174" cy="1068857"/>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31"/>
          <p:cNvSpPr>
            <a:spLocks noGrp="1" noChangeArrowheads="1"/>
          </p:cNvSpPr>
          <p:nvPr>
            <p:ph type="title"/>
          </p:nvPr>
        </p:nvSpPr>
        <p:spPr>
          <a:xfrm>
            <a:off x="899592" y="411163"/>
            <a:ext cx="6049748" cy="647700"/>
          </a:xfrm>
          <a:noFill/>
          <a:ln w="9525" algn="ctr">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lnSpc>
                <a:spcPct val="100000"/>
              </a:lnSpc>
            </a:pPr>
            <a:r>
              <a:rPr lang="tr-TR" kern="1200" noProof="1" smtClean="0">
                <a:ea typeface="+mn-ea"/>
                <a:cs typeface="Arial" charset="0"/>
              </a:rPr>
              <a:t>Tehlikeli hareketlerin nedenleri</a:t>
            </a:r>
            <a:endParaRPr lang="en-GB" kern="1200" noProof="1">
              <a:ea typeface="+mn-ea"/>
              <a:cs typeface="Arial" charset="0"/>
            </a:endParaRPr>
          </a:p>
        </p:txBody>
      </p:sp>
      <p:sp>
        <p:nvSpPr>
          <p:cNvPr id="3" name="Dikdörtgen 2"/>
          <p:cNvSpPr/>
          <p:nvPr/>
        </p:nvSpPr>
        <p:spPr>
          <a:xfrm>
            <a:off x="6043828" y="2819580"/>
            <a:ext cx="3187958" cy="1508105"/>
          </a:xfrm>
          <a:prstGeom prst="rect">
            <a:avLst/>
          </a:prstGeom>
          <a:noFill/>
          <a:ln w="9525">
            <a:noFill/>
            <a:miter lim="800000"/>
            <a:headEnd/>
            <a:tailEnd/>
          </a:ln>
        </p:spPr>
        <p:txBody>
          <a:bodyPr wrap="square" lIns="0" tIns="0" rIns="0" bIns="0" anchor="ctr">
            <a:spAutoFit/>
          </a:bodyPr>
          <a:lstStyle/>
          <a:p>
            <a:pPr algn="ctr" defTabSz="801688">
              <a:spcBef>
                <a:spcPct val="20000"/>
              </a:spcBef>
            </a:pPr>
            <a:r>
              <a:rPr lang="tr-TR" sz="1400" dirty="0" smtClean="0">
                <a:latin typeface="Calibri" pitchFamily="34" charset="0"/>
                <a:cs typeface="Calibri" pitchFamily="34" charset="0"/>
              </a:rPr>
              <a:t>Eğitim eksikliği</a:t>
            </a:r>
          </a:p>
          <a:p>
            <a:pPr algn="ctr" defTabSz="801688">
              <a:spcBef>
                <a:spcPct val="20000"/>
              </a:spcBef>
            </a:pPr>
            <a:r>
              <a:rPr lang="tr-TR" sz="1400" dirty="0" smtClean="0">
                <a:latin typeface="Calibri" pitchFamily="34" charset="0"/>
                <a:cs typeface="Calibri" pitchFamily="34" charset="0"/>
              </a:rPr>
              <a:t>Tecrübe azlığı</a:t>
            </a:r>
          </a:p>
          <a:p>
            <a:pPr algn="ctr" defTabSz="801688">
              <a:spcBef>
                <a:spcPct val="20000"/>
              </a:spcBef>
            </a:pPr>
            <a:r>
              <a:rPr lang="tr-TR" sz="1400" dirty="0" smtClean="0">
                <a:latin typeface="Calibri" pitchFamily="34" charset="0"/>
                <a:cs typeface="Calibri" pitchFamily="34" charset="0"/>
              </a:rPr>
              <a:t>Tatbikat yapmama</a:t>
            </a:r>
          </a:p>
          <a:p>
            <a:pPr algn="ctr" defTabSz="801688">
              <a:spcBef>
                <a:spcPct val="20000"/>
              </a:spcBef>
            </a:pPr>
            <a:r>
              <a:rPr lang="tr-TR" sz="1400" dirty="0" smtClean="0">
                <a:latin typeface="Calibri" pitchFamily="34" charset="0"/>
                <a:cs typeface="Calibri" pitchFamily="34" charset="0"/>
              </a:rPr>
              <a:t>İşletme körlüğü</a:t>
            </a:r>
          </a:p>
          <a:p>
            <a:pPr algn="ctr" defTabSz="801688">
              <a:spcBef>
                <a:spcPct val="20000"/>
              </a:spcBef>
            </a:pPr>
            <a:endParaRPr lang="tr-TR" sz="1400" dirty="0">
              <a:latin typeface="Calibri" pitchFamily="34" charset="0"/>
              <a:cs typeface="Calibri" pitchFamily="34" charset="0"/>
            </a:endParaRPr>
          </a:p>
          <a:p>
            <a:pPr algn="ctr" defTabSz="801688">
              <a:spcBef>
                <a:spcPct val="20000"/>
              </a:spcBef>
            </a:pPr>
            <a:endParaRPr lang="tr-TR" sz="1400" dirty="0">
              <a:solidFill>
                <a:srgbClr val="292929"/>
              </a:solidFill>
              <a:latin typeface="Calibri" pitchFamily="34" charset="0"/>
              <a:cs typeface="Calibri" pitchFamily="34" charset="0"/>
            </a:endParaRPr>
          </a:p>
        </p:txBody>
      </p:sp>
      <p:sp>
        <p:nvSpPr>
          <p:cNvPr id="4" name="Metin kutusu 3"/>
          <p:cNvSpPr txBox="1"/>
          <p:nvPr/>
        </p:nvSpPr>
        <p:spPr>
          <a:xfrm>
            <a:off x="457200" y="2432050"/>
            <a:ext cx="2241550" cy="369332"/>
          </a:xfrm>
          <a:prstGeom prst="rect">
            <a:avLst/>
          </a:prstGeom>
          <a:noFill/>
        </p:spPr>
        <p:txBody>
          <a:bodyPr wrap="square" rtlCol="0">
            <a:spAutoFit/>
          </a:bodyPr>
          <a:lstStyle/>
          <a:p>
            <a:pPr algn="ctr"/>
            <a:r>
              <a:rPr lang="tr-TR" dirty="0">
                <a:solidFill>
                  <a:srgbClr val="292929"/>
                </a:solidFill>
                <a:latin typeface="Calibri" pitchFamily="34" charset="0"/>
                <a:cs typeface="Calibri" pitchFamily="34" charset="0"/>
              </a:rPr>
              <a:t>İşçinin şahsi kusurları</a:t>
            </a:r>
            <a:endParaRPr lang="tr-TR" dirty="0"/>
          </a:p>
        </p:txBody>
      </p:sp>
    </p:spTree>
    <p:extLst>
      <p:ext uri="{BB962C8B-B14F-4D97-AF65-F5344CB8AC3E}">
        <p14:creationId xmlns:p14="http://schemas.microsoft.com/office/powerpoint/2010/main" val="374790367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899592" y="404664"/>
            <a:ext cx="6467475" cy="5715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lnSpc>
                <a:spcPct val="100000"/>
              </a:lnSpc>
            </a:pPr>
            <a:r>
              <a:rPr lang="tr-TR" kern="1200" dirty="0" smtClean="0">
                <a:ea typeface="+mn-ea"/>
                <a:cs typeface="Arial" charset="0"/>
              </a:rPr>
              <a:t/>
            </a:r>
            <a:br>
              <a:rPr lang="tr-TR" kern="1200" dirty="0" smtClean="0">
                <a:ea typeface="+mn-ea"/>
                <a:cs typeface="Arial" charset="0"/>
              </a:rPr>
            </a:br>
            <a:r>
              <a:rPr lang="tr-TR" kern="1200" dirty="0" smtClean="0">
                <a:ea typeface="+mn-ea"/>
                <a:cs typeface="Arial" charset="0"/>
              </a:rPr>
              <a:t>Tehlikeli hareket örnekleri</a:t>
            </a:r>
            <a:br>
              <a:rPr lang="tr-TR" kern="1200" dirty="0" smtClean="0">
                <a:ea typeface="+mn-ea"/>
                <a:cs typeface="Arial" charset="0"/>
              </a:rPr>
            </a:br>
            <a:endParaRPr lang="tr-TR" kern="1200" dirty="0">
              <a:ea typeface="+mn-ea"/>
              <a:cs typeface="Arial" charset="0"/>
            </a:endParaRPr>
          </a:p>
        </p:txBody>
      </p:sp>
      <p:sp>
        <p:nvSpPr>
          <p:cNvPr id="60419" name="Rectangle 3"/>
          <p:cNvSpPr>
            <a:spLocks noGrp="1" noChangeArrowheads="1"/>
          </p:cNvSpPr>
          <p:nvPr>
            <p:ph type="body" idx="4294967295"/>
          </p:nvPr>
        </p:nvSpPr>
        <p:spPr bwMode="auto">
          <a:xfrm>
            <a:off x="552450" y="1412776"/>
            <a:ext cx="8229600" cy="4525962"/>
          </a:xfrm>
          <a:prstGeom prst="rect">
            <a:avLst/>
          </a:prstGeom>
          <a:noFill/>
          <a:ln>
            <a:miter lim="800000"/>
            <a:headEnd/>
            <a:tailEnd/>
          </a:ln>
        </p:spPr>
        <p:txBody>
          <a:bodyPr/>
          <a:lstStyle/>
          <a:p>
            <a:pPr eaLnBrk="1" hangingPunct="1">
              <a:buFont typeface="Wingdings" pitchFamily="2" charset="2"/>
              <a:buChar char="Ø"/>
            </a:pPr>
            <a:r>
              <a:rPr lang="tr-TR" sz="2000" dirty="0" smtClean="0">
                <a:solidFill>
                  <a:srgbClr val="002060"/>
                </a:solidFill>
              </a:rPr>
              <a:t>Çevre ve trafik emniyetini sağlamadan işe başlamak,</a:t>
            </a:r>
          </a:p>
          <a:p>
            <a:pPr eaLnBrk="1" hangingPunct="1">
              <a:lnSpc>
                <a:spcPct val="90000"/>
              </a:lnSpc>
              <a:buFont typeface="Wingdings" pitchFamily="2" charset="2"/>
              <a:buChar char="Ø"/>
            </a:pPr>
            <a:r>
              <a:rPr lang="tr-TR" sz="2000" dirty="0">
                <a:solidFill>
                  <a:srgbClr val="002060"/>
                </a:solidFill>
              </a:rPr>
              <a:t>Gaz kaçaklarını veya sızıntılarını ciddiye almadan güvenlik tedbirlerini almadan hareket etmek,</a:t>
            </a:r>
          </a:p>
          <a:p>
            <a:pPr eaLnBrk="1" hangingPunct="1">
              <a:lnSpc>
                <a:spcPct val="90000"/>
              </a:lnSpc>
              <a:buFont typeface="Wingdings" pitchFamily="2" charset="2"/>
              <a:buChar char="Ø"/>
            </a:pPr>
            <a:r>
              <a:rPr lang="tr-TR" sz="2000" dirty="0">
                <a:solidFill>
                  <a:srgbClr val="002060"/>
                </a:solidFill>
              </a:rPr>
              <a:t>Gaz kaçaklarını kibrit, çakmak vb. aletler ile ateş yakarak aramak,</a:t>
            </a:r>
          </a:p>
          <a:p>
            <a:pPr eaLnBrk="1" hangingPunct="1">
              <a:buFont typeface="Wingdings" pitchFamily="2" charset="2"/>
              <a:buChar char="Ø"/>
            </a:pPr>
            <a:r>
              <a:rPr lang="tr-TR" sz="2000" dirty="0" smtClean="0">
                <a:solidFill>
                  <a:srgbClr val="002060"/>
                </a:solidFill>
              </a:rPr>
              <a:t>Yetkisi olmayan makineyi kullanmak</a:t>
            </a:r>
          </a:p>
          <a:p>
            <a:pPr eaLnBrk="1" hangingPunct="1">
              <a:buFont typeface="Wingdings" pitchFamily="2" charset="2"/>
              <a:buChar char="Ø"/>
            </a:pPr>
            <a:r>
              <a:rPr lang="tr-TR" sz="2000" dirty="0" smtClean="0">
                <a:solidFill>
                  <a:srgbClr val="002060"/>
                </a:solidFill>
              </a:rPr>
              <a:t>Makineleri uygunsuz şartlarda çalıştırmak(ör: aşırı hızlı)</a:t>
            </a:r>
          </a:p>
          <a:p>
            <a:pPr eaLnBrk="1" hangingPunct="1">
              <a:buFont typeface="Wingdings" pitchFamily="2" charset="2"/>
              <a:buChar char="Ø"/>
            </a:pPr>
            <a:r>
              <a:rPr lang="tr-TR" sz="2000" dirty="0" smtClean="0">
                <a:solidFill>
                  <a:srgbClr val="002060"/>
                </a:solidFill>
              </a:rPr>
              <a:t>Koruyucuları çıkarmak veya işlevsiz duruma getirmek</a:t>
            </a:r>
          </a:p>
          <a:p>
            <a:pPr eaLnBrk="1" hangingPunct="1">
              <a:buFont typeface="Wingdings" pitchFamily="2" charset="2"/>
              <a:buChar char="Ø"/>
            </a:pPr>
            <a:r>
              <a:rPr lang="tr-TR" sz="2000" dirty="0" smtClean="0">
                <a:solidFill>
                  <a:srgbClr val="002060"/>
                </a:solidFill>
              </a:rPr>
              <a:t>Hatalı veya uygun olmayan araç gereç ile çalışmak</a:t>
            </a:r>
          </a:p>
          <a:p>
            <a:pPr eaLnBrk="1" hangingPunct="1">
              <a:buFont typeface="Wingdings" pitchFamily="2" charset="2"/>
              <a:buChar char="Ø"/>
            </a:pPr>
            <a:r>
              <a:rPr lang="tr-TR" sz="2000" dirty="0" smtClean="0">
                <a:solidFill>
                  <a:srgbClr val="002060"/>
                </a:solidFill>
              </a:rPr>
              <a:t>Makine çalışırken tamirat ve/veya ayar yapmak</a:t>
            </a:r>
          </a:p>
          <a:p>
            <a:pPr eaLnBrk="1" hangingPunct="1">
              <a:buFont typeface="Wingdings" pitchFamily="2" charset="2"/>
              <a:buChar char="Ø"/>
            </a:pPr>
            <a:r>
              <a:rPr lang="tr-TR" sz="2000" dirty="0" smtClean="0">
                <a:solidFill>
                  <a:srgbClr val="002060"/>
                </a:solidFill>
              </a:rPr>
              <a:t>Basınçlı hava ile elbise temizlemek</a:t>
            </a:r>
          </a:p>
          <a:p>
            <a:pPr eaLnBrk="1" hangingPunct="1">
              <a:buFont typeface="Wingdings" pitchFamily="2" charset="2"/>
              <a:buChar char="Ø"/>
            </a:pPr>
            <a:r>
              <a:rPr lang="tr-TR" sz="2000" dirty="0" smtClean="0">
                <a:solidFill>
                  <a:srgbClr val="002060"/>
                </a:solidFill>
              </a:rPr>
              <a:t>Kişisel koruyucu kullanmamak</a:t>
            </a:r>
          </a:p>
          <a:p>
            <a:pPr eaLnBrk="1" hangingPunct="1">
              <a:buFont typeface="Wingdings" pitchFamily="2" charset="2"/>
              <a:buChar char="Ø"/>
            </a:pPr>
            <a:r>
              <a:rPr lang="tr-TR" sz="2000" dirty="0" smtClean="0">
                <a:solidFill>
                  <a:srgbClr val="002060"/>
                </a:solidFill>
              </a:rPr>
              <a:t>İş sırasında kravat, yüzük, kol saati, sarkan ceket vb. giymek</a:t>
            </a:r>
          </a:p>
          <a:p>
            <a:pPr eaLnBrk="1" hangingPunct="1">
              <a:buFont typeface="Wingdings" pitchFamily="2" charset="2"/>
              <a:buChar char="Ø"/>
            </a:pPr>
            <a:r>
              <a:rPr lang="tr-TR" sz="2000" dirty="0" smtClean="0">
                <a:solidFill>
                  <a:srgbClr val="002060"/>
                </a:solidFill>
              </a:rPr>
              <a:t>Topraklamasız elektrikli aletleri kullanmak</a:t>
            </a:r>
          </a:p>
          <a:p>
            <a:pPr eaLnBrk="1" hangingPunct="1">
              <a:buFont typeface="Wingdings" pitchFamily="2" charset="2"/>
              <a:buChar char="Ø"/>
            </a:pPr>
            <a:r>
              <a:rPr lang="tr-TR" sz="2000" dirty="0" smtClean="0">
                <a:solidFill>
                  <a:srgbClr val="002060"/>
                </a:solidFill>
              </a:rPr>
              <a:t>……</a:t>
            </a:r>
          </a:p>
          <a:p>
            <a:pPr eaLnBrk="1" hangingPunct="1"/>
            <a:endParaRPr lang="tr-TR" sz="2000" dirty="0" smtClean="0">
              <a:solidFill>
                <a:srgbClr val="002060"/>
              </a:solidFill>
            </a:endParaRPr>
          </a:p>
        </p:txBody>
      </p:sp>
      <p:pic>
        <p:nvPicPr>
          <p:cNvPr id="4" name="Picture 2"/>
          <p:cNvPicPr>
            <a:picLocks noChangeAspect="1" noChangeArrowheads="1"/>
          </p:cNvPicPr>
          <p:nvPr/>
        </p:nvPicPr>
        <p:blipFill>
          <a:blip r:embed="rId2" cstate="print"/>
          <a:srcRect/>
          <a:stretch>
            <a:fillRect/>
          </a:stretch>
        </p:blipFill>
        <p:spPr bwMode="auto">
          <a:xfrm>
            <a:off x="7092280" y="3429000"/>
            <a:ext cx="1759587" cy="2592288"/>
          </a:xfrm>
          <a:prstGeom prst="rect">
            <a:avLst/>
          </a:prstGeom>
          <a:noFill/>
          <a:ln w="9525">
            <a:noFill/>
            <a:miter lim="800000"/>
            <a:headEnd/>
            <a:tailEnd/>
          </a:ln>
        </p:spPr>
      </p:pic>
    </p:spTree>
    <p:extLst>
      <p:ext uri="{BB962C8B-B14F-4D97-AF65-F5344CB8AC3E}">
        <p14:creationId xmlns:p14="http://schemas.microsoft.com/office/powerpoint/2010/main" val="267254884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18"/>
            <a:ext cx="8229600" cy="1143000"/>
          </a:xfrm>
          <a:noFill/>
          <a:ln w="9525" algn="ctr">
            <a:noFill/>
            <a:miter lim="800000"/>
            <a:headEnd/>
            <a:tailEnd/>
          </a:ln>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00000"/>
              </a:lnSpc>
            </a:pPr>
            <a:r>
              <a:rPr lang="tr-TR" kern="1200" spc="16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Sans Unicode" pitchFamily="34" charset="0"/>
                <a:ea typeface="+mn-ea"/>
                <a:cs typeface="Arial" charset="0"/>
              </a:rPr>
              <a:t>Tehlikeli Durumlar</a:t>
            </a:r>
          </a:p>
        </p:txBody>
      </p:sp>
      <p:sp>
        <p:nvSpPr>
          <p:cNvPr id="3" name="Content Placeholder 2"/>
          <p:cNvSpPr>
            <a:spLocks noGrp="1"/>
          </p:cNvSpPr>
          <p:nvPr>
            <p:ph idx="1"/>
          </p:nvPr>
        </p:nvSpPr>
        <p:spPr>
          <a:xfrm>
            <a:off x="593558" y="1524000"/>
            <a:ext cx="5197642" cy="4114800"/>
          </a:xfrm>
        </p:spPr>
        <p:txBody>
          <a:bodyPr>
            <a:normAutofit lnSpcReduction="10000"/>
          </a:bodyPr>
          <a:lstStyle/>
          <a:p>
            <a:pPr fontAlgn="base">
              <a:buNone/>
            </a:pPr>
            <a:r>
              <a:rPr lang="tr-TR" sz="3200" b="1" dirty="0" smtClean="0">
                <a:ea typeface="Tahoma" pitchFamily="34" charset="0"/>
                <a:cs typeface="Tahoma" pitchFamily="34" charset="0"/>
              </a:rPr>
              <a:t>Ekipmanlar:</a:t>
            </a:r>
            <a:endParaRPr lang="tr-TR" b="1" dirty="0" smtClean="0">
              <a:ea typeface="Tahoma" pitchFamily="34" charset="0"/>
              <a:cs typeface="Tahoma" pitchFamily="34" charset="0"/>
            </a:endParaRPr>
          </a:p>
          <a:p>
            <a:pPr fontAlgn="t">
              <a:buClrTx/>
              <a:buFont typeface="Arial" pitchFamily="34" charset="0"/>
              <a:buChar char="•"/>
            </a:pPr>
            <a:r>
              <a:rPr lang="tr-TR" dirty="0" smtClean="0">
                <a:ea typeface="Tahoma" pitchFamily="34" charset="0"/>
                <a:cs typeface="Tahoma" pitchFamily="34" charset="0"/>
              </a:rPr>
              <a:t>Bakımı Yapılmamış Ekipman</a:t>
            </a:r>
          </a:p>
          <a:p>
            <a:pPr fontAlgn="t">
              <a:buClrTx/>
              <a:buFont typeface="Arial" pitchFamily="34" charset="0"/>
              <a:buChar char="•"/>
            </a:pPr>
            <a:r>
              <a:rPr lang="tr-TR" dirty="0" smtClean="0">
                <a:ea typeface="Tahoma" pitchFamily="34" charset="0"/>
                <a:cs typeface="Tahoma" pitchFamily="34" charset="0"/>
              </a:rPr>
              <a:t>Hasarlı Ekipman</a:t>
            </a:r>
          </a:p>
          <a:p>
            <a:pPr fontAlgn="t">
              <a:buClrTx/>
              <a:buFont typeface="Arial" pitchFamily="34" charset="0"/>
              <a:buChar char="•"/>
            </a:pPr>
            <a:r>
              <a:rPr lang="tr-TR" dirty="0" smtClean="0">
                <a:ea typeface="Tahoma" pitchFamily="34" charset="0"/>
                <a:cs typeface="Tahoma" pitchFamily="34" charset="0"/>
              </a:rPr>
              <a:t>Ekipmanın Yanlış Kullanımı</a:t>
            </a:r>
          </a:p>
          <a:p>
            <a:pPr fontAlgn="t">
              <a:buClrTx/>
              <a:buFont typeface="Arial" pitchFamily="34" charset="0"/>
              <a:buChar char="•"/>
            </a:pPr>
            <a:r>
              <a:rPr lang="tr-TR" dirty="0" smtClean="0">
                <a:ea typeface="Tahoma" pitchFamily="34" charset="0"/>
                <a:cs typeface="Tahoma" pitchFamily="34" charset="0"/>
              </a:rPr>
              <a:t>Yetersiz Koruyucu Ekipman</a:t>
            </a:r>
          </a:p>
          <a:p>
            <a:pPr fontAlgn="t">
              <a:buClrTx/>
              <a:buFont typeface="Arial" pitchFamily="34" charset="0"/>
              <a:buChar char="•"/>
            </a:pPr>
            <a:r>
              <a:rPr lang="tr-TR" dirty="0" smtClean="0">
                <a:ea typeface="Tahoma" pitchFamily="34" charset="0"/>
                <a:cs typeface="Tahoma" pitchFamily="34" charset="0"/>
              </a:rPr>
              <a:t>Uygun Olmayan Ekipman Kullanımı</a:t>
            </a:r>
          </a:p>
          <a:p>
            <a:pPr fontAlgn="t">
              <a:buClrTx/>
              <a:buFont typeface="Arial" pitchFamily="34" charset="0"/>
              <a:buChar char="•"/>
            </a:pPr>
            <a:r>
              <a:rPr lang="tr-TR" dirty="0" smtClean="0">
                <a:ea typeface="Tahoma" pitchFamily="34" charset="0"/>
                <a:cs typeface="Tahoma" pitchFamily="34" charset="0"/>
              </a:rPr>
              <a:t>Uygun Olmayan Muhafazalar</a:t>
            </a:r>
          </a:p>
          <a:p>
            <a:pPr fontAlgn="t">
              <a:buClrTx/>
              <a:buFont typeface="Arial" pitchFamily="34" charset="0"/>
              <a:buChar char="•"/>
            </a:pPr>
            <a:r>
              <a:rPr lang="tr-TR" dirty="0" smtClean="0">
                <a:ea typeface="Tahoma" pitchFamily="34" charset="0"/>
                <a:cs typeface="Tahoma" pitchFamily="34" charset="0"/>
              </a:rPr>
              <a:t>Yetersiz Uyarı Sistemi</a:t>
            </a:r>
          </a:p>
          <a:p>
            <a:pPr fontAlgn="t">
              <a:buNone/>
            </a:pPr>
            <a:r>
              <a:rPr lang="tr-TR" sz="3200" b="1" dirty="0" smtClean="0">
                <a:ea typeface="Tahoma" pitchFamily="34" charset="0"/>
                <a:cs typeface="Tahoma" pitchFamily="34" charset="0"/>
              </a:rPr>
              <a:t>İşyeri Düzensizliği:</a:t>
            </a:r>
            <a:endParaRPr lang="tr-TR" dirty="0" smtClean="0">
              <a:ea typeface="Tahoma" pitchFamily="34" charset="0"/>
              <a:cs typeface="Tahoma" pitchFamily="34" charset="0"/>
            </a:endParaRPr>
          </a:p>
          <a:p>
            <a:pPr fontAlgn="t">
              <a:buClrTx/>
              <a:buFont typeface="Arial" pitchFamily="34" charset="0"/>
              <a:buChar char="•"/>
            </a:pPr>
            <a:r>
              <a:rPr lang="tr-TR" dirty="0" smtClean="0">
                <a:ea typeface="Tahoma" pitchFamily="34" charset="0"/>
                <a:cs typeface="Tahoma" pitchFamily="34" charset="0"/>
              </a:rPr>
              <a:t>Zemin Kirliliği</a:t>
            </a:r>
          </a:p>
          <a:p>
            <a:pPr fontAlgn="t">
              <a:buClrTx/>
              <a:buFont typeface="Arial" pitchFamily="34" charset="0"/>
              <a:buChar char="•"/>
            </a:pPr>
            <a:r>
              <a:rPr lang="tr-TR" dirty="0" smtClean="0">
                <a:ea typeface="Tahoma" pitchFamily="34" charset="0"/>
                <a:cs typeface="Tahoma" pitchFamily="34" charset="0"/>
              </a:rPr>
              <a:t>Dağınık ve Düzensiz Çalışma Ortamı</a:t>
            </a:r>
          </a:p>
          <a:p>
            <a:pPr fontAlgn="t">
              <a:buClrTx/>
              <a:buFont typeface="Arial" pitchFamily="34" charset="0"/>
              <a:buChar char="•"/>
            </a:pPr>
            <a:r>
              <a:rPr lang="tr-TR" dirty="0" smtClean="0">
                <a:ea typeface="Tahoma" pitchFamily="34" charset="0"/>
                <a:cs typeface="Tahoma" pitchFamily="34" charset="0"/>
              </a:rPr>
              <a:t>Denetim Noksanlığı</a:t>
            </a:r>
          </a:p>
          <a:p>
            <a:endParaRPr lang="tr-TR" dirty="0"/>
          </a:p>
        </p:txBody>
      </p:sp>
      <p:pic>
        <p:nvPicPr>
          <p:cNvPr id="5" name="Picture 5" descr="C:\Users\Semra\Desktop\Tehlikeli Durum ve Davranışlar\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1727" y="537687"/>
            <a:ext cx="2376263" cy="18396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2" descr="C:\Users\Semra\Desktop\Tehlikeli Durum ve Davranışlar\tehlikeli-hareketler-1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9718" y="4646201"/>
            <a:ext cx="2448272" cy="17846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7990" y="2377292"/>
            <a:ext cx="2207588" cy="2268909"/>
          </a:xfrm>
          <a:prstGeom prst="rect">
            <a:avLst/>
          </a:prstGeom>
        </p:spPr>
      </p:pic>
    </p:spTree>
    <p:extLst>
      <p:ext uri="{BB962C8B-B14F-4D97-AF65-F5344CB8AC3E}">
        <p14:creationId xmlns:p14="http://schemas.microsoft.com/office/powerpoint/2010/main" val="1461949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46956</TotalTime>
  <Words>3240</Words>
  <Application>Microsoft Office PowerPoint</Application>
  <PresentationFormat>Ekran Gösterisi (4:3)</PresentationFormat>
  <Paragraphs>458</Paragraphs>
  <Slides>44</Slides>
  <Notes>14</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44</vt:i4>
      </vt:variant>
    </vt:vector>
  </HeadingPairs>
  <TitlesOfParts>
    <vt:vector size="46" baseType="lpstr">
      <vt:lpstr>1_Standarddesign</vt:lpstr>
      <vt:lpstr>Document</vt:lpstr>
      <vt:lpstr>PowerPoint Sunusu</vt:lpstr>
      <vt:lpstr>Ülkemizdeki durum</vt:lpstr>
      <vt:lpstr>EN FAZLA KAZA KÖMÜR MADENCİLİĞİNDE,  EN FAZLA ÖLÜM İNŞAAT SEKTÖRÜNDE !</vt:lpstr>
      <vt:lpstr>İş kazalarının maliyeti</vt:lpstr>
      <vt:lpstr>İş Güvenliği Sorunları</vt:lpstr>
      <vt:lpstr>PowerPoint Sunusu</vt:lpstr>
      <vt:lpstr>Tehlikeli hareketlerin nedenleri</vt:lpstr>
      <vt:lpstr> Tehlikeli hareket örnekleri </vt:lpstr>
      <vt:lpstr>Tehlikeli Durumlar</vt:lpstr>
      <vt:lpstr>PowerPoint Sunusu</vt:lpstr>
      <vt:lpstr>PowerPoint Sunusu</vt:lpstr>
      <vt:lpstr>PowerPoint Sunusu</vt:lpstr>
      <vt:lpstr>İş  kazalarının çeşitleri </vt:lpstr>
      <vt:lpstr>İş  kazalarının çeşitleri </vt:lpstr>
      <vt:lpstr>İş  kazalarının çeşitleri </vt:lpstr>
      <vt:lpstr>Hukuki Sorumluluklar</vt:lpstr>
      <vt:lpstr> Sosyal Sigortalar Kanunu   Madde 22: </vt:lpstr>
      <vt:lpstr>Tazminatlar</vt:lpstr>
      <vt:lpstr>PowerPoint Sunusu</vt:lpstr>
      <vt:lpstr>PowerPoint Sunusu</vt:lpstr>
      <vt:lpstr>PowerPoint Sunusu</vt:lpstr>
      <vt:lpstr>PowerPoint Sunusu</vt:lpstr>
      <vt:lpstr>İş kazası gerçekleştiğinde yapılacak işlemler </vt:lpstr>
      <vt:lpstr>PowerPoint Sunusu</vt:lpstr>
      <vt:lpstr>Kaza zinciri (Domino Kuramı) W. H. Heinrich (1931)</vt:lpstr>
      <vt:lpstr>İş kazası öncesi yanlış yaklaşımlar</vt:lpstr>
      <vt:lpstr>Bird Piramidi Kazalardan ders alıyor muyuz?!...</vt:lpstr>
      <vt:lpstr>PowerPoint Sunusu</vt:lpstr>
      <vt:lpstr>PowerPoint Sunusu</vt:lpstr>
      <vt:lpstr>PowerPoint Sunusu</vt:lpstr>
      <vt:lpstr>PowerPoint Sunusu</vt:lpstr>
      <vt:lpstr>PowerPoint Sunusu</vt:lpstr>
      <vt:lpstr>İş kazası olduğunda izlenecek prosedür nedir?</vt:lpstr>
      <vt:lpstr>PowerPoint Sunusu</vt:lpstr>
      <vt:lpstr>PowerPoint Sunusu</vt:lpstr>
      <vt:lpstr>PowerPoint Sunusu</vt:lpstr>
      <vt:lpstr>PowerPoint Sunusu</vt:lpstr>
      <vt:lpstr>PowerPoint Sunusu</vt:lpstr>
      <vt:lpstr>PowerPoint Sunusu</vt:lpstr>
      <vt:lpstr>PowerPoint Sunusu</vt:lpstr>
      <vt:lpstr>Karşılaştırma Ölçütleri</vt:lpstr>
      <vt:lpstr>İŞ KAZALARI AĞIRLIK  HIZLARI </vt:lpstr>
      <vt:lpstr>İŞ KAZASI SIKLIK HIZI</vt:lpstr>
      <vt:lpstr>İŞ KAZASI SIKLIK HIZI</vt:lpstr>
    </vt:vector>
  </TitlesOfParts>
  <Company>Inscale GmbH &amp; Co. KG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PresentationPackage</dc:title>
  <dc:creator>DOKTOR</dc:creator>
  <cp:lastModifiedBy>pc</cp:lastModifiedBy>
  <cp:revision>1439</cp:revision>
  <dcterms:created xsi:type="dcterms:W3CDTF">2008-04-16T13:39:00Z</dcterms:created>
  <dcterms:modified xsi:type="dcterms:W3CDTF">2013-08-12T21:51:33Z</dcterms:modified>
</cp:coreProperties>
</file>