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1"/>
  </p:notesMasterIdLst>
  <p:handoutMasterIdLst>
    <p:handoutMasterId r:id="rId42"/>
  </p:handoutMasterIdLst>
  <p:sldIdLst>
    <p:sldId id="265" r:id="rId4"/>
    <p:sldId id="266" r:id="rId5"/>
    <p:sldId id="283" r:id="rId6"/>
    <p:sldId id="268" r:id="rId7"/>
    <p:sldId id="269" r:id="rId8"/>
    <p:sldId id="270" r:id="rId9"/>
    <p:sldId id="271" r:id="rId10"/>
    <p:sldId id="320" r:id="rId11"/>
    <p:sldId id="279" r:id="rId12"/>
    <p:sldId id="280" r:id="rId13"/>
    <p:sldId id="321" r:id="rId14"/>
    <p:sldId id="322" r:id="rId15"/>
    <p:sldId id="281" r:id="rId16"/>
    <p:sldId id="282" r:id="rId17"/>
    <p:sldId id="284" r:id="rId18"/>
    <p:sldId id="299" r:id="rId19"/>
    <p:sldId id="286" r:id="rId20"/>
    <p:sldId id="288" r:id="rId21"/>
    <p:sldId id="289" r:id="rId22"/>
    <p:sldId id="290" r:id="rId23"/>
    <p:sldId id="293" r:id="rId24"/>
    <p:sldId id="294" r:id="rId25"/>
    <p:sldId id="308" r:id="rId26"/>
    <p:sldId id="310" r:id="rId27"/>
    <p:sldId id="300" r:id="rId28"/>
    <p:sldId id="301" r:id="rId29"/>
    <p:sldId id="306" r:id="rId30"/>
    <p:sldId id="307" r:id="rId31"/>
    <p:sldId id="312" r:id="rId32"/>
    <p:sldId id="316" r:id="rId33"/>
    <p:sldId id="313" r:id="rId34"/>
    <p:sldId id="317" r:id="rId35"/>
    <p:sldId id="314" r:id="rId36"/>
    <p:sldId id="318" r:id="rId37"/>
    <p:sldId id="315" r:id="rId38"/>
    <p:sldId id="319" r:id="rId39"/>
    <p:sldId id="298" r:id="rId40"/>
  </p:sldIdLst>
  <p:sldSz cx="10058400" cy="7772400"/>
  <p:notesSz cx="6597650" cy="9766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5908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İSKİ - Enfeksiyon Kontrolü ve Tıbbi Atık Yönetimi Eğitimi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36975" y="0"/>
            <a:ext cx="285908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151C-E3C0-462C-ABF8-B96A85EDF33C}" type="datetimeFigureOut">
              <a:rPr lang="tr-TR" smtClean="0"/>
              <a:t>13/12/2014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275763"/>
            <a:ext cx="285908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36975" y="9275763"/>
            <a:ext cx="285908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E55D-3662-4C30-8B62-49C49591C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411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58982" cy="488315"/>
          </a:xfrm>
          <a:prstGeom prst="rect">
            <a:avLst/>
          </a:prstGeom>
        </p:spPr>
        <p:txBody>
          <a:bodyPr vert="horz" lIns="89456" tIns="44728" rIns="89456" bIns="44728" rtlCol="0"/>
          <a:lstStyle>
            <a:lvl1pPr algn="l">
              <a:defRPr sz="1200"/>
            </a:lvl1pPr>
          </a:lstStyle>
          <a:p>
            <a:r>
              <a:rPr lang="tr-TR" smtClean="0"/>
              <a:t>İSKİ - Enfeksiyon Kontrolü ve Tıbbi Atık Yönetimi Eğitimi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37142" y="0"/>
            <a:ext cx="2858982" cy="488315"/>
          </a:xfrm>
          <a:prstGeom prst="rect">
            <a:avLst/>
          </a:prstGeom>
        </p:spPr>
        <p:txBody>
          <a:bodyPr vert="horz" lIns="89456" tIns="44728" rIns="89456" bIns="44728" rtlCol="0"/>
          <a:lstStyle>
            <a:lvl1pPr algn="r">
              <a:defRPr sz="1200"/>
            </a:lvl1pPr>
          </a:lstStyle>
          <a:p>
            <a:fld id="{ED688CB9-1C19-45EA-B363-0930D18E3DF6}" type="datetimeFigureOut">
              <a:rPr lang="tr-TR" smtClean="0"/>
              <a:pPr/>
              <a:t>13/12/2014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1838"/>
            <a:ext cx="4737100" cy="366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56" tIns="44728" rIns="89456" bIns="44728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59765" y="4638993"/>
            <a:ext cx="5278120" cy="4394835"/>
          </a:xfrm>
          <a:prstGeom prst="rect">
            <a:avLst/>
          </a:prstGeom>
        </p:spPr>
        <p:txBody>
          <a:bodyPr vert="horz" lIns="89456" tIns="44728" rIns="89456" bIns="44728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276291"/>
            <a:ext cx="2858982" cy="488315"/>
          </a:xfrm>
          <a:prstGeom prst="rect">
            <a:avLst/>
          </a:prstGeom>
        </p:spPr>
        <p:txBody>
          <a:bodyPr vert="horz" lIns="89456" tIns="44728" rIns="89456" bIns="4472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37142" y="9276291"/>
            <a:ext cx="2858982" cy="488315"/>
          </a:xfrm>
          <a:prstGeom prst="rect">
            <a:avLst/>
          </a:prstGeom>
        </p:spPr>
        <p:txBody>
          <a:bodyPr vert="horz" lIns="89456" tIns="44728" rIns="89456" bIns="44728" rtlCol="0" anchor="b"/>
          <a:lstStyle>
            <a:lvl1pPr algn="r">
              <a:defRPr sz="1200"/>
            </a:lvl1pPr>
          </a:lstStyle>
          <a:p>
            <a:fld id="{9CDFC308-4315-41A1-B599-0CBE3325DE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5326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1838"/>
            <a:ext cx="4740275" cy="366236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7B57A8A-2AF6-4FB1-B944-B73EB9C7BAC6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36867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82F1CF1-62F0-41FD-9B26-500A49260BE6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24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1838"/>
            <a:ext cx="4741862" cy="366395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2BB051B-B31A-46DB-A359-E1D320D7046E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40963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C24BD4F-CB3F-4A0D-92DF-0D5575960EB8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37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1838"/>
            <a:ext cx="4884738" cy="366395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8F4D96C-AF79-4836-907C-EDAD4FEED23E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C7A0F62-AF66-4739-A6A9-89C8A289D0EE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16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1838"/>
            <a:ext cx="4741862" cy="36639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8F4D96C-AF79-4836-907C-EDAD4FEED23E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C7A0F62-AF66-4739-A6A9-89C8A289D0EE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17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1838"/>
            <a:ext cx="4741862" cy="36639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C067F6-1D1B-48DC-B77E-1BCD575F4748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30723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4BE1AC-220F-46D7-A17B-1F8B989FA411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18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1838"/>
            <a:ext cx="4741862" cy="366395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055DCD-7FD0-4410-B334-10E1EB837172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31747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E18E57A-E70A-451D-A261-D9206135A0C0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19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1838"/>
            <a:ext cx="4884738" cy="366395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6740A2C-17E4-473D-A415-CF886AF5EE60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32771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F48495B-BD02-4E4D-AB9D-4FF4159BDD1A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20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1838"/>
            <a:ext cx="4884738" cy="366395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95FC1CD-8787-48E6-B6BE-2A26B97E9E52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35843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2903D3-4D3F-445E-8612-68444747BB27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21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1838"/>
            <a:ext cx="4884738" cy="36639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37141" y="9276290"/>
            <a:ext cx="2858982" cy="4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7B57A8A-2AF6-4FB1-B944-B73EB9C7BAC6}" type="slidenum">
              <a:rPr lang="de-DE" altLang="tr-TR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de-DE" altLang="tr-TR" sz="1200">
              <a:solidFill>
                <a:srgbClr val="000000"/>
              </a:solidFill>
            </a:endParaRPr>
          </a:p>
        </p:txBody>
      </p:sp>
      <p:sp>
        <p:nvSpPr>
          <p:cNvPr id="36867" name="Text Box 3"/>
          <p:cNvSpPr txBox="1">
            <a:spLocks noGrp="1" noChangeArrowheads="1"/>
          </p:cNvSpPr>
          <p:nvPr/>
        </p:nvSpPr>
        <p:spPr bwMode="auto">
          <a:xfrm>
            <a:off x="3740196" y="9281377"/>
            <a:ext cx="2857454" cy="4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82F1CF1-62F0-41FD-9B26-500A49260BE6}" type="slidenum">
              <a:rPr lang="en-GB" altLang="tr-TR" sz="1300">
                <a:solidFill>
                  <a:srgbClr val="000000"/>
                </a:solidFill>
              </a:rPr>
              <a:pPr algn="r" eaLnBrk="1" hangingPunct="1"/>
              <a:t>22</a:t>
            </a:fld>
            <a:endParaRPr lang="en-GB" altLang="tr-TR" sz="13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1838"/>
            <a:ext cx="4884738" cy="366395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687" y="4638993"/>
            <a:ext cx="4838277" cy="4394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1838"/>
            <a:ext cx="4740275" cy="366236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30042" y="7104910"/>
            <a:ext cx="546576" cy="131339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76617" y="7104910"/>
            <a:ext cx="546577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423194" y="7104910"/>
            <a:ext cx="544830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968025" y="7104910"/>
            <a:ext cx="546576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514600" y="7104910"/>
            <a:ext cx="546577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061177" y="7104910"/>
            <a:ext cx="546576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607752" y="7104910"/>
            <a:ext cx="546577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154329" y="7104910"/>
            <a:ext cx="544830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699160" y="7104910"/>
            <a:ext cx="546576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245735" y="7104910"/>
            <a:ext cx="546577" cy="13133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0" y="6851227"/>
            <a:ext cx="10053162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tr-TR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Asıl alt başlık stilini düzenlemek için tıklatın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Asıl başlık stili için tıklatın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36620" y="7077922"/>
            <a:ext cx="3185160" cy="539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9796"/>
      </p:ext>
    </p:extLst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58698" y="465985"/>
            <a:ext cx="2343468" cy="610997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4803" y="465985"/>
            <a:ext cx="6866255" cy="610997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0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4380" y="4954908"/>
            <a:ext cx="8989695" cy="143573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tr-TR" smtClean="0"/>
              <a:t>Asıl alt başlık stilini düzenlemek için tıklatın</a:t>
            </a:r>
            <a:endParaRPr lang="de-DE"/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4383" y="748454"/>
            <a:ext cx="6192203" cy="1666028"/>
          </a:xfrm>
        </p:spPr>
        <p:txBody>
          <a:bodyPr anchor="ctr"/>
          <a:lstStyle>
            <a:lvl1pPr>
              <a:lnSpc>
                <a:spcPct val="110000"/>
              </a:lnSpc>
              <a:defRPr sz="29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36620" y="7077922"/>
            <a:ext cx="3185160" cy="539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03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8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5"/>
          </a:xfrm>
        </p:spPr>
        <p:txBody>
          <a:bodyPr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292" indent="0">
              <a:buNone/>
              <a:defRPr sz="2000"/>
            </a:lvl2pPr>
            <a:lvl3pPr marL="1018586" indent="0">
              <a:buNone/>
              <a:defRPr sz="1800"/>
            </a:lvl3pPr>
            <a:lvl4pPr marL="1527879" indent="0">
              <a:buNone/>
              <a:defRPr sz="1600"/>
            </a:lvl4pPr>
            <a:lvl5pPr marL="2037173" indent="0">
              <a:buNone/>
              <a:defRPr sz="1600"/>
            </a:lvl5pPr>
            <a:lvl6pPr marL="2546466" indent="0">
              <a:buNone/>
              <a:defRPr sz="1600"/>
            </a:lvl6pPr>
            <a:lvl7pPr marL="3055758" indent="0">
              <a:buNone/>
              <a:defRPr sz="1600"/>
            </a:lvl7pPr>
            <a:lvl8pPr marL="3565052" indent="0">
              <a:buNone/>
              <a:defRPr sz="1600"/>
            </a:lvl8pPr>
            <a:lvl9pPr marL="4074344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42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4802" y="1687619"/>
            <a:ext cx="4604862" cy="4888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97307" y="1687619"/>
            <a:ext cx="4604861" cy="4888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76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05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7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05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2923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7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92" indent="0">
              <a:buNone/>
              <a:defRPr sz="3100"/>
            </a:lvl2pPr>
            <a:lvl3pPr marL="1018586" indent="0">
              <a:buNone/>
              <a:defRPr sz="2700"/>
            </a:lvl3pPr>
            <a:lvl4pPr marL="1527879" indent="0">
              <a:buNone/>
              <a:defRPr sz="2200"/>
            </a:lvl4pPr>
            <a:lvl5pPr marL="2037173" indent="0">
              <a:buNone/>
              <a:defRPr sz="2200"/>
            </a:lvl5pPr>
            <a:lvl6pPr marL="2546466" indent="0">
              <a:buNone/>
              <a:defRPr sz="2200"/>
            </a:lvl6pPr>
            <a:lvl7pPr marL="3055758" indent="0">
              <a:buNone/>
              <a:defRPr sz="2200"/>
            </a:lvl7pPr>
            <a:lvl8pPr marL="3565052" indent="0">
              <a:buNone/>
              <a:defRPr sz="2200"/>
            </a:lvl8pPr>
            <a:lvl9pPr marL="4074344" indent="0">
              <a:buNone/>
              <a:defRPr sz="22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30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349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58700" y="465985"/>
            <a:ext cx="2343468" cy="610997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24805" y="465985"/>
            <a:ext cx="6866255" cy="610997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035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4380" y="4954909"/>
            <a:ext cx="8989695" cy="143573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tr-TR" smtClean="0"/>
              <a:t>Asıl alt başlık stilini düzenlemek için tıklatın</a:t>
            </a:r>
            <a:endParaRPr lang="de-DE"/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4384" y="748454"/>
            <a:ext cx="6192203" cy="1666028"/>
          </a:xfrm>
        </p:spPr>
        <p:txBody>
          <a:bodyPr anchor="ctr"/>
          <a:lstStyle>
            <a:lvl1pPr>
              <a:lnSpc>
                <a:spcPct val="110000"/>
              </a:lnSpc>
              <a:defRPr sz="29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36620" y="7077922"/>
            <a:ext cx="3185160" cy="539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50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659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233" indent="0">
              <a:buNone/>
              <a:defRPr sz="2000"/>
            </a:lvl2pPr>
            <a:lvl3pPr marL="1018467" indent="0">
              <a:buNone/>
              <a:defRPr sz="1800"/>
            </a:lvl3pPr>
            <a:lvl4pPr marL="1527701" indent="0">
              <a:buNone/>
              <a:defRPr sz="1600"/>
            </a:lvl4pPr>
            <a:lvl5pPr marL="2036935" indent="0">
              <a:buNone/>
              <a:defRPr sz="1600"/>
            </a:lvl5pPr>
            <a:lvl6pPr marL="2546169" indent="0">
              <a:buNone/>
              <a:defRPr sz="1600"/>
            </a:lvl6pPr>
            <a:lvl7pPr marL="3055400" indent="0">
              <a:buNone/>
              <a:defRPr sz="1600"/>
            </a:lvl7pPr>
            <a:lvl8pPr marL="3564636" indent="0">
              <a:buNone/>
              <a:defRPr sz="1600"/>
            </a:lvl8pPr>
            <a:lvl9pPr marL="4073867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799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4802" y="1687619"/>
            <a:ext cx="4604862" cy="4888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97308" y="1687619"/>
            <a:ext cx="4604861" cy="4888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912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09531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09531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127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7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01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2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4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2924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306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617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669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58701" y="465985"/>
            <a:ext cx="2343468" cy="610997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24806" y="465985"/>
            <a:ext cx="6866255" cy="610997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9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4802" y="1687619"/>
            <a:ext cx="4604862" cy="4888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305" y="1687619"/>
            <a:ext cx="4604861" cy="4888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1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803" y="1687619"/>
            <a:ext cx="9377363" cy="48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436620" y="7214658"/>
            <a:ext cx="3185160" cy="28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1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330042" y="7104910"/>
            <a:ext cx="546576" cy="179917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876617" y="7104910"/>
            <a:ext cx="546577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1423194" y="7104910"/>
            <a:ext cx="544830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2" name="Rectangle 18"/>
          <p:cNvSpPr>
            <a:spLocks noChangeArrowheads="1"/>
          </p:cNvSpPr>
          <p:nvPr/>
        </p:nvSpPr>
        <p:spPr bwMode="auto">
          <a:xfrm>
            <a:off x="1968025" y="7104910"/>
            <a:ext cx="546576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2514600" y="7104910"/>
            <a:ext cx="546577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3061177" y="7104910"/>
            <a:ext cx="546576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3607752" y="7104910"/>
            <a:ext cx="546577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6" name="Rectangle 22"/>
          <p:cNvSpPr>
            <a:spLocks noChangeArrowheads="1"/>
          </p:cNvSpPr>
          <p:nvPr/>
        </p:nvSpPr>
        <p:spPr bwMode="auto">
          <a:xfrm>
            <a:off x="4154329" y="7104910"/>
            <a:ext cx="544830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4699160" y="7104910"/>
            <a:ext cx="546576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245735" y="7104910"/>
            <a:ext cx="546577" cy="179917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tr-TR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auto">
          <a:xfrm>
            <a:off x="0" y="6851227"/>
            <a:ext cx="10053162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2" tIns="50941" rIns="101882" bIns="50941"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509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10188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5282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2037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1642" indent="-20164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95262" indent="-291851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803032" indent="-306002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100189" indent="-295389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397346" indent="-29538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1906758" indent="-29538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416171" indent="-29538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925583" indent="-29538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434995" indent="-29538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804" y="1687619"/>
            <a:ext cx="9377363" cy="48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436620" y="7214658"/>
            <a:ext cx="3185160" cy="28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ctr">
              <a:defRPr sz="11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30043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935" rIns="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240984" y="7214658"/>
            <a:ext cx="1477328" cy="28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r>
              <a:rPr lang="de-DE" sz="1100"/>
              <a:t>Page </a:t>
            </a:r>
            <a:r>
              <a:rPr lang="de-DE" sz="1100">
                <a:sym typeface="Wingdings" pitchFamily="2" charset="2"/>
              </a:rPr>
              <a:t></a:t>
            </a:r>
            <a:r>
              <a:rPr lang="de-DE" sz="1100"/>
              <a:t> </a:t>
            </a:r>
            <a:fld id="{964115C4-9C85-4392-9B11-AE41C354B665}" type="slidenum">
              <a:rPr lang="de-DE" sz="1100"/>
              <a:pPr/>
              <a:t>‹#›</a:t>
            </a:fld>
            <a:endParaRPr lang="de-DE" sz="1100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7311551" y="7005957"/>
            <a:ext cx="2448243" cy="444395"/>
            <a:chOff x="3316" y="1854"/>
            <a:chExt cx="2110" cy="372"/>
          </a:xfrm>
        </p:grpSpPr>
        <p:pic>
          <p:nvPicPr>
            <p:cNvPr id="20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093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1870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280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374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01619" indent="-2016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95204" indent="-29181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802938" indent="-305966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100061" indent="-29535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397182" indent="-29535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906535" indent="-29535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415889" indent="-29535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925241" indent="-29535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434594" indent="-29535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805" y="1687619"/>
            <a:ext cx="9377363" cy="48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436620" y="7214658"/>
            <a:ext cx="3185160" cy="28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>
              <a:defRPr sz="11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30043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929" rIns="0" bIns="5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gray">
          <a:xfrm>
            <a:off x="240985" y="7214658"/>
            <a:ext cx="1477328" cy="28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/>
          <a:lstStyle/>
          <a:p>
            <a:r>
              <a:rPr lang="de-DE" sz="1100"/>
              <a:t>Page </a:t>
            </a:r>
            <a:r>
              <a:rPr lang="de-DE" sz="1100">
                <a:sym typeface="Wingdings" pitchFamily="2" charset="2"/>
              </a:rPr>
              <a:t></a:t>
            </a:r>
            <a:r>
              <a:rPr lang="de-DE" sz="1100"/>
              <a:t> </a:t>
            </a:r>
            <a:fld id="{FFFFE373-30D4-4E40-BB04-1634A751B9F5}" type="slidenum">
              <a:rPr lang="de-DE" sz="1100"/>
              <a:pPr/>
              <a:t>‹#›</a:t>
            </a:fld>
            <a:endParaRPr lang="de-DE" sz="1100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311552" y="7005958"/>
            <a:ext cx="2448243" cy="444395"/>
            <a:chOff x="3316" y="1854"/>
            <a:chExt cx="2110" cy="372"/>
          </a:xfrm>
        </p:grpSpPr>
        <p:pic>
          <p:nvPicPr>
            <p:cNvPr id="307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5092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10185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52787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2037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01596" indent="-20159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95146" indent="-2917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802845" indent="-30593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099933" indent="-29532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397019" indent="-29532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906313" indent="-29532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415607" indent="-29532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924899" indent="-29532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434193" indent="-29532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2483168" y="1932306"/>
            <a:ext cx="5081588" cy="1219835"/>
          </a:xfrm>
          <a:prstGeom prst="rect">
            <a:avLst/>
          </a:prstGeom>
        </p:spPr>
        <p:txBody>
          <a:bodyPr wrap="none" lIns="101882" tIns="50941" rIns="101882" bIns="5094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6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İŞ HİJYENİ</a:t>
            </a:r>
          </a:p>
        </p:txBody>
      </p:sp>
    </p:spTree>
    <p:extLst>
      <p:ext uri="{BB962C8B-B14F-4D97-AF65-F5344CB8AC3E}">
        <p14:creationId xmlns:p14="http://schemas.microsoft.com/office/powerpoint/2010/main" val="20473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97327" y="454770"/>
            <a:ext cx="9663748" cy="72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>
              <a:defRPr/>
            </a:pPr>
            <a:r>
              <a:rPr lang="tr-TR" sz="2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tr-TR" sz="2800" b="1" dirty="0">
                <a:latin typeface="Verdana" pitchFamily="34" charset="0"/>
                <a:cs typeface="Arial" pitchFamily="34" charset="0"/>
              </a:rPr>
              <a:t>Kanserojen ve </a:t>
            </a:r>
            <a:r>
              <a:rPr lang="tr-TR" sz="2800" b="1" dirty="0" err="1">
                <a:latin typeface="Verdana" pitchFamily="34" charset="0"/>
                <a:cs typeface="Arial" pitchFamily="34" charset="0"/>
              </a:rPr>
              <a:t>Mutajen</a:t>
            </a:r>
            <a:r>
              <a:rPr lang="tr-TR" sz="2800" b="1" dirty="0">
                <a:latin typeface="Verdana" pitchFamily="34" charset="0"/>
                <a:cs typeface="Arial" pitchFamily="34" charset="0"/>
              </a:rPr>
              <a:t> Maddelerle Çalışmalarda Sağlık ve Güvenlik Önlemleri Hakkında </a:t>
            </a:r>
            <a:r>
              <a:rPr lang="tr-TR" sz="2800" b="1" dirty="0" smtClean="0">
                <a:latin typeface="Verdana" pitchFamily="34" charset="0"/>
                <a:cs typeface="Arial" pitchFamily="34" charset="0"/>
              </a:rPr>
              <a:t>Yönetmelik</a:t>
            </a:r>
            <a:r>
              <a:rPr lang="tr-TR" sz="2300" dirty="0" smtClean="0">
                <a:latin typeface="Verdana" pitchFamily="34" charset="0"/>
                <a:cs typeface="Arial" pitchFamily="34" charset="0"/>
              </a:rPr>
              <a:t> </a:t>
            </a:r>
            <a:endParaRPr lang="tr-TR" sz="2300" dirty="0"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400" b="1" dirty="0"/>
              <a:t>Resmi Gazete Tarihi/Sayısı: </a:t>
            </a:r>
            <a:r>
              <a:rPr lang="tr-TR" sz="2400" b="1" dirty="0" smtClean="0"/>
              <a:t>06.08.2013/28730</a:t>
            </a:r>
          </a:p>
          <a:p>
            <a:pPr indent="318383">
              <a:defRPr/>
            </a:pPr>
            <a:r>
              <a:rPr lang="tr-TR" sz="2400" b="1" dirty="0" smtClean="0"/>
              <a:t> </a:t>
            </a:r>
            <a:endParaRPr lang="tr-TR" sz="23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400" b="1" dirty="0" err="1"/>
              <a:t>Maruziyetin</a:t>
            </a:r>
            <a:r>
              <a:rPr lang="tr-TR" sz="2400" b="1" dirty="0"/>
              <a:t> önlenmesi ve </a:t>
            </a:r>
            <a:r>
              <a:rPr lang="tr-TR" sz="2400" b="1" dirty="0" smtClean="0"/>
              <a:t>azaltılması ile ilgili 7. madde:</a:t>
            </a:r>
            <a:endParaRPr lang="tr-T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endParaRPr lang="tr-TR" sz="2400" dirty="0" smtClean="0"/>
          </a:p>
          <a:p>
            <a:pPr indent="318383">
              <a:defRPr/>
            </a:pPr>
            <a:r>
              <a:rPr lang="tr-TR" sz="2400" dirty="0" smtClean="0"/>
              <a:t>Özellikle </a:t>
            </a:r>
            <a:r>
              <a:rPr lang="tr-TR" sz="2400" dirty="0"/>
              <a:t>çalışma ortam zemini, duvarlar ve diğer yüzeylerin düzenli olarak temizlenmesini ve hijyen şartlarını sağlar.</a:t>
            </a:r>
          </a:p>
          <a:p>
            <a:pPr indent="318383">
              <a:defRPr/>
            </a:pPr>
            <a:endParaRPr lang="tr-TR" sz="2400" dirty="0" smtClean="0"/>
          </a:p>
          <a:p>
            <a:pPr indent="318383">
              <a:defRPr/>
            </a:pPr>
            <a:r>
              <a:rPr lang="tr-TR" sz="2400" dirty="0" smtClean="0"/>
              <a:t>Atıkların </a:t>
            </a:r>
            <a:r>
              <a:rPr lang="tr-TR" sz="2400" dirty="0"/>
              <a:t>çalışanlar tarafından güvenli bir şekilde toplanması, depolanması ve uzaklaştırılıp zararsız hale getirilmesinde açıkça ve görünür şekilde etiketlenmiş, sızdırmaz kapalı kaplar kullanılmasını sağlar.</a:t>
            </a:r>
          </a:p>
          <a:p>
            <a:pPr indent="318383">
              <a:defRPr/>
            </a:pPr>
            <a:r>
              <a:rPr lang="tr-T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			</a:t>
            </a:r>
            <a:endParaRPr lang="tr-TR" sz="23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Sağlık Gözetimi ile ilgili 16. </a:t>
            </a:r>
            <a:r>
              <a:rPr lang="tr-T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madde: </a:t>
            </a:r>
          </a:p>
          <a:p>
            <a:pPr indent="318383">
              <a:defRPr/>
            </a:pPr>
            <a:r>
              <a:rPr lang="tr-TR" sz="2400" dirty="0" smtClean="0"/>
              <a:t>b</a:t>
            </a:r>
            <a:r>
              <a:rPr lang="tr-TR" sz="2400" dirty="0"/>
              <a:t>) İşyerinde kişisel ve mesleki hijyen önlemlerinin derhal alınabilmesi mümkün olacak şekilde gerekli düzenlemeleri yapar.</a:t>
            </a:r>
          </a:p>
          <a:p>
            <a:pPr indent="318383">
              <a:defRPr/>
            </a:pPr>
            <a:endParaRPr lang="tr-TR" sz="23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97327" y="247024"/>
            <a:ext cx="9663748" cy="767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>
              <a:defRPr/>
            </a:pPr>
            <a:r>
              <a:rPr lang="tr-TR" sz="2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tr-TR" sz="2800" b="1" dirty="0">
                <a:latin typeface="Verdana" pitchFamily="34" charset="0"/>
                <a:cs typeface="Arial" pitchFamily="34" charset="0"/>
              </a:rPr>
              <a:t>Kanserojen ve </a:t>
            </a:r>
            <a:r>
              <a:rPr lang="tr-TR" sz="2800" b="1" dirty="0" err="1">
                <a:latin typeface="Verdana" pitchFamily="34" charset="0"/>
                <a:cs typeface="Arial" pitchFamily="34" charset="0"/>
              </a:rPr>
              <a:t>Mutajen</a:t>
            </a:r>
            <a:r>
              <a:rPr lang="tr-TR" sz="2800" b="1" dirty="0">
                <a:latin typeface="Verdana" pitchFamily="34" charset="0"/>
                <a:cs typeface="Arial" pitchFamily="34" charset="0"/>
              </a:rPr>
              <a:t> Maddelerle Çalışmalarda Sağlık ve Güvenlik Önlemleri Hakkında </a:t>
            </a:r>
            <a:r>
              <a:rPr lang="tr-TR" sz="2800" b="1" dirty="0" smtClean="0">
                <a:latin typeface="Verdana" pitchFamily="34" charset="0"/>
                <a:cs typeface="Arial" pitchFamily="34" charset="0"/>
              </a:rPr>
              <a:t>Yönetmelik</a:t>
            </a:r>
            <a:r>
              <a:rPr lang="tr-TR" sz="2300" dirty="0" smtClean="0">
                <a:latin typeface="Verdana" pitchFamily="34" charset="0"/>
                <a:cs typeface="Arial" pitchFamily="34" charset="0"/>
              </a:rPr>
              <a:t> </a:t>
            </a:r>
            <a:endParaRPr lang="tr-TR" sz="2300" dirty="0"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400" b="1" dirty="0"/>
              <a:t>Resmi Gazete Tarihi/Sayısı: 06.08.2013/28730 </a:t>
            </a:r>
            <a:endParaRPr lang="tr-T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r>
              <a:rPr lang="tr-TR" sz="2400" b="1" dirty="0"/>
              <a:t>Hijyen ve kişisel korunma</a:t>
            </a:r>
            <a:endParaRPr lang="tr-TR" sz="2400" dirty="0"/>
          </a:p>
          <a:p>
            <a:r>
              <a:rPr lang="tr-TR" sz="2400" b="1" dirty="0"/>
              <a:t>MADDE 12 –</a:t>
            </a:r>
            <a:r>
              <a:rPr lang="tr-TR" sz="2400" dirty="0"/>
              <a:t> (1) İşveren kanserojen veya </a:t>
            </a:r>
            <a:r>
              <a:rPr lang="tr-TR" sz="2400" dirty="0" err="1"/>
              <a:t>mutajen</a:t>
            </a:r>
            <a:r>
              <a:rPr lang="tr-TR" sz="2400" dirty="0"/>
              <a:t> maddelerle kirlenme ihtimali olan işlerde aşağıdaki önlemleri alır.</a:t>
            </a:r>
          </a:p>
          <a:p>
            <a:r>
              <a:rPr lang="tr-TR" sz="2400" dirty="0"/>
              <a:t>a) Bu işlerin yapıldığı yerlerde çalışanların </a:t>
            </a:r>
            <a:r>
              <a:rPr lang="tr-TR" sz="2400" dirty="0">
                <a:solidFill>
                  <a:srgbClr val="0070C0"/>
                </a:solidFill>
              </a:rPr>
              <a:t>yemeleri, içmeleri ve sigara kullanmaları önlenir</a:t>
            </a:r>
            <a:r>
              <a:rPr lang="tr-TR" sz="2400" dirty="0"/>
              <a:t>.</a:t>
            </a:r>
          </a:p>
          <a:p>
            <a:r>
              <a:rPr lang="tr-TR" sz="2400" dirty="0"/>
              <a:t>b) Çalışanlara, koruyucu giysi veya uygun özel giysi verilir ve bunların günlük kıyafetlerinden ayrı yerlerde saklanabilmesi için </a:t>
            </a:r>
            <a:r>
              <a:rPr lang="tr-TR" sz="2400" dirty="0">
                <a:solidFill>
                  <a:srgbClr val="0070C0"/>
                </a:solidFill>
              </a:rPr>
              <a:t>birbirinden ayrı elbise dolapları</a:t>
            </a:r>
            <a:r>
              <a:rPr lang="tr-TR" sz="2400" dirty="0"/>
              <a:t> bulundurulur.</a:t>
            </a:r>
          </a:p>
          <a:p>
            <a:r>
              <a:rPr lang="tr-TR" sz="2400" dirty="0"/>
              <a:t>c) Çalışanlara uygun ve yeterli yıkanma yeri, tuvalet ve temizlik malzemesi sağlanır.</a:t>
            </a:r>
          </a:p>
          <a:p>
            <a:r>
              <a:rPr lang="tr-TR" sz="2400" dirty="0"/>
              <a:t>ç) Kişisel koruyucu donanımların özel yerlerde ve uygun şartlarda saklanması sağlanır ve her kullanımdan sonra ve mümkünse kullanmadan önce kontrol edilerek temizlenir, tamir edilir veya değiştirilir.</a:t>
            </a:r>
          </a:p>
          <a:p>
            <a:r>
              <a:rPr lang="tr-TR" sz="2400" dirty="0"/>
              <a:t>(2) İşveren bu maddede belirtilen tedbirlerin </a:t>
            </a:r>
            <a:r>
              <a:rPr lang="tr-TR" sz="2400" dirty="0">
                <a:solidFill>
                  <a:srgbClr val="0070C0"/>
                </a:solidFill>
              </a:rPr>
              <a:t>maliyetini çalışanlara yansıtamaz</a:t>
            </a:r>
            <a:r>
              <a:rPr lang="tr-TR" sz="2400" dirty="0" smtClean="0">
                <a:solidFill>
                  <a:srgbClr val="0070C0"/>
                </a:solidFill>
              </a:rPr>
              <a:t>.</a:t>
            </a:r>
            <a:endParaRPr lang="tr-T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97327" y="431693"/>
            <a:ext cx="9663748" cy="73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>
              <a:defRPr/>
            </a:pPr>
            <a:r>
              <a:rPr lang="tr-TR" sz="2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tr-TR" sz="2800" b="1" dirty="0">
                <a:latin typeface="Verdana" pitchFamily="34" charset="0"/>
                <a:cs typeface="Arial" pitchFamily="34" charset="0"/>
              </a:rPr>
              <a:t>Kanserojen ve </a:t>
            </a:r>
            <a:r>
              <a:rPr lang="tr-TR" sz="2800" b="1" dirty="0" err="1">
                <a:latin typeface="Verdana" pitchFamily="34" charset="0"/>
                <a:cs typeface="Arial" pitchFamily="34" charset="0"/>
              </a:rPr>
              <a:t>Mutajen</a:t>
            </a:r>
            <a:r>
              <a:rPr lang="tr-TR" sz="2800" b="1" dirty="0">
                <a:latin typeface="Verdana" pitchFamily="34" charset="0"/>
                <a:cs typeface="Arial" pitchFamily="34" charset="0"/>
              </a:rPr>
              <a:t> Maddelerle Çalışmalarda Sağlık ve Güvenlik Önlemleri Hakkında </a:t>
            </a:r>
            <a:r>
              <a:rPr lang="tr-TR" sz="2800" b="1" dirty="0" smtClean="0">
                <a:latin typeface="Verdana" pitchFamily="34" charset="0"/>
                <a:cs typeface="Arial" pitchFamily="34" charset="0"/>
              </a:rPr>
              <a:t>Yönetmelik</a:t>
            </a:r>
            <a:r>
              <a:rPr lang="tr-TR" sz="2300" dirty="0" smtClean="0">
                <a:latin typeface="Verdana" pitchFamily="34" charset="0"/>
                <a:cs typeface="Arial" pitchFamily="34" charset="0"/>
              </a:rPr>
              <a:t> </a:t>
            </a:r>
            <a:endParaRPr lang="tr-TR" sz="2300" dirty="0"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400" b="1" dirty="0"/>
              <a:t>Resmi Gazete Tarihi/Sayısı: 06.08.2013/28730 </a:t>
            </a:r>
            <a:endParaRPr lang="tr-TR" sz="2400" b="1" dirty="0" smtClean="0"/>
          </a:p>
          <a:p>
            <a:r>
              <a:rPr lang="tr-TR" sz="2400" b="1" dirty="0" smtClean="0"/>
              <a:t>Çalışanların </a:t>
            </a:r>
            <a:r>
              <a:rPr lang="tr-TR" sz="2400" b="1" dirty="0"/>
              <a:t>bilgilendirilmesi ve eğitimi</a:t>
            </a:r>
            <a:endParaRPr lang="tr-TR" sz="2400" dirty="0"/>
          </a:p>
          <a:p>
            <a:r>
              <a:rPr lang="tr-TR" sz="2400" b="1" dirty="0"/>
              <a:t>MADDE 13 –</a:t>
            </a:r>
            <a:r>
              <a:rPr lang="tr-TR" sz="2400" dirty="0"/>
              <a:t> (1) İşveren; </a:t>
            </a:r>
            <a:r>
              <a:rPr lang="tr-TR" sz="2400" dirty="0" smtClean="0"/>
              <a:t>aşağıdaki </a:t>
            </a:r>
            <a:r>
              <a:rPr lang="tr-TR" sz="2400" dirty="0"/>
              <a:t>konularda çalışanlara gerekli bilgi ve talimatı verir.</a:t>
            </a:r>
          </a:p>
          <a:p>
            <a:r>
              <a:rPr lang="tr-TR" sz="2400" dirty="0"/>
              <a:t>a) İşyerinde kullanılan kanserojen veya </a:t>
            </a:r>
            <a:r>
              <a:rPr lang="tr-TR" sz="2400" dirty="0" err="1"/>
              <a:t>mutajen</a:t>
            </a:r>
            <a:r>
              <a:rPr lang="tr-TR" sz="2400" dirty="0"/>
              <a:t> maddelerin </a:t>
            </a:r>
            <a:r>
              <a:rPr lang="tr-TR" sz="2400" dirty="0">
                <a:solidFill>
                  <a:srgbClr val="0070C0"/>
                </a:solidFill>
              </a:rPr>
              <a:t>riskleri ve etkileri.</a:t>
            </a:r>
          </a:p>
          <a:p>
            <a:r>
              <a:rPr lang="tr-TR" sz="2400" dirty="0"/>
              <a:t>b) Tütün kullanımının getirebileceği ek riskler de dâhil </a:t>
            </a:r>
            <a:r>
              <a:rPr lang="tr-TR" sz="2400" dirty="0">
                <a:solidFill>
                  <a:srgbClr val="0070C0"/>
                </a:solidFill>
              </a:rPr>
              <a:t>sağlığı etkileyebilecek riskler.</a:t>
            </a:r>
          </a:p>
          <a:p>
            <a:r>
              <a:rPr lang="tr-TR" sz="2400" dirty="0"/>
              <a:t>c) </a:t>
            </a:r>
            <a:r>
              <a:rPr lang="tr-TR" sz="2400" dirty="0" err="1"/>
              <a:t>Maruziyeti</a:t>
            </a:r>
            <a:r>
              <a:rPr lang="tr-TR" sz="2400" dirty="0"/>
              <a:t> önlemek için alınan ve alınacak önlemler.</a:t>
            </a:r>
          </a:p>
          <a:p>
            <a:r>
              <a:rPr lang="tr-TR" sz="2400" dirty="0"/>
              <a:t>ç) </a:t>
            </a:r>
            <a:r>
              <a:rPr lang="tr-TR" sz="2400" dirty="0">
                <a:solidFill>
                  <a:srgbClr val="FF0000"/>
                </a:solidFill>
              </a:rPr>
              <a:t>Hijyen kuralları</a:t>
            </a:r>
            <a:r>
              <a:rPr lang="tr-TR" sz="2400" dirty="0"/>
              <a:t>.</a:t>
            </a:r>
          </a:p>
          <a:p>
            <a:r>
              <a:rPr lang="tr-TR" sz="2400" dirty="0"/>
              <a:t>d) Kişisel koruyucu donanımların kullanılması.</a:t>
            </a:r>
          </a:p>
          <a:p>
            <a:r>
              <a:rPr lang="tr-TR" sz="2400" dirty="0"/>
              <a:t>e) Kazaların önlenmesi ve kaza halinde kurtarma çalışmaları da dâhil yapılması gereken işler.</a:t>
            </a:r>
          </a:p>
          <a:p>
            <a:r>
              <a:rPr lang="tr-TR" sz="2400" dirty="0"/>
              <a:t>f) Kanserojen veya </a:t>
            </a:r>
            <a:r>
              <a:rPr lang="tr-TR" sz="2400" dirty="0" err="1"/>
              <a:t>mutajen</a:t>
            </a:r>
            <a:r>
              <a:rPr lang="tr-TR" sz="2400" dirty="0"/>
              <a:t> madde içeren tesis ve kapların üzerinde bulunması gereken anlaşılır ve okunaklı etiketler ile açıkça görülebilir uyarı ve tehlike işaretleri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32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97327" y="1367729"/>
            <a:ext cx="9663748" cy="48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 algn="ctr">
              <a:defRPr/>
            </a:pP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Kimyasal Maddelerle Çalışmalarda Sağlık ve Güvenlik Önlemleri Hakkında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Yönetmelik</a:t>
            </a:r>
          </a:p>
          <a:p>
            <a:pPr indent="318383">
              <a:defRPr/>
            </a:pPr>
            <a:r>
              <a:rPr lang="tr-TR" sz="2000" b="1" dirty="0" smtClean="0"/>
              <a:t>Resmi </a:t>
            </a:r>
            <a:r>
              <a:rPr lang="tr-TR" sz="2000" b="1" dirty="0"/>
              <a:t>Gazete Tarihi/Sayısı:12.08.2013/28733 </a:t>
            </a:r>
            <a:endParaRPr lang="tr-T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r>
              <a:rPr lang="tr-TR" sz="2400" b="1" dirty="0"/>
              <a:t>Tehlikeli kimyasal maddelerle çalışmalarda alınması gereken önlemler</a:t>
            </a:r>
            <a:endParaRPr lang="tr-TR" sz="2400" dirty="0"/>
          </a:p>
          <a:p>
            <a:r>
              <a:rPr lang="tr-TR" sz="2400" b="1" dirty="0"/>
              <a:t>MADDE 7 </a:t>
            </a:r>
            <a:r>
              <a:rPr lang="tr-TR" sz="2400" b="1" dirty="0" smtClean="0"/>
              <a:t>–</a:t>
            </a:r>
          </a:p>
          <a:p>
            <a:r>
              <a:rPr lang="tr-TR" sz="2400" dirty="0" smtClean="0"/>
              <a:t>d</a:t>
            </a:r>
            <a:r>
              <a:rPr lang="tr-TR" sz="2400" dirty="0"/>
              <a:t>) İşyeri bina ve eklentileri her zaman düzenli ve temiz tutulur.</a:t>
            </a:r>
          </a:p>
          <a:p>
            <a:endParaRPr lang="tr-TR" sz="2400" dirty="0" smtClean="0"/>
          </a:p>
          <a:p>
            <a:r>
              <a:rPr lang="tr-TR" sz="2400" dirty="0" smtClean="0"/>
              <a:t>e</a:t>
            </a:r>
            <a:r>
              <a:rPr lang="tr-TR" sz="2400" dirty="0"/>
              <a:t>) Çalışanların kişisel temizlikleri için uygun ve yeterli şartlar sağlanır.</a:t>
            </a:r>
          </a:p>
          <a:p>
            <a:endParaRPr lang="tr-TR" sz="2400" dirty="0" smtClean="0"/>
          </a:p>
          <a:p>
            <a:r>
              <a:rPr lang="tr-TR" sz="2400" dirty="0" smtClean="0"/>
              <a:t>f</a:t>
            </a:r>
            <a:r>
              <a:rPr lang="tr-TR" sz="2400" dirty="0"/>
              <a:t>) Tehlikeli kimyasal maddelerin, atık ve artıkların işyerinde en uygun şekilde işlenmesi, kullanılması, taşınması ve depolanması için gerekli düzenlemeler yapılır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588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23560" y="652950"/>
            <a:ext cx="9663748" cy="67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>
            <a:lvl1pPr indent="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tr-TR" alt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Asbestle Çalışmalarda Sağlık ve Güvenlik</a:t>
            </a:r>
          </a:p>
          <a:p>
            <a:pPr algn="ctr" eaLnBrk="1" hangingPunct="1"/>
            <a:r>
              <a:rPr lang="tr-TR" alt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Önlemleri Hakkında Yönetmelik</a:t>
            </a:r>
          </a:p>
          <a:p>
            <a:r>
              <a:rPr lang="tr-TR" altLang="tr-T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tr-TR" sz="2400" b="1" dirty="0"/>
              <a:t>Resmi Gazete </a:t>
            </a:r>
            <a:r>
              <a:rPr lang="tr-TR" sz="2400" b="1" dirty="0" smtClean="0"/>
              <a:t>Tarihi/Sayısı:25.01.2013/28539 </a:t>
            </a: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endParaRPr lang="tr-TR" altLang="tr-T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tr-TR" sz="2400" b="1" dirty="0" smtClean="0"/>
              <a:t>Çalışanların </a:t>
            </a:r>
            <a:r>
              <a:rPr lang="tr-TR" sz="2400" b="1" dirty="0"/>
              <a:t>ve/veya temsilcilerinin bilgilendirilmesi</a:t>
            </a:r>
            <a:endParaRPr lang="tr-TR" sz="2400" dirty="0"/>
          </a:p>
          <a:p>
            <a:endParaRPr lang="tr-TR" sz="2400" b="1" dirty="0" smtClean="0"/>
          </a:p>
          <a:p>
            <a:r>
              <a:rPr lang="tr-TR" sz="2400" b="1" dirty="0" smtClean="0"/>
              <a:t>MADDE </a:t>
            </a:r>
            <a:r>
              <a:rPr lang="tr-TR" sz="2400" b="1" dirty="0"/>
              <a:t>15 –</a:t>
            </a:r>
            <a:r>
              <a:rPr lang="tr-TR" sz="2400" dirty="0"/>
              <a:t> (1) İşveren gözetiminde asbest söküm uzmanınca; asbest söküm çalışanına, işyerinde </a:t>
            </a:r>
            <a:r>
              <a:rPr lang="tr-TR" sz="2400" dirty="0" smtClean="0"/>
              <a:t>diğer çalışanlara </a:t>
            </a:r>
            <a:r>
              <a:rPr lang="tr-TR" sz="2400" dirty="0"/>
              <a:t>ve çalışan temsilcilerine aşağıdaki konularda yeterli bilgi verilir.</a:t>
            </a:r>
          </a:p>
          <a:p>
            <a:r>
              <a:rPr lang="tr-TR" sz="2400" dirty="0"/>
              <a:t>a) Asbest ve/veya asbestli malzemeden yayılan tozun neden olabileceği sağlık riskleri,</a:t>
            </a:r>
          </a:p>
          <a:p>
            <a:r>
              <a:rPr lang="tr-TR" sz="2400" dirty="0"/>
              <a:t>b) Yönetmelikte belirtilen sınır değerler ve ortam havasında sürekli yapılması gereken ölçümler,</a:t>
            </a:r>
          </a:p>
          <a:p>
            <a:r>
              <a:rPr lang="tr-TR" sz="2400" dirty="0"/>
              <a:t>c) </a:t>
            </a:r>
            <a:r>
              <a:rPr lang="tr-TR" sz="2400" dirty="0">
                <a:solidFill>
                  <a:srgbClr val="0070C0"/>
                </a:solidFill>
              </a:rPr>
              <a:t>Sigara içilmemesi de dahil uyulması gereken hijyen kuralları</a:t>
            </a:r>
            <a:r>
              <a:rPr lang="tr-TR" sz="2400" dirty="0"/>
              <a:t>,</a:t>
            </a:r>
          </a:p>
          <a:p>
            <a:r>
              <a:rPr lang="tr-TR" sz="2400" dirty="0"/>
              <a:t>ç) Kişisel koruyucu donanımların kullanımı ve alınacak önlemler,</a:t>
            </a:r>
          </a:p>
          <a:p>
            <a:r>
              <a:rPr lang="tr-TR" sz="2400" dirty="0"/>
              <a:t>d) Asbest </a:t>
            </a:r>
            <a:r>
              <a:rPr lang="tr-TR" sz="2400" dirty="0" err="1"/>
              <a:t>maruziyetini</a:t>
            </a:r>
            <a:r>
              <a:rPr lang="tr-TR" sz="2400" dirty="0"/>
              <a:t> en aza indirmek için tasarlanmış özel önlemler.</a:t>
            </a:r>
          </a:p>
          <a:p>
            <a:pPr eaLnBrk="1" hangingPunct="1"/>
            <a:endParaRPr lang="tr-TR" alt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27780" y="2819400"/>
            <a:ext cx="9840544" cy="39500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chemeClr val="bg1">
                <a:lumMod val="85000"/>
              </a:schemeClr>
            </a:contourClr>
          </a:sp3d>
        </p:spPr>
        <p:txBody>
          <a:bodyPr lIns="101882" tIns="50941" rIns="101882" bIns="5094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tr-TR" sz="89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HİJYEN EĞİTİMİ </a:t>
            </a:r>
            <a:r>
              <a:rPr lang="tr-TR" sz="89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YÖNETMELİĞİ</a:t>
            </a:r>
          </a:p>
          <a:p>
            <a:pPr algn="ctr">
              <a:defRPr/>
            </a:pPr>
            <a:r>
              <a:rPr lang="tr-TR" sz="3600" b="1" dirty="0"/>
              <a:t>Resmi Gazete Tarihi: </a:t>
            </a:r>
            <a:r>
              <a:rPr lang="tr-TR" sz="3600" b="1" dirty="0" smtClean="0"/>
              <a:t>06.07.2013 Sayısı:28698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05534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985985" y="3731473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chemeClr val="bg1"/>
                </a:solidFill>
              </a:rPr>
              <a:t>MADDE 2 </a:t>
            </a:r>
            <a:endParaRPr lang="tr-TR" altLang="tr-TR" sz="3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700" dirty="0"/>
              <a:t>(1) </a:t>
            </a:r>
            <a:r>
              <a:rPr lang="tr-TR" altLang="tr-TR" sz="2700" dirty="0">
                <a:solidFill>
                  <a:srgbClr val="0070C0"/>
                </a:solidFill>
              </a:rPr>
              <a:t>Bu Yönetmelik aşağıda belirtilen iş kollarını kapsar:</a:t>
            </a:r>
          </a:p>
          <a:p>
            <a:pPr eaLnBrk="1" hangingPunct="1"/>
            <a:r>
              <a:rPr lang="tr-TR" altLang="tr-TR" sz="2700" dirty="0"/>
              <a:t>a) Gıda üretim ve perakende iş yerleri.</a:t>
            </a:r>
          </a:p>
          <a:p>
            <a:pPr eaLnBrk="1" hangingPunct="1"/>
            <a:r>
              <a:rPr lang="tr-TR" altLang="tr-TR" sz="2700" dirty="0"/>
              <a:t>b) İnsani tüketim amaçlı sular ile doğal mineralli suların üretimini yapan iş yerleri.</a:t>
            </a:r>
          </a:p>
          <a:p>
            <a:pPr eaLnBrk="1" hangingPunct="1"/>
            <a:r>
              <a:rPr lang="tr-TR" altLang="tr-TR" sz="2700" dirty="0"/>
              <a:t>c) Kaplıca, hamam, sauna, berber, kuaför, dövme ve </a:t>
            </a:r>
            <a:r>
              <a:rPr lang="tr-TR" altLang="tr-TR" sz="2700" dirty="0" err="1"/>
              <a:t>pirsing</a:t>
            </a:r>
            <a:r>
              <a:rPr lang="tr-TR" altLang="tr-TR" sz="2700" dirty="0"/>
              <a:t> yapılan yerler, masaj ve güzellik salonları ve benzeri yerler.</a:t>
            </a:r>
          </a:p>
          <a:p>
            <a:pPr eaLnBrk="1" hangingPunct="1"/>
            <a:r>
              <a:rPr lang="tr-TR" altLang="tr-TR" sz="2700" dirty="0"/>
              <a:t>ç) Otel, motel, pansiyon ve misafirhane gibi yerler.</a:t>
            </a:r>
          </a:p>
          <a:p>
            <a:pPr eaLnBrk="1" hangingPunct="1"/>
            <a:r>
              <a:rPr lang="tr-TR" altLang="tr-TR" sz="2700" dirty="0"/>
              <a:t>d) Komisyon tarafından hijyen eğitimi verilmesi uygun görülen diğer iş kolları</a:t>
            </a:r>
            <a:r>
              <a:rPr lang="tr-TR" altLang="tr-TR" sz="2700" dirty="0" smtClean="0"/>
              <a:t>.</a:t>
            </a:r>
            <a:endParaRPr lang="tr-TR" altLang="tr-TR" sz="2700" dirty="0"/>
          </a:p>
        </p:txBody>
      </p:sp>
      <p:sp>
        <p:nvSpPr>
          <p:cNvPr id="12294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600" b="1"/>
              <a:t>Kapsam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6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985985" y="3731473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chemeClr val="bg1"/>
                </a:solidFill>
              </a:rPr>
              <a:t>MADDE 2 </a:t>
            </a:r>
            <a:endParaRPr lang="tr-TR" altLang="tr-TR" sz="3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700" dirty="0" smtClean="0"/>
              <a:t>(</a:t>
            </a:r>
            <a:r>
              <a:rPr lang="tr-TR" altLang="tr-TR" sz="2700" dirty="0"/>
              <a:t>2) Bu Yönetmelik, 11/6/2010 tarihli ve 5996 sayılı Veteriner Hizmetleri, Bitki Sağlığı, Gıda ve Yem Kanunu kapsamındaki iş yerlerinde çalışan kişiler için mecburi olan </a:t>
            </a:r>
            <a:r>
              <a:rPr lang="tr-TR" altLang="tr-TR" sz="2700" dirty="0">
                <a:solidFill>
                  <a:srgbClr val="0070C0"/>
                </a:solidFill>
              </a:rPr>
              <a:t>gıda hijyeni eğitim konularını kapsamaz</a:t>
            </a:r>
            <a:r>
              <a:rPr lang="tr-TR" altLang="tr-TR" sz="2700" dirty="0"/>
              <a:t>.</a:t>
            </a:r>
          </a:p>
        </p:txBody>
      </p:sp>
      <p:sp>
        <p:nvSpPr>
          <p:cNvPr id="12294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600" b="1"/>
              <a:t>Kapsam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12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635635" y="1354774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rgbClr val="FFFFFF"/>
                </a:solidFill>
                <a:latin typeface="Calibri" pitchFamily="34" charset="0"/>
              </a:rPr>
              <a:t>MADDE 4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700" dirty="0"/>
              <a:t>d) </a:t>
            </a:r>
            <a:r>
              <a:rPr lang="tr-TR" altLang="tr-TR" sz="2700" dirty="0">
                <a:solidFill>
                  <a:srgbClr val="0070C0"/>
                </a:solidFill>
              </a:rPr>
              <a:t>Hijyen:</a:t>
            </a:r>
            <a:r>
              <a:rPr lang="tr-TR" altLang="tr-TR" sz="2700" dirty="0"/>
              <a:t> Her iş kolunun özelliğine göre çalışanın kendisinin ve halkın sağlığını tehlikeye sokmayacak biçimde hizmet vermesini sağlamak amacıyla yapılacak uygulamaların ve alınan temizlik önlemlerinin bütününü</a:t>
            </a:r>
            <a:r>
              <a:rPr lang="tr-TR" altLang="tr-TR" sz="2700" dirty="0" smtClean="0"/>
              <a:t>,</a:t>
            </a:r>
            <a:endParaRPr lang="tr-TR" altLang="tr-TR" sz="2700" dirty="0"/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0941" rIns="0" bIns="50941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6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87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474980" y="1131677"/>
            <a:ext cx="2469198" cy="5796915"/>
          </a:xfrm>
          <a:custGeom>
            <a:avLst/>
            <a:gdLst>
              <a:gd name="T0" fmla="*/ 0 w 1414"/>
              <a:gd name="T1" fmla="*/ 2147483647 h 2410"/>
              <a:gd name="T2" fmla="*/ 2147483647 w 1414"/>
              <a:gd name="T3" fmla="*/ 0 h 2410"/>
              <a:gd name="T4" fmla="*/ 2147483647 w 1414"/>
              <a:gd name="T5" fmla="*/ 2147483647 h 2410"/>
              <a:gd name="T6" fmla="*/ 2147483647 w 1414"/>
              <a:gd name="T7" fmla="*/ 2147483647 h 2410"/>
              <a:gd name="T8" fmla="*/ 0 w 1414"/>
              <a:gd name="T9" fmla="*/ 2147483647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endParaRPr lang="tr-TR"/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gray">
          <a:xfrm>
            <a:off x="2944178" y="1142472"/>
            <a:ext cx="6757988" cy="40841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chemeClr val="bg1"/>
                </a:solidFill>
              </a:rPr>
              <a:t> MADDE 5</a:t>
            </a:r>
            <a:endParaRPr lang="tr-TR" altLang="tr-TR" sz="31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gray">
          <a:xfrm>
            <a:off x="2944178" y="1550882"/>
            <a:ext cx="6757988" cy="522658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700">
                <a:solidFill>
                  <a:srgbClr val="FF0000"/>
                </a:solidFill>
              </a:rPr>
              <a:t>Bu Yönetmeliğin kapsadığı iş yerlerinde, Genel Müdürlük tarafından verilen belgeye sahip olmayan kişiler çalıştırılamaz. </a:t>
            </a:r>
          </a:p>
          <a:p>
            <a:pPr eaLnBrk="1" hangingPunct="1"/>
            <a:endParaRPr lang="tr-TR" altLang="tr-TR" sz="270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700"/>
              <a:t>İş yeri sahipleri ve işletenleri, çalışanlarının hijyen eğitimi almasından ve belgeli olarak çalıştırılmasından birinci derecede sorumludur. </a:t>
            </a:r>
          </a:p>
          <a:p>
            <a:pPr eaLnBrk="1" hangingPunct="1"/>
            <a:endParaRPr lang="tr-TR" altLang="tr-TR" sz="2700"/>
          </a:p>
          <a:p>
            <a:pPr eaLnBrk="1" hangingPunct="1"/>
            <a:r>
              <a:rPr lang="tr-TR" altLang="tr-TR" sz="2700"/>
              <a:t>Bizzat çalışmaları durumunda iş yeri sahipleri ve işletenleri de bu eğitimi almaya mecburdur.</a:t>
            </a:r>
            <a:r>
              <a:rPr lang="tr-TR" altLang="tr-TR" sz="2700" b="1"/>
              <a:t> </a:t>
            </a:r>
            <a:endParaRPr lang="tr-TR" altLang="tr-TR" sz="2700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 sz="2200" b="1" noProof="1">
              <a:solidFill>
                <a:srgbClr val="000000"/>
              </a:solidFill>
            </a:endParaRPr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377190" y="1142472"/>
            <a:ext cx="1630998" cy="1680422"/>
            <a:chOff x="1166" y="1342"/>
            <a:chExt cx="934" cy="934"/>
          </a:xfrm>
        </p:grpSpPr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5371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5376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14279 w 794"/>
                    <a:gd name="T1" fmla="*/ 187 h 1200"/>
                    <a:gd name="T2" fmla="*/ 12487 w 794"/>
                    <a:gd name="T3" fmla="*/ 1223 h 1200"/>
                    <a:gd name="T4" fmla="*/ 12420 w 794"/>
                    <a:gd name="T5" fmla="*/ 1172 h 1200"/>
                    <a:gd name="T6" fmla="*/ 12292 w 794"/>
                    <a:gd name="T7" fmla="*/ 821 h 1200"/>
                    <a:gd name="T8" fmla="*/ 12233 w 794"/>
                    <a:gd name="T9" fmla="*/ 399 h 1200"/>
                    <a:gd name="T10" fmla="*/ 11376 w 794"/>
                    <a:gd name="T11" fmla="*/ 171 h 1200"/>
                    <a:gd name="T12" fmla="*/ 11156 w 794"/>
                    <a:gd name="T13" fmla="*/ 1015 h 1200"/>
                    <a:gd name="T14" fmla="*/ 11474 w 794"/>
                    <a:gd name="T15" fmla="*/ 1285 h 1200"/>
                    <a:gd name="T16" fmla="*/ 11474 w 794"/>
                    <a:gd name="T17" fmla="*/ 1285 h 1200"/>
                    <a:gd name="T18" fmla="*/ 11711 w 794"/>
                    <a:gd name="T19" fmla="*/ 1571 h 1200"/>
                    <a:gd name="T20" fmla="*/ 11711 w 794"/>
                    <a:gd name="T21" fmla="*/ 1659 h 1200"/>
                    <a:gd name="T22" fmla="*/ 9895 w 794"/>
                    <a:gd name="T23" fmla="*/ 2698 h 1200"/>
                    <a:gd name="T24" fmla="*/ 11433 w 794"/>
                    <a:gd name="T25" fmla="*/ 8383 h 1200"/>
                    <a:gd name="T26" fmla="*/ 9895 w 794"/>
                    <a:gd name="T27" fmla="*/ 14047 h 1200"/>
                    <a:gd name="T28" fmla="*/ 0 w 794"/>
                    <a:gd name="T29" fmla="*/ 19755 h 1200"/>
                    <a:gd name="T30" fmla="*/ 0 w 794"/>
                    <a:gd name="T31" fmla="*/ 21621 h 1200"/>
                    <a:gd name="T32" fmla="*/ 0 w 794"/>
                    <a:gd name="T33" fmla="*/ 21850 h 1200"/>
                    <a:gd name="T34" fmla="*/ 88 w 794"/>
                    <a:gd name="T35" fmla="*/ 21891 h 1200"/>
                    <a:gd name="T36" fmla="*/ 462 w 794"/>
                    <a:gd name="T37" fmla="*/ 21799 h 1200"/>
                    <a:gd name="T38" fmla="*/ 462 w 794"/>
                    <a:gd name="T39" fmla="*/ 21799 h 1200"/>
                    <a:gd name="T40" fmla="*/ 866 w 794"/>
                    <a:gd name="T41" fmla="*/ 21663 h 1200"/>
                    <a:gd name="T42" fmla="*/ 1476 w 794"/>
                    <a:gd name="T43" fmla="*/ 22277 h 1200"/>
                    <a:gd name="T44" fmla="*/ 866 w 794"/>
                    <a:gd name="T45" fmla="*/ 22928 h 1200"/>
                    <a:gd name="T46" fmla="*/ 462 w 794"/>
                    <a:gd name="T47" fmla="*/ 22757 h 1200"/>
                    <a:gd name="T48" fmla="*/ 88 w 794"/>
                    <a:gd name="T49" fmla="*/ 22697 h 1200"/>
                    <a:gd name="T50" fmla="*/ 0 w 794"/>
                    <a:gd name="T51" fmla="*/ 22721 h 1200"/>
                    <a:gd name="T52" fmla="*/ 0 w 794"/>
                    <a:gd name="T53" fmla="*/ 22883 h 1200"/>
                    <a:gd name="T54" fmla="*/ 0 w 794"/>
                    <a:gd name="T55" fmla="*/ 24776 h 1200"/>
                    <a:gd name="T56" fmla="*/ 14279 w 794"/>
                    <a:gd name="T57" fmla="*/ 16574 h 1200"/>
                    <a:gd name="T58" fmla="*/ 16478 w 794"/>
                    <a:gd name="T59" fmla="*/ 8383 h 1200"/>
                    <a:gd name="T60" fmla="*/ 14279 w 794"/>
                    <a:gd name="T61" fmla="*/ 187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77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17304 w 864"/>
                    <a:gd name="T1" fmla="*/ 21494 h 1191"/>
                    <a:gd name="T2" fmla="*/ 16885 w 864"/>
                    <a:gd name="T3" fmla="*/ 21635 h 1191"/>
                    <a:gd name="T4" fmla="*/ 16885 w 864"/>
                    <a:gd name="T5" fmla="*/ 21635 h 1191"/>
                    <a:gd name="T6" fmla="*/ 16511 w 864"/>
                    <a:gd name="T7" fmla="*/ 21716 h 1191"/>
                    <a:gd name="T8" fmla="*/ 16424 w 864"/>
                    <a:gd name="T9" fmla="*/ 21675 h 1191"/>
                    <a:gd name="T10" fmla="*/ 16424 w 864"/>
                    <a:gd name="T11" fmla="*/ 21458 h 1191"/>
                    <a:gd name="T12" fmla="*/ 16424 w 864"/>
                    <a:gd name="T13" fmla="*/ 19586 h 1191"/>
                    <a:gd name="T14" fmla="*/ 6563 w 864"/>
                    <a:gd name="T15" fmla="*/ 13877 h 1191"/>
                    <a:gd name="T16" fmla="*/ 5039 w 864"/>
                    <a:gd name="T17" fmla="*/ 8207 h 1191"/>
                    <a:gd name="T18" fmla="*/ 6563 w 864"/>
                    <a:gd name="T19" fmla="*/ 2522 h 1191"/>
                    <a:gd name="T20" fmla="*/ 4781 w 864"/>
                    <a:gd name="T21" fmla="*/ 1514 h 1191"/>
                    <a:gd name="T22" fmla="*/ 4721 w 864"/>
                    <a:gd name="T23" fmla="*/ 1561 h 1191"/>
                    <a:gd name="T24" fmla="*/ 4579 w 864"/>
                    <a:gd name="T25" fmla="*/ 1900 h 1191"/>
                    <a:gd name="T26" fmla="*/ 4579 w 864"/>
                    <a:gd name="T27" fmla="*/ 1900 h 1191"/>
                    <a:gd name="T28" fmla="*/ 4506 w 864"/>
                    <a:gd name="T29" fmla="*/ 2339 h 1191"/>
                    <a:gd name="T30" fmla="*/ 3668 w 864"/>
                    <a:gd name="T31" fmla="*/ 2549 h 1191"/>
                    <a:gd name="T32" fmla="*/ 3431 w 864"/>
                    <a:gd name="T33" fmla="*/ 1700 h 1191"/>
                    <a:gd name="T34" fmla="*/ 3776 w 864"/>
                    <a:gd name="T35" fmla="*/ 1427 h 1191"/>
                    <a:gd name="T36" fmla="*/ 4011 w 864"/>
                    <a:gd name="T37" fmla="*/ 1136 h 1191"/>
                    <a:gd name="T38" fmla="*/ 4011 w 864"/>
                    <a:gd name="T39" fmla="*/ 1048 h 1191"/>
                    <a:gd name="T40" fmla="*/ 2194 w 864"/>
                    <a:gd name="T41" fmla="*/ 0 h 1191"/>
                    <a:gd name="T42" fmla="*/ 0 w 864"/>
                    <a:gd name="T43" fmla="*/ 8207 h 1191"/>
                    <a:gd name="T44" fmla="*/ 2194 w 864"/>
                    <a:gd name="T45" fmla="*/ 16399 h 1191"/>
                    <a:gd name="T46" fmla="*/ 16424 w 864"/>
                    <a:gd name="T47" fmla="*/ 24604 h 1191"/>
                    <a:gd name="T48" fmla="*/ 16424 w 864"/>
                    <a:gd name="T49" fmla="*/ 22703 h 1191"/>
                    <a:gd name="T50" fmla="*/ 16424 w 864"/>
                    <a:gd name="T51" fmla="*/ 22550 h 1191"/>
                    <a:gd name="T52" fmla="*/ 16511 w 864"/>
                    <a:gd name="T53" fmla="*/ 22531 h 1191"/>
                    <a:gd name="T54" fmla="*/ 16885 w 864"/>
                    <a:gd name="T55" fmla="*/ 22575 h 1191"/>
                    <a:gd name="T56" fmla="*/ 17304 w 864"/>
                    <a:gd name="T57" fmla="*/ 22750 h 1191"/>
                    <a:gd name="T58" fmla="*/ 17897 w 864"/>
                    <a:gd name="T59" fmla="*/ 22108 h 1191"/>
                    <a:gd name="T60" fmla="*/ 17304 w 864"/>
                    <a:gd name="T61" fmla="*/ 21494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78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24278 w 1375"/>
                    <a:gd name="T1" fmla="*/ 10536 h 527"/>
                    <a:gd name="T2" fmla="*/ 26102 w 1375"/>
                    <a:gd name="T3" fmla="*/ 9503 h 527"/>
                    <a:gd name="T4" fmla="*/ 26102 w 1375"/>
                    <a:gd name="T5" fmla="*/ 9427 h 527"/>
                    <a:gd name="T6" fmla="*/ 25858 w 1375"/>
                    <a:gd name="T7" fmla="*/ 9130 h 527"/>
                    <a:gd name="T8" fmla="*/ 25858 w 1375"/>
                    <a:gd name="T9" fmla="*/ 9130 h 527"/>
                    <a:gd name="T10" fmla="*/ 25520 w 1375"/>
                    <a:gd name="T11" fmla="*/ 8858 h 527"/>
                    <a:gd name="T12" fmla="*/ 25756 w 1375"/>
                    <a:gd name="T13" fmla="*/ 8038 h 527"/>
                    <a:gd name="T14" fmla="*/ 26598 w 1375"/>
                    <a:gd name="T15" fmla="*/ 8266 h 527"/>
                    <a:gd name="T16" fmla="*/ 26680 w 1375"/>
                    <a:gd name="T17" fmla="*/ 8678 h 527"/>
                    <a:gd name="T18" fmla="*/ 26786 w 1375"/>
                    <a:gd name="T19" fmla="*/ 9029 h 527"/>
                    <a:gd name="T20" fmla="*/ 26874 w 1375"/>
                    <a:gd name="T21" fmla="*/ 9070 h 527"/>
                    <a:gd name="T22" fmla="*/ 28674 w 1375"/>
                    <a:gd name="T23" fmla="*/ 8059 h 527"/>
                    <a:gd name="T24" fmla="*/ 14326 w 1375"/>
                    <a:gd name="T25" fmla="*/ 0 h 527"/>
                    <a:gd name="T26" fmla="*/ 0 w 1375"/>
                    <a:gd name="T27" fmla="*/ 8059 h 527"/>
                    <a:gd name="T28" fmla="*/ 1840 w 1375"/>
                    <a:gd name="T29" fmla="*/ 9088 h 527"/>
                    <a:gd name="T30" fmla="*/ 1840 w 1375"/>
                    <a:gd name="T31" fmla="*/ 9171 h 527"/>
                    <a:gd name="T32" fmla="*/ 1582 w 1375"/>
                    <a:gd name="T33" fmla="*/ 9468 h 527"/>
                    <a:gd name="T34" fmla="*/ 1259 w 1375"/>
                    <a:gd name="T35" fmla="*/ 9733 h 527"/>
                    <a:gd name="T36" fmla="*/ 1484 w 1375"/>
                    <a:gd name="T37" fmla="*/ 10552 h 527"/>
                    <a:gd name="T38" fmla="*/ 2342 w 1375"/>
                    <a:gd name="T39" fmla="*/ 10353 h 527"/>
                    <a:gd name="T40" fmla="*/ 2402 w 1375"/>
                    <a:gd name="T41" fmla="*/ 9929 h 527"/>
                    <a:gd name="T42" fmla="*/ 2402 w 1375"/>
                    <a:gd name="T43" fmla="*/ 9929 h 527"/>
                    <a:gd name="T44" fmla="*/ 2535 w 1375"/>
                    <a:gd name="T45" fmla="*/ 9576 h 527"/>
                    <a:gd name="T46" fmla="*/ 2618 w 1375"/>
                    <a:gd name="T47" fmla="*/ 9529 h 527"/>
                    <a:gd name="T48" fmla="*/ 4391 w 1375"/>
                    <a:gd name="T49" fmla="*/ 10536 h 527"/>
                    <a:gd name="T50" fmla="*/ 14326 w 1375"/>
                    <a:gd name="T51" fmla="*/ 4942 h 527"/>
                    <a:gd name="T52" fmla="*/ 24278 w 1375"/>
                    <a:gd name="T53" fmla="*/ 10536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537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537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11935 w 550"/>
                    <a:gd name="T1" fmla="*/ 2805 h 836"/>
                    <a:gd name="T2" fmla="*/ 11875 w 550"/>
                    <a:gd name="T3" fmla="*/ 2746 h 836"/>
                    <a:gd name="T4" fmla="*/ 11469 w 550"/>
                    <a:gd name="T5" fmla="*/ 2832 h 836"/>
                    <a:gd name="T6" fmla="*/ 11469 w 550"/>
                    <a:gd name="T7" fmla="*/ 2832 h 836"/>
                    <a:gd name="T8" fmla="*/ 11052 w 550"/>
                    <a:gd name="T9" fmla="*/ 3002 h 836"/>
                    <a:gd name="T10" fmla="*/ 10416 w 550"/>
                    <a:gd name="T11" fmla="*/ 2366 h 836"/>
                    <a:gd name="T12" fmla="*/ 11052 w 550"/>
                    <a:gd name="T13" fmla="*/ 1697 h 836"/>
                    <a:gd name="T14" fmla="*/ 11469 w 550"/>
                    <a:gd name="T15" fmla="*/ 1873 h 836"/>
                    <a:gd name="T16" fmla="*/ 11875 w 550"/>
                    <a:gd name="T17" fmla="*/ 1933 h 836"/>
                    <a:gd name="T18" fmla="*/ 11935 w 550"/>
                    <a:gd name="T19" fmla="*/ 1874 h 836"/>
                    <a:gd name="T20" fmla="*/ 11935 w 550"/>
                    <a:gd name="T21" fmla="*/ 1744 h 836"/>
                    <a:gd name="T22" fmla="*/ 11935 w 550"/>
                    <a:gd name="T23" fmla="*/ 0 h 836"/>
                    <a:gd name="T24" fmla="*/ 0 w 550"/>
                    <a:gd name="T25" fmla="*/ 11692 h 836"/>
                    <a:gd name="T26" fmla="*/ 1607 w 550"/>
                    <a:gd name="T27" fmla="*/ 17544 h 836"/>
                    <a:gd name="T28" fmla="*/ 3326 w 550"/>
                    <a:gd name="T29" fmla="*/ 16579 h 836"/>
                    <a:gd name="T30" fmla="*/ 3427 w 550"/>
                    <a:gd name="T31" fmla="*/ 16916 h 836"/>
                    <a:gd name="T32" fmla="*/ 3496 w 550"/>
                    <a:gd name="T33" fmla="*/ 17362 h 836"/>
                    <a:gd name="T34" fmla="*/ 4388 w 550"/>
                    <a:gd name="T35" fmla="*/ 17579 h 836"/>
                    <a:gd name="T36" fmla="*/ 4636 w 550"/>
                    <a:gd name="T37" fmla="*/ 16707 h 836"/>
                    <a:gd name="T38" fmla="*/ 4303 w 550"/>
                    <a:gd name="T39" fmla="*/ 16431 h 836"/>
                    <a:gd name="T40" fmla="*/ 4303 w 550"/>
                    <a:gd name="T41" fmla="*/ 16431 h 836"/>
                    <a:gd name="T42" fmla="*/ 4030 w 550"/>
                    <a:gd name="T43" fmla="*/ 16173 h 836"/>
                    <a:gd name="T44" fmla="*/ 5766 w 550"/>
                    <a:gd name="T45" fmla="*/ 15172 h 836"/>
                    <a:gd name="T46" fmla="*/ 4817 w 550"/>
                    <a:gd name="T47" fmla="*/ 11692 h 836"/>
                    <a:gd name="T48" fmla="*/ 11935 w 550"/>
                    <a:gd name="T49" fmla="*/ 4707 h 836"/>
                    <a:gd name="T50" fmla="*/ 11935 w 550"/>
                    <a:gd name="T51" fmla="*/ 3049 h 836"/>
                    <a:gd name="T52" fmla="*/ 11935 w 550"/>
                    <a:gd name="T53" fmla="*/ 2805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7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1516 w 621"/>
                    <a:gd name="T1" fmla="*/ 0 h 826"/>
                    <a:gd name="T2" fmla="*/ 1516 w 621"/>
                    <a:gd name="T3" fmla="*/ 1742 h 826"/>
                    <a:gd name="T4" fmla="*/ 1516 w 621"/>
                    <a:gd name="T5" fmla="*/ 1874 h 826"/>
                    <a:gd name="T6" fmla="*/ 1441 w 621"/>
                    <a:gd name="T7" fmla="*/ 1929 h 826"/>
                    <a:gd name="T8" fmla="*/ 1063 w 621"/>
                    <a:gd name="T9" fmla="*/ 1871 h 826"/>
                    <a:gd name="T10" fmla="*/ 636 w 621"/>
                    <a:gd name="T11" fmla="*/ 1685 h 826"/>
                    <a:gd name="T12" fmla="*/ 0 w 621"/>
                    <a:gd name="T13" fmla="*/ 2360 h 826"/>
                    <a:gd name="T14" fmla="*/ 636 w 621"/>
                    <a:gd name="T15" fmla="*/ 2994 h 826"/>
                    <a:gd name="T16" fmla="*/ 1063 w 621"/>
                    <a:gd name="T17" fmla="*/ 2826 h 826"/>
                    <a:gd name="T18" fmla="*/ 1063 w 621"/>
                    <a:gd name="T19" fmla="*/ 2826 h 826"/>
                    <a:gd name="T20" fmla="*/ 1441 w 621"/>
                    <a:gd name="T21" fmla="*/ 2745 h 826"/>
                    <a:gd name="T22" fmla="*/ 1516 w 621"/>
                    <a:gd name="T23" fmla="*/ 2801 h 826"/>
                    <a:gd name="T24" fmla="*/ 1516 w 621"/>
                    <a:gd name="T25" fmla="*/ 3022 h 826"/>
                    <a:gd name="T26" fmla="*/ 1516 w 621"/>
                    <a:gd name="T27" fmla="*/ 4702 h 826"/>
                    <a:gd name="T28" fmla="*/ 1516 w 621"/>
                    <a:gd name="T29" fmla="*/ 4702 h 826"/>
                    <a:gd name="T30" fmla="*/ 8619 w 621"/>
                    <a:gd name="T31" fmla="*/ 11669 h 826"/>
                    <a:gd name="T32" fmla="*/ 7665 w 621"/>
                    <a:gd name="T33" fmla="*/ 15135 h 826"/>
                    <a:gd name="T34" fmla="*/ 9374 w 621"/>
                    <a:gd name="T35" fmla="*/ 16095 h 826"/>
                    <a:gd name="T36" fmla="*/ 9430 w 621"/>
                    <a:gd name="T37" fmla="*/ 16067 h 826"/>
                    <a:gd name="T38" fmla="*/ 9591 w 621"/>
                    <a:gd name="T39" fmla="*/ 15689 h 826"/>
                    <a:gd name="T40" fmla="*/ 9591 w 621"/>
                    <a:gd name="T41" fmla="*/ 15689 h 826"/>
                    <a:gd name="T42" fmla="*/ 9652 w 621"/>
                    <a:gd name="T43" fmla="*/ 15266 h 826"/>
                    <a:gd name="T44" fmla="*/ 10536 w 621"/>
                    <a:gd name="T45" fmla="*/ 15044 h 826"/>
                    <a:gd name="T46" fmla="*/ 10774 w 621"/>
                    <a:gd name="T47" fmla="*/ 15906 h 826"/>
                    <a:gd name="T48" fmla="*/ 10434 w 621"/>
                    <a:gd name="T49" fmla="*/ 16183 h 826"/>
                    <a:gd name="T50" fmla="*/ 10166 w 621"/>
                    <a:gd name="T51" fmla="*/ 16473 h 826"/>
                    <a:gd name="T52" fmla="*/ 10166 w 621"/>
                    <a:gd name="T53" fmla="*/ 16561 h 826"/>
                    <a:gd name="T54" fmla="*/ 11824 w 621"/>
                    <a:gd name="T55" fmla="*/ 17514 h 826"/>
                    <a:gd name="T56" fmla="*/ 13430 w 621"/>
                    <a:gd name="T57" fmla="*/ 11669 h 826"/>
                    <a:gd name="T58" fmla="*/ 1516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37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18674 w 953"/>
                    <a:gd name="T1" fmla="*/ 1717 h 400"/>
                    <a:gd name="T2" fmla="*/ 18674 w 953"/>
                    <a:gd name="T3" fmla="*/ 1641 h 400"/>
                    <a:gd name="T4" fmla="*/ 18939 w 953"/>
                    <a:gd name="T5" fmla="*/ 1340 h 400"/>
                    <a:gd name="T6" fmla="*/ 19269 w 953"/>
                    <a:gd name="T7" fmla="*/ 1061 h 400"/>
                    <a:gd name="T8" fmla="*/ 19041 w 953"/>
                    <a:gd name="T9" fmla="*/ 176 h 400"/>
                    <a:gd name="T10" fmla="*/ 18167 w 953"/>
                    <a:gd name="T11" fmla="*/ 406 h 400"/>
                    <a:gd name="T12" fmla="*/ 18107 w 953"/>
                    <a:gd name="T13" fmla="*/ 839 h 400"/>
                    <a:gd name="T14" fmla="*/ 18107 w 953"/>
                    <a:gd name="T15" fmla="*/ 839 h 400"/>
                    <a:gd name="T16" fmla="*/ 17951 w 953"/>
                    <a:gd name="T17" fmla="*/ 1231 h 400"/>
                    <a:gd name="T18" fmla="*/ 17890 w 953"/>
                    <a:gd name="T19" fmla="*/ 1249 h 400"/>
                    <a:gd name="T20" fmla="*/ 16204 w 953"/>
                    <a:gd name="T21" fmla="*/ 277 h 400"/>
                    <a:gd name="T22" fmla="*/ 10156 w 953"/>
                    <a:gd name="T23" fmla="*/ 3818 h 400"/>
                    <a:gd name="T24" fmla="*/ 4085 w 953"/>
                    <a:gd name="T25" fmla="*/ 277 h 400"/>
                    <a:gd name="T26" fmla="*/ 2381 w 953"/>
                    <a:gd name="T27" fmla="*/ 1284 h 400"/>
                    <a:gd name="T28" fmla="*/ 2646 w 953"/>
                    <a:gd name="T29" fmla="*/ 1557 h 400"/>
                    <a:gd name="T30" fmla="*/ 2646 w 953"/>
                    <a:gd name="T31" fmla="*/ 1557 h 400"/>
                    <a:gd name="T32" fmla="*/ 2983 w 953"/>
                    <a:gd name="T33" fmla="*/ 1833 h 400"/>
                    <a:gd name="T34" fmla="*/ 2744 w 953"/>
                    <a:gd name="T35" fmla="*/ 2709 h 400"/>
                    <a:gd name="T36" fmla="*/ 1872 w 953"/>
                    <a:gd name="T37" fmla="*/ 2487 h 400"/>
                    <a:gd name="T38" fmla="*/ 1785 w 953"/>
                    <a:gd name="T39" fmla="*/ 2035 h 400"/>
                    <a:gd name="T40" fmla="*/ 1684 w 953"/>
                    <a:gd name="T41" fmla="*/ 1695 h 400"/>
                    <a:gd name="T42" fmla="*/ 0 w 953"/>
                    <a:gd name="T43" fmla="*/ 2668 h 400"/>
                    <a:gd name="T44" fmla="*/ 10156 w 953"/>
                    <a:gd name="T45" fmla="*/ 8604 h 400"/>
                    <a:gd name="T46" fmla="*/ 20322 w 953"/>
                    <a:gd name="T47" fmla="*/ 2690 h 400"/>
                    <a:gd name="T48" fmla="*/ 18674 w 953"/>
                    <a:gd name="T49" fmla="*/ 1717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5370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tr-TR" altLang="tr-TR" sz="42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54977" y="465985"/>
            <a:ext cx="9698336" cy="7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0941" rIns="0" bIns="50941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3600" dirty="0"/>
              <a:t>Belge alan kişilerin çalıştırılması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67640" y="3944583"/>
            <a:ext cx="989076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>
              <a:defRPr/>
            </a:pP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Arial" pitchFamily="34" charset="0"/>
              </a:rPr>
              <a:t>    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37954" y="295064"/>
            <a:ext cx="9723120" cy="5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endParaRPr lang="tr-TR" sz="3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67640" y="460200"/>
            <a:ext cx="9304020" cy="26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>
            <a:spAutoFit/>
          </a:bodyPr>
          <a:lstStyle/>
          <a:p>
            <a:pPr algn="ctr" eaLnBrk="0" hangingPunct="0">
              <a:defRPr/>
            </a:pP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Hijyen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nedir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? </a:t>
            </a:r>
          </a:p>
          <a:p>
            <a:pPr algn="ctr" eaLnBrk="0" hangingPunct="0">
              <a:defRPr/>
            </a:pPr>
            <a:endParaRPr lang="tr-T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Hijyen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sözcüğü genel olarak, “</a:t>
            </a:r>
            <a:r>
              <a:rPr lang="tr-TR" sz="27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sağlığa zarar verecek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ortamlardan korunmak için yapılacak uygulamalar ve alınan </a:t>
            </a:r>
            <a:r>
              <a:rPr lang="tr-TR" sz="27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temizlik önlemlerinin tümü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” olarak tanımlanmaktadır. 	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8086" y="2971800"/>
            <a:ext cx="9136380" cy="405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 algn="ctr">
              <a:defRPr/>
            </a:pP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Hijyeni nedir?</a:t>
            </a:r>
          </a:p>
          <a:p>
            <a:pPr indent="318383">
              <a:defRPr/>
            </a:pPr>
            <a:endParaRPr lang="tr-TR" sz="2200" b="1" dirty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7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Hijyeni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; </a:t>
            </a: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işyerinde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hastalığa neden olabilecek, </a:t>
            </a:r>
          </a:p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sağlık ve iyilik halini bozabilecek, </a:t>
            </a:r>
          </a:p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işçiler ve toplumdaki bireyler arasında önemli </a:t>
            </a:r>
          </a:p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ölçüde huzursuzluk ve verimsizlik yaratabilecek </a:t>
            </a:r>
          </a:p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çevresel tehlikeleri ve stresleri </a:t>
            </a: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önceden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gören, </a:t>
            </a:r>
          </a:p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değerlendiren ve </a:t>
            </a: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kontrol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altına alan </a:t>
            </a: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bir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teknik </a:t>
            </a: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ve</a:t>
            </a:r>
          </a:p>
          <a:p>
            <a:pPr indent="318383">
              <a:defRPr/>
            </a:pP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sosyal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bilim ve sanattır </a:t>
            </a:r>
            <a:r>
              <a:rPr lang="tr-TR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		(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BOHS, 2010).</a:t>
            </a:r>
          </a:p>
          <a:p>
            <a:pPr indent="318383">
              <a:defRPr/>
            </a:pP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684799" y="6984296"/>
            <a:ext cx="4771106" cy="3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dirty="0"/>
              <a:t>BOHS: British </a:t>
            </a:r>
            <a:r>
              <a:rPr lang="tr-TR" altLang="tr-TR" dirty="0" err="1"/>
              <a:t>Occupational</a:t>
            </a:r>
            <a:r>
              <a:rPr lang="tr-TR" altLang="tr-TR" dirty="0"/>
              <a:t> </a:t>
            </a:r>
            <a:r>
              <a:rPr lang="tr-TR" altLang="tr-TR" dirty="0" err="1"/>
              <a:t>Hygiene</a:t>
            </a:r>
            <a:r>
              <a:rPr lang="tr-TR" altLang="tr-TR" dirty="0"/>
              <a:t> </a:t>
            </a:r>
            <a:r>
              <a:rPr lang="tr-TR" altLang="tr-TR" dirty="0" err="1"/>
              <a:t>Society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666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635635" y="1354774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rgbClr val="FFFFFF"/>
                </a:solidFill>
                <a:latin typeface="Calibri" pitchFamily="34" charset="0"/>
              </a:rPr>
              <a:t>MADDE 5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200"/>
              <a:t>(1) Eğitimler, </a:t>
            </a:r>
            <a:r>
              <a:rPr lang="tr-TR" altLang="tr-TR" sz="2200">
                <a:solidFill>
                  <a:srgbClr val="0070C0"/>
                </a:solidFill>
              </a:rPr>
              <a:t>Genel Müdürlüğe bağlı öğretim kurumları </a:t>
            </a:r>
            <a:r>
              <a:rPr lang="tr-TR" altLang="tr-TR" sz="2200"/>
              <a:t>tarafından verilir. İş yeri sahipleri ve işletenleri, komisyonca belirlenen usul ve esaslar çerçevesinde bu eğitimleri çalışanlarına kendi imkânlarıyla da verebilir.</a:t>
            </a:r>
          </a:p>
          <a:p>
            <a:pPr eaLnBrk="1" hangingPunct="1"/>
            <a:r>
              <a:rPr lang="tr-TR" altLang="tr-TR" sz="2200"/>
              <a:t>(2) Genel Müdürlük, iş kollarının özelliğine göre komisyonca belirlenen eğitim içeriklerinin eğitim formatına uygun olarak ülke genelinde verilmesini sağlar. </a:t>
            </a:r>
            <a:r>
              <a:rPr lang="tr-TR" altLang="tr-TR" sz="2200">
                <a:solidFill>
                  <a:srgbClr val="0070C0"/>
                </a:solidFill>
              </a:rPr>
              <a:t>Eğitimler sekiz saatten az olamaz.</a:t>
            </a:r>
          </a:p>
          <a:p>
            <a:pPr eaLnBrk="1" hangingPunct="1"/>
            <a:r>
              <a:rPr lang="tr-TR" altLang="tr-TR" sz="2200"/>
              <a:t>(3) Genel Müdürlüğe bağlı öğretim kurumlarınca, katılımcılara eğitim sonunda e-yaygın sistemi üzerinde </a:t>
            </a:r>
            <a:r>
              <a:rPr lang="tr-TR" altLang="tr-TR" sz="2200">
                <a:solidFill>
                  <a:srgbClr val="0070C0"/>
                </a:solidFill>
              </a:rPr>
              <a:t>kurs bitirme belgesi </a:t>
            </a:r>
            <a:r>
              <a:rPr lang="tr-TR" altLang="tr-TR" sz="2200"/>
              <a:t>verilir. Belgeler, kişi hizmet verdiği sürece geçerli kabul edilir.</a:t>
            </a:r>
          </a:p>
          <a:p>
            <a:pPr eaLnBrk="1" hangingPunct="1"/>
            <a:r>
              <a:rPr lang="tr-TR" altLang="tr-TR" sz="2200"/>
              <a:t>(4) Genel Müdürlük, eğitim ile ilgili yapacağı masrafları karşılamak üzere eğitime katılanlardan ücret talep edebilir. Kurslarda, uygulama yapılması gerekir ise uygulama sırasında kullanılabilecek şahsi malzemeler katılımcılar tarafından tedarik edilir.</a:t>
            </a:r>
          </a:p>
        </p:txBody>
      </p:sp>
      <p:sp>
        <p:nvSpPr>
          <p:cNvPr id="16390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600" b="1"/>
              <a:t>Eğitimlerin veriliş şekli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50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600" b="1"/>
              <a:t>Çalışmaya engel teşkil eden hastalıklar</a:t>
            </a:r>
            <a:endParaRPr lang="tr-TR" altLang="tr-TR" sz="3600"/>
          </a:p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635635" y="1354774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rgbClr val="FFFFFF"/>
                </a:solidFill>
                <a:latin typeface="Calibri" pitchFamily="34" charset="0"/>
              </a:rPr>
              <a:t>MADDE 9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200"/>
              <a:t>(1) Aşağıda belirtilen hastalıkları bulunanlar iyileşme hâlini/bulaştırıcılığın olmadığını raporla belgeleyene kadar bu Yönetmelik kapsamındaki iş yerlerinde çalışamaz ve çalıştırılamazlar:</a:t>
            </a:r>
          </a:p>
          <a:p>
            <a:pPr eaLnBrk="1" hangingPunct="1"/>
            <a:r>
              <a:rPr lang="tr-TR" altLang="tr-TR" sz="2200"/>
              <a:t>a) </a:t>
            </a:r>
            <a:r>
              <a:rPr lang="tr-TR" altLang="tr-TR" sz="2200">
                <a:solidFill>
                  <a:srgbClr val="0070C0"/>
                </a:solidFill>
              </a:rPr>
              <a:t>Gıda ile taşınabilen bir hastalığı olan </a:t>
            </a:r>
            <a:r>
              <a:rPr lang="tr-TR" altLang="tr-TR" sz="2200"/>
              <a:t>veya bu hastalığın taşıyıcısı durumundaki kişiler ile </a:t>
            </a:r>
            <a:r>
              <a:rPr lang="tr-TR" altLang="tr-TR" sz="2200">
                <a:solidFill>
                  <a:srgbClr val="0070C0"/>
                </a:solidFill>
              </a:rPr>
              <a:t>ishali </a:t>
            </a:r>
            <a:r>
              <a:rPr lang="tr-TR" altLang="tr-TR" sz="2200"/>
              <a:t>bulunanlar.</a:t>
            </a:r>
          </a:p>
          <a:p>
            <a:pPr eaLnBrk="1" hangingPunct="1"/>
            <a:r>
              <a:rPr lang="tr-TR" altLang="tr-TR" sz="2200"/>
              <a:t>b) Vücudun görünür kısımlarında </a:t>
            </a:r>
            <a:r>
              <a:rPr lang="tr-TR" altLang="tr-TR" sz="2200">
                <a:solidFill>
                  <a:srgbClr val="0070C0"/>
                </a:solidFill>
              </a:rPr>
              <a:t>açık/enfekte yara, deri enfeksiyonu </a:t>
            </a:r>
            <a:r>
              <a:rPr lang="tr-TR" altLang="tr-TR" sz="2200"/>
              <a:t>ve benzeri halkta tiksintiye yol açabilecek deri lezyonları bulunanlar; cüzzam, frengi ve verem hastalığına yakalananlar.</a:t>
            </a:r>
          </a:p>
          <a:p>
            <a:pPr eaLnBrk="1" hangingPunct="1"/>
            <a:r>
              <a:rPr lang="tr-TR" altLang="tr-TR" sz="2200"/>
              <a:t>c) 30/5/2007 tarihli ve 26537 sayılı Resmî Gazete’de yayımlanan Bulaşıcı Hastalıklar Sürveyans ve Kontrol Esasları Yönetmeliğinde yer alan, hijyen ilkelerine uyulmadığı durumlarda </a:t>
            </a:r>
            <a:r>
              <a:rPr lang="tr-TR" altLang="tr-TR" sz="2200">
                <a:solidFill>
                  <a:srgbClr val="0070C0"/>
                </a:solidFill>
              </a:rPr>
              <a:t>halk sağlığı açısından problem oluşturabilecek hastalığı </a:t>
            </a:r>
            <a:r>
              <a:rPr lang="tr-TR" altLang="tr-TR" sz="2200"/>
              <a:t>bulunanlar.</a:t>
            </a:r>
          </a:p>
          <a:p>
            <a:pPr eaLnBrk="1" hangingPunct="1"/>
            <a:r>
              <a:rPr lang="tr-TR" altLang="tr-TR" sz="2200"/>
              <a:t>(2) Çalışanlar, hastalıkları konusunda işverene bilgi vermekle yükümlüdür.</a:t>
            </a:r>
          </a:p>
        </p:txBody>
      </p:sp>
      <p:sp>
        <p:nvSpPr>
          <p:cNvPr id="19462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tr-TR" altLang="tr-TR" sz="3600" b="1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2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635635" y="1354774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>
                <a:solidFill>
                  <a:srgbClr val="FFFFFF"/>
                </a:solidFill>
                <a:latin typeface="Calibri" pitchFamily="34" charset="0"/>
              </a:rPr>
              <a:t>MADDE 10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700"/>
              <a:t>Bu Yönetmelik kapsamında bulunan iş yerlerinde çalışmaya engel hastalığı bulunanlar, hastalıklarının iyileştiğini/bulaştırıcılığın olmadığını gösteren </a:t>
            </a:r>
            <a:r>
              <a:rPr lang="tr-TR" altLang="tr-TR" sz="2700">
                <a:solidFill>
                  <a:srgbClr val="0070C0"/>
                </a:solidFill>
              </a:rPr>
              <a:t>tabip/uzman tabip raporunu</a:t>
            </a:r>
            <a:r>
              <a:rPr lang="tr-TR" altLang="tr-TR" sz="2700"/>
              <a:t> ibraz etmeleri durumunda çalışabilir veya çalıştırılabilirler.</a:t>
            </a:r>
          </a:p>
        </p:txBody>
      </p:sp>
      <p:sp>
        <p:nvSpPr>
          <p:cNvPr id="20486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600" b="1"/>
              <a:t>İyileşme hâlinin belirlenmesi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69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27780" y="2819400"/>
            <a:ext cx="9840544" cy="30575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chemeClr val="bg1">
                <a:lumMod val="85000"/>
              </a:schemeClr>
            </a:contourClr>
          </a:sp3d>
        </p:spPr>
        <p:txBody>
          <a:bodyPr lIns="101882" tIns="50941" rIns="101882" bIns="5094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r-TR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 HİJYENİ ÖLÇÜM, TEST VE ANALİZİ YAPAN LABORATUVARLAR</a:t>
            </a:r>
            <a:endParaRPr lang="tr-TR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HAKKINDA YÖNETMELİK</a:t>
            </a:r>
            <a:endParaRPr lang="tr-TR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Resmi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Gazete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Tarihi: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20.08.2013</a:t>
            </a:r>
          </a:p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Sayısı:28741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1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ChangeArrowheads="1"/>
          </p:cNvSpPr>
          <p:nvPr/>
        </p:nvSpPr>
        <p:spPr bwMode="gray">
          <a:xfrm>
            <a:off x="330042" y="465985"/>
            <a:ext cx="937212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tr-TR" sz="22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635635" y="1354774"/>
            <a:ext cx="8937308" cy="44799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32089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100" b="1" dirty="0" smtClean="0">
                <a:solidFill>
                  <a:srgbClr val="FFFFFF"/>
                </a:solidFill>
                <a:latin typeface="Calibri" pitchFamily="34" charset="0"/>
              </a:rPr>
              <a:t>MADDE 4 </a:t>
            </a:r>
            <a:endParaRPr lang="tr-TR" altLang="tr-TR" sz="31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35635" y="1763184"/>
            <a:ext cx="8921592" cy="4832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20334" tIns="120334" rIns="160445" bIns="8022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2000" dirty="0" smtClean="0"/>
              <a:t>(</a:t>
            </a:r>
            <a:r>
              <a:rPr lang="tr-TR" sz="2000" dirty="0"/>
              <a:t>1) Bu Yönetmeliğin uygulanmasında;</a:t>
            </a:r>
          </a:p>
          <a:p>
            <a:pPr marL="457200" indent="-457200">
              <a:buAutoNum type="alphaLcParenR"/>
            </a:pPr>
            <a:r>
              <a:rPr lang="tr-TR" sz="2400" dirty="0" smtClean="0">
                <a:solidFill>
                  <a:srgbClr val="FF0000"/>
                </a:solidFill>
              </a:rPr>
              <a:t>Akreditasyon</a:t>
            </a:r>
            <a:r>
              <a:rPr lang="tr-TR" sz="2000" dirty="0"/>
              <a:t>: Laboratuvarların, muayene ve belgelendirme kuruluşlarının ulusal ve uluslararası kabul görmüş teknik kriterlere göre değerlendirilmesi, yeterliliğinin onaylanması ve düzenli aralıklarla denetlenmesini</a:t>
            </a:r>
            <a:r>
              <a:rPr lang="tr-TR" sz="2000" dirty="0" smtClean="0"/>
              <a:t>,</a:t>
            </a:r>
          </a:p>
          <a:p>
            <a:endParaRPr lang="tr-TR" sz="2000" dirty="0"/>
          </a:p>
          <a:p>
            <a:r>
              <a:rPr lang="tr-TR" sz="2000" dirty="0"/>
              <a:t>b) </a:t>
            </a:r>
            <a:r>
              <a:rPr lang="tr-TR" sz="2400" dirty="0">
                <a:solidFill>
                  <a:srgbClr val="FF0000"/>
                </a:solidFill>
              </a:rPr>
              <a:t>Akreditasyon Kurumu</a:t>
            </a:r>
            <a:r>
              <a:rPr lang="tr-TR" sz="2000" dirty="0"/>
              <a:t>: Türk Akreditasyon Kurumunu (TÜRKAK) veya Avrupa Akreditasyon Birliği, Uluslararası Laboratuvar Akreditasyon Birliği ve Uluslararası Akreditasyon Forumu ile karşılıklı tanınma anlaşması imzalanmış akreditasyon kurumlarından birisini</a:t>
            </a:r>
            <a:r>
              <a:rPr lang="tr-TR" sz="2000" dirty="0" smtClean="0"/>
              <a:t>,</a:t>
            </a:r>
          </a:p>
          <a:p>
            <a:endParaRPr lang="tr-TR" sz="2000" dirty="0"/>
          </a:p>
          <a:p>
            <a:r>
              <a:rPr lang="tr-TR" sz="2000" dirty="0"/>
              <a:t>c) </a:t>
            </a:r>
            <a:r>
              <a:rPr lang="tr-TR" sz="2400" dirty="0">
                <a:solidFill>
                  <a:srgbClr val="FF0000"/>
                </a:solidFill>
              </a:rPr>
              <a:t>Akreditasyon standardı</a:t>
            </a:r>
            <a:r>
              <a:rPr lang="tr-TR" sz="2000" dirty="0"/>
              <a:t>: TS EN ISO/IEC 17025 “Deney ve Kalibrasyon Laboratuvarlarının Yeterliliği İçin Genel Şartlar” standardını,</a:t>
            </a:r>
          </a:p>
          <a:p>
            <a:endParaRPr lang="tr-TR" sz="2000" dirty="0" smtClean="0"/>
          </a:p>
          <a:p>
            <a:r>
              <a:rPr lang="tr-TR" sz="2000" dirty="0" smtClean="0"/>
              <a:t>ç</a:t>
            </a:r>
            <a:r>
              <a:rPr lang="tr-TR" sz="2000" dirty="0"/>
              <a:t>) </a:t>
            </a:r>
            <a:r>
              <a:rPr lang="tr-TR" sz="2400" dirty="0">
                <a:solidFill>
                  <a:srgbClr val="FF0000"/>
                </a:solidFill>
              </a:rPr>
              <a:t>Bakanlık</a:t>
            </a:r>
            <a:r>
              <a:rPr lang="tr-TR" sz="2000" dirty="0"/>
              <a:t>: Çalışma ve Sosyal Güvenlik Bakanlığını</a:t>
            </a:r>
            <a:r>
              <a:rPr lang="tr-TR" sz="2000" dirty="0" smtClean="0"/>
              <a:t>,</a:t>
            </a:r>
          </a:p>
        </p:txBody>
      </p:sp>
      <p:sp>
        <p:nvSpPr>
          <p:cNvPr id="20486" name="Rectangle 31"/>
          <p:cNvSpPr txBox="1">
            <a:spLocks noChangeArrowheads="1"/>
          </p:cNvSpPr>
          <p:nvPr/>
        </p:nvSpPr>
        <p:spPr bwMode="gray">
          <a:xfrm>
            <a:off x="254953" y="465985"/>
            <a:ext cx="9698673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41" rIns="0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3600" b="1" dirty="0" smtClean="0"/>
              <a:t>Tanımlar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722493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" y="1165860"/>
            <a:ext cx="968994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21.10.2012 İşyeri Hekimliği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027293"/>
      </p:ext>
    </p:extLst>
  </p:cSld>
  <p:clrMapOvr>
    <a:masterClrMapping/>
  </p:clrMapOvr>
  <p:transition advClick="0" advTm="4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" y="1106932"/>
            <a:ext cx="968994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21.10.2012 İşyeri Hekimliği Sınav Sorusu</a:t>
            </a:r>
            <a:endParaRPr lang="tr-TR" dirty="0"/>
          </a:p>
        </p:txBody>
      </p:sp>
      <p:sp>
        <p:nvSpPr>
          <p:cNvPr id="3" name="Sağ Ok 2"/>
          <p:cNvSpPr/>
          <p:nvPr/>
        </p:nvSpPr>
        <p:spPr>
          <a:xfrm>
            <a:off x="501396" y="3186684"/>
            <a:ext cx="7940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8458200" y="67203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4234828"/>
      </p:ext>
    </p:extLst>
  </p:cSld>
  <p:clrMapOvr>
    <a:masterClrMapping/>
  </p:clrMapOvr>
  <p:transition advClick="0" advTm="4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9155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7" y="1111885"/>
            <a:ext cx="9861073" cy="571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38200" y="7086600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18.05.2013 C Sınıfı İş Güvenliği </a:t>
            </a:r>
            <a:r>
              <a:rPr lang="tr-TR" dirty="0" err="1" smtClean="0"/>
              <a:t>Uzamanlığı</a:t>
            </a:r>
            <a:r>
              <a:rPr lang="tr-TR" dirty="0" smtClean="0"/>
              <a:t>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6531144"/>
      </p:ext>
    </p:extLst>
  </p:cSld>
  <p:clrMapOvr>
    <a:masterClrMapping/>
  </p:clrMapOvr>
  <p:transition advClick="0" advTm="4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0179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7" y="1111885"/>
            <a:ext cx="9861073" cy="571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ağ Ok 3"/>
          <p:cNvSpPr/>
          <p:nvPr/>
        </p:nvSpPr>
        <p:spPr>
          <a:xfrm>
            <a:off x="286385" y="4258629"/>
            <a:ext cx="1077437" cy="550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0182" name="Metin kutusu 4"/>
          <p:cNvSpPr txBox="1">
            <a:spLocks noChangeArrowheads="1"/>
          </p:cNvSpPr>
          <p:nvPr/>
        </p:nvSpPr>
        <p:spPr bwMode="auto">
          <a:xfrm>
            <a:off x="8514715" y="6579554"/>
            <a:ext cx="372466" cy="3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84914061"/>
      </p:ext>
    </p:extLst>
  </p:cSld>
  <p:clrMapOvr>
    <a:masterClrMapping/>
  </p:clrMapOvr>
  <p:transition advClick="0" advTm="4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762000"/>
            <a:ext cx="97583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66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67640" y="1477117"/>
            <a:ext cx="9890760" cy="55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Kanunun 82. maddesi ile iş güvenliği uzmanlığı yasal bir zemine kavuşmuştur. </a:t>
            </a:r>
          </a:p>
          <a:p>
            <a:pPr indent="318383">
              <a:defRPr/>
            </a:pPr>
            <a:endParaRPr lang="tr-TR" sz="27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güvenliği uzmanı 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bir iş </a:t>
            </a:r>
            <a:r>
              <a:rPr lang="tr-T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hijyenisti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gibi "İşyerinde oluşan, hastalığa neden olan, sağlık ve iyilik halini bozan, işçiler ve toplumdaki bireyler arasında önemli ölçüde huzursuzluk ve verimsizlik yaratan çevresel faktörleri, değerlendirebilmeli ve kontrol altına alabilmelidir.</a:t>
            </a:r>
          </a:p>
          <a:p>
            <a:pPr indent="318383">
              <a:defRPr/>
            </a:pPr>
            <a:endParaRPr lang="tr-TR" sz="27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indent="318383">
              <a:defRPr/>
            </a:pP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Aslında sadece bu işi yapan "İş hijyeni bilim ve sanatı ile uğraşacak yeterli sayı ve nitelikte iş </a:t>
            </a:r>
            <a:r>
              <a:rPr lang="tr-T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hijyenisti</a:t>
            </a:r>
            <a:r>
              <a:rPr lang="tr-T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bulunması gelecekte kaçınılmaz olacaktır.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37954" y="295064"/>
            <a:ext cx="9723120" cy="5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tr-TR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Hijyeni Uzmanlığı</a:t>
            </a:r>
          </a:p>
        </p:txBody>
      </p:sp>
    </p:spTree>
    <p:extLst>
      <p:ext uri="{BB962C8B-B14F-4D97-AF65-F5344CB8AC3E}">
        <p14:creationId xmlns:p14="http://schemas.microsoft.com/office/powerpoint/2010/main" val="35023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762000"/>
            <a:ext cx="97583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763000" y="6553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753256" y="3872484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533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89389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82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89389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763000" y="6858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457200" y="2718191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747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96228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2543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96228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915400" y="7086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609600" y="3796284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37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762000"/>
            <a:ext cx="96228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8915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762000"/>
            <a:ext cx="96228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200" y="70866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İşyeri Hekimliği Sınav Sorusu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683690" y="6901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348996" y="3340308"/>
            <a:ext cx="7940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873177" y="6718304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18.08.2013 C Sınıfı İş Güvenliği Uzmanlığı Sınav Sorusu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92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964430" y="2807970"/>
            <a:ext cx="129540" cy="1005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89205" y="2852474"/>
            <a:ext cx="9660724" cy="331147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pPr marL="40111" algn="ctr">
              <a:defRPr/>
            </a:pPr>
            <a:r>
              <a:rPr lang="tr-TR" sz="10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00104" y="7227177"/>
            <a:ext cx="2323189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7" y="644102"/>
            <a:ext cx="3619977" cy="27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69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idx="4294967295"/>
          </p:nvPr>
        </p:nvSpPr>
        <p:spPr>
          <a:xfrm>
            <a:off x="473235" y="1520296"/>
            <a:ext cx="9585166" cy="4244234"/>
          </a:xfrm>
        </p:spPr>
        <p:txBody>
          <a:bodyPr lIns="50941" rIns="50941" anchor="ctr"/>
          <a:lstStyle/>
          <a:p>
            <a:pPr marL="0" indent="0">
              <a:buNone/>
            </a:pPr>
            <a:r>
              <a:rPr lang="tr-TR" altLang="tr-TR" sz="4000"/>
              <a:t>İş hijyeni uygulamaları üç temel adımı kapsar; </a:t>
            </a:r>
          </a:p>
          <a:p>
            <a:pPr marL="0" indent="0">
              <a:buNone/>
            </a:pPr>
            <a:endParaRPr lang="tr-TR" altLang="tr-TR" sz="4000"/>
          </a:p>
          <a:p>
            <a:pPr marL="0" indent="0">
              <a:buNone/>
            </a:pPr>
            <a:r>
              <a:rPr lang="tr-TR" altLang="tr-TR" sz="4000"/>
              <a:t>-Mesleksel tehlikelerin belirlenmesi,</a:t>
            </a:r>
          </a:p>
          <a:p>
            <a:pPr marL="0" indent="0">
              <a:buNone/>
            </a:pPr>
            <a:r>
              <a:rPr lang="tr-TR" altLang="tr-TR" sz="4000"/>
              <a:t>-Değerlendirilmesi ve</a:t>
            </a:r>
          </a:p>
          <a:p>
            <a:pPr marL="0" indent="0">
              <a:buNone/>
            </a:pPr>
            <a:r>
              <a:rPr lang="tr-TR" altLang="tr-TR" sz="4000"/>
              <a:t>-Kontrol altına alınmasıdır. </a:t>
            </a:r>
            <a:endParaRPr lang="en-US" altLang="tr-TR" sz="400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67640" y="221298"/>
            <a:ext cx="9723120" cy="58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tr-TR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Hijyeni uygulamalarının kapsamı</a:t>
            </a:r>
          </a:p>
        </p:txBody>
      </p:sp>
    </p:spTree>
    <p:extLst>
      <p:ext uri="{BB962C8B-B14F-4D97-AF65-F5344CB8AC3E}">
        <p14:creationId xmlns:p14="http://schemas.microsoft.com/office/powerpoint/2010/main" val="4023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4294967295"/>
          </p:nvPr>
        </p:nvSpPr>
        <p:spPr>
          <a:xfrm>
            <a:off x="275908" y="1192848"/>
            <a:ext cx="9782493" cy="5825702"/>
          </a:xfrm>
        </p:spPr>
        <p:txBody>
          <a:bodyPr lIns="50941" rIns="50941" anchor="ctr"/>
          <a:lstStyle/>
          <a:p>
            <a:pPr marL="0" indent="0">
              <a:buNone/>
            </a:pPr>
            <a:r>
              <a:rPr lang="tr-TR" altLang="tr-TR" sz="2000" b="1">
                <a:latin typeface="Verdana" pitchFamily="34" charset="0"/>
              </a:rPr>
              <a:t>Kimyasal tehlikeler: </a:t>
            </a:r>
            <a:r>
              <a:rPr lang="tr-TR" altLang="tr-TR" sz="2000">
                <a:latin typeface="Verdana" pitchFamily="34" charset="0"/>
              </a:rPr>
              <a:t>Çalışma ortamına (havaya, gıdaya, kullanılan araç ve gereçlere veya insan vücudunun dış ortamla temas eden kısımlarına) karışabilen, çevrenin sağlıklı yaşama uygun kimyasal bileşimini az veya çok değiştiren etkenlerdir.</a:t>
            </a:r>
          </a:p>
          <a:p>
            <a:pPr marL="0" indent="0">
              <a:buNone/>
            </a:pPr>
            <a:endParaRPr lang="en-US" altLang="tr-TR" sz="20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000" b="1">
                <a:latin typeface="Verdana" pitchFamily="34" charset="0"/>
              </a:rPr>
              <a:t>Fiziksel tehlikeler: </a:t>
            </a:r>
            <a:r>
              <a:rPr lang="tr-TR" altLang="tr-TR" sz="2000">
                <a:latin typeface="Verdana" pitchFamily="34" charset="0"/>
              </a:rPr>
              <a:t>Çalışma ortamındaki sıcaklık ve basınç,</a:t>
            </a:r>
            <a:r>
              <a:rPr lang="tr-TR" altLang="tr-TR" sz="2000">
                <a:latin typeface="Arial" charset="0"/>
              </a:rPr>
              <a:t> </a:t>
            </a:r>
            <a:r>
              <a:rPr lang="tr-TR" altLang="tr-TR" sz="2000">
                <a:latin typeface="Verdana" pitchFamily="34" charset="0"/>
              </a:rPr>
              <a:t>elektromanyetik ve iyonlaştırıcı ışınlar, gürültü, titreşim, sıcaklık, nem vb fiziksek etkenlerdir.</a:t>
            </a:r>
          </a:p>
          <a:p>
            <a:pPr marL="0" indent="0">
              <a:buNone/>
            </a:pPr>
            <a:endParaRPr lang="en-US" altLang="tr-TR" sz="20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000" b="1">
                <a:latin typeface="Verdana" pitchFamily="34" charset="0"/>
              </a:rPr>
              <a:t>Biyolojik tehlikeler: </a:t>
            </a:r>
            <a:r>
              <a:rPr lang="tr-TR" altLang="tr-TR" sz="2000">
                <a:latin typeface="Verdana" pitchFamily="34" charset="0"/>
              </a:rPr>
              <a:t>Böcekler, bakteriler, virüsler, mantarlar</a:t>
            </a:r>
          </a:p>
          <a:p>
            <a:pPr marL="0" indent="0">
              <a:buNone/>
            </a:pPr>
            <a:endParaRPr lang="en-US" altLang="tr-TR" sz="20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000" b="1">
                <a:latin typeface="Verdana" pitchFamily="34" charset="0"/>
              </a:rPr>
              <a:t>Ergonomik tehlikeler: </a:t>
            </a:r>
            <a:r>
              <a:rPr lang="tr-TR" altLang="tr-TR" sz="2000">
                <a:latin typeface="Verdana" pitchFamily="34" charset="0"/>
              </a:rPr>
              <a:t>Doğru tasarlanmamış el aletleri,  ve çalışma alanları, vücut-iş ilişkisi, tekdüzelik, iş baskısı ve yorgunluk, iş güvencesinin olmaması</a:t>
            </a:r>
          </a:p>
          <a:p>
            <a:pPr marL="0" indent="0">
              <a:buNone/>
            </a:pPr>
            <a:endParaRPr lang="en-US" altLang="tr-TR" sz="20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000" b="1">
                <a:latin typeface="Verdana" pitchFamily="34" charset="0"/>
              </a:rPr>
              <a:t>Psiko-Sosyal Tehlikeler</a:t>
            </a:r>
            <a:endParaRPr lang="en-US" altLang="tr-TR" sz="220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67640" y="221298"/>
            <a:ext cx="9723120" cy="58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tr-TR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Mesleksel tehlikeler</a:t>
            </a:r>
          </a:p>
        </p:txBody>
      </p:sp>
    </p:spTree>
    <p:extLst>
      <p:ext uri="{BB962C8B-B14F-4D97-AF65-F5344CB8AC3E}">
        <p14:creationId xmlns:p14="http://schemas.microsoft.com/office/powerpoint/2010/main" val="8700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idx="4294967295"/>
          </p:nvPr>
        </p:nvSpPr>
        <p:spPr>
          <a:xfrm>
            <a:off x="305595" y="1192848"/>
            <a:ext cx="9585166" cy="6201727"/>
          </a:xfrm>
        </p:spPr>
        <p:txBody>
          <a:bodyPr lIns="50941" rIns="50941" anchor="ctr"/>
          <a:lstStyle/>
          <a:p>
            <a:pPr marL="0" indent="0">
              <a:buNone/>
            </a:pPr>
            <a:r>
              <a:rPr lang="tr-TR" altLang="tr-TR" sz="2700">
                <a:latin typeface="Verdana" pitchFamily="34" charset="0"/>
              </a:rPr>
              <a:t>1- İş tanımlarını yapmak, işlemleri, işlemlerde kullanılan maddeleri ve ürünleri tanımak. Bu maddelerden kaynaklanabilecek olası tehlikeleri ve riskleri saptamak,</a:t>
            </a:r>
          </a:p>
          <a:p>
            <a:pPr marL="0" indent="0"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700">
                <a:latin typeface="Verdana" pitchFamily="34" charset="0"/>
              </a:rPr>
              <a:t>2- Tehlike ve risk analizi yapmak,</a:t>
            </a:r>
          </a:p>
          <a:p>
            <a:pPr marL="0" indent="0"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700">
                <a:latin typeface="Verdana" pitchFamily="34" charset="0"/>
              </a:rPr>
              <a:t>3- Etkili kontrol yöntemlerini saptamak,</a:t>
            </a:r>
          </a:p>
          <a:p>
            <a:pPr marL="0" indent="0"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700">
                <a:latin typeface="Verdana" pitchFamily="34" charset="0"/>
              </a:rPr>
              <a:t>4- Gerekli ölçme işlemlerini yapabilmek için uygun yöntemleri ve cihazları seçmek,</a:t>
            </a:r>
          </a:p>
          <a:p>
            <a:pPr marL="0" indent="0"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buNone/>
            </a:pPr>
            <a:r>
              <a:rPr lang="tr-TR" altLang="tr-TR" sz="2700">
                <a:latin typeface="Verdana" pitchFamily="34" charset="0"/>
              </a:rPr>
              <a:t>5- Gerekli ölçümleri yapmak veya yaptırtmak,</a:t>
            </a:r>
            <a:endParaRPr lang="en-US" altLang="tr-TR" sz="2700">
              <a:latin typeface="Verdana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37954" y="295064"/>
            <a:ext cx="9723120" cy="5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tr-TR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Hijyenistlerinin Görevleri</a:t>
            </a:r>
          </a:p>
        </p:txBody>
      </p:sp>
    </p:spTree>
    <p:extLst>
      <p:ext uri="{BB962C8B-B14F-4D97-AF65-F5344CB8AC3E}">
        <p14:creationId xmlns:p14="http://schemas.microsoft.com/office/powerpoint/2010/main" val="11429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idx="4294967295"/>
          </p:nvPr>
        </p:nvSpPr>
        <p:spPr>
          <a:xfrm>
            <a:off x="303847" y="1275610"/>
            <a:ext cx="9585167" cy="5874279"/>
          </a:xfrm>
        </p:spPr>
        <p:txBody>
          <a:bodyPr lIns="50941" rIns="50941" anchor="ctr"/>
          <a:lstStyle/>
          <a:p>
            <a:pPr marL="0" indent="0">
              <a:lnSpc>
                <a:spcPct val="90000"/>
              </a:lnSpc>
              <a:buNone/>
            </a:pPr>
            <a:r>
              <a:rPr lang="tr-TR" altLang="tr-TR" sz="2700">
                <a:latin typeface="Verdana" pitchFamily="34" charset="0"/>
              </a:rPr>
              <a:t>6- İş çevresinin sağlık koşullarını olumsuz etkileyebilecek nedenlerini saptamak,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700">
                <a:latin typeface="Verdana" pitchFamily="34" charset="0"/>
              </a:rPr>
              <a:t>7- Korunma önlemleri gerekiyorsa kural, standart ve prosedürleri hazırlamak,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700">
                <a:latin typeface="Verdana" pitchFamily="34" charset="0"/>
              </a:rPr>
              <a:t>8- İşçiler, işveren temsilcileri, işverenler ve halk için eğitim programları hazırlamak,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tr-TR" sz="270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700">
                <a:latin typeface="Verdana" pitchFamily="34" charset="0"/>
              </a:rPr>
              <a:t>9- Meslek hastalıklarının varlığı ve olasılığını ortaya çıkarabilmek için epidemiyolojik çalışmaları yönetmek,</a:t>
            </a:r>
          </a:p>
          <a:p>
            <a:pPr marL="0" indent="0">
              <a:lnSpc>
                <a:spcPct val="90000"/>
              </a:lnSpc>
              <a:buNone/>
            </a:pPr>
            <a:endParaRPr lang="tr-TR" altLang="tr-TR" sz="270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700">
                <a:latin typeface="Verdana" pitchFamily="34" charset="0"/>
              </a:rPr>
              <a:t>10- Maruziyet sınır değerler ve standartları uygulamak ve geliştirmek.</a:t>
            </a:r>
            <a:endParaRPr lang="en-US" altLang="tr-TR" sz="2700">
              <a:latin typeface="Verdana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37954" y="295064"/>
            <a:ext cx="9723120" cy="5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tr-TR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İş Hijyenistlerinin Görevleri</a:t>
            </a:r>
          </a:p>
        </p:txBody>
      </p:sp>
    </p:spTree>
    <p:extLst>
      <p:ext uri="{BB962C8B-B14F-4D97-AF65-F5344CB8AC3E}">
        <p14:creationId xmlns:p14="http://schemas.microsoft.com/office/powerpoint/2010/main" val="32847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86000" y="2788170"/>
            <a:ext cx="6109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İLGİLİ MEVZUAT</a:t>
            </a:r>
            <a:endParaRPr lang="tr-TR" sz="6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63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85017" y="457200"/>
            <a:ext cx="9890760" cy="12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spAutoFit/>
          </a:bodyPr>
          <a:lstStyle/>
          <a:p>
            <a:r>
              <a:rPr lang="tr-TR" sz="2400" b="1" dirty="0"/>
              <a:t>İŞ SAĞLIĞI VE GÜVENLİĞİ KURULLARI</a:t>
            </a:r>
            <a:endParaRPr lang="tr-TR" sz="2400" dirty="0"/>
          </a:p>
          <a:p>
            <a:r>
              <a:rPr lang="tr-TR" sz="2400" b="1" dirty="0"/>
              <a:t>HAKKINDA YÖNETMELİK</a:t>
            </a:r>
            <a:endParaRPr lang="tr-TR" sz="2400" dirty="0"/>
          </a:p>
          <a:p>
            <a:r>
              <a:rPr lang="tr-TR" sz="2400" b="1" dirty="0"/>
              <a:t>Resmi Gazete Tarihi: 18.01.2013 Sayısı:28532 </a:t>
            </a:r>
            <a:endParaRPr lang="tr-TR" sz="2400" b="1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122493" y="1678484"/>
            <a:ext cx="82618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Eğitim</a:t>
            </a:r>
            <a:endParaRPr lang="tr-TR" sz="2400" dirty="0"/>
          </a:p>
          <a:p>
            <a:r>
              <a:rPr lang="tr-TR" sz="2400" b="1" dirty="0"/>
              <a:t>MADDE 7 – </a:t>
            </a:r>
            <a:r>
              <a:rPr lang="tr-TR" sz="2400" dirty="0"/>
              <a:t>(1) İşveren tarafından</a:t>
            </a:r>
            <a:r>
              <a:rPr lang="tr-TR" sz="2400" b="1" dirty="0">
                <a:solidFill>
                  <a:srgbClr val="0070C0"/>
                </a:solidFill>
              </a:rPr>
              <a:t>, kurulun üyelerine ve </a:t>
            </a:r>
            <a:r>
              <a:rPr lang="tr-TR" sz="2400" b="1" dirty="0" smtClean="0">
                <a:solidFill>
                  <a:srgbClr val="0070C0"/>
                </a:solidFill>
              </a:rPr>
              <a:t>yedeklerine </a:t>
            </a:r>
            <a:r>
              <a:rPr lang="tr-TR" sz="2400" b="1" dirty="0">
                <a:solidFill>
                  <a:srgbClr val="0070C0"/>
                </a:solidFill>
              </a:rPr>
              <a:t>iş sağlığı ve güvenliği konularında eğitim </a:t>
            </a:r>
            <a:r>
              <a:rPr lang="tr-TR" sz="2400" dirty="0"/>
              <a:t>verilmesi sağlanır. </a:t>
            </a:r>
            <a:r>
              <a:rPr lang="tr-TR" sz="2400" dirty="0" smtClean="0"/>
              <a:t>Kurul </a:t>
            </a:r>
            <a:r>
              <a:rPr lang="tr-TR" sz="2400" dirty="0"/>
              <a:t>üyelerinin ve yedeklerinin eğitimleri asgari aşağıdaki konuları kapsar;</a:t>
            </a:r>
          </a:p>
          <a:p>
            <a:r>
              <a:rPr lang="tr-TR" sz="2400" dirty="0"/>
              <a:t>a) Kurulun görev ve yetkileri,</a:t>
            </a:r>
          </a:p>
          <a:p>
            <a:r>
              <a:rPr lang="tr-TR" sz="2400" dirty="0"/>
              <a:t>b) İş sağlığı ve güvenliği konularında ulusal mevzuat ve standartlar,</a:t>
            </a:r>
          </a:p>
          <a:p>
            <a:r>
              <a:rPr lang="tr-TR" sz="2400" dirty="0"/>
              <a:t>c) Sıkça rastlanan iş kazaları ve tehlikeli vakaların nedenleri,</a:t>
            </a:r>
          </a:p>
          <a:p>
            <a:r>
              <a:rPr lang="tr-TR" sz="2400" dirty="0" smtClean="0"/>
              <a:t>ç</a:t>
            </a:r>
            <a:r>
              <a:rPr lang="tr-TR" sz="2400" dirty="0"/>
              <a:t>) </a:t>
            </a:r>
            <a:r>
              <a:rPr lang="tr-TR" sz="2400" dirty="0">
                <a:solidFill>
                  <a:srgbClr val="FF0000"/>
                </a:solidFill>
              </a:rPr>
              <a:t>İş hijyeninin temel ilkeleri,</a:t>
            </a:r>
          </a:p>
          <a:p>
            <a:r>
              <a:rPr lang="tr-TR" sz="2400" dirty="0"/>
              <a:t>d) İletişim teknikleri,</a:t>
            </a:r>
          </a:p>
          <a:p>
            <a:r>
              <a:rPr lang="tr-TR" sz="2400" dirty="0"/>
              <a:t>e) Acil durum önlemleri,</a:t>
            </a:r>
          </a:p>
          <a:p>
            <a:r>
              <a:rPr lang="tr-TR" sz="2400" dirty="0"/>
              <a:t>f) Meslek hastalıkları,</a:t>
            </a:r>
          </a:p>
          <a:p>
            <a:r>
              <a:rPr lang="tr-TR" sz="2400" dirty="0"/>
              <a:t>g) İşyerlerine ait özel riskler,</a:t>
            </a:r>
          </a:p>
          <a:p>
            <a:r>
              <a:rPr lang="tr-TR" sz="2400" dirty="0"/>
              <a:t>ğ) Risk değerlendirmesi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894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glik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saglik</Template>
  <TotalTime>194</TotalTime>
  <Words>1547</Words>
  <Application>Microsoft Office PowerPoint</Application>
  <PresentationFormat>Özel</PresentationFormat>
  <Paragraphs>222</Paragraphs>
  <Slides>37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saglik</vt:lpstr>
      <vt:lpstr>1_Standarddesign</vt:lpstr>
      <vt:lpstr>2_Standarddesign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ente</dc:creator>
  <cp:lastModifiedBy>Recep Topcuoğlu</cp:lastModifiedBy>
  <cp:revision>31</cp:revision>
  <cp:lastPrinted>2013-04-29T15:34:12Z</cp:lastPrinted>
  <dcterms:created xsi:type="dcterms:W3CDTF">2006-08-16T00:00:00Z</dcterms:created>
  <dcterms:modified xsi:type="dcterms:W3CDTF">2014-12-13T15:38:23Z</dcterms:modified>
</cp:coreProperties>
</file>