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65" r:id="rId3"/>
    <p:sldId id="328" r:id="rId4"/>
    <p:sldId id="329" r:id="rId5"/>
    <p:sldId id="376" r:id="rId6"/>
    <p:sldId id="330" r:id="rId7"/>
    <p:sldId id="331" r:id="rId8"/>
    <p:sldId id="332" r:id="rId9"/>
    <p:sldId id="333" r:id="rId10"/>
    <p:sldId id="334" r:id="rId11"/>
    <p:sldId id="335" r:id="rId12"/>
    <p:sldId id="399" r:id="rId13"/>
    <p:sldId id="348" r:id="rId14"/>
    <p:sldId id="349" r:id="rId15"/>
    <p:sldId id="350" r:id="rId16"/>
    <p:sldId id="351" r:id="rId17"/>
    <p:sldId id="352" r:id="rId18"/>
    <p:sldId id="353" r:id="rId19"/>
    <p:sldId id="354" r:id="rId20"/>
    <p:sldId id="355" r:id="rId21"/>
    <p:sldId id="356" r:id="rId22"/>
    <p:sldId id="357" r:id="rId23"/>
    <p:sldId id="358" r:id="rId24"/>
    <p:sldId id="389" r:id="rId25"/>
    <p:sldId id="390" r:id="rId26"/>
    <p:sldId id="391" r:id="rId27"/>
    <p:sldId id="392" r:id="rId28"/>
    <p:sldId id="393" r:id="rId29"/>
    <p:sldId id="394" r:id="rId30"/>
    <p:sldId id="395" r:id="rId31"/>
    <p:sldId id="396" r:id="rId32"/>
    <p:sldId id="397" r:id="rId33"/>
    <p:sldId id="398" r:id="rId34"/>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69" d="100"/>
          <a:sy n="69" d="100"/>
        </p:scale>
        <p:origin x="-1182" y="-96"/>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2 Veri Yer Tutucusu"/>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3702B6EA-AFA0-4D62-91F9-BA975B578DDF}" type="datetimeFigureOut">
              <a:rPr lang="tr-TR"/>
              <a:pPr>
                <a:defRPr/>
              </a:pPr>
              <a:t>15.08.2013</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B3A8700D-C2CE-4046-A15E-CE25B6BC27A4}" type="slidenum">
              <a:rPr lang="tr-TR"/>
              <a:pPr>
                <a:defRPr/>
              </a:pPr>
              <a:t>‹#›</a:t>
            </a:fld>
            <a:endParaRPr lang="tr-TR"/>
          </a:p>
        </p:txBody>
      </p:sp>
    </p:spTree>
    <p:extLst>
      <p:ext uri="{BB962C8B-B14F-4D97-AF65-F5344CB8AC3E}">
        <p14:creationId xmlns:p14="http://schemas.microsoft.com/office/powerpoint/2010/main" val="2609802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Rot="1" noChangeArrowheads="1" noTextEdit="1"/>
          </p:cNvSpPr>
          <p:nvPr>
            <p:ph type="sldImg"/>
          </p:nvPr>
        </p:nvSpPr>
        <p:spPr bwMode="auto">
          <a:xfrm>
            <a:off x="-1828800" y="1204913"/>
            <a:ext cx="8553450" cy="64150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Rectangle 3"/>
          <p:cNvSpPr>
            <a:spLocks noGrp="1" noChangeArrowheads="1"/>
          </p:cNvSpPr>
          <p:nvPr>
            <p:ph type="body" idx="1"/>
          </p:nvPr>
        </p:nvSpPr>
        <p:spPr bwMode="auto">
          <a:xfrm>
            <a:off x="4908550" y="1204913"/>
            <a:ext cx="1773238" cy="4113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D598FC3D-84A1-431F-8236-0FAC16F2AAF5}" type="datetimeFigureOut">
              <a:rPr lang="tr-TR"/>
              <a:pPr>
                <a:defRPr/>
              </a:pPr>
              <a:t>15.08.2013</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en-US"/>
          </a:p>
        </p:txBody>
      </p:sp>
      <p:sp>
        <p:nvSpPr>
          <p:cNvPr id="6" name="Slayt Numarası Yer Tutucusu 5"/>
          <p:cNvSpPr>
            <a:spLocks noGrp="1"/>
          </p:cNvSpPr>
          <p:nvPr>
            <p:ph type="sldNum" sz="quarter" idx="12"/>
          </p:nvPr>
        </p:nvSpPr>
        <p:spPr/>
        <p:txBody>
          <a:bodyPr/>
          <a:lstStyle>
            <a:lvl1pPr>
              <a:defRPr/>
            </a:lvl1pPr>
          </a:lstStyle>
          <a:p>
            <a:pPr>
              <a:defRPr/>
            </a:pPr>
            <a:fld id="{0829D7BB-961A-4EA5-B6E5-D8C0B94C7AE6}" type="slidenum">
              <a:rPr lang="tr-TR"/>
              <a:pPr>
                <a:defRPr/>
              </a:pPr>
              <a:t>‹#›</a:t>
            </a:fld>
            <a:endParaRPr lang="tr-TR"/>
          </a:p>
        </p:txBody>
      </p:sp>
    </p:spTree>
    <p:extLst>
      <p:ext uri="{BB962C8B-B14F-4D97-AF65-F5344CB8AC3E}">
        <p14:creationId xmlns:p14="http://schemas.microsoft.com/office/powerpoint/2010/main" val="1768954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60EB8E77-02F2-46A6-B15B-7889828872CF}" type="datetimeFigureOut">
              <a:rPr lang="tr-TR"/>
              <a:pPr>
                <a:defRPr/>
              </a:pPr>
              <a:t>15.08.2013</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en-US"/>
          </a:p>
        </p:txBody>
      </p:sp>
      <p:sp>
        <p:nvSpPr>
          <p:cNvPr id="6" name="Slayt Numarası Yer Tutucusu 5"/>
          <p:cNvSpPr>
            <a:spLocks noGrp="1"/>
          </p:cNvSpPr>
          <p:nvPr>
            <p:ph type="sldNum" sz="quarter" idx="12"/>
          </p:nvPr>
        </p:nvSpPr>
        <p:spPr/>
        <p:txBody>
          <a:bodyPr/>
          <a:lstStyle>
            <a:lvl1pPr>
              <a:defRPr/>
            </a:lvl1pPr>
          </a:lstStyle>
          <a:p>
            <a:pPr>
              <a:defRPr/>
            </a:pPr>
            <a:fld id="{050059D8-3BE0-463F-9A8E-8D4EB38A6071}" type="slidenum">
              <a:rPr lang="tr-TR"/>
              <a:pPr>
                <a:defRPr/>
              </a:pPr>
              <a:t>‹#›</a:t>
            </a:fld>
            <a:endParaRPr lang="tr-TR"/>
          </a:p>
        </p:txBody>
      </p:sp>
    </p:spTree>
    <p:extLst>
      <p:ext uri="{BB962C8B-B14F-4D97-AF65-F5344CB8AC3E}">
        <p14:creationId xmlns:p14="http://schemas.microsoft.com/office/powerpoint/2010/main" val="1037309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07BD2BE2-9861-4336-B40C-C4EE0344EF87}" type="datetimeFigureOut">
              <a:rPr lang="tr-TR"/>
              <a:pPr>
                <a:defRPr/>
              </a:pPr>
              <a:t>15.08.2013</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en-US"/>
          </a:p>
        </p:txBody>
      </p:sp>
      <p:sp>
        <p:nvSpPr>
          <p:cNvPr id="6" name="Slayt Numarası Yer Tutucusu 5"/>
          <p:cNvSpPr>
            <a:spLocks noGrp="1"/>
          </p:cNvSpPr>
          <p:nvPr>
            <p:ph type="sldNum" sz="quarter" idx="12"/>
          </p:nvPr>
        </p:nvSpPr>
        <p:spPr/>
        <p:txBody>
          <a:bodyPr/>
          <a:lstStyle>
            <a:lvl1pPr>
              <a:defRPr/>
            </a:lvl1pPr>
          </a:lstStyle>
          <a:p>
            <a:pPr>
              <a:defRPr/>
            </a:pPr>
            <a:fld id="{DC5B16EA-3D1A-4AD7-8A7C-D663ED67E083}" type="slidenum">
              <a:rPr lang="tr-TR"/>
              <a:pPr>
                <a:defRPr/>
              </a:pPr>
              <a:t>‹#›</a:t>
            </a:fld>
            <a:endParaRPr lang="tr-TR"/>
          </a:p>
        </p:txBody>
      </p:sp>
    </p:spTree>
    <p:extLst>
      <p:ext uri="{BB962C8B-B14F-4D97-AF65-F5344CB8AC3E}">
        <p14:creationId xmlns:p14="http://schemas.microsoft.com/office/powerpoint/2010/main" val="4263642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543601A5-9012-4DBC-BA48-17BEAB6E474B}" type="datetimeFigureOut">
              <a:rPr lang="tr-TR"/>
              <a:pPr>
                <a:defRPr/>
              </a:pPr>
              <a:t>15.08.2013</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en-US"/>
          </a:p>
        </p:txBody>
      </p:sp>
      <p:sp>
        <p:nvSpPr>
          <p:cNvPr id="6" name="Slayt Numarası Yer Tutucusu 5"/>
          <p:cNvSpPr>
            <a:spLocks noGrp="1"/>
          </p:cNvSpPr>
          <p:nvPr>
            <p:ph type="sldNum" sz="quarter" idx="12"/>
          </p:nvPr>
        </p:nvSpPr>
        <p:spPr/>
        <p:txBody>
          <a:bodyPr/>
          <a:lstStyle>
            <a:lvl1pPr>
              <a:defRPr/>
            </a:lvl1pPr>
          </a:lstStyle>
          <a:p>
            <a:pPr>
              <a:defRPr/>
            </a:pPr>
            <a:fld id="{7614FEDA-600D-4FE8-9EF4-2574B3540C07}" type="slidenum">
              <a:rPr lang="tr-TR"/>
              <a:pPr>
                <a:defRPr/>
              </a:pPr>
              <a:t>‹#›</a:t>
            </a:fld>
            <a:endParaRPr lang="tr-TR"/>
          </a:p>
        </p:txBody>
      </p:sp>
    </p:spTree>
    <p:extLst>
      <p:ext uri="{BB962C8B-B14F-4D97-AF65-F5344CB8AC3E}">
        <p14:creationId xmlns:p14="http://schemas.microsoft.com/office/powerpoint/2010/main" val="3139344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EA9C112A-D118-4CBB-84E9-2F753A807161}" type="datetimeFigureOut">
              <a:rPr lang="tr-TR"/>
              <a:pPr>
                <a:defRPr/>
              </a:pPr>
              <a:t>15.08.2013</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en-US"/>
          </a:p>
        </p:txBody>
      </p:sp>
      <p:sp>
        <p:nvSpPr>
          <p:cNvPr id="6" name="Slayt Numarası Yer Tutucusu 5"/>
          <p:cNvSpPr>
            <a:spLocks noGrp="1"/>
          </p:cNvSpPr>
          <p:nvPr>
            <p:ph type="sldNum" sz="quarter" idx="12"/>
          </p:nvPr>
        </p:nvSpPr>
        <p:spPr/>
        <p:txBody>
          <a:bodyPr/>
          <a:lstStyle>
            <a:lvl1pPr>
              <a:defRPr/>
            </a:lvl1pPr>
          </a:lstStyle>
          <a:p>
            <a:pPr>
              <a:defRPr/>
            </a:pPr>
            <a:fld id="{1E69B5B7-32C6-4729-9CCC-8C362CBCC9CB}" type="slidenum">
              <a:rPr lang="tr-TR"/>
              <a:pPr>
                <a:defRPr/>
              </a:pPr>
              <a:t>‹#›</a:t>
            </a:fld>
            <a:endParaRPr lang="tr-TR"/>
          </a:p>
        </p:txBody>
      </p:sp>
    </p:spTree>
    <p:extLst>
      <p:ext uri="{BB962C8B-B14F-4D97-AF65-F5344CB8AC3E}">
        <p14:creationId xmlns:p14="http://schemas.microsoft.com/office/powerpoint/2010/main" val="543342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BA6EE83B-61E5-48CE-97C5-F683B9EBE200}" type="datetimeFigureOut">
              <a:rPr lang="tr-TR"/>
              <a:pPr>
                <a:defRPr/>
              </a:pPr>
              <a:t>15.08.2013</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en-US"/>
          </a:p>
        </p:txBody>
      </p:sp>
      <p:sp>
        <p:nvSpPr>
          <p:cNvPr id="7" name="Slayt Numarası Yer Tutucusu 5"/>
          <p:cNvSpPr>
            <a:spLocks noGrp="1"/>
          </p:cNvSpPr>
          <p:nvPr>
            <p:ph type="sldNum" sz="quarter" idx="12"/>
          </p:nvPr>
        </p:nvSpPr>
        <p:spPr/>
        <p:txBody>
          <a:bodyPr/>
          <a:lstStyle>
            <a:lvl1pPr>
              <a:defRPr/>
            </a:lvl1pPr>
          </a:lstStyle>
          <a:p>
            <a:pPr>
              <a:defRPr/>
            </a:pPr>
            <a:fld id="{820A775E-2BAE-42DA-A29B-94E00A57C8DF}" type="slidenum">
              <a:rPr lang="tr-TR"/>
              <a:pPr>
                <a:defRPr/>
              </a:pPr>
              <a:t>‹#›</a:t>
            </a:fld>
            <a:endParaRPr lang="tr-TR"/>
          </a:p>
        </p:txBody>
      </p:sp>
    </p:spTree>
    <p:extLst>
      <p:ext uri="{BB962C8B-B14F-4D97-AF65-F5344CB8AC3E}">
        <p14:creationId xmlns:p14="http://schemas.microsoft.com/office/powerpoint/2010/main" val="2241080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381BA1AB-0C14-46D8-9C63-C54667432750}" type="datetimeFigureOut">
              <a:rPr lang="tr-TR"/>
              <a:pPr>
                <a:defRPr/>
              </a:pPr>
              <a:t>15.08.2013</a:t>
            </a:fld>
            <a:endParaRPr lang="tr-TR"/>
          </a:p>
        </p:txBody>
      </p:sp>
      <p:sp>
        <p:nvSpPr>
          <p:cNvPr id="8" name="Altbilgi Yer Tutucusu 4"/>
          <p:cNvSpPr>
            <a:spLocks noGrp="1"/>
          </p:cNvSpPr>
          <p:nvPr>
            <p:ph type="ftr" sz="quarter" idx="11"/>
          </p:nvPr>
        </p:nvSpPr>
        <p:spPr/>
        <p:txBody>
          <a:bodyPr/>
          <a:lstStyle>
            <a:lvl1pPr>
              <a:defRPr/>
            </a:lvl1pPr>
          </a:lstStyle>
          <a:p>
            <a:pPr>
              <a:defRPr/>
            </a:pPr>
            <a:endParaRPr lang="en-US"/>
          </a:p>
        </p:txBody>
      </p:sp>
      <p:sp>
        <p:nvSpPr>
          <p:cNvPr id="9" name="Slayt Numarası Yer Tutucusu 5"/>
          <p:cNvSpPr>
            <a:spLocks noGrp="1"/>
          </p:cNvSpPr>
          <p:nvPr>
            <p:ph type="sldNum" sz="quarter" idx="12"/>
          </p:nvPr>
        </p:nvSpPr>
        <p:spPr/>
        <p:txBody>
          <a:bodyPr/>
          <a:lstStyle>
            <a:lvl1pPr>
              <a:defRPr/>
            </a:lvl1pPr>
          </a:lstStyle>
          <a:p>
            <a:pPr>
              <a:defRPr/>
            </a:pPr>
            <a:fld id="{37517932-962D-4ED3-8562-B15AEDE3487F}" type="slidenum">
              <a:rPr lang="tr-TR"/>
              <a:pPr>
                <a:defRPr/>
              </a:pPr>
              <a:t>‹#›</a:t>
            </a:fld>
            <a:endParaRPr lang="tr-TR"/>
          </a:p>
        </p:txBody>
      </p:sp>
    </p:spTree>
    <p:extLst>
      <p:ext uri="{BB962C8B-B14F-4D97-AF65-F5344CB8AC3E}">
        <p14:creationId xmlns:p14="http://schemas.microsoft.com/office/powerpoint/2010/main" val="1696848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4DC145C0-ED58-4F8C-B9F1-4CFB8E05BC30}" type="datetimeFigureOut">
              <a:rPr lang="tr-TR"/>
              <a:pPr>
                <a:defRPr/>
              </a:pPr>
              <a:t>15.08.2013</a:t>
            </a:fld>
            <a:endParaRPr lang="tr-TR"/>
          </a:p>
        </p:txBody>
      </p:sp>
      <p:sp>
        <p:nvSpPr>
          <p:cNvPr id="4" name="Altbilgi Yer Tutucusu 4"/>
          <p:cNvSpPr>
            <a:spLocks noGrp="1"/>
          </p:cNvSpPr>
          <p:nvPr>
            <p:ph type="ftr" sz="quarter" idx="11"/>
          </p:nvPr>
        </p:nvSpPr>
        <p:spPr/>
        <p:txBody>
          <a:bodyPr/>
          <a:lstStyle>
            <a:lvl1pPr>
              <a:defRPr/>
            </a:lvl1pPr>
          </a:lstStyle>
          <a:p>
            <a:pPr>
              <a:defRPr/>
            </a:pPr>
            <a:endParaRPr lang="en-US"/>
          </a:p>
        </p:txBody>
      </p:sp>
      <p:sp>
        <p:nvSpPr>
          <p:cNvPr id="5" name="Slayt Numarası Yer Tutucusu 5"/>
          <p:cNvSpPr>
            <a:spLocks noGrp="1"/>
          </p:cNvSpPr>
          <p:nvPr>
            <p:ph type="sldNum" sz="quarter" idx="12"/>
          </p:nvPr>
        </p:nvSpPr>
        <p:spPr/>
        <p:txBody>
          <a:bodyPr/>
          <a:lstStyle>
            <a:lvl1pPr>
              <a:defRPr/>
            </a:lvl1pPr>
          </a:lstStyle>
          <a:p>
            <a:pPr>
              <a:defRPr/>
            </a:pPr>
            <a:fld id="{4FF60D0A-2831-466A-9B54-487A1071F923}" type="slidenum">
              <a:rPr lang="tr-TR"/>
              <a:pPr>
                <a:defRPr/>
              </a:pPr>
              <a:t>‹#›</a:t>
            </a:fld>
            <a:endParaRPr lang="tr-TR"/>
          </a:p>
        </p:txBody>
      </p:sp>
    </p:spTree>
    <p:extLst>
      <p:ext uri="{BB962C8B-B14F-4D97-AF65-F5344CB8AC3E}">
        <p14:creationId xmlns:p14="http://schemas.microsoft.com/office/powerpoint/2010/main" val="627600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36744B8D-EFD1-4C00-9713-762F62C02A67}" type="datetimeFigureOut">
              <a:rPr lang="tr-TR"/>
              <a:pPr>
                <a:defRPr/>
              </a:pPr>
              <a:t>15.08.2013</a:t>
            </a:fld>
            <a:endParaRPr lang="tr-TR"/>
          </a:p>
        </p:txBody>
      </p:sp>
      <p:sp>
        <p:nvSpPr>
          <p:cNvPr id="3" name="Altbilgi Yer Tutucusu 4"/>
          <p:cNvSpPr>
            <a:spLocks noGrp="1"/>
          </p:cNvSpPr>
          <p:nvPr>
            <p:ph type="ftr" sz="quarter" idx="11"/>
          </p:nvPr>
        </p:nvSpPr>
        <p:spPr/>
        <p:txBody>
          <a:bodyPr/>
          <a:lstStyle>
            <a:lvl1pPr>
              <a:defRPr/>
            </a:lvl1pPr>
          </a:lstStyle>
          <a:p>
            <a:pPr>
              <a:defRPr/>
            </a:pPr>
            <a:endParaRPr lang="en-US"/>
          </a:p>
        </p:txBody>
      </p:sp>
      <p:sp>
        <p:nvSpPr>
          <p:cNvPr id="4" name="Slayt Numarası Yer Tutucusu 5"/>
          <p:cNvSpPr>
            <a:spLocks noGrp="1"/>
          </p:cNvSpPr>
          <p:nvPr>
            <p:ph type="sldNum" sz="quarter" idx="12"/>
          </p:nvPr>
        </p:nvSpPr>
        <p:spPr/>
        <p:txBody>
          <a:bodyPr/>
          <a:lstStyle>
            <a:lvl1pPr>
              <a:defRPr/>
            </a:lvl1pPr>
          </a:lstStyle>
          <a:p>
            <a:pPr>
              <a:defRPr/>
            </a:pPr>
            <a:fld id="{FAAE8C0B-1147-4FE1-870A-18D74CC23B6B}" type="slidenum">
              <a:rPr lang="tr-TR"/>
              <a:pPr>
                <a:defRPr/>
              </a:pPr>
              <a:t>‹#›</a:t>
            </a:fld>
            <a:endParaRPr lang="tr-TR"/>
          </a:p>
        </p:txBody>
      </p:sp>
    </p:spTree>
    <p:extLst>
      <p:ext uri="{BB962C8B-B14F-4D97-AF65-F5344CB8AC3E}">
        <p14:creationId xmlns:p14="http://schemas.microsoft.com/office/powerpoint/2010/main" val="1869317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EE50628E-51B8-450C-9F8F-8EE85366BEA6}" type="datetimeFigureOut">
              <a:rPr lang="tr-TR"/>
              <a:pPr>
                <a:defRPr/>
              </a:pPr>
              <a:t>15.08.2013</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en-US"/>
          </a:p>
        </p:txBody>
      </p:sp>
      <p:sp>
        <p:nvSpPr>
          <p:cNvPr id="7" name="Slayt Numarası Yer Tutucusu 5"/>
          <p:cNvSpPr>
            <a:spLocks noGrp="1"/>
          </p:cNvSpPr>
          <p:nvPr>
            <p:ph type="sldNum" sz="quarter" idx="12"/>
          </p:nvPr>
        </p:nvSpPr>
        <p:spPr/>
        <p:txBody>
          <a:bodyPr/>
          <a:lstStyle>
            <a:lvl1pPr>
              <a:defRPr/>
            </a:lvl1pPr>
          </a:lstStyle>
          <a:p>
            <a:pPr>
              <a:defRPr/>
            </a:pPr>
            <a:fld id="{E0487B22-9BF4-470B-9793-51F7123C55F1}" type="slidenum">
              <a:rPr lang="tr-TR"/>
              <a:pPr>
                <a:defRPr/>
              </a:pPr>
              <a:t>‹#›</a:t>
            </a:fld>
            <a:endParaRPr lang="tr-TR"/>
          </a:p>
        </p:txBody>
      </p:sp>
    </p:spTree>
    <p:extLst>
      <p:ext uri="{BB962C8B-B14F-4D97-AF65-F5344CB8AC3E}">
        <p14:creationId xmlns:p14="http://schemas.microsoft.com/office/powerpoint/2010/main" val="432986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464C85AF-A4EA-420E-AF53-65C7FED3B4E3}" type="datetimeFigureOut">
              <a:rPr lang="tr-TR"/>
              <a:pPr>
                <a:defRPr/>
              </a:pPr>
              <a:t>15.08.2013</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en-US"/>
          </a:p>
        </p:txBody>
      </p:sp>
      <p:sp>
        <p:nvSpPr>
          <p:cNvPr id="7" name="Slayt Numarası Yer Tutucusu 5"/>
          <p:cNvSpPr>
            <a:spLocks noGrp="1"/>
          </p:cNvSpPr>
          <p:nvPr>
            <p:ph type="sldNum" sz="quarter" idx="12"/>
          </p:nvPr>
        </p:nvSpPr>
        <p:spPr/>
        <p:txBody>
          <a:bodyPr/>
          <a:lstStyle>
            <a:lvl1pPr>
              <a:defRPr/>
            </a:lvl1pPr>
          </a:lstStyle>
          <a:p>
            <a:pPr>
              <a:defRPr/>
            </a:pPr>
            <a:fld id="{B9DF7DF6-B552-4354-8D1B-E958EAC497F8}" type="slidenum">
              <a:rPr lang="tr-TR"/>
              <a:pPr>
                <a:defRPr/>
              </a:pPr>
              <a:t>‹#›</a:t>
            </a:fld>
            <a:endParaRPr lang="tr-TR"/>
          </a:p>
        </p:txBody>
      </p:sp>
    </p:spTree>
    <p:extLst>
      <p:ext uri="{BB962C8B-B14F-4D97-AF65-F5344CB8AC3E}">
        <p14:creationId xmlns:p14="http://schemas.microsoft.com/office/powerpoint/2010/main" val="905604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Başlık Yer Tutucu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051" name="Metin Yer Tutucus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2E855194-7C02-46A9-8C5B-61E74DDDAF19}" type="datetimeFigureOut">
              <a:rPr lang="tr-TR"/>
              <a:pPr>
                <a:defRPr/>
              </a:pPr>
              <a:t>15.08.2013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pPr>
              <a:defRPr/>
            </a:pPr>
            <a:endParaRPr 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2A1AB3EC-3E1E-4F46-8D99-A3FD07FEF569}"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1.e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emkapsikoteknik.com/_dinamik/57/34.jpg" TargetMode="Externa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hyperlink" Target="http://en.isguvenligi.com/resimlerim/calisan_hak_ve_sorumluluklari.jpg" TargetMode="Externa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85720" y="1285860"/>
            <a:ext cx="8501122" cy="2935228"/>
          </a:xfrm>
          <a:ln>
            <a:miter lim="800000"/>
            <a:headEnd/>
            <a:tailEnd/>
          </a:ln>
          <a:extLst/>
        </p:spPr>
        <p:txBody>
          <a:bodyPr rtlCol="0">
            <a:noAutofit/>
          </a:bodyPr>
          <a:lstStyle/>
          <a:p>
            <a:pPr marL="342900" indent="-342900" eaLnBrk="1" fontAlgn="auto" hangingPunct="1">
              <a:lnSpc>
                <a:spcPct val="150000"/>
              </a:lnSpc>
              <a:spcBef>
                <a:spcPct val="20000"/>
              </a:spcBef>
              <a:spcAft>
                <a:spcPts val="0"/>
              </a:spcAft>
              <a:defRPr/>
            </a:pPr>
            <a:r>
              <a:rPr lang="tr-TR"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ea typeface="+mn-ea"/>
                <a:cs typeface="+mn-cs"/>
              </a:rPr>
              <a:t>İş Ekipmanlarının Tasarım, İmalat ve Kullanımında Güvenlik</a:t>
            </a:r>
            <a:endParaRPr lang="tr-TR" sz="48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ea typeface="+mn-ea"/>
              <a:cs typeface="+mn-cs"/>
            </a:endParaRPr>
          </a:p>
        </p:txBody>
      </p:sp>
      <p:sp>
        <p:nvSpPr>
          <p:cNvPr id="6" name="Rectangle 7"/>
          <p:cNvSpPr>
            <a:spLocks noGrp="1" noChangeArrowheads="1"/>
          </p:cNvSpPr>
          <p:nvPr>
            <p:ph type="subTitle" idx="1"/>
          </p:nvPr>
        </p:nvSpPr>
        <p:spPr>
          <a:xfrm>
            <a:off x="785786" y="4718874"/>
            <a:ext cx="7500938" cy="1230406"/>
          </a:xfrm>
          <a:ln>
            <a:miter lim="800000"/>
            <a:headEnd/>
            <a:tailEnd/>
          </a:ln>
          <a:extLst/>
        </p:spPr>
        <p:txBody>
          <a:bodyPr rtlCol="0">
            <a:normAutofit/>
          </a:bodyPr>
          <a:lstStyle/>
          <a:p>
            <a:pPr eaLnBrk="1" fontAlgn="auto" hangingPunct="1">
              <a:spcAft>
                <a:spcPts val="0"/>
              </a:spcAft>
              <a:buFont typeface="Wingdings" pitchFamily="2" charset="2"/>
              <a:buNone/>
              <a:defRPr/>
            </a:pPr>
            <a:r>
              <a:rPr lang="tr-TR" sz="4000"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Mustafa ŞEKER</a:t>
            </a:r>
            <a:endParaRPr lang="tr-TR" sz="2800"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8438" y="182563"/>
            <a:ext cx="8045450" cy="582612"/>
          </a:xfrm>
        </p:spPr>
        <p:txBody>
          <a:bodyPr/>
          <a:lstStyle/>
          <a:p>
            <a:pPr eaLnBrk="1" hangingPunct="1"/>
            <a:r>
              <a:rPr lang="tr-TR" sz="3200" smtClean="0">
                <a:solidFill>
                  <a:srgbClr val="FF0000"/>
                </a:solidFill>
              </a:rPr>
              <a:t>3. Makinelerin İşaretlenmesi</a:t>
            </a:r>
          </a:p>
        </p:txBody>
      </p:sp>
      <p:sp>
        <p:nvSpPr>
          <p:cNvPr id="11267" name="Rectangle 3"/>
          <p:cNvSpPr>
            <a:spLocks noGrp="1" noChangeArrowheads="1"/>
          </p:cNvSpPr>
          <p:nvPr>
            <p:ph idx="1"/>
          </p:nvPr>
        </p:nvSpPr>
        <p:spPr>
          <a:xfrm>
            <a:off x="193675" y="1236663"/>
            <a:ext cx="8266113" cy="4713287"/>
          </a:xfrm>
        </p:spPr>
        <p:txBody>
          <a:bodyPr/>
          <a:lstStyle/>
          <a:p>
            <a:pPr eaLnBrk="1" hangingPunct="1">
              <a:lnSpc>
                <a:spcPct val="75000"/>
              </a:lnSpc>
            </a:pPr>
            <a:r>
              <a:rPr lang="tr-TR" sz="2400" smtClean="0"/>
              <a:t>CE uygunluk işareti aşağıdaki biçimde ‘CE’ baş harflerinden oluşmalıdır: </a:t>
            </a:r>
          </a:p>
          <a:p>
            <a:pPr eaLnBrk="1" hangingPunct="1">
              <a:lnSpc>
                <a:spcPct val="75000"/>
              </a:lnSpc>
            </a:pPr>
            <a:r>
              <a:rPr lang="tr-TR" sz="2400" smtClean="0"/>
              <a:t>CE uygunluk işareti yukarıdaki resimde gösterilen şekle sadık kalmak şartıyla büyütülür veya küçültülür.</a:t>
            </a:r>
          </a:p>
          <a:p>
            <a:pPr eaLnBrk="1" hangingPunct="1">
              <a:lnSpc>
                <a:spcPct val="75000"/>
              </a:lnSpc>
            </a:pPr>
            <a:r>
              <a:rPr lang="tr-TR" sz="2400" smtClean="0"/>
              <a:t>CE uygunluk işaretinin çeşitli unsurları, esas olarak aynı düşey öçlüye sahip olmalıdır. Bu ölçü 5 mm’den küçük olmamalıdır. Asgari boyut küçük ölçekli makineler için değiştirilebilir.</a:t>
            </a:r>
          </a:p>
          <a:p>
            <a:pPr eaLnBrk="1" hangingPunct="1">
              <a:lnSpc>
                <a:spcPct val="75000"/>
              </a:lnSpc>
            </a:pPr>
            <a:r>
              <a:rPr lang="tr-TR" sz="2400" smtClean="0"/>
              <a:t>CE uygunluk işareti, aynı teknik kullanılarak, imalâtçı veya yetkili temsilcisinin adının hemen yakınına iliştirilmelidir.</a:t>
            </a:r>
          </a:p>
          <a:p>
            <a:pPr eaLnBrk="1" hangingPunct="1">
              <a:lnSpc>
                <a:spcPct val="75000"/>
              </a:lnSpc>
            </a:pPr>
            <a:r>
              <a:rPr lang="tr-TR" sz="2400" smtClean="0"/>
              <a:t>Bu Yönetmeliğin 13 üncü maddesinin üçüncü fıkrasının (c) bendi ve aynı maddenin dördüncü fıkrasının (b) bendinde belirtilen Tam Kalite Güvence İşlemlerinin uygulandığı durumlarda, CE uygunluk işaretinin yanına Onaylanmış Kuruluşun kimlik numarası yazılmalıdır. </a:t>
            </a:r>
          </a:p>
        </p:txBody>
      </p:sp>
      <p:sp>
        <p:nvSpPr>
          <p:cNvPr id="11268" name="Slide Number Placeholder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5B508B84-DC6B-4D20-8071-4ED2B500E0E7}" type="slidenum">
              <a:rPr lang="en-GB" smtClean="0">
                <a:solidFill>
                  <a:srgbClr val="898989"/>
                </a:solidFill>
              </a:rPr>
              <a:pPr algn="l" eaLnBrk="1" hangingPunct="1"/>
              <a:t>10</a:t>
            </a:fld>
            <a:endParaRPr lang="en-GB" smtClean="0">
              <a:solidFill>
                <a:srgbClr val="898989"/>
              </a:solidFill>
            </a:endParaRPr>
          </a:p>
        </p:txBody>
      </p:sp>
      <p:pic>
        <p:nvPicPr>
          <p:cNvPr id="11269" name="Picture 10" descr="C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9925" y="260350"/>
            <a:ext cx="91122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71463" y="182563"/>
            <a:ext cx="8045450" cy="582612"/>
          </a:xfrm>
        </p:spPr>
        <p:txBody>
          <a:bodyPr/>
          <a:lstStyle/>
          <a:p>
            <a:pPr eaLnBrk="1" hangingPunct="1"/>
            <a:r>
              <a:rPr lang="tr-TR" sz="3200" smtClean="0">
                <a:solidFill>
                  <a:srgbClr val="FF0000"/>
                </a:solidFill>
              </a:rPr>
              <a:t>3. Makinelerin İşaretlenmesi</a:t>
            </a:r>
          </a:p>
        </p:txBody>
      </p:sp>
      <p:sp>
        <p:nvSpPr>
          <p:cNvPr id="12291" name="Rectangle 3"/>
          <p:cNvSpPr>
            <a:spLocks noGrp="1" noChangeArrowheads="1"/>
          </p:cNvSpPr>
          <p:nvPr>
            <p:ph idx="1"/>
          </p:nvPr>
        </p:nvSpPr>
        <p:spPr>
          <a:xfrm>
            <a:off x="77788" y="1146175"/>
            <a:ext cx="8628062" cy="5091113"/>
          </a:xfrm>
        </p:spPr>
        <p:txBody>
          <a:bodyPr/>
          <a:lstStyle/>
          <a:p>
            <a:pPr eaLnBrk="1" hangingPunct="1">
              <a:lnSpc>
                <a:spcPct val="77000"/>
              </a:lnSpc>
              <a:spcBef>
                <a:spcPct val="10000"/>
              </a:spcBef>
            </a:pPr>
            <a:r>
              <a:rPr lang="tr-TR" sz="2400" smtClean="0"/>
              <a:t>CE işareti Fransızca kökenli Conformité Europeénné kelimelerinin kısaltılmasıyla oluşturulmuştur. </a:t>
            </a:r>
          </a:p>
          <a:p>
            <a:pPr eaLnBrk="1" hangingPunct="1">
              <a:lnSpc>
                <a:spcPct val="77000"/>
              </a:lnSpc>
              <a:spcBef>
                <a:spcPct val="10000"/>
              </a:spcBef>
            </a:pPr>
            <a:r>
              <a:rPr lang="tr-TR" sz="2400" smtClean="0"/>
              <a:t>Avrupa Ekonomik Alanı içerisinde bir ürünün pasaportu olarak bilinen CE işareti, üzerinde bulunduğu ürünün yeni yaklaşım yönetmeliklerinde belirtilen temel koşullara uygunluğunun bir sembolüdür. </a:t>
            </a:r>
          </a:p>
          <a:p>
            <a:pPr eaLnBrk="1" hangingPunct="1">
              <a:lnSpc>
                <a:spcPct val="77000"/>
              </a:lnSpc>
              <a:spcBef>
                <a:spcPct val="10000"/>
              </a:spcBef>
            </a:pPr>
            <a:r>
              <a:rPr lang="tr-TR" sz="2400" smtClean="0"/>
              <a:t>Yeni yaklaşım yönetmeliklerinde belirtilmiş olan temel koşullar, sağlık, güvenlik, çevre ve tüketiciyi koruma konularında uyulması zorunlu olan kurallardır. </a:t>
            </a:r>
          </a:p>
          <a:p>
            <a:pPr eaLnBrk="1" hangingPunct="1">
              <a:lnSpc>
                <a:spcPct val="77000"/>
              </a:lnSpc>
              <a:spcBef>
                <a:spcPct val="10000"/>
              </a:spcBef>
            </a:pPr>
            <a:r>
              <a:rPr lang="tr-TR" sz="2400" smtClean="0"/>
              <a:t>Bir imalatçı piyasaya güvenli ürün arz etmek zorundadır. </a:t>
            </a:r>
          </a:p>
          <a:p>
            <a:pPr eaLnBrk="1" hangingPunct="1">
              <a:lnSpc>
                <a:spcPct val="77000"/>
              </a:lnSpc>
              <a:spcBef>
                <a:spcPct val="10000"/>
              </a:spcBef>
            </a:pPr>
            <a:r>
              <a:rPr lang="tr-TR" sz="2400" smtClean="0"/>
              <a:t>Ayrıca CE işaretini kalite işareti olarak da düşünmemek gerekir. </a:t>
            </a:r>
          </a:p>
          <a:p>
            <a:pPr eaLnBrk="1" hangingPunct="1">
              <a:lnSpc>
                <a:spcPct val="77000"/>
              </a:lnSpc>
              <a:spcBef>
                <a:spcPct val="10000"/>
              </a:spcBef>
            </a:pPr>
            <a:r>
              <a:rPr lang="tr-TR" sz="2400" smtClean="0"/>
              <a:t>Bu çoğunlukla emniyetle ilgili bir işarettir. </a:t>
            </a:r>
          </a:p>
          <a:p>
            <a:pPr eaLnBrk="1" hangingPunct="1">
              <a:lnSpc>
                <a:spcPct val="77000"/>
              </a:lnSpc>
              <a:spcBef>
                <a:spcPct val="10000"/>
              </a:spcBef>
            </a:pPr>
            <a:r>
              <a:rPr lang="tr-TR" sz="2400" smtClean="0"/>
              <a:t>CE işaretlemesi doğru olarak yapılmış bir ürün güvenli bir üründür. </a:t>
            </a:r>
          </a:p>
          <a:p>
            <a:pPr eaLnBrk="1" hangingPunct="1">
              <a:lnSpc>
                <a:spcPct val="77000"/>
              </a:lnSpc>
              <a:spcBef>
                <a:spcPct val="10000"/>
              </a:spcBef>
            </a:pPr>
            <a:r>
              <a:rPr lang="tr-TR" sz="2400" smtClean="0"/>
              <a:t>Ancak kesinlikle kaliteli bir üründür demek mümkün değildir.</a:t>
            </a:r>
          </a:p>
        </p:txBody>
      </p:sp>
      <p:sp>
        <p:nvSpPr>
          <p:cNvPr id="12292" name="Slide Number Placeholder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35A19399-E5B3-4504-9AF7-BC29081B30FD}" type="slidenum">
              <a:rPr lang="en-GB" smtClean="0">
                <a:solidFill>
                  <a:srgbClr val="898989"/>
                </a:solidFill>
              </a:rPr>
              <a:pPr algn="l" eaLnBrk="1" hangingPunct="1"/>
              <a:t>11</a:t>
            </a:fld>
            <a:endParaRPr lang="en-GB" smtClean="0">
              <a:solidFill>
                <a:srgbClr val="898989"/>
              </a:solidFill>
            </a:endParaRPr>
          </a:p>
        </p:txBody>
      </p:sp>
      <p:pic>
        <p:nvPicPr>
          <p:cNvPr id="12293" name="Picture 5" descr="Ce-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9925" y="260350"/>
            <a:ext cx="76041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tr-TR" smtClean="0"/>
              <a:t>Genel Kurallar</a:t>
            </a:r>
            <a:endParaRPr lang="en-US" smtClean="0"/>
          </a:p>
        </p:txBody>
      </p:sp>
      <p:sp>
        <p:nvSpPr>
          <p:cNvPr id="13315" name="Content Placeholder 2"/>
          <p:cNvSpPr>
            <a:spLocks noGrp="1"/>
          </p:cNvSpPr>
          <p:nvPr>
            <p:ph idx="1"/>
          </p:nvPr>
        </p:nvSpPr>
        <p:spPr/>
        <p:txBody>
          <a:bodyPr/>
          <a:lstStyle/>
          <a:p>
            <a:pPr algn="just"/>
            <a:r>
              <a:rPr lang="tr-TR" smtClean="0"/>
              <a:t>İş ekipmanını seçerken işyerindeki özel çalışma şartlarını, sağlık ve güvenlik yönünden tehlikeleri göz önünde bulundurarak, bu ekipmanın kullanımının ek bir tehlike oluşturmamasına dikkat edilir.</a:t>
            </a:r>
            <a:endParaRPr lang="en-US" smtClean="0"/>
          </a:p>
          <a:p>
            <a:pPr algn="just"/>
            <a:r>
              <a:rPr lang="tr-TR" smtClean="0"/>
              <a:t>İş ekipmanının, çalışanların sağlık ve güvenliği yönünden tamamen tehlikesiz olmasını sağlayamıyorsa, kabul edilebilir risk seviyesine indirecek uygun önlemleri alınır.</a:t>
            </a:r>
            <a:endParaRPr lang="en-US" smtClean="0"/>
          </a:p>
          <a:p>
            <a:pPr>
              <a:buFont typeface="Arial" charset="0"/>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7788" y="66675"/>
            <a:ext cx="8815387" cy="841375"/>
          </a:xfrm>
        </p:spPr>
        <p:txBody>
          <a:bodyPr/>
          <a:lstStyle/>
          <a:p>
            <a:pPr eaLnBrk="1" hangingPunct="1"/>
            <a:r>
              <a:rPr lang="tr-TR" sz="2300" smtClean="0">
                <a:solidFill>
                  <a:srgbClr val="FF0000"/>
                </a:solidFill>
              </a:rPr>
              <a:t>5. İş Ekipmanlarında Bulunacak </a:t>
            </a:r>
            <a:br>
              <a:rPr lang="tr-TR" sz="2300" smtClean="0">
                <a:solidFill>
                  <a:srgbClr val="FF0000"/>
                </a:solidFill>
              </a:rPr>
            </a:br>
            <a:r>
              <a:rPr lang="tr-TR" sz="2300" smtClean="0">
                <a:solidFill>
                  <a:srgbClr val="FF0000"/>
                </a:solidFill>
              </a:rPr>
              <a:t>Asgari Gerekler</a:t>
            </a:r>
          </a:p>
        </p:txBody>
      </p:sp>
      <p:sp>
        <p:nvSpPr>
          <p:cNvPr id="14339" name="Rectangle 3"/>
          <p:cNvSpPr>
            <a:spLocks noGrp="1" noChangeArrowheads="1"/>
          </p:cNvSpPr>
          <p:nvPr>
            <p:ph idx="1"/>
          </p:nvPr>
        </p:nvSpPr>
        <p:spPr>
          <a:xfrm>
            <a:off x="0" y="1289050"/>
            <a:ext cx="8964613" cy="4587875"/>
          </a:xfrm>
        </p:spPr>
        <p:txBody>
          <a:bodyPr/>
          <a:lstStyle/>
          <a:p>
            <a:pPr eaLnBrk="1" hangingPunct="1"/>
            <a:r>
              <a:rPr lang="tr-TR" sz="2400" smtClean="0"/>
              <a:t>İş ekipmanında bulunan ve güvenliği etkileyen kumanda cihazları açıkça görülebilir ve tanınabilir özellikte olacak ve gerektiğinde uygun şekilde işaretlenecektir.</a:t>
            </a:r>
          </a:p>
          <a:p>
            <a:pPr eaLnBrk="1" hangingPunct="1"/>
            <a:r>
              <a:rPr lang="tr-TR" sz="2400" smtClean="0"/>
              <a:t>Kumanda cihazları zorunlu haller dışında, tehlikeli bölgenin dışına yerleştirilecek ve bunların kullanımı ek bir tehlike oluşturmayacaktır. Kumanda cihazları, istem dışı hareketlerde tehlikeye neden olmayacaktır.</a:t>
            </a:r>
          </a:p>
          <a:p>
            <a:pPr eaLnBrk="1" hangingPunct="1"/>
            <a:r>
              <a:rPr lang="tr-TR" sz="2400" smtClean="0"/>
              <a:t>Operatör, ana kumanda yerinden tehlike bölgesinde herhangi bir kimsenin bulunmadığından emin olabilmelidir. Bu mümkün değilse makine çalışmaya başlamadan önce otomatik olarak devreye girecek sesli ve ışıklı ikaz sistemi bulunacaktır.</a:t>
            </a:r>
          </a:p>
        </p:txBody>
      </p:sp>
      <p:sp>
        <p:nvSpPr>
          <p:cNvPr id="14340"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C32EA89E-BE5F-41EE-B0E5-8F6F5D13EE5D}" type="slidenum">
              <a:rPr lang="en-GB" smtClean="0">
                <a:solidFill>
                  <a:srgbClr val="898989"/>
                </a:solidFill>
              </a:rPr>
              <a:pPr algn="l" eaLnBrk="1" hangingPunct="1"/>
              <a:t>13</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7788" y="66675"/>
            <a:ext cx="8045450" cy="841375"/>
          </a:xfrm>
        </p:spPr>
        <p:txBody>
          <a:bodyPr/>
          <a:lstStyle/>
          <a:p>
            <a:pPr eaLnBrk="1" hangingPunct="1"/>
            <a:r>
              <a:rPr lang="tr-TR" sz="2300" smtClean="0">
                <a:solidFill>
                  <a:srgbClr val="FF0000"/>
                </a:solidFill>
              </a:rPr>
              <a:t>5. İş Ekipmanlarında Bulunacak </a:t>
            </a:r>
            <a:br>
              <a:rPr lang="tr-TR" sz="2300" smtClean="0">
                <a:solidFill>
                  <a:srgbClr val="FF0000"/>
                </a:solidFill>
              </a:rPr>
            </a:br>
            <a:r>
              <a:rPr lang="tr-TR" sz="2300" smtClean="0">
                <a:solidFill>
                  <a:srgbClr val="FF0000"/>
                </a:solidFill>
              </a:rPr>
              <a:t>Asgari Gerekler</a:t>
            </a:r>
          </a:p>
        </p:txBody>
      </p:sp>
      <p:sp>
        <p:nvSpPr>
          <p:cNvPr id="15363" name="Rectangle 3"/>
          <p:cNvSpPr>
            <a:spLocks noGrp="1" noChangeArrowheads="1"/>
          </p:cNvSpPr>
          <p:nvPr>
            <p:ph idx="1"/>
          </p:nvPr>
        </p:nvSpPr>
        <p:spPr>
          <a:xfrm>
            <a:off x="0" y="1289050"/>
            <a:ext cx="8964613" cy="4660900"/>
          </a:xfrm>
        </p:spPr>
        <p:txBody>
          <a:bodyPr/>
          <a:lstStyle/>
          <a:p>
            <a:pPr eaLnBrk="1" hangingPunct="1"/>
            <a:r>
              <a:rPr lang="tr-TR" sz="2800" smtClean="0"/>
              <a:t>İş ekipmanının çalıştırılması veya durdurulması sırasında doğabilecek tehlikelere maruz kalan işçilerin bu tehlikelerden korunabilmeleri için yeterli zaman ve imkanı olmalıdır.</a:t>
            </a:r>
          </a:p>
          <a:p>
            <a:pPr eaLnBrk="1" hangingPunct="1"/>
            <a:r>
              <a:rPr lang="tr-TR" sz="2800" smtClean="0"/>
              <a:t>Kumanda sistemleri güvenli olmalıdır. </a:t>
            </a:r>
          </a:p>
          <a:p>
            <a:pPr eaLnBrk="1" hangingPunct="1"/>
            <a:r>
              <a:rPr lang="tr-TR" sz="2800" smtClean="0"/>
              <a:t>Bunlarda meydana gelebilecek herhangi bir hasar veya kırılma tehlikeli bir duruma neden olmamalıdır. </a:t>
            </a:r>
          </a:p>
          <a:p>
            <a:pPr eaLnBrk="1" hangingPunct="1"/>
            <a:r>
              <a:rPr lang="tr-TR" sz="2800" smtClean="0"/>
              <a:t>Kontrol sistemleri güvenli olacak ve planlanan kullanım şartlarında olabilecek arıza, bozulma veya herhangi bir zorlanma göz önüne alınarak uygun nitelikte seçilecektir.</a:t>
            </a:r>
          </a:p>
        </p:txBody>
      </p:sp>
      <p:sp>
        <p:nvSpPr>
          <p:cNvPr id="15364"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5F31248C-9388-4DC3-A777-8560A838DA33}" type="slidenum">
              <a:rPr lang="en-GB" smtClean="0">
                <a:solidFill>
                  <a:srgbClr val="898989"/>
                </a:solidFill>
              </a:rPr>
              <a:pPr algn="l" eaLnBrk="1" hangingPunct="1"/>
              <a:t>14</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77788" y="66675"/>
            <a:ext cx="8886825" cy="985838"/>
          </a:xfrm>
        </p:spPr>
        <p:txBody>
          <a:bodyPr/>
          <a:lstStyle/>
          <a:p>
            <a:pPr eaLnBrk="1" hangingPunct="1"/>
            <a:r>
              <a:rPr lang="tr-TR" sz="2900" smtClean="0">
                <a:solidFill>
                  <a:srgbClr val="FF0000"/>
                </a:solidFill>
              </a:rPr>
              <a:t>5. İş Ekipmanlarında Bulunacak </a:t>
            </a:r>
            <a:br>
              <a:rPr lang="tr-TR" sz="2900" smtClean="0">
                <a:solidFill>
                  <a:srgbClr val="FF0000"/>
                </a:solidFill>
              </a:rPr>
            </a:br>
            <a:r>
              <a:rPr lang="tr-TR" sz="2900" smtClean="0">
                <a:solidFill>
                  <a:srgbClr val="FF0000"/>
                </a:solidFill>
              </a:rPr>
              <a:t>Asgari Gerekler</a:t>
            </a:r>
          </a:p>
        </p:txBody>
      </p:sp>
      <p:sp>
        <p:nvSpPr>
          <p:cNvPr id="16387" name="Rectangle 3"/>
          <p:cNvSpPr>
            <a:spLocks noGrp="1" noChangeArrowheads="1"/>
          </p:cNvSpPr>
          <p:nvPr>
            <p:ph idx="1"/>
          </p:nvPr>
        </p:nvSpPr>
        <p:spPr>
          <a:xfrm>
            <a:off x="71438" y="1289050"/>
            <a:ext cx="8964612" cy="4587875"/>
          </a:xfrm>
        </p:spPr>
        <p:txBody>
          <a:bodyPr/>
          <a:lstStyle/>
          <a:p>
            <a:pPr eaLnBrk="1" hangingPunct="1">
              <a:lnSpc>
                <a:spcPct val="90000"/>
              </a:lnSpc>
            </a:pPr>
            <a:r>
              <a:rPr lang="tr-TR" sz="2800" smtClean="0"/>
              <a:t>İş ekipmanlarının çalıştırılması, bu amaç için yapılmış kumandaların ancak bilerek ve isteyerek kullanılması ile sağlanacaktır.</a:t>
            </a:r>
          </a:p>
          <a:p>
            <a:pPr eaLnBrk="1" hangingPunct="1">
              <a:lnSpc>
                <a:spcPct val="90000"/>
              </a:lnSpc>
            </a:pPr>
            <a:r>
              <a:rPr lang="tr-TR" sz="2800" smtClean="0"/>
              <a:t>Bu kural, işçiler için tehlike oluşturmadığı sürece;</a:t>
            </a:r>
          </a:p>
          <a:p>
            <a:pPr eaLnBrk="1" hangingPunct="1">
              <a:lnSpc>
                <a:spcPct val="90000"/>
              </a:lnSpc>
            </a:pPr>
            <a:r>
              <a:rPr lang="tr-TR" sz="2800" smtClean="0"/>
              <a:t>Her hangi bir sebeple ekipmanın durmasından sonra tekrar çalıştırılmasında, hız, basınç gibi çalışma şartlarında önemli değişiklikler yapılırken de,uygulanacaktır.</a:t>
            </a:r>
          </a:p>
          <a:p>
            <a:pPr eaLnBrk="1" hangingPunct="1">
              <a:lnSpc>
                <a:spcPct val="90000"/>
              </a:lnSpc>
            </a:pPr>
            <a:r>
              <a:rPr lang="tr-TR" sz="2800" smtClean="0"/>
              <a:t>Bu kural otomatik çalışan iş ekipmanının normal çalışma programının devamı süresindeki tekrar harekete geçme veya çalışma şartlarındaki değişikler için uygulanmaz.</a:t>
            </a:r>
          </a:p>
        </p:txBody>
      </p:sp>
      <p:sp>
        <p:nvSpPr>
          <p:cNvPr id="16388"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C65E4FD3-7B9F-49B6-AF49-B511492E08C9}" type="slidenum">
              <a:rPr lang="en-GB" smtClean="0">
                <a:solidFill>
                  <a:srgbClr val="898989"/>
                </a:solidFill>
              </a:rPr>
              <a:pPr algn="l" eaLnBrk="1" hangingPunct="1"/>
              <a:t>15</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77788" y="66675"/>
            <a:ext cx="8886825" cy="914400"/>
          </a:xfrm>
        </p:spPr>
        <p:txBody>
          <a:bodyPr/>
          <a:lstStyle/>
          <a:p>
            <a:pPr eaLnBrk="1" hangingPunct="1"/>
            <a:r>
              <a:rPr lang="tr-TR" sz="2600" smtClean="0">
                <a:solidFill>
                  <a:srgbClr val="FF0000"/>
                </a:solidFill>
              </a:rPr>
              <a:t>5. İş Ekipmanlarında Bulunacak </a:t>
            </a:r>
            <a:br>
              <a:rPr lang="tr-TR" sz="2600" smtClean="0">
                <a:solidFill>
                  <a:srgbClr val="FF0000"/>
                </a:solidFill>
              </a:rPr>
            </a:br>
            <a:r>
              <a:rPr lang="tr-TR" sz="2600" smtClean="0">
                <a:solidFill>
                  <a:srgbClr val="FF0000"/>
                </a:solidFill>
              </a:rPr>
              <a:t>Asgari Gerekler</a:t>
            </a:r>
          </a:p>
        </p:txBody>
      </p:sp>
      <p:sp>
        <p:nvSpPr>
          <p:cNvPr id="17411" name="Rectangle 3"/>
          <p:cNvSpPr>
            <a:spLocks noGrp="1" noChangeArrowheads="1"/>
          </p:cNvSpPr>
          <p:nvPr>
            <p:ph idx="1"/>
          </p:nvPr>
        </p:nvSpPr>
        <p:spPr>
          <a:xfrm>
            <a:off x="0" y="1216025"/>
            <a:ext cx="8964613" cy="4660900"/>
          </a:xfrm>
        </p:spPr>
        <p:txBody>
          <a:bodyPr/>
          <a:lstStyle/>
          <a:p>
            <a:pPr eaLnBrk="1" hangingPunct="1"/>
            <a:r>
              <a:rPr lang="tr-TR" sz="2800" smtClean="0"/>
              <a:t>Bütün iş ekipmanlarında, ekipmanı tümüyle ve güvenli bir şekilde durdurabilecek bir sistem bulunacaktır. </a:t>
            </a:r>
          </a:p>
          <a:p>
            <a:pPr eaLnBrk="1" hangingPunct="1"/>
            <a:r>
              <a:rPr lang="tr-TR" sz="2800" smtClean="0"/>
              <a:t>Her bir çalışma yerinde, tehlikenin durumuna göre, iş ekipmanının tamamını veya bir kısmını durdurabilecek ve bu ekipmanın güvenli bir durumda kalmasını sağlayacak kumanda sistemi bulunacaktır. </a:t>
            </a:r>
          </a:p>
          <a:p>
            <a:pPr eaLnBrk="1" hangingPunct="1"/>
            <a:r>
              <a:rPr lang="tr-TR" sz="2800" smtClean="0"/>
              <a:t>İş ekipmanlarının durdurma sistemleri, çalıştırma sistemlerine göre öncelikli olacaktır. </a:t>
            </a:r>
          </a:p>
          <a:p>
            <a:pPr eaLnBrk="1" hangingPunct="1"/>
            <a:r>
              <a:rPr lang="tr-TR" sz="2800" smtClean="0"/>
              <a:t>İş ekipmanı veya tehlikeli kısımları durdurulduğunda, bunları harekete geçiren enerji de kesilmiş olacaktır. </a:t>
            </a:r>
          </a:p>
        </p:txBody>
      </p:sp>
      <p:sp>
        <p:nvSpPr>
          <p:cNvPr id="17412"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1345175B-24AC-4F7C-8CC9-5105865B3821}" type="slidenum">
              <a:rPr lang="en-GB" smtClean="0">
                <a:solidFill>
                  <a:srgbClr val="898989"/>
                </a:solidFill>
              </a:rPr>
              <a:pPr algn="l" eaLnBrk="1" hangingPunct="1"/>
              <a:t>16</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788" y="66675"/>
            <a:ext cx="8886825" cy="841375"/>
          </a:xfrm>
        </p:spPr>
        <p:txBody>
          <a:bodyPr/>
          <a:lstStyle/>
          <a:p>
            <a:pPr eaLnBrk="1" hangingPunct="1"/>
            <a:r>
              <a:rPr lang="tr-TR" sz="2600" smtClean="0">
                <a:solidFill>
                  <a:srgbClr val="FF0000"/>
                </a:solidFill>
              </a:rPr>
              <a:t>5. İş Ekipmanlarında Bulunacak </a:t>
            </a:r>
            <a:br>
              <a:rPr lang="tr-TR" sz="2600" smtClean="0">
                <a:solidFill>
                  <a:srgbClr val="FF0000"/>
                </a:solidFill>
              </a:rPr>
            </a:br>
            <a:r>
              <a:rPr lang="tr-TR" sz="2600" smtClean="0">
                <a:solidFill>
                  <a:srgbClr val="FF0000"/>
                </a:solidFill>
              </a:rPr>
              <a:t>Asgari Gerekler</a:t>
            </a:r>
          </a:p>
        </p:txBody>
      </p:sp>
      <p:sp>
        <p:nvSpPr>
          <p:cNvPr id="18435" name="Rectangle 3"/>
          <p:cNvSpPr>
            <a:spLocks noGrp="1" noChangeArrowheads="1"/>
          </p:cNvSpPr>
          <p:nvPr>
            <p:ph idx="1"/>
          </p:nvPr>
        </p:nvSpPr>
        <p:spPr>
          <a:xfrm>
            <a:off x="0" y="1144588"/>
            <a:ext cx="8964613" cy="4948237"/>
          </a:xfrm>
        </p:spPr>
        <p:txBody>
          <a:bodyPr/>
          <a:lstStyle/>
          <a:p>
            <a:pPr eaLnBrk="1" hangingPunct="1">
              <a:lnSpc>
                <a:spcPct val="90000"/>
              </a:lnSpc>
            </a:pPr>
            <a:r>
              <a:rPr lang="tr-TR" sz="2800" smtClean="0"/>
              <a:t>İş ekipmanının tehlikesi ve normal durma süresinin gerektirmesi halinde iş ekipmanında acil durdurma sistemi bulunacaktır.</a:t>
            </a:r>
          </a:p>
          <a:p>
            <a:pPr eaLnBrk="1" hangingPunct="1">
              <a:lnSpc>
                <a:spcPct val="90000"/>
              </a:lnSpc>
            </a:pPr>
            <a:r>
              <a:rPr lang="tr-TR" sz="2800" smtClean="0"/>
              <a:t>Parça fırlaması veya düşmesi riski taşıyan iş ekipmanları, bu riskleri ortadan kaldıracak uygun güvenlik tertibatı ile donatılacaktır.</a:t>
            </a:r>
          </a:p>
          <a:p>
            <a:pPr eaLnBrk="1" hangingPunct="1">
              <a:lnSpc>
                <a:spcPct val="90000"/>
              </a:lnSpc>
            </a:pPr>
            <a:r>
              <a:rPr lang="tr-TR" sz="2800" smtClean="0"/>
              <a:t>Gaz, buhar, sıvı veya toz çıkarma tehlikesi olan iş ekipmanları, bunları kaynağında tutacak ve/veya çekecek uygun sistemlerle donatılacaktır.</a:t>
            </a:r>
            <a:endParaRPr lang="en-US" sz="2800" smtClean="0"/>
          </a:p>
          <a:p>
            <a:pPr eaLnBrk="1" hangingPunct="1">
              <a:lnSpc>
                <a:spcPct val="90000"/>
              </a:lnSpc>
            </a:pPr>
            <a:r>
              <a:rPr lang="tr-TR" sz="2800" smtClean="0"/>
              <a:t>İşçilerin sağlığı ve güvenliği açısından gerekiyorsa, iş ekipmanı ve parçaları uygun yöntemlerle sabitlenecektir. </a:t>
            </a:r>
          </a:p>
        </p:txBody>
      </p:sp>
      <p:sp>
        <p:nvSpPr>
          <p:cNvPr id="18436"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409D0E4C-AADE-4DFA-ABF0-F8FA7EB3370C}" type="slidenum">
              <a:rPr lang="en-GB" smtClean="0">
                <a:solidFill>
                  <a:srgbClr val="898989"/>
                </a:solidFill>
              </a:rPr>
              <a:pPr algn="l" eaLnBrk="1" hangingPunct="1"/>
              <a:t>17</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7788" y="66675"/>
            <a:ext cx="8886825" cy="914400"/>
          </a:xfrm>
        </p:spPr>
        <p:txBody>
          <a:bodyPr/>
          <a:lstStyle/>
          <a:p>
            <a:pPr eaLnBrk="1" hangingPunct="1"/>
            <a:r>
              <a:rPr lang="tr-TR" sz="2600" smtClean="0">
                <a:solidFill>
                  <a:srgbClr val="FF0000"/>
                </a:solidFill>
              </a:rPr>
              <a:t>5. İş Ekipmanlarında Bulunacak </a:t>
            </a:r>
            <a:br>
              <a:rPr lang="tr-TR" sz="2600" smtClean="0">
                <a:solidFill>
                  <a:srgbClr val="FF0000"/>
                </a:solidFill>
              </a:rPr>
            </a:br>
            <a:r>
              <a:rPr lang="tr-TR" sz="2600" smtClean="0">
                <a:solidFill>
                  <a:srgbClr val="FF0000"/>
                </a:solidFill>
              </a:rPr>
              <a:t>Asgari Gerekler</a:t>
            </a:r>
          </a:p>
        </p:txBody>
      </p:sp>
      <p:sp>
        <p:nvSpPr>
          <p:cNvPr id="19459" name="Rectangle 3"/>
          <p:cNvSpPr>
            <a:spLocks noGrp="1" noChangeArrowheads="1"/>
          </p:cNvSpPr>
          <p:nvPr>
            <p:ph idx="1"/>
          </p:nvPr>
        </p:nvSpPr>
        <p:spPr>
          <a:xfrm>
            <a:off x="144463" y="1289050"/>
            <a:ext cx="8820150" cy="4443413"/>
          </a:xfrm>
        </p:spPr>
        <p:txBody>
          <a:bodyPr/>
          <a:lstStyle/>
          <a:p>
            <a:pPr eaLnBrk="1" hangingPunct="1">
              <a:lnSpc>
                <a:spcPct val="90000"/>
              </a:lnSpc>
            </a:pPr>
            <a:r>
              <a:rPr lang="tr-TR" sz="2800" smtClean="0"/>
              <a:t>İşçilerin sağlık ve güvenliği açısından önemli bir tehlike oluşturabilecek, iş ekipmanının parçalarının kırılması, kopması veya dağılması riskine karşı uygun koruma önlemleri alınacaktır.</a:t>
            </a:r>
            <a:endParaRPr lang="en-US" sz="2800" smtClean="0"/>
          </a:p>
          <a:p>
            <a:pPr eaLnBrk="1" hangingPunct="1">
              <a:lnSpc>
                <a:spcPct val="90000"/>
              </a:lnSpc>
            </a:pPr>
            <a:r>
              <a:rPr lang="tr-TR" sz="2800" smtClean="0"/>
              <a:t>İş ekipmanının hareketli parçalarıyla mekanik temas riskinin kazaya yol açabileceği hallerde; iş ekipmanı, tehlikeli bölgeye ulaşmayı önleyecek veya bu bölgeye ulaşılmadan önce hareketli parçaların durdurulmasını sağlayacak uygun koruyucular veya koruma donanımı ile donatılacaktır. </a:t>
            </a:r>
          </a:p>
        </p:txBody>
      </p:sp>
      <p:sp>
        <p:nvSpPr>
          <p:cNvPr id="19460"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732B5968-8257-4F5D-8B7B-0651966FEDC1}" type="slidenum">
              <a:rPr lang="en-GB" smtClean="0">
                <a:solidFill>
                  <a:srgbClr val="898989"/>
                </a:solidFill>
              </a:rPr>
              <a:pPr algn="l" eaLnBrk="1" hangingPunct="1"/>
              <a:t>18</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7788" y="66675"/>
            <a:ext cx="8886825" cy="914400"/>
          </a:xfrm>
        </p:spPr>
        <p:txBody>
          <a:bodyPr/>
          <a:lstStyle/>
          <a:p>
            <a:pPr eaLnBrk="1" hangingPunct="1"/>
            <a:r>
              <a:rPr lang="tr-TR" sz="2600" smtClean="0">
                <a:solidFill>
                  <a:srgbClr val="FF0000"/>
                </a:solidFill>
              </a:rPr>
              <a:t>5. İş Ekipmanlarında Bulunacak </a:t>
            </a:r>
            <a:br>
              <a:rPr lang="tr-TR" sz="2600" smtClean="0">
                <a:solidFill>
                  <a:srgbClr val="FF0000"/>
                </a:solidFill>
              </a:rPr>
            </a:br>
            <a:r>
              <a:rPr lang="tr-TR" sz="2600" smtClean="0">
                <a:solidFill>
                  <a:srgbClr val="FF0000"/>
                </a:solidFill>
              </a:rPr>
              <a:t>Asgari Gerekler</a:t>
            </a:r>
          </a:p>
        </p:txBody>
      </p:sp>
      <p:sp>
        <p:nvSpPr>
          <p:cNvPr id="20483" name="Rectangle 3"/>
          <p:cNvSpPr>
            <a:spLocks noGrp="1" noChangeArrowheads="1"/>
          </p:cNvSpPr>
          <p:nvPr>
            <p:ph idx="1"/>
          </p:nvPr>
        </p:nvSpPr>
        <p:spPr>
          <a:xfrm>
            <a:off x="0" y="1216025"/>
            <a:ext cx="8964613" cy="4805363"/>
          </a:xfrm>
        </p:spPr>
        <p:txBody>
          <a:bodyPr/>
          <a:lstStyle/>
          <a:p>
            <a:pPr eaLnBrk="1" hangingPunct="1">
              <a:lnSpc>
                <a:spcPct val="80000"/>
              </a:lnSpc>
            </a:pPr>
            <a:r>
              <a:rPr lang="tr-TR" sz="2800" smtClean="0"/>
              <a:t>Koruyucular ve koruma donanımı:</a:t>
            </a:r>
          </a:p>
          <a:p>
            <a:pPr eaLnBrk="1" hangingPunct="1">
              <a:lnSpc>
                <a:spcPct val="80000"/>
              </a:lnSpc>
            </a:pPr>
            <a:r>
              <a:rPr lang="tr-TR" sz="2800" smtClean="0"/>
              <a:t>Sağlam yapıda olacak,</a:t>
            </a:r>
          </a:p>
          <a:p>
            <a:pPr eaLnBrk="1" hangingPunct="1">
              <a:lnSpc>
                <a:spcPct val="80000"/>
              </a:lnSpc>
            </a:pPr>
            <a:r>
              <a:rPr lang="tr-TR" sz="2800" smtClean="0"/>
              <a:t>İlave tehlike yaratmayacak,</a:t>
            </a:r>
          </a:p>
          <a:p>
            <a:pPr eaLnBrk="1" hangingPunct="1">
              <a:lnSpc>
                <a:spcPct val="80000"/>
              </a:lnSpc>
            </a:pPr>
            <a:r>
              <a:rPr lang="tr-TR" sz="2800" smtClean="0"/>
              <a:t>Kolayca yerinden çıkarılmayacak veya etkisiz hale getirilemeyecek şekilde olacak,</a:t>
            </a:r>
          </a:p>
          <a:p>
            <a:pPr eaLnBrk="1" hangingPunct="1">
              <a:lnSpc>
                <a:spcPct val="80000"/>
              </a:lnSpc>
            </a:pPr>
            <a:r>
              <a:rPr lang="tr-TR" sz="2800" smtClean="0"/>
              <a:t>Tehlike bölgesinden yeterli uzaklıkta bulunacak,</a:t>
            </a:r>
          </a:p>
          <a:p>
            <a:pPr eaLnBrk="1" hangingPunct="1">
              <a:lnSpc>
                <a:spcPct val="80000"/>
              </a:lnSpc>
            </a:pPr>
            <a:r>
              <a:rPr lang="tr-TR" sz="2800" smtClean="0"/>
              <a:t>Ekipmanın operasyon noktalarının görülmesini gereğinden fazla kısıtlamayacak,</a:t>
            </a:r>
            <a:endParaRPr lang="en-US" sz="2800" smtClean="0"/>
          </a:p>
          <a:p>
            <a:pPr eaLnBrk="1" hangingPunct="1">
              <a:lnSpc>
                <a:spcPct val="80000"/>
              </a:lnSpc>
            </a:pPr>
            <a:r>
              <a:rPr lang="tr-TR" sz="2800" smtClean="0"/>
              <a:t>Sadece işlem yapılan alana girişi kısıtlayacak, bunlar çıkarılmadan parça takılması, sökülmesi ve bakım için gerekli işlemlerin yapılması mümkün olacaktır. </a:t>
            </a:r>
          </a:p>
        </p:txBody>
      </p:sp>
      <p:sp>
        <p:nvSpPr>
          <p:cNvPr id="20484"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E844D9D6-43E4-4599-86FD-16FD02FCC859}" type="slidenum">
              <a:rPr lang="en-GB" smtClean="0">
                <a:solidFill>
                  <a:srgbClr val="898989"/>
                </a:solidFill>
              </a:rPr>
              <a:pPr algn="l" eaLnBrk="1" hangingPunct="1"/>
              <a:t>19</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idx="1"/>
          </p:nvPr>
        </p:nvSpPr>
        <p:spPr>
          <a:xfrm>
            <a:off x="357188" y="285750"/>
            <a:ext cx="7575550" cy="604838"/>
          </a:xfrm>
        </p:spPr>
        <p:txBody>
          <a:bodyPr/>
          <a:lstStyle/>
          <a:p>
            <a:pPr algn="ctr" eaLnBrk="1" hangingPunct="1">
              <a:lnSpc>
                <a:spcPct val="90000"/>
              </a:lnSpc>
              <a:spcBef>
                <a:spcPct val="0"/>
              </a:spcBef>
              <a:buFont typeface="Arial" charset="0"/>
              <a:buNone/>
            </a:pPr>
            <a:r>
              <a:rPr lang="tr-TR" sz="2600" smtClean="0">
                <a:solidFill>
                  <a:schemeClr val="bg1"/>
                </a:solidFill>
              </a:rPr>
              <a:t>      </a:t>
            </a:r>
            <a:r>
              <a:rPr lang="tr-TR" sz="3700" b="1" smtClean="0">
                <a:solidFill>
                  <a:schemeClr val="tx2"/>
                </a:solidFill>
              </a:rPr>
              <a:t>Eğitmenimizin Ricası</a:t>
            </a:r>
          </a:p>
        </p:txBody>
      </p:sp>
      <p:sp>
        <p:nvSpPr>
          <p:cNvPr id="1028" name="Rectangle 4"/>
          <p:cNvSpPr>
            <a:spLocks noChangeArrowheads="1"/>
          </p:cNvSpPr>
          <p:nvPr/>
        </p:nvSpPr>
        <p:spPr bwMode="auto">
          <a:xfrm>
            <a:off x="357188" y="1357313"/>
            <a:ext cx="6943725" cy="164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150000"/>
              </a:lnSpc>
              <a:spcBef>
                <a:spcPct val="20000"/>
              </a:spcBef>
              <a:buFont typeface="Arial" charset="0"/>
              <a:buChar char="•"/>
            </a:pPr>
            <a:r>
              <a:rPr lang="tr-TR" sz="2800">
                <a:latin typeface="Calibri" pitchFamily="34" charset="0"/>
              </a:rPr>
              <a:t>Cep telefonlarının kapalı tutulması</a:t>
            </a:r>
          </a:p>
          <a:p>
            <a:pPr marL="342900" indent="-342900" eaLnBrk="0" hangingPunct="0">
              <a:lnSpc>
                <a:spcPct val="150000"/>
              </a:lnSpc>
              <a:spcBef>
                <a:spcPct val="20000"/>
              </a:spcBef>
              <a:buFont typeface="Arial" charset="0"/>
              <a:buChar char="•"/>
            </a:pPr>
            <a:r>
              <a:rPr lang="tr-TR" sz="2800">
                <a:latin typeface="Calibri" pitchFamily="34" charset="0"/>
              </a:rPr>
              <a:t>Aklınıza takılan konuların derhal sorulması</a:t>
            </a:r>
          </a:p>
        </p:txBody>
      </p:sp>
      <p:sp>
        <p:nvSpPr>
          <p:cNvPr id="1029" name="AutoShape 2"/>
          <p:cNvSpPr>
            <a:spLocks noChangeArrowheads="1"/>
          </p:cNvSpPr>
          <p:nvPr/>
        </p:nvSpPr>
        <p:spPr bwMode="auto">
          <a:xfrm>
            <a:off x="4786313" y="3143250"/>
            <a:ext cx="1371600" cy="1371600"/>
          </a:xfrm>
          <a:prstGeom prst="wedgeEllipseCallout">
            <a:avLst>
              <a:gd name="adj1" fmla="val -60417"/>
              <a:gd name="adj2" fmla="val 70023"/>
            </a:avLst>
          </a:prstGeom>
          <a:solidFill>
            <a:srgbClr val="CC99FF"/>
          </a:solidFill>
          <a:ln w="9525">
            <a:solidFill>
              <a:schemeClr val="tx1"/>
            </a:solidFill>
            <a:miter lim="800000"/>
            <a:headEnd/>
            <a:tailEnd/>
          </a:ln>
        </p:spPr>
        <p:txBody>
          <a:bodyPr wrap="none" anchor="ctr"/>
          <a:lstStyle/>
          <a:p>
            <a:pPr algn="ctr" eaLnBrk="0" hangingPunct="0"/>
            <a:endParaRPr lang="en-US" sz="2400"/>
          </a:p>
        </p:txBody>
      </p:sp>
      <p:graphicFrame>
        <p:nvGraphicFramePr>
          <p:cNvPr id="1026" name="Object 3"/>
          <p:cNvGraphicFramePr>
            <a:graphicFrameLocks noChangeAspect="1"/>
          </p:cNvGraphicFramePr>
          <p:nvPr/>
        </p:nvGraphicFramePr>
        <p:xfrm>
          <a:off x="571500" y="3357563"/>
          <a:ext cx="4572000" cy="2778125"/>
        </p:xfrm>
        <a:graphic>
          <a:graphicData uri="http://schemas.openxmlformats.org/presentationml/2006/ole">
            <mc:AlternateContent xmlns:mc="http://schemas.openxmlformats.org/markup-compatibility/2006">
              <mc:Choice xmlns:v="urn:schemas-microsoft-com:vml" Requires="v">
                <p:oleObj spid="_x0000_s1032" name="Document" r:id="rId4" imgW="2600240" imgH="1714618" progId="Word.Document.8">
                  <p:embed/>
                </p:oleObj>
              </mc:Choice>
              <mc:Fallback>
                <p:oleObj name="Document" r:id="rId4" imgW="2600240" imgH="1714618" progId="Word.Document.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 y="3357563"/>
                        <a:ext cx="4572000" cy="277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0" name="Text Box 6"/>
          <p:cNvSpPr txBox="1">
            <a:spLocks noChangeArrowheads="1"/>
          </p:cNvSpPr>
          <p:nvPr/>
        </p:nvSpPr>
        <p:spPr bwMode="auto">
          <a:xfrm>
            <a:off x="5000625" y="3214688"/>
            <a:ext cx="114300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tr-TR" sz="7200" b="1">
                <a:solidFill>
                  <a:srgbClr val="FF0000"/>
                </a:solidFill>
              </a:rPr>
              <a:t>?</a:t>
            </a:r>
          </a:p>
        </p:txBody>
      </p:sp>
      <p:pic>
        <p:nvPicPr>
          <p:cNvPr id="1031" name="Picture 10" descr="NoCell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43750" y="2786063"/>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77788" y="66675"/>
            <a:ext cx="8886825" cy="985838"/>
          </a:xfrm>
        </p:spPr>
        <p:txBody>
          <a:bodyPr/>
          <a:lstStyle/>
          <a:p>
            <a:pPr eaLnBrk="1" hangingPunct="1"/>
            <a:r>
              <a:rPr lang="tr-TR" sz="2900" smtClean="0">
                <a:solidFill>
                  <a:srgbClr val="FF0000"/>
                </a:solidFill>
              </a:rPr>
              <a:t>5. İş Ekipmanlarında Bulunacak </a:t>
            </a:r>
            <a:br>
              <a:rPr lang="tr-TR" sz="2900" smtClean="0">
                <a:solidFill>
                  <a:srgbClr val="FF0000"/>
                </a:solidFill>
              </a:rPr>
            </a:br>
            <a:r>
              <a:rPr lang="tr-TR" sz="2900" smtClean="0">
                <a:solidFill>
                  <a:srgbClr val="FF0000"/>
                </a:solidFill>
              </a:rPr>
              <a:t>Asgari Gerekler</a:t>
            </a:r>
          </a:p>
        </p:txBody>
      </p:sp>
      <p:sp>
        <p:nvSpPr>
          <p:cNvPr id="21507" name="Rectangle 3"/>
          <p:cNvSpPr>
            <a:spLocks noGrp="1" noChangeArrowheads="1"/>
          </p:cNvSpPr>
          <p:nvPr>
            <p:ph idx="1"/>
          </p:nvPr>
        </p:nvSpPr>
        <p:spPr>
          <a:xfrm>
            <a:off x="77788" y="1289050"/>
            <a:ext cx="8886825" cy="4587875"/>
          </a:xfrm>
        </p:spPr>
        <p:txBody>
          <a:bodyPr/>
          <a:lstStyle/>
          <a:p>
            <a:pPr eaLnBrk="1" hangingPunct="1">
              <a:lnSpc>
                <a:spcPct val="90000"/>
              </a:lnSpc>
            </a:pPr>
            <a:r>
              <a:rPr lang="tr-TR" sz="2800" smtClean="0"/>
              <a:t>İş ekipmanının çalışılan veya bakımı yapılan bölge ve operasyon noktaları, yapılacak işleme uygun şekilde aydınlatılacaktır.</a:t>
            </a:r>
          </a:p>
          <a:p>
            <a:pPr eaLnBrk="1" hangingPunct="1">
              <a:lnSpc>
                <a:spcPct val="90000"/>
              </a:lnSpc>
            </a:pPr>
            <a:r>
              <a:rPr lang="tr-TR" sz="2800" smtClean="0"/>
              <a:t>İş ekipmanının yüksek veya çok düşük sıcaklıktaki parçaları, işçilerin teması veya yaklaşması riskine karşı korunacaktır.</a:t>
            </a:r>
          </a:p>
          <a:p>
            <a:pPr eaLnBrk="1" hangingPunct="1">
              <a:lnSpc>
                <a:spcPct val="90000"/>
              </a:lnSpc>
            </a:pPr>
            <a:r>
              <a:rPr lang="tr-TR" sz="2800" smtClean="0"/>
              <a:t>İş ekipmanına ait ikaz donanımları kolay algılanır ve anlaşılır olacaktır.</a:t>
            </a:r>
          </a:p>
          <a:p>
            <a:pPr eaLnBrk="1" hangingPunct="1">
              <a:lnSpc>
                <a:spcPct val="90000"/>
              </a:lnSpc>
            </a:pPr>
            <a:r>
              <a:rPr lang="tr-TR" sz="2800" smtClean="0"/>
              <a:t>İş ekipmanı sadece tasarım ve imalat amacına uygun işlerde ve şartlarda kullanılacaktır.</a:t>
            </a:r>
          </a:p>
        </p:txBody>
      </p:sp>
      <p:sp>
        <p:nvSpPr>
          <p:cNvPr id="21508"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301CA9AE-EC30-4CCB-B04F-35409FD1C6E9}" type="slidenum">
              <a:rPr lang="en-GB" smtClean="0">
                <a:solidFill>
                  <a:srgbClr val="898989"/>
                </a:solidFill>
              </a:rPr>
              <a:pPr algn="l" eaLnBrk="1" hangingPunct="1"/>
              <a:t>20</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7788" y="66675"/>
            <a:ext cx="8886825" cy="914400"/>
          </a:xfrm>
        </p:spPr>
        <p:txBody>
          <a:bodyPr/>
          <a:lstStyle/>
          <a:p>
            <a:pPr eaLnBrk="1" hangingPunct="1"/>
            <a:r>
              <a:rPr lang="tr-TR" sz="2600" smtClean="0">
                <a:solidFill>
                  <a:srgbClr val="FF0000"/>
                </a:solidFill>
              </a:rPr>
              <a:t>5. İş Ekipmanlarında Bulunacak </a:t>
            </a:r>
            <a:br>
              <a:rPr lang="tr-TR" sz="2600" smtClean="0">
                <a:solidFill>
                  <a:srgbClr val="FF0000"/>
                </a:solidFill>
              </a:rPr>
            </a:br>
            <a:r>
              <a:rPr lang="tr-TR" sz="2600" smtClean="0">
                <a:solidFill>
                  <a:srgbClr val="FF0000"/>
                </a:solidFill>
              </a:rPr>
              <a:t>Asgari Gerekler</a:t>
            </a:r>
          </a:p>
        </p:txBody>
      </p:sp>
      <p:sp>
        <p:nvSpPr>
          <p:cNvPr id="22531" name="Rectangle 3"/>
          <p:cNvSpPr>
            <a:spLocks noGrp="1" noChangeArrowheads="1"/>
          </p:cNvSpPr>
          <p:nvPr>
            <p:ph idx="1"/>
          </p:nvPr>
        </p:nvSpPr>
        <p:spPr>
          <a:xfrm>
            <a:off x="77788" y="1289050"/>
            <a:ext cx="8886825" cy="4156075"/>
          </a:xfrm>
        </p:spPr>
        <p:txBody>
          <a:bodyPr/>
          <a:lstStyle/>
          <a:p>
            <a:pPr eaLnBrk="1" hangingPunct="1">
              <a:lnSpc>
                <a:spcPct val="90000"/>
              </a:lnSpc>
            </a:pPr>
            <a:r>
              <a:rPr lang="tr-TR" smtClean="0"/>
              <a:t>İş ekipmanının bakım işleri, ancak ekipman kapalı iken yapılabilecektir. </a:t>
            </a:r>
          </a:p>
          <a:p>
            <a:pPr eaLnBrk="1" hangingPunct="1">
              <a:lnSpc>
                <a:spcPct val="90000"/>
              </a:lnSpc>
            </a:pPr>
            <a:r>
              <a:rPr lang="tr-TR" smtClean="0"/>
              <a:t>Bunun mümkün olmadığı hallerde, bakım işleri yürütülürken gerekli önlemler alınacak veya bu işlerin tehlike bölgesi dışında yapılması sağlanacaktır.</a:t>
            </a:r>
            <a:endParaRPr lang="en-US" smtClean="0"/>
          </a:p>
          <a:p>
            <a:pPr eaLnBrk="1" hangingPunct="1">
              <a:lnSpc>
                <a:spcPct val="90000"/>
              </a:lnSpc>
            </a:pPr>
            <a:r>
              <a:rPr lang="tr-TR" smtClean="0"/>
              <a:t>Bakım defteri bulunan makinelerde bakımla ilgili işlemler günü gününe bu deftere işlenecektir. </a:t>
            </a:r>
          </a:p>
        </p:txBody>
      </p:sp>
      <p:sp>
        <p:nvSpPr>
          <p:cNvPr id="22532"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AF619390-9B8D-4582-B7E1-4098E897A26B}" type="slidenum">
              <a:rPr lang="en-GB" smtClean="0">
                <a:solidFill>
                  <a:srgbClr val="898989"/>
                </a:solidFill>
              </a:rPr>
              <a:pPr algn="l" eaLnBrk="1" hangingPunct="1"/>
              <a:t>21</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7788" y="66675"/>
            <a:ext cx="8886825" cy="914400"/>
          </a:xfrm>
        </p:spPr>
        <p:txBody>
          <a:bodyPr/>
          <a:lstStyle/>
          <a:p>
            <a:pPr eaLnBrk="1" hangingPunct="1"/>
            <a:r>
              <a:rPr lang="tr-TR" sz="2600" smtClean="0">
                <a:solidFill>
                  <a:srgbClr val="FF0000"/>
                </a:solidFill>
              </a:rPr>
              <a:t>5. İş Ekipmanlarında Bulunacak </a:t>
            </a:r>
            <a:br>
              <a:rPr lang="tr-TR" sz="2600" smtClean="0">
                <a:solidFill>
                  <a:srgbClr val="FF0000"/>
                </a:solidFill>
              </a:rPr>
            </a:br>
            <a:r>
              <a:rPr lang="tr-TR" sz="2600" smtClean="0">
                <a:solidFill>
                  <a:srgbClr val="FF0000"/>
                </a:solidFill>
              </a:rPr>
              <a:t>Asgari Gerekler</a:t>
            </a:r>
          </a:p>
        </p:txBody>
      </p:sp>
      <p:sp>
        <p:nvSpPr>
          <p:cNvPr id="23555" name="Rectangle 3"/>
          <p:cNvSpPr>
            <a:spLocks noGrp="1" noChangeArrowheads="1"/>
          </p:cNvSpPr>
          <p:nvPr>
            <p:ph idx="1"/>
          </p:nvPr>
        </p:nvSpPr>
        <p:spPr>
          <a:xfrm>
            <a:off x="77788" y="1233488"/>
            <a:ext cx="8886825" cy="4067175"/>
          </a:xfrm>
        </p:spPr>
        <p:txBody>
          <a:bodyPr/>
          <a:lstStyle/>
          <a:p>
            <a:pPr eaLnBrk="1" hangingPunct="1">
              <a:lnSpc>
                <a:spcPct val="90000"/>
              </a:lnSpc>
            </a:pPr>
            <a:r>
              <a:rPr lang="tr-TR" sz="2800" smtClean="0"/>
              <a:t>İş ekipmanlarının enerji kaynaklarını kesecek araç ve gereçler kolayca görülebilir ve tanınabilir olacaktır. Ekipmanın enerji kaynaklarına yeniden bağlanması işçiler için tehlike yaratmayacaktır.</a:t>
            </a:r>
          </a:p>
          <a:p>
            <a:pPr eaLnBrk="1" hangingPunct="1">
              <a:lnSpc>
                <a:spcPct val="90000"/>
              </a:lnSpc>
            </a:pPr>
            <a:r>
              <a:rPr lang="tr-TR" sz="2800" smtClean="0"/>
              <a:t>İş ekipmanlarında, işçilerin güvenliğinin sağlanmasında esas olan ikaz ve işaretler bulunacaktır.</a:t>
            </a:r>
          </a:p>
          <a:p>
            <a:pPr eaLnBrk="1" hangingPunct="1">
              <a:lnSpc>
                <a:spcPct val="90000"/>
              </a:lnSpc>
            </a:pPr>
            <a:r>
              <a:rPr lang="tr-TR" sz="2800" smtClean="0"/>
              <a:t>İşçilerin üretim, bakım ve ayar işlemleri yapacakları yerlere güvenli bir şekilde ulaşabilmeleri ve orada güvenli bir şekilde çalışabilmeleri için uygun şartlar sağlanacaktır.</a:t>
            </a:r>
          </a:p>
        </p:txBody>
      </p:sp>
      <p:sp>
        <p:nvSpPr>
          <p:cNvPr id="23556"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E04D2FB9-EBA7-4E6B-A799-2680904B0EE6}" type="slidenum">
              <a:rPr lang="en-GB" smtClean="0">
                <a:solidFill>
                  <a:srgbClr val="898989"/>
                </a:solidFill>
              </a:rPr>
              <a:pPr algn="l" eaLnBrk="1" hangingPunct="1"/>
              <a:t>22</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7788" y="66675"/>
            <a:ext cx="8886825" cy="985838"/>
          </a:xfrm>
        </p:spPr>
        <p:txBody>
          <a:bodyPr/>
          <a:lstStyle/>
          <a:p>
            <a:pPr eaLnBrk="1" hangingPunct="1"/>
            <a:r>
              <a:rPr lang="tr-TR" sz="3200" smtClean="0">
                <a:solidFill>
                  <a:srgbClr val="FF0000"/>
                </a:solidFill>
              </a:rPr>
              <a:t>5. İş Ekipmanlarında Bulunacak </a:t>
            </a:r>
            <a:br>
              <a:rPr lang="tr-TR" sz="3200" smtClean="0">
                <a:solidFill>
                  <a:srgbClr val="FF0000"/>
                </a:solidFill>
              </a:rPr>
            </a:br>
            <a:r>
              <a:rPr lang="tr-TR" sz="3200" smtClean="0">
                <a:solidFill>
                  <a:srgbClr val="FF0000"/>
                </a:solidFill>
              </a:rPr>
              <a:t>Asgari Gerekler</a:t>
            </a:r>
          </a:p>
        </p:txBody>
      </p:sp>
      <p:sp>
        <p:nvSpPr>
          <p:cNvPr id="24579" name="Rectangle 3"/>
          <p:cNvSpPr>
            <a:spLocks noGrp="1" noChangeArrowheads="1"/>
          </p:cNvSpPr>
          <p:nvPr>
            <p:ph idx="1"/>
          </p:nvPr>
        </p:nvSpPr>
        <p:spPr>
          <a:xfrm>
            <a:off x="149225" y="1304925"/>
            <a:ext cx="8815388" cy="4500563"/>
          </a:xfrm>
        </p:spPr>
        <p:txBody>
          <a:bodyPr/>
          <a:lstStyle/>
          <a:p>
            <a:pPr eaLnBrk="1" hangingPunct="1">
              <a:lnSpc>
                <a:spcPct val="90000"/>
              </a:lnSpc>
            </a:pPr>
            <a:r>
              <a:rPr lang="tr-TR" sz="2800" smtClean="0"/>
              <a:t>Bütün iş ekipmanı, ekipmanın aşırı ısınması veya yanmasına veya ekipmandan gaz, toz, sıvı, buhar veya üretilen, kullanılan veya depolanan diğer maddelerin yayılması riskine karşı işçilerin korunmasına uygun olacaktır.</a:t>
            </a:r>
          </a:p>
          <a:p>
            <a:pPr eaLnBrk="1" hangingPunct="1">
              <a:lnSpc>
                <a:spcPct val="90000"/>
              </a:lnSpc>
            </a:pPr>
            <a:r>
              <a:rPr lang="tr-TR" sz="2800" smtClean="0"/>
              <a:t>Bütün iş ekipmanı, ekipmanın veya ekipmanda üretilen, kullanılan veya depolanan maddelerin patlama riskini önleyecek özellikte olacaktır.</a:t>
            </a:r>
            <a:endParaRPr lang="en-US" sz="2800" smtClean="0"/>
          </a:p>
          <a:p>
            <a:pPr eaLnBrk="1" hangingPunct="1">
              <a:lnSpc>
                <a:spcPct val="90000"/>
              </a:lnSpc>
            </a:pPr>
            <a:r>
              <a:rPr lang="tr-TR" sz="2800" smtClean="0"/>
              <a:t>Bütün iş ekipmanı, işçilerin doğrudan veya dolaylı olarak elektrikle temas riskinden korunmasına uygun olacaktır. </a:t>
            </a:r>
          </a:p>
        </p:txBody>
      </p:sp>
      <p:sp>
        <p:nvSpPr>
          <p:cNvPr id="24580"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604EB88B-B68F-44A0-A8A5-BD4F03DA6336}" type="slidenum">
              <a:rPr lang="en-GB" smtClean="0">
                <a:solidFill>
                  <a:srgbClr val="898989"/>
                </a:solidFill>
              </a:rPr>
              <a:pPr algn="l" eaLnBrk="1" hangingPunct="1"/>
              <a:t>23</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body" idx="1"/>
          </p:nvPr>
        </p:nvSpPr>
        <p:spPr>
          <a:xfrm>
            <a:off x="0" y="0"/>
            <a:ext cx="8915400" cy="6858000"/>
          </a:xfrm>
        </p:spPr>
        <p:txBody>
          <a:bodyPr/>
          <a:lstStyle/>
          <a:p>
            <a:pPr algn="ctr">
              <a:lnSpc>
                <a:spcPct val="90000"/>
              </a:lnSpc>
              <a:buFont typeface="Monotype Sorts" pitchFamily="2" charset="2"/>
              <a:buNone/>
            </a:pPr>
            <a:r>
              <a:rPr lang="tr-TR" sz="1800" smtClean="0">
                <a:latin typeface="Arial" charset="0"/>
                <a:cs typeface="Arial" charset="0"/>
              </a:rPr>
              <a:t>Kendinden </a:t>
            </a:r>
            <a:r>
              <a:rPr lang="tr-TR" sz="1800" b="1" smtClean="0">
                <a:latin typeface="Arial" charset="0"/>
                <a:cs typeface="Arial" charset="0"/>
              </a:rPr>
              <a:t>HAREKETLİ</a:t>
            </a:r>
            <a:r>
              <a:rPr lang="tr-TR" sz="1800" smtClean="0">
                <a:latin typeface="Arial" charset="0"/>
                <a:cs typeface="Arial" charset="0"/>
              </a:rPr>
              <a:t> veya bir başka araç vasıtasıyla hareket edebilen </a:t>
            </a:r>
          </a:p>
          <a:p>
            <a:pPr algn="ctr">
              <a:lnSpc>
                <a:spcPct val="90000"/>
              </a:lnSpc>
              <a:buFont typeface="Monotype Sorts" pitchFamily="2" charset="2"/>
              <a:buNone/>
            </a:pPr>
            <a:r>
              <a:rPr lang="tr-TR" sz="1800" smtClean="0">
                <a:latin typeface="Arial" charset="0"/>
                <a:cs typeface="Arial" charset="0"/>
              </a:rPr>
              <a:t>iş ekipmanları için asgari gerekler;</a:t>
            </a:r>
          </a:p>
          <a:p>
            <a:pPr>
              <a:lnSpc>
                <a:spcPct val="90000"/>
              </a:lnSpc>
            </a:pPr>
            <a:r>
              <a:rPr lang="tr-TR" sz="1800" smtClean="0">
                <a:latin typeface="Arial" charset="0"/>
                <a:cs typeface="Arial" charset="0"/>
              </a:rPr>
              <a:t>Üzerinde işçi bulunan iş ekipmanı, ekipmanın bir yerden bir yere götürülmesi sırasında tekerleklere veya paletlere takılma veya temas etme riski de dahil işçiler için oluşacak </a:t>
            </a:r>
            <a:r>
              <a:rPr lang="tr-TR" sz="1800" b="1" smtClean="0">
                <a:latin typeface="Arial" charset="0"/>
                <a:cs typeface="Arial" charset="0"/>
              </a:rPr>
              <a:t>BÜTÜN RİSKLERİ</a:t>
            </a:r>
            <a:r>
              <a:rPr lang="tr-TR" sz="1800" smtClean="0">
                <a:latin typeface="Arial" charset="0"/>
                <a:cs typeface="Arial" charset="0"/>
              </a:rPr>
              <a:t> azaltacak şekilde uygun sistemlerle donatılacaktır.</a:t>
            </a:r>
          </a:p>
          <a:p>
            <a:pPr>
              <a:lnSpc>
                <a:spcPct val="90000"/>
              </a:lnSpc>
            </a:pPr>
            <a:r>
              <a:rPr lang="tr-TR" sz="1800" smtClean="0">
                <a:latin typeface="Arial" charset="0"/>
                <a:cs typeface="Arial" charset="0"/>
              </a:rPr>
              <a:t>İş ekipmanının çekicisi ile çekilen ekipman veya aksesuarları ya da yedekte çekilen herhangi bir nesnenin, </a:t>
            </a:r>
            <a:r>
              <a:rPr lang="tr-TR" sz="1800" b="1" smtClean="0">
                <a:latin typeface="Arial" charset="0"/>
                <a:cs typeface="Arial" charset="0"/>
              </a:rPr>
              <a:t>BİRBİRİNE ÇARPMA VEYA SIKIŞMA</a:t>
            </a:r>
            <a:r>
              <a:rPr lang="tr-TR" sz="1800" smtClean="0">
                <a:latin typeface="Arial" charset="0"/>
                <a:cs typeface="Arial" charset="0"/>
              </a:rPr>
              <a:t> riskinin bulunduğu durumlarda, bu ekipmanlar çarpma ve sıkışmayı önleyecek koruyucularla donatılacaktır. Çarpma veya sıkışma riski önlenemiyorsa, işçilerin olumsuz etkilenmemesi için gerekli önlemler alınacaktır.</a:t>
            </a:r>
          </a:p>
          <a:p>
            <a:pPr>
              <a:lnSpc>
                <a:spcPct val="90000"/>
              </a:lnSpc>
            </a:pPr>
            <a:r>
              <a:rPr lang="tr-TR" sz="1800" smtClean="0">
                <a:latin typeface="Arial" charset="0"/>
                <a:cs typeface="Arial" charset="0"/>
              </a:rPr>
              <a:t>Üzerinde işçi bulunan hareketli iş ekipmanı, normal çalışma koşullarında </a:t>
            </a:r>
            <a:r>
              <a:rPr lang="tr-TR" sz="1800" b="1" smtClean="0">
                <a:latin typeface="Arial" charset="0"/>
                <a:cs typeface="Arial" charset="0"/>
              </a:rPr>
              <a:t>DEVRİLME </a:t>
            </a:r>
            <a:r>
              <a:rPr lang="tr-TR" sz="1800" smtClean="0">
                <a:latin typeface="Arial" charset="0"/>
                <a:cs typeface="Arial" charset="0"/>
              </a:rPr>
              <a:t>riskine karşı;</a:t>
            </a:r>
          </a:p>
          <a:p>
            <a:pPr>
              <a:lnSpc>
                <a:spcPct val="90000"/>
              </a:lnSpc>
            </a:pPr>
            <a:r>
              <a:rPr lang="tr-TR" sz="1800" smtClean="0">
                <a:latin typeface="Arial" charset="0"/>
                <a:cs typeface="Arial" charset="0"/>
              </a:rPr>
              <a:t>- Cihaz bir çeyrekten (90 derecelik açı) fazla dönmeyecek şekilde yapılmış olacak veya</a:t>
            </a:r>
          </a:p>
          <a:p>
            <a:pPr>
              <a:lnSpc>
                <a:spcPct val="90000"/>
              </a:lnSpc>
            </a:pPr>
            <a:r>
              <a:rPr lang="tr-TR" sz="1800" smtClean="0">
                <a:latin typeface="Arial" charset="0"/>
                <a:cs typeface="Arial" charset="0"/>
              </a:rPr>
              <a:t>- Bir çeyrekten fazla dönüyorsa, üzerinde bulunan işçinin etrafında yeterli açıklık bulunacak veya</a:t>
            </a:r>
          </a:p>
          <a:p>
            <a:pPr>
              <a:lnSpc>
                <a:spcPct val="90000"/>
              </a:lnSpc>
            </a:pPr>
            <a:r>
              <a:rPr lang="tr-TR" sz="1800" smtClean="0">
                <a:latin typeface="Arial" charset="0"/>
                <a:cs typeface="Arial" charset="0"/>
              </a:rPr>
              <a:t>- Aynı etkiyi sağlayacak başka sistem olacaktır. </a:t>
            </a:r>
          </a:p>
          <a:p>
            <a:pPr>
              <a:lnSpc>
                <a:spcPct val="90000"/>
              </a:lnSpc>
            </a:pPr>
            <a:r>
              <a:rPr lang="tr-TR" sz="1800" smtClean="0">
                <a:latin typeface="Arial" charset="0"/>
                <a:cs typeface="Arial" charset="0"/>
              </a:rPr>
              <a:t>İş ekipmanında, ekipmanın </a:t>
            </a:r>
            <a:r>
              <a:rPr lang="tr-TR" sz="1800" b="1" smtClean="0">
                <a:latin typeface="Arial" charset="0"/>
                <a:cs typeface="Arial" charset="0"/>
              </a:rPr>
              <a:t>DEVRİLMESİ HALİNDE</a:t>
            </a:r>
            <a:r>
              <a:rPr lang="tr-TR" sz="1800" smtClean="0">
                <a:latin typeface="Arial" charset="0"/>
                <a:cs typeface="Arial" charset="0"/>
              </a:rPr>
              <a:t>, üzerinde bulunan işçinin ekipman ile yer arasında sıkışarak ezilmesini önleyici sistem bulunacaktır.</a:t>
            </a:r>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body" idx="1"/>
          </p:nvPr>
        </p:nvSpPr>
        <p:spPr>
          <a:xfrm>
            <a:off x="0" y="0"/>
            <a:ext cx="8915400" cy="6858000"/>
          </a:xfrm>
        </p:spPr>
        <p:txBody>
          <a:bodyPr/>
          <a:lstStyle/>
          <a:p>
            <a:pPr algn="ctr">
              <a:lnSpc>
                <a:spcPct val="80000"/>
              </a:lnSpc>
              <a:buFont typeface="Monotype Sorts" pitchFamily="2" charset="2"/>
              <a:buNone/>
            </a:pPr>
            <a:endParaRPr lang="tr-TR" sz="1600" b="1" smtClean="0">
              <a:solidFill>
                <a:srgbClr val="FF0000"/>
              </a:solidFill>
              <a:latin typeface="Arial" charset="0"/>
              <a:cs typeface="Arial" charset="0"/>
            </a:endParaRPr>
          </a:p>
          <a:p>
            <a:pPr algn="ctr">
              <a:lnSpc>
                <a:spcPct val="80000"/>
              </a:lnSpc>
              <a:buFont typeface="Monotype Sorts" pitchFamily="2" charset="2"/>
              <a:buNone/>
            </a:pPr>
            <a:r>
              <a:rPr lang="tr-TR" sz="1600" b="1" smtClean="0">
                <a:solidFill>
                  <a:srgbClr val="FF0000"/>
                </a:solidFill>
                <a:latin typeface="Arial" charset="0"/>
                <a:cs typeface="Arial" charset="0"/>
              </a:rPr>
              <a:t>FORKLİFTLERİN DEVRİLMESİNDEN KAYNAKLANAN</a:t>
            </a:r>
            <a:r>
              <a:rPr lang="tr-TR" sz="1600" smtClean="0">
                <a:solidFill>
                  <a:srgbClr val="FF0000"/>
                </a:solidFill>
                <a:latin typeface="Arial" charset="0"/>
                <a:cs typeface="Arial" charset="0"/>
              </a:rPr>
              <a:t> RİSKLERİN AZALTILMASI İÇİN;</a:t>
            </a:r>
          </a:p>
          <a:p>
            <a:pPr>
              <a:lnSpc>
                <a:spcPct val="80000"/>
              </a:lnSpc>
            </a:pPr>
            <a:r>
              <a:rPr lang="tr-TR" sz="1600" smtClean="0">
                <a:latin typeface="Arial" charset="0"/>
                <a:cs typeface="Arial" charset="0"/>
              </a:rPr>
              <a:t>- Sürücü için </a:t>
            </a:r>
            <a:r>
              <a:rPr lang="tr-TR" sz="1600" b="1" smtClean="0">
                <a:latin typeface="Arial" charset="0"/>
                <a:cs typeface="Arial" charset="0"/>
              </a:rPr>
              <a:t>kabin olacak</a:t>
            </a:r>
            <a:r>
              <a:rPr lang="tr-TR" sz="1600" smtClean="0">
                <a:latin typeface="Arial" charset="0"/>
                <a:cs typeface="Arial" charset="0"/>
              </a:rPr>
              <a:t> veya,</a:t>
            </a:r>
          </a:p>
          <a:p>
            <a:pPr>
              <a:lnSpc>
                <a:spcPct val="80000"/>
              </a:lnSpc>
            </a:pPr>
            <a:r>
              <a:rPr lang="tr-TR" sz="1600" smtClean="0">
                <a:latin typeface="Arial" charset="0"/>
                <a:cs typeface="Arial" charset="0"/>
              </a:rPr>
              <a:t>- Forklift </a:t>
            </a:r>
            <a:r>
              <a:rPr lang="tr-TR" sz="1600" b="1" smtClean="0">
                <a:latin typeface="Arial" charset="0"/>
                <a:cs typeface="Arial" charset="0"/>
              </a:rPr>
              <a:t>devrilmeyecek yapıda </a:t>
            </a:r>
            <a:r>
              <a:rPr lang="tr-TR" sz="1600" smtClean="0">
                <a:latin typeface="Arial" charset="0"/>
                <a:cs typeface="Arial" charset="0"/>
              </a:rPr>
              <a:t>olacak veya,</a:t>
            </a:r>
          </a:p>
          <a:p>
            <a:pPr>
              <a:lnSpc>
                <a:spcPct val="80000"/>
              </a:lnSpc>
            </a:pPr>
            <a:r>
              <a:rPr lang="tr-TR" sz="1600" smtClean="0">
                <a:latin typeface="Arial" charset="0"/>
                <a:cs typeface="Arial" charset="0"/>
              </a:rPr>
              <a:t>- Forkliftin </a:t>
            </a:r>
            <a:r>
              <a:rPr lang="tr-TR" sz="1600" b="1" smtClean="0">
                <a:latin typeface="Arial" charset="0"/>
                <a:cs typeface="Arial" charset="0"/>
              </a:rPr>
              <a:t>devrilmesi halinde</a:t>
            </a:r>
            <a:r>
              <a:rPr lang="tr-TR" sz="1600" smtClean="0">
                <a:latin typeface="Arial" charset="0"/>
                <a:cs typeface="Arial" charset="0"/>
              </a:rPr>
              <a:t>, taşınan işçilerin ezilmemeleri için, yeterli açıklık kalmasını sağlayacak yapıda olacak veya,</a:t>
            </a:r>
          </a:p>
          <a:p>
            <a:pPr>
              <a:lnSpc>
                <a:spcPct val="80000"/>
              </a:lnSpc>
            </a:pPr>
            <a:r>
              <a:rPr lang="tr-TR" sz="1600" smtClean="0">
                <a:latin typeface="Arial" charset="0"/>
                <a:cs typeface="Arial" charset="0"/>
              </a:rPr>
              <a:t>- Forklift, </a:t>
            </a:r>
            <a:r>
              <a:rPr lang="tr-TR" sz="1600" b="1" smtClean="0">
                <a:latin typeface="Arial" charset="0"/>
                <a:cs typeface="Arial" charset="0"/>
              </a:rPr>
              <a:t>devrilmesi halinde sürücünün</a:t>
            </a:r>
            <a:r>
              <a:rPr lang="tr-TR" sz="1600" smtClean="0">
                <a:latin typeface="Arial" charset="0"/>
                <a:cs typeface="Arial" charset="0"/>
              </a:rPr>
              <a:t> ezilmesini önleyecek yapıda olacaktır.</a:t>
            </a:r>
          </a:p>
          <a:p>
            <a:pPr>
              <a:lnSpc>
                <a:spcPct val="80000"/>
              </a:lnSpc>
            </a:pPr>
            <a:endParaRPr lang="tr-TR" sz="1600" smtClean="0">
              <a:latin typeface="Arial" charset="0"/>
              <a:cs typeface="Arial" charset="0"/>
            </a:endParaRPr>
          </a:p>
          <a:p>
            <a:pPr>
              <a:lnSpc>
                <a:spcPct val="80000"/>
              </a:lnSpc>
            </a:pPr>
            <a:r>
              <a:rPr lang="tr-TR" sz="1600" smtClean="0">
                <a:latin typeface="Arial" charset="0"/>
                <a:cs typeface="Arial" charset="0"/>
              </a:rPr>
              <a:t>Kendinden </a:t>
            </a:r>
            <a:r>
              <a:rPr lang="tr-TR" sz="1600" b="1" smtClean="0">
                <a:latin typeface="Arial" charset="0"/>
                <a:cs typeface="Arial" charset="0"/>
              </a:rPr>
              <a:t>hareketli iş ekipmanı</a:t>
            </a:r>
            <a:r>
              <a:rPr lang="tr-TR" sz="1600" smtClean="0">
                <a:latin typeface="Arial" charset="0"/>
                <a:cs typeface="Arial" charset="0"/>
              </a:rPr>
              <a:t> hareket halinde iken kişiler için risk oluşturuyorsa aşağıdaki şartları sağlayacaktır;</a:t>
            </a:r>
          </a:p>
          <a:p>
            <a:pPr>
              <a:lnSpc>
                <a:spcPct val="80000"/>
              </a:lnSpc>
              <a:buFont typeface="Monotype Sorts" pitchFamily="2" charset="2"/>
              <a:buNone/>
            </a:pPr>
            <a:r>
              <a:rPr lang="tr-TR" sz="1600" smtClean="0">
                <a:latin typeface="Arial" charset="0"/>
                <a:cs typeface="Arial" charset="0"/>
              </a:rPr>
              <a:t>a) Ekipmanda </a:t>
            </a:r>
            <a:r>
              <a:rPr lang="tr-TR" sz="1600" b="1" smtClean="0">
                <a:latin typeface="Arial" charset="0"/>
                <a:cs typeface="Arial" charset="0"/>
              </a:rPr>
              <a:t>yetkisiz kişilerce çalıştırılmasını önleyecek donanım</a:t>
            </a:r>
            <a:r>
              <a:rPr lang="tr-TR" sz="1600" smtClean="0">
                <a:latin typeface="Arial" charset="0"/>
                <a:cs typeface="Arial" charset="0"/>
              </a:rPr>
              <a:t> bulunacaktır.    (?ANAHTAR VS)</a:t>
            </a:r>
          </a:p>
          <a:p>
            <a:pPr>
              <a:lnSpc>
                <a:spcPct val="80000"/>
              </a:lnSpc>
              <a:buFont typeface="Monotype Sorts" pitchFamily="2" charset="2"/>
              <a:buNone/>
            </a:pPr>
            <a:r>
              <a:rPr lang="tr-TR" sz="1600" smtClean="0">
                <a:latin typeface="Arial" charset="0"/>
                <a:cs typeface="Arial" charset="0"/>
              </a:rPr>
              <a:t>b) Aynı anda hareket eden birden fazla elemanı bulunan iş ekipmanında bu </a:t>
            </a:r>
            <a:r>
              <a:rPr lang="tr-TR" sz="1600" b="1" smtClean="0">
                <a:latin typeface="Arial" charset="0"/>
                <a:cs typeface="Arial" charset="0"/>
              </a:rPr>
              <a:t>elemanların çarpışmasının etkilerini en aza indirecek önlemler</a:t>
            </a:r>
            <a:r>
              <a:rPr lang="tr-TR" sz="1600" smtClean="0">
                <a:latin typeface="Arial" charset="0"/>
                <a:cs typeface="Arial" charset="0"/>
              </a:rPr>
              <a:t> alınacaktır.</a:t>
            </a:r>
          </a:p>
          <a:p>
            <a:pPr>
              <a:lnSpc>
                <a:spcPct val="80000"/>
              </a:lnSpc>
              <a:buFont typeface="Monotype Sorts" pitchFamily="2" charset="2"/>
              <a:buNone/>
            </a:pPr>
            <a:r>
              <a:rPr lang="tr-TR" sz="1600" smtClean="0">
                <a:latin typeface="Arial" charset="0"/>
                <a:cs typeface="Arial" charset="0"/>
              </a:rPr>
              <a:t>c) Ekipmanı </a:t>
            </a:r>
            <a:r>
              <a:rPr lang="tr-TR" sz="1600" b="1" smtClean="0">
                <a:latin typeface="Arial" charset="0"/>
                <a:cs typeface="Arial" charset="0"/>
              </a:rPr>
              <a:t>frenleyecek ve durduracak bir donanımı</a:t>
            </a:r>
            <a:r>
              <a:rPr lang="tr-TR" sz="1600" smtClean="0">
                <a:latin typeface="Arial" charset="0"/>
                <a:cs typeface="Arial" charset="0"/>
              </a:rPr>
              <a:t> bulunacaktır. Gerektiriyorsa, ayrıca bu donanımın bozulması halinde otomatik olarak devreye giren veya kolayca ulaşılabilecek şekilde yapılmış </a:t>
            </a:r>
            <a:r>
              <a:rPr lang="tr-TR" sz="1600" b="1" smtClean="0">
                <a:latin typeface="Arial" charset="0"/>
                <a:cs typeface="Arial" charset="0"/>
              </a:rPr>
              <a:t>ACİL FRENLEME VE DURDURMA</a:t>
            </a:r>
            <a:r>
              <a:rPr lang="tr-TR" sz="1600" smtClean="0">
                <a:latin typeface="Arial" charset="0"/>
                <a:cs typeface="Arial" charset="0"/>
              </a:rPr>
              <a:t> sistemi bulunacaktır.</a:t>
            </a:r>
          </a:p>
          <a:p>
            <a:pPr>
              <a:lnSpc>
                <a:spcPct val="80000"/>
              </a:lnSpc>
              <a:buFont typeface="Monotype Sorts" pitchFamily="2" charset="2"/>
              <a:buNone/>
            </a:pPr>
            <a:r>
              <a:rPr lang="tr-TR" sz="1600" smtClean="0">
                <a:latin typeface="Arial" charset="0"/>
                <a:cs typeface="Arial" charset="0"/>
              </a:rPr>
              <a:t>d) </a:t>
            </a:r>
            <a:r>
              <a:rPr lang="tr-TR" sz="1600" b="1" smtClean="0">
                <a:latin typeface="Arial" charset="0"/>
                <a:cs typeface="Arial" charset="0"/>
              </a:rPr>
              <a:t>Görüşü iyileştirmek için uygun yardımcı araçlar</a:t>
            </a:r>
            <a:r>
              <a:rPr lang="tr-TR" sz="1600" smtClean="0">
                <a:latin typeface="Arial" charset="0"/>
                <a:cs typeface="Arial" charset="0"/>
              </a:rPr>
              <a:t> kullanılacaktır.</a:t>
            </a:r>
          </a:p>
          <a:p>
            <a:pPr>
              <a:lnSpc>
                <a:spcPct val="80000"/>
              </a:lnSpc>
              <a:buFont typeface="Monotype Sorts" pitchFamily="2" charset="2"/>
              <a:buNone/>
            </a:pPr>
            <a:r>
              <a:rPr lang="tr-TR" sz="1600" smtClean="0">
                <a:latin typeface="Arial" charset="0"/>
                <a:cs typeface="Arial" charset="0"/>
              </a:rPr>
              <a:t>e) Gece veya karanlık yerlerde kullanılmak üzere tasarımlanmış iş ekipmanında, yapılan işi yürütmeye uygun ve işçilerin güvenliğini sağlayacak </a:t>
            </a:r>
            <a:r>
              <a:rPr lang="tr-TR" sz="1600" b="1" smtClean="0">
                <a:latin typeface="Arial" charset="0"/>
                <a:cs typeface="Arial" charset="0"/>
              </a:rPr>
              <a:t>AYDINLATMA SİSTEMİ</a:t>
            </a:r>
            <a:r>
              <a:rPr lang="tr-TR" sz="1600" smtClean="0">
                <a:latin typeface="Arial" charset="0"/>
                <a:cs typeface="Arial" charset="0"/>
              </a:rPr>
              <a:t> bulunacaktır.</a:t>
            </a:r>
          </a:p>
          <a:p>
            <a:pPr>
              <a:lnSpc>
                <a:spcPct val="80000"/>
              </a:lnSpc>
              <a:buFont typeface="Monotype Sorts" pitchFamily="2" charset="2"/>
              <a:buNone/>
            </a:pPr>
            <a:r>
              <a:rPr lang="tr-TR" sz="1600" smtClean="0">
                <a:latin typeface="Arial" charset="0"/>
                <a:cs typeface="Arial" charset="0"/>
              </a:rPr>
              <a:t>f) Yangın çıkma tehlikesi olan iş ekipmanının </a:t>
            </a:r>
            <a:r>
              <a:rPr lang="tr-TR" sz="1600" b="1" smtClean="0">
                <a:latin typeface="Arial" charset="0"/>
                <a:cs typeface="Arial" charset="0"/>
              </a:rPr>
              <a:t>yangın söndürme cihazları</a:t>
            </a:r>
            <a:r>
              <a:rPr lang="tr-TR" sz="1600" smtClean="0">
                <a:latin typeface="Arial" charset="0"/>
                <a:cs typeface="Arial" charset="0"/>
              </a:rPr>
              <a:t> bulunacaktır.</a:t>
            </a:r>
          </a:p>
          <a:p>
            <a:pPr>
              <a:lnSpc>
                <a:spcPct val="80000"/>
              </a:lnSpc>
              <a:buFont typeface="Monotype Sorts" pitchFamily="2" charset="2"/>
              <a:buNone/>
            </a:pPr>
            <a:r>
              <a:rPr lang="tr-TR" sz="1600" smtClean="0">
                <a:latin typeface="Arial" charset="0"/>
                <a:cs typeface="Arial" charset="0"/>
              </a:rPr>
              <a:t>g) Uzaktan kumandalı iş ekipmanı, </a:t>
            </a:r>
            <a:r>
              <a:rPr lang="tr-TR" sz="1600" b="1" smtClean="0">
                <a:latin typeface="Arial" charset="0"/>
                <a:cs typeface="Arial" charset="0"/>
              </a:rPr>
              <a:t>kontrol sınırlarının dışına çıkması halinde</a:t>
            </a:r>
            <a:r>
              <a:rPr lang="tr-TR" sz="1600" smtClean="0">
                <a:latin typeface="Arial" charset="0"/>
                <a:cs typeface="Arial" charset="0"/>
              </a:rPr>
              <a:t> otomatik olarak hemen duracak şekilde olacaktır.(Emniyet sınırları-sviçleri-engeller vs.)</a:t>
            </a:r>
          </a:p>
          <a:p>
            <a:pPr>
              <a:lnSpc>
                <a:spcPct val="80000"/>
              </a:lnSpc>
              <a:buFont typeface="Monotype Sorts" pitchFamily="2" charset="2"/>
              <a:buNone/>
            </a:pPr>
            <a:r>
              <a:rPr lang="tr-TR" sz="1600" smtClean="0">
                <a:latin typeface="Arial" charset="0"/>
                <a:cs typeface="Arial" charset="0"/>
              </a:rPr>
              <a:t>h) Uzaktan kumandalı iş ekipmanı, çarpma ve ezilme tehlikelerine karşı korunaklı olacak, çarpma riski kontrol altına alınacaktır.</a:t>
            </a:r>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a:xfrm>
            <a:off x="0" y="0"/>
            <a:ext cx="8915400" cy="6858000"/>
          </a:xfrm>
        </p:spPr>
        <p:txBody>
          <a:bodyPr/>
          <a:lstStyle/>
          <a:p>
            <a:pPr algn="ctr">
              <a:lnSpc>
                <a:spcPct val="80000"/>
              </a:lnSpc>
              <a:buFont typeface="Monotype Sorts" pitchFamily="2" charset="2"/>
              <a:buNone/>
            </a:pPr>
            <a:r>
              <a:rPr lang="tr-TR" sz="2000" b="1" smtClean="0">
                <a:latin typeface="Arial" charset="0"/>
                <a:cs typeface="Arial" charset="0"/>
              </a:rPr>
              <a:t>Yüklerin kaldırılmasında kullanılan iş ekipmanları için asgari gerekler;</a:t>
            </a:r>
            <a:endParaRPr lang="tr-TR" sz="2000" smtClean="0">
              <a:latin typeface="Arial" charset="0"/>
              <a:cs typeface="Arial" charset="0"/>
            </a:endParaRPr>
          </a:p>
          <a:p>
            <a:pPr>
              <a:lnSpc>
                <a:spcPct val="80000"/>
              </a:lnSpc>
            </a:pPr>
            <a:r>
              <a:rPr lang="tr-TR" sz="2000" smtClean="0">
                <a:latin typeface="Arial" charset="0"/>
                <a:cs typeface="Arial" charset="0"/>
              </a:rPr>
              <a:t>1. Sağlam, dayanıklı ve özellikle olacaktır.</a:t>
            </a:r>
          </a:p>
          <a:p>
            <a:pPr>
              <a:lnSpc>
                <a:spcPct val="80000"/>
              </a:lnSpc>
            </a:pPr>
            <a:r>
              <a:rPr lang="tr-TR" sz="2000" smtClean="0">
                <a:latin typeface="Arial" charset="0"/>
                <a:cs typeface="Arial" charset="0"/>
              </a:rPr>
              <a:t>2. Kaldırılabilecek </a:t>
            </a:r>
            <a:r>
              <a:rPr lang="tr-TR" sz="2000" b="1" smtClean="0">
                <a:latin typeface="Arial" charset="0"/>
                <a:cs typeface="Arial" charset="0"/>
              </a:rPr>
              <a:t>MAKSİMUM YÜK</a:t>
            </a:r>
            <a:r>
              <a:rPr lang="tr-TR" sz="2000" smtClean="0">
                <a:latin typeface="Arial" charset="0"/>
                <a:cs typeface="Arial" charset="0"/>
              </a:rPr>
              <a:t> açıkça görülebilecek şekilde işaretlenmiş olacak, makinanın değişik şekillerde kullanımında da maksimum yükü gösteren levhalar veya işaretler bulunacaktır.</a:t>
            </a:r>
          </a:p>
          <a:p>
            <a:pPr>
              <a:lnSpc>
                <a:spcPct val="80000"/>
              </a:lnSpc>
            </a:pPr>
            <a:r>
              <a:rPr lang="tr-TR" sz="2000" smtClean="0">
                <a:latin typeface="Arial" charset="0"/>
                <a:cs typeface="Arial" charset="0"/>
              </a:rPr>
              <a:t>Kaldırma için </a:t>
            </a:r>
            <a:r>
              <a:rPr lang="tr-TR" sz="2000" b="1" smtClean="0">
                <a:latin typeface="Arial" charset="0"/>
                <a:cs typeface="Arial" charset="0"/>
              </a:rPr>
              <a:t>KULLANILAN AKSESUARLAR</a:t>
            </a:r>
            <a:r>
              <a:rPr lang="tr-TR" sz="2000" smtClean="0">
                <a:latin typeface="Arial" charset="0"/>
                <a:cs typeface="Arial" charset="0"/>
              </a:rPr>
              <a:t> da güvenli kullanım için gereken özellikte olacaktır.</a:t>
            </a:r>
          </a:p>
          <a:p>
            <a:pPr>
              <a:lnSpc>
                <a:spcPct val="80000"/>
              </a:lnSpc>
            </a:pPr>
            <a:r>
              <a:rPr lang="tr-TR" sz="2000" smtClean="0">
                <a:latin typeface="Arial" charset="0"/>
                <a:cs typeface="Arial" charset="0"/>
              </a:rPr>
              <a:t>İnsan kaldırmak ve taşımak için tasarlanmamış iş ekipmanları,</a:t>
            </a:r>
            <a:r>
              <a:rPr lang="tr-TR" sz="2000" b="1" smtClean="0">
                <a:latin typeface="Arial" charset="0"/>
                <a:cs typeface="Arial" charset="0"/>
              </a:rPr>
              <a:t> AMACI DIŞINDA kullanımını önlemek için</a:t>
            </a:r>
            <a:r>
              <a:rPr lang="tr-TR" sz="2000" smtClean="0">
                <a:latin typeface="Arial" charset="0"/>
                <a:cs typeface="Arial" charset="0"/>
              </a:rPr>
              <a:t> uygun bir şekilde ve </a:t>
            </a:r>
            <a:r>
              <a:rPr lang="tr-TR" sz="2000" b="1" smtClean="0">
                <a:latin typeface="Arial" charset="0"/>
                <a:cs typeface="Arial" charset="0"/>
              </a:rPr>
              <a:t>açıkça işaretlenecektir</a:t>
            </a:r>
            <a:r>
              <a:rPr lang="tr-TR" sz="2000" smtClean="0">
                <a:latin typeface="Arial" charset="0"/>
                <a:cs typeface="Arial" charset="0"/>
              </a:rPr>
              <a:t>.</a:t>
            </a:r>
          </a:p>
          <a:p>
            <a:pPr algn="ctr">
              <a:lnSpc>
                <a:spcPct val="80000"/>
              </a:lnSpc>
              <a:buFont typeface="Monotype Sorts" pitchFamily="2" charset="2"/>
              <a:buNone/>
            </a:pPr>
            <a:r>
              <a:rPr lang="tr-TR" sz="2000" smtClean="0">
                <a:latin typeface="Arial" charset="0"/>
                <a:cs typeface="Arial" charset="0"/>
              </a:rPr>
              <a:t>Sabit olarak kurulan iş ekipmanları, </a:t>
            </a:r>
          </a:p>
          <a:p>
            <a:pPr>
              <a:lnSpc>
                <a:spcPct val="80000"/>
              </a:lnSpc>
              <a:buFont typeface="Monotype Sorts" pitchFamily="2" charset="2"/>
              <a:buNone/>
            </a:pPr>
            <a:r>
              <a:rPr lang="tr-TR" sz="2000" smtClean="0">
                <a:latin typeface="Arial" charset="0"/>
                <a:cs typeface="Arial" charset="0"/>
              </a:rPr>
              <a:t>	yükün;</a:t>
            </a:r>
          </a:p>
          <a:p>
            <a:pPr>
              <a:lnSpc>
                <a:spcPct val="80000"/>
              </a:lnSpc>
            </a:pPr>
            <a:r>
              <a:rPr lang="tr-TR" sz="2000" smtClean="0">
                <a:latin typeface="Arial" charset="0"/>
                <a:cs typeface="Arial" charset="0"/>
              </a:rPr>
              <a:t>a) İşçilere çarpması,</a:t>
            </a:r>
          </a:p>
          <a:p>
            <a:pPr>
              <a:lnSpc>
                <a:spcPct val="80000"/>
              </a:lnSpc>
            </a:pPr>
            <a:r>
              <a:rPr lang="tr-TR" sz="2000" smtClean="0">
                <a:latin typeface="Arial" charset="0"/>
                <a:cs typeface="Arial" charset="0"/>
              </a:rPr>
              <a:t>b) Tehlikeli bir şekilde sürüklenmesi veya düşmesi,</a:t>
            </a:r>
          </a:p>
          <a:p>
            <a:pPr>
              <a:lnSpc>
                <a:spcPct val="80000"/>
              </a:lnSpc>
            </a:pPr>
            <a:r>
              <a:rPr lang="tr-TR" sz="2000" smtClean="0">
                <a:latin typeface="Arial" charset="0"/>
                <a:cs typeface="Arial" charset="0"/>
              </a:rPr>
              <a:t>c) İstem dışı kurtulması,</a:t>
            </a:r>
          </a:p>
          <a:p>
            <a:pPr>
              <a:lnSpc>
                <a:spcPct val="80000"/>
              </a:lnSpc>
              <a:buFont typeface="Monotype Sorts" pitchFamily="2" charset="2"/>
              <a:buNone/>
            </a:pPr>
            <a:r>
              <a:rPr lang="tr-TR" sz="2000" smtClean="0">
                <a:latin typeface="Arial" charset="0"/>
                <a:cs typeface="Arial" charset="0"/>
              </a:rPr>
              <a:t>	riskini azaltacak şekilde tesis edilecektir.</a:t>
            </a:r>
          </a:p>
          <a:p>
            <a:pPr>
              <a:lnSpc>
                <a:spcPct val="80000"/>
              </a:lnSpc>
              <a:buFont typeface="Monotype Sorts" pitchFamily="2" charset="2"/>
              <a:buNone/>
            </a:pPr>
            <a:r>
              <a:rPr lang="tr-TR" sz="1600" smtClean="0">
                <a:latin typeface="Arial" charset="0"/>
                <a:cs typeface="Arial" charset="0"/>
              </a:rPr>
              <a:t>İşçileri kaldırma veya taşımada kullanılan iş ekipmanlarında;</a:t>
            </a:r>
          </a:p>
          <a:p>
            <a:pPr>
              <a:lnSpc>
                <a:spcPct val="80000"/>
              </a:lnSpc>
            </a:pPr>
            <a:r>
              <a:rPr lang="tr-TR" sz="1600" smtClean="0">
                <a:latin typeface="Arial" charset="0"/>
                <a:cs typeface="Arial" charset="0"/>
              </a:rPr>
              <a:t>a) Taşıma </a:t>
            </a:r>
            <a:r>
              <a:rPr lang="tr-TR" sz="1600" b="1" smtClean="0">
                <a:latin typeface="Arial" charset="0"/>
                <a:cs typeface="Arial" charset="0"/>
              </a:rPr>
              <a:t>kabininin düşme riski</a:t>
            </a:r>
            <a:r>
              <a:rPr lang="tr-TR" sz="1600" smtClean="0">
                <a:latin typeface="Arial" charset="0"/>
                <a:cs typeface="Arial" charset="0"/>
              </a:rPr>
              <a:t> uygun araçlarla önlenecek,</a:t>
            </a:r>
          </a:p>
          <a:p>
            <a:pPr>
              <a:lnSpc>
                <a:spcPct val="80000"/>
              </a:lnSpc>
            </a:pPr>
            <a:r>
              <a:rPr lang="tr-TR" sz="1600" smtClean="0">
                <a:latin typeface="Arial" charset="0"/>
                <a:cs typeface="Arial" charset="0"/>
              </a:rPr>
              <a:t>b) </a:t>
            </a:r>
            <a:r>
              <a:rPr lang="tr-TR" sz="1600" b="1" smtClean="0">
                <a:latin typeface="Arial" charset="0"/>
                <a:cs typeface="Arial" charset="0"/>
              </a:rPr>
              <a:t>Kullanıcının kabinden düşme riski</a:t>
            </a:r>
            <a:r>
              <a:rPr lang="tr-TR" sz="1600" smtClean="0">
                <a:latin typeface="Arial" charset="0"/>
                <a:cs typeface="Arial" charset="0"/>
              </a:rPr>
              <a:t> önlenecek,</a:t>
            </a:r>
          </a:p>
          <a:p>
            <a:pPr>
              <a:lnSpc>
                <a:spcPct val="80000"/>
              </a:lnSpc>
            </a:pPr>
            <a:r>
              <a:rPr lang="tr-TR" sz="1600" smtClean="0">
                <a:latin typeface="Arial" charset="0"/>
                <a:cs typeface="Arial" charset="0"/>
              </a:rPr>
              <a:t>c) Özellikle kullanıcının </a:t>
            </a:r>
            <a:r>
              <a:rPr lang="tr-TR" sz="1600" b="1" smtClean="0">
                <a:latin typeface="Arial" charset="0"/>
                <a:cs typeface="Arial" charset="0"/>
              </a:rPr>
              <a:t>çarpma, sıkışma veya ezilme riski</a:t>
            </a:r>
            <a:r>
              <a:rPr lang="tr-TR" sz="1600" smtClean="0">
                <a:latin typeface="Arial" charset="0"/>
                <a:cs typeface="Arial" charset="0"/>
              </a:rPr>
              <a:t> önlenecek,</a:t>
            </a:r>
          </a:p>
          <a:p>
            <a:pPr>
              <a:lnSpc>
                <a:spcPct val="80000"/>
              </a:lnSpc>
            </a:pPr>
            <a:r>
              <a:rPr lang="tr-TR" sz="1600" smtClean="0">
                <a:latin typeface="Arial" charset="0"/>
                <a:cs typeface="Arial" charset="0"/>
              </a:rPr>
              <a:t>d) Herhangi bir olay neticesinde kabin içinde </a:t>
            </a:r>
            <a:r>
              <a:rPr lang="tr-TR" sz="1600" b="1" smtClean="0">
                <a:latin typeface="Arial" charset="0"/>
                <a:cs typeface="Arial" charset="0"/>
              </a:rPr>
              <a:t>mahsur kalan işçilerin</a:t>
            </a:r>
            <a:r>
              <a:rPr lang="tr-TR" sz="1600" smtClean="0">
                <a:latin typeface="Arial" charset="0"/>
                <a:cs typeface="Arial" charset="0"/>
              </a:rPr>
              <a:t> tehlikeye maruz kalmaması ve kurtarılması sağlanacaktır.</a:t>
            </a:r>
          </a:p>
          <a:p>
            <a:pPr>
              <a:lnSpc>
                <a:spcPct val="80000"/>
              </a:lnSpc>
            </a:pPr>
            <a:r>
              <a:rPr lang="tr-TR" sz="1600" smtClean="0">
                <a:latin typeface="Arial" charset="0"/>
                <a:cs typeface="Arial" charset="0"/>
              </a:rPr>
              <a:t>Şayet, </a:t>
            </a:r>
            <a:r>
              <a:rPr lang="tr-TR" sz="1600" b="1" smtClean="0">
                <a:latin typeface="Arial" charset="0"/>
                <a:cs typeface="Arial" charset="0"/>
              </a:rPr>
              <a:t>düşme riski önlenemiyorsa</a:t>
            </a:r>
            <a:r>
              <a:rPr lang="tr-TR" sz="1600" smtClean="0">
                <a:latin typeface="Arial" charset="0"/>
                <a:cs typeface="Arial" charset="0"/>
              </a:rPr>
              <a:t>,</a:t>
            </a:r>
            <a:r>
              <a:rPr lang="tr-TR" sz="1600" b="1" smtClean="0">
                <a:latin typeface="Arial" charset="0"/>
                <a:cs typeface="Arial" charset="0"/>
              </a:rPr>
              <a:t> GÜVENLİK HALATI</a:t>
            </a:r>
            <a:r>
              <a:rPr lang="tr-TR" sz="1600" smtClean="0">
                <a:latin typeface="Arial" charset="0"/>
                <a:cs typeface="Arial" charset="0"/>
              </a:rPr>
              <a:t> ile teçhiz edilecek ve her çalışma günü kontrol edilecektir.</a:t>
            </a:r>
          </a:p>
        </p:txBody>
      </p:sp>
    </p:spTree>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0" y="0"/>
            <a:ext cx="8915400" cy="6858000"/>
          </a:xfrm>
        </p:spPr>
        <p:txBody>
          <a:bodyPr/>
          <a:lstStyle/>
          <a:p>
            <a:pPr algn="ctr">
              <a:lnSpc>
                <a:spcPct val="90000"/>
              </a:lnSpc>
              <a:buFont typeface="Monotype Sorts" pitchFamily="2" charset="2"/>
              <a:buNone/>
            </a:pPr>
            <a:r>
              <a:rPr lang="tr-TR" sz="2400" b="1" smtClean="0">
                <a:latin typeface="Arial" charset="0"/>
                <a:cs typeface="Arial" charset="0"/>
              </a:rPr>
              <a:t>Tüm iş ekipmanları için genel hükümler</a:t>
            </a:r>
            <a:endParaRPr lang="tr-TR" sz="2400" smtClean="0">
              <a:latin typeface="Arial" charset="0"/>
              <a:cs typeface="Arial" charset="0"/>
            </a:endParaRPr>
          </a:p>
          <a:p>
            <a:pPr>
              <a:lnSpc>
                <a:spcPct val="90000"/>
              </a:lnSpc>
            </a:pPr>
            <a:r>
              <a:rPr lang="tr-TR" sz="2400" b="1" smtClean="0">
                <a:latin typeface="Arial" charset="0"/>
                <a:cs typeface="Arial" charset="0"/>
              </a:rPr>
              <a:t>En az risk</a:t>
            </a:r>
            <a:r>
              <a:rPr lang="tr-TR" sz="2400" smtClean="0">
                <a:latin typeface="Arial" charset="0"/>
                <a:cs typeface="Arial" charset="0"/>
              </a:rPr>
              <a:t> oluşturacak şekilde </a:t>
            </a:r>
            <a:r>
              <a:rPr lang="tr-TR" sz="2400" b="1" i="1" smtClean="0">
                <a:latin typeface="Arial" charset="0"/>
                <a:cs typeface="Arial" charset="0"/>
              </a:rPr>
              <a:t>yerleştirilecek, kurulacak ve kullanılacaktır</a:t>
            </a:r>
            <a:r>
              <a:rPr lang="tr-TR" sz="2400" i="1" smtClean="0">
                <a:latin typeface="Arial" charset="0"/>
                <a:cs typeface="Arial" charset="0"/>
              </a:rPr>
              <a:t>. </a:t>
            </a:r>
          </a:p>
          <a:p>
            <a:pPr>
              <a:lnSpc>
                <a:spcPct val="90000"/>
              </a:lnSpc>
            </a:pPr>
            <a:r>
              <a:rPr lang="tr-TR" sz="2400" smtClean="0">
                <a:latin typeface="Arial" charset="0"/>
                <a:cs typeface="Arial" charset="0"/>
              </a:rPr>
              <a:t>İş ekipmanının </a:t>
            </a:r>
            <a:r>
              <a:rPr lang="tr-TR" sz="2400" b="1" i="1" smtClean="0">
                <a:latin typeface="Arial" charset="0"/>
                <a:cs typeface="Arial" charset="0"/>
              </a:rPr>
              <a:t>kurulması veya sökülmesi</a:t>
            </a:r>
            <a:r>
              <a:rPr lang="tr-TR" sz="2400" smtClean="0">
                <a:latin typeface="Arial" charset="0"/>
                <a:cs typeface="Arial" charset="0"/>
              </a:rPr>
              <a:t>, özellikle imalatçı tarafından verilen </a:t>
            </a:r>
            <a:r>
              <a:rPr lang="tr-TR" sz="2400" b="1" smtClean="0">
                <a:latin typeface="Arial" charset="0"/>
                <a:cs typeface="Arial" charset="0"/>
              </a:rPr>
              <a:t>kullanma talimatı doğrultusunda güvenli koşullar altında</a:t>
            </a:r>
            <a:r>
              <a:rPr lang="tr-TR" sz="2400" smtClean="0">
                <a:latin typeface="Arial" charset="0"/>
                <a:cs typeface="Arial" charset="0"/>
              </a:rPr>
              <a:t> yapılacaktır.</a:t>
            </a:r>
          </a:p>
          <a:p>
            <a:pPr>
              <a:lnSpc>
                <a:spcPct val="90000"/>
              </a:lnSpc>
            </a:pPr>
            <a:r>
              <a:rPr lang="tr-TR" sz="2400" smtClean="0">
                <a:latin typeface="Arial" charset="0"/>
                <a:cs typeface="Arial" charset="0"/>
              </a:rPr>
              <a:t>Kullanımı sırasında </a:t>
            </a:r>
            <a:r>
              <a:rPr lang="tr-TR" sz="2400" b="1" i="1" smtClean="0">
                <a:latin typeface="Arial" charset="0"/>
                <a:cs typeface="Arial" charset="0"/>
              </a:rPr>
              <a:t>YILDIRIM DÜŞME İHTİMALİNE KARŞI</a:t>
            </a:r>
            <a:r>
              <a:rPr lang="tr-TR" sz="2400" smtClean="0">
                <a:latin typeface="Arial" charset="0"/>
                <a:cs typeface="Arial" charset="0"/>
              </a:rPr>
              <a:t> tedbir alınacaktır.</a:t>
            </a:r>
            <a:endParaRPr lang="tr-TR" sz="2400" b="1" smtClean="0">
              <a:latin typeface="Arial" charset="0"/>
              <a:cs typeface="Arial" charset="0"/>
            </a:endParaRPr>
          </a:p>
          <a:p>
            <a:pPr>
              <a:lnSpc>
                <a:spcPct val="90000"/>
              </a:lnSpc>
              <a:buFont typeface="Monotype Sorts" pitchFamily="2" charset="2"/>
              <a:buNone/>
            </a:pPr>
            <a:r>
              <a:rPr lang="tr-TR" sz="2400" b="1" smtClean="0">
                <a:latin typeface="Arial" charset="0"/>
                <a:cs typeface="Arial" charset="0"/>
              </a:rPr>
              <a:t>Kendinden hareketli veya bir başka araç vasıtasıyla hareket edebilen iş ekipmanlarının kullanımı ile ilgili hükümler</a:t>
            </a:r>
            <a:endParaRPr lang="tr-TR" sz="2400" smtClean="0">
              <a:latin typeface="Arial" charset="0"/>
              <a:cs typeface="Arial" charset="0"/>
            </a:endParaRPr>
          </a:p>
          <a:p>
            <a:pPr>
              <a:lnSpc>
                <a:spcPct val="90000"/>
              </a:lnSpc>
            </a:pPr>
            <a:r>
              <a:rPr lang="tr-TR" sz="2400" smtClean="0">
                <a:latin typeface="Arial" charset="0"/>
                <a:cs typeface="Arial" charset="0"/>
              </a:rPr>
              <a:t>Uygun </a:t>
            </a:r>
            <a:r>
              <a:rPr lang="tr-TR" sz="2400" b="1" smtClean="0">
                <a:latin typeface="Arial" charset="0"/>
                <a:cs typeface="Arial" charset="0"/>
              </a:rPr>
              <a:t>eğitim almış işçiler</a:t>
            </a:r>
            <a:r>
              <a:rPr lang="tr-TR" sz="2400" smtClean="0">
                <a:latin typeface="Arial" charset="0"/>
                <a:cs typeface="Arial" charset="0"/>
              </a:rPr>
              <a:t> tarafından kullanılacaktır.</a:t>
            </a:r>
          </a:p>
          <a:p>
            <a:pPr>
              <a:lnSpc>
                <a:spcPct val="90000"/>
              </a:lnSpc>
            </a:pPr>
            <a:r>
              <a:rPr lang="tr-TR" sz="2400" b="1" smtClean="0">
                <a:latin typeface="Arial" charset="0"/>
                <a:cs typeface="Arial" charset="0"/>
              </a:rPr>
              <a:t>Trafik kuralları konulacak</a:t>
            </a:r>
            <a:r>
              <a:rPr lang="tr-TR" sz="2400" smtClean="0">
                <a:latin typeface="Arial" charset="0"/>
                <a:cs typeface="Arial" charset="0"/>
              </a:rPr>
              <a:t> ve uygulanacaktır.</a:t>
            </a:r>
          </a:p>
          <a:p>
            <a:pPr>
              <a:lnSpc>
                <a:spcPct val="90000"/>
              </a:lnSpc>
            </a:pPr>
            <a:r>
              <a:rPr lang="tr-TR" sz="2400" smtClean="0">
                <a:latin typeface="Arial" charset="0"/>
                <a:cs typeface="Arial" charset="0"/>
              </a:rPr>
              <a:t>Çalışma alanında </a:t>
            </a:r>
            <a:r>
              <a:rPr lang="tr-TR" sz="2400" b="1" smtClean="0">
                <a:latin typeface="Arial" charset="0"/>
                <a:cs typeface="Arial" charset="0"/>
              </a:rPr>
              <a:t>görevli olmayan işçiler</a:t>
            </a:r>
            <a:r>
              <a:rPr lang="tr-TR" sz="2400" smtClean="0">
                <a:latin typeface="Arial" charset="0"/>
                <a:cs typeface="Arial" charset="0"/>
              </a:rPr>
              <a:t> bulunmayacak.</a:t>
            </a:r>
          </a:p>
          <a:p>
            <a:pPr>
              <a:lnSpc>
                <a:spcPct val="90000"/>
              </a:lnSpc>
            </a:pPr>
            <a:r>
              <a:rPr lang="tr-TR" sz="2400" smtClean="0">
                <a:latin typeface="Arial" charset="0"/>
                <a:cs typeface="Arial" charset="0"/>
              </a:rPr>
              <a:t>Mekanik olarak hareket ettirilen seyyar iş ekipmanlarında, ancak </a:t>
            </a:r>
            <a:r>
              <a:rPr lang="tr-TR" sz="2400" b="1" smtClean="0">
                <a:latin typeface="Arial" charset="0"/>
                <a:cs typeface="Arial" charset="0"/>
              </a:rPr>
              <a:t>güvenliğin tam olarak sağlanması halinde</a:t>
            </a:r>
            <a:r>
              <a:rPr lang="tr-TR" sz="2400" smtClean="0">
                <a:latin typeface="Arial" charset="0"/>
                <a:cs typeface="Arial" charset="0"/>
              </a:rPr>
              <a:t> </a:t>
            </a:r>
            <a:r>
              <a:rPr lang="tr-TR" sz="2400" b="1" smtClean="0">
                <a:latin typeface="Arial" charset="0"/>
                <a:cs typeface="Arial" charset="0"/>
              </a:rPr>
              <a:t>işçi taşınmasına izin verilecektir</a:t>
            </a:r>
            <a:r>
              <a:rPr lang="tr-TR" sz="2400" smtClean="0">
                <a:latin typeface="Arial" charset="0"/>
                <a:cs typeface="Arial" charset="0"/>
              </a:rPr>
              <a:t>. </a:t>
            </a:r>
          </a:p>
          <a:p>
            <a:pPr>
              <a:lnSpc>
                <a:spcPct val="90000"/>
              </a:lnSpc>
            </a:pPr>
            <a:r>
              <a:rPr lang="tr-TR" sz="2400" smtClean="0">
                <a:latin typeface="Arial" charset="0"/>
                <a:cs typeface="Arial" charset="0"/>
              </a:rPr>
              <a:t>İş ekipmanının çalışma </a:t>
            </a:r>
            <a:r>
              <a:rPr lang="tr-TR" sz="2400" b="1" smtClean="0">
                <a:latin typeface="Arial" charset="0"/>
                <a:cs typeface="Arial" charset="0"/>
              </a:rPr>
              <a:t>ortamının havasını bozmaması</a:t>
            </a:r>
            <a:r>
              <a:rPr lang="tr-TR" sz="2400" smtClean="0">
                <a:latin typeface="Arial" charset="0"/>
                <a:cs typeface="Arial" charset="0"/>
              </a:rPr>
              <a:t> için tedbir alınacaktır</a:t>
            </a:r>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a:xfrm>
            <a:off x="0" y="0"/>
            <a:ext cx="8915400" cy="6858000"/>
          </a:xfrm>
        </p:spPr>
        <p:txBody>
          <a:bodyPr/>
          <a:lstStyle/>
          <a:p>
            <a:pPr algn="ctr">
              <a:buFont typeface="Monotype Sorts" pitchFamily="2" charset="2"/>
              <a:buNone/>
            </a:pPr>
            <a:r>
              <a:rPr lang="tr-TR" sz="2400" b="1" smtClean="0">
                <a:latin typeface="Arial" charset="0"/>
                <a:cs typeface="Arial" charset="0"/>
              </a:rPr>
              <a:t>Yük kaldırmada kullanılan iş ekipmanı ile ilgili hükümler</a:t>
            </a:r>
          </a:p>
          <a:p>
            <a:r>
              <a:rPr lang="tr-TR" sz="2400" smtClean="0">
                <a:latin typeface="Arial" charset="0"/>
                <a:cs typeface="Arial" charset="0"/>
              </a:rPr>
              <a:t>Zemin özellikleri de dikkate alınarak öngörülen bütün kullanım şartlarında</a:t>
            </a:r>
            <a:r>
              <a:rPr lang="tr-TR" sz="2400" b="1" smtClean="0">
                <a:latin typeface="Arial" charset="0"/>
                <a:cs typeface="Arial" charset="0"/>
              </a:rPr>
              <a:t> sağlam ve kararlı bir şekilde kullanılması </a:t>
            </a:r>
            <a:r>
              <a:rPr lang="tr-TR" sz="2400" smtClean="0">
                <a:latin typeface="Arial" charset="0"/>
                <a:cs typeface="Arial" charset="0"/>
              </a:rPr>
              <a:t>sağlanacaktır.</a:t>
            </a:r>
          </a:p>
          <a:p>
            <a:r>
              <a:rPr lang="tr-TR" sz="2400" smtClean="0">
                <a:latin typeface="Arial" charset="0"/>
                <a:cs typeface="Arial" charset="0"/>
              </a:rPr>
              <a:t>İnsanların kaldırılmasında </a:t>
            </a:r>
            <a:r>
              <a:rPr lang="tr-TR" sz="2400" b="1" smtClean="0">
                <a:latin typeface="Arial" charset="0"/>
                <a:cs typeface="Arial" charset="0"/>
              </a:rPr>
              <a:t>sadece bu amaç için sağlanan iş ekipmanı ve aksesuarları</a:t>
            </a:r>
            <a:r>
              <a:rPr lang="tr-TR" sz="2400" smtClean="0">
                <a:latin typeface="Arial" charset="0"/>
                <a:cs typeface="Arial" charset="0"/>
              </a:rPr>
              <a:t> kullanılacaktır.</a:t>
            </a:r>
          </a:p>
          <a:p>
            <a:r>
              <a:rPr lang="tr-TR" sz="2400" smtClean="0">
                <a:latin typeface="Arial" charset="0"/>
                <a:cs typeface="Arial" charset="0"/>
              </a:rPr>
              <a:t>Olağanüstü veya acil olan </a:t>
            </a:r>
            <a:r>
              <a:rPr lang="tr-TR" sz="2400" b="1" smtClean="0">
                <a:latin typeface="Arial" charset="0"/>
                <a:cs typeface="Arial" charset="0"/>
              </a:rPr>
              <a:t>istisnai durumlarda insanları kaldırmak</a:t>
            </a:r>
            <a:r>
              <a:rPr lang="tr-TR" sz="2400" smtClean="0">
                <a:latin typeface="Arial" charset="0"/>
                <a:cs typeface="Arial" charset="0"/>
              </a:rPr>
              <a:t> amacıyla yapılmamış iş ekipmanı, </a:t>
            </a:r>
            <a:r>
              <a:rPr lang="tr-TR" sz="2400" b="1" smtClean="0">
                <a:latin typeface="Arial" charset="0"/>
                <a:cs typeface="Arial" charset="0"/>
              </a:rPr>
              <a:t>GEREKLİ ÖNLEMİ ALMAK VE GÖZETİM ALTINDA OLMAK</a:t>
            </a:r>
            <a:r>
              <a:rPr lang="tr-TR" sz="2400" smtClean="0">
                <a:latin typeface="Arial" charset="0"/>
                <a:cs typeface="Arial" charset="0"/>
              </a:rPr>
              <a:t> şartıyla insanların kaldırılmasında kullanılabilir.</a:t>
            </a:r>
          </a:p>
          <a:p>
            <a:r>
              <a:rPr lang="tr-TR" sz="2400" b="1" smtClean="0">
                <a:latin typeface="Arial" charset="0"/>
                <a:cs typeface="Arial" charset="0"/>
              </a:rPr>
              <a:t>Kaldırılan yükün altında insan olmayacak</a:t>
            </a:r>
            <a:r>
              <a:rPr lang="tr-TR" sz="2400" smtClean="0">
                <a:latin typeface="Arial" charset="0"/>
                <a:cs typeface="Arial" charset="0"/>
              </a:rPr>
              <a:t>, yük insanların üzerinden geçirilmeyecektir.</a:t>
            </a:r>
          </a:p>
          <a:p>
            <a:r>
              <a:rPr lang="tr-TR" sz="2400" b="1" smtClean="0">
                <a:latin typeface="Arial" charset="0"/>
                <a:cs typeface="Arial" charset="0"/>
              </a:rPr>
              <a:t>Kaldırma aksesuarları,</a:t>
            </a:r>
            <a:r>
              <a:rPr lang="tr-TR" sz="2400" smtClean="0">
                <a:latin typeface="Arial" charset="0"/>
                <a:cs typeface="Arial" charset="0"/>
              </a:rPr>
              <a:t> sapanın şekli ve yapısı dikkate alınarak, kaldırılacak yüke, kavrama noktalarına, bağlantı elemanlarına ve </a:t>
            </a:r>
            <a:r>
              <a:rPr lang="tr-TR" sz="2400" b="1" smtClean="0">
                <a:latin typeface="Arial" charset="0"/>
                <a:cs typeface="Arial" charset="0"/>
              </a:rPr>
              <a:t>atmosfer şartlarına uygun</a:t>
            </a:r>
            <a:r>
              <a:rPr lang="tr-TR" sz="2400" smtClean="0">
                <a:latin typeface="Arial" charset="0"/>
                <a:cs typeface="Arial" charset="0"/>
              </a:rPr>
              <a:t> seçilecektir.</a:t>
            </a:r>
          </a:p>
          <a:p>
            <a:r>
              <a:rPr lang="tr-TR" sz="2400" smtClean="0">
                <a:latin typeface="Arial" charset="0"/>
                <a:cs typeface="Arial" charset="0"/>
              </a:rPr>
              <a:t>Kaldırma aksesuarları </a:t>
            </a:r>
            <a:r>
              <a:rPr lang="tr-TR" sz="2400" b="1" smtClean="0">
                <a:latin typeface="Arial" charset="0"/>
                <a:cs typeface="Arial" charset="0"/>
              </a:rPr>
              <a:t>bozulmayacak veya hasar görmeyecek</a:t>
            </a:r>
            <a:r>
              <a:rPr lang="tr-TR" sz="2400" smtClean="0">
                <a:latin typeface="Arial" charset="0"/>
                <a:cs typeface="Arial" charset="0"/>
              </a:rPr>
              <a:t> şekilde muhafaza edilecektir.</a:t>
            </a:r>
          </a:p>
        </p:txBody>
      </p:sp>
    </p:spTree>
  </p:cSld>
  <p:clrMapOvr>
    <a:masterClrMapping/>
  </p:clrMapOvr>
  <p:transition>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0" y="0"/>
            <a:ext cx="8915400" cy="6858000"/>
          </a:xfrm>
        </p:spPr>
        <p:txBody>
          <a:bodyPr/>
          <a:lstStyle/>
          <a:p>
            <a:pPr algn="ctr">
              <a:lnSpc>
                <a:spcPct val="90000"/>
              </a:lnSpc>
              <a:buFont typeface="Monotype Sorts" pitchFamily="2" charset="2"/>
              <a:buNone/>
            </a:pPr>
            <a:r>
              <a:rPr lang="tr-TR" sz="2000" b="1" smtClean="0">
                <a:latin typeface="Arial" charset="0"/>
                <a:cs typeface="Arial" charset="0"/>
              </a:rPr>
              <a:t>Kılavuzsuz (askıda iken serbest olan yük) yükleri kaldırmakta kullanılan iş ekipmanı</a:t>
            </a:r>
            <a:endParaRPr lang="tr-TR" sz="2000" smtClean="0">
              <a:latin typeface="Arial" charset="0"/>
              <a:cs typeface="Arial" charset="0"/>
            </a:endParaRPr>
          </a:p>
          <a:p>
            <a:pPr>
              <a:lnSpc>
                <a:spcPct val="90000"/>
              </a:lnSpc>
            </a:pPr>
            <a:r>
              <a:rPr lang="tr-TR" sz="2000" smtClean="0">
                <a:latin typeface="Arial" charset="0"/>
                <a:cs typeface="Arial" charset="0"/>
              </a:rPr>
              <a:t>Çalışma alanları kesişen iki veya daha fazla </a:t>
            </a:r>
            <a:r>
              <a:rPr lang="tr-TR" sz="2000" b="1" smtClean="0">
                <a:latin typeface="Arial" charset="0"/>
                <a:cs typeface="Arial" charset="0"/>
              </a:rPr>
              <a:t>kaldırma aracının çarpışmaması için</a:t>
            </a:r>
            <a:r>
              <a:rPr lang="tr-TR" sz="2000" smtClean="0">
                <a:latin typeface="Arial" charset="0"/>
                <a:cs typeface="Arial" charset="0"/>
              </a:rPr>
              <a:t> gerekli önlemler alınacaktır.</a:t>
            </a:r>
          </a:p>
          <a:p>
            <a:pPr>
              <a:lnSpc>
                <a:spcPct val="90000"/>
              </a:lnSpc>
            </a:pPr>
            <a:r>
              <a:rPr lang="tr-TR" sz="2000" smtClean="0">
                <a:latin typeface="Arial" charset="0"/>
                <a:cs typeface="Arial" charset="0"/>
              </a:rPr>
              <a:t>İş ekipmanının yükü kaldırması esnasında </a:t>
            </a:r>
            <a:r>
              <a:rPr lang="tr-TR" sz="2000" b="1" smtClean="0">
                <a:latin typeface="Arial" charset="0"/>
                <a:cs typeface="Arial" charset="0"/>
              </a:rPr>
              <a:t>yana eğilmemesi, devrilmemesi, kaymamasını, yerinden oynamaması</a:t>
            </a:r>
            <a:r>
              <a:rPr lang="tr-TR" sz="2000" smtClean="0">
                <a:latin typeface="Arial" charset="0"/>
                <a:cs typeface="Arial" charset="0"/>
              </a:rPr>
              <a:t> için gerekli tedbirler alınacaktır. </a:t>
            </a:r>
          </a:p>
          <a:p>
            <a:pPr>
              <a:lnSpc>
                <a:spcPct val="90000"/>
              </a:lnSpc>
            </a:pPr>
            <a:r>
              <a:rPr lang="tr-TR" sz="2000" smtClean="0">
                <a:latin typeface="Arial" charset="0"/>
                <a:cs typeface="Arial" charset="0"/>
              </a:rPr>
              <a:t>Yük yolunu tamamen göremiyorsa </a:t>
            </a:r>
            <a:r>
              <a:rPr lang="tr-TR" sz="2000" b="1" smtClean="0">
                <a:latin typeface="Arial" charset="0"/>
                <a:cs typeface="Arial" charset="0"/>
              </a:rPr>
              <a:t>operatöre yol gösterecek uzman bir kişi</a:t>
            </a:r>
            <a:r>
              <a:rPr lang="tr-TR" sz="2000" smtClean="0">
                <a:latin typeface="Arial" charset="0"/>
                <a:cs typeface="Arial" charset="0"/>
              </a:rPr>
              <a:t> görevlendirilecektir. </a:t>
            </a:r>
          </a:p>
          <a:p>
            <a:pPr>
              <a:lnSpc>
                <a:spcPct val="90000"/>
              </a:lnSpc>
            </a:pPr>
            <a:r>
              <a:rPr lang="tr-TR" sz="2000" b="1" smtClean="0">
                <a:latin typeface="Arial" charset="0"/>
                <a:cs typeface="Arial" charset="0"/>
              </a:rPr>
              <a:t>Yükün işçiler tarafından elle bağlanması</a:t>
            </a:r>
            <a:r>
              <a:rPr lang="tr-TR" sz="2000" smtClean="0">
                <a:latin typeface="Arial" charset="0"/>
                <a:cs typeface="Arial" charset="0"/>
              </a:rPr>
              <a:t> veya çözülmesi halinde işin güvenlikle yapılabilmesi için gerekli düzenleme yapılacak, uygun şekilde planlanacak ve </a:t>
            </a:r>
            <a:r>
              <a:rPr lang="tr-TR" sz="2000" b="1" smtClean="0">
                <a:latin typeface="Arial" charset="0"/>
                <a:cs typeface="Arial" charset="0"/>
              </a:rPr>
              <a:t>gözetim altında yürütülecektir</a:t>
            </a:r>
            <a:r>
              <a:rPr lang="tr-TR" sz="2000" smtClean="0">
                <a:latin typeface="Arial" charset="0"/>
                <a:cs typeface="Arial" charset="0"/>
              </a:rPr>
              <a:t>.</a:t>
            </a:r>
          </a:p>
          <a:p>
            <a:pPr>
              <a:lnSpc>
                <a:spcPct val="90000"/>
              </a:lnSpc>
            </a:pPr>
            <a:r>
              <a:rPr lang="tr-TR" sz="2000" smtClean="0">
                <a:latin typeface="Arial" charset="0"/>
                <a:cs typeface="Arial" charset="0"/>
              </a:rPr>
              <a:t>Özellikle bir yük, iş ekipmanıyla aynı anda kaldırılacaksa operatörler arasında </a:t>
            </a:r>
            <a:r>
              <a:rPr lang="tr-TR" sz="2000" b="1" smtClean="0">
                <a:latin typeface="Arial" charset="0"/>
                <a:cs typeface="Arial" charset="0"/>
              </a:rPr>
              <a:t>eşgüdümü sağlayacak düzenleme yapılacak</a:t>
            </a:r>
            <a:r>
              <a:rPr lang="tr-TR" sz="2000" smtClean="0">
                <a:latin typeface="Arial" charset="0"/>
                <a:cs typeface="Arial" charset="0"/>
              </a:rPr>
              <a:t> ve uygulanacaktır.</a:t>
            </a:r>
          </a:p>
          <a:p>
            <a:pPr>
              <a:lnSpc>
                <a:spcPct val="90000"/>
              </a:lnSpc>
            </a:pPr>
            <a:r>
              <a:rPr lang="tr-TR" sz="2000" smtClean="0">
                <a:latin typeface="Arial" charset="0"/>
                <a:cs typeface="Arial" charset="0"/>
              </a:rPr>
              <a:t>İş ekipmanını besleyen güç kaynağı tamamen veya kısmen kesildiğinde </a:t>
            </a:r>
            <a:r>
              <a:rPr lang="tr-TR" sz="2000" b="1" smtClean="0">
                <a:latin typeface="Arial" charset="0"/>
                <a:cs typeface="Arial" charset="0"/>
              </a:rPr>
              <a:t>(YÜKÜ OTOMATİK OLARAK ASKIDA TUTACAK FRENLERİ OLACAK) </a:t>
            </a:r>
            <a:r>
              <a:rPr lang="tr-TR" sz="2000" smtClean="0">
                <a:latin typeface="Arial" charset="0"/>
                <a:cs typeface="Arial" charset="0"/>
              </a:rPr>
              <a:t>yükü askıda tutamıyorsa, ortaya çıkabilecek risklerden işçileri korumak için uygun önlemler alınacaktır. </a:t>
            </a:r>
          </a:p>
          <a:p>
            <a:pPr>
              <a:lnSpc>
                <a:spcPct val="90000"/>
              </a:lnSpc>
            </a:pPr>
            <a:r>
              <a:rPr lang="tr-TR" sz="2000" b="1" smtClean="0">
                <a:latin typeface="Arial" charset="0"/>
                <a:cs typeface="Arial" charset="0"/>
              </a:rPr>
              <a:t>Açık hava şartlarında </a:t>
            </a:r>
            <a:r>
              <a:rPr lang="tr-TR" sz="2000" smtClean="0">
                <a:latin typeface="Arial" charset="0"/>
                <a:cs typeface="Arial" charset="0"/>
              </a:rPr>
              <a:t>yapılan çalışmalarda, özellikle iş ekipmanının devrilmesini önleyecek tedbirler alınacaktır. </a:t>
            </a: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idx="1"/>
          </p:nvPr>
        </p:nvSpPr>
        <p:spPr>
          <a:xfrm>
            <a:off x="71438" y="569913"/>
            <a:ext cx="7575550" cy="2282825"/>
          </a:xfrm>
        </p:spPr>
        <p:txBody>
          <a:bodyPr/>
          <a:lstStyle/>
          <a:p>
            <a:pPr eaLnBrk="1" hangingPunct="1">
              <a:lnSpc>
                <a:spcPct val="80000"/>
              </a:lnSpc>
              <a:buFont typeface="Wingdings" pitchFamily="2" charset="2"/>
              <a:buNone/>
            </a:pPr>
            <a:r>
              <a:rPr lang="tr-TR" sz="1600" smtClean="0">
                <a:solidFill>
                  <a:schemeClr val="bg1"/>
                </a:solidFill>
              </a:rPr>
              <a:t>        </a:t>
            </a:r>
            <a:r>
              <a:rPr lang="tr-TR" sz="2800" b="1" smtClean="0">
                <a:solidFill>
                  <a:srgbClr val="FF0000"/>
                </a:solidFill>
                <a:latin typeface="Arial" charset="0"/>
                <a:cs typeface="Arial" charset="0"/>
              </a:rPr>
              <a:t>Eğitimimizin Amacı</a:t>
            </a:r>
          </a:p>
          <a:p>
            <a:pPr eaLnBrk="1" hangingPunct="1">
              <a:lnSpc>
                <a:spcPct val="80000"/>
              </a:lnSpc>
              <a:buFont typeface="Wingdings" pitchFamily="2" charset="2"/>
              <a:buNone/>
            </a:pPr>
            <a:r>
              <a:rPr lang="tr-TR" sz="1600" smtClean="0"/>
              <a:t>	</a:t>
            </a:r>
            <a:r>
              <a:rPr lang="tr-TR" smtClean="0"/>
              <a:t>İşyerlerinde kullanılan iş ekipmanlarının tasarım aşamasından başlamak üzere imalat ve kullanımı hususlarının İSG üzerine etkileri hakkında bilgi edinmek</a:t>
            </a:r>
          </a:p>
        </p:txBody>
      </p:sp>
      <p:sp>
        <p:nvSpPr>
          <p:cNvPr id="4099"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73311C70-79E1-461C-9BB7-AF57450EB693}" type="slidenum">
              <a:rPr lang="en-GB" smtClean="0">
                <a:solidFill>
                  <a:srgbClr val="898989"/>
                </a:solidFill>
              </a:rPr>
              <a:pPr algn="l" eaLnBrk="1" hangingPunct="1"/>
              <a:t>3</a:t>
            </a:fld>
            <a:endParaRPr lang="en-GB" smtClean="0">
              <a:solidFill>
                <a:srgbClr val="898989"/>
              </a:solidFill>
            </a:endParaRPr>
          </a:p>
        </p:txBody>
      </p:sp>
      <p:pic>
        <p:nvPicPr>
          <p:cNvPr id="410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8900" y="979488"/>
            <a:ext cx="1377950"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4101" name="Picture 7" descr="sticker1-2"/>
          <p:cNvPicPr>
            <a:picLocks noChangeAspect="1" noChangeArrowheads="1"/>
          </p:cNvPicPr>
          <p:nvPr/>
        </p:nvPicPr>
        <p:blipFill>
          <a:blip r:embed="rId3">
            <a:extLst>
              <a:ext uri="{28A0092B-C50C-407E-A947-70E740481C1C}">
                <a14:useLocalDpi xmlns:a14="http://schemas.microsoft.com/office/drawing/2010/main" val="0"/>
              </a:ext>
            </a:extLst>
          </a:blip>
          <a:srcRect l="33362" r="5894" b="14166"/>
          <a:stretch>
            <a:fillRect/>
          </a:stretch>
        </p:blipFill>
        <p:spPr bwMode="auto">
          <a:xfrm>
            <a:off x="7631113" y="4895850"/>
            <a:ext cx="1512887"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descr="sticker1-2"/>
          <p:cNvPicPr>
            <a:picLocks noChangeAspect="1" noChangeArrowheads="1"/>
          </p:cNvPicPr>
          <p:nvPr/>
        </p:nvPicPr>
        <p:blipFill>
          <a:blip r:embed="rId3">
            <a:extLst>
              <a:ext uri="{28A0092B-C50C-407E-A947-70E740481C1C}">
                <a14:useLocalDpi xmlns:a14="http://schemas.microsoft.com/office/drawing/2010/main" val="0"/>
              </a:ext>
            </a:extLst>
          </a:blip>
          <a:srcRect r="74080"/>
          <a:stretch>
            <a:fillRect/>
          </a:stretch>
        </p:blipFill>
        <p:spPr bwMode="auto">
          <a:xfrm>
            <a:off x="7720013" y="2619375"/>
            <a:ext cx="1352550" cy="183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Rectangle 9"/>
          <p:cNvSpPr>
            <a:spLocks noChangeArrowheads="1"/>
          </p:cNvSpPr>
          <p:nvPr/>
        </p:nvSpPr>
        <p:spPr bwMode="auto">
          <a:xfrm>
            <a:off x="69850" y="2830513"/>
            <a:ext cx="7612063" cy="355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58775" indent="-358775" eaLnBrk="0" hangingPunct="0">
              <a:lnSpc>
                <a:spcPct val="90000"/>
              </a:lnSpc>
              <a:spcBef>
                <a:spcPct val="30000"/>
              </a:spcBef>
              <a:buClr>
                <a:srgbClr val="FF7200"/>
              </a:buClr>
              <a:buSzPct val="75000"/>
              <a:buFont typeface="Wingdings" pitchFamily="2" charset="2"/>
              <a:buNone/>
            </a:pPr>
            <a:r>
              <a:rPr lang="tr-TR" sz="2400">
                <a:solidFill>
                  <a:schemeClr val="bg1"/>
                </a:solidFill>
              </a:rPr>
              <a:t>     </a:t>
            </a:r>
            <a:r>
              <a:rPr lang="tr-TR" sz="2800" b="1">
                <a:solidFill>
                  <a:srgbClr val="FF0000"/>
                </a:solidFill>
              </a:rPr>
              <a:t>Öğrenim Hedeflerimiz</a:t>
            </a:r>
          </a:p>
          <a:p>
            <a:pPr marL="358775" indent="-358775" eaLnBrk="0" hangingPunct="0">
              <a:lnSpc>
                <a:spcPct val="90000"/>
              </a:lnSpc>
              <a:spcBef>
                <a:spcPct val="30000"/>
              </a:spcBef>
              <a:buClr>
                <a:srgbClr val="FF7200"/>
              </a:buClr>
              <a:buSzPct val="75000"/>
              <a:buFont typeface="Wingdings" pitchFamily="2" charset="2"/>
              <a:buBlip>
                <a:blip r:embed="rId4"/>
              </a:buBlip>
            </a:pPr>
            <a:r>
              <a:rPr lang="tr-TR" sz="2400"/>
              <a:t>İş ekipmanlarında güvenlik,</a:t>
            </a:r>
          </a:p>
          <a:p>
            <a:pPr marL="358775" indent="-358775" eaLnBrk="0" hangingPunct="0">
              <a:lnSpc>
                <a:spcPct val="90000"/>
              </a:lnSpc>
              <a:spcBef>
                <a:spcPct val="30000"/>
              </a:spcBef>
              <a:buClr>
                <a:srgbClr val="FF7200"/>
              </a:buClr>
              <a:buSzPct val="75000"/>
              <a:buFont typeface="Wingdings" pitchFamily="2" charset="2"/>
              <a:buBlip>
                <a:blip r:embed="rId4"/>
              </a:buBlip>
            </a:pPr>
            <a:r>
              <a:rPr lang="tr-TR" sz="2400"/>
              <a:t>Makine, tezgah ve tesislerde güvenlik,</a:t>
            </a:r>
          </a:p>
          <a:p>
            <a:pPr marL="358775" indent="-358775" eaLnBrk="0" hangingPunct="0">
              <a:lnSpc>
                <a:spcPct val="90000"/>
              </a:lnSpc>
              <a:spcBef>
                <a:spcPct val="30000"/>
              </a:spcBef>
              <a:buClr>
                <a:srgbClr val="FF7200"/>
              </a:buClr>
              <a:buSzPct val="75000"/>
              <a:buFont typeface="Wingdings" pitchFamily="2" charset="2"/>
              <a:buBlip>
                <a:blip r:embed="rId4"/>
              </a:buBlip>
            </a:pPr>
            <a:r>
              <a:rPr lang="tr-TR" sz="2400"/>
              <a:t>İş ekipmanlarında bulunacak asgari nitelikler,</a:t>
            </a:r>
          </a:p>
          <a:p>
            <a:pPr marL="358775" indent="-358775" eaLnBrk="0" hangingPunct="0">
              <a:lnSpc>
                <a:spcPct val="90000"/>
              </a:lnSpc>
              <a:spcBef>
                <a:spcPct val="30000"/>
              </a:spcBef>
              <a:buClr>
                <a:srgbClr val="FF7200"/>
              </a:buClr>
              <a:buSzPct val="75000"/>
              <a:buFont typeface="Wingdings" pitchFamily="2" charset="2"/>
              <a:buBlip>
                <a:blip r:embed="rId4"/>
              </a:buBlip>
            </a:pPr>
            <a:r>
              <a:rPr lang="tr-TR" sz="2400"/>
              <a:t>İmalatçıların sorumlulukları,</a:t>
            </a:r>
          </a:p>
          <a:p>
            <a:pPr marL="358775" indent="-358775" eaLnBrk="0" hangingPunct="0">
              <a:lnSpc>
                <a:spcPct val="90000"/>
              </a:lnSpc>
              <a:spcBef>
                <a:spcPct val="30000"/>
              </a:spcBef>
              <a:buClr>
                <a:srgbClr val="FF7200"/>
              </a:buClr>
              <a:buSzPct val="75000"/>
              <a:buFont typeface="Wingdings" pitchFamily="2" charset="2"/>
              <a:buBlip>
                <a:blip r:embed="rId4"/>
              </a:buBlip>
            </a:pPr>
            <a:r>
              <a:rPr lang="tr-TR" sz="2400"/>
              <a:t>Makinelerin güvenli kullanımına yönelik işaret ve tanımlar,</a:t>
            </a:r>
          </a:p>
          <a:p>
            <a:pPr marL="358775" indent="-358775" eaLnBrk="0" hangingPunct="0">
              <a:lnSpc>
                <a:spcPct val="90000"/>
              </a:lnSpc>
              <a:spcBef>
                <a:spcPct val="30000"/>
              </a:spcBef>
              <a:buClr>
                <a:srgbClr val="FF7200"/>
              </a:buClr>
              <a:buSzPct val="75000"/>
              <a:buFont typeface="Wingdings" pitchFamily="2" charset="2"/>
              <a:buBlip>
                <a:blip r:embed="rId4"/>
              </a:buBlip>
            </a:pPr>
            <a:r>
              <a:rPr lang="tr-TR" sz="2400"/>
              <a:t>İlgili mevzuat hakkında bilgi sahibi olmak</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xfrm>
            <a:off x="0" y="0"/>
            <a:ext cx="8915400" cy="6858000"/>
          </a:xfrm>
        </p:spPr>
        <p:txBody>
          <a:bodyPr/>
          <a:lstStyle/>
          <a:p>
            <a:pPr algn="ctr">
              <a:lnSpc>
                <a:spcPct val="90000"/>
              </a:lnSpc>
              <a:buFont typeface="Monotype Sorts" pitchFamily="2" charset="2"/>
              <a:buNone/>
            </a:pPr>
            <a:r>
              <a:rPr lang="tr-TR" sz="2400" b="1" smtClean="0">
                <a:latin typeface="Arial" charset="0"/>
                <a:cs typeface="Arial" charset="0"/>
              </a:rPr>
              <a:t>Yüksekte yapılan geçici işlerde, iş ekipmanının kullanımı ile ilgili hükümler</a:t>
            </a:r>
            <a:endParaRPr lang="tr-TR" sz="2400" smtClean="0">
              <a:latin typeface="Arial" charset="0"/>
              <a:cs typeface="Arial" charset="0"/>
            </a:endParaRPr>
          </a:p>
          <a:p>
            <a:pPr>
              <a:lnSpc>
                <a:spcPct val="90000"/>
              </a:lnSpc>
            </a:pPr>
            <a:r>
              <a:rPr lang="tr-TR" sz="2400" smtClean="0">
                <a:latin typeface="Arial" charset="0"/>
                <a:cs typeface="Arial" charset="0"/>
              </a:rPr>
              <a:t>Yüksekte yapılan geçici işler </a:t>
            </a:r>
            <a:r>
              <a:rPr lang="tr-TR" sz="2400" b="1" smtClean="0">
                <a:latin typeface="Arial" charset="0"/>
                <a:cs typeface="Arial" charset="0"/>
              </a:rPr>
              <a:t>uygun bir platformda, güvenlik içinde ve uygun ergonomik koşullarda yapılamıyorsa</a:t>
            </a:r>
            <a:r>
              <a:rPr lang="tr-TR" sz="2400" smtClean="0">
                <a:latin typeface="Arial" charset="0"/>
                <a:cs typeface="Arial" charset="0"/>
              </a:rPr>
              <a:t>, güvenli çalışma koşullarını sağlayacak en uygun iş ekipmanı seçilecektir. </a:t>
            </a:r>
            <a:r>
              <a:rPr lang="tr-TR" sz="2400" b="1" smtClean="0">
                <a:latin typeface="Arial" charset="0"/>
                <a:cs typeface="Arial" charset="0"/>
              </a:rPr>
              <a:t>Kişisel koruma önlemleri yerine toplu koruma önlemlerine öncelik verilecektir</a:t>
            </a:r>
            <a:r>
              <a:rPr lang="tr-TR" sz="2400" smtClean="0">
                <a:latin typeface="Arial" charset="0"/>
                <a:cs typeface="Arial" charset="0"/>
              </a:rPr>
              <a:t>. </a:t>
            </a:r>
          </a:p>
          <a:p>
            <a:pPr>
              <a:lnSpc>
                <a:spcPct val="90000"/>
              </a:lnSpc>
            </a:pPr>
            <a:r>
              <a:rPr lang="tr-TR" sz="2400" smtClean="0">
                <a:latin typeface="Arial" charset="0"/>
                <a:cs typeface="Arial" charset="0"/>
              </a:rPr>
              <a:t>Ulaşımda kullanılan yol ve araçlar ile platformlar, katlar veya ara geçitler arasındaki geçişlerde </a:t>
            </a:r>
            <a:r>
              <a:rPr lang="tr-TR" sz="2400" b="1" smtClean="0">
                <a:latin typeface="Arial" charset="0"/>
                <a:cs typeface="Arial" charset="0"/>
              </a:rPr>
              <a:t>düşme riski </a:t>
            </a:r>
            <a:r>
              <a:rPr lang="tr-TR" sz="2400" smtClean="0">
                <a:latin typeface="Arial" charset="0"/>
                <a:cs typeface="Arial" charset="0"/>
              </a:rPr>
              <a:t>bulunmayacaktır.</a:t>
            </a:r>
          </a:p>
          <a:p>
            <a:pPr>
              <a:lnSpc>
                <a:spcPct val="90000"/>
              </a:lnSpc>
            </a:pPr>
            <a:r>
              <a:rPr lang="tr-TR" sz="2400" smtClean="0">
                <a:latin typeface="Arial" charset="0"/>
                <a:cs typeface="Arial" charset="0"/>
              </a:rPr>
              <a:t>El merdivenleri ancak, </a:t>
            </a:r>
            <a:r>
              <a:rPr lang="tr-TR" sz="2400" b="1" smtClean="0">
                <a:latin typeface="Arial" charset="0"/>
                <a:cs typeface="Arial" charset="0"/>
              </a:rPr>
              <a:t>düşük risk olan yerlerde</a:t>
            </a:r>
            <a:r>
              <a:rPr lang="tr-TR" sz="2400" smtClean="0">
                <a:latin typeface="Arial" charset="0"/>
                <a:cs typeface="Arial" charset="0"/>
              </a:rPr>
              <a:t> kullanılabilir.</a:t>
            </a:r>
          </a:p>
          <a:p>
            <a:pPr>
              <a:lnSpc>
                <a:spcPct val="90000"/>
              </a:lnSpc>
            </a:pPr>
            <a:r>
              <a:rPr lang="tr-TR" sz="2400" smtClean="0">
                <a:latin typeface="Arial" charset="0"/>
                <a:cs typeface="Arial" charset="0"/>
              </a:rPr>
              <a:t>Halat kullanılarak yapılan çalışmalar ancak, daha güvenli iş ekipmanı kullanılmasının gerekmediği durumlarda yapılabilir.</a:t>
            </a:r>
          </a:p>
          <a:p>
            <a:pPr>
              <a:lnSpc>
                <a:spcPct val="90000"/>
              </a:lnSpc>
            </a:pPr>
            <a:r>
              <a:rPr lang="tr-TR" sz="2400" smtClean="0">
                <a:latin typeface="Arial" charset="0"/>
                <a:cs typeface="Arial" charset="0"/>
              </a:rPr>
              <a:t>Risk değerlendirmesi göz önünde bulundurularak ve özellikle işin süresine ve ergonomik zorlamalara bağlı olarak, </a:t>
            </a:r>
            <a:r>
              <a:rPr lang="tr-TR" sz="2400" b="1" smtClean="0">
                <a:latin typeface="Arial" charset="0"/>
                <a:cs typeface="Arial" charset="0"/>
              </a:rPr>
              <a:t>uygun aksesuarlı oturma yerleri sağlanacaktır</a:t>
            </a:r>
            <a:r>
              <a:rPr lang="tr-TR" sz="2400" smtClean="0">
                <a:latin typeface="Arial" charset="0"/>
                <a:cs typeface="Arial" charset="0"/>
              </a:rPr>
              <a:t>.</a:t>
            </a:r>
          </a:p>
          <a:p>
            <a:pPr algn="just">
              <a:lnSpc>
                <a:spcPct val="90000"/>
              </a:lnSpc>
            </a:pPr>
            <a:r>
              <a:rPr lang="tr-TR" sz="2400" b="1" smtClean="0">
                <a:latin typeface="Arial" charset="0"/>
                <a:cs typeface="Arial" charset="0"/>
              </a:rPr>
              <a:t>Düşmeleri önleyecek koruyucular</a:t>
            </a:r>
            <a:r>
              <a:rPr lang="tr-TR" sz="2400" smtClean="0">
                <a:latin typeface="Arial" charset="0"/>
                <a:cs typeface="Arial" charset="0"/>
              </a:rPr>
              <a:t> yapılacaktır. </a:t>
            </a:r>
          </a:p>
          <a:p>
            <a:pPr>
              <a:lnSpc>
                <a:spcPct val="90000"/>
              </a:lnSpc>
            </a:pPr>
            <a:r>
              <a:rPr lang="tr-TR" sz="2400" smtClean="0">
                <a:latin typeface="Arial" charset="0"/>
                <a:cs typeface="Arial" charset="0"/>
              </a:rPr>
              <a:t>Yüksekte yapılan geçici işler </a:t>
            </a:r>
            <a:r>
              <a:rPr lang="tr-TR" sz="2400" b="1" smtClean="0">
                <a:latin typeface="Arial" charset="0"/>
                <a:cs typeface="Arial" charset="0"/>
              </a:rPr>
              <a:t>uygun hava koşullarında </a:t>
            </a:r>
            <a:r>
              <a:rPr lang="tr-TR" sz="2400" smtClean="0">
                <a:latin typeface="Arial" charset="0"/>
                <a:cs typeface="Arial" charset="0"/>
              </a:rPr>
              <a:t>sürdürülecektir.</a:t>
            </a:r>
          </a:p>
        </p:txBody>
      </p:sp>
    </p:spTree>
  </p:cSld>
  <p:clrMapOvr>
    <a:masterClrMapping/>
  </p:clrMapOvr>
  <p:transition>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a:xfrm>
            <a:off x="0" y="0"/>
            <a:ext cx="8915400" cy="6858000"/>
          </a:xfrm>
        </p:spPr>
        <p:txBody>
          <a:bodyPr/>
          <a:lstStyle/>
          <a:p>
            <a:pPr algn="ctr">
              <a:buFont typeface="Monotype Sorts" pitchFamily="2" charset="2"/>
              <a:buNone/>
            </a:pPr>
            <a:r>
              <a:rPr lang="tr-TR" sz="2800" b="1" smtClean="0">
                <a:latin typeface="Arial" charset="0"/>
                <a:cs typeface="Arial" charset="0"/>
              </a:rPr>
              <a:t>El merdivenlerinin kullanımı ile ilgili özel hükümler</a:t>
            </a:r>
            <a:endParaRPr lang="tr-TR" sz="2800" smtClean="0">
              <a:latin typeface="Arial" charset="0"/>
              <a:cs typeface="Arial" charset="0"/>
            </a:endParaRPr>
          </a:p>
          <a:p>
            <a:r>
              <a:rPr lang="tr-TR" sz="2800" smtClean="0">
                <a:latin typeface="Arial" charset="0"/>
                <a:cs typeface="Arial" charset="0"/>
              </a:rPr>
              <a:t>Portatif el merdivenleri, basamakları yatay konumda olacak şekilde </a:t>
            </a:r>
            <a:r>
              <a:rPr lang="tr-TR" sz="2800" b="1" smtClean="0">
                <a:latin typeface="Arial" charset="0"/>
                <a:cs typeface="Arial" charset="0"/>
              </a:rPr>
              <a:t>düzgün, sağlam, ölçüsü uygun, sabit pabuçlar üzerinde</a:t>
            </a:r>
            <a:r>
              <a:rPr lang="tr-TR" sz="2800" smtClean="0">
                <a:latin typeface="Arial" charset="0"/>
                <a:cs typeface="Arial" charset="0"/>
              </a:rPr>
              <a:t> duracaktır. </a:t>
            </a:r>
          </a:p>
          <a:p>
            <a:r>
              <a:rPr lang="tr-TR" sz="2800" smtClean="0">
                <a:latin typeface="Arial" charset="0"/>
                <a:cs typeface="Arial" charset="0"/>
              </a:rPr>
              <a:t>Portatif el merdivenlerinin kullanımı sırasında </a:t>
            </a:r>
            <a:r>
              <a:rPr lang="tr-TR" sz="2800" b="1" smtClean="0">
                <a:latin typeface="Arial" charset="0"/>
                <a:cs typeface="Arial" charset="0"/>
              </a:rPr>
              <a:t>üst veya alt uçları sabitlenerek veya kaymaz bir malzeme kullanılarak</a:t>
            </a:r>
            <a:r>
              <a:rPr lang="tr-TR" sz="2800" smtClean="0">
                <a:latin typeface="Arial" charset="0"/>
                <a:cs typeface="Arial" charset="0"/>
              </a:rPr>
              <a:t> ayaklarının kayması önlenecektir. </a:t>
            </a:r>
          </a:p>
          <a:p>
            <a:r>
              <a:rPr lang="tr-TR" sz="2800" smtClean="0">
                <a:latin typeface="Arial" charset="0"/>
                <a:cs typeface="Arial" charset="0"/>
              </a:rPr>
              <a:t>Mobil el merdivenleri, </a:t>
            </a:r>
            <a:r>
              <a:rPr lang="tr-TR" sz="2800" b="1" smtClean="0">
                <a:latin typeface="Arial" charset="0"/>
                <a:cs typeface="Arial" charset="0"/>
              </a:rPr>
              <a:t>üzerine çıkılmadan önce hareketleri durdurulacak ve sabitlenecektir</a:t>
            </a:r>
            <a:r>
              <a:rPr lang="tr-TR" sz="2800" smtClean="0">
                <a:latin typeface="Arial" charset="0"/>
                <a:cs typeface="Arial" charset="0"/>
              </a:rPr>
              <a:t>.</a:t>
            </a:r>
          </a:p>
          <a:p>
            <a:r>
              <a:rPr lang="tr-TR" sz="2800" smtClean="0">
                <a:latin typeface="Arial" charset="0"/>
                <a:cs typeface="Arial" charset="0"/>
              </a:rPr>
              <a:t>El merdivenlerinde her zaman </a:t>
            </a:r>
            <a:r>
              <a:rPr lang="tr-TR" sz="2800" b="1" smtClean="0">
                <a:latin typeface="Arial" charset="0"/>
                <a:cs typeface="Arial" charset="0"/>
              </a:rPr>
              <a:t>işçilerin elleriyle tutunabilecekleri uygun yer</a:t>
            </a:r>
            <a:r>
              <a:rPr lang="tr-TR" sz="2800" smtClean="0">
                <a:latin typeface="Arial" charset="0"/>
                <a:cs typeface="Arial" charset="0"/>
              </a:rPr>
              <a:t> ve sağlam destek bulunacaktır. </a:t>
            </a:r>
          </a:p>
        </p:txBody>
      </p:sp>
    </p:spTree>
  </p:cSld>
  <p:clrMapOvr>
    <a:masterClrMapping/>
  </p:clrMapOvr>
  <p:transition>
    <p:wipe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xfrm>
            <a:off x="0" y="0"/>
            <a:ext cx="8915400" cy="6858000"/>
          </a:xfrm>
        </p:spPr>
        <p:txBody>
          <a:bodyPr/>
          <a:lstStyle/>
          <a:p>
            <a:pPr algn="ctr">
              <a:lnSpc>
                <a:spcPct val="80000"/>
              </a:lnSpc>
              <a:buFont typeface="Monotype Sorts" pitchFamily="2" charset="2"/>
              <a:buNone/>
            </a:pPr>
            <a:r>
              <a:rPr lang="tr-TR" sz="1800" b="1" smtClean="0">
                <a:latin typeface="Arial" charset="0"/>
                <a:cs typeface="Arial" charset="0"/>
              </a:rPr>
              <a:t>İskelelerin kullanımı ile ilgili özel hükümler</a:t>
            </a:r>
            <a:endParaRPr lang="tr-TR" sz="1800" smtClean="0">
              <a:latin typeface="Arial" charset="0"/>
              <a:cs typeface="Arial" charset="0"/>
            </a:endParaRPr>
          </a:p>
          <a:p>
            <a:pPr>
              <a:lnSpc>
                <a:spcPct val="80000"/>
              </a:lnSpc>
            </a:pPr>
            <a:r>
              <a:rPr lang="tr-TR" sz="1800" smtClean="0">
                <a:latin typeface="Arial" charset="0"/>
                <a:cs typeface="Arial" charset="0"/>
              </a:rPr>
              <a:t>İskeleler </a:t>
            </a:r>
            <a:r>
              <a:rPr lang="tr-TR" sz="1800" b="1" smtClean="0">
                <a:latin typeface="Arial" charset="0"/>
                <a:cs typeface="Arial" charset="0"/>
              </a:rPr>
              <a:t>sağlam ve dayanıklı</a:t>
            </a:r>
            <a:r>
              <a:rPr lang="tr-TR" sz="1800" smtClean="0">
                <a:latin typeface="Arial" charset="0"/>
                <a:cs typeface="Arial" charset="0"/>
              </a:rPr>
              <a:t> olacaktır.</a:t>
            </a:r>
          </a:p>
          <a:p>
            <a:pPr>
              <a:lnSpc>
                <a:spcPct val="80000"/>
              </a:lnSpc>
            </a:pPr>
            <a:r>
              <a:rPr lang="tr-TR" sz="1800" smtClean="0">
                <a:latin typeface="Arial" charset="0"/>
                <a:cs typeface="Arial" charset="0"/>
              </a:rPr>
              <a:t>İskeleyi </a:t>
            </a:r>
            <a:r>
              <a:rPr lang="tr-TR" sz="1800" b="1" smtClean="0">
                <a:latin typeface="Arial" charset="0"/>
                <a:cs typeface="Arial" charset="0"/>
              </a:rPr>
              <a:t>kurma, kullanma ve sökme PLANI</a:t>
            </a:r>
            <a:r>
              <a:rPr lang="tr-TR" sz="1800" smtClean="0">
                <a:latin typeface="Arial" charset="0"/>
                <a:cs typeface="Arial" charset="0"/>
              </a:rPr>
              <a:t> uzman bir kişi tarafından yapılacaktır.</a:t>
            </a:r>
          </a:p>
          <a:p>
            <a:pPr>
              <a:lnSpc>
                <a:spcPct val="80000"/>
              </a:lnSpc>
              <a:buFont typeface="Monotype Sorts" pitchFamily="2" charset="2"/>
              <a:buNone/>
            </a:pPr>
            <a:r>
              <a:rPr lang="tr-TR" sz="1800" smtClean="0">
                <a:latin typeface="Arial" charset="0"/>
                <a:cs typeface="Arial" charset="0"/>
              </a:rPr>
              <a:t>	Bu planlar aşağıda belirtilen bilgileri içerecektir.</a:t>
            </a:r>
          </a:p>
          <a:p>
            <a:pPr>
              <a:lnSpc>
                <a:spcPct val="80000"/>
              </a:lnSpc>
              <a:buFont typeface="Monotype Sorts" pitchFamily="2" charset="2"/>
              <a:buNone/>
            </a:pPr>
            <a:r>
              <a:rPr lang="tr-TR" sz="1800" smtClean="0">
                <a:latin typeface="Arial" charset="0"/>
                <a:cs typeface="Arial" charset="0"/>
              </a:rPr>
              <a:t>a) İskelelerin kurulması, sökülmesi veya değişiklik yapılması ile ilgili planların </a:t>
            </a:r>
            <a:r>
              <a:rPr lang="tr-TR" sz="1800" b="1" smtClean="0">
                <a:latin typeface="Arial" charset="0"/>
                <a:cs typeface="Arial" charset="0"/>
              </a:rPr>
              <a:t>anlaşılır olmalıdır ,</a:t>
            </a:r>
          </a:p>
          <a:p>
            <a:pPr>
              <a:lnSpc>
                <a:spcPct val="80000"/>
              </a:lnSpc>
              <a:buFont typeface="Monotype Sorts" pitchFamily="2" charset="2"/>
              <a:buNone/>
            </a:pPr>
            <a:r>
              <a:rPr lang="tr-TR" sz="1800" smtClean="0">
                <a:latin typeface="Arial" charset="0"/>
                <a:cs typeface="Arial" charset="0"/>
              </a:rPr>
              <a:t>b) İskelelerin kurulması, sökülmesi veya değişiklik </a:t>
            </a:r>
            <a:r>
              <a:rPr lang="tr-TR" sz="1800" b="1" smtClean="0">
                <a:latin typeface="Arial" charset="0"/>
                <a:cs typeface="Arial" charset="0"/>
              </a:rPr>
              <a:t>yapılması sırasında güvenlik,</a:t>
            </a:r>
          </a:p>
          <a:p>
            <a:pPr>
              <a:lnSpc>
                <a:spcPct val="80000"/>
              </a:lnSpc>
              <a:buFont typeface="Monotype Sorts" pitchFamily="2" charset="2"/>
              <a:buNone/>
            </a:pPr>
            <a:r>
              <a:rPr lang="tr-TR" sz="1800" smtClean="0">
                <a:latin typeface="Arial" charset="0"/>
                <a:cs typeface="Arial" charset="0"/>
              </a:rPr>
              <a:t>c) İşçilerin veya malzemelerin </a:t>
            </a:r>
            <a:r>
              <a:rPr lang="tr-TR" sz="1800" b="1" smtClean="0">
                <a:latin typeface="Arial" charset="0"/>
                <a:cs typeface="Arial" charset="0"/>
              </a:rPr>
              <a:t>düşme riskini önleyecek </a:t>
            </a:r>
            <a:r>
              <a:rPr lang="tr-TR" sz="1800" smtClean="0">
                <a:latin typeface="Arial" charset="0"/>
                <a:cs typeface="Arial" charset="0"/>
              </a:rPr>
              <a:t>tedbirler,</a:t>
            </a:r>
          </a:p>
          <a:p>
            <a:pPr>
              <a:lnSpc>
                <a:spcPct val="80000"/>
              </a:lnSpc>
              <a:buFont typeface="Monotype Sorts" pitchFamily="2" charset="2"/>
              <a:buNone/>
            </a:pPr>
            <a:r>
              <a:rPr lang="tr-TR" sz="1800" smtClean="0">
                <a:latin typeface="Arial" charset="0"/>
                <a:cs typeface="Arial" charset="0"/>
              </a:rPr>
              <a:t>d) İskelelerde güvenliği olumsuz etkileyebilecek </a:t>
            </a:r>
            <a:r>
              <a:rPr lang="tr-TR" sz="1800" b="1" smtClean="0">
                <a:latin typeface="Arial" charset="0"/>
                <a:cs typeface="Arial" charset="0"/>
              </a:rPr>
              <a:t>değişen hava koşullarına göre alınacak güvenlik</a:t>
            </a:r>
            <a:r>
              <a:rPr lang="tr-TR" sz="1800" smtClean="0">
                <a:latin typeface="Arial" charset="0"/>
                <a:cs typeface="Arial" charset="0"/>
              </a:rPr>
              <a:t> önlemleri,</a:t>
            </a:r>
          </a:p>
          <a:p>
            <a:pPr>
              <a:lnSpc>
                <a:spcPct val="80000"/>
              </a:lnSpc>
              <a:buFont typeface="Monotype Sorts" pitchFamily="2" charset="2"/>
              <a:buNone/>
            </a:pPr>
            <a:r>
              <a:rPr lang="tr-TR" sz="1800" smtClean="0">
                <a:latin typeface="Arial" charset="0"/>
                <a:cs typeface="Arial" charset="0"/>
              </a:rPr>
              <a:t>e) İskelelerin taşıyabileceği yükler,</a:t>
            </a:r>
          </a:p>
          <a:p>
            <a:pPr>
              <a:lnSpc>
                <a:spcPct val="80000"/>
              </a:lnSpc>
              <a:buFont typeface="Monotype Sorts" pitchFamily="2" charset="2"/>
              <a:buNone/>
            </a:pPr>
            <a:r>
              <a:rPr lang="tr-TR" sz="1800" smtClean="0">
                <a:latin typeface="Arial" charset="0"/>
                <a:cs typeface="Arial" charset="0"/>
              </a:rPr>
              <a:t>f) İskelelerin kurulması, sökülmesi veya değişiklik yapılması işlemleri sırasında </a:t>
            </a:r>
            <a:r>
              <a:rPr lang="tr-TR" sz="1800" b="1" smtClean="0">
                <a:latin typeface="Arial" charset="0"/>
                <a:cs typeface="Arial" charset="0"/>
              </a:rPr>
              <a:t>ortaya çıkabilecek diğer riskler.</a:t>
            </a:r>
          </a:p>
          <a:p>
            <a:pPr>
              <a:lnSpc>
                <a:spcPct val="80000"/>
              </a:lnSpc>
            </a:pPr>
            <a:endParaRPr lang="tr-TR" sz="1800" smtClean="0">
              <a:latin typeface="Arial" charset="0"/>
              <a:cs typeface="Arial" charset="0"/>
            </a:endParaRPr>
          </a:p>
          <a:p>
            <a:pPr>
              <a:lnSpc>
                <a:spcPct val="80000"/>
              </a:lnSpc>
            </a:pPr>
            <a:r>
              <a:rPr lang="tr-TR" sz="1800" smtClean="0">
                <a:latin typeface="Arial" charset="0"/>
                <a:cs typeface="Arial" charset="0"/>
              </a:rPr>
              <a:t>Tekerlekli iskelelerin çalışma esnasında </a:t>
            </a:r>
            <a:r>
              <a:rPr lang="tr-TR" sz="1800" b="1" smtClean="0">
                <a:latin typeface="Arial" charset="0"/>
                <a:cs typeface="Arial" charset="0"/>
              </a:rPr>
              <a:t>kendiliğinden hareket etmesi uygun araçlarla önlenecektir</a:t>
            </a:r>
            <a:r>
              <a:rPr lang="tr-TR" sz="1800" smtClean="0">
                <a:latin typeface="Arial" charset="0"/>
                <a:cs typeface="Arial" charset="0"/>
              </a:rPr>
              <a:t>.</a:t>
            </a:r>
          </a:p>
          <a:p>
            <a:pPr>
              <a:lnSpc>
                <a:spcPct val="80000"/>
              </a:lnSpc>
            </a:pPr>
            <a:endParaRPr lang="tr-TR" sz="1800" smtClean="0">
              <a:latin typeface="Arial" charset="0"/>
              <a:cs typeface="Arial" charset="0"/>
            </a:endParaRPr>
          </a:p>
          <a:p>
            <a:pPr>
              <a:lnSpc>
                <a:spcPct val="80000"/>
              </a:lnSpc>
            </a:pPr>
            <a:r>
              <a:rPr lang="tr-TR" sz="1800" smtClean="0">
                <a:latin typeface="Arial" charset="0"/>
                <a:cs typeface="Arial" charset="0"/>
              </a:rPr>
              <a:t>Platform elemanları ve dikey korkulukların arasında </a:t>
            </a:r>
            <a:r>
              <a:rPr lang="tr-TR" sz="1800" b="1" smtClean="0">
                <a:latin typeface="Arial" charset="0"/>
                <a:cs typeface="Arial" charset="0"/>
              </a:rPr>
              <a:t>düşmelere neden olabilecek tehlikeli boşluklar bulunmayacaktır.</a:t>
            </a:r>
          </a:p>
          <a:p>
            <a:pPr>
              <a:lnSpc>
                <a:spcPct val="80000"/>
              </a:lnSpc>
            </a:pPr>
            <a:r>
              <a:rPr lang="tr-TR" sz="1800" smtClean="0">
                <a:latin typeface="Arial" charset="0"/>
                <a:cs typeface="Arial" charset="0"/>
              </a:rPr>
              <a:t>Kurma, sökme veya değişiklik yapılması sırasında iskelenin</a:t>
            </a:r>
            <a:r>
              <a:rPr lang="tr-TR" sz="1800" b="1" smtClean="0">
                <a:latin typeface="Arial" charset="0"/>
                <a:cs typeface="Arial" charset="0"/>
              </a:rPr>
              <a:t> kullanıma hazır olmayan kısımları</a:t>
            </a:r>
            <a:r>
              <a:rPr lang="tr-TR" sz="1800" smtClean="0">
                <a:latin typeface="Arial" charset="0"/>
                <a:cs typeface="Arial" charset="0"/>
              </a:rPr>
              <a:t>, genel uyarı işaretleri ile </a:t>
            </a:r>
            <a:r>
              <a:rPr lang="tr-TR" sz="1800" b="1" smtClean="0">
                <a:latin typeface="Arial" charset="0"/>
                <a:cs typeface="Arial" charset="0"/>
              </a:rPr>
              <a:t>işaretlenecek ve tehlikeli bölgeye girişler fiziksel araçlarla önlenecektir.</a:t>
            </a:r>
          </a:p>
          <a:p>
            <a:pPr>
              <a:lnSpc>
                <a:spcPct val="80000"/>
              </a:lnSpc>
            </a:pPr>
            <a:r>
              <a:rPr lang="tr-TR" sz="1800" smtClean="0">
                <a:latin typeface="Arial" charset="0"/>
                <a:cs typeface="Arial" charset="0"/>
              </a:rPr>
              <a:t>İskelelerin </a:t>
            </a:r>
            <a:r>
              <a:rPr lang="tr-TR" sz="1800" b="1" smtClean="0">
                <a:latin typeface="Arial" charset="0"/>
                <a:cs typeface="Arial" charset="0"/>
              </a:rPr>
              <a:t>kurulması, sökülmesi</a:t>
            </a:r>
            <a:r>
              <a:rPr lang="tr-TR" sz="1800" smtClean="0">
                <a:latin typeface="Arial" charset="0"/>
                <a:cs typeface="Arial" charset="0"/>
              </a:rPr>
              <a:t> veya üzerinde önemli değişiklik yapılması, </a:t>
            </a:r>
            <a:r>
              <a:rPr lang="tr-TR" sz="1800" b="1" smtClean="0">
                <a:latin typeface="Arial" charset="0"/>
                <a:cs typeface="Arial" charset="0"/>
              </a:rPr>
              <a:t>yetkili uzman bir kişinin gözetimi</a:t>
            </a:r>
            <a:r>
              <a:rPr lang="tr-TR" sz="1800" smtClean="0">
                <a:latin typeface="Arial" charset="0"/>
                <a:cs typeface="Arial" charset="0"/>
              </a:rPr>
              <a:t> altında yeterli </a:t>
            </a:r>
            <a:r>
              <a:rPr lang="tr-TR" sz="1800" b="1" smtClean="0">
                <a:latin typeface="Arial" charset="0"/>
                <a:cs typeface="Arial" charset="0"/>
              </a:rPr>
              <a:t>eğitim almış işçiler tarafından</a:t>
            </a:r>
            <a:r>
              <a:rPr lang="tr-TR" sz="1800" smtClean="0">
                <a:latin typeface="Arial" charset="0"/>
                <a:cs typeface="Arial" charset="0"/>
              </a:rPr>
              <a:t> yapılacaktır.</a:t>
            </a:r>
          </a:p>
        </p:txBody>
      </p:sp>
    </p:spTree>
  </p:cSld>
  <p:clrMapOvr>
    <a:masterClrMapping/>
  </p:clrMapOvr>
  <p:transition>
    <p:wipe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0" y="0"/>
            <a:ext cx="8915400" cy="6858000"/>
          </a:xfrm>
        </p:spPr>
        <p:txBody>
          <a:bodyPr/>
          <a:lstStyle/>
          <a:p>
            <a:pPr algn="ctr">
              <a:lnSpc>
                <a:spcPct val="90000"/>
              </a:lnSpc>
              <a:buFont typeface="Monotype Sorts" pitchFamily="2" charset="2"/>
              <a:buNone/>
            </a:pPr>
            <a:r>
              <a:rPr lang="tr-TR" sz="2000" b="1" smtClean="0">
                <a:latin typeface="Arial" charset="0"/>
                <a:cs typeface="Arial" charset="0"/>
              </a:rPr>
              <a:t>Halat  kullanarak yapılan çalışmalarla ilgili özel hükümler</a:t>
            </a:r>
            <a:endParaRPr lang="tr-TR" sz="2000" smtClean="0">
              <a:latin typeface="Arial" charset="0"/>
              <a:cs typeface="Arial" charset="0"/>
            </a:endParaRPr>
          </a:p>
          <a:p>
            <a:pPr>
              <a:lnSpc>
                <a:spcPct val="90000"/>
              </a:lnSpc>
            </a:pPr>
            <a:r>
              <a:rPr lang="tr-TR" sz="2000" smtClean="0">
                <a:latin typeface="Arial" charset="0"/>
                <a:cs typeface="Arial" charset="0"/>
              </a:rPr>
              <a:t>a) Sistemde en az iki ayrı (kancalı) halat bulunacak, bunlardan biri, inip çıkmada veya destek olarak kullanılan </a:t>
            </a:r>
            <a:r>
              <a:rPr lang="tr-TR" sz="2000" b="1" smtClean="0">
                <a:latin typeface="Arial" charset="0"/>
                <a:cs typeface="Arial" charset="0"/>
              </a:rPr>
              <a:t>ÇALIŞMA HALATI, GÜVENLİK HALATI</a:t>
            </a:r>
            <a:r>
              <a:rPr lang="tr-TR" sz="2000" smtClean="0">
                <a:latin typeface="Arial" charset="0"/>
                <a:cs typeface="Arial" charset="0"/>
              </a:rPr>
              <a:t> olacaktır.</a:t>
            </a:r>
          </a:p>
          <a:p>
            <a:pPr>
              <a:lnSpc>
                <a:spcPct val="90000"/>
              </a:lnSpc>
            </a:pPr>
            <a:r>
              <a:rPr lang="tr-TR" sz="2000" smtClean="0">
                <a:latin typeface="Arial" charset="0"/>
                <a:cs typeface="Arial" charset="0"/>
              </a:rPr>
              <a:t>b) İşçilere, </a:t>
            </a:r>
            <a:r>
              <a:rPr lang="tr-TR" sz="2000" b="1" smtClean="0">
                <a:latin typeface="Arial" charset="0"/>
                <a:cs typeface="Arial" charset="0"/>
              </a:rPr>
              <a:t>çalışma halatına bağlı paraşütçü tipi emniyet kemeri</a:t>
            </a:r>
            <a:r>
              <a:rPr lang="tr-TR" sz="2000" smtClean="0">
                <a:latin typeface="Arial" charset="0"/>
                <a:cs typeface="Arial" charset="0"/>
              </a:rPr>
              <a:t> verilecek ve kullandırılacaktır. </a:t>
            </a:r>
            <a:r>
              <a:rPr lang="tr-TR" sz="2000" b="1" smtClean="0">
                <a:latin typeface="Arial" charset="0"/>
                <a:cs typeface="Arial" charset="0"/>
              </a:rPr>
              <a:t>Emniyet kemerinin ayrıca güvenlik halatı ile bağlantısı sağlanacaktır</a:t>
            </a:r>
            <a:r>
              <a:rPr lang="tr-TR" sz="2000" smtClean="0">
                <a:latin typeface="Arial" charset="0"/>
                <a:cs typeface="Arial" charset="0"/>
              </a:rPr>
              <a:t>.</a:t>
            </a:r>
          </a:p>
          <a:p>
            <a:pPr>
              <a:lnSpc>
                <a:spcPct val="90000"/>
              </a:lnSpc>
            </a:pPr>
            <a:r>
              <a:rPr lang="tr-TR" sz="2000" smtClean="0">
                <a:latin typeface="Arial" charset="0"/>
                <a:cs typeface="Arial" charset="0"/>
              </a:rPr>
              <a:t>c) Çalışma halatı, güvenli iniş ve çıkış araçları ile teçhiz edilecek ve kullanıcının hareket kontrolünü kaybetmesi halinde, düşmesini önlemek için </a:t>
            </a:r>
            <a:r>
              <a:rPr lang="tr-TR" sz="2000" b="1" smtClean="0">
                <a:latin typeface="Arial" charset="0"/>
                <a:cs typeface="Arial" charset="0"/>
              </a:rPr>
              <a:t>KENDİLİĞİNDEN KİLİTLENEBİLEN sisteme</a:t>
            </a:r>
            <a:r>
              <a:rPr lang="tr-TR" sz="2000" smtClean="0">
                <a:latin typeface="Arial" charset="0"/>
                <a:cs typeface="Arial" charset="0"/>
              </a:rPr>
              <a:t> sahip olacaktır. </a:t>
            </a:r>
          </a:p>
          <a:p>
            <a:pPr>
              <a:lnSpc>
                <a:spcPct val="90000"/>
              </a:lnSpc>
            </a:pPr>
            <a:r>
              <a:rPr lang="tr-TR" sz="2000" smtClean="0">
                <a:latin typeface="Arial" charset="0"/>
                <a:cs typeface="Arial" charset="0"/>
              </a:rPr>
              <a:t>d) İşçi tarafından </a:t>
            </a:r>
            <a:r>
              <a:rPr lang="tr-TR" sz="2000" b="1" smtClean="0">
                <a:latin typeface="Arial" charset="0"/>
                <a:cs typeface="Arial" charset="0"/>
              </a:rPr>
              <a:t>kullanılan alet, edevat ve diğer aksesuarlar</a:t>
            </a:r>
            <a:r>
              <a:rPr lang="tr-TR" sz="2000" smtClean="0">
                <a:latin typeface="Arial" charset="0"/>
                <a:cs typeface="Arial" charset="0"/>
              </a:rPr>
              <a:t> paraşütçü tipi emniyet kemerine veya oturma yerine veya başka </a:t>
            </a:r>
            <a:r>
              <a:rPr lang="tr-TR" sz="2000" b="1" smtClean="0">
                <a:latin typeface="Arial" charset="0"/>
                <a:cs typeface="Arial" charset="0"/>
              </a:rPr>
              <a:t>uygun bir yere bağlanarak g</a:t>
            </a:r>
            <a:r>
              <a:rPr lang="tr-TR" sz="2000" smtClean="0">
                <a:latin typeface="Arial" charset="0"/>
                <a:cs typeface="Arial" charset="0"/>
              </a:rPr>
              <a:t>üvenli hale getirilecektir.</a:t>
            </a:r>
          </a:p>
          <a:p>
            <a:pPr>
              <a:lnSpc>
                <a:spcPct val="90000"/>
              </a:lnSpc>
            </a:pPr>
            <a:r>
              <a:rPr lang="tr-TR" sz="2000" smtClean="0">
                <a:latin typeface="Arial" charset="0"/>
                <a:cs typeface="Arial" charset="0"/>
              </a:rPr>
              <a:t>e) </a:t>
            </a:r>
            <a:r>
              <a:rPr lang="tr-TR" sz="2000" b="1" smtClean="0">
                <a:latin typeface="Arial" charset="0"/>
                <a:cs typeface="Arial" charset="0"/>
              </a:rPr>
              <a:t>Acil bir durumda işçinin derhal kurtarılabilmesi</a:t>
            </a:r>
            <a:r>
              <a:rPr lang="tr-TR" sz="2000" smtClean="0">
                <a:latin typeface="Arial" charset="0"/>
                <a:cs typeface="Arial" charset="0"/>
              </a:rPr>
              <a:t> için iş uygun şekilde planlanacak ve gözetim sağlanacaktır.</a:t>
            </a:r>
          </a:p>
          <a:p>
            <a:pPr>
              <a:lnSpc>
                <a:spcPct val="90000"/>
              </a:lnSpc>
            </a:pPr>
            <a:r>
              <a:rPr lang="tr-TR" sz="2000" smtClean="0">
                <a:latin typeface="Arial" charset="0"/>
                <a:cs typeface="Arial" charset="0"/>
              </a:rPr>
              <a:t>f) işçilere yapacakları işe uygun ve </a:t>
            </a:r>
            <a:r>
              <a:rPr lang="tr-TR" sz="2000" b="1" smtClean="0">
                <a:latin typeface="Arial" charset="0"/>
                <a:cs typeface="Arial" charset="0"/>
              </a:rPr>
              <a:t>özellikle kurtarma konusunda</a:t>
            </a:r>
            <a:r>
              <a:rPr lang="tr-TR" sz="2000" smtClean="0">
                <a:latin typeface="Arial" charset="0"/>
                <a:cs typeface="Arial" charset="0"/>
              </a:rPr>
              <a:t> yeterli eğitim verilecektir.</a:t>
            </a:r>
          </a:p>
          <a:p>
            <a:pPr>
              <a:lnSpc>
                <a:spcPct val="90000"/>
              </a:lnSpc>
            </a:pPr>
            <a:r>
              <a:rPr lang="tr-TR" sz="2000" smtClean="0">
                <a:latin typeface="Arial" charset="0"/>
                <a:cs typeface="Arial" charset="0"/>
              </a:rPr>
              <a:t>Risk değerlendirmesi gözönünde bulundurularak ikinci bir halat kullanılmasının işin yapılmasını daha tehlikeli hale getirdiği istisnai durumlarda, </a:t>
            </a:r>
            <a:r>
              <a:rPr lang="tr-TR" sz="2000" b="1" smtClean="0">
                <a:latin typeface="Arial" charset="0"/>
                <a:cs typeface="Arial" charset="0"/>
              </a:rPr>
              <a:t>güvenliği sağlayacak yeterli önlemler alınmak şartıyla tek bir halatla çalışma yapılabilir</a:t>
            </a:r>
            <a:r>
              <a:rPr lang="tr-TR" sz="2000" smtClean="0">
                <a:latin typeface="Arial" charset="0"/>
                <a:cs typeface="Arial" charset="0"/>
              </a:rPr>
              <a:t>.</a:t>
            </a:r>
          </a:p>
          <a:p>
            <a:pPr>
              <a:lnSpc>
                <a:spcPct val="90000"/>
              </a:lnSpc>
            </a:pPr>
            <a:endParaRPr lang="tr-TR" sz="2000" smtClean="0">
              <a:latin typeface="Arial" charset="0"/>
              <a:cs typeface="Arial" charset="0"/>
            </a:endParaRPr>
          </a:p>
          <a:p>
            <a:pPr>
              <a:lnSpc>
                <a:spcPct val="90000"/>
              </a:lnSpc>
            </a:pPr>
            <a:endParaRPr lang="tr-TR" sz="2000" smtClean="0">
              <a:latin typeface="Arial" charset="0"/>
              <a:cs typeface="Arial" charset="0"/>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742950" y="200025"/>
            <a:ext cx="4502150" cy="427038"/>
          </a:xfrm>
        </p:spPr>
        <p:txBody>
          <a:bodyPr>
            <a:normAutofit fontScale="90000"/>
          </a:bodyPr>
          <a:lstStyle/>
          <a:p>
            <a:pPr eaLnBrk="1" hangingPunct="1">
              <a:defRPr/>
            </a:pPr>
            <a:r>
              <a:rPr lang="tr-TR" sz="2900" smtClean="0">
                <a:solidFill>
                  <a:srgbClr val="FF3300"/>
                </a:solidFill>
              </a:rPr>
              <a:t>Konu Başlıklarımız</a:t>
            </a:r>
          </a:p>
        </p:txBody>
      </p:sp>
      <p:sp>
        <p:nvSpPr>
          <p:cNvPr id="2" name="Rectangle 3"/>
          <p:cNvSpPr>
            <a:spLocks noGrp="1" noChangeArrowheads="1"/>
          </p:cNvSpPr>
          <p:nvPr>
            <p:ph idx="1"/>
          </p:nvPr>
        </p:nvSpPr>
        <p:spPr>
          <a:xfrm>
            <a:off x="184150" y="1220788"/>
            <a:ext cx="8204200" cy="4729162"/>
          </a:xfrm>
        </p:spPr>
        <p:txBody>
          <a:bodyPr/>
          <a:lstStyle/>
          <a:p>
            <a:pPr eaLnBrk="1" hangingPunct="1">
              <a:buFont typeface="Wingdings" pitchFamily="2" charset="2"/>
              <a:buNone/>
            </a:pPr>
            <a:r>
              <a:rPr lang="tr-TR" smtClean="0"/>
              <a:t>1. İş Ekipmanlarının İmalatçılarının Sorumlulukları</a:t>
            </a:r>
          </a:p>
          <a:p>
            <a:pPr eaLnBrk="1" hangingPunct="1">
              <a:buFont typeface="Wingdings" pitchFamily="2" charset="2"/>
              <a:buNone/>
            </a:pPr>
            <a:r>
              <a:rPr lang="tr-TR" smtClean="0"/>
              <a:t>2. İş Ekipmanlarının Kullanımı</a:t>
            </a:r>
          </a:p>
          <a:p>
            <a:pPr eaLnBrk="1" hangingPunct="1">
              <a:buFont typeface="Wingdings" pitchFamily="2" charset="2"/>
              <a:buNone/>
            </a:pPr>
            <a:r>
              <a:rPr lang="tr-TR" smtClean="0"/>
              <a:t>3. Makinelerin İşaretlenmesi</a:t>
            </a:r>
            <a:endParaRPr lang="tr-TR" b="1" smtClean="0"/>
          </a:p>
          <a:p>
            <a:pPr eaLnBrk="1" hangingPunct="1">
              <a:buFont typeface="Wingdings" pitchFamily="2" charset="2"/>
              <a:buNone/>
            </a:pPr>
            <a:r>
              <a:rPr lang="tr-TR" smtClean="0"/>
              <a:t>4. İşletme Talimatları</a:t>
            </a:r>
          </a:p>
          <a:p>
            <a:pPr eaLnBrk="1" hangingPunct="1">
              <a:buFont typeface="Wingdings" pitchFamily="2" charset="2"/>
              <a:buNone/>
            </a:pPr>
            <a:r>
              <a:rPr lang="tr-TR" smtClean="0"/>
              <a:t>5. İş Ekipmanlarında Bulunacak Asgari Gerekler</a:t>
            </a:r>
          </a:p>
          <a:p>
            <a:pPr eaLnBrk="1" hangingPunct="1">
              <a:buFont typeface="Wingdings" pitchFamily="2" charset="2"/>
              <a:buNone/>
            </a:pPr>
            <a:r>
              <a:rPr lang="tr-TR" smtClean="0"/>
              <a:t>6. Makine Koruyucuları</a:t>
            </a:r>
          </a:p>
          <a:p>
            <a:pPr eaLnBrk="1" hangingPunct="1">
              <a:buFont typeface="Wingdings" pitchFamily="2" charset="2"/>
              <a:buNone/>
            </a:pPr>
            <a:r>
              <a:rPr lang="tr-TR" smtClean="0"/>
              <a:t>7. İlgili Mevzuat </a:t>
            </a:r>
            <a:r>
              <a:rPr lang="tr-TR" smtClean="0">
                <a:solidFill>
                  <a:schemeClr val="bg1"/>
                </a:solidFill>
              </a:rPr>
              <a:t>ve Uygulamaları</a:t>
            </a:r>
          </a:p>
        </p:txBody>
      </p:sp>
      <p:sp>
        <p:nvSpPr>
          <p:cNvPr id="5124"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7DAB1D95-AAA8-47D7-BD74-F31841085547}" type="slidenum">
              <a:rPr lang="en-GB" smtClean="0">
                <a:solidFill>
                  <a:srgbClr val="898989"/>
                </a:solidFill>
              </a:rPr>
              <a:pPr algn="l" eaLnBrk="1" hangingPunct="1"/>
              <a:t>4</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7788" y="66675"/>
            <a:ext cx="8045450" cy="582613"/>
          </a:xfrm>
        </p:spPr>
        <p:txBody>
          <a:bodyPr/>
          <a:lstStyle/>
          <a:p>
            <a:pPr eaLnBrk="1" hangingPunct="1"/>
            <a:r>
              <a:rPr lang="tr-TR" sz="3200" smtClean="0">
                <a:solidFill>
                  <a:srgbClr val="FF0000"/>
                </a:solidFill>
              </a:rPr>
              <a:t>7. İlgili Mevzuat ve Uygulamaları</a:t>
            </a:r>
          </a:p>
        </p:txBody>
      </p:sp>
      <p:sp>
        <p:nvSpPr>
          <p:cNvPr id="6147" name="Rectangle 5"/>
          <p:cNvSpPr>
            <a:spLocks noGrp="1" noChangeArrowheads="1"/>
          </p:cNvSpPr>
          <p:nvPr>
            <p:ph idx="1"/>
          </p:nvPr>
        </p:nvSpPr>
        <p:spPr>
          <a:xfrm>
            <a:off x="73025" y="1204913"/>
            <a:ext cx="7256463" cy="4311650"/>
          </a:xfrm>
        </p:spPr>
        <p:txBody>
          <a:bodyPr/>
          <a:lstStyle/>
          <a:p>
            <a:pPr eaLnBrk="1" hangingPunct="1"/>
            <a:r>
              <a:rPr lang="tr-TR" sz="2400" smtClean="0"/>
              <a:t>İş Ekipmanlarının Kullanımında Sağlık ve Güvenlik Şartları Yönetmeliği</a:t>
            </a:r>
          </a:p>
          <a:p>
            <a:pPr eaLnBrk="1" hangingPunct="1">
              <a:buFont typeface="Wingdings" pitchFamily="2" charset="2"/>
              <a:buNone/>
            </a:pPr>
            <a:r>
              <a:rPr lang="tr-TR" sz="2400" smtClean="0"/>
              <a:t>	(Resmi Gazete Tarihi: 25.04.2013)</a:t>
            </a:r>
          </a:p>
          <a:p>
            <a:pPr eaLnBrk="1" hangingPunct="1"/>
            <a:r>
              <a:rPr lang="tr-TR" sz="2400" smtClean="0"/>
              <a:t>Makine Emniyeti Yönetmeliği</a:t>
            </a:r>
          </a:p>
          <a:p>
            <a:pPr eaLnBrk="1" hangingPunct="1">
              <a:buFont typeface="Wingdings" pitchFamily="2" charset="2"/>
              <a:buNone/>
            </a:pPr>
            <a:r>
              <a:rPr lang="tr-TR" sz="2400" smtClean="0"/>
              <a:t>	(Resmi Gazete Tarihi: 03.03.2009)</a:t>
            </a:r>
          </a:p>
        </p:txBody>
      </p:sp>
      <p:pic>
        <p:nvPicPr>
          <p:cNvPr id="6148" name="Picture 4" descr="C:\Users\hp\Desktop\resim-ikon\Resim2.png"/>
          <p:cNvPicPr>
            <a:picLocks noChangeAspect="1" noChangeArrowheads="1"/>
          </p:cNvPicPr>
          <p:nvPr/>
        </p:nvPicPr>
        <p:blipFill>
          <a:blip r:embed="rId2">
            <a:extLst>
              <a:ext uri="{28A0092B-C50C-407E-A947-70E740481C1C}">
                <a14:useLocalDpi xmlns:a14="http://schemas.microsoft.com/office/drawing/2010/main" val="0"/>
              </a:ext>
            </a:extLst>
          </a:blip>
          <a:srcRect l="3157" t="3685" r="2762" b="2922"/>
          <a:stretch>
            <a:fillRect/>
          </a:stretch>
        </p:blipFill>
        <p:spPr bwMode="auto">
          <a:xfrm>
            <a:off x="7007225" y="2646363"/>
            <a:ext cx="2089150" cy="1287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8" descr="Tam boyutlu görseli göster">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0613" y="3975100"/>
            <a:ext cx="1643062"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9" descr="Tam boyutlu görseli göster">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80325" y="1154113"/>
            <a:ext cx="1411288" cy="141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98438" y="188913"/>
            <a:ext cx="8045450" cy="769937"/>
          </a:xfrm>
        </p:spPr>
        <p:txBody>
          <a:bodyPr/>
          <a:lstStyle/>
          <a:p>
            <a:pPr eaLnBrk="1" hangingPunct="1"/>
            <a:r>
              <a:rPr lang="tr-TR" sz="2900" smtClean="0">
                <a:solidFill>
                  <a:srgbClr val="FF0000"/>
                </a:solidFill>
              </a:rPr>
              <a:t>1. İş Ekipmanlarının İmalatçılarının Sorumlulukları</a:t>
            </a:r>
          </a:p>
        </p:txBody>
      </p:sp>
      <p:sp>
        <p:nvSpPr>
          <p:cNvPr id="7171" name="Rectangle 3"/>
          <p:cNvSpPr>
            <a:spLocks noGrp="1" noChangeArrowheads="1"/>
          </p:cNvSpPr>
          <p:nvPr>
            <p:ph idx="1"/>
          </p:nvPr>
        </p:nvSpPr>
        <p:spPr>
          <a:xfrm>
            <a:off x="177800" y="1266825"/>
            <a:ext cx="8497888" cy="4683125"/>
          </a:xfrm>
        </p:spPr>
        <p:txBody>
          <a:bodyPr/>
          <a:lstStyle/>
          <a:p>
            <a:pPr eaLnBrk="1" hangingPunct="1">
              <a:lnSpc>
                <a:spcPct val="90000"/>
              </a:lnSpc>
            </a:pPr>
            <a:r>
              <a:rPr lang="tr-TR" sz="2400" smtClean="0"/>
              <a:t>İş ekipmanları, insana, diğer canlılara ve çevreye zarar vermemeli,</a:t>
            </a:r>
          </a:p>
          <a:p>
            <a:pPr eaLnBrk="1" hangingPunct="1">
              <a:lnSpc>
                <a:spcPct val="90000"/>
              </a:lnSpc>
            </a:pPr>
            <a:r>
              <a:rPr lang="tr-TR" sz="2400" smtClean="0"/>
              <a:t>Bir iş ekipmanı ile birlikte, kullanıcı, ayarcı, bakımcı vb. için gerekli tüm dokümanlar da sağlanmış olmalı,</a:t>
            </a:r>
          </a:p>
          <a:p>
            <a:pPr eaLnBrk="1" hangingPunct="1">
              <a:lnSpc>
                <a:spcPct val="90000"/>
              </a:lnSpc>
            </a:pPr>
            <a:r>
              <a:rPr lang="tr-TR" sz="2400" smtClean="0"/>
              <a:t>İş ekipmanları kullanımı, bakımı, ayarı, taşınması vb. sırasında ortaya çıkabilecek her türlü tehlikeli durum ürün piyasaya arz edilmeden önce analiz edilmiş ve gerekli önlemler alınmış olmalı,</a:t>
            </a:r>
          </a:p>
          <a:p>
            <a:pPr eaLnBrk="1" hangingPunct="1">
              <a:lnSpc>
                <a:spcPct val="90000"/>
              </a:lnSpc>
            </a:pPr>
            <a:r>
              <a:rPr lang="tr-TR" sz="2400" smtClean="0"/>
              <a:t>İş ekipmanı üzerinde kalmış olan ve ortadan kaldırılamayan riskler için uyarıcı işaret ve açıklayıcı bilgiler sağlanmış olmalı,</a:t>
            </a:r>
          </a:p>
          <a:p>
            <a:pPr eaLnBrk="1" hangingPunct="1">
              <a:lnSpc>
                <a:spcPct val="90000"/>
              </a:lnSpc>
            </a:pPr>
            <a:r>
              <a:rPr lang="tr-TR" sz="2400" smtClean="0"/>
              <a:t>İş ekipmanını piyasaya arz eden taraf, yazılı bir beyan (deklarasyon) ile İş ekipmanıyla ilgili tüm sorumluluğu almış olduğunu taraflara bildirmeli.</a:t>
            </a:r>
          </a:p>
        </p:txBody>
      </p:sp>
      <p:sp>
        <p:nvSpPr>
          <p:cNvPr id="7172"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DF168DC4-F7F5-4713-BF45-37AC2F22E3D9}" type="slidenum">
              <a:rPr lang="en-GB" smtClean="0">
                <a:solidFill>
                  <a:srgbClr val="898989"/>
                </a:solidFill>
              </a:rPr>
              <a:pPr algn="l" eaLnBrk="1" hangingPunct="1"/>
              <a:t>6</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7000" y="254000"/>
            <a:ext cx="8045450" cy="582613"/>
          </a:xfrm>
        </p:spPr>
        <p:txBody>
          <a:bodyPr/>
          <a:lstStyle/>
          <a:p>
            <a:pPr eaLnBrk="1" hangingPunct="1"/>
            <a:r>
              <a:rPr lang="tr-TR" sz="3200" smtClean="0">
                <a:solidFill>
                  <a:srgbClr val="FF0000"/>
                </a:solidFill>
              </a:rPr>
              <a:t>2. İş Ekipmanlarının Kullanımı</a:t>
            </a:r>
          </a:p>
        </p:txBody>
      </p:sp>
      <p:sp>
        <p:nvSpPr>
          <p:cNvPr id="8195" name="Rectangle 3"/>
          <p:cNvSpPr>
            <a:spLocks noGrp="1" noChangeArrowheads="1"/>
          </p:cNvSpPr>
          <p:nvPr>
            <p:ph idx="1"/>
          </p:nvPr>
        </p:nvSpPr>
        <p:spPr>
          <a:xfrm>
            <a:off x="123825" y="1266825"/>
            <a:ext cx="8551863" cy="4322763"/>
          </a:xfrm>
        </p:spPr>
        <p:txBody>
          <a:bodyPr/>
          <a:lstStyle/>
          <a:p>
            <a:pPr eaLnBrk="1" hangingPunct="1">
              <a:buFont typeface="Wingdings" pitchFamily="2" charset="2"/>
              <a:buNone/>
            </a:pPr>
            <a:r>
              <a:rPr lang="tr-TR" smtClean="0">
                <a:solidFill>
                  <a:schemeClr val="bg1"/>
                </a:solidFill>
              </a:rPr>
              <a:t>	</a:t>
            </a:r>
            <a:r>
              <a:rPr lang="tr-TR" sz="2400" smtClean="0"/>
              <a:t>İş ekipmanlarında alınacak genel tedbirler:</a:t>
            </a:r>
          </a:p>
          <a:p>
            <a:pPr eaLnBrk="1" hangingPunct="1"/>
            <a:r>
              <a:rPr lang="tr-TR" sz="2400" smtClean="0"/>
              <a:t>Makine yerleştirilmesinin uygun olması,</a:t>
            </a:r>
          </a:p>
          <a:p>
            <a:pPr eaLnBrk="1" hangingPunct="1"/>
            <a:r>
              <a:rPr lang="tr-TR" sz="2400" smtClean="0"/>
              <a:t>Bütün hareketli kısımların mahfazalarla kapatılması,</a:t>
            </a:r>
          </a:p>
          <a:p>
            <a:pPr eaLnBrk="1" hangingPunct="1"/>
            <a:r>
              <a:rPr lang="tr-TR" sz="2400" smtClean="0"/>
              <a:t>Elektrikle çalışan makinelerin topraklanması,</a:t>
            </a:r>
          </a:p>
          <a:p>
            <a:pPr eaLnBrk="1" hangingPunct="1"/>
            <a:r>
              <a:rPr lang="tr-TR" sz="2400" smtClean="0"/>
              <a:t>Havayı kirleten makinelere uygun havalandırma yapılması,</a:t>
            </a:r>
          </a:p>
          <a:p>
            <a:pPr eaLnBrk="1" hangingPunct="1"/>
            <a:r>
              <a:rPr lang="tr-TR" sz="2400" smtClean="0"/>
              <a:t>Makine durdurulmadan tamir bakım ve temizlik yapılmaması,</a:t>
            </a:r>
          </a:p>
          <a:p>
            <a:pPr eaLnBrk="1" hangingPunct="1"/>
            <a:r>
              <a:rPr lang="tr-TR" sz="2400" smtClean="0"/>
              <a:t>Çalıştırma ve durdurma düğmelerinin uygun olması,</a:t>
            </a:r>
          </a:p>
          <a:p>
            <a:pPr eaLnBrk="1" hangingPunct="1"/>
            <a:r>
              <a:rPr lang="tr-TR" sz="2400" smtClean="0"/>
              <a:t>Operasyon noktasının koruyucu içine alınması ve</a:t>
            </a:r>
          </a:p>
          <a:p>
            <a:pPr eaLnBrk="1" hangingPunct="1"/>
            <a:r>
              <a:rPr lang="tr-TR" sz="2400" smtClean="0"/>
              <a:t>İşe uygun aydınlatma yapılmasıdır</a:t>
            </a:r>
            <a:r>
              <a:rPr lang="tr-TR" smtClean="0">
                <a:solidFill>
                  <a:schemeClr val="bg1"/>
                </a:solidFill>
              </a:rPr>
              <a:t>.</a:t>
            </a:r>
          </a:p>
        </p:txBody>
      </p:sp>
      <p:sp>
        <p:nvSpPr>
          <p:cNvPr id="8196"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959289B6-9F08-43D1-BE90-33C8C652A852}" type="slidenum">
              <a:rPr lang="en-GB" smtClean="0">
                <a:solidFill>
                  <a:srgbClr val="898989"/>
                </a:solidFill>
              </a:rPr>
              <a:pPr algn="l" eaLnBrk="1" hangingPunct="1"/>
              <a:t>7</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27000" y="254000"/>
            <a:ext cx="8045450" cy="582613"/>
          </a:xfrm>
        </p:spPr>
        <p:txBody>
          <a:bodyPr/>
          <a:lstStyle/>
          <a:p>
            <a:pPr eaLnBrk="1" hangingPunct="1"/>
            <a:r>
              <a:rPr lang="tr-TR" sz="3200" smtClean="0">
                <a:solidFill>
                  <a:srgbClr val="FF0000"/>
                </a:solidFill>
              </a:rPr>
              <a:t>3. Makinelerin İşaretlenmesi</a:t>
            </a:r>
          </a:p>
        </p:txBody>
      </p:sp>
      <p:sp>
        <p:nvSpPr>
          <p:cNvPr id="9219" name="Rectangle 3"/>
          <p:cNvSpPr>
            <a:spLocks noGrp="1" noChangeArrowheads="1"/>
          </p:cNvSpPr>
          <p:nvPr>
            <p:ph idx="1"/>
          </p:nvPr>
        </p:nvSpPr>
        <p:spPr>
          <a:xfrm>
            <a:off x="77788" y="1266825"/>
            <a:ext cx="9066212" cy="4538663"/>
          </a:xfrm>
        </p:spPr>
        <p:txBody>
          <a:bodyPr/>
          <a:lstStyle/>
          <a:p>
            <a:pPr eaLnBrk="1" hangingPunct="1">
              <a:lnSpc>
                <a:spcPct val="80000"/>
              </a:lnSpc>
              <a:buFont typeface="Wingdings" pitchFamily="2" charset="2"/>
              <a:buNone/>
            </a:pPr>
            <a:r>
              <a:rPr lang="tr-TR" smtClean="0">
                <a:solidFill>
                  <a:schemeClr val="bg1"/>
                </a:solidFill>
              </a:rPr>
              <a:t>	</a:t>
            </a:r>
            <a:r>
              <a:rPr lang="tr-TR" sz="2400" smtClean="0"/>
              <a:t>Makine Emniyeti Yönetmeliği (2006/42/AT)</a:t>
            </a:r>
          </a:p>
          <a:p>
            <a:pPr eaLnBrk="1" hangingPunct="1">
              <a:lnSpc>
                <a:spcPct val="80000"/>
              </a:lnSpc>
              <a:buFont typeface="Wingdings" pitchFamily="2" charset="2"/>
              <a:buNone/>
            </a:pPr>
            <a:r>
              <a:rPr lang="tr-TR" sz="2400" smtClean="0"/>
              <a:t>	MADDE 5- (1) İmalatçı veya Türkiye’de yerleşik yetkili temsilcisi, makinayı piyasaya arz etmeden ve/veya hizmete almadan önce; </a:t>
            </a:r>
          </a:p>
          <a:p>
            <a:pPr eaLnBrk="1" hangingPunct="1">
              <a:lnSpc>
                <a:spcPct val="80000"/>
              </a:lnSpc>
              <a:buFont typeface="Wingdings" pitchFamily="2" charset="2"/>
              <a:buNone/>
            </a:pPr>
            <a:r>
              <a:rPr lang="tr-TR" sz="2400" smtClean="0"/>
              <a:t>	a)Ek I’de yer alan ilgili temel sağlık ve güvenlik kurallarının karşılanmasını sağlamak,</a:t>
            </a:r>
          </a:p>
          <a:p>
            <a:pPr eaLnBrk="1" hangingPunct="1">
              <a:lnSpc>
                <a:spcPct val="80000"/>
              </a:lnSpc>
              <a:buFont typeface="Wingdings" pitchFamily="2" charset="2"/>
              <a:buNone/>
            </a:pPr>
            <a:r>
              <a:rPr lang="tr-TR" sz="2400" smtClean="0"/>
              <a:t>	b) Ek VII Bölüm A’da bahsedilen teknik dosyayı sağlamak,</a:t>
            </a:r>
          </a:p>
          <a:p>
            <a:pPr eaLnBrk="1" hangingPunct="1">
              <a:lnSpc>
                <a:spcPct val="80000"/>
              </a:lnSpc>
              <a:buFont typeface="Wingdings" pitchFamily="2" charset="2"/>
              <a:buNone/>
            </a:pPr>
            <a:r>
              <a:rPr lang="tr-TR" sz="2400" smtClean="0"/>
              <a:t>	c) Özellikle talimatlar gibi gerekli bilgileri temin etmek,</a:t>
            </a:r>
          </a:p>
          <a:p>
            <a:pPr eaLnBrk="1" hangingPunct="1">
              <a:lnSpc>
                <a:spcPct val="80000"/>
              </a:lnSpc>
              <a:buFont typeface="Wingdings" pitchFamily="2" charset="2"/>
              <a:buNone/>
            </a:pPr>
            <a:r>
              <a:rPr lang="tr-TR" sz="2400" smtClean="0"/>
              <a:t>	ç) 13 üncü maddede belirtilen uygunluk değerlendirmesi için gerekli işlemleri yerine getirmek,	</a:t>
            </a:r>
          </a:p>
          <a:p>
            <a:pPr eaLnBrk="1" hangingPunct="1">
              <a:lnSpc>
                <a:spcPct val="80000"/>
              </a:lnSpc>
              <a:buFont typeface="Wingdings" pitchFamily="2" charset="2"/>
              <a:buNone/>
            </a:pPr>
            <a:r>
              <a:rPr lang="tr-TR" sz="2400" smtClean="0"/>
              <a:t>	d) Ek II Kısım 1 Bölüm A’da içeriği verilen AT Uygunluk Beyanını makinaya uygun olarak hazırlamak,</a:t>
            </a:r>
          </a:p>
          <a:p>
            <a:pPr eaLnBrk="1" hangingPunct="1">
              <a:lnSpc>
                <a:spcPct val="80000"/>
              </a:lnSpc>
              <a:buFont typeface="Wingdings" pitchFamily="2" charset="2"/>
              <a:buNone/>
            </a:pPr>
            <a:r>
              <a:rPr lang="tr-TR" sz="2400" smtClean="0"/>
              <a:t>	e) 16 ncı madde belirtilen hususlara uygun olarak CE uygunluk işaretini iliştirmek zorundadır.</a:t>
            </a:r>
          </a:p>
        </p:txBody>
      </p:sp>
      <p:sp>
        <p:nvSpPr>
          <p:cNvPr id="9220"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6E0EE39A-FF5A-4523-9353-55172AEE971B}" type="slidenum">
              <a:rPr lang="en-GB" smtClean="0">
                <a:solidFill>
                  <a:srgbClr val="898989"/>
                </a:solidFill>
              </a:rPr>
              <a:pPr algn="l" eaLnBrk="1" hangingPunct="1"/>
              <a:t>8</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27000" y="182563"/>
            <a:ext cx="8045450" cy="582612"/>
          </a:xfrm>
        </p:spPr>
        <p:txBody>
          <a:bodyPr/>
          <a:lstStyle/>
          <a:p>
            <a:pPr eaLnBrk="1" hangingPunct="1"/>
            <a:r>
              <a:rPr lang="tr-TR" sz="3200" smtClean="0">
                <a:solidFill>
                  <a:srgbClr val="FF0000"/>
                </a:solidFill>
              </a:rPr>
              <a:t>3. Makinelerin İşaretlenmesi</a:t>
            </a:r>
          </a:p>
        </p:txBody>
      </p:sp>
      <p:sp>
        <p:nvSpPr>
          <p:cNvPr id="10243" name="Rectangle 3"/>
          <p:cNvSpPr>
            <a:spLocks noGrp="1" noChangeArrowheads="1"/>
          </p:cNvSpPr>
          <p:nvPr>
            <p:ph idx="1"/>
          </p:nvPr>
        </p:nvSpPr>
        <p:spPr>
          <a:xfrm>
            <a:off x="77788" y="1049338"/>
            <a:ext cx="8886825" cy="4900612"/>
          </a:xfrm>
        </p:spPr>
        <p:txBody>
          <a:bodyPr/>
          <a:lstStyle/>
          <a:p>
            <a:pPr eaLnBrk="1" hangingPunct="1">
              <a:lnSpc>
                <a:spcPct val="70000"/>
              </a:lnSpc>
              <a:buFont typeface="Wingdings" pitchFamily="2" charset="2"/>
              <a:buNone/>
            </a:pPr>
            <a:r>
              <a:rPr lang="tr-TR" smtClean="0">
                <a:solidFill>
                  <a:schemeClr val="bg1"/>
                </a:solidFill>
              </a:rPr>
              <a:t>	</a:t>
            </a:r>
            <a:r>
              <a:rPr lang="tr-TR" sz="2400" smtClean="0"/>
              <a:t>Bütün makineler, aşağıdaki asgari özellikler göz önünde tutularak, görünür, okunur ve silinemez bir şekilde işaretlenmelidir:</a:t>
            </a:r>
          </a:p>
          <a:p>
            <a:pPr eaLnBrk="1" hangingPunct="1">
              <a:lnSpc>
                <a:spcPct val="70000"/>
              </a:lnSpc>
            </a:pPr>
            <a:r>
              <a:rPr lang="tr-TR" sz="2400" smtClean="0"/>
              <a:t>İmalatçının ve ilgili olduğunda, yetkili temsilcisinin ticari unvanı ve tam adresi,</a:t>
            </a:r>
          </a:p>
          <a:p>
            <a:pPr eaLnBrk="1" hangingPunct="1">
              <a:lnSpc>
                <a:spcPct val="70000"/>
              </a:lnSpc>
            </a:pPr>
            <a:r>
              <a:rPr lang="tr-TR" sz="2400" smtClean="0"/>
              <a:t>Makinenin tanımı,</a:t>
            </a:r>
          </a:p>
          <a:p>
            <a:pPr eaLnBrk="1" hangingPunct="1">
              <a:lnSpc>
                <a:spcPct val="70000"/>
              </a:lnSpc>
            </a:pPr>
            <a:r>
              <a:rPr lang="tr-TR" sz="2400" smtClean="0"/>
              <a:t>CE İşaretlemesi (Ek III)</a:t>
            </a:r>
          </a:p>
          <a:p>
            <a:pPr eaLnBrk="1" hangingPunct="1">
              <a:lnSpc>
                <a:spcPct val="70000"/>
              </a:lnSpc>
            </a:pPr>
            <a:r>
              <a:rPr lang="tr-TR" sz="2400" smtClean="0"/>
              <a:t>Seri veya tip tanımlaması,</a:t>
            </a:r>
          </a:p>
          <a:p>
            <a:pPr eaLnBrk="1" hangingPunct="1">
              <a:lnSpc>
                <a:spcPct val="70000"/>
              </a:lnSpc>
            </a:pPr>
            <a:r>
              <a:rPr lang="tr-TR" sz="2400" smtClean="0"/>
              <a:t>Varsa seri numarası,</a:t>
            </a:r>
          </a:p>
          <a:p>
            <a:pPr eaLnBrk="1" hangingPunct="1">
              <a:lnSpc>
                <a:spcPct val="70000"/>
              </a:lnSpc>
            </a:pPr>
            <a:r>
              <a:rPr lang="tr-TR" sz="2400" smtClean="0"/>
              <a:t>İmalat yılı, yani imalât işleminin tamamlandığı yıl.</a:t>
            </a:r>
          </a:p>
          <a:p>
            <a:pPr eaLnBrk="1" hangingPunct="1">
              <a:lnSpc>
                <a:spcPct val="70000"/>
              </a:lnSpc>
            </a:pPr>
            <a:r>
              <a:rPr lang="tr-TR" sz="2400" smtClean="0"/>
              <a:t>Makineye CE işareti iliştirilirken tarih öne veya ileriye alınamaz.</a:t>
            </a:r>
          </a:p>
          <a:p>
            <a:pPr eaLnBrk="1" hangingPunct="1">
              <a:lnSpc>
                <a:spcPct val="70000"/>
              </a:lnSpc>
            </a:pPr>
            <a:r>
              <a:rPr lang="tr-TR" sz="2400" smtClean="0"/>
              <a:t>Bunun yanı sıra, muhtemel patlayıcı ortamlarda kullanılmak üzere tasarımlanmış ve imal edilmiş makineler buna göre işaretlenmelidir.</a:t>
            </a:r>
          </a:p>
          <a:p>
            <a:pPr eaLnBrk="1" hangingPunct="1">
              <a:lnSpc>
                <a:spcPct val="70000"/>
              </a:lnSpc>
            </a:pPr>
            <a:r>
              <a:rPr lang="tr-TR" sz="2400" smtClean="0"/>
              <a:t>Makineler, tipi ve güvenli kullanım için esas olan bütün bilgileri de taşımalıdır. </a:t>
            </a:r>
          </a:p>
        </p:txBody>
      </p:sp>
      <p:sp>
        <p:nvSpPr>
          <p:cNvPr id="10244" name="Rectangle 5"/>
          <p:cNvSpPr>
            <a:spLocks noGrp="1" noChangeArrowheads="1"/>
          </p:cNvSpPr>
          <p:nvPr>
            <p:ph type="sldNum" sz="quarter" idx="12"/>
          </p:nvPr>
        </p:nvSpPr>
        <p:spPr bwMode="auto">
          <a:xfrm>
            <a:off x="457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fld id="{C8E1C6B1-F2E3-48AB-AAD3-FCE849B8A9BE}" type="slidenum">
              <a:rPr lang="en-GB" smtClean="0">
                <a:solidFill>
                  <a:srgbClr val="898989"/>
                </a:solidFill>
              </a:rPr>
              <a:pPr algn="l" eaLnBrk="1" hangingPunct="1"/>
              <a:t>9</a:t>
            </a:fld>
            <a:endParaRPr lang="en-GB" smtClean="0">
              <a:solidFill>
                <a:srgbClr val="898989"/>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445</TotalTime>
  <Words>2525</Words>
  <Application>Microsoft Office PowerPoint</Application>
  <PresentationFormat>Ekran Gösterisi (4:3)</PresentationFormat>
  <Paragraphs>257</Paragraphs>
  <Slides>33</Slides>
  <Notes>1</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Katıştırılmış OLE Hizmet Programları</vt:lpstr>
      </vt:variant>
      <vt:variant>
        <vt:i4>1</vt:i4>
      </vt:variant>
      <vt:variant>
        <vt:lpstr>Slayt Başlıkları</vt:lpstr>
      </vt:variant>
      <vt:variant>
        <vt:i4>33</vt:i4>
      </vt:variant>
    </vt:vector>
  </HeadingPairs>
  <TitlesOfParts>
    <vt:vector size="39" baseType="lpstr">
      <vt:lpstr>Arial</vt:lpstr>
      <vt:lpstr>Calibri</vt:lpstr>
      <vt:lpstr>Wingdings</vt:lpstr>
      <vt:lpstr>Monotype Sorts</vt:lpstr>
      <vt:lpstr>Ofis Teması</vt:lpstr>
      <vt:lpstr>Microsoft Word Document</vt:lpstr>
      <vt:lpstr>İş Ekipmanlarının Tasarım, İmalat ve Kullanımında Güvenlik</vt:lpstr>
      <vt:lpstr>PowerPoint Sunusu</vt:lpstr>
      <vt:lpstr>PowerPoint Sunusu</vt:lpstr>
      <vt:lpstr>Konu Başlıklarımız</vt:lpstr>
      <vt:lpstr>7. İlgili Mevzuat ve Uygulamaları</vt:lpstr>
      <vt:lpstr>1. İş Ekipmanlarının İmalatçılarının Sorumlulukları</vt:lpstr>
      <vt:lpstr>2. İş Ekipmanlarının Kullanımı</vt:lpstr>
      <vt:lpstr>3. Makinelerin İşaretlenmesi</vt:lpstr>
      <vt:lpstr>3. Makinelerin İşaretlenmesi</vt:lpstr>
      <vt:lpstr>3. Makinelerin İşaretlenmesi</vt:lpstr>
      <vt:lpstr>3. Makinelerin İşaretlenmesi</vt:lpstr>
      <vt:lpstr>Genel Kurallar</vt:lpstr>
      <vt:lpstr>5. İş Ekipmanlarında Bulunacak  Asgari Gerekler</vt:lpstr>
      <vt:lpstr>5. İş Ekipmanlarında Bulunacak  Asgari Gerekler</vt:lpstr>
      <vt:lpstr>5. İş Ekipmanlarında Bulunacak  Asgari Gerekler</vt:lpstr>
      <vt:lpstr>5. İş Ekipmanlarında Bulunacak  Asgari Gerekler</vt:lpstr>
      <vt:lpstr>5. İş Ekipmanlarında Bulunacak  Asgari Gerekler</vt:lpstr>
      <vt:lpstr>5. İş Ekipmanlarında Bulunacak  Asgari Gerekler</vt:lpstr>
      <vt:lpstr>5. İş Ekipmanlarında Bulunacak  Asgari Gerekler</vt:lpstr>
      <vt:lpstr>5. İş Ekipmanlarında Bulunacak  Asgari Gerekler</vt:lpstr>
      <vt:lpstr>5. İş Ekipmanlarında Bulunacak  Asgari Gerekler</vt:lpstr>
      <vt:lpstr>5. İş Ekipmanlarında Bulunacak  Asgari Gerekler</vt:lpstr>
      <vt:lpstr>5. İş Ekipmanlarında Bulunacak  Asgari Gerekler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Lenovo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MADEN  İŞLETMELERİNDE SAĞLIK VE GÜVENLİK</dc:title>
  <dc:creator>admin</dc:creator>
  <cp:lastModifiedBy>ene</cp:lastModifiedBy>
  <cp:revision>37</cp:revision>
  <dcterms:created xsi:type="dcterms:W3CDTF">2010-03-21T12:22:20Z</dcterms:created>
  <dcterms:modified xsi:type="dcterms:W3CDTF">2013-08-15T10:25:50Z</dcterms:modified>
</cp:coreProperties>
</file>