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6"/>
  </p:notesMasterIdLst>
  <p:handoutMasterIdLst>
    <p:handoutMasterId r:id="rId77"/>
  </p:handoutMasterIdLst>
  <p:sldIdLst>
    <p:sldId id="1270" r:id="rId2"/>
    <p:sldId id="2200" r:id="rId3"/>
    <p:sldId id="2201" r:id="rId4"/>
    <p:sldId id="2210" r:id="rId5"/>
    <p:sldId id="2202" r:id="rId6"/>
    <p:sldId id="2205" r:id="rId7"/>
    <p:sldId id="2206" r:id="rId8"/>
    <p:sldId id="2207" r:id="rId9"/>
    <p:sldId id="2287" r:id="rId10"/>
    <p:sldId id="2208" r:id="rId11"/>
    <p:sldId id="2209" r:id="rId12"/>
    <p:sldId id="2295" r:id="rId13"/>
    <p:sldId id="2286" r:id="rId14"/>
    <p:sldId id="2219" r:id="rId15"/>
    <p:sldId id="2221" r:id="rId16"/>
    <p:sldId id="2224" r:id="rId17"/>
    <p:sldId id="2228" r:id="rId18"/>
    <p:sldId id="2229" r:id="rId19"/>
    <p:sldId id="2230" r:id="rId20"/>
    <p:sldId id="2231" r:id="rId21"/>
    <p:sldId id="2232" r:id="rId22"/>
    <p:sldId id="2233" r:id="rId23"/>
    <p:sldId id="2234" r:id="rId24"/>
    <p:sldId id="2235" r:id="rId25"/>
    <p:sldId id="2236" r:id="rId26"/>
    <p:sldId id="2238" r:id="rId27"/>
    <p:sldId id="2239" r:id="rId28"/>
    <p:sldId id="2240" r:id="rId29"/>
    <p:sldId id="2241" r:id="rId30"/>
    <p:sldId id="2242" r:id="rId31"/>
    <p:sldId id="2243" r:id="rId32"/>
    <p:sldId id="2296" r:id="rId33"/>
    <p:sldId id="2244" r:id="rId34"/>
    <p:sldId id="2297" r:id="rId35"/>
    <p:sldId id="2245" r:id="rId36"/>
    <p:sldId id="2298" r:id="rId37"/>
    <p:sldId id="2299" r:id="rId38"/>
    <p:sldId id="2246" r:id="rId39"/>
    <p:sldId id="2261" r:id="rId40"/>
    <p:sldId id="2300" r:id="rId41"/>
    <p:sldId id="2301" r:id="rId42"/>
    <p:sldId id="2247" r:id="rId43"/>
    <p:sldId id="2248" r:id="rId44"/>
    <p:sldId id="2249" r:id="rId45"/>
    <p:sldId id="2250" r:id="rId46"/>
    <p:sldId id="2251" r:id="rId47"/>
    <p:sldId id="2288" r:id="rId48"/>
    <p:sldId id="2289" r:id="rId49"/>
    <p:sldId id="2290" r:id="rId50"/>
    <p:sldId id="2291" r:id="rId51"/>
    <p:sldId id="2292" r:id="rId52"/>
    <p:sldId id="2293" r:id="rId53"/>
    <p:sldId id="2294" r:id="rId54"/>
    <p:sldId id="2256" r:id="rId55"/>
    <p:sldId id="2264" r:id="rId56"/>
    <p:sldId id="2265" r:id="rId57"/>
    <p:sldId id="2266" r:id="rId58"/>
    <p:sldId id="2267" r:id="rId59"/>
    <p:sldId id="2268" r:id="rId60"/>
    <p:sldId id="2269" r:id="rId61"/>
    <p:sldId id="2270" r:id="rId62"/>
    <p:sldId id="2271" r:id="rId63"/>
    <p:sldId id="2272" r:id="rId64"/>
    <p:sldId id="2273" r:id="rId65"/>
    <p:sldId id="2274" r:id="rId66"/>
    <p:sldId id="2278" r:id="rId67"/>
    <p:sldId id="2279" r:id="rId68"/>
    <p:sldId id="2280" r:id="rId69"/>
    <p:sldId id="2281" r:id="rId70"/>
    <p:sldId id="2282" r:id="rId71"/>
    <p:sldId id="2283" r:id="rId72"/>
    <p:sldId id="2284" r:id="rId73"/>
    <p:sldId id="2285" r:id="rId74"/>
    <p:sldId id="2199" r:id="rId7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74"/>
    <a:srgbClr val="FFCC66"/>
    <a:srgbClr val="FFCC00"/>
    <a:srgbClr val="CC0000"/>
    <a:srgbClr val="CCCC00"/>
    <a:srgbClr val="CC6600"/>
    <a:srgbClr val="FF0000"/>
    <a:srgbClr val="276E99"/>
    <a:srgbClr val="BFE406"/>
    <a:srgbClr val="FFF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81319" autoAdjust="0"/>
  </p:normalViewPr>
  <p:slideViewPr>
    <p:cSldViewPr snapToGrid="0">
      <p:cViewPr>
        <p:scale>
          <a:sx n="50" d="100"/>
          <a:sy n="50" d="100"/>
        </p:scale>
        <p:origin x="-1854" y="-210"/>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125" d="100"/>
        <a:sy n="125" d="100"/>
      </p:scale>
      <p:origin x="0" y="0"/>
    </p:cViewPr>
  </p:notesTextViewPr>
  <p:sorterViewPr>
    <p:cViewPr>
      <p:scale>
        <a:sx n="80" d="100"/>
        <a:sy n="80" d="100"/>
      </p:scale>
      <p:origin x="0" y="1584"/>
    </p:cViewPr>
  </p:sorter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22.08.2014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prstGeom prst="rect">
            <a:avLst/>
          </a:prstGeom>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a:xfrm>
            <a:off x="1143000" y="685800"/>
            <a:ext cx="4572000" cy="3429000"/>
          </a:xfrm>
          <a:prstGeom prst="rect">
            <a:avLst/>
          </a:prstGeom>
          <a:ln/>
        </p:spPr>
      </p:sp>
      <p:sp>
        <p:nvSpPr>
          <p:cNvPr id="942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smtClean="0"/>
          </a:p>
        </p:txBody>
      </p:sp>
      <p:sp>
        <p:nvSpPr>
          <p:cNvPr id="9421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67">
              <a:defRPr>
                <a:solidFill>
                  <a:schemeClr val="tx1"/>
                </a:solidFill>
                <a:latin typeface="Arial" charset="0"/>
                <a:ea typeface="MS PGothic" pitchFamily="34" charset="-128"/>
              </a:defRPr>
            </a:lvl1pPr>
            <a:lvl2pPr marL="687303" indent="-264347" defTabSz="913467">
              <a:defRPr>
                <a:solidFill>
                  <a:schemeClr val="tx1"/>
                </a:solidFill>
                <a:latin typeface="Arial" charset="0"/>
                <a:ea typeface="MS PGothic" pitchFamily="34" charset="-128"/>
              </a:defRPr>
            </a:lvl2pPr>
            <a:lvl3pPr marL="1057389" indent="-211478" defTabSz="913467">
              <a:defRPr>
                <a:solidFill>
                  <a:schemeClr val="tx1"/>
                </a:solidFill>
                <a:latin typeface="Arial" charset="0"/>
                <a:ea typeface="MS PGothic" pitchFamily="34" charset="-128"/>
              </a:defRPr>
            </a:lvl3pPr>
            <a:lvl4pPr marL="1480345" indent="-211478" defTabSz="913467">
              <a:defRPr>
                <a:solidFill>
                  <a:schemeClr val="tx1"/>
                </a:solidFill>
                <a:latin typeface="Arial" charset="0"/>
                <a:ea typeface="MS PGothic" pitchFamily="34" charset="-128"/>
              </a:defRPr>
            </a:lvl4pPr>
            <a:lvl5pPr marL="1903301" indent="-211478" defTabSz="913467">
              <a:defRPr>
                <a:solidFill>
                  <a:schemeClr val="tx1"/>
                </a:solidFill>
                <a:latin typeface="Arial" charset="0"/>
                <a:ea typeface="MS PGothic" pitchFamily="34" charset="-128"/>
              </a:defRPr>
            </a:lvl5pPr>
            <a:lvl6pPr marL="2326256" indent="-211478" defTabSz="913467" eaLnBrk="0" fontAlgn="base" hangingPunct="0">
              <a:spcBef>
                <a:spcPct val="0"/>
              </a:spcBef>
              <a:spcAft>
                <a:spcPct val="0"/>
              </a:spcAft>
              <a:defRPr>
                <a:solidFill>
                  <a:schemeClr val="tx1"/>
                </a:solidFill>
                <a:latin typeface="Arial" charset="0"/>
                <a:ea typeface="MS PGothic" pitchFamily="34" charset="-128"/>
              </a:defRPr>
            </a:lvl6pPr>
            <a:lvl7pPr marL="2749212" indent="-211478" defTabSz="913467" eaLnBrk="0" fontAlgn="base" hangingPunct="0">
              <a:spcBef>
                <a:spcPct val="0"/>
              </a:spcBef>
              <a:spcAft>
                <a:spcPct val="0"/>
              </a:spcAft>
              <a:defRPr>
                <a:solidFill>
                  <a:schemeClr val="tx1"/>
                </a:solidFill>
                <a:latin typeface="Arial" charset="0"/>
                <a:ea typeface="MS PGothic" pitchFamily="34" charset="-128"/>
              </a:defRPr>
            </a:lvl7pPr>
            <a:lvl8pPr marL="3172168" indent="-211478" defTabSz="913467" eaLnBrk="0" fontAlgn="base" hangingPunct="0">
              <a:spcBef>
                <a:spcPct val="0"/>
              </a:spcBef>
              <a:spcAft>
                <a:spcPct val="0"/>
              </a:spcAft>
              <a:defRPr>
                <a:solidFill>
                  <a:schemeClr val="tx1"/>
                </a:solidFill>
                <a:latin typeface="Arial" charset="0"/>
                <a:ea typeface="MS PGothic" pitchFamily="34" charset="-128"/>
              </a:defRPr>
            </a:lvl8pPr>
            <a:lvl9pPr marL="3595124" indent="-211478" defTabSz="913467" eaLnBrk="0" fontAlgn="base" hangingPunct="0">
              <a:spcBef>
                <a:spcPct val="0"/>
              </a:spcBef>
              <a:spcAft>
                <a:spcPct val="0"/>
              </a:spcAft>
              <a:defRPr>
                <a:solidFill>
                  <a:schemeClr val="tx1"/>
                </a:solidFill>
                <a:latin typeface="Arial" charset="0"/>
                <a:ea typeface="MS PGothic" pitchFamily="34" charset="-128"/>
              </a:defRPr>
            </a:lvl9pPr>
          </a:lstStyle>
          <a:p>
            <a:fld id="{6C22F492-B575-4F9E-AEDA-E2AF31895497}" type="slidenum">
              <a:rPr lang="de-DE" altLang="en-US"/>
              <a:pPr/>
              <a:t>5</a:t>
            </a:fld>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5FAF4A-B3D3-49A6-BC24-6E15E10FCEAE}" type="slidenum">
              <a:rPr lang="de-DE" smtClean="0"/>
              <a:pPr>
                <a:defRPr/>
              </a:pPr>
              <a:t>9</a:t>
            </a:fld>
            <a:endParaRPr lang="de-DE"/>
          </a:p>
        </p:txBody>
      </p:sp>
    </p:spTree>
    <p:extLst>
      <p:ext uri="{BB962C8B-B14F-4D97-AF65-F5344CB8AC3E}">
        <p14:creationId xmlns:p14="http://schemas.microsoft.com/office/powerpoint/2010/main" val="40367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1_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20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10" name="Metin kutusu 9"/>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İSG Yönetim Sistemleri</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İSG Yönetim Sistemleri</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7" name="Metin kutusu 6"/>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İSG Yönetim Sistemleri</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Başlık Slaydı">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99018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93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İSG Yönetim Sistemleri</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3" r:id="rId6"/>
    <p:sldLayoutId id="2147483794" r:id="rId7"/>
    <p:sldLayoutId id="2147483795" r:id="rId8"/>
    <p:sldLayoutId id="2147483796" r:id="rId9"/>
    <p:sldLayoutId id="2147483799" r:id="rId10"/>
    <p:sldLayoutId id="2147483800" r:id="rId11"/>
    <p:sldLayoutId id="2147483801" r:id="rId12"/>
    <p:sldLayoutId id="2147483802" r:id="rId13"/>
    <p:sldLayoutId id="2147483803"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aso.org.tr/haberler/ce-logo.gif" TargetMode="External"/><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3 Dikdörtgen"/>
          <p:cNvSpPr/>
          <p:nvPr/>
        </p:nvSpPr>
        <p:spPr>
          <a:xfrm>
            <a:off x="514910" y="790316"/>
            <a:ext cx="8333628" cy="2431435"/>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tr-TR" sz="5400" spc="150" dirty="0" smtClean="0">
                <a:ln w="11430"/>
                <a:latin typeface="Calibri" pitchFamily="34" charset="0"/>
                <a:cs typeface="Calibri" pitchFamily="34" charset="0"/>
              </a:rPr>
              <a:t>İŞ EKİPMANLARI KULLANIMINDA GÜVENLİK</a:t>
            </a:r>
          </a:p>
          <a:p>
            <a:pPr algn="ctr">
              <a:defRPr/>
            </a:pPr>
            <a:endParaRPr lang="tr-TR" sz="4400" spc="150" dirty="0">
              <a:ln w="11430"/>
              <a:latin typeface="Calibri" pitchFamily="34" charset="0"/>
              <a:cs typeface="Calibri"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5607918"/>
            <a:ext cx="2273499" cy="936488"/>
          </a:xfrm>
          <a:prstGeom prst="rect">
            <a:avLst/>
          </a:prstGeom>
        </p:spPr>
      </p:pic>
    </p:spTree>
    <p:extLst>
      <p:ext uri="{BB962C8B-B14F-4D97-AF65-F5344CB8AC3E}">
        <p14:creationId xmlns:p14="http://schemas.microsoft.com/office/powerpoint/2010/main" val="923668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42900" y="781050"/>
            <a:ext cx="8642350" cy="1143000"/>
          </a:xfrm>
        </p:spPr>
        <p:txBody>
          <a:bodyPr/>
          <a:lstStyle/>
          <a:p>
            <a:r>
              <a:rPr kumimoji="1" lang="tr-TR" altLang="en-US" dirty="0" smtClean="0">
                <a:solidFill>
                  <a:srgbClr val="0066FF"/>
                </a:solidFill>
              </a:rPr>
              <a:t>“CE” İŞARETİ İLİŞTİRİLMESİ ZORUNLU OLAN ÜRÜN GRUPLARI HANGİLERİDİR ?</a:t>
            </a:r>
          </a:p>
        </p:txBody>
      </p:sp>
      <p:sp>
        <p:nvSpPr>
          <p:cNvPr id="27651" name="Rectangle 3"/>
          <p:cNvSpPr>
            <a:spLocks noGrp="1" noChangeArrowheads="1"/>
          </p:cNvSpPr>
          <p:nvPr>
            <p:ph type="body" idx="1"/>
          </p:nvPr>
        </p:nvSpPr>
        <p:spPr>
          <a:xfrm>
            <a:off x="357188" y="1928812"/>
            <a:ext cx="7772400" cy="4929188"/>
          </a:xfrm>
        </p:spPr>
        <p:txBody>
          <a:bodyPr/>
          <a:lstStyle/>
          <a:p>
            <a:pPr>
              <a:lnSpc>
                <a:spcPct val="80000"/>
              </a:lnSpc>
              <a:buFont typeface="Wingdings" pitchFamily="2" charset="2"/>
              <a:buChar char="Ø"/>
            </a:pPr>
            <a:r>
              <a:rPr kumimoji="1" lang="tr-TR" altLang="en-US" sz="2400" dirty="0" smtClean="0">
                <a:cs typeface="Times New Roman" pitchFamily="18" charset="0"/>
              </a:rPr>
              <a:t>Alçak gerilim cihazları, </a:t>
            </a:r>
          </a:p>
          <a:p>
            <a:pPr>
              <a:lnSpc>
                <a:spcPct val="80000"/>
              </a:lnSpc>
              <a:buFont typeface="Wingdings" pitchFamily="2" charset="2"/>
              <a:buChar char="Ø"/>
            </a:pPr>
            <a:r>
              <a:rPr kumimoji="1" lang="tr-TR" altLang="en-US" sz="2400" dirty="0" smtClean="0">
                <a:cs typeface="Times New Roman" pitchFamily="18" charset="0"/>
              </a:rPr>
              <a:t>Basit basınçlı kaplar, </a:t>
            </a:r>
          </a:p>
          <a:p>
            <a:pPr>
              <a:lnSpc>
                <a:spcPct val="80000"/>
              </a:lnSpc>
              <a:buFont typeface="Wingdings" pitchFamily="2" charset="2"/>
              <a:buChar char="Ø"/>
            </a:pPr>
            <a:r>
              <a:rPr kumimoji="1" lang="tr-TR" altLang="en-US" sz="2400" dirty="0" smtClean="0">
                <a:cs typeface="Times New Roman" pitchFamily="18" charset="0"/>
              </a:rPr>
              <a:t>Oyuncaklar,</a:t>
            </a:r>
          </a:p>
          <a:p>
            <a:pPr>
              <a:lnSpc>
                <a:spcPct val="80000"/>
              </a:lnSpc>
              <a:buFont typeface="Wingdings" pitchFamily="2" charset="2"/>
              <a:buChar char="Ø"/>
            </a:pPr>
            <a:r>
              <a:rPr kumimoji="1" lang="tr-TR" altLang="en-US" sz="2400" dirty="0" smtClean="0">
                <a:cs typeface="Times New Roman" pitchFamily="18" charset="0"/>
              </a:rPr>
              <a:t>İnşaat malzemeleri, </a:t>
            </a:r>
          </a:p>
          <a:p>
            <a:pPr>
              <a:lnSpc>
                <a:spcPct val="80000"/>
              </a:lnSpc>
              <a:buFont typeface="Wingdings" pitchFamily="2" charset="2"/>
              <a:buChar char="Ø"/>
            </a:pPr>
            <a:r>
              <a:rPr kumimoji="1" lang="tr-TR" altLang="en-US" sz="2400" dirty="0" smtClean="0">
                <a:cs typeface="Times New Roman" pitchFamily="18" charset="0"/>
              </a:rPr>
              <a:t>Elektromanyetik uyumluluk, </a:t>
            </a:r>
          </a:p>
          <a:p>
            <a:pPr>
              <a:lnSpc>
                <a:spcPct val="80000"/>
              </a:lnSpc>
              <a:buFont typeface="Wingdings" pitchFamily="2" charset="2"/>
              <a:buChar char="Ø"/>
            </a:pPr>
            <a:r>
              <a:rPr kumimoji="1" lang="tr-TR" altLang="en-US" sz="2400" dirty="0" smtClean="0">
                <a:cs typeface="Times New Roman" pitchFamily="18" charset="0"/>
              </a:rPr>
              <a:t>Makinalar, </a:t>
            </a:r>
          </a:p>
          <a:p>
            <a:pPr>
              <a:lnSpc>
                <a:spcPct val="80000"/>
              </a:lnSpc>
              <a:buFont typeface="Wingdings" pitchFamily="2" charset="2"/>
              <a:buChar char="Ø"/>
            </a:pPr>
            <a:r>
              <a:rPr kumimoji="1" lang="tr-TR" altLang="en-US" sz="2400" dirty="0" smtClean="0">
                <a:cs typeface="Times New Roman" pitchFamily="18" charset="0"/>
              </a:rPr>
              <a:t>Kişisel koruyucu donanımlar, </a:t>
            </a:r>
          </a:p>
          <a:p>
            <a:pPr>
              <a:lnSpc>
                <a:spcPct val="80000"/>
              </a:lnSpc>
              <a:buFont typeface="Wingdings" pitchFamily="2" charset="2"/>
              <a:buChar char="Ø"/>
            </a:pPr>
            <a:r>
              <a:rPr kumimoji="1" lang="tr-TR" altLang="en-US" sz="2400" dirty="0" smtClean="0">
                <a:cs typeface="Times New Roman" pitchFamily="18" charset="0"/>
              </a:rPr>
              <a:t>Otomatik olmayan tartı aletleri, </a:t>
            </a:r>
          </a:p>
          <a:p>
            <a:pPr>
              <a:buFont typeface="Wingdings" pitchFamily="2" charset="2"/>
              <a:buChar char="Ø"/>
            </a:pPr>
            <a:r>
              <a:rPr kumimoji="1" lang="tr-TR" altLang="en-US" sz="2400" dirty="0" smtClean="0"/>
              <a:t>Vücuda yerleştirilebilir aktif tıbbi cihazlar,</a:t>
            </a:r>
          </a:p>
          <a:p>
            <a:pPr>
              <a:buFont typeface="Wingdings" pitchFamily="2" charset="2"/>
              <a:buChar char="Ø"/>
            </a:pPr>
            <a:r>
              <a:rPr kumimoji="1" lang="tr-TR" altLang="en-US" sz="2400" dirty="0" smtClean="0"/>
              <a:t>İn vitro diagnostik tıbbi cihazlar, </a:t>
            </a:r>
          </a:p>
          <a:p>
            <a:pPr>
              <a:buFont typeface="Wingdings" pitchFamily="2" charset="2"/>
              <a:buChar char="Ø"/>
            </a:pPr>
            <a:r>
              <a:rPr kumimoji="1" lang="tr-TR" altLang="en-US" sz="2400" dirty="0" smtClean="0">
                <a:cs typeface="Times New Roman" pitchFamily="18" charset="0"/>
              </a:rPr>
              <a:t>Gaz Yakan Aletler</a:t>
            </a:r>
            <a:r>
              <a:rPr kumimoji="1" lang="tr-TR" altLang="en-US" sz="2400" dirty="0" smtClean="0"/>
              <a:t> </a:t>
            </a:r>
            <a:endParaRPr kumimoji="1" lang="tr-TR" altLang="en-US" sz="2400" dirty="0" smtClean="0">
              <a:cs typeface="Times New Roman" pitchFamily="18" charset="0"/>
            </a:endParaRPr>
          </a:p>
        </p:txBody>
      </p:sp>
    </p:spTree>
    <p:extLst>
      <p:ext uri="{BB962C8B-B14F-4D97-AF65-F5344CB8AC3E}">
        <p14:creationId xmlns:p14="http://schemas.microsoft.com/office/powerpoint/2010/main" val="36208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71450" y="762000"/>
            <a:ext cx="8572500" cy="928688"/>
          </a:xfrm>
        </p:spPr>
        <p:txBody>
          <a:bodyPr/>
          <a:lstStyle/>
          <a:p>
            <a:r>
              <a:rPr kumimoji="1" lang="tr-TR" altLang="en-US" sz="3600" dirty="0" smtClean="0">
                <a:solidFill>
                  <a:srgbClr val="0066FF"/>
                </a:solidFill>
              </a:rPr>
              <a:t>“CE” İŞARETİ İLİŞTİRİLMESİ ZORUNLU OLAN ÜRÜNLER</a:t>
            </a:r>
            <a:endParaRPr lang="tr-TR" altLang="en-US" sz="3600" dirty="0" smtClean="0"/>
          </a:p>
        </p:txBody>
      </p:sp>
      <p:sp>
        <p:nvSpPr>
          <p:cNvPr id="28675" name="Rectangle 3"/>
          <p:cNvSpPr>
            <a:spLocks noGrp="1" noChangeArrowheads="1"/>
          </p:cNvSpPr>
          <p:nvPr>
            <p:ph type="body" idx="1"/>
          </p:nvPr>
        </p:nvSpPr>
        <p:spPr>
          <a:xfrm>
            <a:off x="233363" y="1947863"/>
            <a:ext cx="8589962" cy="5235575"/>
          </a:xfrm>
        </p:spPr>
        <p:txBody>
          <a:bodyPr/>
          <a:lstStyle/>
          <a:p>
            <a:pPr>
              <a:buFont typeface="Wingdings" pitchFamily="2" charset="2"/>
              <a:buChar char="Ø"/>
            </a:pPr>
            <a:r>
              <a:rPr kumimoji="1" lang="tr-TR" altLang="en-US" sz="2800" dirty="0" smtClean="0"/>
              <a:t>Sıcak su kazanlarının verimlilik gerekleri, </a:t>
            </a:r>
          </a:p>
          <a:p>
            <a:pPr>
              <a:buFont typeface="Wingdings" pitchFamily="2" charset="2"/>
              <a:buChar char="Ø"/>
            </a:pPr>
            <a:r>
              <a:rPr kumimoji="1" lang="tr-TR" altLang="en-US" sz="2800" dirty="0" smtClean="0"/>
              <a:t>Sivil kullanım için patlayıcılar, </a:t>
            </a:r>
          </a:p>
          <a:p>
            <a:pPr>
              <a:buFont typeface="Wingdings" pitchFamily="2" charset="2"/>
              <a:buChar char="Ø"/>
            </a:pPr>
            <a:r>
              <a:rPr kumimoji="1" lang="tr-TR" altLang="en-US" sz="2800" dirty="0" smtClean="0"/>
              <a:t>Patlayıcı ortamlarda kullanılan ekipmanlar,</a:t>
            </a:r>
          </a:p>
          <a:p>
            <a:pPr>
              <a:buFont typeface="Wingdings" pitchFamily="2" charset="2"/>
              <a:buChar char="Ø"/>
            </a:pPr>
            <a:r>
              <a:rPr kumimoji="1" lang="tr-TR" altLang="en-US" sz="2800" dirty="0" smtClean="0"/>
              <a:t>Asansörler,</a:t>
            </a:r>
          </a:p>
          <a:p>
            <a:pPr>
              <a:buFont typeface="Wingdings" pitchFamily="2" charset="2"/>
              <a:buChar char="Ø"/>
            </a:pPr>
            <a:r>
              <a:rPr kumimoji="1" lang="tr-TR" altLang="en-US" sz="2800" dirty="0" smtClean="0"/>
              <a:t>Ev tipi elektrikli buzdolapları, </a:t>
            </a:r>
          </a:p>
          <a:p>
            <a:pPr>
              <a:buFont typeface="Wingdings" pitchFamily="2" charset="2"/>
              <a:buChar char="Ø"/>
            </a:pPr>
            <a:r>
              <a:rPr kumimoji="1" lang="tr-TR" altLang="en-US" sz="2800" dirty="0" smtClean="0"/>
              <a:t>Basınçlı ekipmanlar, </a:t>
            </a:r>
          </a:p>
          <a:p>
            <a:pPr>
              <a:buFont typeface="Wingdings" pitchFamily="2" charset="2"/>
              <a:buChar char="Ø"/>
            </a:pPr>
            <a:r>
              <a:rPr kumimoji="1" lang="tr-TR" altLang="en-US" sz="2800" dirty="0" smtClean="0"/>
              <a:t>Radyo ve telekomünikasyon terminal cihazları(2) </a:t>
            </a:r>
          </a:p>
          <a:p>
            <a:pPr>
              <a:buFont typeface="Wingdings" pitchFamily="2" charset="2"/>
              <a:buChar char="Ø"/>
            </a:pPr>
            <a:r>
              <a:rPr kumimoji="1" lang="tr-TR" altLang="en-US" sz="2800" dirty="0" smtClean="0"/>
              <a:t>Gezi amaçlı tekneler, </a:t>
            </a:r>
          </a:p>
          <a:p>
            <a:pPr>
              <a:buFont typeface="Wingdings" pitchFamily="2" charset="2"/>
              <a:buChar char="Ø"/>
            </a:pPr>
            <a:r>
              <a:rPr kumimoji="1" lang="de-DE" altLang="en-US" sz="2800" dirty="0" err="1" smtClean="0">
                <a:cs typeface="Times New Roman" pitchFamily="18" charset="0"/>
              </a:rPr>
              <a:t>Yolcu</a:t>
            </a:r>
            <a:r>
              <a:rPr kumimoji="1" lang="de-DE" altLang="en-US" sz="2800" dirty="0" smtClean="0">
                <a:cs typeface="Times New Roman" pitchFamily="18" charset="0"/>
              </a:rPr>
              <a:t> </a:t>
            </a:r>
            <a:r>
              <a:rPr kumimoji="1" lang="tr-TR" altLang="en-US" sz="2800" dirty="0" smtClean="0">
                <a:cs typeface="Times New Roman" pitchFamily="18" charset="0"/>
              </a:rPr>
              <a:t>t</a:t>
            </a:r>
            <a:r>
              <a:rPr kumimoji="1" lang="de-DE" altLang="en-US" sz="2800" dirty="0" err="1" smtClean="0">
                <a:cs typeface="Times New Roman" pitchFamily="18" charset="0"/>
              </a:rPr>
              <a:t>aşıma</a:t>
            </a:r>
            <a:r>
              <a:rPr kumimoji="1" lang="de-DE" altLang="en-US" sz="2800" dirty="0" smtClean="0">
                <a:cs typeface="Times New Roman" pitchFamily="18" charset="0"/>
              </a:rPr>
              <a:t> </a:t>
            </a:r>
            <a:r>
              <a:rPr kumimoji="1" lang="tr-TR" altLang="en-US" sz="2800" dirty="0" smtClean="0">
                <a:cs typeface="Times New Roman" pitchFamily="18" charset="0"/>
              </a:rPr>
              <a:t>a</a:t>
            </a:r>
            <a:r>
              <a:rPr kumimoji="1" lang="de-DE" altLang="en-US" sz="2800" dirty="0" err="1" smtClean="0">
                <a:cs typeface="Times New Roman" pitchFamily="18" charset="0"/>
              </a:rPr>
              <a:t>maçlı</a:t>
            </a:r>
            <a:r>
              <a:rPr kumimoji="1" lang="de-DE" altLang="en-US" sz="2800" dirty="0" smtClean="0">
                <a:cs typeface="Times New Roman" pitchFamily="18" charset="0"/>
              </a:rPr>
              <a:t> </a:t>
            </a:r>
            <a:r>
              <a:rPr kumimoji="1" lang="tr-TR" altLang="en-US" sz="2800" dirty="0" smtClean="0">
                <a:cs typeface="Times New Roman" pitchFamily="18" charset="0"/>
              </a:rPr>
              <a:t>k</a:t>
            </a:r>
            <a:r>
              <a:rPr kumimoji="1" lang="de-DE" altLang="en-US" sz="2800" dirty="0" err="1" smtClean="0">
                <a:cs typeface="Times New Roman" pitchFamily="18" charset="0"/>
              </a:rPr>
              <a:t>ablo</a:t>
            </a:r>
            <a:r>
              <a:rPr kumimoji="1" lang="de-DE" altLang="en-US" sz="2800" dirty="0" smtClean="0">
                <a:cs typeface="Times New Roman" pitchFamily="18" charset="0"/>
              </a:rPr>
              <a:t> </a:t>
            </a:r>
            <a:r>
              <a:rPr kumimoji="1" lang="tr-TR" altLang="en-US" sz="2800" dirty="0" smtClean="0">
                <a:cs typeface="Times New Roman" pitchFamily="18" charset="0"/>
              </a:rPr>
              <a:t>ü</a:t>
            </a:r>
            <a:r>
              <a:rPr kumimoji="1" lang="de-DE" altLang="en-US" sz="2800" dirty="0" err="1" smtClean="0">
                <a:cs typeface="Times New Roman" pitchFamily="18" charset="0"/>
              </a:rPr>
              <a:t>zerinde</a:t>
            </a:r>
            <a:r>
              <a:rPr kumimoji="1" lang="de-DE" altLang="en-US" sz="2800" dirty="0" smtClean="0">
                <a:cs typeface="Times New Roman" pitchFamily="18" charset="0"/>
              </a:rPr>
              <a:t> </a:t>
            </a:r>
            <a:r>
              <a:rPr kumimoji="1" lang="tr-TR" altLang="en-US" sz="2800" dirty="0" smtClean="0">
                <a:cs typeface="Times New Roman" pitchFamily="18" charset="0"/>
              </a:rPr>
              <a:t>h</a:t>
            </a:r>
            <a:r>
              <a:rPr kumimoji="1" lang="de-DE" altLang="en-US" sz="2800" dirty="0" err="1" smtClean="0">
                <a:cs typeface="Times New Roman" pitchFamily="18" charset="0"/>
              </a:rPr>
              <a:t>areket</a:t>
            </a:r>
            <a:r>
              <a:rPr kumimoji="1" lang="de-DE" altLang="en-US" sz="2800" dirty="0" smtClean="0">
                <a:cs typeface="Times New Roman" pitchFamily="18" charset="0"/>
              </a:rPr>
              <a:t> </a:t>
            </a:r>
            <a:r>
              <a:rPr kumimoji="1" lang="tr-TR" altLang="en-US" sz="2800" dirty="0" smtClean="0">
                <a:cs typeface="Times New Roman" pitchFamily="18" charset="0"/>
              </a:rPr>
              <a:t>e</a:t>
            </a:r>
            <a:r>
              <a:rPr kumimoji="1" lang="de-DE" altLang="en-US" sz="2800" dirty="0" smtClean="0">
                <a:cs typeface="Times New Roman" pitchFamily="18" charset="0"/>
              </a:rPr>
              <a:t>den </a:t>
            </a:r>
            <a:r>
              <a:rPr kumimoji="1" lang="tr-TR" altLang="en-US" sz="2800" dirty="0" smtClean="0">
                <a:cs typeface="Times New Roman" pitchFamily="18" charset="0"/>
              </a:rPr>
              <a:t>a</a:t>
            </a:r>
            <a:r>
              <a:rPr kumimoji="1" lang="de-DE" altLang="en-US" sz="2800" dirty="0" err="1" smtClean="0">
                <a:cs typeface="Times New Roman" pitchFamily="18" charset="0"/>
              </a:rPr>
              <a:t>raçlar</a:t>
            </a:r>
            <a:endParaRPr kumimoji="1" lang="tr-TR" altLang="en-US" sz="2800" dirty="0" smtClean="0"/>
          </a:p>
        </p:txBody>
      </p:sp>
    </p:spTree>
    <p:extLst>
      <p:ext uri="{BB962C8B-B14F-4D97-AF65-F5344CB8AC3E}">
        <p14:creationId xmlns:p14="http://schemas.microsoft.com/office/powerpoint/2010/main" val="3057247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900113"/>
            <a:ext cx="84391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4136" y="952498"/>
            <a:ext cx="3448049" cy="23698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tr-TR" sz="2800" b="1" dirty="0" smtClean="0"/>
          </a:p>
          <a:p>
            <a:pPr algn="ctr"/>
            <a:r>
              <a:rPr lang="tr-TR" sz="2800" b="1" dirty="0" smtClean="0"/>
              <a:t>DOĞRU CE işaretlemesi (SOLDA)               </a:t>
            </a:r>
            <a:endParaRPr lang="tr-TR" b="1" dirty="0"/>
          </a:p>
          <a:p>
            <a:endParaRPr lang="tr-TR" dirty="0" smtClean="0"/>
          </a:p>
          <a:p>
            <a:endParaRPr lang="en-US" dirty="0"/>
          </a:p>
        </p:txBody>
      </p:sp>
      <p:sp>
        <p:nvSpPr>
          <p:cNvPr id="5" name="TextBox 4"/>
          <p:cNvSpPr txBox="1"/>
          <p:nvPr/>
        </p:nvSpPr>
        <p:spPr>
          <a:xfrm>
            <a:off x="592136" y="3631016"/>
            <a:ext cx="8020049" cy="80021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800" b="1" dirty="0" smtClean="0"/>
              <a:t>SAHTE CE işaretlemesi (AŞAĞIDAKİLER)               </a:t>
            </a:r>
            <a:endParaRPr lang="tr-TR" dirty="0" smtClean="0"/>
          </a:p>
          <a:p>
            <a:endParaRPr lang="en-US" dirty="0"/>
          </a:p>
        </p:txBody>
      </p:sp>
    </p:spTree>
    <p:extLst>
      <p:ext uri="{BB962C8B-B14F-4D97-AF65-F5344CB8AC3E}">
        <p14:creationId xmlns:p14="http://schemas.microsoft.com/office/powerpoint/2010/main" val="36061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7000" y="182563"/>
            <a:ext cx="8045450" cy="582612"/>
          </a:xfrm>
        </p:spPr>
        <p:txBody>
          <a:bodyPr/>
          <a:lstStyle/>
          <a:p>
            <a:pPr eaLnBrk="1" hangingPunct="1"/>
            <a:r>
              <a:rPr lang="tr-TR" altLang="en-US" sz="3200" dirty="0" smtClean="0">
                <a:solidFill>
                  <a:srgbClr val="FF0000"/>
                </a:solidFill>
              </a:rPr>
              <a:t>Makinelerin İşaretlenmesi</a:t>
            </a:r>
          </a:p>
        </p:txBody>
      </p:sp>
      <p:sp>
        <p:nvSpPr>
          <p:cNvPr id="10243" name="Rectangle 3"/>
          <p:cNvSpPr>
            <a:spLocks noGrp="1" noChangeArrowheads="1"/>
          </p:cNvSpPr>
          <p:nvPr>
            <p:ph idx="1"/>
          </p:nvPr>
        </p:nvSpPr>
        <p:spPr>
          <a:xfrm>
            <a:off x="77788" y="1049338"/>
            <a:ext cx="8886825" cy="4900612"/>
          </a:xfrm>
        </p:spPr>
        <p:txBody>
          <a:bodyPr/>
          <a:lstStyle/>
          <a:p>
            <a:pPr eaLnBrk="1" hangingPunct="1">
              <a:lnSpc>
                <a:spcPct val="70000"/>
              </a:lnSpc>
              <a:buFont typeface="Wingdings" pitchFamily="2" charset="2"/>
              <a:buNone/>
            </a:pPr>
            <a:r>
              <a:rPr lang="tr-TR" altLang="en-US" smtClean="0">
                <a:solidFill>
                  <a:schemeClr val="bg1"/>
                </a:solidFill>
              </a:rPr>
              <a:t>	</a:t>
            </a:r>
            <a:r>
              <a:rPr lang="tr-TR" altLang="en-US" sz="2400" smtClean="0"/>
              <a:t>Bütün makineler, aşağıdaki asgari özellikler göz önünde tutularak, görünür, okunur ve silinemez bir şekilde işaretlenmelidir:</a:t>
            </a:r>
          </a:p>
          <a:p>
            <a:pPr eaLnBrk="1" hangingPunct="1">
              <a:lnSpc>
                <a:spcPct val="70000"/>
              </a:lnSpc>
            </a:pPr>
            <a:r>
              <a:rPr lang="tr-TR" altLang="en-US" sz="2400" smtClean="0"/>
              <a:t>İmalatçının ve ilgili olduğunda, yetkili temsilcisinin ticari unvanı ve tam adresi,</a:t>
            </a:r>
          </a:p>
          <a:p>
            <a:pPr eaLnBrk="1" hangingPunct="1">
              <a:lnSpc>
                <a:spcPct val="70000"/>
              </a:lnSpc>
            </a:pPr>
            <a:r>
              <a:rPr lang="tr-TR" altLang="en-US" sz="2400" smtClean="0"/>
              <a:t>Makinenin tanımı,</a:t>
            </a:r>
          </a:p>
          <a:p>
            <a:pPr eaLnBrk="1" hangingPunct="1">
              <a:lnSpc>
                <a:spcPct val="70000"/>
              </a:lnSpc>
            </a:pPr>
            <a:r>
              <a:rPr lang="tr-TR" altLang="en-US" sz="2400" smtClean="0"/>
              <a:t>CE İşaretlemesi (Ek III)</a:t>
            </a:r>
          </a:p>
          <a:p>
            <a:pPr eaLnBrk="1" hangingPunct="1">
              <a:lnSpc>
                <a:spcPct val="70000"/>
              </a:lnSpc>
            </a:pPr>
            <a:r>
              <a:rPr lang="tr-TR" altLang="en-US" sz="2400" smtClean="0"/>
              <a:t>Seri veya tip tanımlaması,</a:t>
            </a:r>
          </a:p>
          <a:p>
            <a:pPr eaLnBrk="1" hangingPunct="1">
              <a:lnSpc>
                <a:spcPct val="70000"/>
              </a:lnSpc>
            </a:pPr>
            <a:r>
              <a:rPr lang="tr-TR" altLang="en-US" sz="2400" smtClean="0"/>
              <a:t>Varsa seri numarası,</a:t>
            </a:r>
          </a:p>
          <a:p>
            <a:pPr eaLnBrk="1" hangingPunct="1">
              <a:lnSpc>
                <a:spcPct val="70000"/>
              </a:lnSpc>
            </a:pPr>
            <a:r>
              <a:rPr lang="tr-TR" altLang="en-US" sz="2400" smtClean="0"/>
              <a:t>İmalat yılı, yani imalât işleminin tamamlandığı yıl.</a:t>
            </a:r>
          </a:p>
          <a:p>
            <a:pPr eaLnBrk="1" hangingPunct="1">
              <a:lnSpc>
                <a:spcPct val="70000"/>
              </a:lnSpc>
            </a:pPr>
            <a:r>
              <a:rPr lang="tr-TR" altLang="en-US" sz="2400" smtClean="0"/>
              <a:t>Makineye CE işareti iliştirilirken tarih öne veya ileriye alınamaz.</a:t>
            </a:r>
          </a:p>
          <a:p>
            <a:pPr eaLnBrk="1" hangingPunct="1">
              <a:lnSpc>
                <a:spcPct val="70000"/>
              </a:lnSpc>
            </a:pPr>
            <a:r>
              <a:rPr lang="tr-TR" altLang="en-US" sz="2400" smtClean="0"/>
              <a:t>Bunun yanı sıra, muhtemel patlayıcı ortamlarda kullanılmak üzere tasarımlanmış ve imal edilmiş makineler buna göre işaretlenmelidir.</a:t>
            </a:r>
          </a:p>
          <a:p>
            <a:pPr eaLnBrk="1" hangingPunct="1">
              <a:lnSpc>
                <a:spcPct val="70000"/>
              </a:lnSpc>
            </a:pPr>
            <a:r>
              <a:rPr lang="tr-TR" altLang="en-US" sz="2400" smtClean="0"/>
              <a:t>Makineler, tipi ve güvenli kullanım için esas olan bütün bilgileri de taşımalıdır. </a:t>
            </a:r>
          </a:p>
        </p:txBody>
      </p:sp>
      <p:sp>
        <p:nvSpPr>
          <p:cNvPr id="10244"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AE3C84A9-0D1C-4F67-898F-8735B43EDF65}" type="slidenum">
              <a:rPr lang="en-GB" altLang="en-US">
                <a:solidFill>
                  <a:srgbClr val="898989"/>
                </a:solidFill>
              </a:rPr>
              <a:pPr algn="l" eaLnBrk="1" hangingPunct="1"/>
              <a:t>13</a:t>
            </a:fld>
            <a:endParaRPr lang="en-GB" altLang="en-US">
              <a:solidFill>
                <a:srgbClr val="898989"/>
              </a:solidFill>
            </a:endParaRPr>
          </a:p>
        </p:txBody>
      </p:sp>
    </p:spTree>
    <p:extLst>
      <p:ext uri="{BB962C8B-B14F-4D97-AF65-F5344CB8AC3E}">
        <p14:creationId xmlns:p14="http://schemas.microsoft.com/office/powerpoint/2010/main" val="3539863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Unvan 1"/>
          <p:cNvSpPr>
            <a:spLocks noGrp="1"/>
          </p:cNvSpPr>
          <p:nvPr>
            <p:ph type="title"/>
          </p:nvPr>
        </p:nvSpPr>
        <p:spPr>
          <a:xfrm>
            <a:off x="133350" y="493713"/>
            <a:ext cx="8139113" cy="514350"/>
          </a:xfrm>
        </p:spPr>
        <p:txBody>
          <a:bodyPr/>
          <a:lstStyle/>
          <a:p>
            <a:pPr eaLnBrk="1" hangingPunct="1"/>
            <a:r>
              <a:rPr lang="tr-TR" altLang="en-US" dirty="0" smtClean="0">
                <a:solidFill>
                  <a:srgbClr val="FF0000"/>
                </a:solidFill>
              </a:rPr>
              <a:t>İş Sağlığı ve Güvenliği Kanunu Madde:5</a:t>
            </a:r>
          </a:p>
        </p:txBody>
      </p:sp>
      <p:sp>
        <p:nvSpPr>
          <p:cNvPr id="3" name="İçerik Yer Tutucusu 2"/>
          <p:cNvSpPr>
            <a:spLocks noGrp="1"/>
          </p:cNvSpPr>
          <p:nvPr>
            <p:ph idx="1"/>
          </p:nvPr>
        </p:nvSpPr>
        <p:spPr>
          <a:xfrm>
            <a:off x="179388" y="981075"/>
            <a:ext cx="8569325" cy="5060950"/>
          </a:xfrm>
        </p:spPr>
        <p:txBody>
          <a:bodyPr/>
          <a:lstStyle/>
          <a:p>
            <a:pPr eaLnBrk="1" hangingPunct="1"/>
            <a:r>
              <a:rPr lang="tr-TR" altLang="en-US" sz="2400" b="1" dirty="0" smtClean="0"/>
              <a:t>Risklerden korunma ilkeleri -(YT:31.12.2012)</a:t>
            </a:r>
            <a:endParaRPr lang="tr-TR" altLang="en-US" sz="2400" dirty="0" smtClean="0"/>
          </a:p>
          <a:p>
            <a:pPr marL="0" indent="0" eaLnBrk="1" hangingPunct="1">
              <a:buNone/>
            </a:pPr>
            <a:r>
              <a:rPr lang="tr-TR" altLang="en-US" sz="2400" b="1" dirty="0" smtClean="0"/>
              <a:t>MADDE 5 – </a:t>
            </a:r>
            <a:r>
              <a:rPr lang="tr-TR" altLang="en-US" sz="2400" dirty="0" smtClean="0"/>
              <a:t>(1) İşverenin yükümlülüklerinin yerine getirilmesinde aşağıdaki ilkeler göz önünde bulundurulur:</a:t>
            </a:r>
          </a:p>
          <a:p>
            <a:pPr eaLnBrk="1" hangingPunct="1"/>
            <a:r>
              <a:rPr lang="tr-TR" altLang="en-US" sz="2400" dirty="0" smtClean="0"/>
              <a:t>Risklerden kaçınmak.</a:t>
            </a:r>
          </a:p>
          <a:p>
            <a:pPr eaLnBrk="1" hangingPunct="1"/>
            <a:r>
              <a:rPr lang="tr-TR" altLang="en-US" sz="2400" dirty="0" smtClean="0"/>
              <a:t>Kaçınılması mümkün olmayan riskleri analiz etmek.</a:t>
            </a:r>
          </a:p>
          <a:p>
            <a:pPr eaLnBrk="1" hangingPunct="1"/>
            <a:r>
              <a:rPr lang="tr-TR" altLang="en-US" sz="2400" dirty="0" smtClean="0"/>
              <a:t>Risklerle kaynağında mücadele etmek.</a:t>
            </a:r>
          </a:p>
          <a:p>
            <a:pPr eaLnBrk="1" hangingPunct="1"/>
            <a:r>
              <a:rPr lang="tr-TR" altLang="en-US" sz="2400" dirty="0" smtClean="0"/>
              <a:t>İşin kişilere uygun hale getirilmesi için işyerlerinin tasarımı ile iş ekipmanı, çalışma şekli ve üretim metotlarının seçiminde özen göstermek, özellikle tekdüze çalışma ve üretim temposunun sağlık ve güvenliğe olumsuz etkilerini önlemek, önlenemiyor ise en aza indirmek.</a:t>
            </a:r>
          </a:p>
          <a:p>
            <a:pPr eaLnBrk="1" hangingPunct="1">
              <a:buFont typeface="Wingdings 3" pitchFamily="18" charset="2"/>
              <a:buNone/>
            </a:pPr>
            <a:endParaRPr lang="tr-TR" altLang="en-US" dirty="0" smtClean="0"/>
          </a:p>
        </p:txBody>
      </p:sp>
    </p:spTree>
    <p:extLst>
      <p:ext uri="{BB962C8B-B14F-4D97-AF65-F5344CB8AC3E}">
        <p14:creationId xmlns:p14="http://schemas.microsoft.com/office/powerpoint/2010/main" val="276962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altLang="en-US" smtClean="0">
                <a:solidFill>
                  <a:srgbClr val="FF0000"/>
                </a:solidFill>
              </a:rPr>
              <a:t>YÖNETMELİK</a:t>
            </a:r>
          </a:p>
        </p:txBody>
      </p:sp>
      <p:sp>
        <p:nvSpPr>
          <p:cNvPr id="31747" name="Rectangle 3"/>
          <p:cNvSpPr>
            <a:spLocks noGrp="1" noChangeArrowheads="1"/>
          </p:cNvSpPr>
          <p:nvPr>
            <p:ph idx="1"/>
          </p:nvPr>
        </p:nvSpPr>
        <p:spPr/>
        <p:txBody>
          <a:bodyPr/>
          <a:lstStyle/>
          <a:p>
            <a:pPr eaLnBrk="1" hangingPunct="1">
              <a:buFont typeface="Wingdings" pitchFamily="2" charset="2"/>
              <a:buChar char="Ø"/>
            </a:pPr>
            <a:endParaRPr lang="tr-TR" altLang="en-US" b="1" dirty="0" smtClean="0"/>
          </a:p>
          <a:p>
            <a:pPr eaLnBrk="1" hangingPunct="1">
              <a:buFont typeface="Wingdings" pitchFamily="2" charset="2"/>
              <a:buChar char="Ø"/>
            </a:pPr>
            <a:r>
              <a:rPr lang="tr-TR" altLang="en-US" sz="2800" b="1" dirty="0" smtClean="0"/>
              <a:t>Resmi Gazete Tarihi: 25.04.2013 Sayısı:28628 </a:t>
            </a:r>
            <a:endParaRPr lang="tr-TR" altLang="en-US" sz="2800" u="sng" dirty="0" smtClean="0"/>
          </a:p>
          <a:p>
            <a:pPr eaLnBrk="1" hangingPunct="1"/>
            <a:r>
              <a:rPr lang="tr-TR" altLang="en-US" sz="2800" b="1" dirty="0" smtClean="0"/>
              <a:t>İŞ EKİPMANLARININ KULLANIMINDA SAĞLIK VE GÜVENLİK ŞARTLARI YÖNETMELİĞİ</a:t>
            </a:r>
            <a:endParaRPr lang="tr-TR" altLang="en-US" sz="2800" dirty="0" smtClean="0"/>
          </a:p>
          <a:p>
            <a:pPr eaLnBrk="1" hangingPunct="1"/>
            <a:endParaRPr lang="tr-TR" altLang="en-US" dirty="0" smtClean="0"/>
          </a:p>
        </p:txBody>
      </p:sp>
    </p:spTree>
    <p:extLst>
      <p:ext uri="{BB962C8B-B14F-4D97-AF65-F5344CB8AC3E}">
        <p14:creationId xmlns:p14="http://schemas.microsoft.com/office/powerpoint/2010/main" val="184519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Unvan 1"/>
          <p:cNvSpPr>
            <a:spLocks noGrp="1"/>
          </p:cNvSpPr>
          <p:nvPr>
            <p:ph type="title"/>
          </p:nvPr>
        </p:nvSpPr>
        <p:spPr>
          <a:xfrm>
            <a:off x="266700" y="538163"/>
            <a:ext cx="6348413" cy="576262"/>
          </a:xfrm>
        </p:spPr>
        <p:txBody>
          <a:bodyPr/>
          <a:lstStyle/>
          <a:p>
            <a:pPr eaLnBrk="1" hangingPunct="1"/>
            <a:r>
              <a:rPr lang="tr-TR" altLang="en-US" sz="3200" dirty="0" smtClean="0">
                <a:solidFill>
                  <a:srgbClr val="FF0000"/>
                </a:solidFill>
              </a:rPr>
              <a:t>TANIMLAR</a:t>
            </a:r>
            <a:endParaRPr lang="tr-TR" altLang="en-US" sz="3200" dirty="0" smtClean="0"/>
          </a:p>
        </p:txBody>
      </p:sp>
      <p:sp>
        <p:nvSpPr>
          <p:cNvPr id="34819" name="İçerik Yer Tutucusu 2"/>
          <p:cNvSpPr>
            <a:spLocks noGrp="1"/>
          </p:cNvSpPr>
          <p:nvPr>
            <p:ph idx="1"/>
          </p:nvPr>
        </p:nvSpPr>
        <p:spPr>
          <a:xfrm>
            <a:off x="323850" y="1268413"/>
            <a:ext cx="8280400" cy="4773612"/>
          </a:xfrm>
        </p:spPr>
        <p:txBody>
          <a:bodyPr/>
          <a:lstStyle/>
          <a:p>
            <a:pPr marL="0" indent="0" eaLnBrk="1" hangingPunct="1">
              <a:buNone/>
            </a:pPr>
            <a:r>
              <a:rPr lang="tr-TR" altLang="en-US" sz="2400" b="1" dirty="0" smtClean="0"/>
              <a:t>Özel risk taşıyan iş ekipmanı: </a:t>
            </a:r>
            <a:r>
              <a:rPr lang="tr-TR" altLang="en-US" sz="2400" dirty="0" smtClean="0"/>
              <a:t>Tehlikelerin teknik önlemlerle tam olarak kontrol altına alınamadığı iş ekipmanını,</a:t>
            </a:r>
          </a:p>
          <a:p>
            <a:pPr marL="0" indent="0" eaLnBrk="1" hangingPunct="1">
              <a:buNone/>
            </a:pPr>
            <a:r>
              <a:rPr lang="tr-TR" altLang="en-US" sz="2400" b="1" dirty="0" smtClean="0"/>
              <a:t>Periyodik kontrol:</a:t>
            </a:r>
            <a:r>
              <a:rPr lang="tr-TR" altLang="en-US" sz="2400" dirty="0" smtClean="0"/>
              <a:t> İş ekipmanlarının, bu Yönetmelikte öngörülen aralıklarda ve belirtilen yöntemlere uygun olarak, yetkili kişilerce yapılan muayene, deney ve test faaliyetlerini,</a:t>
            </a:r>
          </a:p>
          <a:p>
            <a:pPr marL="0" indent="0" eaLnBrk="1" hangingPunct="1">
              <a:buNone/>
            </a:pPr>
            <a:r>
              <a:rPr lang="tr-TR" altLang="en-US" sz="2400" b="1" dirty="0" smtClean="0"/>
              <a:t>Periyodik kontrolleri yapmaya yetkili kişi: </a:t>
            </a:r>
            <a:r>
              <a:rPr lang="tr-TR" altLang="en-US" sz="2400" dirty="0" smtClean="0"/>
              <a:t>Bu Yönetmelikte belirtilen iş ekipmanlarının teknik özelliklerinin gerektirdiği ve EK-III’te yer alan istisnalar saklı kalmak kaydıyla ilgili branşlardan mühendis, tekniker ve yüksek teknikerleri,</a:t>
            </a:r>
          </a:p>
          <a:p>
            <a:pPr marL="0" indent="0" eaLnBrk="1" hangingPunct="1">
              <a:buNone/>
            </a:pPr>
            <a:r>
              <a:rPr lang="tr-TR" altLang="en-US" sz="2400" b="1" dirty="0" smtClean="0"/>
              <a:t>Tehlikeli bölge:</a:t>
            </a:r>
            <a:r>
              <a:rPr lang="tr-TR" altLang="en-US" sz="2400" dirty="0" smtClean="0"/>
              <a:t> İş ekipmanının bünyesinde veya çevresinde yer alan ve kişiler için sağlık ve güvenlik yönünden risklerin bulunduğu bölgeyi,ifade eder.</a:t>
            </a:r>
          </a:p>
        </p:txBody>
      </p:sp>
    </p:spTree>
    <p:extLst>
      <p:ext uri="{BB962C8B-B14F-4D97-AF65-F5344CB8AC3E}">
        <p14:creationId xmlns:p14="http://schemas.microsoft.com/office/powerpoint/2010/main" val="184377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42988" y="404813"/>
            <a:ext cx="6770687" cy="730250"/>
          </a:xfrm>
        </p:spPr>
        <p:txBody>
          <a:bodyPr/>
          <a:lstStyle/>
          <a:p>
            <a:pPr eaLnBrk="1" hangingPunct="1"/>
            <a:r>
              <a:rPr lang="tr-TR" altLang="en-US" smtClean="0">
                <a:solidFill>
                  <a:srgbClr val="FF0000"/>
                </a:solidFill>
              </a:rPr>
              <a:t>İş Ekipmanları Yönetmeliği</a:t>
            </a:r>
          </a:p>
        </p:txBody>
      </p:sp>
      <p:sp>
        <p:nvSpPr>
          <p:cNvPr id="38915" name="Rectangle 3"/>
          <p:cNvSpPr>
            <a:spLocks noGrp="1" noChangeArrowheads="1"/>
          </p:cNvSpPr>
          <p:nvPr>
            <p:ph idx="1"/>
          </p:nvPr>
        </p:nvSpPr>
        <p:spPr>
          <a:xfrm>
            <a:off x="609600" y="1341438"/>
            <a:ext cx="8139113" cy="4895850"/>
          </a:xfrm>
        </p:spPr>
        <p:txBody>
          <a:bodyPr/>
          <a:lstStyle/>
          <a:p>
            <a:pPr marL="0" indent="0" eaLnBrk="1" hangingPunct="1">
              <a:buNone/>
            </a:pPr>
            <a:r>
              <a:rPr lang="tr-TR" altLang="en-US" sz="2400" b="1" dirty="0" smtClean="0"/>
              <a:t>Genel yükümlülükler</a:t>
            </a:r>
            <a:endParaRPr lang="tr-TR" altLang="en-US" sz="2400" dirty="0" smtClean="0"/>
          </a:p>
          <a:p>
            <a:pPr marL="0" indent="0" eaLnBrk="1" hangingPunct="1">
              <a:buNone/>
            </a:pPr>
            <a:r>
              <a:rPr lang="tr-TR" altLang="en-US" sz="2400" dirty="0" smtClean="0"/>
              <a:t>İşveren, </a:t>
            </a:r>
          </a:p>
          <a:p>
            <a:pPr marL="0" indent="0" eaLnBrk="1" hangingPunct="1">
              <a:buNone/>
            </a:pPr>
            <a:r>
              <a:rPr lang="tr-TR" altLang="en-US" sz="2400" dirty="0" smtClean="0"/>
              <a:t>işyerinde kullanılacak iş ekipmanının yapılacak işe uygun olması ve bu ekipmanın çalışanlara sağlık ve güvenlik yönünden zarar vermemesi için gerekli tüm tedbirleri alır.</a:t>
            </a:r>
          </a:p>
          <a:p>
            <a:pPr marL="0" indent="0" eaLnBrk="1" hangingPunct="1">
              <a:buNone/>
            </a:pPr>
            <a:r>
              <a:rPr lang="tr-TR" altLang="en-US" sz="2400" dirty="0" smtClean="0"/>
              <a:t>a) İş ekipmanını seçerken işyerindeki özel çalışma şartlarını, sağlık ve güvenlik yönünden tehlikeleri göz önünde bulundurarak, bu ekipmanın kullanımının ek bir tehlike oluşturmamasına dikkat eder.</a:t>
            </a:r>
          </a:p>
          <a:p>
            <a:pPr marL="0" indent="0" eaLnBrk="1" hangingPunct="1">
              <a:buNone/>
            </a:pPr>
            <a:r>
              <a:rPr lang="tr-TR" altLang="en-US" sz="2400" dirty="0" smtClean="0"/>
              <a:t>b) İş ekipmanının, çalışanların sağlık ve güvenliği yönünden tamamen tehlikesiz olmasını sağlayamıyorsa, </a:t>
            </a:r>
            <a:r>
              <a:rPr lang="tr-TR" altLang="en-US" sz="2400" b="1" dirty="0" smtClean="0">
                <a:solidFill>
                  <a:srgbClr val="FF0000"/>
                </a:solidFill>
              </a:rPr>
              <a:t>kabul edilebilir risk seviyesine indirecek uygun önlemleri </a:t>
            </a:r>
            <a:r>
              <a:rPr lang="tr-TR" altLang="en-US" sz="2400" dirty="0" smtClean="0"/>
              <a:t>alır.</a:t>
            </a:r>
          </a:p>
          <a:p>
            <a:pPr eaLnBrk="1" hangingPunct="1"/>
            <a:endParaRPr lang="tr-TR" altLang="en-US" dirty="0" smtClean="0"/>
          </a:p>
        </p:txBody>
      </p:sp>
    </p:spTree>
    <p:extLst>
      <p:ext uri="{BB962C8B-B14F-4D97-AF65-F5344CB8AC3E}">
        <p14:creationId xmlns:p14="http://schemas.microsoft.com/office/powerpoint/2010/main" val="376435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66750" y="714375"/>
            <a:ext cx="7275513" cy="792163"/>
          </a:xfrm>
        </p:spPr>
        <p:txBody>
          <a:bodyPr/>
          <a:lstStyle/>
          <a:p>
            <a:pPr eaLnBrk="1" hangingPunct="1"/>
            <a:r>
              <a:rPr lang="tr-TR" altLang="en-US" sz="3600" dirty="0" smtClean="0">
                <a:solidFill>
                  <a:srgbClr val="FF0000"/>
                </a:solidFill>
              </a:rPr>
              <a:t>İŞ EKİPMANLARI YÖNETMELİĞİ</a:t>
            </a:r>
            <a:endParaRPr lang="tr-TR" altLang="en-US" sz="3600" dirty="0" smtClean="0"/>
          </a:p>
        </p:txBody>
      </p:sp>
      <p:sp>
        <p:nvSpPr>
          <p:cNvPr id="39939" name="Rectangle 3"/>
          <p:cNvSpPr>
            <a:spLocks noGrp="1" noChangeArrowheads="1"/>
          </p:cNvSpPr>
          <p:nvPr>
            <p:ph idx="1"/>
          </p:nvPr>
        </p:nvSpPr>
        <p:spPr>
          <a:xfrm>
            <a:off x="609600" y="1736725"/>
            <a:ext cx="7778750" cy="4629150"/>
          </a:xfrm>
        </p:spPr>
        <p:txBody>
          <a:bodyPr/>
          <a:lstStyle/>
          <a:p>
            <a:pPr marL="0" indent="0" eaLnBrk="1" hangingPunct="1">
              <a:buNone/>
            </a:pPr>
            <a:r>
              <a:rPr lang="tr-TR" altLang="en-US" sz="2800" dirty="0" smtClean="0"/>
              <a:t> İşveren, iş ekipmanının kullanımı süresince, yeterli bakımını yaptırarak bu maddenin (a) bendinde belirtilen hususlara uygun durumda olması için gerekli önlemleri alır.</a:t>
            </a:r>
          </a:p>
          <a:p>
            <a:pPr marL="0" indent="0" eaLnBrk="1" hangingPunct="1">
              <a:buNone/>
            </a:pPr>
            <a:endParaRPr lang="tr-TR" altLang="en-US" sz="2800" dirty="0" smtClean="0"/>
          </a:p>
          <a:p>
            <a:pPr marL="0" indent="0" eaLnBrk="1" hangingPunct="1">
              <a:buNone/>
            </a:pPr>
            <a:r>
              <a:rPr lang="tr-TR" altLang="en-US" sz="2800" dirty="0" smtClean="0"/>
              <a:t>İşveren, işyerinde kullanılan iş ekipmanının, EK-II’de belirtilen hususlara uygun güvenlik düzeyinde olmasını sağlar.</a:t>
            </a:r>
          </a:p>
        </p:txBody>
      </p:sp>
    </p:spTree>
    <p:extLst>
      <p:ext uri="{BB962C8B-B14F-4D97-AF65-F5344CB8AC3E}">
        <p14:creationId xmlns:p14="http://schemas.microsoft.com/office/powerpoint/2010/main" val="237702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95288" y="1052513"/>
            <a:ext cx="8367712" cy="3709987"/>
          </a:xfrm>
        </p:spPr>
        <p:txBody>
          <a:bodyPr/>
          <a:lstStyle/>
          <a:p>
            <a:pPr marL="0" indent="0" eaLnBrk="1" hangingPunct="1">
              <a:buNone/>
            </a:pPr>
            <a:r>
              <a:rPr lang="tr-TR" altLang="en-US" sz="3600" b="1" dirty="0"/>
              <a:t>İ</a:t>
            </a:r>
            <a:r>
              <a:rPr lang="tr-TR" altLang="en-US" sz="3600" b="1" dirty="0" smtClean="0"/>
              <a:t>ş</a:t>
            </a:r>
            <a:r>
              <a:rPr lang="tr-TR" altLang="en-US" sz="3600" b="1" dirty="0" smtClean="0"/>
              <a:t> ekipmanının kontrolü</a:t>
            </a:r>
            <a:endParaRPr lang="tr-TR" altLang="en-US" sz="2800" dirty="0"/>
          </a:p>
          <a:p>
            <a:pPr marL="0" indent="0" algn="just" eaLnBrk="1" hangingPunct="1">
              <a:buNone/>
            </a:pPr>
            <a:r>
              <a:rPr lang="tr-TR" altLang="en-US" sz="2400" dirty="0" smtClean="0"/>
              <a:t>İş ekipmanının güvenliğinin </a:t>
            </a:r>
            <a:r>
              <a:rPr lang="tr-TR" altLang="en-US" sz="2400" dirty="0" smtClean="0">
                <a:solidFill>
                  <a:srgbClr val="FF0000"/>
                </a:solidFill>
              </a:rPr>
              <a:t>kurulma ve montaj şartlarına bağlı olduğu durumlarda,</a:t>
            </a:r>
            <a:r>
              <a:rPr lang="tr-TR" altLang="en-US" sz="2400" dirty="0" smtClean="0"/>
              <a:t> ekipmanın kurulmasından sonra ve ilk defa kullanılmadan önce ve her yer değişikliğinde ekipmanın, periyodik kontrolleri yapmaya yetkili kişiler tarafından </a:t>
            </a:r>
            <a:r>
              <a:rPr lang="tr-TR" altLang="en-US" sz="2400" dirty="0" smtClean="0">
                <a:solidFill>
                  <a:srgbClr val="FF0000"/>
                </a:solidFill>
              </a:rPr>
              <a:t>kontrolü yapılır</a:t>
            </a:r>
            <a:r>
              <a:rPr lang="tr-TR" altLang="en-US" sz="2400" dirty="0" smtClean="0"/>
              <a:t>, doğru kurulduğu ve güvenli şekilde çalıştığını gösteren </a:t>
            </a:r>
            <a:r>
              <a:rPr lang="tr-TR" altLang="en-US" sz="2400" dirty="0" smtClean="0">
                <a:solidFill>
                  <a:srgbClr val="FF0000"/>
                </a:solidFill>
              </a:rPr>
              <a:t>belge düzenlenir.</a:t>
            </a:r>
          </a:p>
          <a:p>
            <a:pPr marL="0" indent="0" eaLnBrk="1" hangingPunct="1">
              <a:buNone/>
            </a:pPr>
            <a:endParaRPr lang="tr-TR" altLang="en-US" sz="2400" dirty="0" smtClean="0"/>
          </a:p>
        </p:txBody>
      </p:sp>
      <p:sp>
        <p:nvSpPr>
          <p:cNvPr id="5" name="Rectangle 2"/>
          <p:cNvSpPr txBox="1">
            <a:spLocks noChangeArrowheads="1"/>
          </p:cNvSpPr>
          <p:nvPr/>
        </p:nvSpPr>
        <p:spPr bwMode="gray">
          <a:xfrm>
            <a:off x="266700" y="318293"/>
            <a:ext cx="7275513" cy="7921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eaLnBrk="1" hangingPunct="1"/>
            <a:r>
              <a:rPr lang="tr-TR" altLang="en-US" sz="3600" kern="0" dirty="0" smtClean="0">
                <a:solidFill>
                  <a:srgbClr val="FF0000"/>
                </a:solidFill>
              </a:rPr>
              <a:t>İŞ EKİPMANLARI YÖNETMELİĞİ</a:t>
            </a:r>
            <a:endParaRPr lang="tr-TR" altLang="en-US" sz="3600" kern="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252912"/>
            <a:ext cx="2692597" cy="260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997" y="4252912"/>
            <a:ext cx="2920207" cy="259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4407114"/>
            <a:ext cx="2656665"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34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Oval 4"/>
          <p:cNvSpPr>
            <a:spLocks noChangeArrowheads="1"/>
          </p:cNvSpPr>
          <p:nvPr/>
        </p:nvSpPr>
        <p:spPr bwMode="auto">
          <a:xfrm>
            <a:off x="684213" y="1557338"/>
            <a:ext cx="7920037" cy="1728787"/>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endParaRPr lang="tr-TR" altLang="en-US">
              <a:solidFill>
                <a:srgbClr val="00FF00"/>
              </a:solidFill>
            </a:endParaRPr>
          </a:p>
        </p:txBody>
      </p:sp>
      <p:sp>
        <p:nvSpPr>
          <p:cNvPr id="155653" name="Text Box 5"/>
          <p:cNvSpPr txBox="1">
            <a:spLocks noChangeArrowheads="1"/>
          </p:cNvSpPr>
          <p:nvPr/>
        </p:nvSpPr>
        <p:spPr bwMode="auto">
          <a:xfrm>
            <a:off x="1403350" y="1916113"/>
            <a:ext cx="6624638" cy="892175"/>
          </a:xfrm>
          <a:prstGeom prst="rect">
            <a:avLst/>
          </a:prstGeom>
          <a:noFill/>
          <a:ln w="9525">
            <a:noFill/>
            <a:miter lim="800000"/>
            <a:headEnd/>
            <a:tailEnd/>
          </a:ln>
          <a:effec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tr-TR" altLang="en-US" sz="2800" b="1">
                <a:solidFill>
                  <a:schemeClr val="bg1"/>
                </a:solidFill>
                <a:effectLst>
                  <a:outerShdw blurRad="38100" dist="38100" dir="2700000" algn="tl">
                    <a:srgbClr val="C0C0C0"/>
                  </a:outerShdw>
                </a:effectLst>
              </a:rPr>
              <a:t>1-TASARIM VE İMALATTA GÜVENLİK</a:t>
            </a:r>
          </a:p>
          <a:p>
            <a:pPr algn="ctr">
              <a:lnSpc>
                <a:spcPct val="80000"/>
              </a:lnSpc>
              <a:spcBef>
                <a:spcPct val="20000"/>
              </a:spcBef>
              <a:buClr>
                <a:schemeClr val="hlink"/>
              </a:buClr>
              <a:buFont typeface="Wingdings" pitchFamily="2" charset="2"/>
              <a:buBlip>
                <a:blip r:embed="rId2"/>
              </a:buBlip>
            </a:pPr>
            <a:r>
              <a:rPr lang="tr-TR" altLang="en-US" b="1">
                <a:solidFill>
                  <a:srgbClr val="FFFF00"/>
                </a:solidFill>
                <a:effectLst>
                  <a:outerShdw blurRad="38100" dist="38100" dir="2700000" algn="tl">
                    <a:srgbClr val="C0C0C0"/>
                  </a:outerShdw>
                </a:effectLst>
              </a:rPr>
              <a:t>Makine Emniyeti Yönetmeliği </a:t>
            </a:r>
            <a:r>
              <a:rPr lang="tr-TR" altLang="en-US" sz="2400" b="1">
                <a:solidFill>
                  <a:srgbClr val="F6F000"/>
                </a:solidFill>
                <a:effectLst>
                  <a:outerShdw blurRad="38100" dist="38100" dir="2700000" algn="tl">
                    <a:srgbClr val="C0C0C0"/>
                  </a:outerShdw>
                </a:effectLst>
              </a:rPr>
              <a:t>(</a:t>
            </a:r>
            <a:r>
              <a:rPr lang="tr-TR" altLang="en-US" sz="2400">
                <a:solidFill>
                  <a:srgbClr val="F6F000"/>
                </a:solidFill>
              </a:rPr>
              <a:t>2006/42/AT </a:t>
            </a:r>
            <a:r>
              <a:rPr lang="tr-TR" altLang="en-US" sz="2400" b="1">
                <a:solidFill>
                  <a:srgbClr val="F6F000"/>
                </a:solidFill>
                <a:effectLst>
                  <a:outerShdw blurRad="38100" dist="38100" dir="2700000" algn="tl">
                    <a:srgbClr val="C0C0C0"/>
                  </a:outerShdw>
                </a:effectLst>
              </a:rPr>
              <a:t>)</a:t>
            </a:r>
          </a:p>
        </p:txBody>
      </p:sp>
      <p:sp>
        <p:nvSpPr>
          <p:cNvPr id="19462" name="Oval 11"/>
          <p:cNvSpPr>
            <a:spLocks noChangeArrowheads="1"/>
          </p:cNvSpPr>
          <p:nvPr/>
        </p:nvSpPr>
        <p:spPr bwMode="auto">
          <a:xfrm>
            <a:off x="928688" y="4214813"/>
            <a:ext cx="7416800" cy="1727200"/>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tr-TR" altLang="en-US"/>
          </a:p>
        </p:txBody>
      </p:sp>
      <p:sp>
        <p:nvSpPr>
          <p:cNvPr id="155660" name="AutoShape 12"/>
          <p:cNvSpPr>
            <a:spLocks noChangeArrowheads="1"/>
          </p:cNvSpPr>
          <p:nvPr/>
        </p:nvSpPr>
        <p:spPr bwMode="auto">
          <a:xfrm>
            <a:off x="4427538" y="3284538"/>
            <a:ext cx="576262" cy="1296987"/>
          </a:xfrm>
          <a:prstGeom prst="curvedLeftArrow">
            <a:avLst>
              <a:gd name="adj1" fmla="val 45014"/>
              <a:gd name="adj2" fmla="val 90028"/>
              <a:gd name="adj3" fmla="val 33333"/>
            </a:avLst>
          </a:prstGeom>
          <a:solidFill>
            <a:schemeClr val="accent1"/>
          </a:solidFill>
          <a:ln w="9525">
            <a:solidFill>
              <a:schemeClr val="tx1"/>
            </a:solidFill>
            <a:miter lim="800000"/>
            <a:headEnd/>
            <a:tailEnd/>
          </a:ln>
          <a:effectLst>
            <a:outerShdw dist="228953" dir="19578596" algn="ctr" rotWithShape="0">
              <a:schemeClr val="bg2"/>
            </a:outerShdw>
          </a:effec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tr-TR" altLang="en-US"/>
          </a:p>
        </p:txBody>
      </p:sp>
      <p:sp>
        <p:nvSpPr>
          <p:cNvPr id="155661" name="Text Box 13"/>
          <p:cNvSpPr txBox="1">
            <a:spLocks noChangeArrowheads="1"/>
          </p:cNvSpPr>
          <p:nvPr/>
        </p:nvSpPr>
        <p:spPr bwMode="auto">
          <a:xfrm>
            <a:off x="1500188" y="4429125"/>
            <a:ext cx="6480175" cy="1266825"/>
          </a:xfrm>
          <a:prstGeom prst="rect">
            <a:avLst/>
          </a:prstGeom>
          <a:noFill/>
          <a:ln w="9525">
            <a:noFill/>
            <a:miter lim="800000"/>
            <a:headEnd/>
            <a:tailEnd/>
          </a:ln>
          <a:effec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tr-TR" altLang="en-US" sz="3200" b="1">
                <a:solidFill>
                  <a:schemeClr val="bg1"/>
                </a:solidFill>
              </a:rPr>
              <a:t>2-KULLANIMDA GÜVENLİK</a:t>
            </a:r>
          </a:p>
          <a:p>
            <a:pPr algn="ctr">
              <a:spcBef>
                <a:spcPct val="50000"/>
              </a:spcBef>
            </a:pPr>
            <a:r>
              <a:rPr lang="tr-TR" altLang="en-US" b="1">
                <a:solidFill>
                  <a:srgbClr val="FFFF00"/>
                </a:solidFill>
                <a:effectLst>
                  <a:outerShdw blurRad="38100" dist="38100" dir="2700000" algn="tl">
                    <a:srgbClr val="C0C0C0"/>
                  </a:outerShdw>
                </a:effectLst>
              </a:rPr>
              <a:t>İş Ekipmanlarının Kullanımında Sağlık ve Güvenlik Şartları Yönetmeliği</a:t>
            </a:r>
          </a:p>
        </p:txBody>
      </p:sp>
    </p:spTree>
    <p:extLst>
      <p:ext uri="{BB962C8B-B14F-4D97-AF65-F5344CB8AC3E}">
        <p14:creationId xmlns:p14="http://schemas.microsoft.com/office/powerpoint/2010/main" val="12998426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Unvan 1"/>
          <p:cNvSpPr>
            <a:spLocks noGrp="1"/>
          </p:cNvSpPr>
          <p:nvPr>
            <p:ph type="title"/>
          </p:nvPr>
        </p:nvSpPr>
        <p:spPr>
          <a:xfrm>
            <a:off x="476250" y="641350"/>
            <a:ext cx="6348413" cy="442913"/>
          </a:xfrm>
        </p:spPr>
        <p:txBody>
          <a:bodyPr/>
          <a:lstStyle/>
          <a:p>
            <a:pPr eaLnBrk="1" hangingPunct="1"/>
            <a:r>
              <a:rPr lang="tr-TR" altLang="en-US" sz="3200" dirty="0" smtClean="0">
                <a:solidFill>
                  <a:srgbClr val="FF0000"/>
                </a:solidFill>
              </a:rPr>
              <a:t>İŞ EKİPMANLARI YÖNETMELİĞİ</a:t>
            </a:r>
            <a:endParaRPr lang="tr-TR" altLang="en-US" sz="3200" dirty="0" smtClean="0"/>
          </a:p>
        </p:txBody>
      </p:sp>
      <p:sp>
        <p:nvSpPr>
          <p:cNvPr id="3" name="İçerik Yer Tutucusu 2"/>
          <p:cNvSpPr>
            <a:spLocks noGrp="1"/>
          </p:cNvSpPr>
          <p:nvPr>
            <p:ph idx="1"/>
          </p:nvPr>
        </p:nvSpPr>
        <p:spPr>
          <a:xfrm>
            <a:off x="609600" y="1196975"/>
            <a:ext cx="8066088" cy="4845050"/>
          </a:xfrm>
        </p:spPr>
        <p:txBody>
          <a:bodyPr/>
          <a:lstStyle/>
          <a:p>
            <a:pPr marL="0" indent="0" eaLnBrk="1" hangingPunct="1">
              <a:buNone/>
            </a:pPr>
            <a:r>
              <a:rPr lang="tr-TR" altLang="en-US" sz="2800" b="1" dirty="0" smtClean="0">
                <a:solidFill>
                  <a:srgbClr val="FF0000"/>
                </a:solidFill>
              </a:rPr>
              <a:t>Periyodik kontrolleri yapmaya </a:t>
            </a:r>
            <a:r>
              <a:rPr lang="tr-TR" altLang="en-US" sz="2800" dirty="0" smtClean="0"/>
              <a:t>yetkili kişilerce periyodik kontrollerinin yapılması,</a:t>
            </a:r>
          </a:p>
          <a:p>
            <a:pPr marL="0" indent="0" eaLnBrk="1" hangingPunct="1">
              <a:buNone/>
            </a:pPr>
            <a:r>
              <a:rPr lang="tr-TR" altLang="en-US" sz="2800" b="1" dirty="0" smtClean="0">
                <a:solidFill>
                  <a:srgbClr val="FF0000"/>
                </a:solidFill>
              </a:rPr>
              <a:t>Çalışma şeklinde değişiklikler</a:t>
            </a:r>
            <a:r>
              <a:rPr lang="tr-TR" altLang="en-US" sz="2800" dirty="0" smtClean="0"/>
              <a:t>, kazalar, doğal olaylar veya ekipmanın uzun süre kullanılmaması gibi iş ekipmanındaki güvenliğin bozulmasına neden olabilecek durumlardan sonra, arızanın zamanında belirlenip giderilmesi ve sağlık ve güvenlik koşullarının korunması için periyodik kontrolleri yapmaya yetkili kişilerce gerekli kontrollerin yapılması sağlanır.</a:t>
            </a:r>
          </a:p>
          <a:p>
            <a:pPr eaLnBrk="1" hangingPunct="1">
              <a:buFont typeface="Wingdings 3" pitchFamily="18" charset="2"/>
              <a:buNone/>
            </a:pPr>
            <a:endParaRPr lang="tr-TR" altLang="en-US" dirty="0" smtClean="0"/>
          </a:p>
        </p:txBody>
      </p:sp>
    </p:spTree>
    <p:extLst>
      <p:ext uri="{BB962C8B-B14F-4D97-AF65-F5344CB8AC3E}">
        <p14:creationId xmlns:p14="http://schemas.microsoft.com/office/powerpoint/2010/main" val="171486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Unvan 1"/>
          <p:cNvSpPr>
            <a:spLocks noGrp="1"/>
          </p:cNvSpPr>
          <p:nvPr>
            <p:ph type="title"/>
          </p:nvPr>
        </p:nvSpPr>
        <p:spPr>
          <a:xfrm>
            <a:off x="609600" y="609600"/>
            <a:ext cx="7562850" cy="658813"/>
          </a:xfrm>
        </p:spPr>
        <p:txBody>
          <a:bodyPr/>
          <a:lstStyle/>
          <a:p>
            <a:pPr eaLnBrk="1" hangingPunct="1"/>
            <a:r>
              <a:rPr lang="tr-TR" altLang="en-US" sz="2800" dirty="0" smtClean="0">
                <a:solidFill>
                  <a:srgbClr val="FF0000"/>
                </a:solidFill>
              </a:rPr>
              <a:t>PERIYODIK KONTROL SONUÇLARI</a:t>
            </a:r>
            <a:endParaRPr lang="tr-TR" altLang="en-US" sz="2800" dirty="0" smtClean="0"/>
          </a:p>
        </p:txBody>
      </p:sp>
      <p:sp>
        <p:nvSpPr>
          <p:cNvPr id="43011" name="İçerik Yer Tutucusu 2"/>
          <p:cNvSpPr>
            <a:spLocks noGrp="1"/>
          </p:cNvSpPr>
          <p:nvPr>
            <p:ph idx="1"/>
          </p:nvPr>
        </p:nvSpPr>
        <p:spPr>
          <a:xfrm>
            <a:off x="609600" y="1628775"/>
            <a:ext cx="8382000" cy="4413250"/>
          </a:xfrm>
        </p:spPr>
        <p:txBody>
          <a:bodyPr/>
          <a:lstStyle/>
          <a:p>
            <a:pPr marL="0" indent="0" eaLnBrk="1" hangingPunct="1">
              <a:buNone/>
            </a:pPr>
            <a:r>
              <a:rPr lang="tr-TR" altLang="en-US" sz="2800" dirty="0" smtClean="0"/>
              <a:t>Kontrol sonuçları kayıt altına alınır ve yetkililer her istediğinde gösterilmek üzere uygun şekilde saklanır.</a:t>
            </a:r>
          </a:p>
          <a:p>
            <a:pPr marL="0" indent="0" eaLnBrk="1" hangingPunct="1">
              <a:buNone/>
            </a:pPr>
            <a:r>
              <a:rPr lang="tr-TR" altLang="en-US" sz="2800" dirty="0" smtClean="0"/>
              <a:t>İş ekipmanı işletme dışında kullanıldığında, yapılan son kontrol ile ilgili belge de </a:t>
            </a:r>
            <a:r>
              <a:rPr lang="tr-TR" altLang="en-US" sz="2800" b="1" dirty="0" smtClean="0">
                <a:solidFill>
                  <a:srgbClr val="FF0000"/>
                </a:solidFill>
              </a:rPr>
              <a:t>ekipmanla birlikte </a:t>
            </a:r>
            <a:r>
              <a:rPr lang="tr-TR" altLang="en-US" sz="2800" dirty="0" smtClean="0"/>
              <a:t>bulundurulur.</a:t>
            </a:r>
          </a:p>
          <a:p>
            <a:pPr marL="0" indent="0" eaLnBrk="1" hangingPunct="1">
              <a:buNone/>
            </a:pPr>
            <a:r>
              <a:rPr lang="tr-TR" altLang="en-US" sz="2800" dirty="0" smtClean="0"/>
              <a:t>Hangi tür iş ekipmanın kontrole tabi tutulacağı, bu kontrollerin hangi sıklıkla ve hangi şartlar altında yapılacağı ile kontrol sonucu düzenlenecek belgelerle ilgili usul ve esaslar Yönetmelik EK-III’te belirtilmiştir.</a:t>
            </a:r>
          </a:p>
          <a:p>
            <a:pPr marL="0" indent="0" eaLnBrk="1" hangingPunct="1">
              <a:buNone/>
            </a:pPr>
            <a:r>
              <a:rPr lang="tr-TR" altLang="en-US" sz="2800" dirty="0" smtClean="0"/>
              <a:t>(EKTEKİ MMO DOKÜMANINDA PERİYOTLAR BELİRTİLMİŞTİR)</a:t>
            </a:r>
          </a:p>
          <a:p>
            <a:pPr eaLnBrk="1" hangingPunct="1"/>
            <a:endParaRPr lang="tr-TR" altLang="en-US" dirty="0" smtClean="0"/>
          </a:p>
        </p:txBody>
      </p:sp>
    </p:spTree>
    <p:extLst>
      <p:ext uri="{BB962C8B-B14F-4D97-AF65-F5344CB8AC3E}">
        <p14:creationId xmlns:p14="http://schemas.microsoft.com/office/powerpoint/2010/main" val="166495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5575" y="412750"/>
            <a:ext cx="7923213" cy="658813"/>
          </a:xfrm>
        </p:spPr>
        <p:txBody>
          <a:bodyPr/>
          <a:lstStyle/>
          <a:p>
            <a:pPr eaLnBrk="1" hangingPunct="1"/>
            <a:r>
              <a:rPr lang="tr-TR" altLang="en-US" sz="2800" dirty="0" smtClean="0">
                <a:solidFill>
                  <a:srgbClr val="FF0000"/>
                </a:solidFill>
              </a:rPr>
              <a:t>ÖZEL RİSK TAŞIYAN İŞ EKİPMANLARI</a:t>
            </a:r>
          </a:p>
        </p:txBody>
      </p:sp>
      <p:sp>
        <p:nvSpPr>
          <p:cNvPr id="150531" name="Rectangle 3"/>
          <p:cNvSpPr>
            <a:spLocks noGrp="1" noChangeArrowheads="1"/>
          </p:cNvSpPr>
          <p:nvPr>
            <p:ph idx="1"/>
          </p:nvPr>
        </p:nvSpPr>
        <p:spPr>
          <a:xfrm>
            <a:off x="174625" y="773113"/>
            <a:ext cx="8569325" cy="4773612"/>
          </a:xfrm>
        </p:spPr>
        <p:txBody>
          <a:bodyPr>
            <a:noAutofit/>
          </a:bodyPr>
          <a:lstStyle/>
          <a:p>
            <a:pPr marL="0" indent="0" eaLnBrk="1" hangingPunct="1">
              <a:lnSpc>
                <a:spcPct val="80000"/>
              </a:lnSpc>
              <a:buNone/>
            </a:pPr>
            <a:endParaRPr lang="tr-TR" altLang="en-US" sz="2400" b="1" dirty="0" smtClean="0"/>
          </a:p>
          <a:p>
            <a:pPr marL="0" indent="0" eaLnBrk="1" hangingPunct="1">
              <a:lnSpc>
                <a:spcPct val="80000"/>
              </a:lnSpc>
              <a:buNone/>
            </a:pPr>
            <a:r>
              <a:rPr lang="tr-TR" altLang="en-US" sz="2400" b="1" dirty="0" smtClean="0"/>
              <a:t>Özel risk taşıyan iş ekipmanı</a:t>
            </a:r>
            <a:endParaRPr lang="tr-TR" altLang="en-US" sz="2400" dirty="0" smtClean="0"/>
          </a:p>
          <a:p>
            <a:pPr marL="0" indent="0" eaLnBrk="1" hangingPunct="1">
              <a:lnSpc>
                <a:spcPct val="80000"/>
              </a:lnSpc>
              <a:buNone/>
            </a:pPr>
            <a:endParaRPr lang="tr-TR" altLang="en-US" sz="2400" dirty="0" smtClean="0"/>
          </a:p>
          <a:p>
            <a:pPr marL="0" indent="0" eaLnBrk="1" hangingPunct="1">
              <a:lnSpc>
                <a:spcPct val="80000"/>
              </a:lnSpc>
              <a:buNone/>
            </a:pPr>
            <a:r>
              <a:rPr lang="tr-TR" altLang="en-US" sz="2400" dirty="0" smtClean="0"/>
              <a:t>Çalışanların sağlık ve güvenliği yönünden, özel risk taşıyan iş ekipmanlarının kullanılmasında aşağıdaki önlemler alınır.</a:t>
            </a:r>
          </a:p>
          <a:p>
            <a:pPr marL="0" indent="0" eaLnBrk="1" hangingPunct="1">
              <a:lnSpc>
                <a:spcPct val="80000"/>
              </a:lnSpc>
              <a:buNone/>
            </a:pPr>
            <a:r>
              <a:rPr lang="tr-TR" altLang="en-US" sz="2400" dirty="0" smtClean="0"/>
              <a:t>a) İş ekipmanı, sadece o ekipmanı kullanmak üzere görevlendirilen kişilerce kullanılır.</a:t>
            </a:r>
          </a:p>
          <a:p>
            <a:pPr marL="0" indent="0" eaLnBrk="1" hangingPunct="1">
              <a:lnSpc>
                <a:spcPct val="80000"/>
              </a:lnSpc>
              <a:buNone/>
            </a:pPr>
            <a:r>
              <a:rPr lang="tr-TR" altLang="en-US" sz="2400" dirty="0" smtClean="0"/>
              <a:t>b) Bu ekipmanların tamiri, tadili, kontrolü, bakımı ve hizmete alınması bu işleri yapmakla özel olarak görevlendirilen kişilerce yapılır.</a:t>
            </a:r>
          </a:p>
          <a:p>
            <a:pPr marL="0" indent="0" eaLnBrk="1" hangingPunct="1">
              <a:lnSpc>
                <a:spcPct val="80000"/>
              </a:lnSpc>
              <a:buNone/>
            </a:pPr>
            <a:endParaRPr lang="tr-TR" altLang="en-US" sz="2400" b="1" dirty="0" smtClean="0"/>
          </a:p>
          <a:p>
            <a:pPr marL="0" indent="0" eaLnBrk="1" hangingPunct="1">
              <a:lnSpc>
                <a:spcPct val="80000"/>
              </a:lnSpc>
              <a:buNone/>
            </a:pPr>
            <a:r>
              <a:rPr lang="tr-TR" altLang="en-US" sz="2400" b="1" dirty="0" smtClean="0"/>
              <a:t>İş sağlığı ve ergonomi</a:t>
            </a:r>
            <a:endParaRPr lang="tr-TR" altLang="en-US" sz="2400" dirty="0" smtClean="0"/>
          </a:p>
          <a:p>
            <a:pPr marL="0" indent="0" eaLnBrk="1" hangingPunct="1">
              <a:lnSpc>
                <a:spcPct val="80000"/>
              </a:lnSpc>
              <a:buNone/>
            </a:pPr>
            <a:endParaRPr lang="tr-TR" altLang="en-US" sz="2400" dirty="0" smtClean="0"/>
          </a:p>
          <a:p>
            <a:pPr marL="0" indent="0" eaLnBrk="1" hangingPunct="1">
              <a:lnSpc>
                <a:spcPct val="80000"/>
              </a:lnSpc>
              <a:buNone/>
            </a:pPr>
            <a:r>
              <a:rPr lang="tr-TR" altLang="en-US" sz="2400" dirty="0" smtClean="0"/>
              <a:t>Asgari sağlık ve güvenlik gereklerinin uygulanmasında, çalışanların iş ekipmanı kullanımı sırasındaki duruş pozisyonları ve çalışma şekilleri ile ergonomi prensipleri işverence tam olarak dikkate alınır.</a:t>
            </a:r>
          </a:p>
        </p:txBody>
      </p:sp>
    </p:spTree>
    <p:extLst>
      <p:ext uri="{BB962C8B-B14F-4D97-AF65-F5344CB8AC3E}">
        <p14:creationId xmlns:p14="http://schemas.microsoft.com/office/powerpoint/2010/main" val="280821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33375"/>
            <a:ext cx="6348413" cy="647700"/>
          </a:xfrm>
        </p:spPr>
        <p:txBody>
          <a:bodyPr/>
          <a:lstStyle/>
          <a:p>
            <a:pPr eaLnBrk="1" hangingPunct="1"/>
            <a:r>
              <a:rPr lang="tr-TR" altLang="en-US" sz="3200" dirty="0" smtClean="0">
                <a:solidFill>
                  <a:srgbClr val="FF0000"/>
                </a:solidFill>
              </a:rPr>
              <a:t>ÇALIŞANLARIN BİLGİLENDİRİLMESİ</a:t>
            </a:r>
          </a:p>
        </p:txBody>
      </p:sp>
      <p:sp>
        <p:nvSpPr>
          <p:cNvPr id="151555" name="Rectangle 3"/>
          <p:cNvSpPr>
            <a:spLocks noGrp="1" noChangeArrowheads="1"/>
          </p:cNvSpPr>
          <p:nvPr>
            <p:ph idx="1"/>
          </p:nvPr>
        </p:nvSpPr>
        <p:spPr>
          <a:xfrm>
            <a:off x="250825" y="1196975"/>
            <a:ext cx="8424863" cy="4968875"/>
          </a:xfrm>
        </p:spPr>
        <p:txBody>
          <a:bodyPr>
            <a:normAutofit/>
          </a:bodyPr>
          <a:lstStyle/>
          <a:p>
            <a:pPr marL="0" indent="0" eaLnBrk="1" hangingPunct="1">
              <a:buNone/>
            </a:pPr>
            <a:r>
              <a:rPr lang="tr-TR" altLang="en-US" sz="2800" dirty="0" smtClean="0"/>
              <a:t>Çalışanlara, kullandıkları iş ekipmanına ve bu iş ekipmanın kullanımına ilişkin yeterli bilgi ve uygun olması halinde </a:t>
            </a:r>
            <a:r>
              <a:rPr lang="tr-TR" altLang="en-US" sz="2800" b="1" dirty="0" smtClean="0">
                <a:solidFill>
                  <a:srgbClr val="FF0000"/>
                </a:solidFill>
              </a:rPr>
              <a:t>yazılı talimat </a:t>
            </a:r>
            <a:r>
              <a:rPr lang="tr-TR" altLang="en-US" sz="2800" dirty="0" smtClean="0"/>
              <a:t>verilir. </a:t>
            </a:r>
          </a:p>
          <a:p>
            <a:pPr marL="0" indent="0" eaLnBrk="1" hangingPunct="1">
              <a:buNone/>
            </a:pPr>
            <a:endParaRPr lang="tr-TR" altLang="en-US" sz="2800" dirty="0" smtClean="0"/>
          </a:p>
          <a:p>
            <a:pPr marL="0" indent="0" eaLnBrk="1" hangingPunct="1">
              <a:buNone/>
            </a:pPr>
            <a:r>
              <a:rPr lang="tr-TR" altLang="en-US" sz="2800" dirty="0" smtClean="0"/>
              <a:t>Bu talimat, imalatçı tarafından iş ekipmanıyla birlikte verilen </a:t>
            </a:r>
            <a:r>
              <a:rPr lang="tr-TR" altLang="en-US" sz="2800" b="1" dirty="0" smtClean="0">
                <a:solidFill>
                  <a:srgbClr val="FF0000"/>
                </a:solidFill>
              </a:rPr>
              <a:t>kullanım kılavuzu dikkate alınarak hazırlanır</a:t>
            </a:r>
            <a:r>
              <a:rPr lang="tr-TR" altLang="en-US" sz="2800" dirty="0" smtClean="0"/>
              <a:t>. </a:t>
            </a:r>
          </a:p>
          <a:p>
            <a:pPr marL="0" indent="0" eaLnBrk="1" hangingPunct="1">
              <a:buNone/>
            </a:pPr>
            <a:r>
              <a:rPr lang="tr-TR" altLang="en-US" sz="2800" dirty="0" smtClean="0"/>
              <a:t>Talimatlar </a:t>
            </a:r>
            <a:r>
              <a:rPr lang="tr-TR" altLang="en-US" sz="2800" b="1" dirty="0" smtClean="0">
                <a:solidFill>
                  <a:srgbClr val="FF0000"/>
                </a:solidFill>
              </a:rPr>
              <a:t>iş ekipmanıyla beraber bulundurulur</a:t>
            </a:r>
            <a:r>
              <a:rPr lang="tr-TR" altLang="en-US" sz="2800" dirty="0" smtClean="0"/>
              <a:t>. </a:t>
            </a:r>
          </a:p>
          <a:p>
            <a:pPr eaLnBrk="1" hangingPunct="1">
              <a:lnSpc>
                <a:spcPct val="80000"/>
              </a:lnSpc>
              <a:buFont typeface="Wingdings 3" pitchFamily="18" charset="2"/>
              <a:buNone/>
            </a:pPr>
            <a:endParaRPr lang="tr-TR" altLang="en-US" sz="2800" dirty="0" smtClean="0"/>
          </a:p>
        </p:txBody>
      </p:sp>
    </p:spTree>
    <p:extLst>
      <p:ext uri="{BB962C8B-B14F-4D97-AF65-F5344CB8AC3E}">
        <p14:creationId xmlns:p14="http://schemas.microsoft.com/office/powerpoint/2010/main" val="93136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Unvan 1"/>
          <p:cNvSpPr>
            <a:spLocks noGrp="1"/>
          </p:cNvSpPr>
          <p:nvPr>
            <p:ph type="title"/>
          </p:nvPr>
        </p:nvSpPr>
        <p:spPr>
          <a:xfrm>
            <a:off x="631825" y="404813"/>
            <a:ext cx="7464425" cy="433387"/>
          </a:xfrm>
        </p:spPr>
        <p:txBody>
          <a:bodyPr/>
          <a:lstStyle/>
          <a:p>
            <a:pPr marL="0" indent="0" eaLnBrk="1" hangingPunct="1"/>
            <a:r>
              <a:rPr lang="tr-TR" altLang="en-US" sz="2800" dirty="0"/>
              <a:t>Bu bilgiler ve yazılı talimatlar en az aşağıdaki bilgileri içerecek şekilde hazırlanır</a:t>
            </a:r>
            <a:r>
              <a:rPr lang="tr-TR" altLang="en-US" dirty="0"/>
              <a:t>.</a:t>
            </a:r>
          </a:p>
        </p:txBody>
      </p:sp>
      <p:sp>
        <p:nvSpPr>
          <p:cNvPr id="46083" name="İçerik Yer Tutucusu 2"/>
          <p:cNvSpPr>
            <a:spLocks noGrp="1"/>
          </p:cNvSpPr>
          <p:nvPr>
            <p:ph idx="1"/>
          </p:nvPr>
        </p:nvSpPr>
        <p:spPr>
          <a:xfrm>
            <a:off x="609600" y="1262063"/>
            <a:ext cx="8066088" cy="4989512"/>
          </a:xfrm>
        </p:spPr>
        <p:txBody>
          <a:bodyPr/>
          <a:lstStyle/>
          <a:p>
            <a:pPr marL="0" indent="0" eaLnBrk="1" hangingPunct="1">
              <a:buNone/>
            </a:pPr>
            <a:r>
              <a:rPr lang="tr-TR" altLang="en-US" sz="2800" dirty="0" smtClean="0"/>
              <a:t>1) İş ekipmanının kullanım koşulları.</a:t>
            </a:r>
          </a:p>
          <a:p>
            <a:pPr marL="0" indent="0" eaLnBrk="1" hangingPunct="1">
              <a:buNone/>
            </a:pPr>
            <a:r>
              <a:rPr lang="tr-TR" altLang="en-US" sz="2800" dirty="0" smtClean="0"/>
              <a:t>2) İş ekipmanında </a:t>
            </a:r>
            <a:r>
              <a:rPr lang="tr-TR" altLang="en-US" sz="2800" dirty="0" smtClean="0">
                <a:solidFill>
                  <a:srgbClr val="FF0000"/>
                </a:solidFill>
              </a:rPr>
              <a:t>öngörülen anormal durum</a:t>
            </a:r>
            <a:r>
              <a:rPr lang="tr-TR" altLang="en-US" sz="2800" dirty="0" smtClean="0"/>
              <a:t>lar.</a:t>
            </a:r>
          </a:p>
          <a:p>
            <a:pPr marL="0" indent="0" eaLnBrk="1" hangingPunct="1">
              <a:buNone/>
            </a:pPr>
            <a:r>
              <a:rPr lang="tr-TR" altLang="en-US" sz="2800" dirty="0" smtClean="0"/>
              <a:t>3) Bulunması halinde iş ekipmanının önceki kullanım deneyiminden elde edilen sonuçlar.</a:t>
            </a:r>
          </a:p>
          <a:p>
            <a:pPr marL="0" indent="0" eaLnBrk="1" hangingPunct="1">
              <a:buNone/>
            </a:pPr>
            <a:r>
              <a:rPr lang="tr-TR" altLang="en-US" sz="2800" dirty="0" smtClean="0"/>
              <a:t>(2) Çalışanlar, kendileri kullanmasalar bile çalışma alanında veya işyerinde bulunan iş ekipmanlarının kendilerini etkileyebilecek tehlikelerinden ve iş ekipmanı üzerinde yapılacak değişikliklerden kaynaklanabilecek tehlikelerden haberdar edilir.</a:t>
            </a:r>
          </a:p>
          <a:p>
            <a:pPr marL="0" indent="0" eaLnBrk="1" hangingPunct="1">
              <a:buNone/>
            </a:pPr>
            <a:r>
              <a:rPr lang="tr-TR" altLang="en-US" sz="2800" dirty="0" smtClean="0"/>
              <a:t>(3) Bu bilgiler ve yazılı talimatların, </a:t>
            </a:r>
            <a:r>
              <a:rPr lang="tr-TR" altLang="en-US" sz="2800" dirty="0" smtClean="0">
                <a:solidFill>
                  <a:srgbClr val="FF0000"/>
                </a:solidFill>
              </a:rPr>
              <a:t>basit ve kolay anlaşılır </a:t>
            </a:r>
            <a:r>
              <a:rPr lang="tr-TR" altLang="en-US" sz="2800" dirty="0" smtClean="0"/>
              <a:t>bir şekilde olması gerekir.</a:t>
            </a:r>
          </a:p>
          <a:p>
            <a:pPr eaLnBrk="1" hangingPunct="1"/>
            <a:endParaRPr lang="tr-TR" altLang="en-US" sz="2000" dirty="0" smtClean="0"/>
          </a:p>
        </p:txBody>
      </p:sp>
    </p:spTree>
    <p:extLst>
      <p:ext uri="{BB962C8B-B14F-4D97-AF65-F5344CB8AC3E}">
        <p14:creationId xmlns:p14="http://schemas.microsoft.com/office/powerpoint/2010/main" val="74351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609600"/>
            <a:ext cx="6348413" cy="658813"/>
          </a:xfrm>
        </p:spPr>
        <p:txBody>
          <a:bodyPr/>
          <a:lstStyle/>
          <a:p>
            <a:pPr eaLnBrk="1" hangingPunct="1"/>
            <a:r>
              <a:rPr lang="tr-TR" altLang="en-US" sz="3600" dirty="0" smtClean="0">
                <a:solidFill>
                  <a:srgbClr val="FF0000"/>
                </a:solidFill>
              </a:rPr>
              <a:t>ÇALIŞANLARIN EĞİTİMİ</a:t>
            </a:r>
          </a:p>
        </p:txBody>
      </p:sp>
      <p:sp>
        <p:nvSpPr>
          <p:cNvPr id="152579" name="Rectangle 3"/>
          <p:cNvSpPr>
            <a:spLocks noGrp="1" noChangeArrowheads="1"/>
          </p:cNvSpPr>
          <p:nvPr>
            <p:ph idx="1"/>
          </p:nvPr>
        </p:nvSpPr>
        <p:spPr>
          <a:xfrm>
            <a:off x="609600" y="1412875"/>
            <a:ext cx="8139113" cy="4629150"/>
          </a:xfrm>
        </p:spPr>
        <p:txBody>
          <a:bodyPr>
            <a:normAutofit/>
          </a:bodyPr>
          <a:lstStyle/>
          <a:p>
            <a:pPr marL="0" indent="0" algn="just" eaLnBrk="1" hangingPunct="1">
              <a:lnSpc>
                <a:spcPct val="80000"/>
              </a:lnSpc>
              <a:buNone/>
            </a:pPr>
            <a:r>
              <a:rPr lang="tr-TR" altLang="en-US" sz="2800" dirty="0" smtClean="0"/>
              <a:t>İşverence </a:t>
            </a:r>
            <a:r>
              <a:rPr lang="tr-TR" altLang="en-US" sz="2800" dirty="0"/>
              <a:t> </a:t>
            </a:r>
            <a:r>
              <a:rPr lang="tr-TR" altLang="en-US" sz="2800" dirty="0" smtClean="0"/>
              <a:t>iş ekipmanını kullanmakla görevli çalışanlara, bunların kullanımından kaynaklanabilecek </a:t>
            </a:r>
            <a:r>
              <a:rPr lang="tr-TR" altLang="en-US" sz="2800" dirty="0" smtClean="0">
                <a:solidFill>
                  <a:srgbClr val="FF0000"/>
                </a:solidFill>
              </a:rPr>
              <a:t>riskler ve bunlardan kaçınma yollarına</a:t>
            </a:r>
            <a:r>
              <a:rPr lang="tr-TR" altLang="en-US" sz="2800" dirty="0" smtClean="0"/>
              <a:t> ilişkin eğitim almaları sağlanır.</a:t>
            </a:r>
          </a:p>
          <a:p>
            <a:pPr marL="0" indent="0" algn="just" eaLnBrk="1" hangingPunct="1">
              <a:lnSpc>
                <a:spcPct val="80000"/>
              </a:lnSpc>
              <a:buNone/>
            </a:pPr>
            <a:r>
              <a:rPr lang="tr-TR" altLang="en-US" sz="2800" dirty="0" smtClean="0"/>
              <a:t> </a:t>
            </a:r>
          </a:p>
          <a:p>
            <a:pPr marL="0" indent="0" algn="just" eaLnBrk="1" hangingPunct="1">
              <a:lnSpc>
                <a:spcPct val="80000"/>
              </a:lnSpc>
              <a:buNone/>
            </a:pPr>
            <a:r>
              <a:rPr lang="tr-TR" altLang="en-US" sz="2800" dirty="0" smtClean="0"/>
              <a:t>İş ekipmanının </a:t>
            </a:r>
            <a:r>
              <a:rPr lang="tr-TR" altLang="en-US" sz="2800" dirty="0" smtClean="0">
                <a:solidFill>
                  <a:srgbClr val="FF0000"/>
                </a:solidFill>
              </a:rPr>
              <a:t>tamiri, tadili, kontrol ve bakımı konularında</a:t>
            </a:r>
            <a:r>
              <a:rPr lang="tr-TR" altLang="en-US" sz="2800" dirty="0" smtClean="0"/>
              <a:t> çalışanlara işverenlerce yeterli özel eğitim verilir.</a:t>
            </a:r>
          </a:p>
          <a:p>
            <a:pPr eaLnBrk="1" hangingPunct="1">
              <a:lnSpc>
                <a:spcPct val="80000"/>
              </a:lnSpc>
            </a:pPr>
            <a:endParaRPr lang="tr-TR" altLang="en-US" sz="2800" dirty="0" smtClean="0"/>
          </a:p>
        </p:txBody>
      </p:sp>
    </p:spTree>
    <p:extLst>
      <p:ext uri="{BB962C8B-B14F-4D97-AF65-F5344CB8AC3E}">
        <p14:creationId xmlns:p14="http://schemas.microsoft.com/office/powerpoint/2010/main" val="391468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Unvan 1"/>
          <p:cNvSpPr>
            <a:spLocks noGrp="1"/>
          </p:cNvSpPr>
          <p:nvPr>
            <p:ph type="title"/>
          </p:nvPr>
        </p:nvSpPr>
        <p:spPr>
          <a:xfrm>
            <a:off x="247650" y="957263"/>
            <a:ext cx="8135938" cy="514350"/>
          </a:xfrm>
        </p:spPr>
        <p:txBody>
          <a:bodyPr/>
          <a:lstStyle/>
          <a:p>
            <a:pPr eaLnBrk="1" hangingPunct="1"/>
            <a:r>
              <a:rPr lang="tr-TR" altLang="en-US" sz="2800" b="1" dirty="0" smtClean="0">
                <a:solidFill>
                  <a:srgbClr val="FF0000"/>
                </a:solidFill>
              </a:rPr>
              <a:t>Periyodik kontrolleri yapmaya yetkili kişilerin bildirimi</a:t>
            </a:r>
            <a:r>
              <a:rPr lang="tr-TR" altLang="en-US" sz="2800" dirty="0" smtClean="0">
                <a:solidFill>
                  <a:srgbClr val="FF0000"/>
                </a:solidFill>
              </a:rPr>
              <a:t/>
            </a:r>
            <a:br>
              <a:rPr lang="tr-TR" altLang="en-US" sz="2800" dirty="0" smtClean="0">
                <a:solidFill>
                  <a:srgbClr val="FF0000"/>
                </a:solidFill>
              </a:rPr>
            </a:br>
            <a:endParaRPr lang="tr-TR" altLang="en-US" sz="2800" dirty="0" smtClean="0">
              <a:solidFill>
                <a:srgbClr val="FF0000"/>
              </a:solidFill>
            </a:endParaRPr>
          </a:p>
        </p:txBody>
      </p:sp>
      <p:sp>
        <p:nvSpPr>
          <p:cNvPr id="3" name="İçerik Yer Tutucusu 2"/>
          <p:cNvSpPr>
            <a:spLocks noGrp="1"/>
          </p:cNvSpPr>
          <p:nvPr>
            <p:ph idx="1"/>
          </p:nvPr>
        </p:nvSpPr>
        <p:spPr>
          <a:xfrm>
            <a:off x="609600" y="1268413"/>
            <a:ext cx="7850188" cy="4968875"/>
          </a:xfrm>
        </p:spPr>
        <p:txBody>
          <a:bodyPr/>
          <a:lstStyle/>
          <a:p>
            <a:pPr eaLnBrk="1" hangingPunct="1"/>
            <a:endParaRPr lang="tr-TR" altLang="en-US" sz="2800" b="1" dirty="0" smtClean="0"/>
          </a:p>
          <a:p>
            <a:pPr marL="0" indent="0" eaLnBrk="1" hangingPunct="1">
              <a:buNone/>
            </a:pPr>
            <a:r>
              <a:rPr lang="tr-TR" altLang="en-US" sz="2800" dirty="0" smtClean="0"/>
              <a:t>Periyodik kontrolleri yapmaya yetkili kişiler, bilgilerini Bakanlığa elektronik ortamda kayıt yaptırır.</a:t>
            </a:r>
          </a:p>
          <a:p>
            <a:pPr marL="0" indent="0" eaLnBrk="1" hangingPunct="1">
              <a:buNone/>
            </a:pPr>
            <a:r>
              <a:rPr lang="tr-TR" altLang="en-US" sz="2800" dirty="0" smtClean="0"/>
              <a:t>Bakanlığa elektronik ortamda yapılacak kayıt, asgari aşağıdaki bilgileri içerir.</a:t>
            </a:r>
          </a:p>
          <a:p>
            <a:pPr eaLnBrk="1" hangingPunct="1"/>
            <a:r>
              <a:rPr lang="tr-TR" altLang="en-US" sz="2800" dirty="0" smtClean="0"/>
              <a:t> Adı ve soyadı. </a:t>
            </a:r>
          </a:p>
          <a:p>
            <a:pPr eaLnBrk="1" hangingPunct="1"/>
            <a:r>
              <a:rPr lang="tr-TR" altLang="en-US" sz="2800" dirty="0" smtClean="0"/>
              <a:t> T.C. kimlik numarası.</a:t>
            </a:r>
          </a:p>
          <a:p>
            <a:pPr eaLnBrk="1" hangingPunct="1"/>
            <a:r>
              <a:rPr lang="tr-TR" altLang="en-US" sz="2800" dirty="0" smtClean="0"/>
              <a:t> Mezun olduğu okul, bölüm, tarihi ve diploma numarası.</a:t>
            </a:r>
          </a:p>
          <a:p>
            <a:pPr eaLnBrk="1" hangingPunct="1">
              <a:buFont typeface="Wingdings 3" pitchFamily="18" charset="2"/>
              <a:buNone/>
            </a:pPr>
            <a:endParaRPr lang="tr-TR" altLang="en-US" sz="2000" dirty="0" smtClean="0"/>
          </a:p>
        </p:txBody>
      </p:sp>
    </p:spTree>
    <p:extLst>
      <p:ext uri="{BB962C8B-B14F-4D97-AF65-F5344CB8AC3E}">
        <p14:creationId xmlns:p14="http://schemas.microsoft.com/office/powerpoint/2010/main" val="58740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Unvan 1"/>
          <p:cNvSpPr>
            <a:spLocks noGrp="1"/>
          </p:cNvSpPr>
          <p:nvPr>
            <p:ph type="title"/>
          </p:nvPr>
        </p:nvSpPr>
        <p:spPr>
          <a:xfrm>
            <a:off x="376238" y="938213"/>
            <a:ext cx="8208962" cy="514350"/>
          </a:xfrm>
        </p:spPr>
        <p:txBody>
          <a:bodyPr/>
          <a:lstStyle/>
          <a:p>
            <a:pPr eaLnBrk="1" hangingPunct="1"/>
            <a:r>
              <a:rPr lang="tr-TR" altLang="en-US" sz="2800" b="1" dirty="0" smtClean="0">
                <a:solidFill>
                  <a:srgbClr val="FF0000"/>
                </a:solidFill>
              </a:rPr>
              <a:t>Periyodik kontrolleri yapmaya yetkili kişilerin bildirimi</a:t>
            </a:r>
            <a:r>
              <a:rPr lang="tr-TR" altLang="en-US" sz="2800" dirty="0" smtClean="0">
                <a:solidFill>
                  <a:srgbClr val="FF0000"/>
                </a:solidFill>
              </a:rPr>
              <a:t/>
            </a:r>
            <a:br>
              <a:rPr lang="tr-TR" altLang="en-US" sz="2800" dirty="0" smtClean="0">
                <a:solidFill>
                  <a:srgbClr val="FF0000"/>
                </a:solidFill>
              </a:rPr>
            </a:br>
            <a:endParaRPr lang="tr-TR" altLang="en-US" sz="2800" dirty="0" smtClean="0"/>
          </a:p>
        </p:txBody>
      </p:sp>
      <p:sp>
        <p:nvSpPr>
          <p:cNvPr id="3" name="İçerik Yer Tutucusu 2"/>
          <p:cNvSpPr>
            <a:spLocks noGrp="1"/>
          </p:cNvSpPr>
          <p:nvPr>
            <p:ph idx="1"/>
          </p:nvPr>
        </p:nvSpPr>
        <p:spPr>
          <a:xfrm>
            <a:off x="609600" y="1628775"/>
            <a:ext cx="7994650" cy="4413250"/>
          </a:xfrm>
        </p:spPr>
        <p:txBody>
          <a:bodyPr/>
          <a:lstStyle/>
          <a:p>
            <a:pPr eaLnBrk="1" hangingPunct="1"/>
            <a:r>
              <a:rPr lang="tr-TR" altLang="en-US" sz="2800" dirty="0" smtClean="0"/>
              <a:t>Hizmet zorunluluğu bulunması halinde çalıştığı kurum veya işletmenin sigorta sicil numarası.</a:t>
            </a:r>
          </a:p>
          <a:p>
            <a:pPr eaLnBrk="1" hangingPunct="1"/>
            <a:r>
              <a:rPr lang="tr-TR" altLang="en-US" sz="2800" dirty="0" smtClean="0"/>
              <a:t>Periyodik kontrol yapacağı iş ekipmanı.</a:t>
            </a:r>
          </a:p>
          <a:p>
            <a:pPr eaLnBrk="1" hangingPunct="1"/>
            <a:r>
              <a:rPr lang="tr-TR" altLang="en-US" sz="2800" dirty="0" smtClean="0"/>
              <a:t>Bildirimde beyan esastır. </a:t>
            </a:r>
            <a:r>
              <a:rPr lang="tr-TR" altLang="en-US" sz="2800" b="1" dirty="0" smtClean="0">
                <a:solidFill>
                  <a:srgbClr val="FF0000"/>
                </a:solidFill>
              </a:rPr>
              <a:t>Bu kişilere Bakanlıkça kayıt numarası verilir.</a:t>
            </a:r>
          </a:p>
          <a:p>
            <a:pPr marL="0" indent="0" eaLnBrk="1" hangingPunct="1">
              <a:buNone/>
            </a:pPr>
            <a:endParaRPr lang="tr-TR" altLang="en-US" sz="2000" dirty="0" smtClean="0"/>
          </a:p>
          <a:p>
            <a:pPr eaLnBrk="1" hangingPunct="1">
              <a:buFont typeface="Wingdings 3" pitchFamily="18" charset="2"/>
              <a:buNone/>
            </a:pPr>
            <a:endParaRPr lang="tr-TR" altLang="en-US" sz="2000" dirty="0" smtClean="0"/>
          </a:p>
        </p:txBody>
      </p:sp>
    </p:spTree>
    <p:extLst>
      <p:ext uri="{BB962C8B-B14F-4D97-AF65-F5344CB8AC3E}">
        <p14:creationId xmlns:p14="http://schemas.microsoft.com/office/powerpoint/2010/main" val="223353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Unvan 1"/>
          <p:cNvSpPr>
            <a:spLocks noGrp="1"/>
          </p:cNvSpPr>
          <p:nvPr>
            <p:ph type="title"/>
          </p:nvPr>
        </p:nvSpPr>
        <p:spPr>
          <a:xfrm>
            <a:off x="609600" y="584200"/>
            <a:ext cx="7923213" cy="442913"/>
          </a:xfrm>
        </p:spPr>
        <p:txBody>
          <a:bodyPr/>
          <a:lstStyle/>
          <a:p>
            <a:pPr eaLnBrk="1" hangingPunct="1"/>
            <a:r>
              <a:rPr lang="tr-TR" altLang="en-US" sz="2800" b="1" dirty="0" smtClean="0">
                <a:solidFill>
                  <a:srgbClr val="FF0000"/>
                </a:solidFill>
              </a:rPr>
              <a:t>Periyodik kontrolleri yapmaya yetkili kişilerin bildirimi</a:t>
            </a:r>
            <a:r>
              <a:rPr lang="tr-TR" altLang="en-US" sz="2800" dirty="0" smtClean="0">
                <a:solidFill>
                  <a:srgbClr val="FF0000"/>
                </a:solidFill>
              </a:rPr>
              <a:t/>
            </a:r>
            <a:br>
              <a:rPr lang="tr-TR" altLang="en-US" sz="2800" dirty="0" smtClean="0">
                <a:solidFill>
                  <a:srgbClr val="FF0000"/>
                </a:solidFill>
              </a:rPr>
            </a:br>
            <a:endParaRPr lang="tr-TR" altLang="en-US" sz="2800" dirty="0" smtClean="0"/>
          </a:p>
        </p:txBody>
      </p:sp>
      <p:sp>
        <p:nvSpPr>
          <p:cNvPr id="51203" name="İçerik Yer Tutucusu 2"/>
          <p:cNvSpPr>
            <a:spLocks noGrp="1"/>
          </p:cNvSpPr>
          <p:nvPr>
            <p:ph idx="1"/>
          </p:nvPr>
        </p:nvSpPr>
        <p:spPr>
          <a:xfrm>
            <a:off x="495300" y="1846263"/>
            <a:ext cx="8648700" cy="4557712"/>
          </a:xfrm>
        </p:spPr>
        <p:txBody>
          <a:bodyPr/>
          <a:lstStyle/>
          <a:p>
            <a:pPr eaLnBrk="1" hangingPunct="1"/>
            <a:r>
              <a:rPr lang="tr-TR" altLang="en-US" sz="3200" dirty="0" smtClean="0"/>
              <a:t>Kaydı silinenlerin silinme tarihinden itibaren üç yıl içerisinde yaptığı başvurular, üç yılın tamamlanmasına kadar askıya alınır.</a:t>
            </a:r>
          </a:p>
          <a:p>
            <a:pPr eaLnBrk="1" hangingPunct="1"/>
            <a:r>
              <a:rPr lang="tr-TR" altLang="en-US" sz="3200" dirty="0" smtClean="0"/>
              <a:t>Periyodik kontrol raporlarında kayıt numaralarının bulunması gerekir.</a:t>
            </a:r>
          </a:p>
          <a:p>
            <a:pPr eaLnBrk="1" hangingPunct="1"/>
            <a:r>
              <a:rPr lang="tr-TR" altLang="en-US" sz="3200" dirty="0" smtClean="0"/>
              <a:t>Beyan edilen bilgilerin doğru olmadığı tespit edilenler ile kayıt numarası almayanlar tarafından düzenlenen periyodik kontrol raporları geçersiz sayılır.</a:t>
            </a:r>
          </a:p>
          <a:p>
            <a:pPr eaLnBrk="1" hangingPunct="1"/>
            <a:endParaRPr lang="tr-TR" altLang="en-US" sz="2400" dirty="0" smtClean="0"/>
          </a:p>
        </p:txBody>
      </p:sp>
    </p:spTree>
    <p:extLst>
      <p:ext uri="{BB962C8B-B14F-4D97-AF65-F5344CB8AC3E}">
        <p14:creationId xmlns:p14="http://schemas.microsoft.com/office/powerpoint/2010/main" val="91197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Unvan 1"/>
          <p:cNvSpPr>
            <a:spLocks noGrp="1"/>
          </p:cNvSpPr>
          <p:nvPr>
            <p:ph type="title"/>
          </p:nvPr>
        </p:nvSpPr>
        <p:spPr>
          <a:xfrm>
            <a:off x="609600" y="333375"/>
            <a:ext cx="7923213" cy="503238"/>
          </a:xfrm>
        </p:spPr>
        <p:txBody>
          <a:bodyPr/>
          <a:lstStyle/>
          <a:p>
            <a:pPr eaLnBrk="1" hangingPunct="1"/>
            <a:r>
              <a:rPr lang="tr-TR" altLang="en-US" sz="3200" b="1" dirty="0" smtClean="0">
                <a:solidFill>
                  <a:srgbClr val="FF0000"/>
                </a:solidFill>
              </a:rPr>
              <a:t>Yetkilendirme, eğitim ve denetim</a:t>
            </a:r>
            <a:r>
              <a:rPr lang="tr-TR" altLang="en-US" sz="3200" dirty="0" smtClean="0"/>
              <a:t/>
            </a:r>
            <a:br>
              <a:rPr lang="tr-TR" altLang="en-US" sz="3200" dirty="0" smtClean="0"/>
            </a:br>
            <a:endParaRPr lang="tr-TR" altLang="en-US" sz="3200" dirty="0" smtClean="0"/>
          </a:p>
        </p:txBody>
      </p:sp>
      <p:sp>
        <p:nvSpPr>
          <p:cNvPr id="52227" name="İçerik Yer Tutucusu 2"/>
          <p:cNvSpPr>
            <a:spLocks noGrp="1"/>
          </p:cNvSpPr>
          <p:nvPr>
            <p:ph idx="1"/>
          </p:nvPr>
        </p:nvSpPr>
        <p:spPr>
          <a:xfrm>
            <a:off x="609600" y="1125538"/>
            <a:ext cx="7923213" cy="5111750"/>
          </a:xfrm>
        </p:spPr>
        <p:txBody>
          <a:bodyPr/>
          <a:lstStyle/>
          <a:p>
            <a:pPr algn="just" eaLnBrk="1" hangingPunct="1"/>
            <a:r>
              <a:rPr lang="tr-TR" altLang="en-US" sz="2800" dirty="0" smtClean="0"/>
              <a:t>Periyodik kontrol yapacak kişi ve kuruluşlara akreditasyon, yetkilendirme ve eğitim zorunluluğu getirmeye Bakanlık yetkilidir.</a:t>
            </a:r>
          </a:p>
          <a:p>
            <a:pPr algn="just" eaLnBrk="1" hangingPunct="1"/>
            <a:endParaRPr lang="tr-TR" altLang="en-US" sz="2800" dirty="0" smtClean="0"/>
          </a:p>
          <a:p>
            <a:pPr algn="just" eaLnBrk="1" hangingPunct="1"/>
            <a:r>
              <a:rPr lang="tr-TR" altLang="en-US" sz="2800" dirty="0" smtClean="0"/>
              <a:t>Periyodik kontrolleri yapılmış iş ekipmanları ile ilgili olarak, periyodik kontrol raporunun gerçeğe aykırı düzenlenmesi, bu Yönetmelikte yer alan kriterlere uygun olmayan kişilerce yapılması, uygun olmayan deney ve test yöntemleri kullanılarak yapılması gibi uygunsuzlukların Bakanlıkça tespit edilmesi durumunda, </a:t>
            </a:r>
            <a:r>
              <a:rPr lang="tr-TR" altLang="en-US" sz="2800" b="1" dirty="0" smtClean="0">
                <a:solidFill>
                  <a:srgbClr val="FF0000"/>
                </a:solidFill>
              </a:rPr>
              <a:t>periyodik kontrol raporları geçersiz sayılır</a:t>
            </a:r>
            <a:r>
              <a:rPr lang="tr-TR" altLang="en-US" sz="2800" dirty="0" smtClean="0"/>
              <a:t>. </a:t>
            </a:r>
          </a:p>
          <a:p>
            <a:pPr marL="0" indent="0" algn="just" eaLnBrk="1" hangingPunct="1">
              <a:buNone/>
            </a:pPr>
            <a:endParaRPr lang="tr-TR" altLang="en-US" sz="2800" dirty="0" smtClean="0"/>
          </a:p>
          <a:p>
            <a:pPr algn="just" eaLnBrk="1" hangingPunct="1"/>
            <a:endParaRPr lang="tr-TR" altLang="en-US" sz="2000" dirty="0" smtClean="0"/>
          </a:p>
        </p:txBody>
      </p:sp>
    </p:spTree>
    <p:extLst>
      <p:ext uri="{BB962C8B-B14F-4D97-AF65-F5344CB8AC3E}">
        <p14:creationId xmlns:p14="http://schemas.microsoft.com/office/powerpoint/2010/main" val="122557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61950" y="361950"/>
            <a:ext cx="6643688" cy="792163"/>
          </a:xfrm>
        </p:spPr>
        <p:txBody>
          <a:bodyPr/>
          <a:lstStyle/>
          <a:p>
            <a:pPr eaLnBrk="1" hangingPunct="1"/>
            <a:r>
              <a:rPr lang="tr-TR" altLang="en-US" sz="3600" dirty="0" smtClean="0">
                <a:solidFill>
                  <a:srgbClr val="0066FF"/>
                </a:solidFill>
              </a:rPr>
              <a:t>Yasal Mevzuat</a:t>
            </a:r>
          </a:p>
        </p:txBody>
      </p:sp>
      <p:sp>
        <p:nvSpPr>
          <p:cNvPr id="20483" name="Rectangle 3"/>
          <p:cNvSpPr>
            <a:spLocks noGrp="1" noChangeArrowheads="1"/>
          </p:cNvSpPr>
          <p:nvPr>
            <p:ph type="body" idx="1"/>
          </p:nvPr>
        </p:nvSpPr>
        <p:spPr>
          <a:xfrm>
            <a:off x="236538" y="1800225"/>
            <a:ext cx="8569325" cy="5399088"/>
          </a:xfrm>
        </p:spPr>
        <p:txBody>
          <a:bodyPr/>
          <a:lstStyle/>
          <a:p>
            <a:pPr eaLnBrk="1" hangingPunct="1">
              <a:lnSpc>
                <a:spcPct val="90000"/>
              </a:lnSpc>
            </a:pPr>
            <a:r>
              <a:rPr lang="tr-TR" altLang="en-US" sz="2400" dirty="0" smtClean="0"/>
              <a:t>Makinelerin Gerekli Korunma Tertibatı İle Teçhizine Dair 119 sayılı ILO Sözleşmesi</a:t>
            </a:r>
          </a:p>
          <a:p>
            <a:pPr eaLnBrk="1" hangingPunct="1">
              <a:lnSpc>
                <a:spcPct val="90000"/>
              </a:lnSpc>
              <a:buFont typeface="Wingdings" pitchFamily="2" charset="2"/>
              <a:buNone/>
            </a:pPr>
            <a:r>
              <a:rPr lang="tr-TR" altLang="en-US" sz="2800" dirty="0" smtClean="0">
                <a:solidFill>
                  <a:srgbClr val="0066FF"/>
                </a:solidFill>
              </a:rPr>
              <a:t>     (5 Haziran 1963)</a:t>
            </a:r>
          </a:p>
          <a:p>
            <a:pPr eaLnBrk="1" hangingPunct="1">
              <a:lnSpc>
                <a:spcPct val="90000"/>
              </a:lnSpc>
            </a:pPr>
            <a:r>
              <a:rPr lang="tr-TR" altLang="en-US" sz="2400" dirty="0" smtClean="0"/>
              <a:t>Makine Koruyucuları Yönetmeliği </a:t>
            </a:r>
          </a:p>
          <a:p>
            <a:pPr eaLnBrk="1" hangingPunct="1">
              <a:lnSpc>
                <a:spcPct val="90000"/>
              </a:lnSpc>
              <a:buFont typeface="Wingdings" pitchFamily="2" charset="2"/>
              <a:buNone/>
            </a:pPr>
            <a:r>
              <a:rPr lang="tr-TR" altLang="en-US" sz="2800" dirty="0" smtClean="0"/>
              <a:t>     </a:t>
            </a:r>
            <a:r>
              <a:rPr lang="tr-TR" altLang="en-US" sz="2800" dirty="0" smtClean="0">
                <a:solidFill>
                  <a:srgbClr val="0066FF"/>
                </a:solidFill>
              </a:rPr>
              <a:t>(17.5.1983 tarih ve 18050 sayılı Resmi Gazete)</a:t>
            </a:r>
          </a:p>
          <a:p>
            <a:pPr eaLnBrk="1" hangingPunct="1">
              <a:lnSpc>
                <a:spcPct val="90000"/>
              </a:lnSpc>
            </a:pPr>
            <a:r>
              <a:rPr lang="tr-TR" altLang="en-US" sz="2400" dirty="0" smtClean="0"/>
              <a:t>Makine Emniyeti Yönetmeliği (2006/42/AT )</a:t>
            </a:r>
          </a:p>
          <a:p>
            <a:pPr eaLnBrk="1" hangingPunct="1">
              <a:lnSpc>
                <a:spcPct val="90000"/>
              </a:lnSpc>
              <a:buFont typeface="Wingdings" pitchFamily="2" charset="2"/>
              <a:buNone/>
            </a:pPr>
            <a:r>
              <a:rPr lang="tr-TR" altLang="en-US" sz="2800" dirty="0" smtClean="0"/>
              <a:t>   </a:t>
            </a:r>
            <a:r>
              <a:rPr lang="tr-TR" altLang="en-US" sz="2800" dirty="0">
                <a:solidFill>
                  <a:srgbClr val="0066FF"/>
                </a:solidFill>
              </a:rPr>
              <a:t> (3 </a:t>
            </a:r>
            <a:r>
              <a:rPr lang="tr-TR" altLang="en-US" sz="2800" dirty="0" smtClean="0">
                <a:solidFill>
                  <a:srgbClr val="0066FF"/>
                </a:solidFill>
                <a:cs typeface="Arial" charset="0"/>
              </a:rPr>
              <a:t>Mart 2009 tarih ve 27158 sayılı Resmî Gazete, </a:t>
            </a:r>
          </a:p>
          <a:p>
            <a:pPr eaLnBrk="1" hangingPunct="1">
              <a:lnSpc>
                <a:spcPct val="90000"/>
              </a:lnSpc>
              <a:buFont typeface="Wingdings" pitchFamily="2" charset="2"/>
              <a:buNone/>
            </a:pPr>
            <a:r>
              <a:rPr lang="tr-TR" altLang="en-US" sz="2800" dirty="0" smtClean="0">
                <a:solidFill>
                  <a:srgbClr val="0066FF"/>
                </a:solidFill>
              </a:rPr>
              <a:t>     Yürürlüğüne girme tarihi 29/12/2009)</a:t>
            </a:r>
          </a:p>
          <a:p>
            <a:pPr eaLnBrk="1" hangingPunct="1">
              <a:lnSpc>
                <a:spcPct val="90000"/>
              </a:lnSpc>
            </a:pPr>
            <a:r>
              <a:rPr lang="tr-TR" altLang="en-US" sz="2400" dirty="0" smtClean="0"/>
              <a:t>İş Ekipmanlarının Kullanımında Sağlık ve Güvenlik Şartları Yönetmeliği</a:t>
            </a:r>
          </a:p>
          <a:p>
            <a:pPr eaLnBrk="1" hangingPunct="1">
              <a:lnSpc>
                <a:spcPct val="90000"/>
              </a:lnSpc>
              <a:buNone/>
            </a:pPr>
            <a:r>
              <a:rPr lang="tr-TR" altLang="en-US" sz="2800" dirty="0">
                <a:solidFill>
                  <a:srgbClr val="0066FF"/>
                </a:solidFill>
              </a:rPr>
              <a:t>   (25.04.2013 tarih ve 28628 sayılı Resmi Gazete)</a:t>
            </a:r>
          </a:p>
          <a:p>
            <a:pPr eaLnBrk="1" hangingPunct="1">
              <a:lnSpc>
                <a:spcPct val="90000"/>
              </a:lnSpc>
              <a:buNone/>
            </a:pPr>
            <a:endParaRPr lang="tr-TR" altLang="en-US" sz="2800" u="sng" dirty="0"/>
          </a:p>
          <a:p>
            <a:pPr eaLnBrk="1" hangingPunct="1">
              <a:lnSpc>
                <a:spcPct val="90000"/>
              </a:lnSpc>
              <a:buFont typeface="Wingdings" pitchFamily="2" charset="2"/>
              <a:buNone/>
            </a:pPr>
            <a:r>
              <a:rPr lang="tr-TR" altLang="en-US" sz="2800" dirty="0" smtClean="0">
                <a:solidFill>
                  <a:srgbClr val="0066FF"/>
                </a:solidFill>
              </a:rPr>
              <a:t>.)</a:t>
            </a:r>
          </a:p>
          <a:p>
            <a:pPr eaLnBrk="1" hangingPunct="1">
              <a:lnSpc>
                <a:spcPct val="90000"/>
              </a:lnSpc>
              <a:buFont typeface="Wingdings" pitchFamily="2" charset="2"/>
              <a:buNone/>
            </a:pPr>
            <a:r>
              <a:rPr lang="tr-TR" altLang="en-US" sz="2800" b="1" dirty="0" smtClean="0">
                <a:solidFill>
                  <a:srgbClr val="0066FF"/>
                </a:solidFill>
              </a:rPr>
              <a:t> </a:t>
            </a:r>
          </a:p>
          <a:p>
            <a:pPr eaLnBrk="1" hangingPunct="1">
              <a:lnSpc>
                <a:spcPct val="90000"/>
              </a:lnSpc>
              <a:buFont typeface="Wingdings" pitchFamily="2" charset="2"/>
              <a:buNone/>
            </a:pPr>
            <a:endParaRPr lang="tr-TR" altLang="en-US" sz="2800" b="1" dirty="0" smtClean="0"/>
          </a:p>
        </p:txBody>
      </p:sp>
    </p:spTree>
    <p:extLst>
      <p:ext uri="{BB962C8B-B14F-4D97-AF65-F5344CB8AC3E}">
        <p14:creationId xmlns:p14="http://schemas.microsoft.com/office/powerpoint/2010/main" val="34063130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en-US" smtClean="0"/>
              <a:t>              </a:t>
            </a:r>
          </a:p>
        </p:txBody>
      </p:sp>
      <p:sp>
        <p:nvSpPr>
          <p:cNvPr id="53251" name="Rectangle 3"/>
          <p:cNvSpPr>
            <a:spLocks noGrp="1" noChangeArrowheads="1"/>
          </p:cNvSpPr>
          <p:nvPr>
            <p:ph idx="1"/>
          </p:nvPr>
        </p:nvSpPr>
        <p:spPr/>
        <p:txBody>
          <a:bodyPr/>
          <a:lstStyle/>
          <a:p>
            <a:pPr algn="ctr" eaLnBrk="1" hangingPunct="1">
              <a:buFontTx/>
              <a:buNone/>
            </a:pPr>
            <a:r>
              <a:rPr lang="tr-TR" altLang="en-US" sz="3200" b="1" dirty="0" smtClean="0"/>
              <a:t>İŞ EKİPMANLARINDA</a:t>
            </a:r>
          </a:p>
          <a:p>
            <a:pPr algn="ctr" eaLnBrk="1" hangingPunct="1">
              <a:buFontTx/>
              <a:buNone/>
            </a:pPr>
            <a:endParaRPr lang="tr-TR" altLang="en-US" sz="3200" b="1" dirty="0" smtClean="0"/>
          </a:p>
          <a:p>
            <a:pPr algn="ctr" eaLnBrk="1" hangingPunct="1">
              <a:buFontTx/>
              <a:buNone/>
            </a:pPr>
            <a:r>
              <a:rPr lang="tr-TR" altLang="en-US" sz="3200" b="1" dirty="0" smtClean="0"/>
              <a:t>BULUNACAK ASGARİ</a:t>
            </a:r>
          </a:p>
          <a:p>
            <a:pPr algn="ctr" eaLnBrk="1" hangingPunct="1">
              <a:buFontTx/>
              <a:buNone/>
            </a:pPr>
            <a:endParaRPr lang="tr-TR" altLang="en-US" sz="3200" b="1" dirty="0" smtClean="0"/>
          </a:p>
          <a:p>
            <a:pPr algn="ctr" eaLnBrk="1" hangingPunct="1">
              <a:buFontTx/>
              <a:buNone/>
            </a:pPr>
            <a:r>
              <a:rPr lang="tr-TR" altLang="en-US" sz="3200" b="1" dirty="0" smtClean="0"/>
              <a:t>GENEL </a:t>
            </a:r>
            <a:r>
              <a:rPr lang="tr-TR" altLang="en-US" sz="3600" b="1" dirty="0" smtClean="0"/>
              <a:t>GEREKLER</a:t>
            </a:r>
            <a:endParaRPr lang="tr-TR" altLang="en-US" sz="3200" b="1" dirty="0" smtClean="0"/>
          </a:p>
          <a:p>
            <a:pPr algn="ctr" eaLnBrk="1" hangingPunct="1">
              <a:buFontTx/>
              <a:buNone/>
            </a:pPr>
            <a:r>
              <a:rPr lang="tr-TR" altLang="en-US" sz="4000" dirty="0" smtClean="0"/>
              <a:t>(Yönetmelikte EK I olarak belirtilmiş)</a:t>
            </a:r>
          </a:p>
        </p:txBody>
      </p:sp>
    </p:spTree>
    <p:extLst>
      <p:ext uri="{BB962C8B-B14F-4D97-AF65-F5344CB8AC3E}">
        <p14:creationId xmlns:p14="http://schemas.microsoft.com/office/powerpoint/2010/main" val="50818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Unvan 1"/>
          <p:cNvSpPr>
            <a:spLocks noGrp="1"/>
          </p:cNvSpPr>
          <p:nvPr>
            <p:ph type="title"/>
          </p:nvPr>
        </p:nvSpPr>
        <p:spPr>
          <a:xfrm>
            <a:off x="460374" y="785813"/>
            <a:ext cx="8416925" cy="503237"/>
          </a:xfrm>
        </p:spPr>
        <p:txBody>
          <a:bodyPr/>
          <a:lstStyle/>
          <a:p>
            <a:pPr eaLnBrk="1" hangingPunct="1"/>
            <a:r>
              <a:rPr lang="tr-TR" altLang="en-US" sz="2800" b="1" dirty="0" smtClean="0">
                <a:solidFill>
                  <a:srgbClr val="FF0000"/>
                </a:solidFill>
              </a:rPr>
              <a:t> </a:t>
            </a:r>
            <a:r>
              <a:rPr lang="tr-TR" altLang="en-US" sz="2800" dirty="0" smtClean="0">
                <a:solidFill>
                  <a:srgbClr val="FF0000"/>
                </a:solidFill>
              </a:rPr>
              <a:t>Kumanda cihazlarında </a:t>
            </a:r>
            <a:r>
              <a:rPr lang="tr-TR" altLang="en-US" sz="2800" b="1" dirty="0" smtClean="0">
                <a:solidFill>
                  <a:srgbClr val="FF0000"/>
                </a:solidFill>
              </a:rPr>
              <a:t>bulunacak asgari genel gerekler</a:t>
            </a:r>
            <a:r>
              <a:rPr lang="tr-TR" altLang="en-US" sz="2800" dirty="0" smtClean="0">
                <a:solidFill>
                  <a:srgbClr val="FF0000"/>
                </a:solidFill>
              </a:rPr>
              <a:t/>
            </a:r>
            <a:br>
              <a:rPr lang="tr-TR" altLang="en-US" sz="2800" dirty="0" smtClean="0">
                <a:solidFill>
                  <a:srgbClr val="FF0000"/>
                </a:solidFill>
              </a:rPr>
            </a:br>
            <a:endParaRPr lang="tr-TR" altLang="en-US" sz="2800" dirty="0" smtClean="0">
              <a:solidFill>
                <a:srgbClr val="FF0000"/>
              </a:solidFill>
            </a:endParaRPr>
          </a:p>
        </p:txBody>
      </p:sp>
      <p:sp>
        <p:nvSpPr>
          <p:cNvPr id="54275" name="İçerik Yer Tutucusu 2"/>
          <p:cNvSpPr>
            <a:spLocks noGrp="1"/>
          </p:cNvSpPr>
          <p:nvPr>
            <p:ph idx="1"/>
          </p:nvPr>
        </p:nvSpPr>
        <p:spPr>
          <a:xfrm>
            <a:off x="609600" y="1484313"/>
            <a:ext cx="7850188" cy="4557712"/>
          </a:xfrm>
        </p:spPr>
        <p:txBody>
          <a:bodyPr/>
          <a:lstStyle/>
          <a:p>
            <a:pPr algn="just" eaLnBrk="1" hangingPunct="1"/>
            <a:r>
              <a:rPr lang="tr-TR" altLang="en-US" sz="2400" dirty="0" smtClean="0"/>
              <a:t>İş ekipmanında bulunan ve güvenliği etkileyen kumanda cihazları açıkça görülebilir ve tanınabilir özellikte olur. Gerektiğinde uygun şekilde işaretlenir.</a:t>
            </a:r>
          </a:p>
          <a:p>
            <a:pPr algn="just" eaLnBrk="1" hangingPunct="1"/>
            <a:r>
              <a:rPr lang="tr-TR" altLang="en-US" sz="2400" dirty="0" smtClean="0"/>
              <a:t>Kumanda cihazları zorunlu haller dışında, tehlikeli bölgenin dışına yerleştirilir ve bunların kullanımı ek bir tehlike oluşturmaz. Kumanda cihazları, istem dışı hareketlerde tehlikeye neden olmaması gerekir.</a:t>
            </a:r>
          </a:p>
          <a:p>
            <a:pPr eaLnBrk="1" hangingPunct="1"/>
            <a:endParaRPr lang="tr-TR" altLang="en-US" sz="2400" dirty="0" smtClean="0"/>
          </a:p>
        </p:txBody>
      </p:sp>
      <p:pic>
        <p:nvPicPr>
          <p:cNvPr id="4098" name="Picture 2" descr="https://encrypted-tbn1.gstatic.com/images?q=tbn:ANd9GcRut3Ua5lc_B6K-0MX-JHYoJc0Hrz0FIer3PY5ZjttPQIBeDXxU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316412"/>
            <a:ext cx="3292475" cy="24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1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tr-TR" altLang="en-US" sz="2400" dirty="0"/>
              <a:t>Operatör, ana kumanda yerinden tehlike bölgesinde herhangi bir kimsenin bulunmadığından emin olması gerekir. Bu mümkün değilse makine çalışmaya başlamadan önce otomatik olarak devreye girecek sesli ve ışıklı ikaz sistemi bulunur.</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3143250"/>
            <a:ext cx="3729037"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3143250"/>
            <a:ext cx="3992940" cy="299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03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İçerik Yer Tutucusu 2"/>
          <p:cNvSpPr>
            <a:spLocks noGrp="1"/>
          </p:cNvSpPr>
          <p:nvPr>
            <p:ph idx="1"/>
          </p:nvPr>
        </p:nvSpPr>
        <p:spPr>
          <a:xfrm>
            <a:off x="609600" y="1341438"/>
            <a:ext cx="7923213" cy="4700587"/>
          </a:xfrm>
        </p:spPr>
        <p:txBody>
          <a:bodyPr/>
          <a:lstStyle/>
          <a:p>
            <a:pPr algn="just" eaLnBrk="1" hangingPunct="1"/>
            <a:r>
              <a:rPr lang="tr-TR" altLang="en-US" sz="2800" dirty="0" smtClean="0"/>
              <a:t>İş ekipmanının çalıştırılması veya durdurulması sebebiyle doğabilecek tehlikelere maruz kalan çalışanlar yeterli zaman ve imkân sağlayan tedbirlerle bu tehlikelerden korunur</a:t>
            </a:r>
            <a:r>
              <a:rPr lang="tr-TR" altLang="en-US" sz="2800" dirty="0" smtClean="0"/>
              <a:t>.</a:t>
            </a:r>
          </a:p>
          <a:p>
            <a:pPr algn="just" eaLnBrk="1" hangingPunct="1"/>
            <a:r>
              <a:rPr lang="tr-TR" altLang="en-US" sz="2800" dirty="0" smtClean="0"/>
              <a:t>Kumanda </a:t>
            </a:r>
            <a:r>
              <a:rPr lang="tr-TR" altLang="en-US" sz="2800" dirty="0" smtClean="0"/>
              <a:t>sistemleri güvenli ve planlanan kullanım şartlarında meydana gelebilecek arıza, bozulma veya herhangi bir zorlanma göz önüne alınarak uygun nitelikte seçilir.</a:t>
            </a:r>
          </a:p>
          <a:p>
            <a:pPr algn="just" eaLnBrk="1" hangingPunct="1"/>
            <a:endParaRPr lang="tr-TR" altLang="en-US" sz="2000" dirty="0" smtClean="0"/>
          </a:p>
        </p:txBody>
      </p:sp>
      <p:pic>
        <p:nvPicPr>
          <p:cNvPr id="6146" name="Picture 2" descr="https://encrypted-tbn0.gstatic.com/images?q=tbn:ANd9GcSxugZnHSAaIX5Nl30MsWnYnX4Xtfw56nbrdmeiTj8FbLE0pRM0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4352924"/>
            <a:ext cx="18288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tr-TR" altLang="en-US" sz="3600" dirty="0"/>
              <a:t>İş ekipmanlarının çalıştırılması, bu amaç için yapılmış kumandaların ancak bilerek ve isteyerek kullanılması ile sağlanır.</a:t>
            </a:r>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578"/>
          <a:stretch/>
        </p:blipFill>
        <p:spPr bwMode="auto">
          <a:xfrm>
            <a:off x="381000" y="3505200"/>
            <a:ext cx="31242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188" b="16556"/>
          <a:stretch/>
        </p:blipFill>
        <p:spPr bwMode="auto">
          <a:xfrm>
            <a:off x="4443413" y="3333749"/>
            <a:ext cx="2719387" cy="295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4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Unvan 1"/>
          <p:cNvSpPr>
            <a:spLocks noGrp="1"/>
          </p:cNvSpPr>
          <p:nvPr>
            <p:ph type="title"/>
          </p:nvPr>
        </p:nvSpPr>
        <p:spPr>
          <a:xfrm>
            <a:off x="609600" y="333375"/>
            <a:ext cx="7634288" cy="647700"/>
          </a:xfrm>
        </p:spPr>
        <p:txBody>
          <a:bodyPr/>
          <a:lstStyle/>
          <a:p>
            <a:pPr eaLnBrk="1" hangingPunct="1"/>
            <a:r>
              <a:rPr lang="tr-TR" altLang="en-US" sz="2400" b="1" smtClean="0">
                <a:solidFill>
                  <a:srgbClr val="FF0000"/>
                </a:solidFill>
              </a:rPr>
              <a:t> İş ekipmanlarında bulunacak asgari genel gerekler</a:t>
            </a:r>
            <a:endParaRPr lang="tr-TR" altLang="en-US" sz="2400" smtClean="0"/>
          </a:p>
        </p:txBody>
      </p:sp>
      <p:sp>
        <p:nvSpPr>
          <p:cNvPr id="56323" name="İçerik Yer Tutucusu 2"/>
          <p:cNvSpPr>
            <a:spLocks noGrp="1"/>
          </p:cNvSpPr>
          <p:nvPr>
            <p:ph idx="1"/>
          </p:nvPr>
        </p:nvSpPr>
        <p:spPr>
          <a:xfrm>
            <a:off x="628650" y="784225"/>
            <a:ext cx="8515350" cy="4629150"/>
          </a:xfrm>
        </p:spPr>
        <p:txBody>
          <a:bodyPr/>
          <a:lstStyle/>
          <a:p>
            <a:pPr marL="0" indent="0" eaLnBrk="1" hangingPunct="1">
              <a:buNone/>
            </a:pPr>
            <a:r>
              <a:rPr lang="tr-TR" altLang="en-US" sz="2400" dirty="0" smtClean="0"/>
              <a:t>Bilerek ve isteyerek kumanda etme </a:t>
            </a:r>
            <a:r>
              <a:rPr lang="tr-TR" altLang="en-US" sz="2400" dirty="0" smtClean="0"/>
              <a:t>kuralı,</a:t>
            </a:r>
            <a:r>
              <a:rPr lang="tr-TR" altLang="en-US" sz="2400" dirty="0" smtClean="0"/>
              <a:t> çalışanlar için tehlike oluşturmadığı sürece;</a:t>
            </a:r>
          </a:p>
          <a:p>
            <a:pPr marL="0" indent="0" eaLnBrk="1" hangingPunct="1">
              <a:buNone/>
            </a:pPr>
            <a:r>
              <a:rPr lang="tr-TR" altLang="en-US" sz="2400" dirty="0" smtClean="0"/>
              <a:t>a) Herhangi bir sebeple iş ekipmanın durmasından sonra tekrar çalıştırılmasında,</a:t>
            </a:r>
          </a:p>
          <a:p>
            <a:pPr marL="0" indent="0" eaLnBrk="1" hangingPunct="1">
              <a:buNone/>
            </a:pPr>
            <a:r>
              <a:rPr lang="tr-TR" altLang="en-US" sz="2400" dirty="0" smtClean="0"/>
              <a:t>b) Hız, basınç gibi çalışma şartlarında önemli değişiklikler yapılırken de, uygulanır.</a:t>
            </a:r>
          </a:p>
          <a:p>
            <a:pPr eaLnBrk="1" hangingPunct="1"/>
            <a:endParaRPr lang="tr-TR" altLang="en-US" dirty="0" smtClean="0"/>
          </a:p>
        </p:txBody>
      </p:sp>
      <p:pic>
        <p:nvPicPr>
          <p:cNvPr id="7170" name="Picture 2" descr="https://encrypted-tbn0.gstatic.com/images?q=tbn:ANd9GcS8UGxskmqX1cktI0lR_VaY6frGzOBX80UJtSc0ehbyNoxw7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25" y="3429000"/>
            <a:ext cx="4473575" cy="321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25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p:cNvSpPr>
            <a:spLocks noGrp="1"/>
          </p:cNvSpPr>
          <p:nvPr>
            <p:ph type="title"/>
          </p:nvPr>
        </p:nvSpPr>
        <p:spPr>
          <a:xfrm>
            <a:off x="609600" y="333375"/>
            <a:ext cx="7634288" cy="647700"/>
          </a:xfrm>
        </p:spPr>
        <p:txBody>
          <a:bodyPr/>
          <a:lstStyle/>
          <a:p>
            <a:pPr eaLnBrk="1" hangingPunct="1"/>
            <a:r>
              <a:rPr lang="tr-TR" altLang="en-US" sz="2400" b="1" smtClean="0">
                <a:solidFill>
                  <a:srgbClr val="FF0000"/>
                </a:solidFill>
              </a:rPr>
              <a:t> İş ekipmanlarında bulunacak asgari genel gerekler</a:t>
            </a:r>
            <a:endParaRPr lang="tr-TR" altLang="en-US" sz="2400" smtClean="0"/>
          </a:p>
        </p:txBody>
      </p:sp>
      <p:sp>
        <p:nvSpPr>
          <p:cNvPr id="56323" name="İçerik Yer Tutucusu 2"/>
          <p:cNvSpPr>
            <a:spLocks noGrp="1"/>
          </p:cNvSpPr>
          <p:nvPr>
            <p:ph idx="1"/>
          </p:nvPr>
        </p:nvSpPr>
        <p:spPr>
          <a:xfrm>
            <a:off x="628650" y="784225"/>
            <a:ext cx="8515350" cy="4629150"/>
          </a:xfrm>
        </p:spPr>
        <p:txBody>
          <a:bodyPr/>
          <a:lstStyle/>
          <a:p>
            <a:pPr marL="0" indent="0" eaLnBrk="1" hangingPunct="1">
              <a:buNone/>
            </a:pPr>
            <a:r>
              <a:rPr lang="tr-TR" altLang="en-US" sz="2400" dirty="0" smtClean="0"/>
              <a:t>Bilerek ve isteyerek kumanda etme kuralı </a:t>
            </a:r>
            <a:r>
              <a:rPr lang="tr-TR" altLang="en-US" sz="2400" dirty="0" smtClean="0"/>
              <a:t>otomatik çalışan iş ekipmanının normal çalışma programının devamı süresindeki tekrar harekete geçme veya çalışma şartlarındaki değişiklikler için uygulanmaz</a:t>
            </a:r>
            <a:r>
              <a:rPr lang="tr-TR" altLang="en-US" sz="2400" dirty="0" smtClean="0"/>
              <a:t>. ÖRNEK: CNC makinesi</a:t>
            </a:r>
          </a:p>
          <a:p>
            <a:pPr marL="0" indent="0" eaLnBrk="1" hangingPunct="1">
              <a:buNone/>
            </a:pPr>
            <a:endParaRPr lang="tr-TR" altLang="en-US" sz="2400" dirty="0" smtClean="0"/>
          </a:p>
          <a:p>
            <a:pPr marL="0" indent="0" eaLnBrk="1" hangingPunct="1">
              <a:buNone/>
            </a:pPr>
            <a:endParaRPr lang="tr-TR" altLang="en-US" sz="2400" dirty="0" smtClean="0"/>
          </a:p>
          <a:p>
            <a:pPr marL="0" indent="0" eaLnBrk="1" hangingPunct="1">
              <a:buNone/>
            </a:pPr>
            <a:endParaRPr lang="tr-TR" altLang="en-US" sz="2400" dirty="0" smtClean="0"/>
          </a:p>
          <a:p>
            <a:pPr eaLnBrk="1" hangingPunct="1"/>
            <a:endParaRPr lang="tr-TR" alt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505074"/>
            <a:ext cx="5162550" cy="385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7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p:cNvSpPr>
            <a:spLocks noGrp="1"/>
          </p:cNvSpPr>
          <p:nvPr>
            <p:ph type="title"/>
          </p:nvPr>
        </p:nvSpPr>
        <p:spPr>
          <a:xfrm>
            <a:off x="609600" y="333375"/>
            <a:ext cx="7634288" cy="647700"/>
          </a:xfrm>
        </p:spPr>
        <p:txBody>
          <a:bodyPr/>
          <a:lstStyle/>
          <a:p>
            <a:pPr eaLnBrk="1" hangingPunct="1"/>
            <a:r>
              <a:rPr lang="tr-TR" altLang="en-US" sz="2400" b="1" smtClean="0">
                <a:solidFill>
                  <a:srgbClr val="FF0000"/>
                </a:solidFill>
              </a:rPr>
              <a:t> İş ekipmanlarında bulunacak asgari genel gerekler</a:t>
            </a:r>
            <a:endParaRPr lang="tr-TR" altLang="en-US" sz="2400" smtClean="0"/>
          </a:p>
        </p:txBody>
      </p:sp>
      <p:sp>
        <p:nvSpPr>
          <p:cNvPr id="56323" name="İçerik Yer Tutucusu 2"/>
          <p:cNvSpPr>
            <a:spLocks noGrp="1"/>
          </p:cNvSpPr>
          <p:nvPr>
            <p:ph idx="1"/>
          </p:nvPr>
        </p:nvSpPr>
        <p:spPr>
          <a:xfrm>
            <a:off x="628650" y="784225"/>
            <a:ext cx="8515350" cy="4629150"/>
          </a:xfrm>
        </p:spPr>
        <p:txBody>
          <a:bodyPr/>
          <a:lstStyle/>
          <a:p>
            <a:pPr marL="0" indent="0" eaLnBrk="1" hangingPunct="1">
              <a:buNone/>
            </a:pPr>
            <a:r>
              <a:rPr lang="tr-TR" altLang="en-US" sz="2400" dirty="0" smtClean="0"/>
              <a:t>Bütün </a:t>
            </a:r>
            <a:r>
              <a:rPr lang="tr-TR" altLang="en-US" sz="2400" dirty="0" smtClean="0"/>
              <a:t>iş ekipmanlarında, ekipmanı tümüyle ve güvenli bir şekilde durdurabilecek bir sistem bulunur. </a:t>
            </a:r>
            <a:r>
              <a:rPr lang="tr-TR" altLang="en-US" sz="2400" dirty="0" smtClean="0">
                <a:solidFill>
                  <a:srgbClr val="FF0000"/>
                </a:solidFill>
              </a:rPr>
              <a:t>Her bir çalışma yerinde</a:t>
            </a:r>
            <a:r>
              <a:rPr lang="tr-TR" altLang="en-US" sz="2400" dirty="0" smtClean="0"/>
              <a:t>, tehlikenin durumuna göre, iş ekipmanının tamamını veya bir kısmını durdurabilecek ve bu ekipmanın güvenli bir durumda kalmasını sağlayacak kumanda sistemi bulunmalıdır.</a:t>
            </a:r>
          </a:p>
          <a:p>
            <a:pPr marL="0" indent="0" eaLnBrk="1" hangingPunct="1">
              <a:buNone/>
            </a:pPr>
            <a:endParaRPr lang="tr-TR" alt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771774"/>
            <a:ext cx="4666906"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s://encrypted-tbn2.gstatic.com/images?q=tbn:ANd9GcS9pPK10yTHgZhQSWrFhWwCwx41q00LSMUTEnDLdR5XP79Isw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2771774"/>
            <a:ext cx="34956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69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Unvan 1"/>
          <p:cNvSpPr>
            <a:spLocks noGrp="1"/>
          </p:cNvSpPr>
          <p:nvPr>
            <p:ph type="title"/>
          </p:nvPr>
        </p:nvSpPr>
        <p:spPr>
          <a:xfrm>
            <a:off x="609600" y="609600"/>
            <a:ext cx="7634288" cy="515938"/>
          </a:xfrm>
        </p:spPr>
        <p:txBody>
          <a:bodyPr/>
          <a:lstStyle/>
          <a:p>
            <a:pPr eaLnBrk="1" hangingPunct="1"/>
            <a:r>
              <a:rPr lang="tr-TR" altLang="en-US" sz="2800" b="1" smtClean="0">
                <a:solidFill>
                  <a:srgbClr val="FF0000"/>
                </a:solidFill>
              </a:rPr>
              <a:t> İş ekipmanlarında bulunacak asgari genel gerekler</a:t>
            </a:r>
            <a:endParaRPr lang="tr-TR" altLang="en-US" sz="2800" smtClean="0"/>
          </a:p>
        </p:txBody>
      </p:sp>
      <p:sp>
        <p:nvSpPr>
          <p:cNvPr id="57347" name="İçerik Yer Tutucusu 2"/>
          <p:cNvSpPr>
            <a:spLocks noGrp="1"/>
          </p:cNvSpPr>
          <p:nvPr>
            <p:ph idx="1"/>
          </p:nvPr>
        </p:nvSpPr>
        <p:spPr>
          <a:xfrm>
            <a:off x="457200" y="1241425"/>
            <a:ext cx="8324850" cy="4629150"/>
          </a:xfrm>
        </p:spPr>
        <p:txBody>
          <a:bodyPr/>
          <a:lstStyle/>
          <a:p>
            <a:pPr eaLnBrk="1" hangingPunct="1"/>
            <a:r>
              <a:rPr lang="tr-TR" altLang="en-US" sz="2500" dirty="0"/>
              <a:t> İş ekipmanlarının durdurma sistemleri, çalıştırma sistemlerine göre öncelikli olması gerekir. İş ekipmanı veya tehlikeli kısımları durdurulduğunda, bunları harekete geçiren enerji de kesilecek özelliğe sahip olur.</a:t>
            </a:r>
          </a:p>
          <a:p>
            <a:pPr eaLnBrk="1" hangingPunct="1"/>
            <a:r>
              <a:rPr lang="tr-TR" altLang="en-US" sz="2500" dirty="0" smtClean="0"/>
              <a:t>İş ekipmanının tehlikesi ve normal durma süresinin gerektirmesi halinde iş ekipmanında acil durdurma sistemi bulunur.</a:t>
            </a:r>
          </a:p>
          <a:p>
            <a:pPr eaLnBrk="1" hangingPunct="1"/>
            <a:r>
              <a:rPr lang="tr-TR" altLang="en-US" sz="2500" dirty="0" smtClean="0"/>
              <a:t>Parça fırlaması veya düşmesi riski taşıyan iş ekipmanları, bu riskleri ortadan kaldırmaya uygun güvenlik tertibatı ile donatılır.</a:t>
            </a:r>
          </a:p>
          <a:p>
            <a:pPr eaLnBrk="1" hangingPunct="1"/>
            <a:r>
              <a:rPr lang="tr-TR" altLang="en-US" sz="2500" dirty="0" smtClean="0"/>
              <a:t>Gaz, buhar, sıvı veya toz çıkarma tehlikesi olan iş ekipmanları, bunları kaynağında tutacak veya çekecek uygun sistemlerle donatılır.</a:t>
            </a:r>
          </a:p>
          <a:p>
            <a:pPr marL="0" indent="0" eaLnBrk="1" hangingPunct="1">
              <a:buNone/>
            </a:pPr>
            <a:endParaRPr lang="tr-TR" altLang="en-US" sz="2500" dirty="0" smtClean="0"/>
          </a:p>
        </p:txBody>
      </p:sp>
    </p:spTree>
    <p:extLst>
      <p:ext uri="{BB962C8B-B14F-4D97-AF65-F5344CB8AC3E}">
        <p14:creationId xmlns:p14="http://schemas.microsoft.com/office/powerpoint/2010/main" val="1937612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Unvan 1"/>
          <p:cNvSpPr>
            <a:spLocks noGrp="1"/>
          </p:cNvSpPr>
          <p:nvPr>
            <p:ph type="title"/>
          </p:nvPr>
        </p:nvSpPr>
        <p:spPr>
          <a:xfrm>
            <a:off x="609600" y="609600"/>
            <a:ext cx="7634288" cy="515938"/>
          </a:xfrm>
        </p:spPr>
        <p:txBody>
          <a:bodyPr/>
          <a:lstStyle/>
          <a:p>
            <a:pPr eaLnBrk="1" hangingPunct="1"/>
            <a:r>
              <a:rPr lang="tr-TR" altLang="en-US" sz="2800" b="1" smtClean="0">
                <a:solidFill>
                  <a:srgbClr val="FF0000"/>
                </a:solidFill>
              </a:rPr>
              <a:t> İş ekipmanlarında bulunacak asgari genel gerekler</a:t>
            </a:r>
            <a:endParaRPr lang="tr-TR" altLang="en-US" sz="2800" smtClean="0"/>
          </a:p>
        </p:txBody>
      </p:sp>
      <p:sp>
        <p:nvSpPr>
          <p:cNvPr id="57347" name="İçerik Yer Tutucusu 2"/>
          <p:cNvSpPr>
            <a:spLocks noGrp="1"/>
          </p:cNvSpPr>
          <p:nvPr>
            <p:ph idx="1"/>
          </p:nvPr>
        </p:nvSpPr>
        <p:spPr>
          <a:xfrm>
            <a:off x="457200" y="1241425"/>
            <a:ext cx="8324850" cy="4629150"/>
          </a:xfrm>
        </p:spPr>
        <p:txBody>
          <a:bodyPr/>
          <a:lstStyle/>
          <a:p>
            <a:pPr algn="just" eaLnBrk="1" hangingPunct="1"/>
            <a:r>
              <a:rPr lang="tr-TR" altLang="en-US" sz="2500" dirty="0" smtClean="0"/>
              <a:t>Çalışanların sağlığı ve güvenliği açısından gerekiyorsa, iş ekipmanı ve parçaları uygun yöntemlerle sabitlenir.</a:t>
            </a:r>
          </a:p>
          <a:p>
            <a:pPr algn="just" eaLnBrk="1" hangingPunct="1"/>
            <a:r>
              <a:rPr lang="tr-TR" altLang="en-US" sz="2500" dirty="0" smtClean="0"/>
              <a:t>Çalışanların sağlık ve güvenliği açısından önemli bir tehlike oluşturabilecek, iş ekipmanının parçalarının kırılması, kopması veya dağılması riskine karşı uygun koruma önlemleri alınır.</a:t>
            </a:r>
          </a:p>
          <a:p>
            <a:pPr algn="just" eaLnBrk="1" hangingPunct="1"/>
            <a:r>
              <a:rPr lang="tr-TR" altLang="en-US" sz="2500" dirty="0"/>
              <a:t> İş ekipmanının hareketli parçalarıyla mekanik temas riskinin kazaya yol açabileceği hallerde; iş ekipmanı, tehlikeli bölgeye ulaşmayı önleyecek veya bu bölgeye ulaşılmadan önce hareketli parçaların durdurulmasını sağlayacak uygun koruyucular veya koruma donanımı ile donatılır.</a:t>
            </a:r>
          </a:p>
          <a:p>
            <a:pPr marL="0" indent="0" algn="just" eaLnBrk="1" hangingPunct="1">
              <a:buNone/>
            </a:pPr>
            <a:endParaRPr lang="tr-TR" altLang="en-US" sz="2500" dirty="0" smtClean="0"/>
          </a:p>
          <a:p>
            <a:pPr algn="just" eaLnBrk="1" hangingPunct="1"/>
            <a:endParaRPr lang="tr-TR" altLang="en-US" sz="2500" dirty="0" smtClean="0"/>
          </a:p>
        </p:txBody>
      </p:sp>
    </p:spTree>
    <p:extLst>
      <p:ext uri="{BB962C8B-B14F-4D97-AF65-F5344CB8AC3E}">
        <p14:creationId xmlns:p14="http://schemas.microsoft.com/office/powerpoint/2010/main" val="52398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1 İçerik Yer Tutucusu"/>
          <p:cNvSpPr>
            <a:spLocks noGrp="1"/>
          </p:cNvSpPr>
          <p:nvPr>
            <p:ph idx="1"/>
          </p:nvPr>
        </p:nvSpPr>
        <p:spPr>
          <a:xfrm>
            <a:off x="0" y="1338263"/>
            <a:ext cx="8243888" cy="5595937"/>
          </a:xfrm>
        </p:spPr>
        <p:txBody>
          <a:bodyPr/>
          <a:lstStyle/>
          <a:p>
            <a:pPr algn="just">
              <a:buFontTx/>
              <a:buNone/>
            </a:pPr>
            <a:r>
              <a:rPr lang="tr-TR" altLang="en-US" sz="2400" b="1" dirty="0" smtClean="0"/>
              <a:t/>
            </a:r>
            <a:br>
              <a:rPr lang="tr-TR" altLang="en-US" sz="2400" b="1" dirty="0" smtClean="0"/>
            </a:br>
            <a:r>
              <a:rPr lang="tr-TR" altLang="en-US" sz="2400" dirty="0" smtClean="0"/>
              <a:t>Makinaların, usulüne uygun şekilde kurulduğunda, bakımı yapıldığında ve kendinden beklenen amaçlar doğrultusunda kullanıldığında, </a:t>
            </a:r>
            <a:r>
              <a:rPr lang="tr-TR" altLang="en-US" sz="2400" b="1" dirty="0" smtClean="0">
                <a:solidFill>
                  <a:srgbClr val="FF0000"/>
                </a:solidFill>
              </a:rPr>
              <a:t>insan sağlığına ve güvenliğine ve durumuna göre evcil hayvanlara ve mallara zarar vermiyorsa piyasaya arz edilmelerini ve hizmete sunulmalarını</a:t>
            </a:r>
            <a:r>
              <a:rPr lang="tr-TR" altLang="en-US" sz="2400" dirty="0" smtClean="0"/>
              <a:t> teminen, tasarım ve imalat aşamasında uyulması gereken temel emniyet şartları ile takip edilmesi gereken uygunluk değerlendirme prosedürlerini ve uygunluk değerlendirmesi yapacak onaylanmış kuruluşların görevlendirilmesinde dikkate alınacak asgari kriterleri düzenlemektir.</a:t>
            </a:r>
          </a:p>
        </p:txBody>
      </p:sp>
      <p:sp>
        <p:nvSpPr>
          <p:cNvPr id="29699" name="2 Dikdörtgen"/>
          <p:cNvSpPr>
            <a:spLocks noChangeArrowheads="1"/>
          </p:cNvSpPr>
          <p:nvPr/>
        </p:nvSpPr>
        <p:spPr bwMode="auto">
          <a:xfrm>
            <a:off x="0" y="628650"/>
            <a:ext cx="814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tr-TR" altLang="en-US" sz="2800" b="1" dirty="0"/>
              <a:t>Makine Emniyeti Yönetmeliği (2006/42/AT)</a:t>
            </a:r>
            <a:r>
              <a:rPr lang="tr-TR" altLang="en-US" b="1" dirty="0"/>
              <a:t/>
            </a:r>
            <a:br>
              <a:rPr lang="tr-TR" altLang="en-US" b="1" dirty="0"/>
            </a:br>
            <a:endParaRPr lang="tr-TR" altLang="en-US" b="1" dirty="0"/>
          </a:p>
        </p:txBody>
      </p:sp>
    </p:spTree>
    <p:extLst>
      <p:ext uri="{BB962C8B-B14F-4D97-AF65-F5344CB8AC3E}">
        <p14:creationId xmlns:p14="http://schemas.microsoft.com/office/powerpoint/2010/main" val="2430545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solidFill>
                  <a:srgbClr val="FF0000"/>
                </a:solidFill>
              </a:rPr>
              <a:t>Koruyucu örnekleri</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14475"/>
            <a:ext cx="42227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514475"/>
            <a:ext cx="38862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44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solidFill>
                  <a:srgbClr val="FF0000"/>
                </a:solidFill>
              </a:rPr>
              <a:t>Koruyucu örnekleri</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1571625"/>
            <a:ext cx="4465857"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4" y="1571624"/>
            <a:ext cx="3248026" cy="336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881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Unvan 1"/>
          <p:cNvSpPr>
            <a:spLocks noGrp="1"/>
          </p:cNvSpPr>
          <p:nvPr>
            <p:ph type="title"/>
          </p:nvPr>
        </p:nvSpPr>
        <p:spPr>
          <a:xfrm>
            <a:off x="381000" y="1003300"/>
            <a:ext cx="8066088" cy="576263"/>
          </a:xfrm>
        </p:spPr>
        <p:txBody>
          <a:bodyPr/>
          <a:lstStyle/>
          <a:p>
            <a:pPr eaLnBrk="1" hangingPunct="1"/>
            <a:r>
              <a:rPr lang="tr-TR" altLang="en-US" sz="3200" b="1" dirty="0" smtClean="0">
                <a:solidFill>
                  <a:srgbClr val="FF0000"/>
                </a:solidFill>
              </a:rPr>
              <a:t>Koruyucularda bulunacak asgari genel gerekler</a:t>
            </a:r>
            <a:endParaRPr lang="tr-TR" altLang="en-US" sz="3200" dirty="0" smtClean="0"/>
          </a:p>
        </p:txBody>
      </p:sp>
      <p:sp>
        <p:nvSpPr>
          <p:cNvPr id="58371" name="İçerik Yer Tutucusu 2"/>
          <p:cNvSpPr>
            <a:spLocks noGrp="1"/>
          </p:cNvSpPr>
          <p:nvPr>
            <p:ph idx="1"/>
          </p:nvPr>
        </p:nvSpPr>
        <p:spPr>
          <a:xfrm>
            <a:off x="609600" y="1941513"/>
            <a:ext cx="7923213" cy="4916487"/>
          </a:xfrm>
        </p:spPr>
        <p:txBody>
          <a:bodyPr/>
          <a:lstStyle/>
          <a:p>
            <a:pPr marL="0" indent="0" eaLnBrk="1" hangingPunct="1">
              <a:buNone/>
            </a:pPr>
            <a:r>
              <a:rPr lang="tr-TR" altLang="en-US" sz="2800" dirty="0" smtClean="0"/>
              <a:t>Koruyucular ve koruma donanımı;</a:t>
            </a:r>
          </a:p>
          <a:p>
            <a:pPr eaLnBrk="1" hangingPunct="1"/>
            <a:r>
              <a:rPr lang="tr-TR" altLang="en-US" sz="2800" dirty="0" smtClean="0"/>
              <a:t> Sağlam yapıda olur,</a:t>
            </a:r>
          </a:p>
          <a:p>
            <a:pPr eaLnBrk="1" hangingPunct="1"/>
            <a:r>
              <a:rPr lang="tr-TR" altLang="en-US" sz="2800" dirty="0" smtClean="0"/>
              <a:t>İlave bir tehlikeye sebep olmayacak özellikte olur,</a:t>
            </a:r>
          </a:p>
          <a:p>
            <a:pPr eaLnBrk="1" hangingPunct="1"/>
            <a:r>
              <a:rPr lang="tr-TR" altLang="en-US" sz="2800" dirty="0" smtClean="0"/>
              <a:t>Kolayca yerinden çıkarılmayacak veya etkisiz hale getirilemeyecek şekilde olur,</a:t>
            </a:r>
          </a:p>
          <a:p>
            <a:pPr eaLnBrk="1" hangingPunct="1"/>
            <a:r>
              <a:rPr lang="tr-TR" altLang="en-US" sz="2800" dirty="0" smtClean="0"/>
              <a:t>Tehlike bölgesinden yeterli uzaklıkta bulunur,</a:t>
            </a:r>
          </a:p>
          <a:p>
            <a:pPr eaLnBrk="1" hangingPunct="1"/>
            <a:r>
              <a:rPr lang="tr-TR" altLang="en-US" sz="2800" dirty="0" smtClean="0"/>
              <a:t>Ekipmanın görülmesi gereken operasyon noktalarına engel olmayacak özellikte olur,</a:t>
            </a:r>
          </a:p>
          <a:p>
            <a:pPr eaLnBrk="1" hangingPunct="1"/>
            <a:endParaRPr lang="tr-TR" altLang="en-US" dirty="0" smtClean="0"/>
          </a:p>
        </p:txBody>
      </p:sp>
    </p:spTree>
    <p:extLst>
      <p:ext uri="{BB962C8B-B14F-4D97-AF65-F5344CB8AC3E}">
        <p14:creationId xmlns:p14="http://schemas.microsoft.com/office/powerpoint/2010/main" val="300685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İçerik Yer Tutucusu 2"/>
          <p:cNvSpPr>
            <a:spLocks noGrp="1"/>
          </p:cNvSpPr>
          <p:nvPr>
            <p:ph idx="1"/>
          </p:nvPr>
        </p:nvSpPr>
        <p:spPr>
          <a:xfrm>
            <a:off x="381000" y="750888"/>
            <a:ext cx="7778750" cy="4700587"/>
          </a:xfrm>
        </p:spPr>
        <p:txBody>
          <a:bodyPr/>
          <a:lstStyle/>
          <a:p>
            <a:pPr algn="just" eaLnBrk="1" hangingPunct="1"/>
            <a:r>
              <a:rPr lang="tr-TR" altLang="en-US" sz="2400" dirty="0" smtClean="0"/>
              <a:t>Sadece işlem yapılan alana erişimi kısıtlar ve bunların çıkarılmasına gerek kalmadan parça takılması, sökülmesi ve bakımı için gerekli işlemlerin yapılması mümkün olur.</a:t>
            </a:r>
          </a:p>
          <a:p>
            <a:pPr algn="just" eaLnBrk="1" hangingPunct="1"/>
            <a:r>
              <a:rPr lang="tr-TR" altLang="en-US" sz="2400" dirty="0" smtClean="0"/>
              <a:t>İş ekipmanının çalışılan veya bakımı yapılan bölge ve operasyon noktaları, yapılacak işleme uygun şekilde aydınlatılır.</a:t>
            </a:r>
          </a:p>
          <a:p>
            <a:pPr algn="just" eaLnBrk="1" hangingPunct="1"/>
            <a:r>
              <a:rPr lang="tr-TR" altLang="en-US" sz="2400" dirty="0" smtClean="0"/>
              <a:t>İş ekipmanının yüksek veya çok düşük sıcaklıktaki parçalarına çalışanların yaklaşmasını veya temasını engelleyecek tedbirler alınır.</a:t>
            </a:r>
          </a:p>
          <a:p>
            <a:pPr algn="just" eaLnBrk="1" hangingPunct="1"/>
            <a:r>
              <a:rPr lang="tr-TR" altLang="en-US" sz="2400" dirty="0" smtClean="0"/>
              <a:t>İş ekipmanına ait ikaz donanımları kolay algılanır ve anlaşılır olur.</a:t>
            </a:r>
          </a:p>
          <a:p>
            <a:pPr algn="just" eaLnBrk="1" hangingPunct="1"/>
            <a:r>
              <a:rPr lang="tr-TR" altLang="en-US" sz="2400" dirty="0" smtClean="0"/>
              <a:t>İş ekipmanı sadece tasarım ve imalat amacına uygun işlerde ve şartlarda kullanılır.</a:t>
            </a:r>
          </a:p>
          <a:p>
            <a:pPr algn="just" eaLnBrk="1" hangingPunct="1"/>
            <a:endParaRPr lang="tr-TR" altLang="en-US" dirty="0" smtClean="0"/>
          </a:p>
        </p:txBody>
      </p:sp>
    </p:spTree>
    <p:extLst>
      <p:ext uri="{BB962C8B-B14F-4D97-AF65-F5344CB8AC3E}">
        <p14:creationId xmlns:p14="http://schemas.microsoft.com/office/powerpoint/2010/main" val="85105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Unvan 1"/>
          <p:cNvSpPr>
            <a:spLocks noGrp="1"/>
          </p:cNvSpPr>
          <p:nvPr>
            <p:ph type="title"/>
          </p:nvPr>
        </p:nvSpPr>
        <p:spPr>
          <a:xfrm>
            <a:off x="655638" y="546100"/>
            <a:ext cx="7705725" cy="504825"/>
          </a:xfrm>
        </p:spPr>
        <p:txBody>
          <a:bodyPr/>
          <a:lstStyle/>
          <a:p>
            <a:pPr eaLnBrk="1" hangingPunct="1"/>
            <a:r>
              <a:rPr lang="tr-TR" altLang="en-US" sz="2400" b="1" dirty="0" smtClean="0">
                <a:solidFill>
                  <a:srgbClr val="FF0000"/>
                </a:solidFill>
              </a:rPr>
              <a:t> İş ekipmanlarında bulunacak asgari genel gerekler</a:t>
            </a:r>
            <a:endParaRPr lang="tr-TR" altLang="en-US" sz="2400" dirty="0" smtClean="0"/>
          </a:p>
        </p:txBody>
      </p:sp>
      <p:sp>
        <p:nvSpPr>
          <p:cNvPr id="60419" name="İçerik Yer Tutucusu 2"/>
          <p:cNvSpPr>
            <a:spLocks noGrp="1"/>
          </p:cNvSpPr>
          <p:nvPr>
            <p:ph idx="1"/>
          </p:nvPr>
        </p:nvSpPr>
        <p:spPr>
          <a:xfrm>
            <a:off x="609600" y="981075"/>
            <a:ext cx="7994650" cy="5060950"/>
          </a:xfrm>
        </p:spPr>
        <p:txBody>
          <a:bodyPr/>
          <a:lstStyle/>
          <a:p>
            <a:pPr eaLnBrk="1" hangingPunct="1"/>
            <a:r>
              <a:rPr lang="tr-TR" altLang="en-US" sz="2400" dirty="0" smtClean="0"/>
              <a:t>İş ekipmanının bakım işleri, ancak iş ekipmanı kapalı iken yapılabilir. Bunun mümkün olmadığı hallerde, bakım işleri yürütülürken gerekli önlemler alınır veya bu işlerin tehlike bölgesi dışında yapılması sağlanır.</a:t>
            </a:r>
          </a:p>
          <a:p>
            <a:pPr eaLnBrk="1" hangingPunct="1"/>
            <a:r>
              <a:rPr lang="tr-TR" altLang="en-US" sz="2400" dirty="0" smtClean="0"/>
              <a:t>Bakım defteri bulunan makinelerde bakımla ilgili işlemler günü gününe bu deftere işlenir. </a:t>
            </a:r>
            <a:r>
              <a:rPr lang="tr-TR" altLang="en-US" sz="2400" b="1" dirty="0" smtClean="0">
                <a:solidFill>
                  <a:srgbClr val="FF0000"/>
                </a:solidFill>
              </a:rPr>
              <a:t>5070 sayılı Elektronik İmza Kanununa uygun olarak güvenli elektronik imza ile imzalanmış ve elektronik ortamda saklanan kayıtlar da bakım defteri olarak kabul edilir.</a:t>
            </a:r>
          </a:p>
          <a:p>
            <a:pPr eaLnBrk="1" hangingPunct="1"/>
            <a:r>
              <a:rPr lang="tr-TR" altLang="en-US" sz="2400" dirty="0" smtClean="0"/>
              <a:t>İş ekipmanlarının enerji kaynaklarını kesecek araç ve gereçler kolayca görülebilir ve tanınabilir özellikte olur. Ekipmanın enerji kaynaklarına yeniden bağlanması çalışanlar için tehlikeye sebep olmayacak özellikte olur.</a:t>
            </a:r>
          </a:p>
          <a:p>
            <a:pPr eaLnBrk="1" hangingPunct="1"/>
            <a:r>
              <a:rPr lang="tr-TR" altLang="en-US" sz="2400" dirty="0" smtClean="0"/>
              <a:t>İş ekipmanlarında, çalışanların güvenliğinin sağlanmasında esas olan ikaz ve işaretler bulunur.</a:t>
            </a:r>
          </a:p>
          <a:p>
            <a:pPr eaLnBrk="1" hangingPunct="1"/>
            <a:endParaRPr lang="tr-TR" altLang="en-US" dirty="0" smtClean="0"/>
          </a:p>
        </p:txBody>
      </p:sp>
    </p:spTree>
    <p:extLst>
      <p:ext uri="{BB962C8B-B14F-4D97-AF65-F5344CB8AC3E}">
        <p14:creationId xmlns:p14="http://schemas.microsoft.com/office/powerpoint/2010/main" val="144197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Unvan 1"/>
          <p:cNvSpPr>
            <a:spLocks noGrp="1"/>
          </p:cNvSpPr>
          <p:nvPr>
            <p:ph type="title"/>
          </p:nvPr>
        </p:nvSpPr>
        <p:spPr>
          <a:xfrm>
            <a:off x="190500" y="609600"/>
            <a:ext cx="8801100" cy="658813"/>
          </a:xfrm>
        </p:spPr>
        <p:txBody>
          <a:bodyPr/>
          <a:lstStyle/>
          <a:p>
            <a:pPr eaLnBrk="1" hangingPunct="1"/>
            <a:r>
              <a:rPr lang="tr-TR" altLang="en-US" sz="3200" b="1" dirty="0" smtClean="0">
                <a:solidFill>
                  <a:srgbClr val="FF0000"/>
                </a:solidFill>
              </a:rPr>
              <a:t> İş ekipmanlarında bulunacak asgari genel gerekler</a:t>
            </a:r>
            <a:endParaRPr lang="tr-TR" altLang="en-US" sz="3200" dirty="0" smtClean="0"/>
          </a:p>
        </p:txBody>
      </p:sp>
      <p:sp>
        <p:nvSpPr>
          <p:cNvPr id="61443" name="İçerik Yer Tutucusu 2"/>
          <p:cNvSpPr>
            <a:spLocks noGrp="1"/>
          </p:cNvSpPr>
          <p:nvPr>
            <p:ph idx="1"/>
          </p:nvPr>
        </p:nvSpPr>
        <p:spPr>
          <a:xfrm>
            <a:off x="609600" y="1484313"/>
            <a:ext cx="7994650" cy="4557712"/>
          </a:xfrm>
        </p:spPr>
        <p:txBody>
          <a:bodyPr/>
          <a:lstStyle/>
          <a:p>
            <a:pPr eaLnBrk="1" hangingPunct="1"/>
            <a:r>
              <a:rPr lang="tr-TR" altLang="en-US" sz="2400" dirty="0" smtClean="0"/>
              <a:t>Çalışanların üretim, bakım ve ayar işlemleri yapacakları yerlere güvenli bir şekilde ulaşabilmeleri ve orada güvenli bir şekilde çalışabilmeleri için uygun şartlar sağlanır.</a:t>
            </a:r>
          </a:p>
          <a:p>
            <a:pPr eaLnBrk="1" hangingPunct="1"/>
            <a:r>
              <a:rPr lang="tr-TR" altLang="en-US" sz="2400" dirty="0" smtClean="0"/>
              <a:t>Bütün iş ekipmanları, ekipmanın aşırı ısınması veya yanmasına veya ekipmandan gaz, toz, sıvı, buhar veya üretilen, kullanılan veya depolanan diğer maddelerin yayılması riskine karşı çalışanların korunmasına uygun olur.</a:t>
            </a:r>
          </a:p>
          <a:p>
            <a:pPr eaLnBrk="1" hangingPunct="1"/>
            <a:r>
              <a:rPr lang="tr-TR" altLang="en-US" sz="2400" dirty="0" smtClean="0"/>
              <a:t>Bütün iş ekipmanları, ekipmanda üretilen, kullanılan veya depolanan maddelerin veya ekipmanın patlama riskini önleyecek özellikte olur.</a:t>
            </a:r>
          </a:p>
          <a:p>
            <a:pPr eaLnBrk="1" hangingPunct="1"/>
            <a:r>
              <a:rPr lang="tr-TR" altLang="en-US" sz="2400" dirty="0" smtClean="0"/>
              <a:t>Bütün iş ekipmanları, çalışanların doğrudan veya dolaylı olarak elektrikle temas riskinden korunmasına uygun olur.</a:t>
            </a:r>
          </a:p>
          <a:p>
            <a:pPr eaLnBrk="1" hangingPunct="1"/>
            <a:endParaRPr lang="tr-TR" altLang="en-US" sz="2400" dirty="0" smtClean="0"/>
          </a:p>
        </p:txBody>
      </p:sp>
    </p:spTree>
    <p:extLst>
      <p:ext uri="{BB962C8B-B14F-4D97-AF65-F5344CB8AC3E}">
        <p14:creationId xmlns:p14="http://schemas.microsoft.com/office/powerpoint/2010/main" val="396236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altLang="en-US" smtClean="0"/>
              <a:t/>
            </a:r>
            <a:br>
              <a:rPr lang="tr-TR" altLang="en-US" smtClean="0"/>
            </a:br>
            <a:r>
              <a:rPr lang="tr-TR" altLang="en-US" smtClean="0">
                <a:solidFill>
                  <a:srgbClr val="FF0000"/>
                </a:solidFill>
              </a:rPr>
              <a:t>MAKİNE KORUYUCU TÜRLERİ</a:t>
            </a:r>
            <a:br>
              <a:rPr lang="tr-TR" altLang="en-US" smtClean="0">
                <a:solidFill>
                  <a:srgbClr val="FF0000"/>
                </a:solidFill>
              </a:rPr>
            </a:br>
            <a:endParaRPr lang="tr-TR" altLang="en-US" smtClean="0">
              <a:solidFill>
                <a:srgbClr val="FF0000"/>
              </a:solidFill>
            </a:endParaRPr>
          </a:p>
        </p:txBody>
      </p:sp>
      <p:sp>
        <p:nvSpPr>
          <p:cNvPr id="62467" name="Rectangle 3"/>
          <p:cNvSpPr>
            <a:spLocks noGrp="1" noChangeArrowheads="1"/>
          </p:cNvSpPr>
          <p:nvPr>
            <p:ph idx="1"/>
          </p:nvPr>
        </p:nvSpPr>
        <p:spPr/>
        <p:txBody>
          <a:bodyPr/>
          <a:lstStyle/>
          <a:p>
            <a:pPr marL="0" indent="0" eaLnBrk="1" hangingPunct="1">
              <a:buNone/>
            </a:pPr>
            <a:r>
              <a:rPr lang="tr-TR" altLang="en-US" sz="3600" dirty="0" smtClean="0"/>
              <a:t>• Sabit koruyucular</a:t>
            </a:r>
          </a:p>
          <a:p>
            <a:pPr marL="0" indent="0" eaLnBrk="1" hangingPunct="1">
              <a:buNone/>
            </a:pPr>
            <a:r>
              <a:rPr lang="tr-TR" altLang="en-US" sz="3600" dirty="0" smtClean="0"/>
              <a:t>• Hareketli koruyucular</a:t>
            </a:r>
          </a:p>
          <a:p>
            <a:pPr marL="0" indent="0" eaLnBrk="1" hangingPunct="1">
              <a:buNone/>
            </a:pPr>
            <a:r>
              <a:rPr lang="tr-TR" altLang="en-US" sz="3600" dirty="0" smtClean="0"/>
              <a:t>• Ayarlanabilir koruyucular</a:t>
            </a:r>
          </a:p>
          <a:p>
            <a:pPr marL="0" indent="0" eaLnBrk="1" hangingPunct="1">
              <a:buNone/>
            </a:pPr>
            <a:r>
              <a:rPr lang="tr-TR" altLang="en-US" sz="3600" dirty="0" smtClean="0"/>
              <a:t>• Kilitlemeli koruyucular</a:t>
            </a:r>
          </a:p>
          <a:p>
            <a:pPr marL="0" indent="0" eaLnBrk="1" hangingPunct="1">
              <a:buNone/>
            </a:pPr>
            <a:r>
              <a:rPr lang="tr-TR" altLang="en-US" sz="3600" dirty="0" smtClean="0"/>
              <a:t>• Kumandalı koruyucular</a:t>
            </a:r>
          </a:p>
        </p:txBody>
      </p:sp>
    </p:spTree>
    <p:extLst>
      <p:ext uri="{BB962C8B-B14F-4D97-AF65-F5344CB8AC3E}">
        <p14:creationId xmlns:p14="http://schemas.microsoft.com/office/powerpoint/2010/main" val="3530862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542925"/>
            <a:ext cx="8045450" cy="582613"/>
          </a:xfrm>
        </p:spPr>
        <p:txBody>
          <a:bodyPr/>
          <a:lstStyle/>
          <a:p>
            <a:pPr eaLnBrk="1" hangingPunct="1"/>
            <a:r>
              <a:rPr lang="tr-TR" altLang="en-US" sz="3200" dirty="0" smtClean="0">
                <a:solidFill>
                  <a:srgbClr val="FF0000"/>
                </a:solidFill>
              </a:rPr>
              <a:t>Makine Koruyucuları</a:t>
            </a:r>
          </a:p>
        </p:txBody>
      </p:sp>
      <p:sp>
        <p:nvSpPr>
          <p:cNvPr id="45059" name="Rectangle 3"/>
          <p:cNvSpPr>
            <a:spLocks noGrp="1" noChangeArrowheads="1"/>
          </p:cNvSpPr>
          <p:nvPr>
            <p:ph idx="1"/>
          </p:nvPr>
        </p:nvSpPr>
        <p:spPr>
          <a:xfrm>
            <a:off x="149225" y="1233488"/>
            <a:ext cx="6438900" cy="4643437"/>
          </a:xfrm>
        </p:spPr>
        <p:txBody>
          <a:bodyPr/>
          <a:lstStyle/>
          <a:p>
            <a:pPr eaLnBrk="1" hangingPunct="1">
              <a:lnSpc>
                <a:spcPct val="90000"/>
              </a:lnSpc>
              <a:buFont typeface="Wingdings" pitchFamily="2" charset="2"/>
              <a:buNone/>
            </a:pPr>
            <a:r>
              <a:rPr lang="tr-TR" altLang="en-US" sz="3200" b="1" u="sng" dirty="0" smtClean="0">
                <a:solidFill>
                  <a:srgbClr val="FF0000"/>
                </a:solidFill>
              </a:rPr>
              <a:t>1. Sabit Koruyucular</a:t>
            </a:r>
          </a:p>
          <a:p>
            <a:pPr eaLnBrk="1" hangingPunct="1">
              <a:lnSpc>
                <a:spcPct val="90000"/>
              </a:lnSpc>
            </a:pPr>
            <a:r>
              <a:rPr lang="tr-TR" altLang="en-US" sz="3200" dirty="0" smtClean="0"/>
              <a:t>Kayış kasnak koruyucuları</a:t>
            </a:r>
          </a:p>
          <a:p>
            <a:pPr eaLnBrk="1" hangingPunct="1">
              <a:lnSpc>
                <a:spcPct val="90000"/>
              </a:lnSpc>
            </a:pPr>
            <a:r>
              <a:rPr lang="tr-TR" altLang="en-US" sz="3200" dirty="0" smtClean="0"/>
              <a:t>Dişli-zincir koruyucuları</a:t>
            </a:r>
          </a:p>
          <a:p>
            <a:pPr eaLnBrk="1" hangingPunct="1">
              <a:lnSpc>
                <a:spcPct val="90000"/>
              </a:lnSpc>
            </a:pPr>
            <a:r>
              <a:rPr lang="tr-TR" altLang="en-US" sz="3200" dirty="0" err="1" smtClean="0"/>
              <a:t>Kaplin</a:t>
            </a:r>
            <a:r>
              <a:rPr lang="tr-TR" altLang="en-US" sz="3200" dirty="0" smtClean="0"/>
              <a:t>-mil-volan koruyucuları</a:t>
            </a:r>
          </a:p>
          <a:p>
            <a:pPr eaLnBrk="1" hangingPunct="1">
              <a:lnSpc>
                <a:spcPct val="90000"/>
              </a:lnSpc>
            </a:pPr>
            <a:r>
              <a:rPr lang="tr-TR" altLang="en-US" sz="3200" dirty="0" smtClean="0"/>
              <a:t>Makine gövdesi</a:t>
            </a:r>
          </a:p>
          <a:p>
            <a:pPr eaLnBrk="1" hangingPunct="1">
              <a:lnSpc>
                <a:spcPct val="90000"/>
              </a:lnSpc>
            </a:pPr>
            <a:r>
              <a:rPr lang="tr-TR" altLang="en-US" sz="3200" dirty="0" smtClean="0"/>
              <a:t>Zımpara taşı koruyucuları</a:t>
            </a:r>
          </a:p>
          <a:p>
            <a:pPr eaLnBrk="1" hangingPunct="1">
              <a:lnSpc>
                <a:spcPct val="90000"/>
              </a:lnSpc>
            </a:pPr>
            <a:r>
              <a:rPr lang="tr-TR" altLang="en-US" sz="3200" dirty="0" smtClean="0"/>
              <a:t>Pervanelere yapılan koruyucular</a:t>
            </a:r>
          </a:p>
          <a:p>
            <a:pPr eaLnBrk="1" hangingPunct="1">
              <a:lnSpc>
                <a:spcPct val="90000"/>
              </a:lnSpc>
            </a:pPr>
            <a:r>
              <a:rPr lang="tr-TR" altLang="en-US" sz="3200" dirty="0" smtClean="0"/>
              <a:t>Korkuluklar, siperler</a:t>
            </a:r>
          </a:p>
        </p:txBody>
      </p:sp>
      <p:sp>
        <p:nvSpPr>
          <p:cNvPr id="45060"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674A572F-A981-4B62-85EE-63D437C19695}" type="slidenum">
              <a:rPr lang="en-GB" altLang="en-US">
                <a:solidFill>
                  <a:srgbClr val="898989"/>
                </a:solidFill>
              </a:rPr>
              <a:pPr algn="l" eaLnBrk="1" hangingPunct="1"/>
              <a:t>47</a:t>
            </a:fld>
            <a:endParaRPr lang="en-GB" altLang="en-US">
              <a:solidFill>
                <a:srgbClr val="898989"/>
              </a:solidFill>
            </a:endParaRPr>
          </a:p>
        </p:txBody>
      </p:sp>
    </p:spTree>
    <p:extLst>
      <p:ext uri="{BB962C8B-B14F-4D97-AF65-F5344CB8AC3E}">
        <p14:creationId xmlns:p14="http://schemas.microsoft.com/office/powerpoint/2010/main" val="41838291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52425"/>
            <a:ext cx="8045450" cy="582613"/>
          </a:xfrm>
        </p:spPr>
        <p:txBody>
          <a:bodyPr/>
          <a:lstStyle/>
          <a:p>
            <a:pPr eaLnBrk="1" hangingPunct="1"/>
            <a:r>
              <a:rPr lang="tr-TR" altLang="en-US" sz="3200" dirty="0" smtClean="0">
                <a:solidFill>
                  <a:srgbClr val="FF0000"/>
                </a:solidFill>
              </a:rPr>
              <a:t>Makine Koruyucuları</a:t>
            </a:r>
          </a:p>
        </p:txBody>
      </p:sp>
      <p:sp>
        <p:nvSpPr>
          <p:cNvPr id="46083" name="Rectangle 3"/>
          <p:cNvSpPr>
            <a:spLocks noGrp="1" noChangeArrowheads="1"/>
          </p:cNvSpPr>
          <p:nvPr>
            <p:ph idx="1"/>
          </p:nvPr>
        </p:nvSpPr>
        <p:spPr>
          <a:xfrm>
            <a:off x="77788" y="1089025"/>
            <a:ext cx="8815387" cy="5003800"/>
          </a:xfrm>
        </p:spPr>
        <p:txBody>
          <a:bodyPr/>
          <a:lstStyle/>
          <a:p>
            <a:pPr eaLnBrk="1" hangingPunct="1">
              <a:lnSpc>
                <a:spcPct val="90000"/>
              </a:lnSpc>
              <a:buFont typeface="Wingdings" pitchFamily="2" charset="2"/>
              <a:buNone/>
            </a:pPr>
            <a:r>
              <a:rPr lang="tr-TR" altLang="en-US" sz="3200" dirty="0" smtClean="0">
                <a:solidFill>
                  <a:schemeClr val="bg1"/>
                </a:solidFill>
              </a:rPr>
              <a:t>2</a:t>
            </a:r>
            <a:r>
              <a:rPr lang="tr-TR" altLang="en-US" sz="3200" b="1" u="sng" dirty="0" smtClean="0">
                <a:solidFill>
                  <a:srgbClr val="FF0000"/>
                </a:solidFill>
              </a:rPr>
              <a:t>2.  Kilitlemeli Koruyucular</a:t>
            </a:r>
          </a:p>
          <a:p>
            <a:pPr eaLnBrk="1" hangingPunct="1">
              <a:lnSpc>
                <a:spcPct val="90000"/>
              </a:lnSpc>
            </a:pPr>
            <a:r>
              <a:rPr lang="tr-TR" altLang="en-US" sz="2800" dirty="0" smtClean="0"/>
              <a:t>Kapaklara takılan emniyet </a:t>
            </a:r>
            <a:r>
              <a:rPr lang="tr-TR" altLang="en-US" sz="2800" dirty="0" err="1" smtClean="0"/>
              <a:t>sviçleri</a:t>
            </a:r>
            <a:r>
              <a:rPr lang="tr-TR" altLang="en-US" sz="2800" dirty="0" smtClean="0"/>
              <a:t> (Enjeksiyon preslerinde, helezon taşıyıcılarda, kazan kapaklarında)</a:t>
            </a:r>
          </a:p>
          <a:p>
            <a:pPr eaLnBrk="1" hangingPunct="1">
              <a:lnSpc>
                <a:spcPct val="90000"/>
              </a:lnSpc>
            </a:pPr>
            <a:r>
              <a:rPr lang="tr-TR" altLang="en-US" sz="2800" dirty="0" smtClean="0"/>
              <a:t>Çift el kumanda tertibatı</a:t>
            </a:r>
          </a:p>
          <a:p>
            <a:pPr eaLnBrk="1" hangingPunct="1">
              <a:lnSpc>
                <a:spcPct val="90000"/>
              </a:lnSpc>
            </a:pPr>
            <a:r>
              <a:rPr lang="tr-TR" altLang="en-US" sz="2800" dirty="0" smtClean="0"/>
              <a:t>Bir makinede birden fazla işçi çalışması durumunda kumanda tertibatı</a:t>
            </a:r>
          </a:p>
          <a:p>
            <a:pPr eaLnBrk="1" hangingPunct="1">
              <a:lnSpc>
                <a:spcPct val="90000"/>
              </a:lnSpc>
            </a:pPr>
            <a:r>
              <a:rPr lang="tr-TR" altLang="en-US" sz="2800" dirty="0" smtClean="0"/>
              <a:t>Kaldırma makinelerinde alt ve üst limit </a:t>
            </a:r>
            <a:r>
              <a:rPr lang="tr-TR" altLang="en-US" sz="2800" dirty="0" err="1" smtClean="0"/>
              <a:t>sviçleri</a:t>
            </a:r>
            <a:endParaRPr lang="tr-TR" altLang="en-US" sz="2800" dirty="0" smtClean="0"/>
          </a:p>
          <a:p>
            <a:pPr eaLnBrk="1" hangingPunct="1">
              <a:lnSpc>
                <a:spcPct val="90000"/>
              </a:lnSpc>
            </a:pPr>
            <a:r>
              <a:rPr lang="tr-TR" altLang="en-US" sz="2800" dirty="0" smtClean="0"/>
              <a:t>Tehlikeli bölgeleri sınırlayan emniyet </a:t>
            </a:r>
            <a:r>
              <a:rPr lang="tr-TR" altLang="en-US" sz="2800" dirty="0" err="1" smtClean="0"/>
              <a:t>sviçleri</a:t>
            </a:r>
            <a:endParaRPr lang="tr-TR" altLang="en-US" sz="2800" dirty="0" smtClean="0"/>
          </a:p>
          <a:p>
            <a:pPr eaLnBrk="1" hangingPunct="1">
              <a:lnSpc>
                <a:spcPct val="90000"/>
              </a:lnSpc>
            </a:pPr>
            <a:r>
              <a:rPr lang="tr-TR" altLang="en-US" sz="2800" dirty="0" smtClean="0"/>
              <a:t>Makinelerin hareket alanını sınırlayan emniyet </a:t>
            </a:r>
            <a:r>
              <a:rPr lang="tr-TR" altLang="en-US" sz="2800" dirty="0" err="1" smtClean="0"/>
              <a:t>sviçleri</a:t>
            </a:r>
            <a:endParaRPr lang="tr-TR" altLang="en-US" sz="2800" dirty="0" smtClean="0"/>
          </a:p>
          <a:p>
            <a:pPr eaLnBrk="1" hangingPunct="1">
              <a:lnSpc>
                <a:spcPct val="90000"/>
              </a:lnSpc>
            </a:pPr>
            <a:r>
              <a:rPr lang="tr-TR" altLang="en-US" sz="2800" dirty="0" smtClean="0"/>
              <a:t>Mekanik ve hidrolik kilitleme sistemleri</a:t>
            </a:r>
          </a:p>
        </p:txBody>
      </p:sp>
      <p:sp>
        <p:nvSpPr>
          <p:cNvPr id="46084"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BB70DB7C-37B3-49A0-BC3A-3C61C4E90ACE}" type="slidenum">
              <a:rPr lang="en-GB" altLang="en-US">
                <a:solidFill>
                  <a:srgbClr val="898989"/>
                </a:solidFill>
              </a:rPr>
              <a:pPr algn="l" eaLnBrk="1" hangingPunct="1"/>
              <a:t>48</a:t>
            </a:fld>
            <a:endParaRPr lang="en-GB" altLang="en-US">
              <a:solidFill>
                <a:srgbClr val="898989"/>
              </a:solidFill>
            </a:endParaRPr>
          </a:p>
        </p:txBody>
      </p:sp>
    </p:spTree>
    <p:extLst>
      <p:ext uri="{BB962C8B-B14F-4D97-AF65-F5344CB8AC3E}">
        <p14:creationId xmlns:p14="http://schemas.microsoft.com/office/powerpoint/2010/main" val="1198925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71475"/>
            <a:ext cx="8045450" cy="582613"/>
          </a:xfrm>
        </p:spPr>
        <p:txBody>
          <a:bodyPr/>
          <a:lstStyle/>
          <a:p>
            <a:pPr eaLnBrk="1" hangingPunct="1"/>
            <a:r>
              <a:rPr lang="tr-TR" altLang="en-US" sz="3200" dirty="0" smtClean="0">
                <a:solidFill>
                  <a:srgbClr val="FF0000"/>
                </a:solidFill>
              </a:rPr>
              <a:t>Makine Koruyucuları</a:t>
            </a:r>
          </a:p>
        </p:txBody>
      </p:sp>
      <p:sp>
        <p:nvSpPr>
          <p:cNvPr id="47107" name="Rectangle 3"/>
          <p:cNvSpPr>
            <a:spLocks noGrp="1" noChangeArrowheads="1"/>
          </p:cNvSpPr>
          <p:nvPr>
            <p:ph idx="1"/>
          </p:nvPr>
        </p:nvSpPr>
        <p:spPr>
          <a:xfrm>
            <a:off x="77788" y="1089025"/>
            <a:ext cx="8886825" cy="5003800"/>
          </a:xfrm>
        </p:spPr>
        <p:txBody>
          <a:bodyPr/>
          <a:lstStyle/>
          <a:p>
            <a:pPr eaLnBrk="1" hangingPunct="1">
              <a:lnSpc>
                <a:spcPct val="90000"/>
              </a:lnSpc>
              <a:buFont typeface="Wingdings" pitchFamily="2" charset="2"/>
              <a:buNone/>
            </a:pPr>
            <a:r>
              <a:rPr lang="tr-TR" altLang="en-US" dirty="0" smtClean="0">
                <a:solidFill>
                  <a:schemeClr val="bg1"/>
                </a:solidFill>
              </a:rPr>
              <a:t>2.</a:t>
            </a:r>
            <a:r>
              <a:rPr lang="tr-TR" altLang="en-US" sz="2800" b="1" u="sng" dirty="0" smtClean="0">
                <a:solidFill>
                  <a:srgbClr val="FF0000"/>
                </a:solidFill>
              </a:rPr>
              <a:t>2.  Kilitlemeli Koruyucular</a:t>
            </a:r>
          </a:p>
          <a:p>
            <a:pPr eaLnBrk="1" hangingPunct="1">
              <a:lnSpc>
                <a:spcPct val="90000"/>
              </a:lnSpc>
            </a:pPr>
            <a:r>
              <a:rPr lang="tr-TR" altLang="en-US" sz="2800" dirty="0" smtClean="0"/>
              <a:t>Kapaklara takılan emniyet </a:t>
            </a:r>
            <a:r>
              <a:rPr lang="tr-TR" altLang="en-US" sz="2800" dirty="0" err="1" smtClean="0"/>
              <a:t>sviçleri</a:t>
            </a:r>
            <a:r>
              <a:rPr lang="tr-TR" altLang="en-US" sz="2800" dirty="0" smtClean="0"/>
              <a:t> (Enjeksiyon preslerinde, helezon taşıyıcılarda, kazan kapaklarında)</a:t>
            </a:r>
          </a:p>
          <a:p>
            <a:pPr eaLnBrk="1" hangingPunct="1">
              <a:lnSpc>
                <a:spcPct val="90000"/>
              </a:lnSpc>
            </a:pPr>
            <a:r>
              <a:rPr lang="tr-TR" altLang="en-US" sz="2800" dirty="0" smtClean="0"/>
              <a:t>Çift el kumanda tertibatı</a:t>
            </a:r>
          </a:p>
          <a:p>
            <a:pPr eaLnBrk="1" hangingPunct="1">
              <a:lnSpc>
                <a:spcPct val="90000"/>
              </a:lnSpc>
            </a:pPr>
            <a:r>
              <a:rPr lang="tr-TR" altLang="en-US" sz="2800" dirty="0" smtClean="0"/>
              <a:t>Bir makinede birden fazla işçi çalışması durumunda kumanda tertibatı</a:t>
            </a:r>
          </a:p>
          <a:p>
            <a:pPr eaLnBrk="1" hangingPunct="1">
              <a:lnSpc>
                <a:spcPct val="90000"/>
              </a:lnSpc>
            </a:pPr>
            <a:r>
              <a:rPr lang="tr-TR" altLang="en-US" sz="2800" dirty="0" smtClean="0"/>
              <a:t>Kaldırma makinelerinde alt ve üst limit </a:t>
            </a:r>
            <a:r>
              <a:rPr lang="tr-TR" altLang="en-US" sz="2800" dirty="0" err="1" smtClean="0"/>
              <a:t>sviçleri</a:t>
            </a:r>
            <a:endParaRPr lang="tr-TR" altLang="en-US" sz="2800" dirty="0" smtClean="0"/>
          </a:p>
          <a:p>
            <a:pPr eaLnBrk="1" hangingPunct="1">
              <a:lnSpc>
                <a:spcPct val="90000"/>
              </a:lnSpc>
            </a:pPr>
            <a:r>
              <a:rPr lang="tr-TR" altLang="en-US" sz="2800" dirty="0" smtClean="0"/>
              <a:t>Tehlikeli bölgeleri sınırlayan emniyet </a:t>
            </a:r>
            <a:r>
              <a:rPr lang="tr-TR" altLang="en-US" sz="2800" dirty="0" err="1" smtClean="0"/>
              <a:t>sviçleri</a:t>
            </a:r>
            <a:endParaRPr lang="tr-TR" altLang="en-US" sz="2800" dirty="0" smtClean="0"/>
          </a:p>
          <a:p>
            <a:pPr eaLnBrk="1" hangingPunct="1">
              <a:lnSpc>
                <a:spcPct val="90000"/>
              </a:lnSpc>
            </a:pPr>
            <a:r>
              <a:rPr lang="tr-TR" altLang="en-US" sz="2800" dirty="0" smtClean="0"/>
              <a:t>Makinelerin hareket alanını sınırlayan emniyet </a:t>
            </a:r>
            <a:r>
              <a:rPr lang="tr-TR" altLang="en-US" sz="2800" dirty="0" err="1" smtClean="0"/>
              <a:t>sviçleri</a:t>
            </a:r>
            <a:endParaRPr lang="tr-TR" altLang="en-US" sz="2800" dirty="0" smtClean="0"/>
          </a:p>
          <a:p>
            <a:pPr eaLnBrk="1" hangingPunct="1">
              <a:lnSpc>
                <a:spcPct val="90000"/>
              </a:lnSpc>
            </a:pPr>
            <a:r>
              <a:rPr lang="tr-TR" altLang="en-US" sz="2800" dirty="0" smtClean="0"/>
              <a:t>Mekanik ve hidrolik kilitleme sistemleri</a:t>
            </a:r>
          </a:p>
        </p:txBody>
      </p:sp>
      <p:sp>
        <p:nvSpPr>
          <p:cNvPr id="47108"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394C1066-58BD-444C-B60A-58006F9EE130}" type="slidenum">
              <a:rPr lang="en-GB" altLang="en-US">
                <a:solidFill>
                  <a:srgbClr val="898989"/>
                </a:solidFill>
              </a:rPr>
              <a:pPr algn="l" eaLnBrk="1" hangingPunct="1"/>
              <a:t>49</a:t>
            </a:fld>
            <a:endParaRPr lang="en-GB" altLang="en-US">
              <a:solidFill>
                <a:srgbClr val="898989"/>
              </a:solidFill>
            </a:endParaRPr>
          </a:p>
        </p:txBody>
      </p:sp>
    </p:spTree>
    <p:extLst>
      <p:ext uri="{BB962C8B-B14F-4D97-AF65-F5344CB8AC3E}">
        <p14:creationId xmlns:p14="http://schemas.microsoft.com/office/powerpoint/2010/main" val="37331638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7650" y="285750"/>
            <a:ext cx="5686425" cy="863600"/>
          </a:xfrm>
          <a:noFill/>
        </p:spPr>
        <p:txBody>
          <a:bodyPr/>
          <a:lstStyle/>
          <a:p>
            <a:pPr eaLnBrk="1" hangingPunct="1"/>
            <a:r>
              <a:rPr lang="tr-TR" altLang="en-US" sz="3600" b="1" dirty="0" smtClean="0">
                <a:solidFill>
                  <a:srgbClr val="0070C0"/>
                </a:solidFill>
              </a:rPr>
              <a:t>TANIMLAR</a:t>
            </a:r>
          </a:p>
        </p:txBody>
      </p:sp>
      <p:sp>
        <p:nvSpPr>
          <p:cNvPr id="21507" name="Rectangle 3"/>
          <p:cNvSpPr>
            <a:spLocks noGrp="1" noChangeArrowheads="1"/>
          </p:cNvSpPr>
          <p:nvPr>
            <p:ph type="body" idx="1"/>
          </p:nvPr>
        </p:nvSpPr>
        <p:spPr>
          <a:xfrm>
            <a:off x="0" y="908050"/>
            <a:ext cx="6500813" cy="5473700"/>
          </a:xfrm>
        </p:spPr>
        <p:txBody>
          <a:bodyPr/>
          <a:lstStyle/>
          <a:p>
            <a:pPr algn="just">
              <a:spcBef>
                <a:spcPct val="50000"/>
              </a:spcBef>
              <a:buFontTx/>
              <a:buBlip>
                <a:blip r:embed="rId3"/>
              </a:buBlip>
            </a:pPr>
            <a:r>
              <a:rPr lang="tr-TR" altLang="en-US" dirty="0" smtClean="0">
                <a:solidFill>
                  <a:srgbClr val="0070C0"/>
                </a:solidFill>
              </a:rPr>
              <a:t>Operasyon noktası: </a:t>
            </a:r>
            <a:r>
              <a:rPr lang="tr-TR" altLang="en-US" sz="2400" dirty="0" smtClean="0">
                <a:solidFill>
                  <a:schemeClr val="tx2"/>
                </a:solidFill>
              </a:rPr>
              <a:t>Makine ve tezgahta talaş kaldıran, şekillendiren delen, ezen kesen veya başka şekilde işlem yapan kısım ile iş alıp verirken tehlikeli olan bölge</a:t>
            </a:r>
            <a:r>
              <a:rPr lang="tr-TR" altLang="en-US" sz="2400" dirty="0" smtClean="0"/>
              <a:t>.</a:t>
            </a:r>
            <a:r>
              <a:rPr lang="tr-TR" altLang="en-US" sz="2400" dirty="0" smtClean="0">
                <a:solidFill>
                  <a:srgbClr val="0066FF"/>
                </a:solidFill>
              </a:rPr>
              <a:t> (Makine  Kor.Yön.)</a:t>
            </a:r>
          </a:p>
          <a:p>
            <a:pPr algn="just">
              <a:spcBef>
                <a:spcPct val="50000"/>
              </a:spcBef>
              <a:buFontTx/>
              <a:buBlip>
                <a:blip r:embed="rId3"/>
              </a:buBlip>
            </a:pPr>
            <a:r>
              <a:rPr lang="tr-TR" altLang="en-US" sz="2400" dirty="0" smtClean="0">
                <a:solidFill>
                  <a:srgbClr val="0070C0"/>
                </a:solidFill>
              </a:rPr>
              <a:t>Koruyucu: </a:t>
            </a:r>
            <a:r>
              <a:rPr lang="tr-TR" altLang="en-US" sz="2400" dirty="0" smtClean="0">
                <a:solidFill>
                  <a:schemeClr val="tx2"/>
                </a:solidFill>
              </a:rPr>
              <a:t>Makinenin; özellikle fiziki bir engel vasıtasıyla korumayı temin etmek için kullanılan bir parçası</a:t>
            </a:r>
            <a:r>
              <a:rPr lang="tr-TR" altLang="en-US" sz="2400" dirty="0" smtClean="0"/>
              <a:t>.</a:t>
            </a:r>
            <a:r>
              <a:rPr lang="tr-TR" altLang="en-US" sz="2400" dirty="0" smtClean="0">
                <a:solidFill>
                  <a:srgbClr val="0066FF"/>
                </a:solidFill>
              </a:rPr>
              <a:t> (TS-EN 292)</a:t>
            </a:r>
          </a:p>
          <a:p>
            <a:pPr algn="just">
              <a:spcBef>
                <a:spcPct val="50000"/>
              </a:spcBef>
              <a:buFontTx/>
              <a:buBlip>
                <a:blip r:embed="rId3"/>
              </a:buBlip>
            </a:pPr>
            <a:r>
              <a:rPr lang="tr-TR" altLang="en-US" sz="2400" dirty="0" smtClean="0">
                <a:solidFill>
                  <a:srgbClr val="0070C0"/>
                </a:solidFill>
              </a:rPr>
              <a:t>Güvenlik Tertibatı: </a:t>
            </a:r>
            <a:r>
              <a:rPr lang="tr-TR" altLang="en-US" sz="2400" dirty="0" smtClean="0">
                <a:solidFill>
                  <a:schemeClr val="tx2"/>
                </a:solidFill>
              </a:rPr>
              <a:t>Tek başına veya bir koruyucu ile beraber riski gideren veya azaltan (koruyucudan başka) bir tertibat.</a:t>
            </a:r>
            <a:r>
              <a:rPr lang="tr-TR" altLang="en-US" sz="2400" dirty="0" smtClean="0">
                <a:solidFill>
                  <a:srgbClr val="0066FF"/>
                </a:solidFill>
              </a:rPr>
              <a:t> (TS-EN 292)</a:t>
            </a:r>
            <a:endParaRPr lang="tr-TR" altLang="en-US" sz="2400" dirty="0" smtClean="0"/>
          </a:p>
        </p:txBody>
      </p:sp>
      <p:pic>
        <p:nvPicPr>
          <p:cNvPr id="21508" name="Picture 3" desc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1341438"/>
            <a:ext cx="2571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2976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33375"/>
            <a:ext cx="8045450" cy="582613"/>
          </a:xfrm>
        </p:spPr>
        <p:txBody>
          <a:bodyPr/>
          <a:lstStyle/>
          <a:p>
            <a:pPr eaLnBrk="1" hangingPunct="1"/>
            <a:r>
              <a:rPr lang="tr-TR" altLang="en-US" sz="3200" dirty="0" smtClean="0">
                <a:solidFill>
                  <a:srgbClr val="FF0000"/>
                </a:solidFill>
              </a:rPr>
              <a:t>Makine Koruyucuları</a:t>
            </a:r>
          </a:p>
        </p:txBody>
      </p:sp>
      <p:sp>
        <p:nvSpPr>
          <p:cNvPr id="48131" name="Rectangle 3"/>
          <p:cNvSpPr>
            <a:spLocks noGrp="1" noChangeArrowheads="1"/>
          </p:cNvSpPr>
          <p:nvPr>
            <p:ph idx="1"/>
          </p:nvPr>
        </p:nvSpPr>
        <p:spPr>
          <a:xfrm>
            <a:off x="0" y="950913"/>
            <a:ext cx="7446963" cy="4716462"/>
          </a:xfrm>
        </p:spPr>
        <p:txBody>
          <a:bodyPr/>
          <a:lstStyle/>
          <a:p>
            <a:pPr eaLnBrk="1" hangingPunct="1">
              <a:lnSpc>
                <a:spcPct val="85000"/>
              </a:lnSpc>
              <a:spcBef>
                <a:spcPct val="30000"/>
              </a:spcBef>
              <a:buFont typeface="Wingdings" pitchFamily="2" charset="2"/>
              <a:buNone/>
            </a:pPr>
            <a:r>
              <a:rPr lang="tr-TR" altLang="en-US" sz="2400" dirty="0" smtClean="0">
                <a:solidFill>
                  <a:schemeClr val="bg1"/>
                </a:solidFill>
              </a:rPr>
              <a:t>	</a:t>
            </a:r>
            <a:r>
              <a:rPr lang="tr-TR" altLang="en-US" sz="2800" b="1" u="sng" dirty="0" smtClean="0">
                <a:solidFill>
                  <a:srgbClr val="FF0000"/>
                </a:solidFill>
              </a:rPr>
              <a:t>3.  Otomatik Koruyucular</a:t>
            </a:r>
          </a:p>
          <a:p>
            <a:pPr eaLnBrk="1" hangingPunct="1">
              <a:lnSpc>
                <a:spcPct val="85000"/>
              </a:lnSpc>
              <a:spcBef>
                <a:spcPct val="30000"/>
              </a:spcBef>
            </a:pPr>
            <a:r>
              <a:rPr lang="tr-TR" altLang="en-US" sz="2800" dirty="0" smtClean="0"/>
              <a:t>Kişi tehlikeli alana girdiğinde fiziki olarak uzaklaştıran sistemlerdir.</a:t>
            </a:r>
          </a:p>
          <a:p>
            <a:pPr eaLnBrk="1" hangingPunct="1">
              <a:lnSpc>
                <a:spcPct val="85000"/>
              </a:lnSpc>
              <a:spcBef>
                <a:spcPct val="30000"/>
              </a:spcBef>
            </a:pPr>
            <a:r>
              <a:rPr lang="tr-TR" altLang="en-US" sz="2800" dirty="0" smtClean="0"/>
              <a:t>(Preslerde ve makaslarda )</a:t>
            </a:r>
          </a:p>
          <a:p>
            <a:pPr eaLnBrk="1" hangingPunct="1">
              <a:lnSpc>
                <a:spcPct val="85000"/>
              </a:lnSpc>
              <a:spcBef>
                <a:spcPct val="30000"/>
              </a:spcBef>
              <a:buFont typeface="Wingdings" pitchFamily="2" charset="2"/>
              <a:buNone/>
            </a:pPr>
            <a:r>
              <a:rPr lang="tr-TR" altLang="en-US" sz="2800" b="1" dirty="0" smtClean="0">
                <a:solidFill>
                  <a:srgbClr val="FF0000"/>
                </a:solidFill>
              </a:rPr>
              <a:t>	</a:t>
            </a:r>
            <a:r>
              <a:rPr lang="tr-TR" altLang="en-US" sz="2800" b="1" u="sng" dirty="0" smtClean="0">
                <a:solidFill>
                  <a:srgbClr val="FF0000"/>
                </a:solidFill>
              </a:rPr>
              <a:t>4.  Yaklaşma Koruyucuları</a:t>
            </a:r>
          </a:p>
          <a:p>
            <a:pPr eaLnBrk="1" hangingPunct="1">
              <a:lnSpc>
                <a:spcPct val="85000"/>
              </a:lnSpc>
              <a:spcBef>
                <a:spcPct val="30000"/>
              </a:spcBef>
            </a:pPr>
            <a:r>
              <a:rPr lang="tr-TR" altLang="en-US" sz="2800" dirty="0" smtClean="0"/>
              <a:t>Sabit engeller</a:t>
            </a:r>
          </a:p>
          <a:p>
            <a:pPr eaLnBrk="1" hangingPunct="1">
              <a:lnSpc>
                <a:spcPct val="85000"/>
              </a:lnSpc>
              <a:spcBef>
                <a:spcPct val="30000"/>
              </a:spcBef>
            </a:pPr>
            <a:r>
              <a:rPr lang="tr-TR" altLang="en-US" sz="2800" dirty="0" smtClean="0"/>
              <a:t>Tel kafesler</a:t>
            </a:r>
          </a:p>
          <a:p>
            <a:pPr eaLnBrk="1" hangingPunct="1">
              <a:lnSpc>
                <a:spcPct val="85000"/>
              </a:lnSpc>
              <a:spcBef>
                <a:spcPct val="30000"/>
              </a:spcBef>
            </a:pPr>
            <a:r>
              <a:rPr lang="tr-TR" altLang="en-US" sz="2800" dirty="0" smtClean="0"/>
              <a:t>Emniyet şeritleri, ipleri</a:t>
            </a:r>
          </a:p>
          <a:p>
            <a:pPr eaLnBrk="1" hangingPunct="1">
              <a:lnSpc>
                <a:spcPct val="85000"/>
              </a:lnSpc>
              <a:spcBef>
                <a:spcPct val="30000"/>
              </a:spcBef>
              <a:buFont typeface="Wingdings" pitchFamily="2" charset="2"/>
              <a:buNone/>
            </a:pPr>
            <a:r>
              <a:rPr lang="tr-TR" altLang="en-US" sz="2800" dirty="0" smtClean="0">
                <a:solidFill>
                  <a:schemeClr val="bg1"/>
                </a:solidFill>
              </a:rPr>
              <a:t>	</a:t>
            </a:r>
            <a:r>
              <a:rPr lang="tr-TR" altLang="en-US" sz="2800" b="1" u="sng" dirty="0" smtClean="0">
                <a:solidFill>
                  <a:srgbClr val="FF0000"/>
                </a:solidFill>
              </a:rPr>
              <a:t>5.  Ayarlanabilir Koruyucular</a:t>
            </a:r>
          </a:p>
          <a:p>
            <a:pPr eaLnBrk="1" hangingPunct="1">
              <a:lnSpc>
                <a:spcPct val="85000"/>
              </a:lnSpc>
              <a:spcBef>
                <a:spcPct val="30000"/>
              </a:spcBef>
            </a:pPr>
            <a:r>
              <a:rPr lang="tr-TR" altLang="en-US" sz="2800" dirty="0" smtClean="0"/>
              <a:t>Şerit testere koruyucuları</a:t>
            </a:r>
          </a:p>
          <a:p>
            <a:pPr eaLnBrk="1" hangingPunct="1">
              <a:lnSpc>
                <a:spcPct val="85000"/>
              </a:lnSpc>
              <a:spcBef>
                <a:spcPct val="30000"/>
              </a:spcBef>
            </a:pPr>
            <a:r>
              <a:rPr lang="tr-TR" altLang="en-US" sz="2800" dirty="0" smtClean="0"/>
              <a:t>Matkap koruyucuları</a:t>
            </a:r>
          </a:p>
          <a:p>
            <a:pPr eaLnBrk="1" hangingPunct="1">
              <a:lnSpc>
                <a:spcPct val="85000"/>
              </a:lnSpc>
              <a:spcBef>
                <a:spcPct val="30000"/>
              </a:spcBef>
            </a:pPr>
            <a:r>
              <a:rPr lang="tr-TR" altLang="en-US" sz="2800" dirty="0" smtClean="0"/>
              <a:t>Daire testere koruyucuları</a:t>
            </a:r>
          </a:p>
        </p:txBody>
      </p:sp>
    </p:spTree>
    <p:extLst>
      <p:ext uri="{BB962C8B-B14F-4D97-AF65-F5344CB8AC3E}">
        <p14:creationId xmlns:p14="http://schemas.microsoft.com/office/powerpoint/2010/main" val="263157561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33375"/>
            <a:ext cx="8045450" cy="582613"/>
          </a:xfrm>
        </p:spPr>
        <p:txBody>
          <a:bodyPr/>
          <a:lstStyle/>
          <a:p>
            <a:pPr eaLnBrk="1" hangingPunct="1"/>
            <a:r>
              <a:rPr lang="tr-TR" altLang="en-US" sz="3200" dirty="0" smtClean="0">
                <a:solidFill>
                  <a:srgbClr val="FF0000"/>
                </a:solidFill>
              </a:rPr>
              <a:t>Makine Koruyucuları</a:t>
            </a:r>
          </a:p>
        </p:txBody>
      </p:sp>
      <p:sp>
        <p:nvSpPr>
          <p:cNvPr id="49155" name="Rectangle 3"/>
          <p:cNvSpPr>
            <a:spLocks noGrp="1" noChangeArrowheads="1"/>
          </p:cNvSpPr>
          <p:nvPr>
            <p:ph idx="1"/>
          </p:nvPr>
        </p:nvSpPr>
        <p:spPr>
          <a:xfrm>
            <a:off x="77788" y="1004888"/>
            <a:ext cx="8815387" cy="5087937"/>
          </a:xfrm>
        </p:spPr>
        <p:txBody>
          <a:bodyPr/>
          <a:lstStyle/>
          <a:p>
            <a:pPr eaLnBrk="1" hangingPunct="1">
              <a:lnSpc>
                <a:spcPct val="85000"/>
              </a:lnSpc>
              <a:spcBef>
                <a:spcPct val="30000"/>
              </a:spcBef>
              <a:buFont typeface="Wingdings" pitchFamily="2" charset="2"/>
              <a:buNone/>
            </a:pPr>
            <a:r>
              <a:rPr lang="tr-TR" altLang="en-US" sz="3200" b="1" u="sng" dirty="0" smtClean="0">
                <a:solidFill>
                  <a:srgbClr val="FF0000"/>
                </a:solidFill>
              </a:rPr>
              <a:t>6.  Durdurma ve Ters Döndürme Sistemi</a:t>
            </a:r>
          </a:p>
          <a:p>
            <a:pPr eaLnBrk="1" hangingPunct="1">
              <a:lnSpc>
                <a:spcPct val="90000"/>
              </a:lnSpc>
            </a:pPr>
            <a:r>
              <a:rPr lang="tr-TR" altLang="en-US" sz="3200" dirty="0" smtClean="0"/>
              <a:t>Merdaneli çamaşır makinelerindeki durdurucu çubuk</a:t>
            </a:r>
          </a:p>
          <a:p>
            <a:pPr eaLnBrk="1" hangingPunct="1">
              <a:lnSpc>
                <a:spcPct val="90000"/>
              </a:lnSpc>
            </a:pPr>
            <a:r>
              <a:rPr lang="tr-TR" altLang="en-US" sz="3200" dirty="0" smtClean="0"/>
              <a:t>Emniyet telleri emniyet çubukları</a:t>
            </a:r>
          </a:p>
          <a:p>
            <a:pPr eaLnBrk="1" hangingPunct="1">
              <a:lnSpc>
                <a:spcPct val="90000"/>
              </a:lnSpc>
            </a:pPr>
            <a:r>
              <a:rPr lang="tr-TR" altLang="en-US" sz="3200" dirty="0" smtClean="0"/>
              <a:t>Kaldırma araçlarındaki sınırlama </a:t>
            </a:r>
            <a:r>
              <a:rPr lang="tr-TR" altLang="en-US" sz="3200" dirty="0" err="1" smtClean="0"/>
              <a:t>sviçleri</a:t>
            </a:r>
            <a:endParaRPr lang="tr-TR" altLang="en-US" sz="3200" dirty="0" smtClean="0"/>
          </a:p>
          <a:p>
            <a:pPr eaLnBrk="1" hangingPunct="1">
              <a:lnSpc>
                <a:spcPct val="90000"/>
              </a:lnSpc>
            </a:pPr>
            <a:r>
              <a:rPr lang="tr-TR" altLang="en-US" sz="3200" dirty="0" smtClean="0"/>
              <a:t>Yürüyen vinçlerdeki alan sınırlama </a:t>
            </a:r>
            <a:r>
              <a:rPr lang="tr-TR" altLang="en-US" sz="3200" dirty="0" err="1" smtClean="0"/>
              <a:t>sviçleri</a:t>
            </a:r>
            <a:endParaRPr lang="tr-TR" altLang="en-US" sz="3200" dirty="0" smtClean="0"/>
          </a:p>
          <a:p>
            <a:pPr eaLnBrk="1" hangingPunct="1">
              <a:lnSpc>
                <a:spcPct val="90000"/>
              </a:lnSpc>
            </a:pPr>
            <a:r>
              <a:rPr lang="tr-TR" altLang="en-US" sz="3200" dirty="0" smtClean="0"/>
              <a:t>Merdaneli ezicilerdeki emniyet çubukları</a:t>
            </a:r>
          </a:p>
          <a:p>
            <a:pPr eaLnBrk="1" hangingPunct="1">
              <a:lnSpc>
                <a:spcPct val="90000"/>
              </a:lnSpc>
            </a:pPr>
            <a:r>
              <a:rPr lang="tr-TR" altLang="en-US" sz="3200" dirty="0" smtClean="0"/>
              <a:t>Fotosel presler, makaslar</a:t>
            </a:r>
          </a:p>
          <a:p>
            <a:pPr eaLnBrk="1" hangingPunct="1">
              <a:lnSpc>
                <a:spcPct val="90000"/>
              </a:lnSpc>
            </a:pPr>
            <a:r>
              <a:rPr lang="tr-TR" altLang="en-US" sz="3200" dirty="0" smtClean="0"/>
              <a:t>Basınca duyarlı taban ile durdurma</a:t>
            </a:r>
            <a:endParaRPr lang="tr-TR" altLang="en-US" sz="3200" b="1" u="sng" dirty="0" smtClean="0"/>
          </a:p>
        </p:txBody>
      </p:sp>
      <p:sp>
        <p:nvSpPr>
          <p:cNvPr id="49156"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9940EEF4-AC7F-4749-B19D-B6419032B90A}" type="slidenum">
              <a:rPr lang="en-GB" altLang="en-US">
                <a:solidFill>
                  <a:srgbClr val="898989"/>
                </a:solidFill>
              </a:rPr>
              <a:pPr algn="l" eaLnBrk="1" hangingPunct="1"/>
              <a:t>51</a:t>
            </a:fld>
            <a:endParaRPr lang="en-GB" altLang="en-US">
              <a:solidFill>
                <a:srgbClr val="898989"/>
              </a:solidFill>
            </a:endParaRPr>
          </a:p>
        </p:txBody>
      </p:sp>
    </p:spTree>
    <p:extLst>
      <p:ext uri="{BB962C8B-B14F-4D97-AF65-F5344CB8AC3E}">
        <p14:creationId xmlns:p14="http://schemas.microsoft.com/office/powerpoint/2010/main" val="220156398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9550" y="447675"/>
            <a:ext cx="8045450" cy="582613"/>
          </a:xfrm>
        </p:spPr>
        <p:txBody>
          <a:bodyPr/>
          <a:lstStyle/>
          <a:p>
            <a:pPr eaLnBrk="1" hangingPunct="1"/>
            <a:r>
              <a:rPr lang="tr-TR" altLang="en-US" sz="3200" dirty="0" smtClean="0">
                <a:solidFill>
                  <a:srgbClr val="FF0000"/>
                </a:solidFill>
              </a:rPr>
              <a:t>Makine Koruyucuları</a:t>
            </a:r>
          </a:p>
        </p:txBody>
      </p:sp>
      <p:sp>
        <p:nvSpPr>
          <p:cNvPr id="50179" name="Rectangle 3"/>
          <p:cNvSpPr>
            <a:spLocks noGrp="1" noChangeArrowheads="1"/>
          </p:cNvSpPr>
          <p:nvPr>
            <p:ph idx="1"/>
          </p:nvPr>
        </p:nvSpPr>
        <p:spPr>
          <a:xfrm>
            <a:off x="112713" y="1233488"/>
            <a:ext cx="7699375" cy="3851275"/>
          </a:xfrm>
        </p:spPr>
        <p:txBody>
          <a:bodyPr/>
          <a:lstStyle/>
          <a:p>
            <a:pPr eaLnBrk="1" hangingPunct="1">
              <a:lnSpc>
                <a:spcPct val="85000"/>
              </a:lnSpc>
              <a:spcBef>
                <a:spcPct val="30000"/>
              </a:spcBef>
              <a:buFont typeface="Wingdings" pitchFamily="2" charset="2"/>
              <a:buNone/>
            </a:pPr>
            <a:r>
              <a:rPr lang="tr-TR" altLang="en-US" sz="3600" dirty="0" smtClean="0">
                <a:solidFill>
                  <a:schemeClr val="bg1"/>
                </a:solidFill>
              </a:rPr>
              <a:t>	</a:t>
            </a:r>
            <a:r>
              <a:rPr lang="tr-TR" altLang="en-US" sz="3600" b="1" u="sng" dirty="0" smtClean="0">
                <a:solidFill>
                  <a:srgbClr val="FF0000"/>
                </a:solidFill>
              </a:rPr>
              <a:t>7. Eylemsizlik  Koruyucu Sistem</a:t>
            </a:r>
          </a:p>
          <a:p>
            <a:pPr eaLnBrk="1" hangingPunct="1">
              <a:lnSpc>
                <a:spcPct val="90000"/>
              </a:lnSpc>
              <a:buFont typeface="Wingdings" pitchFamily="2" charset="2"/>
              <a:buNone/>
            </a:pPr>
            <a:r>
              <a:rPr lang="tr-TR" altLang="en-US" sz="3600" dirty="0" smtClean="0">
                <a:solidFill>
                  <a:schemeClr val="bg1"/>
                </a:solidFill>
              </a:rPr>
              <a:t>	</a:t>
            </a:r>
            <a:r>
              <a:rPr lang="tr-TR" altLang="en-US" sz="3600" dirty="0" smtClean="0"/>
              <a:t>Makinenin hareketi durmadan kapaklarının açılmasını engelleyen sistemdir.</a:t>
            </a:r>
          </a:p>
          <a:p>
            <a:pPr eaLnBrk="1" hangingPunct="1">
              <a:lnSpc>
                <a:spcPct val="90000"/>
              </a:lnSpc>
            </a:pPr>
            <a:r>
              <a:rPr lang="tr-TR" altLang="en-US" sz="3600" dirty="0" smtClean="0"/>
              <a:t>Otomatik çamaşır makinesi kapakları</a:t>
            </a:r>
          </a:p>
          <a:p>
            <a:pPr eaLnBrk="1" hangingPunct="1">
              <a:lnSpc>
                <a:spcPct val="90000"/>
              </a:lnSpc>
            </a:pPr>
            <a:r>
              <a:rPr lang="tr-TR" altLang="en-US" sz="3600" dirty="0" smtClean="0"/>
              <a:t>Santrifüj makineleri kapakları</a:t>
            </a:r>
          </a:p>
          <a:p>
            <a:pPr eaLnBrk="1" hangingPunct="1">
              <a:lnSpc>
                <a:spcPct val="90000"/>
              </a:lnSpc>
            </a:pPr>
            <a:r>
              <a:rPr lang="tr-TR" altLang="en-US" sz="3600" dirty="0" smtClean="0"/>
              <a:t>Kaldırma makinelerinin otomatik fren sistemi</a:t>
            </a:r>
          </a:p>
        </p:txBody>
      </p:sp>
    </p:spTree>
    <p:extLst>
      <p:ext uri="{BB962C8B-B14F-4D97-AF65-F5344CB8AC3E}">
        <p14:creationId xmlns:p14="http://schemas.microsoft.com/office/powerpoint/2010/main" val="32115555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523875"/>
            <a:ext cx="8045450" cy="582613"/>
          </a:xfrm>
        </p:spPr>
        <p:txBody>
          <a:bodyPr/>
          <a:lstStyle/>
          <a:p>
            <a:pPr eaLnBrk="1" hangingPunct="1"/>
            <a:r>
              <a:rPr lang="tr-TR" altLang="en-US" sz="3200" dirty="0" smtClean="0">
                <a:solidFill>
                  <a:srgbClr val="FF0000"/>
                </a:solidFill>
              </a:rPr>
              <a:t>Makine Koruyucuları</a:t>
            </a:r>
          </a:p>
        </p:txBody>
      </p:sp>
      <p:sp>
        <p:nvSpPr>
          <p:cNvPr id="51203" name="Rectangle 3"/>
          <p:cNvSpPr>
            <a:spLocks noGrp="1" noChangeArrowheads="1"/>
          </p:cNvSpPr>
          <p:nvPr>
            <p:ph idx="1"/>
          </p:nvPr>
        </p:nvSpPr>
        <p:spPr>
          <a:xfrm>
            <a:off x="149225" y="1233488"/>
            <a:ext cx="8804275" cy="4805362"/>
          </a:xfrm>
        </p:spPr>
        <p:txBody>
          <a:bodyPr/>
          <a:lstStyle/>
          <a:p>
            <a:pPr eaLnBrk="1" hangingPunct="1">
              <a:lnSpc>
                <a:spcPct val="95000"/>
              </a:lnSpc>
              <a:spcBef>
                <a:spcPct val="30000"/>
              </a:spcBef>
              <a:buFont typeface="Wingdings" pitchFamily="2" charset="2"/>
              <a:buNone/>
            </a:pPr>
            <a:r>
              <a:rPr lang="tr-TR" altLang="en-US" sz="2800" dirty="0" smtClean="0">
                <a:solidFill>
                  <a:schemeClr val="bg1"/>
                </a:solidFill>
              </a:rPr>
              <a:t>8.</a:t>
            </a:r>
            <a:r>
              <a:rPr lang="tr-TR" altLang="en-US" sz="2800" b="1" u="sng" dirty="0" smtClean="0">
                <a:solidFill>
                  <a:srgbClr val="FF0000"/>
                </a:solidFill>
              </a:rPr>
              <a:t>8.  Mekanik Engelli Aygıtlar</a:t>
            </a:r>
          </a:p>
          <a:p>
            <a:pPr eaLnBrk="1" hangingPunct="1"/>
            <a:r>
              <a:rPr lang="tr-TR" altLang="en-US" sz="2800" dirty="0" smtClean="0"/>
              <a:t>Yatay hareketli tabla</a:t>
            </a:r>
          </a:p>
          <a:p>
            <a:pPr eaLnBrk="1" hangingPunct="1"/>
            <a:r>
              <a:rPr lang="tr-TR" altLang="en-US" sz="2800" dirty="0" smtClean="0"/>
              <a:t>Düşey hareketli tabla</a:t>
            </a:r>
          </a:p>
          <a:p>
            <a:pPr eaLnBrk="1" hangingPunct="1">
              <a:lnSpc>
                <a:spcPct val="95000"/>
              </a:lnSpc>
              <a:spcBef>
                <a:spcPct val="30000"/>
              </a:spcBef>
              <a:buFont typeface="Wingdings" pitchFamily="2" charset="2"/>
              <a:buNone/>
            </a:pPr>
            <a:r>
              <a:rPr lang="tr-TR" altLang="en-US" sz="2800" b="1" dirty="0" smtClean="0">
                <a:solidFill>
                  <a:srgbClr val="FF0000"/>
                </a:solidFill>
              </a:rPr>
              <a:t>	</a:t>
            </a:r>
            <a:r>
              <a:rPr lang="tr-TR" altLang="en-US" sz="2800" b="1" u="sng" dirty="0" smtClean="0">
                <a:solidFill>
                  <a:srgbClr val="FF0000"/>
                </a:solidFill>
              </a:rPr>
              <a:t>9.  Besleme Çıkarma Aygıtları</a:t>
            </a:r>
          </a:p>
          <a:p>
            <a:pPr eaLnBrk="1" hangingPunct="1">
              <a:lnSpc>
                <a:spcPct val="95000"/>
              </a:lnSpc>
              <a:spcBef>
                <a:spcPct val="30000"/>
              </a:spcBef>
            </a:pPr>
            <a:r>
              <a:rPr lang="tr-TR" altLang="en-US" sz="2800" dirty="0" smtClean="0"/>
              <a:t>Preslerde, kıyma makinelerinde, öğütücülerde, konkasörlerde, ağaç işleme tezgahlarında</a:t>
            </a:r>
          </a:p>
        </p:txBody>
      </p:sp>
      <p:sp>
        <p:nvSpPr>
          <p:cNvPr id="51204"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AC20D3CA-8083-41C3-A4E5-BEE443E234D3}" type="slidenum">
              <a:rPr lang="en-GB" altLang="en-US">
                <a:solidFill>
                  <a:srgbClr val="898989"/>
                </a:solidFill>
              </a:rPr>
              <a:pPr algn="l" eaLnBrk="1" hangingPunct="1"/>
              <a:t>53</a:t>
            </a:fld>
            <a:endParaRPr lang="en-GB" altLang="en-US">
              <a:solidFill>
                <a:srgbClr val="898989"/>
              </a:solidFill>
            </a:endParaRPr>
          </a:p>
        </p:txBody>
      </p:sp>
    </p:spTree>
    <p:extLst>
      <p:ext uri="{BB962C8B-B14F-4D97-AF65-F5344CB8AC3E}">
        <p14:creationId xmlns:p14="http://schemas.microsoft.com/office/powerpoint/2010/main" val="395466602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Unvan 1"/>
          <p:cNvSpPr>
            <a:spLocks noGrp="1"/>
          </p:cNvSpPr>
          <p:nvPr>
            <p:ph type="title"/>
          </p:nvPr>
        </p:nvSpPr>
        <p:spPr>
          <a:xfrm>
            <a:off x="285750" y="752475"/>
            <a:ext cx="8648700" cy="1150938"/>
          </a:xfrm>
        </p:spPr>
        <p:txBody>
          <a:bodyPr/>
          <a:lstStyle/>
          <a:p>
            <a:pPr eaLnBrk="1" hangingPunct="1"/>
            <a:r>
              <a:rPr lang="tr-TR" altLang="en-US" sz="2800" dirty="0" smtClean="0">
                <a:solidFill>
                  <a:srgbClr val="FF0000"/>
                </a:solidFill>
              </a:rPr>
              <a:t>İş Ekipmanlarının Kullanımında İşçilerin Sorumlulukları</a:t>
            </a:r>
            <a:endParaRPr lang="tr-TR" altLang="en-US" sz="2800" dirty="0" smtClean="0"/>
          </a:p>
        </p:txBody>
      </p:sp>
      <p:sp>
        <p:nvSpPr>
          <p:cNvPr id="67587" name="İçerik Yer Tutucusu 2"/>
          <p:cNvSpPr>
            <a:spLocks noGrp="1"/>
          </p:cNvSpPr>
          <p:nvPr>
            <p:ph idx="1"/>
          </p:nvPr>
        </p:nvSpPr>
        <p:spPr>
          <a:xfrm>
            <a:off x="250825" y="1484313"/>
            <a:ext cx="8642350" cy="4681537"/>
          </a:xfrm>
        </p:spPr>
        <p:txBody>
          <a:bodyPr/>
          <a:lstStyle/>
          <a:p>
            <a:pPr eaLnBrk="1" hangingPunct="1"/>
            <a:r>
              <a:rPr lang="tr-TR" altLang="en-US" sz="3200" dirty="0" smtClean="0"/>
              <a:t>İşyerindeki makine, cihaz, araç, gereç, tesis ve binalarda sağlık ve güvenlik yönünden ciddi ve yakın bir tehlike ile karşılaştıklarında ve koruma tedbirlerinde </a:t>
            </a:r>
            <a:r>
              <a:rPr lang="tr-TR" altLang="en-US" sz="3200" b="1" dirty="0" smtClean="0">
                <a:solidFill>
                  <a:srgbClr val="FF0000"/>
                </a:solidFill>
              </a:rPr>
              <a:t>bir eksiklik gördüklerinde, işverene veya çalışan temsilcisine derhal haber vermek</a:t>
            </a:r>
            <a:r>
              <a:rPr lang="tr-TR" altLang="en-US" sz="3200" dirty="0" smtClean="0"/>
              <a:t>.</a:t>
            </a:r>
          </a:p>
          <a:p>
            <a:pPr marL="0" indent="0" eaLnBrk="1" hangingPunct="1">
              <a:buNone/>
            </a:pPr>
            <a:endParaRPr lang="tr-TR" altLang="en-US" dirty="0" smtClean="0"/>
          </a:p>
        </p:txBody>
      </p:sp>
    </p:spTree>
    <p:extLst>
      <p:ext uri="{BB962C8B-B14F-4D97-AF65-F5344CB8AC3E}">
        <p14:creationId xmlns:p14="http://schemas.microsoft.com/office/powerpoint/2010/main" val="1015120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1341438"/>
            <a:ext cx="8001000" cy="2819400"/>
          </a:xfrm>
        </p:spPr>
        <p:txBody>
          <a:bodyPr/>
          <a:lstStyle/>
          <a:p>
            <a:pPr algn="ctr">
              <a:lnSpc>
                <a:spcPct val="150000"/>
              </a:lnSpc>
            </a:pPr>
            <a:r>
              <a:rPr lang="tr-TR" altLang="en-US" sz="4700" b="1" smtClean="0">
                <a:solidFill>
                  <a:schemeClr val="hlink"/>
                </a:solidFill>
                <a:effectLst>
                  <a:outerShdw blurRad="38100" dist="38100" dir="2700000" algn="tl">
                    <a:srgbClr val="C0C0C0"/>
                  </a:outerShdw>
                </a:effectLst>
              </a:rPr>
              <a:t> </a:t>
            </a:r>
            <a:r>
              <a:rPr lang="tr-TR" altLang="en-US" sz="4700" b="1" smtClean="0">
                <a:solidFill>
                  <a:srgbClr val="0066FF"/>
                </a:solidFill>
              </a:rPr>
              <a:t>ÖZEL TİPTEKİ İŞ EKİPMANINDA BULUNACAK ASGARİ </a:t>
            </a:r>
            <a:br>
              <a:rPr lang="tr-TR" altLang="en-US" sz="4700" b="1" smtClean="0">
                <a:solidFill>
                  <a:srgbClr val="0066FF"/>
                </a:solidFill>
              </a:rPr>
            </a:br>
            <a:r>
              <a:rPr lang="tr-TR" altLang="en-US" sz="4700" b="1" smtClean="0">
                <a:solidFill>
                  <a:srgbClr val="0066FF"/>
                </a:solidFill>
              </a:rPr>
              <a:t>EK GEREKLER</a:t>
            </a:r>
          </a:p>
        </p:txBody>
      </p:sp>
    </p:spTree>
    <p:extLst>
      <p:ext uri="{BB962C8B-B14F-4D97-AF65-F5344CB8AC3E}">
        <p14:creationId xmlns:p14="http://schemas.microsoft.com/office/powerpoint/2010/main" val="630138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762000" y="2514600"/>
            <a:ext cx="8001000" cy="2362200"/>
          </a:xfrm>
        </p:spPr>
        <p:txBody>
          <a:bodyPr/>
          <a:lstStyle/>
          <a:p>
            <a:pPr algn="ctr">
              <a:buFont typeface="Wingdings" pitchFamily="2" charset="2"/>
              <a:buNone/>
            </a:pPr>
            <a:r>
              <a:rPr lang="tr-TR" altLang="en-US" sz="2800" b="1" dirty="0" smtClean="0">
                <a:solidFill>
                  <a:srgbClr val="0066FF"/>
                </a:solidFill>
                <a:latin typeface="Arial Black" pitchFamily="34" charset="0"/>
              </a:rPr>
              <a:t>  A-Kendinden hareketli veya bir başka araç vasıtasıyla hareket edebilen iş ekipmanları için asgari gerekler;</a:t>
            </a:r>
          </a:p>
          <a:p>
            <a:endParaRPr lang="tr-TR" altLang="en-US" dirty="0" smtClean="0">
              <a:solidFill>
                <a:srgbClr val="0066FF"/>
              </a:solidFill>
            </a:endParaRPr>
          </a:p>
        </p:txBody>
      </p:sp>
    </p:spTree>
    <p:extLst>
      <p:ext uri="{BB962C8B-B14F-4D97-AF65-F5344CB8AC3E}">
        <p14:creationId xmlns:p14="http://schemas.microsoft.com/office/powerpoint/2010/main" val="42849073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395288" y="1125538"/>
            <a:ext cx="8229600" cy="4343400"/>
          </a:xfrm>
        </p:spPr>
        <p:txBody>
          <a:bodyPr/>
          <a:lstStyle/>
          <a:p>
            <a:pPr algn="just">
              <a:buFont typeface="Wingdings" pitchFamily="2" charset="2"/>
              <a:buNone/>
            </a:pPr>
            <a:r>
              <a:rPr lang="tr-TR" altLang="en-US" sz="3200" dirty="0" smtClean="0"/>
              <a:t>1. Üzerinde işçi bulunan iş ekipmanı, ekipmanın bir yerden bir yere götürülmesi sırasında tekerleklere veya paletlere takılma veya temas etme riski de dahil bütün riskleri azaltacak şekilde uygun sistemlerle donatılacaktır. </a:t>
            </a:r>
          </a:p>
          <a:p>
            <a:pPr algn="just">
              <a:buFont typeface="Wingdings" pitchFamily="2" charset="2"/>
              <a:buNone/>
            </a:pPr>
            <a:r>
              <a:rPr lang="tr-TR" altLang="en-US" sz="3200" dirty="0" smtClean="0"/>
              <a:t>2. Çekilen ekipman veya aksesuarları ya da yedekte çekilen herhangi bir nesnenin, birbirine çarpma veya sıkışmaya karşı çarpma ve sıkışmayı önleyecek koruyucularla donatılacaktır.  </a:t>
            </a:r>
          </a:p>
        </p:txBody>
      </p:sp>
    </p:spTree>
    <p:extLst>
      <p:ext uri="{BB962C8B-B14F-4D97-AF65-F5344CB8AC3E}">
        <p14:creationId xmlns:p14="http://schemas.microsoft.com/office/powerpoint/2010/main" val="2553737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323850" y="908050"/>
            <a:ext cx="8569325" cy="4800600"/>
          </a:xfrm>
        </p:spPr>
        <p:txBody>
          <a:bodyPr/>
          <a:lstStyle/>
          <a:p>
            <a:pPr algn="just">
              <a:buFont typeface="Wingdings" pitchFamily="2" charset="2"/>
              <a:buNone/>
            </a:pPr>
            <a:r>
              <a:rPr lang="tr-TR" altLang="en-US" sz="3600" dirty="0" smtClean="0"/>
              <a:t>3. İş ekipmanının hareketli kısımları arasında enerji aktarımını sağlayan kısımların yere teması nedeniyle hasar görmesi veya kirlenmesine karşı önlem alınacaktır. </a:t>
            </a:r>
          </a:p>
          <a:p>
            <a:pPr algn="just">
              <a:buFont typeface="Wingdings" pitchFamily="2" charset="2"/>
              <a:buNone/>
            </a:pPr>
            <a:r>
              <a:rPr lang="tr-TR" altLang="en-US" sz="3600" dirty="0" smtClean="0"/>
              <a:t>4. Üzerinde işçi bulunan hareketli iş ekipmanı, normal çalışma koşullarında devrilme riskine karşı; üzerinde bulunan işçinin ekipman ile yer arasında sıkışarak ezilmesini önleyici sistem bulunacaktır. </a:t>
            </a:r>
          </a:p>
        </p:txBody>
      </p:sp>
    </p:spTree>
    <p:extLst>
      <p:ext uri="{BB962C8B-B14F-4D97-AF65-F5344CB8AC3E}">
        <p14:creationId xmlns:p14="http://schemas.microsoft.com/office/powerpoint/2010/main" val="31096584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323850" y="1125538"/>
            <a:ext cx="8458200" cy="4343400"/>
          </a:xfrm>
        </p:spPr>
        <p:txBody>
          <a:bodyPr/>
          <a:lstStyle/>
          <a:p>
            <a:pPr marL="609600" indent="-609600" algn="just">
              <a:buFont typeface="Wingdings" pitchFamily="2" charset="2"/>
              <a:buNone/>
            </a:pPr>
            <a:r>
              <a:rPr lang="tr-TR" altLang="en-US" sz="3200" dirty="0" smtClean="0"/>
              <a:t>5.   Kendinden hareketli iş ekipmanı hareket halinde iken kişiler için risk oluşturuyorsa; </a:t>
            </a:r>
          </a:p>
          <a:p>
            <a:pPr marL="609600" indent="-609600" algn="just">
              <a:buClr>
                <a:schemeClr val="tx2"/>
              </a:buClr>
              <a:buSzPct val="90000"/>
              <a:buFont typeface="Wingdings" pitchFamily="2" charset="2"/>
              <a:buAutoNum type="alphaLcPeriod"/>
            </a:pPr>
            <a:r>
              <a:rPr lang="tr-TR" altLang="en-US" sz="3200" dirty="0" smtClean="0"/>
              <a:t>Yetkisiz kişilerce çalıştırılmasını önleyecek donanım bulunacaktır.</a:t>
            </a:r>
          </a:p>
          <a:p>
            <a:pPr marL="609600" indent="-609600" algn="just">
              <a:buClr>
                <a:schemeClr val="tx2"/>
              </a:buClr>
              <a:buSzPct val="90000"/>
              <a:buFont typeface="Wingdings" pitchFamily="2" charset="2"/>
              <a:buAutoNum type="alphaLcPeriod"/>
            </a:pPr>
            <a:r>
              <a:rPr lang="tr-TR" altLang="en-US" sz="3200" dirty="0" smtClean="0"/>
              <a:t>Aynı anda hareket eden birden fazla elemanı bulunan iş ekipmanında bu elemanların çarpışmasının etkilerini en aza indirecektir.</a:t>
            </a:r>
          </a:p>
          <a:p>
            <a:pPr marL="609600" indent="-609600" algn="just">
              <a:buClr>
                <a:schemeClr val="tx2"/>
              </a:buClr>
              <a:buSzPct val="90000"/>
              <a:buFont typeface="Wingdings" pitchFamily="2" charset="2"/>
              <a:buAutoNum type="alphaLcPeriod"/>
            </a:pPr>
            <a:r>
              <a:rPr lang="tr-TR" altLang="en-US" sz="3200" dirty="0" smtClean="0"/>
              <a:t>Ekipmanı frenleyecek ve durduracak bir donanımı bulunacaktır.  </a:t>
            </a:r>
          </a:p>
        </p:txBody>
      </p:sp>
    </p:spTree>
    <p:extLst>
      <p:ext uri="{BB962C8B-B14F-4D97-AF65-F5344CB8AC3E}">
        <p14:creationId xmlns:p14="http://schemas.microsoft.com/office/powerpoint/2010/main" val="366049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0"/>
            <a:ext cx="8572500" cy="1285875"/>
          </a:xfrm>
        </p:spPr>
        <p:txBody>
          <a:bodyPr/>
          <a:lstStyle/>
          <a:p>
            <a:pPr>
              <a:spcBef>
                <a:spcPct val="50000"/>
              </a:spcBef>
            </a:pPr>
            <a:r>
              <a:rPr lang="tr-TR" altLang="en-US" b="1" dirty="0" smtClean="0">
                <a:solidFill>
                  <a:srgbClr val="0066FF"/>
                </a:solidFill>
              </a:rPr>
              <a:t/>
            </a:r>
            <a:br>
              <a:rPr lang="tr-TR" altLang="en-US" b="1" dirty="0" smtClean="0">
                <a:solidFill>
                  <a:srgbClr val="0066FF"/>
                </a:solidFill>
              </a:rPr>
            </a:br>
            <a:r>
              <a:rPr lang="tr-TR" altLang="en-US" b="1" dirty="0" smtClean="0">
                <a:solidFill>
                  <a:srgbClr val="0066FF"/>
                </a:solidFill>
              </a:rPr>
              <a:t>1-TASARIM VE İMALATTA GÜVENLİK</a:t>
            </a:r>
            <a:r>
              <a:rPr lang="tr-TR" altLang="en-US" b="1" dirty="0" smtClean="0">
                <a:solidFill>
                  <a:srgbClr val="0066FF"/>
                </a:solidFill>
                <a:effectLst>
                  <a:outerShdw blurRad="38100" dist="38100" dir="2700000" algn="tl">
                    <a:srgbClr val="C0C0C0"/>
                  </a:outerShdw>
                </a:effectLst>
              </a:rPr>
              <a:t/>
            </a:r>
            <a:br>
              <a:rPr lang="tr-TR" altLang="en-US" b="1" dirty="0" smtClean="0">
                <a:solidFill>
                  <a:srgbClr val="0066FF"/>
                </a:solidFill>
                <a:effectLst>
                  <a:outerShdw blurRad="38100" dist="38100" dir="2700000" algn="tl">
                    <a:srgbClr val="C0C0C0"/>
                  </a:outerShdw>
                </a:effectLst>
              </a:rPr>
            </a:br>
            <a:r>
              <a:rPr lang="tr-TR" altLang="en-US" sz="4400" b="1" dirty="0" smtClean="0">
                <a:solidFill>
                  <a:srgbClr val="0066FF"/>
                </a:solidFill>
                <a:effectLst>
                  <a:outerShdw blurRad="38100" dist="38100" dir="2700000" algn="tl">
                    <a:srgbClr val="C0C0C0"/>
                  </a:outerShdw>
                </a:effectLst>
              </a:rPr>
              <a:t> </a:t>
            </a:r>
            <a:r>
              <a:rPr lang="tr-TR" altLang="en-US" dirty="0" smtClean="0">
                <a:solidFill>
                  <a:schemeClr val="tx1"/>
                </a:solidFill>
              </a:rPr>
              <a:t>Makine Emniyeti Yönetmeliği </a:t>
            </a:r>
            <a:r>
              <a:rPr lang="tr-TR" altLang="en-US" dirty="0" smtClean="0">
                <a:solidFill>
                  <a:srgbClr val="0066FF"/>
                </a:solidFill>
              </a:rPr>
              <a:t>(2006/42/AT)</a:t>
            </a:r>
            <a:r>
              <a:rPr lang="tr-TR" altLang="en-US" dirty="0" smtClean="0">
                <a:solidFill>
                  <a:schemeClr val="tx1"/>
                </a:solidFill>
              </a:rPr>
              <a:t/>
            </a:r>
            <a:br>
              <a:rPr lang="tr-TR" altLang="en-US" dirty="0" smtClean="0">
                <a:solidFill>
                  <a:schemeClr val="tx1"/>
                </a:solidFill>
              </a:rPr>
            </a:br>
            <a:endParaRPr lang="tr-TR" altLang="en-US" dirty="0" smtClean="0">
              <a:solidFill>
                <a:schemeClr val="tx1"/>
              </a:solidFill>
            </a:endParaRPr>
          </a:p>
        </p:txBody>
      </p:sp>
      <p:sp>
        <p:nvSpPr>
          <p:cNvPr id="24579" name="2 İçerik Yer Tutucusu"/>
          <p:cNvSpPr>
            <a:spLocks noGrp="1"/>
          </p:cNvSpPr>
          <p:nvPr>
            <p:ph idx="1"/>
          </p:nvPr>
        </p:nvSpPr>
        <p:spPr>
          <a:xfrm>
            <a:off x="0" y="2420938"/>
            <a:ext cx="8591550" cy="3667125"/>
          </a:xfrm>
        </p:spPr>
        <p:txBody>
          <a:bodyPr/>
          <a:lstStyle/>
          <a:p>
            <a:r>
              <a:rPr kumimoji="1" lang="tr-TR" altLang="en-US" sz="2800" dirty="0" smtClean="0">
                <a:solidFill>
                  <a:srgbClr val="000000"/>
                </a:solidFill>
                <a:cs typeface="Times New Roman" pitchFamily="18" charset="0"/>
              </a:rPr>
              <a:t>AB’ nin, 1985 y</a:t>
            </a:r>
            <a:r>
              <a:rPr kumimoji="1" lang="tr-TR" altLang="en-US" sz="2800" dirty="0" smtClean="0">
                <a:solidFill>
                  <a:srgbClr val="000000"/>
                </a:solidFill>
              </a:rPr>
              <a:t>ılı</a:t>
            </a:r>
            <a:r>
              <a:rPr kumimoji="1" lang="tr-TR" altLang="en-US" sz="2800" dirty="0" smtClean="0">
                <a:solidFill>
                  <a:srgbClr val="000000"/>
                </a:solidFill>
                <a:cs typeface="Times New Roman" pitchFamily="18" charset="0"/>
              </a:rPr>
              <a:t>nda benimsedi</a:t>
            </a:r>
            <a:r>
              <a:rPr kumimoji="1" lang="tr-TR" altLang="en-US" sz="2800" dirty="0" smtClean="0">
                <a:solidFill>
                  <a:srgbClr val="000000"/>
                </a:solidFill>
              </a:rPr>
              <a:t>ğ</a:t>
            </a:r>
            <a:r>
              <a:rPr kumimoji="1" lang="tr-TR" altLang="en-US" sz="2800" dirty="0" smtClean="0">
                <a:solidFill>
                  <a:srgbClr val="000000"/>
                </a:solidFill>
                <a:cs typeface="Times New Roman" pitchFamily="18" charset="0"/>
              </a:rPr>
              <a:t>i Yeni Yakla</a:t>
            </a:r>
            <a:r>
              <a:rPr kumimoji="1" lang="tr-TR" altLang="en-US" sz="2800" dirty="0" smtClean="0">
                <a:solidFill>
                  <a:srgbClr val="000000"/>
                </a:solidFill>
              </a:rPr>
              <a:t>şı</a:t>
            </a:r>
            <a:r>
              <a:rPr kumimoji="1" lang="tr-TR" altLang="en-US" sz="2800" dirty="0" smtClean="0">
                <a:solidFill>
                  <a:srgbClr val="000000"/>
                </a:solidFill>
                <a:cs typeface="Times New Roman" pitchFamily="18" charset="0"/>
              </a:rPr>
              <a:t>m Politikas</a:t>
            </a:r>
            <a:r>
              <a:rPr kumimoji="1" lang="tr-TR" altLang="en-US" sz="2800" dirty="0" smtClean="0">
                <a:solidFill>
                  <a:srgbClr val="000000"/>
                </a:solidFill>
              </a:rPr>
              <a:t>ına</a:t>
            </a:r>
            <a:r>
              <a:rPr kumimoji="1" lang="tr-TR" altLang="en-US" sz="2800" dirty="0" smtClean="0">
                <a:solidFill>
                  <a:srgbClr val="000000"/>
                </a:solidFill>
                <a:cs typeface="Times New Roman" pitchFamily="18" charset="0"/>
              </a:rPr>
              <a:t> uyar</a:t>
            </a:r>
            <a:r>
              <a:rPr kumimoji="1" lang="tr-TR" altLang="en-US" sz="2800" dirty="0" smtClean="0">
                <a:solidFill>
                  <a:srgbClr val="000000"/>
                </a:solidFill>
              </a:rPr>
              <a:t>ı</a:t>
            </a:r>
            <a:r>
              <a:rPr kumimoji="1" lang="tr-TR" altLang="en-US" sz="2800" dirty="0" smtClean="0">
                <a:solidFill>
                  <a:srgbClr val="000000"/>
                </a:solidFill>
                <a:cs typeface="Times New Roman" pitchFamily="18" charset="0"/>
              </a:rPr>
              <a:t>nca haz</a:t>
            </a:r>
            <a:r>
              <a:rPr kumimoji="1" lang="tr-TR" altLang="en-US" sz="2800" dirty="0" smtClean="0">
                <a:solidFill>
                  <a:srgbClr val="000000"/>
                </a:solidFill>
              </a:rPr>
              <a:t>ı</a:t>
            </a:r>
            <a:r>
              <a:rPr kumimoji="1" lang="tr-TR" altLang="en-US" sz="2800" dirty="0" smtClean="0">
                <a:solidFill>
                  <a:srgbClr val="000000"/>
                </a:solidFill>
                <a:cs typeface="Times New Roman" pitchFamily="18" charset="0"/>
              </a:rPr>
              <a:t>rlanan </a:t>
            </a:r>
            <a:r>
              <a:rPr kumimoji="1" lang="tr-TR" altLang="en-US" sz="2800" dirty="0" smtClean="0">
                <a:solidFill>
                  <a:srgbClr val="130BB5"/>
                </a:solidFill>
                <a:cs typeface="Times New Roman" pitchFamily="18" charset="0"/>
              </a:rPr>
              <a:t>Yeni Yakla</a:t>
            </a:r>
            <a:r>
              <a:rPr kumimoji="1" lang="tr-TR" altLang="en-US" sz="2800" dirty="0" smtClean="0">
                <a:solidFill>
                  <a:srgbClr val="130BB5"/>
                </a:solidFill>
              </a:rPr>
              <a:t>şı</a:t>
            </a:r>
            <a:r>
              <a:rPr kumimoji="1" lang="tr-TR" altLang="en-US" sz="2800" dirty="0" smtClean="0">
                <a:solidFill>
                  <a:srgbClr val="130BB5"/>
                </a:solidFill>
                <a:cs typeface="Times New Roman" pitchFamily="18" charset="0"/>
              </a:rPr>
              <a:t>m Direktifleri</a:t>
            </a:r>
            <a:r>
              <a:rPr kumimoji="1" lang="tr-TR" altLang="en-US" sz="2800" dirty="0" smtClean="0">
                <a:solidFill>
                  <a:srgbClr val="000000"/>
                </a:solidFill>
                <a:cs typeface="Times New Roman" pitchFamily="18" charset="0"/>
              </a:rPr>
              <a:t> kapsam</a:t>
            </a:r>
            <a:r>
              <a:rPr kumimoji="1" lang="tr-TR" altLang="en-US" sz="2800" dirty="0" smtClean="0">
                <a:solidFill>
                  <a:srgbClr val="000000"/>
                </a:solidFill>
              </a:rPr>
              <a:t>ı</a:t>
            </a:r>
            <a:r>
              <a:rPr kumimoji="1" lang="tr-TR" altLang="en-US" sz="2800" dirty="0" smtClean="0">
                <a:solidFill>
                  <a:srgbClr val="000000"/>
                </a:solidFill>
                <a:cs typeface="Times New Roman" pitchFamily="18" charset="0"/>
              </a:rPr>
              <a:t>na giren ürünlerin bu direktiflere uygun oldu</a:t>
            </a:r>
            <a:r>
              <a:rPr kumimoji="1" lang="tr-TR" altLang="en-US" sz="2800" dirty="0" smtClean="0">
                <a:solidFill>
                  <a:srgbClr val="000000"/>
                </a:solidFill>
              </a:rPr>
              <a:t>ğ</a:t>
            </a:r>
            <a:r>
              <a:rPr kumimoji="1" lang="tr-TR" altLang="en-US" sz="2800" dirty="0" smtClean="0">
                <a:solidFill>
                  <a:srgbClr val="000000"/>
                </a:solidFill>
                <a:cs typeface="Times New Roman" pitchFamily="18" charset="0"/>
              </a:rPr>
              <a:t>unu ve gerekli bütün </a:t>
            </a:r>
            <a:r>
              <a:rPr kumimoji="1" lang="tr-TR" altLang="en-US" sz="2800" dirty="0" smtClean="0">
                <a:solidFill>
                  <a:srgbClr val="0066FF"/>
                </a:solidFill>
                <a:cs typeface="Times New Roman" pitchFamily="18" charset="0"/>
              </a:rPr>
              <a:t>uygunluk de</a:t>
            </a:r>
            <a:r>
              <a:rPr kumimoji="1" lang="tr-TR" altLang="en-US" sz="2800" dirty="0" smtClean="0">
                <a:solidFill>
                  <a:srgbClr val="0066FF"/>
                </a:solidFill>
              </a:rPr>
              <a:t>ğ</a:t>
            </a:r>
            <a:r>
              <a:rPr kumimoji="1" lang="tr-TR" altLang="en-US" sz="2800" dirty="0" smtClean="0">
                <a:solidFill>
                  <a:srgbClr val="0066FF"/>
                </a:solidFill>
                <a:cs typeface="Times New Roman" pitchFamily="18" charset="0"/>
              </a:rPr>
              <a:t>erlendirme faaliyetlerinden geçti</a:t>
            </a:r>
            <a:r>
              <a:rPr kumimoji="1" lang="tr-TR" altLang="en-US" sz="2800" dirty="0" smtClean="0">
                <a:solidFill>
                  <a:srgbClr val="0066FF"/>
                </a:solidFill>
              </a:rPr>
              <a:t>ğ</a:t>
            </a:r>
            <a:r>
              <a:rPr kumimoji="1" lang="tr-TR" altLang="en-US" sz="2800" dirty="0" smtClean="0">
                <a:solidFill>
                  <a:srgbClr val="0066FF"/>
                </a:solidFill>
                <a:cs typeface="Times New Roman" pitchFamily="18" charset="0"/>
              </a:rPr>
              <a:t>ini</a:t>
            </a:r>
            <a:r>
              <a:rPr kumimoji="1" lang="tr-TR" altLang="en-US" sz="2800" dirty="0" smtClean="0">
                <a:solidFill>
                  <a:srgbClr val="000000"/>
                </a:solidFill>
                <a:cs typeface="Times New Roman" pitchFamily="18" charset="0"/>
              </a:rPr>
              <a:t> gösteren bir AB i</a:t>
            </a:r>
            <a:r>
              <a:rPr kumimoji="1" lang="tr-TR" altLang="en-US" sz="2800" dirty="0" smtClean="0">
                <a:solidFill>
                  <a:srgbClr val="000000"/>
                </a:solidFill>
              </a:rPr>
              <a:t>ş</a:t>
            </a:r>
            <a:r>
              <a:rPr kumimoji="1" lang="tr-TR" altLang="en-US" sz="2800" dirty="0" smtClean="0">
                <a:solidFill>
                  <a:srgbClr val="000000"/>
                </a:solidFill>
                <a:cs typeface="Times New Roman" pitchFamily="18" charset="0"/>
              </a:rPr>
              <a:t>aretidir</a:t>
            </a:r>
            <a:endParaRPr lang="tr-TR" altLang="en-US" sz="2800" dirty="0" smtClean="0"/>
          </a:p>
        </p:txBody>
      </p:sp>
      <p:sp>
        <p:nvSpPr>
          <p:cNvPr id="24580" name="Text Box 3"/>
          <p:cNvSpPr txBox="1">
            <a:spLocks noChangeArrowheads="1"/>
          </p:cNvSpPr>
          <p:nvPr/>
        </p:nvSpPr>
        <p:spPr bwMode="auto">
          <a:xfrm>
            <a:off x="1476375" y="1557338"/>
            <a:ext cx="5357813" cy="579437"/>
          </a:xfrm>
          <a:prstGeom prst="rect">
            <a:avLst/>
          </a:prstGeom>
          <a:solidFill>
            <a:srgbClr val="00B0F0"/>
          </a:solidFill>
          <a:ln>
            <a:noFill/>
          </a:ln>
          <a:extLst>
            <a:ext uri="{91240B29-F687-4F45-9708-019B960494DF}">
              <a14:hiddenLine xmlns:a14="http://schemas.microsoft.com/office/drawing/2010/main" w="114300" cmpd="thinThick">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kumimoji="1" lang="tr-TR" altLang="en-US" sz="3200" b="1">
                <a:solidFill>
                  <a:schemeClr val="bg1"/>
                </a:solidFill>
                <a:latin typeface="Arial Narrow" pitchFamily="34" charset="0"/>
              </a:rPr>
              <a:t>CE UYGUNLUK İŞARETİ</a:t>
            </a:r>
          </a:p>
        </p:txBody>
      </p:sp>
    </p:spTree>
    <p:extLst>
      <p:ext uri="{BB962C8B-B14F-4D97-AF65-F5344CB8AC3E}">
        <p14:creationId xmlns:p14="http://schemas.microsoft.com/office/powerpoint/2010/main" val="34726060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457200" y="1752600"/>
            <a:ext cx="8153400" cy="4343400"/>
          </a:xfrm>
        </p:spPr>
        <p:txBody>
          <a:bodyPr/>
          <a:lstStyle/>
          <a:p>
            <a:pPr marL="609600" indent="-609600" algn="just">
              <a:lnSpc>
                <a:spcPct val="90000"/>
              </a:lnSpc>
              <a:buClr>
                <a:schemeClr val="tx2"/>
              </a:buClr>
              <a:buSzPct val="80000"/>
              <a:buFont typeface="Wingdings" pitchFamily="2" charset="2"/>
              <a:buAutoNum type="alphaLcPeriod" startAt="4"/>
            </a:pPr>
            <a:r>
              <a:rPr lang="tr-TR" altLang="en-US" sz="3600" dirty="0" smtClean="0"/>
              <a:t>Doğrudan görüş alanının yetersiz kaldığı durumlarda, görüşü iyileştirmek için uygun yardımcı araçlar kullanılacaktır.</a:t>
            </a:r>
          </a:p>
          <a:p>
            <a:pPr marL="609600" indent="-609600" algn="just">
              <a:lnSpc>
                <a:spcPct val="90000"/>
              </a:lnSpc>
              <a:buClr>
                <a:schemeClr val="tx2"/>
              </a:buClr>
              <a:buSzPct val="80000"/>
              <a:buFont typeface="Wingdings" pitchFamily="2" charset="2"/>
              <a:buAutoNum type="alphaLcPeriod" startAt="4"/>
            </a:pPr>
            <a:r>
              <a:rPr lang="tr-TR" altLang="en-US" sz="3600" dirty="0" smtClean="0"/>
              <a:t>Gece veya karanlık yerlerde kullanılmak üzere tasarımlanmış iş ekipmanında, aydınlatma sistemi bulunacaktır.</a:t>
            </a:r>
          </a:p>
          <a:p>
            <a:pPr marL="609600" indent="-609600" algn="just">
              <a:lnSpc>
                <a:spcPct val="90000"/>
              </a:lnSpc>
              <a:buClr>
                <a:schemeClr val="tx2"/>
              </a:buClr>
              <a:buSzPct val="80000"/>
              <a:buFont typeface="Wingdings" pitchFamily="2" charset="2"/>
              <a:buAutoNum type="alphaLcPeriod" startAt="4"/>
            </a:pPr>
            <a:r>
              <a:rPr lang="tr-TR" altLang="en-US" sz="3600" dirty="0" smtClean="0"/>
              <a:t> Yangın çıkma tehlikesi olan iş ekipmanda yeterli yangın söndürme cihazları bulunacaktır. </a:t>
            </a:r>
          </a:p>
        </p:txBody>
      </p:sp>
    </p:spTree>
    <p:extLst>
      <p:ext uri="{BB962C8B-B14F-4D97-AF65-F5344CB8AC3E}">
        <p14:creationId xmlns:p14="http://schemas.microsoft.com/office/powerpoint/2010/main" val="343855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533400" y="1981200"/>
            <a:ext cx="8153400" cy="4114800"/>
          </a:xfrm>
        </p:spPr>
        <p:txBody>
          <a:bodyPr/>
          <a:lstStyle/>
          <a:p>
            <a:pPr marL="609600" indent="-609600" algn="just">
              <a:buClr>
                <a:schemeClr val="tx2"/>
              </a:buClr>
              <a:buSzPct val="80000"/>
              <a:buFont typeface="Wingdings" pitchFamily="2" charset="2"/>
              <a:buAutoNum type="alphaLcPeriod" startAt="7"/>
            </a:pPr>
            <a:r>
              <a:rPr lang="tr-TR" altLang="en-US" sz="3600" dirty="0" smtClean="0"/>
              <a:t>Uzaktan kumandalı iş ekipmanı, kontrol sınırlarının dışına çıkması halinde otomatik olarak hemen duracak şekilde olacaktır.</a:t>
            </a:r>
          </a:p>
          <a:p>
            <a:pPr marL="609600" indent="-609600" algn="just">
              <a:buClr>
                <a:schemeClr val="tx2"/>
              </a:buClr>
              <a:buSzPct val="80000"/>
              <a:buFont typeface="Wingdings" pitchFamily="2" charset="2"/>
              <a:buAutoNum type="alphaLcPeriod" startAt="7"/>
            </a:pPr>
            <a:r>
              <a:rPr lang="tr-TR" altLang="en-US" sz="3600" dirty="0" smtClean="0"/>
              <a:t>Uzaktan kumandalı iş ekipmanının, çarpma riski kontrol altına alınacaktır.</a:t>
            </a:r>
          </a:p>
        </p:txBody>
      </p:sp>
    </p:spTree>
    <p:extLst>
      <p:ext uri="{BB962C8B-B14F-4D97-AF65-F5344CB8AC3E}">
        <p14:creationId xmlns:p14="http://schemas.microsoft.com/office/powerpoint/2010/main" val="2054088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685800" y="2286000"/>
            <a:ext cx="8001000" cy="4038600"/>
          </a:xfrm>
        </p:spPr>
        <p:txBody>
          <a:bodyPr/>
          <a:lstStyle/>
          <a:p>
            <a:pPr algn="ctr">
              <a:buFont typeface="Wingdings" pitchFamily="2" charset="2"/>
              <a:buNone/>
            </a:pPr>
            <a:r>
              <a:rPr lang="tr-TR" altLang="en-US" sz="3600" b="1" smtClean="0">
                <a:solidFill>
                  <a:srgbClr val="0066FF"/>
                </a:solidFill>
                <a:latin typeface="Arial Black" pitchFamily="34" charset="0"/>
              </a:rPr>
              <a:t>B-Yüklerin kaldırılmasında kullanılan iş ekipmanları için asgari gerekler;</a:t>
            </a:r>
          </a:p>
          <a:p>
            <a:endParaRPr lang="tr-TR" altLang="en-US" sz="3600" smtClean="0">
              <a:solidFill>
                <a:srgbClr val="808000"/>
              </a:solidFill>
              <a:latin typeface="Arial Black" pitchFamily="34" charset="0"/>
            </a:endParaRPr>
          </a:p>
        </p:txBody>
      </p:sp>
    </p:spTree>
    <p:extLst>
      <p:ext uri="{BB962C8B-B14F-4D97-AF65-F5344CB8AC3E}">
        <p14:creationId xmlns:p14="http://schemas.microsoft.com/office/powerpoint/2010/main" val="4116936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381000" y="1219200"/>
            <a:ext cx="8229600" cy="4648200"/>
          </a:xfrm>
          <a:noFill/>
        </p:spPr>
        <p:txBody>
          <a:bodyPr/>
          <a:lstStyle/>
          <a:p>
            <a:pPr marL="590550" indent="-590550" algn="just">
              <a:buClr>
                <a:schemeClr val="tx2"/>
              </a:buClr>
              <a:buSzPct val="90000"/>
              <a:buFont typeface="Wingdings" pitchFamily="2" charset="2"/>
              <a:buAutoNum type="arabicPeriod"/>
            </a:pPr>
            <a:r>
              <a:rPr lang="tr-TR" altLang="en-US" sz="3200" dirty="0" smtClean="0"/>
              <a:t>Yüklerin kaldırılması için sabit olarak kurulan iş ekipmanları, kullanımı sırasında, sağlam, dayanıklı olacaktır.</a:t>
            </a:r>
          </a:p>
          <a:p>
            <a:pPr marL="590550" indent="-590550" algn="just">
              <a:buClr>
                <a:schemeClr val="tx2"/>
              </a:buClr>
              <a:buSzPct val="90000"/>
              <a:buFont typeface="Wingdings" pitchFamily="2" charset="2"/>
              <a:buAutoNum type="arabicPeriod"/>
            </a:pPr>
            <a:r>
              <a:rPr lang="tr-TR" altLang="en-US" sz="3200" dirty="0" smtClean="0"/>
              <a:t>Kaldırılabilecek maksimum yük açıkça görülebilecek şekilde işaretlenmiş olacak, kullanılan aksesuarlar da güvenli kullanım için gereken özelliklerini gösterecek şekilde işaretlenmiş olacaktır.  </a:t>
            </a:r>
          </a:p>
        </p:txBody>
      </p:sp>
    </p:spTree>
    <p:extLst>
      <p:ext uri="{BB962C8B-B14F-4D97-AF65-F5344CB8AC3E}">
        <p14:creationId xmlns:p14="http://schemas.microsoft.com/office/powerpoint/2010/main" val="709623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533400" y="1371600"/>
            <a:ext cx="7696200" cy="4495800"/>
          </a:xfrm>
        </p:spPr>
        <p:txBody>
          <a:bodyPr/>
          <a:lstStyle/>
          <a:p>
            <a:pPr marL="590550" indent="-590550">
              <a:buClr>
                <a:schemeClr val="tx2"/>
              </a:buClr>
              <a:buSzPct val="90000"/>
              <a:buFont typeface="Wingdings" pitchFamily="2" charset="2"/>
              <a:buAutoNum type="arabicPeriod" startAt="3"/>
            </a:pPr>
            <a:r>
              <a:rPr lang="tr-TR" altLang="en-US" sz="3600" dirty="0" smtClean="0"/>
              <a:t>Sabit olarak kurulan iş ekipmanı, yükün;</a:t>
            </a:r>
          </a:p>
          <a:p>
            <a:pPr marL="590550" indent="-590550">
              <a:buFont typeface="Wingdings" pitchFamily="2" charset="2"/>
              <a:buNone/>
            </a:pPr>
            <a:r>
              <a:rPr lang="tr-TR" altLang="en-US" sz="3600" dirty="0" smtClean="0"/>
              <a:t>a) İşçilere çarpması,</a:t>
            </a:r>
          </a:p>
          <a:p>
            <a:pPr marL="590550" indent="-590550">
              <a:buFont typeface="Wingdings" pitchFamily="2" charset="2"/>
              <a:buNone/>
            </a:pPr>
            <a:r>
              <a:rPr lang="tr-TR" altLang="en-US" sz="3600" dirty="0" smtClean="0"/>
              <a:t>b) Tehlikeli bir şekilde sürüklenmesi veya düşmesi,</a:t>
            </a:r>
          </a:p>
          <a:p>
            <a:pPr marL="590550" indent="-590550">
              <a:buFont typeface="Wingdings" pitchFamily="2" charset="2"/>
              <a:buNone/>
            </a:pPr>
            <a:r>
              <a:rPr lang="tr-TR" altLang="en-US" sz="3600" dirty="0" smtClean="0"/>
              <a:t>c) İstem dışı kurtulması,</a:t>
            </a:r>
          </a:p>
          <a:p>
            <a:pPr marL="590550" indent="-590550">
              <a:buFont typeface="Wingdings" pitchFamily="2" charset="2"/>
              <a:buNone/>
            </a:pPr>
            <a:r>
              <a:rPr lang="tr-TR" altLang="en-US" sz="3600" dirty="0" smtClean="0"/>
              <a:t>riskini azaltacak şekilde tesis edilecektir.</a:t>
            </a:r>
          </a:p>
        </p:txBody>
      </p:sp>
    </p:spTree>
    <p:extLst>
      <p:ext uri="{BB962C8B-B14F-4D97-AF65-F5344CB8AC3E}">
        <p14:creationId xmlns:p14="http://schemas.microsoft.com/office/powerpoint/2010/main" val="2094269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457200" y="1143000"/>
            <a:ext cx="8229600" cy="4953000"/>
          </a:xfrm>
        </p:spPr>
        <p:txBody>
          <a:bodyPr/>
          <a:lstStyle/>
          <a:p>
            <a:pPr marL="590550" indent="-590550">
              <a:lnSpc>
                <a:spcPct val="90000"/>
              </a:lnSpc>
              <a:buClr>
                <a:schemeClr val="tx2"/>
              </a:buClr>
              <a:buSzPct val="90000"/>
              <a:buFont typeface="Wingdings" pitchFamily="2" charset="2"/>
              <a:buAutoNum type="arabicPeriod" startAt="4"/>
            </a:pPr>
            <a:r>
              <a:rPr lang="tr-TR" altLang="en-US" sz="3400" smtClean="0"/>
              <a:t>İşçileri kaldırma veya taşımada kullanılan iş ekipmanlarında;</a:t>
            </a:r>
          </a:p>
          <a:p>
            <a:pPr marL="590550" indent="-590550">
              <a:lnSpc>
                <a:spcPct val="90000"/>
              </a:lnSpc>
              <a:buFont typeface="Wingdings" pitchFamily="2" charset="2"/>
              <a:buNone/>
            </a:pPr>
            <a:r>
              <a:rPr lang="tr-TR" altLang="en-US" sz="2900" smtClean="0"/>
              <a:t>a) Taşıma kabininin düşme riski uygun araçlarla önlenecek,</a:t>
            </a:r>
          </a:p>
          <a:p>
            <a:pPr marL="590550" indent="-590550">
              <a:lnSpc>
                <a:spcPct val="90000"/>
              </a:lnSpc>
              <a:buFont typeface="Wingdings" pitchFamily="2" charset="2"/>
              <a:buNone/>
            </a:pPr>
            <a:r>
              <a:rPr lang="tr-TR" altLang="en-US" sz="2900" smtClean="0"/>
              <a:t>b) Kullanıcının kabinden düşme riski önlenecek,</a:t>
            </a:r>
          </a:p>
          <a:p>
            <a:pPr marL="590550" indent="-590550">
              <a:lnSpc>
                <a:spcPct val="90000"/>
              </a:lnSpc>
              <a:buFont typeface="Wingdings" pitchFamily="2" charset="2"/>
              <a:buNone/>
            </a:pPr>
            <a:r>
              <a:rPr lang="tr-TR" altLang="en-US" sz="2900" smtClean="0"/>
              <a:t>c) Cisimlerle istenmeyen temas sonucu, kullanıcının çarpma, sıkışma veya  ezilme riski önlenecek, </a:t>
            </a:r>
          </a:p>
          <a:p>
            <a:pPr marL="590550" indent="-590550">
              <a:lnSpc>
                <a:spcPct val="90000"/>
              </a:lnSpc>
              <a:buFont typeface="Wingdings" pitchFamily="2" charset="2"/>
              <a:buNone/>
            </a:pPr>
            <a:r>
              <a:rPr lang="tr-TR" altLang="en-US" sz="2900" smtClean="0"/>
              <a:t>d) Herhangi bir olay neticesinde kabin içinde mahsur kalan işçilerin tehlikeye maruz kalmaması ve kurtarılması sağlanacaktır. </a:t>
            </a:r>
          </a:p>
        </p:txBody>
      </p:sp>
    </p:spTree>
    <p:extLst>
      <p:ext uri="{BB962C8B-B14F-4D97-AF65-F5344CB8AC3E}">
        <p14:creationId xmlns:p14="http://schemas.microsoft.com/office/powerpoint/2010/main" val="3683689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228600" y="881063"/>
            <a:ext cx="8534400" cy="5614987"/>
          </a:xfrm>
        </p:spPr>
        <p:txBody>
          <a:bodyPr/>
          <a:lstStyle/>
          <a:p>
            <a:pPr marL="514350" indent="-514350">
              <a:lnSpc>
                <a:spcPct val="80000"/>
              </a:lnSpc>
              <a:buFont typeface="Wingdings" pitchFamily="2" charset="2"/>
              <a:buNone/>
            </a:pPr>
            <a:r>
              <a:rPr lang="tr-TR" altLang="en-US" sz="2900" b="1" smtClean="0">
                <a:solidFill>
                  <a:srgbClr val="FF0000"/>
                </a:solidFill>
              </a:rPr>
              <a:t>     </a:t>
            </a:r>
            <a:r>
              <a:rPr lang="tr-TR" altLang="en-US" sz="2900" b="1" smtClean="0">
                <a:solidFill>
                  <a:srgbClr val="0066FF"/>
                </a:solidFill>
                <a:cs typeface="Arial" charset="0"/>
              </a:rPr>
              <a:t>B- Kendinden hareketli veya başka araç vasıtasıyla hareket edebilen iş ekipmanlarının kullanımı ile ilgili hükümler:</a:t>
            </a:r>
          </a:p>
          <a:p>
            <a:pPr marL="514350" indent="-514350">
              <a:lnSpc>
                <a:spcPct val="80000"/>
              </a:lnSpc>
              <a:buFont typeface="Wingdings" pitchFamily="2" charset="2"/>
              <a:buNone/>
            </a:pPr>
            <a:endParaRPr lang="tr-TR" altLang="en-US" sz="2900" b="1" smtClean="0">
              <a:solidFill>
                <a:srgbClr val="0066FF"/>
              </a:solidFill>
              <a:cs typeface="Arial" charset="0"/>
            </a:endParaRPr>
          </a:p>
          <a:p>
            <a:pPr marL="514350" indent="-514350">
              <a:lnSpc>
                <a:spcPct val="80000"/>
              </a:lnSpc>
              <a:buClr>
                <a:schemeClr val="tx2"/>
              </a:buClr>
              <a:buSzPct val="90000"/>
              <a:buFont typeface="Wingdings" pitchFamily="2" charset="2"/>
              <a:buAutoNum type="arabicPeriod"/>
            </a:pPr>
            <a:r>
              <a:rPr lang="tr-TR" altLang="en-US" sz="2900" smtClean="0"/>
              <a:t>Kendinden hareketli iş ekipmanları, uygun eğitim almış işçiler tarafından kullanılacaktır.</a:t>
            </a:r>
          </a:p>
          <a:p>
            <a:pPr marL="514350" indent="-514350">
              <a:lnSpc>
                <a:spcPct val="80000"/>
              </a:lnSpc>
              <a:buClr>
                <a:schemeClr val="tx2"/>
              </a:buClr>
              <a:buSzPct val="90000"/>
              <a:buFont typeface="Wingdings" pitchFamily="2" charset="2"/>
              <a:buAutoNum type="arabicPeriod"/>
            </a:pPr>
            <a:r>
              <a:rPr lang="tr-TR" altLang="en-US" sz="2900" smtClean="0"/>
              <a:t>İş ekipmanı bir çalışma alanı içinde hareket ediyorsa, uygun trafik kuralları konulacak ve uygulanacaktır.</a:t>
            </a:r>
          </a:p>
          <a:p>
            <a:pPr marL="514350" indent="-514350">
              <a:lnSpc>
                <a:spcPct val="80000"/>
              </a:lnSpc>
              <a:buClr>
                <a:schemeClr val="tx2"/>
              </a:buClr>
              <a:buSzPct val="90000"/>
              <a:buFont typeface="Wingdings" pitchFamily="2" charset="2"/>
              <a:buAutoNum type="arabicPeriod"/>
            </a:pPr>
            <a:r>
              <a:rPr lang="tr-TR" altLang="en-US" sz="2900" smtClean="0"/>
              <a:t>İş ekipmanının çalışma alanında görevli olmayan işçilerin bulunmasını önleyecek gerekli düzenleme yapılacaktır </a:t>
            </a:r>
          </a:p>
        </p:txBody>
      </p:sp>
    </p:spTree>
    <p:extLst>
      <p:ext uri="{BB962C8B-B14F-4D97-AF65-F5344CB8AC3E}">
        <p14:creationId xmlns:p14="http://schemas.microsoft.com/office/powerpoint/2010/main" val="2282469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381000" y="1295400"/>
            <a:ext cx="8229600" cy="4191000"/>
          </a:xfrm>
        </p:spPr>
        <p:txBody>
          <a:bodyPr/>
          <a:lstStyle/>
          <a:p>
            <a:pPr marL="514350" indent="-514350">
              <a:lnSpc>
                <a:spcPct val="90000"/>
              </a:lnSpc>
              <a:buClr>
                <a:schemeClr val="tx2"/>
              </a:buClr>
              <a:buSzPct val="90000"/>
              <a:buFont typeface="Wingdings" pitchFamily="2" charset="2"/>
              <a:buAutoNum type="arabicPeriod" startAt="4"/>
            </a:pPr>
            <a:r>
              <a:rPr lang="tr-TR" altLang="en-US" sz="2900" smtClean="0"/>
              <a:t>İşin gereği olarak bu alanda işçi bulunması zorunlu ise, bu işçilerin zarar görmesini önleyecek uygun tedbirler alınacaktır.</a:t>
            </a:r>
          </a:p>
          <a:p>
            <a:pPr marL="514350" indent="-514350">
              <a:lnSpc>
                <a:spcPct val="90000"/>
              </a:lnSpc>
              <a:buClr>
                <a:schemeClr val="tx2"/>
              </a:buClr>
              <a:buSzPct val="90000"/>
              <a:buFont typeface="Wingdings" pitchFamily="2" charset="2"/>
              <a:buAutoNum type="arabicPeriod" startAt="4"/>
            </a:pPr>
            <a:r>
              <a:rPr lang="tr-TR" altLang="en-US" sz="2900" smtClean="0"/>
              <a:t>seyyar iş ekipmanlarında, ancak güvenliğin tam olarak sağlanması halinde işçi taşınmasına izin verilecektir.</a:t>
            </a:r>
          </a:p>
          <a:p>
            <a:pPr marL="514350" indent="-514350">
              <a:lnSpc>
                <a:spcPct val="90000"/>
              </a:lnSpc>
              <a:buClr>
                <a:schemeClr val="tx2"/>
              </a:buClr>
              <a:buSzPct val="90000"/>
              <a:buFont typeface="Wingdings" pitchFamily="2" charset="2"/>
              <a:buAutoNum type="arabicPeriod" startAt="4"/>
            </a:pPr>
            <a:r>
              <a:rPr lang="tr-TR" altLang="en-US" sz="2900" smtClean="0"/>
              <a:t>Çalışma yerlerinde, işçiler için güvenlik ve sağlık riski yaratmayacak yeterli hava sağlanması şartıyla içten yanmalı motorlu seyyar iş ekipmanı kullanılabilecektir.  </a:t>
            </a:r>
          </a:p>
        </p:txBody>
      </p:sp>
    </p:spTree>
    <p:extLst>
      <p:ext uri="{BB962C8B-B14F-4D97-AF65-F5344CB8AC3E}">
        <p14:creationId xmlns:p14="http://schemas.microsoft.com/office/powerpoint/2010/main" val="3744237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81000" y="765175"/>
            <a:ext cx="8458200" cy="5254625"/>
          </a:xfrm>
        </p:spPr>
        <p:txBody>
          <a:bodyPr/>
          <a:lstStyle/>
          <a:p>
            <a:pPr marL="590550" indent="-590550">
              <a:buFont typeface="Wingdings" pitchFamily="2" charset="2"/>
              <a:buNone/>
            </a:pPr>
            <a:r>
              <a:rPr lang="tr-TR" altLang="en-US" sz="3200" b="1" dirty="0" smtClean="0">
                <a:solidFill>
                  <a:srgbClr val="FF0000"/>
                </a:solidFill>
              </a:rPr>
              <a:t>  </a:t>
            </a:r>
            <a:r>
              <a:rPr lang="tr-TR" altLang="en-US" sz="3200" b="1" dirty="0" smtClean="0">
                <a:solidFill>
                  <a:srgbClr val="0066FF"/>
                </a:solidFill>
              </a:rPr>
              <a:t>C-</a:t>
            </a:r>
            <a:r>
              <a:rPr lang="tr-TR" altLang="en-US" sz="3200" b="1" dirty="0" smtClean="0">
                <a:solidFill>
                  <a:srgbClr val="0066FF"/>
                </a:solidFill>
                <a:latin typeface="Arial Black" pitchFamily="34" charset="0"/>
              </a:rPr>
              <a:t> Yük kaldırmada kullanılan iş ekipmanı ile ilgili genel hükümler:</a:t>
            </a:r>
          </a:p>
          <a:p>
            <a:pPr marL="590550" indent="-590550">
              <a:buFont typeface="Wingdings" pitchFamily="2" charset="2"/>
              <a:buNone/>
            </a:pPr>
            <a:endParaRPr lang="tr-TR" altLang="en-US" sz="3200" b="1" dirty="0" smtClean="0">
              <a:solidFill>
                <a:srgbClr val="0066FF"/>
              </a:solidFill>
              <a:latin typeface="Arial Black" pitchFamily="34" charset="0"/>
            </a:endParaRPr>
          </a:p>
          <a:p>
            <a:pPr marL="590550" indent="-590550">
              <a:buClr>
                <a:schemeClr val="tx2"/>
              </a:buClr>
              <a:buSzPct val="90000"/>
              <a:buFont typeface="Wingdings" pitchFamily="2" charset="2"/>
              <a:buAutoNum type="arabicPeriod"/>
            </a:pPr>
            <a:r>
              <a:rPr lang="tr-TR" altLang="en-US" sz="3200" dirty="0" smtClean="0"/>
              <a:t>Yük kaldırmak için tasarlanmış seyyar veya sökülüp-takılabilir iş ekipmanlarının sağlam ve kararlı bir şekilde kullanılması sağlanacaktır.</a:t>
            </a:r>
          </a:p>
          <a:p>
            <a:pPr marL="590550" indent="-590550">
              <a:buClr>
                <a:schemeClr val="tx2"/>
              </a:buClr>
              <a:buSzPct val="90000"/>
              <a:buFont typeface="Wingdings" pitchFamily="2" charset="2"/>
              <a:buAutoNum type="arabicPeriod"/>
            </a:pPr>
            <a:r>
              <a:rPr lang="tr-TR" altLang="en-US" sz="3200" dirty="0" smtClean="0"/>
              <a:t>İnsanların kaldırılmasında sadece bu amaç için sağlanan iş ekipmanı ve aksesuarları kullanılacaktır.</a:t>
            </a:r>
          </a:p>
        </p:txBody>
      </p:sp>
    </p:spTree>
    <p:extLst>
      <p:ext uri="{BB962C8B-B14F-4D97-AF65-F5344CB8AC3E}">
        <p14:creationId xmlns:p14="http://schemas.microsoft.com/office/powerpoint/2010/main" val="1617102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381000" y="1219200"/>
            <a:ext cx="8610600" cy="4419600"/>
          </a:xfrm>
        </p:spPr>
        <p:txBody>
          <a:bodyPr/>
          <a:lstStyle/>
          <a:p>
            <a:pPr marL="514350" indent="-514350">
              <a:lnSpc>
                <a:spcPct val="80000"/>
              </a:lnSpc>
              <a:buClr>
                <a:schemeClr val="tx2"/>
              </a:buClr>
              <a:buSzPct val="90000"/>
              <a:buFont typeface="Wingdings" pitchFamily="2" charset="2"/>
              <a:buAutoNum type="arabicPeriod" startAt="3"/>
            </a:pPr>
            <a:r>
              <a:rPr lang="tr-TR" altLang="en-US" sz="2900" smtClean="0"/>
              <a:t>Acil olan istisnai durumlarda insanları kaldırmak amacıyla yapılmamış iş ekipmanı, gerekli önlemleri almak ve gözetim altında olmak şartıyla insanların kaldırılmasında kullanılabilir.</a:t>
            </a:r>
          </a:p>
          <a:p>
            <a:pPr marL="514350" indent="-514350">
              <a:lnSpc>
                <a:spcPct val="80000"/>
              </a:lnSpc>
              <a:buClr>
                <a:schemeClr val="tx2"/>
              </a:buClr>
              <a:buSzPct val="90000"/>
              <a:buFont typeface="Wingdings" pitchFamily="2" charset="2"/>
              <a:buAutoNum type="arabicPeriod" startAt="3"/>
            </a:pPr>
            <a:r>
              <a:rPr lang="tr-TR" altLang="en-US" sz="2900" smtClean="0"/>
              <a:t>İşçiler yük kaldırmak için tasarlanmış iş ekipmanı üzerindeyken, ekipmanın kumandası için her zaman görevli bir kişi bulunacaktır. Kaldırılan kişilerin güvenilir haberleşme imkanları olacaktır. </a:t>
            </a:r>
          </a:p>
          <a:p>
            <a:pPr marL="514350" indent="-514350">
              <a:lnSpc>
                <a:spcPct val="80000"/>
              </a:lnSpc>
              <a:buClr>
                <a:schemeClr val="tx2"/>
              </a:buClr>
              <a:buSzPct val="90000"/>
              <a:buFont typeface="Wingdings" pitchFamily="2" charset="2"/>
              <a:buAutoNum type="arabicPeriod" startAt="3"/>
            </a:pPr>
            <a:r>
              <a:rPr lang="tr-TR" altLang="en-US" sz="2900" smtClean="0"/>
              <a:t>İşin tekniği yönünden zorunlu olmadıkça kaldırılan yükün altında insan bulunmaması için gerekli tedbir alınacaktır.  </a:t>
            </a:r>
          </a:p>
        </p:txBody>
      </p:sp>
    </p:spTree>
    <p:extLst>
      <p:ext uri="{BB962C8B-B14F-4D97-AF65-F5344CB8AC3E}">
        <p14:creationId xmlns:p14="http://schemas.microsoft.com/office/powerpoint/2010/main" val="186186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8143875" cy="5324475"/>
          </a:xfrm>
          <a:prstGeom prst="rect">
            <a:avLst/>
          </a:prstGeom>
          <a:solidFill>
            <a:schemeClr val="bg1"/>
          </a:solidFill>
          <a:ln>
            <a:noFill/>
          </a:ln>
          <a:extLst>
            <a:ext uri="{91240B29-F687-4F45-9708-019B960494DF}">
              <a14:hiddenLine xmlns:a14="http://schemas.microsoft.com/office/drawing/2010/main" w="279400" cmpd="tri">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tr-TR" altLang="en-US" sz="3200" b="1">
                <a:solidFill>
                  <a:srgbClr val="0000FF"/>
                </a:solidFill>
                <a:cs typeface="Times New Roman" pitchFamily="18" charset="0"/>
              </a:rPr>
              <a:t>CE i</a:t>
            </a:r>
            <a:r>
              <a:rPr lang="tr-TR" altLang="en-US" sz="3200" b="1">
                <a:solidFill>
                  <a:srgbClr val="0000FF"/>
                </a:solidFill>
              </a:rPr>
              <a:t>ş</a:t>
            </a:r>
            <a:r>
              <a:rPr lang="tr-TR" altLang="en-US" sz="3200" b="1">
                <a:solidFill>
                  <a:srgbClr val="0000FF"/>
                </a:solidFill>
                <a:cs typeface="Times New Roman" pitchFamily="18" charset="0"/>
              </a:rPr>
              <a:t>areti,</a:t>
            </a:r>
            <a:r>
              <a:rPr lang="tr-TR" altLang="en-US" sz="3200" b="1">
                <a:solidFill>
                  <a:srgbClr val="000000"/>
                </a:solidFill>
                <a:cs typeface="Times New Roman" pitchFamily="18" charset="0"/>
              </a:rPr>
              <a:t> </a:t>
            </a:r>
            <a:endParaRPr lang="tr-TR" altLang="en-US" sz="3200" b="1">
              <a:solidFill>
                <a:srgbClr val="000000"/>
              </a:solidFill>
            </a:endParaRPr>
          </a:p>
          <a:p>
            <a:pPr algn="just"/>
            <a:r>
              <a:rPr lang="tr-TR" altLang="en-US" sz="2800">
                <a:solidFill>
                  <a:srgbClr val="000000"/>
                </a:solidFill>
                <a:cs typeface="Arial" charset="0"/>
              </a:rPr>
              <a:t>CE, "Conformite Europeenne" yani fransızca </a:t>
            </a:r>
            <a:r>
              <a:rPr lang="tr-TR" altLang="en-US" sz="2800">
                <a:solidFill>
                  <a:srgbClr val="130BB5"/>
                </a:solidFill>
                <a:cs typeface="Arial" charset="0"/>
              </a:rPr>
              <a:t>Avrupa'ya Uygunluk</a:t>
            </a:r>
            <a:r>
              <a:rPr lang="tr-TR" altLang="en-US" sz="2800">
                <a:solidFill>
                  <a:srgbClr val="000000"/>
                </a:solidFill>
                <a:cs typeface="Arial" charset="0"/>
              </a:rPr>
              <a:t> kelimelerinin baş harflerinden oluşmaktadır. </a:t>
            </a:r>
            <a:endParaRPr lang="tr-TR" altLang="en-US" sz="2800">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a:p>
            <a:pPr algn="just"/>
            <a:endParaRPr lang="tr-TR" altLang="en-US" sz="3200" b="1">
              <a:solidFill>
                <a:srgbClr val="000000"/>
              </a:solidFill>
            </a:endParaRPr>
          </a:p>
        </p:txBody>
      </p:sp>
      <p:pic>
        <p:nvPicPr>
          <p:cNvPr id="25603" name="Picture 3" descr="http://www.aso.org.tr/haberler/ce-logo.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57313" y="1928813"/>
            <a:ext cx="5429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3 Dikdörtgen"/>
          <p:cNvSpPr>
            <a:spLocks noChangeArrowheads="1"/>
          </p:cNvSpPr>
          <p:nvPr/>
        </p:nvSpPr>
        <p:spPr bwMode="auto">
          <a:xfrm>
            <a:off x="285750" y="4643438"/>
            <a:ext cx="7572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a:spcBef>
                <a:spcPct val="50000"/>
              </a:spcBef>
            </a:pPr>
            <a:r>
              <a:rPr lang="tr-TR" altLang="en-US" sz="2400">
                <a:solidFill>
                  <a:srgbClr val="130BB5"/>
                </a:solidFill>
              </a:rPr>
              <a:t>CE Uygunluk İşareti:</a:t>
            </a:r>
            <a:r>
              <a:rPr lang="tr-TR" altLang="en-US" sz="2400">
                <a:solidFill>
                  <a:srgbClr val="000000"/>
                </a:solidFill>
              </a:rPr>
              <a:t> Makinelerin çalışırken veya kullanılırken insanların ve çevrenin sağlık ve emniyetini tehdit etmeyecek nitelikte olduğunu belirten işarettir.</a:t>
            </a:r>
          </a:p>
        </p:txBody>
      </p:sp>
    </p:spTree>
    <p:extLst>
      <p:ext uri="{BB962C8B-B14F-4D97-AF65-F5344CB8AC3E}">
        <p14:creationId xmlns:p14="http://schemas.microsoft.com/office/powerpoint/2010/main" val="243460955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609600" y="1371600"/>
            <a:ext cx="8001000" cy="4343400"/>
          </a:xfrm>
        </p:spPr>
        <p:txBody>
          <a:bodyPr/>
          <a:lstStyle/>
          <a:p>
            <a:pPr marL="590550" indent="-590550" algn="just">
              <a:buClr>
                <a:schemeClr val="tx2"/>
              </a:buClr>
              <a:buSzPct val="90000"/>
              <a:buFont typeface="Wingdings" pitchFamily="2" charset="2"/>
              <a:buAutoNum type="arabicPeriod" startAt="6"/>
            </a:pPr>
            <a:r>
              <a:rPr lang="tr-TR" altLang="en-US" sz="3600" dirty="0" smtClean="0"/>
              <a:t>Kaldırma aksesuarları, sapanın şekli ve yapısı dikkate alınarak, kaldırılacak yüke, kavrama noktalarına, bağlantı elemanlarına ve atmosfer şartlarına uygun seçilecektir. </a:t>
            </a:r>
          </a:p>
          <a:p>
            <a:pPr marL="590550" indent="-590550" algn="just">
              <a:buClr>
                <a:schemeClr val="tx2"/>
              </a:buClr>
              <a:buSzPct val="90000"/>
              <a:buFont typeface="Wingdings" pitchFamily="2" charset="2"/>
              <a:buAutoNum type="arabicPeriod" startAt="6"/>
            </a:pPr>
            <a:r>
              <a:rPr lang="tr-TR" altLang="en-US" sz="3600" dirty="0" smtClean="0"/>
              <a:t>Kaldırma aksesuarları bozulmayacak veya hasar görmeyecek şekilde muhafaza edilecektir.</a:t>
            </a:r>
          </a:p>
        </p:txBody>
      </p:sp>
    </p:spTree>
    <p:extLst>
      <p:ext uri="{BB962C8B-B14F-4D97-AF65-F5344CB8AC3E}">
        <p14:creationId xmlns:p14="http://schemas.microsoft.com/office/powerpoint/2010/main" val="4166053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304800" y="1219200"/>
            <a:ext cx="8534400" cy="4724400"/>
          </a:xfrm>
        </p:spPr>
        <p:txBody>
          <a:bodyPr/>
          <a:lstStyle/>
          <a:p>
            <a:pPr marL="590550" indent="-590550" algn="just">
              <a:lnSpc>
                <a:spcPct val="80000"/>
              </a:lnSpc>
              <a:buFont typeface="Wingdings" pitchFamily="2" charset="2"/>
              <a:buNone/>
            </a:pPr>
            <a:r>
              <a:rPr lang="tr-TR" altLang="en-US" sz="2800" b="1" dirty="0" smtClean="0">
                <a:solidFill>
                  <a:srgbClr val="CCCC00"/>
                </a:solidFill>
                <a:latin typeface="Arial Black" pitchFamily="34" charset="0"/>
              </a:rPr>
              <a:t>     </a:t>
            </a:r>
            <a:r>
              <a:rPr lang="tr-TR" altLang="en-US" sz="2800" b="1" dirty="0" smtClean="0">
                <a:solidFill>
                  <a:schemeClr val="hlink"/>
                </a:solidFill>
                <a:latin typeface="Arial Black" pitchFamily="34" charset="0"/>
              </a:rPr>
              <a:t>Kılavuzsuz (askıda iken serbest olan yük) yükleri kaldırmakta kullanılan iş ekipmanı ile ilgili hükümler :</a:t>
            </a:r>
          </a:p>
          <a:p>
            <a:pPr marL="590550" indent="-590550" algn="just">
              <a:lnSpc>
                <a:spcPct val="80000"/>
              </a:lnSpc>
              <a:buClr>
                <a:schemeClr val="tx2"/>
              </a:buClr>
              <a:buSzPct val="90000"/>
              <a:buFont typeface="Wingdings" pitchFamily="2" charset="2"/>
              <a:buAutoNum type="arabicPeriod"/>
            </a:pPr>
            <a:r>
              <a:rPr lang="tr-TR" altLang="en-US" sz="2800" dirty="0" smtClean="0"/>
              <a:t>Çalışma alanları kesişen iki veya daha fazla kaldırma aracı ile kılavuzsuz yüklerin kaldırıldığı bir alanda, yüklerin ve/veya kaldırma araçlarının elemanlarının çarpışmaması için gerekli önlemler alınacaktır. </a:t>
            </a:r>
          </a:p>
          <a:p>
            <a:pPr marL="590550" indent="-590550" algn="just">
              <a:lnSpc>
                <a:spcPct val="80000"/>
              </a:lnSpc>
              <a:buClr>
                <a:schemeClr val="tx2"/>
              </a:buClr>
              <a:buSzPct val="90000"/>
              <a:buFont typeface="Wingdings" pitchFamily="2" charset="2"/>
              <a:buAutoNum type="arabicPeriod"/>
            </a:pPr>
            <a:r>
              <a:rPr lang="tr-TR" altLang="en-US" sz="2800" dirty="0" smtClean="0"/>
              <a:t>Kılavuzsuz yüklerin seyyar iş ekipmanı ile kaldırılmasında ekipmanın yana eğilmesi, devrilmesi veya gerekiyorsa kaymasını veya yerinden oynamasını önlemek için gerekli tedbirler alınacaktır. </a:t>
            </a:r>
          </a:p>
        </p:txBody>
      </p:sp>
    </p:spTree>
    <p:extLst>
      <p:ext uri="{BB962C8B-B14F-4D97-AF65-F5344CB8AC3E}">
        <p14:creationId xmlns:p14="http://schemas.microsoft.com/office/powerpoint/2010/main" val="1047297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304800" y="1295400"/>
            <a:ext cx="8610600" cy="4876800"/>
          </a:xfrm>
        </p:spPr>
        <p:txBody>
          <a:bodyPr/>
          <a:lstStyle/>
          <a:p>
            <a:pPr marL="590550" indent="-590550">
              <a:buClr>
                <a:schemeClr val="tx2"/>
              </a:buClr>
              <a:buSzPct val="90000"/>
              <a:buFont typeface="Wingdings" pitchFamily="2" charset="2"/>
              <a:buAutoNum type="arabicPeriod" startAt="3"/>
            </a:pPr>
            <a:r>
              <a:rPr lang="tr-TR" altLang="en-US" sz="2900" smtClean="0"/>
              <a:t>Kılavuzsuz yükleri kaldırmakta kullanılan iş ekipmanının operatörü doğrudan veya gerekli bilgileri sağlayan yardımcı cihazlar vasıtasıyla yük yolunun tamamını göremiyorsa, operatöre yol gösterecek uzman bir kişi görevlendirilecek </a:t>
            </a:r>
          </a:p>
          <a:p>
            <a:pPr marL="590550" indent="-590550">
              <a:buClr>
                <a:schemeClr val="tx2"/>
              </a:buClr>
              <a:buSzPct val="90000"/>
              <a:buFont typeface="Wingdings" pitchFamily="2" charset="2"/>
              <a:buAutoNum type="arabicPeriod" startAt="3"/>
            </a:pPr>
            <a:r>
              <a:rPr lang="tr-TR" altLang="en-US" sz="2900" smtClean="0"/>
              <a:t>Yükün işçiler tarafından elle bağlanması veya çözülmesi halinde işin güvenlikle yapılabilmesi için gerekli düzenleme yapılacak, özellikle iş ekipmanının kontrolünün doğrudan ya da dolaylı olarak işçide olması sağlanacaktır. </a:t>
            </a:r>
          </a:p>
        </p:txBody>
      </p:sp>
    </p:spTree>
    <p:extLst>
      <p:ext uri="{BB962C8B-B14F-4D97-AF65-F5344CB8AC3E}">
        <p14:creationId xmlns:p14="http://schemas.microsoft.com/office/powerpoint/2010/main" val="981556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152400" y="1143000"/>
            <a:ext cx="8915400" cy="4876800"/>
          </a:xfrm>
        </p:spPr>
        <p:txBody>
          <a:bodyPr/>
          <a:lstStyle/>
          <a:p>
            <a:pPr marL="590550" indent="-590550">
              <a:lnSpc>
                <a:spcPct val="90000"/>
              </a:lnSpc>
              <a:buClr>
                <a:schemeClr val="tx2"/>
              </a:buClr>
              <a:buSzPct val="90000"/>
              <a:buFont typeface="Wingdings" pitchFamily="2" charset="2"/>
              <a:buAutoNum type="arabicPeriod" startAt="5"/>
            </a:pPr>
            <a:r>
              <a:rPr lang="tr-TR" altLang="en-US" sz="2900" smtClean="0"/>
              <a:t>Bütün yük kaldırma işleri işçilerin güvenliğini korumak için uygun şekilde planlanacak ve gözetim altında yürütülecektir.</a:t>
            </a:r>
          </a:p>
          <a:p>
            <a:pPr marL="590550" indent="-590550">
              <a:lnSpc>
                <a:spcPct val="90000"/>
              </a:lnSpc>
              <a:buClr>
                <a:schemeClr val="tx2"/>
              </a:buClr>
              <a:buSzPct val="90000"/>
              <a:buFont typeface="Wingdings" pitchFamily="2" charset="2"/>
              <a:buAutoNum type="arabicPeriod" startAt="5"/>
            </a:pPr>
            <a:r>
              <a:rPr lang="tr-TR" altLang="en-US" sz="2900" smtClean="0"/>
              <a:t>Özellikle bir yük, yükleri kaldırmakta kullanılan iki veya daha fazla iş ekipmanıyla aynı anda kaldırılacaksa operatörler arasında eşgüdümü sağlayacak düzenleme yapılacak ve uygulanacaktır. </a:t>
            </a:r>
          </a:p>
          <a:p>
            <a:pPr marL="590550" indent="-590550">
              <a:lnSpc>
                <a:spcPct val="90000"/>
              </a:lnSpc>
              <a:buClr>
                <a:schemeClr val="tx2"/>
              </a:buClr>
              <a:buSzPct val="90000"/>
              <a:buFont typeface="Wingdings" pitchFamily="2" charset="2"/>
              <a:buAutoNum type="arabicPeriod" startAt="5"/>
            </a:pPr>
            <a:r>
              <a:rPr lang="tr-TR" altLang="en-US" sz="2900" smtClean="0"/>
              <a:t>Hava şartlarının, güvenli kullanımı engelleyecek ve işçileri tehlikeye maruz bırakacak şekilde bozulması halinde ekipmanlarının açık havada kullanılması durdurulacaktır. </a:t>
            </a:r>
          </a:p>
        </p:txBody>
      </p:sp>
    </p:spTree>
    <p:extLst>
      <p:ext uri="{BB962C8B-B14F-4D97-AF65-F5344CB8AC3E}">
        <p14:creationId xmlns:p14="http://schemas.microsoft.com/office/powerpoint/2010/main" val="1439224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2112579" y="2658979"/>
            <a:ext cx="598467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de-DE"/>
            </a:defPPr>
            <a:lvl1pPr>
              <a:defRPr sz="24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sz="4000" spc="600" dirty="0"/>
              <a:t>TEŞEKKÜRLER…</a:t>
            </a:r>
          </a:p>
        </p:txBody>
      </p:sp>
    </p:spTree>
    <p:extLst>
      <p:ext uri="{BB962C8B-B14F-4D97-AF65-F5344CB8AC3E}">
        <p14:creationId xmlns:p14="http://schemas.microsoft.com/office/powerpoint/2010/main" val="282899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250825" y="765175"/>
            <a:ext cx="8208963"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cmpd="tri">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220000"/>
              </a:lnSpc>
            </a:pPr>
            <a:r>
              <a:rPr lang="tr-TR" altLang="en-US" sz="2400" b="1">
                <a:solidFill>
                  <a:srgbClr val="000000"/>
                </a:solidFill>
              </a:rPr>
              <a:t>Ü</a:t>
            </a:r>
            <a:r>
              <a:rPr lang="tr-TR" altLang="en-US" sz="2400" b="1">
                <a:solidFill>
                  <a:srgbClr val="000000"/>
                </a:solidFill>
                <a:cs typeface="Times New Roman" pitchFamily="18" charset="0"/>
              </a:rPr>
              <a:t>rünlerin, amac</a:t>
            </a:r>
            <a:r>
              <a:rPr lang="tr-TR" altLang="en-US" sz="2400" b="1">
                <a:solidFill>
                  <a:srgbClr val="000000"/>
                </a:solidFill>
              </a:rPr>
              <a:t>ı</a:t>
            </a:r>
            <a:r>
              <a:rPr lang="tr-TR" altLang="en-US" sz="2400" b="1">
                <a:solidFill>
                  <a:srgbClr val="000000"/>
                </a:solidFill>
                <a:cs typeface="Times New Roman" pitchFamily="18" charset="0"/>
              </a:rPr>
              <a:t>na uygun kullan</a:t>
            </a:r>
            <a:r>
              <a:rPr lang="tr-TR" altLang="en-US" sz="2400" b="1">
                <a:solidFill>
                  <a:srgbClr val="000000"/>
                </a:solidFill>
              </a:rPr>
              <a:t>ı</a:t>
            </a:r>
            <a:r>
              <a:rPr lang="tr-TR" altLang="en-US" sz="2400" b="1">
                <a:solidFill>
                  <a:srgbClr val="000000"/>
                </a:solidFill>
                <a:cs typeface="Times New Roman" pitchFamily="18" charset="0"/>
              </a:rPr>
              <a:t>lmas</a:t>
            </a:r>
            <a:r>
              <a:rPr lang="tr-TR" altLang="en-US" sz="2400" b="1">
                <a:solidFill>
                  <a:srgbClr val="000000"/>
                </a:solidFill>
              </a:rPr>
              <a:t>ı</a:t>
            </a:r>
            <a:r>
              <a:rPr lang="tr-TR" altLang="en-US" sz="2400" b="1">
                <a:solidFill>
                  <a:srgbClr val="000000"/>
                </a:solidFill>
                <a:cs typeface="Times New Roman" pitchFamily="18" charset="0"/>
              </a:rPr>
              <a:t> halinde</a:t>
            </a:r>
            <a:r>
              <a:rPr lang="tr-TR" altLang="en-US" sz="2400" b="1">
                <a:solidFill>
                  <a:srgbClr val="000000"/>
                </a:solidFill>
              </a:rPr>
              <a:t>;</a:t>
            </a:r>
            <a:r>
              <a:rPr lang="tr-TR" altLang="en-US" sz="2400" b="1">
                <a:solidFill>
                  <a:srgbClr val="000000"/>
                </a:solidFill>
                <a:cs typeface="Times New Roman" pitchFamily="18" charset="0"/>
              </a:rPr>
              <a:t> </a:t>
            </a:r>
            <a:endParaRPr lang="tr-TR" altLang="en-US" sz="2400" b="1">
              <a:solidFill>
                <a:srgbClr val="000000"/>
              </a:solidFill>
            </a:endParaRPr>
          </a:p>
          <a:p>
            <a:pPr eaLnBrk="1" hangingPunct="1">
              <a:lnSpc>
                <a:spcPct val="220000"/>
              </a:lnSpc>
              <a:buFont typeface="Wingdings" pitchFamily="2" charset="2"/>
              <a:buChar char="Ø"/>
            </a:pPr>
            <a:r>
              <a:rPr lang="tr-TR" altLang="en-US" sz="2400" b="1">
                <a:solidFill>
                  <a:schemeClr val="accent2"/>
                </a:solidFill>
              </a:rPr>
              <a:t> İ</a:t>
            </a:r>
            <a:r>
              <a:rPr lang="tr-TR" altLang="en-US" sz="2400" b="1">
                <a:solidFill>
                  <a:schemeClr val="accent2"/>
                </a:solidFill>
                <a:cs typeface="Times New Roman" pitchFamily="18" charset="0"/>
              </a:rPr>
              <a:t>nsan</a:t>
            </a:r>
            <a:r>
              <a:rPr lang="tr-TR" altLang="en-US" sz="2400" b="1">
                <a:solidFill>
                  <a:schemeClr val="accent2"/>
                </a:solidFill>
              </a:rPr>
              <a:t>,</a:t>
            </a:r>
            <a:r>
              <a:rPr lang="tr-TR" altLang="en-US" sz="2400" b="1">
                <a:solidFill>
                  <a:schemeClr val="accent2"/>
                </a:solidFill>
                <a:cs typeface="Times New Roman" pitchFamily="18" charset="0"/>
              </a:rPr>
              <a:t> can ve mal güvenli</a:t>
            </a:r>
            <a:r>
              <a:rPr lang="tr-TR" altLang="en-US" sz="2400" b="1">
                <a:solidFill>
                  <a:schemeClr val="accent2"/>
                </a:solidFill>
              </a:rPr>
              <a:t>ğ</a:t>
            </a:r>
            <a:r>
              <a:rPr lang="tr-TR" altLang="en-US" sz="2400" b="1">
                <a:solidFill>
                  <a:schemeClr val="accent2"/>
                </a:solidFill>
                <a:cs typeface="Times New Roman" pitchFamily="18" charset="0"/>
              </a:rPr>
              <a:t>ine, </a:t>
            </a:r>
            <a:endParaRPr lang="tr-TR" altLang="en-US" sz="2400" b="1">
              <a:solidFill>
                <a:schemeClr val="accent2"/>
              </a:solidFill>
            </a:endParaRPr>
          </a:p>
          <a:p>
            <a:pPr eaLnBrk="1" hangingPunct="1">
              <a:lnSpc>
                <a:spcPct val="220000"/>
              </a:lnSpc>
              <a:buFont typeface="Wingdings" pitchFamily="2" charset="2"/>
              <a:buChar char="Ø"/>
            </a:pPr>
            <a:r>
              <a:rPr lang="tr-TR" altLang="en-US" sz="2400" b="1">
                <a:solidFill>
                  <a:schemeClr val="accent2"/>
                </a:solidFill>
              </a:rPr>
              <a:t> B</a:t>
            </a:r>
            <a:r>
              <a:rPr lang="tr-TR" altLang="en-US" sz="2400" b="1">
                <a:solidFill>
                  <a:schemeClr val="accent2"/>
                </a:solidFill>
                <a:cs typeface="Times New Roman" pitchFamily="18" charset="0"/>
              </a:rPr>
              <a:t>itki ve hayvan varl</a:t>
            </a:r>
            <a:r>
              <a:rPr lang="tr-TR" altLang="en-US" sz="2400" b="1">
                <a:solidFill>
                  <a:schemeClr val="accent2"/>
                </a:solidFill>
              </a:rPr>
              <a:t>ığına,</a:t>
            </a:r>
            <a:r>
              <a:rPr lang="tr-TR" altLang="en-US" sz="2400" b="1">
                <a:solidFill>
                  <a:schemeClr val="accent2"/>
                </a:solidFill>
                <a:cs typeface="Times New Roman" pitchFamily="18" charset="0"/>
              </a:rPr>
              <a:t> </a:t>
            </a:r>
            <a:endParaRPr lang="tr-TR" altLang="en-US" sz="2400" b="1">
              <a:solidFill>
                <a:schemeClr val="accent2"/>
              </a:solidFill>
            </a:endParaRPr>
          </a:p>
          <a:p>
            <a:pPr eaLnBrk="1" hangingPunct="1">
              <a:lnSpc>
                <a:spcPct val="220000"/>
              </a:lnSpc>
              <a:buFont typeface="Wingdings" pitchFamily="2" charset="2"/>
              <a:buChar char="Ø"/>
            </a:pPr>
            <a:r>
              <a:rPr lang="tr-TR" altLang="en-US" sz="2400" b="1">
                <a:solidFill>
                  <a:schemeClr val="accent2"/>
                </a:solidFill>
              </a:rPr>
              <a:t> Ç</a:t>
            </a:r>
            <a:r>
              <a:rPr lang="tr-TR" altLang="en-US" sz="2400" b="1">
                <a:solidFill>
                  <a:schemeClr val="accent2"/>
                </a:solidFill>
                <a:cs typeface="Times New Roman" pitchFamily="18" charset="0"/>
              </a:rPr>
              <a:t>evreye zarar vermeyece</a:t>
            </a:r>
            <a:r>
              <a:rPr lang="tr-TR" altLang="en-US" sz="2400" b="1">
                <a:solidFill>
                  <a:schemeClr val="accent2"/>
                </a:solidFill>
              </a:rPr>
              <a:t>ğ</a:t>
            </a:r>
            <a:r>
              <a:rPr lang="tr-TR" altLang="en-US" sz="2400" b="1">
                <a:solidFill>
                  <a:schemeClr val="accent2"/>
                </a:solidFill>
                <a:cs typeface="Times New Roman" pitchFamily="18" charset="0"/>
              </a:rPr>
              <a:t>ini, </a:t>
            </a:r>
            <a:endParaRPr lang="tr-TR" altLang="en-US" sz="2400" b="1">
              <a:solidFill>
                <a:schemeClr val="accent2"/>
              </a:solidFill>
            </a:endParaRPr>
          </a:p>
          <a:p>
            <a:pPr eaLnBrk="1" hangingPunct="1">
              <a:lnSpc>
                <a:spcPct val="220000"/>
              </a:lnSpc>
            </a:pPr>
            <a:r>
              <a:rPr lang="tr-TR" altLang="en-US" sz="2400" b="1">
                <a:solidFill>
                  <a:schemeClr val="accent2"/>
                </a:solidFill>
                <a:cs typeface="Times New Roman" pitchFamily="18" charset="0"/>
              </a:rPr>
              <a:t>di</a:t>
            </a:r>
            <a:r>
              <a:rPr lang="tr-TR" altLang="en-US" sz="2400" b="1">
                <a:solidFill>
                  <a:schemeClr val="accent2"/>
                </a:solidFill>
              </a:rPr>
              <a:t>ğ</a:t>
            </a:r>
            <a:r>
              <a:rPr lang="tr-TR" altLang="en-US" sz="2400" b="1">
                <a:solidFill>
                  <a:schemeClr val="accent2"/>
                </a:solidFill>
                <a:cs typeface="Times New Roman" pitchFamily="18" charset="0"/>
              </a:rPr>
              <a:t>er bir ifadeyle ürünün</a:t>
            </a:r>
            <a:r>
              <a:rPr lang="tr-TR" altLang="en-US" sz="2400" b="1">
                <a:solidFill>
                  <a:srgbClr val="000000"/>
                </a:solidFill>
                <a:cs typeface="Times New Roman" pitchFamily="18" charset="0"/>
              </a:rPr>
              <a:t> </a:t>
            </a:r>
            <a:r>
              <a:rPr lang="tr-TR" altLang="en-US" sz="2400" b="1" u="sng">
                <a:cs typeface="Times New Roman" pitchFamily="18" charset="0"/>
              </a:rPr>
              <a:t>güvenli oldu</a:t>
            </a:r>
            <a:r>
              <a:rPr lang="tr-TR" altLang="en-US" sz="2400" b="1" u="sng"/>
              <a:t>ğ</a:t>
            </a:r>
            <a:r>
              <a:rPr lang="tr-TR" altLang="en-US" sz="2400" b="1" u="sng">
                <a:cs typeface="Times New Roman" pitchFamily="18" charset="0"/>
              </a:rPr>
              <a:t>unu</a:t>
            </a:r>
            <a:r>
              <a:rPr lang="tr-TR" altLang="en-US" sz="2400" b="1">
                <a:solidFill>
                  <a:srgbClr val="000000"/>
                </a:solidFill>
                <a:cs typeface="Times New Roman" pitchFamily="18" charset="0"/>
              </a:rPr>
              <a:t> </a:t>
            </a:r>
            <a:r>
              <a:rPr lang="tr-TR" altLang="en-US" sz="2400" b="1">
                <a:solidFill>
                  <a:schemeClr val="accent2"/>
                </a:solidFill>
                <a:cs typeface="Times New Roman" pitchFamily="18" charset="0"/>
              </a:rPr>
              <a:t>göster</a:t>
            </a:r>
            <a:r>
              <a:rPr lang="tr-TR" altLang="en-US" sz="2400" b="1">
                <a:solidFill>
                  <a:schemeClr val="accent2"/>
                </a:solidFill>
              </a:rPr>
              <a:t>m</a:t>
            </a:r>
            <a:r>
              <a:rPr lang="tr-TR" altLang="en-US" sz="2400" b="1">
                <a:solidFill>
                  <a:schemeClr val="accent2"/>
                </a:solidFill>
                <a:cs typeface="Times New Roman" pitchFamily="18" charset="0"/>
              </a:rPr>
              <a:t>e</a:t>
            </a:r>
            <a:r>
              <a:rPr lang="tr-TR" altLang="en-US" sz="2400" b="1">
                <a:solidFill>
                  <a:schemeClr val="accent2"/>
                </a:solidFill>
              </a:rPr>
              <a:t>k için kullanılan</a:t>
            </a:r>
            <a:r>
              <a:rPr lang="tr-TR" altLang="en-US" sz="2400" b="1">
                <a:solidFill>
                  <a:schemeClr val="accent2"/>
                </a:solidFill>
                <a:cs typeface="Times New Roman" pitchFamily="18" charset="0"/>
              </a:rPr>
              <a:t> bir i</a:t>
            </a:r>
            <a:r>
              <a:rPr lang="tr-TR" altLang="en-US" sz="2400" b="1">
                <a:solidFill>
                  <a:schemeClr val="accent2"/>
                </a:solidFill>
              </a:rPr>
              <a:t>ş</a:t>
            </a:r>
            <a:r>
              <a:rPr lang="tr-TR" altLang="en-US" sz="2400" b="1">
                <a:solidFill>
                  <a:schemeClr val="accent2"/>
                </a:solidFill>
                <a:cs typeface="Times New Roman" pitchFamily="18" charset="0"/>
              </a:rPr>
              <a:t>arettir.</a:t>
            </a:r>
            <a:endParaRPr lang="en-US" altLang="en-US" sz="2400" b="1">
              <a:solidFill>
                <a:schemeClr val="accent2"/>
              </a:solidFill>
            </a:endParaRPr>
          </a:p>
        </p:txBody>
      </p:sp>
      <p:sp>
        <p:nvSpPr>
          <p:cNvPr id="26627" name="Rectangle 4"/>
          <p:cNvSpPr>
            <a:spLocks noChangeArrowheads="1"/>
          </p:cNvSpPr>
          <p:nvPr/>
        </p:nvSpPr>
        <p:spPr bwMode="auto">
          <a:xfrm>
            <a:off x="-1" y="615950"/>
            <a:ext cx="7078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tr-TR" altLang="en-US" sz="3200" b="1" dirty="0">
                <a:ea typeface="Arial Unicode MS" pitchFamily="34" charset="-128"/>
                <a:cs typeface="Arial Unicode MS" pitchFamily="34" charset="-128"/>
              </a:rPr>
              <a:t>CE UYGUNLUK İŞARETİNİN AMACI</a:t>
            </a:r>
          </a:p>
        </p:txBody>
      </p:sp>
    </p:spTree>
    <p:extLst>
      <p:ext uri="{BB962C8B-B14F-4D97-AF65-F5344CB8AC3E}">
        <p14:creationId xmlns:p14="http://schemas.microsoft.com/office/powerpoint/2010/main" val="84209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7000" y="254000"/>
            <a:ext cx="8045450" cy="582613"/>
          </a:xfrm>
        </p:spPr>
        <p:txBody>
          <a:bodyPr>
            <a:normAutofit fontScale="90000"/>
          </a:bodyPr>
          <a:lstStyle/>
          <a:p>
            <a:pPr eaLnBrk="1" hangingPunct="1">
              <a:defRPr/>
            </a:pPr>
            <a:r>
              <a:rPr lang="tr-TR" sz="3600" dirty="0" smtClean="0">
                <a:solidFill>
                  <a:srgbClr val="FF0000"/>
                </a:solidFill>
              </a:rPr>
              <a:t>CE İŞARETLEMESİ ADIMLARI</a:t>
            </a:r>
          </a:p>
        </p:txBody>
      </p:sp>
      <p:sp>
        <p:nvSpPr>
          <p:cNvPr id="9219" name="Rectangle 3"/>
          <p:cNvSpPr>
            <a:spLocks noGrp="1" noChangeArrowheads="1"/>
          </p:cNvSpPr>
          <p:nvPr>
            <p:ph idx="1"/>
          </p:nvPr>
        </p:nvSpPr>
        <p:spPr>
          <a:xfrm>
            <a:off x="77788" y="1266825"/>
            <a:ext cx="9066212" cy="4538663"/>
          </a:xfrm>
        </p:spPr>
        <p:txBody>
          <a:bodyPr/>
          <a:lstStyle/>
          <a:p>
            <a:pPr eaLnBrk="1" hangingPunct="1">
              <a:lnSpc>
                <a:spcPct val="80000"/>
              </a:lnSpc>
              <a:buFont typeface="Wingdings" pitchFamily="2" charset="2"/>
              <a:buNone/>
            </a:pPr>
            <a:r>
              <a:rPr lang="tr-TR" altLang="en-US" dirty="0" smtClean="0">
                <a:solidFill>
                  <a:schemeClr val="bg1"/>
                </a:solidFill>
              </a:rPr>
              <a:t>	</a:t>
            </a:r>
            <a:r>
              <a:rPr lang="tr-TR" altLang="en-US" sz="2400" dirty="0" smtClean="0"/>
              <a:t>Makine Emniyeti Yönetmeliğine göre</a:t>
            </a:r>
          </a:p>
          <a:p>
            <a:pPr eaLnBrk="1" hangingPunct="1">
              <a:lnSpc>
                <a:spcPct val="80000"/>
              </a:lnSpc>
              <a:buFont typeface="Wingdings" pitchFamily="2" charset="2"/>
              <a:buNone/>
            </a:pPr>
            <a:r>
              <a:rPr lang="tr-TR" altLang="en-US" sz="2400" dirty="0" smtClean="0"/>
              <a:t>	</a:t>
            </a:r>
            <a:r>
              <a:rPr lang="tr-TR" altLang="en-US" sz="2800" dirty="0" smtClean="0">
                <a:solidFill>
                  <a:srgbClr val="FF0000"/>
                </a:solidFill>
              </a:rPr>
              <a:t>İmalatçı veya Türkiye’de yerleşik yetkili temsilcisi, </a:t>
            </a:r>
          </a:p>
          <a:p>
            <a:pPr eaLnBrk="1" hangingPunct="1">
              <a:lnSpc>
                <a:spcPct val="80000"/>
              </a:lnSpc>
              <a:buFont typeface="Wingdings" pitchFamily="2" charset="2"/>
              <a:buNone/>
            </a:pPr>
            <a:r>
              <a:rPr lang="tr-TR" altLang="en-US" sz="2400" dirty="0"/>
              <a:t> </a:t>
            </a:r>
            <a:r>
              <a:rPr lang="tr-TR" altLang="en-US" sz="2400" dirty="0" smtClean="0"/>
              <a:t>  makinayı </a:t>
            </a:r>
            <a:r>
              <a:rPr lang="tr-TR" altLang="en-US" sz="2400" u="sng" dirty="0" smtClean="0">
                <a:solidFill>
                  <a:srgbClr val="FF0000"/>
                </a:solidFill>
              </a:rPr>
              <a:t>piyasaya arz etmeden ve/veya hizmete almadan önce; </a:t>
            </a:r>
          </a:p>
          <a:p>
            <a:pPr eaLnBrk="1" hangingPunct="1">
              <a:lnSpc>
                <a:spcPct val="80000"/>
              </a:lnSpc>
              <a:buFont typeface="Wingdings" pitchFamily="2" charset="2"/>
              <a:buNone/>
            </a:pPr>
            <a:r>
              <a:rPr lang="tr-TR" altLang="en-US" sz="2400" dirty="0" smtClean="0"/>
              <a:t>	a)Temel sağlık ve güvenlik kurallarının karşılanmasını sağlamak,</a:t>
            </a:r>
          </a:p>
          <a:p>
            <a:pPr eaLnBrk="1" hangingPunct="1">
              <a:lnSpc>
                <a:spcPct val="80000"/>
              </a:lnSpc>
              <a:buFont typeface="Wingdings" pitchFamily="2" charset="2"/>
              <a:buNone/>
            </a:pPr>
            <a:r>
              <a:rPr lang="tr-TR" altLang="en-US" sz="2400" dirty="0" smtClean="0"/>
              <a:t>	b) Kullanım/bakım </a:t>
            </a:r>
            <a:r>
              <a:rPr lang="tr-TR" altLang="en-US" sz="2400" dirty="0" err="1" smtClean="0"/>
              <a:t>talimatlerı</a:t>
            </a:r>
            <a:r>
              <a:rPr lang="tr-TR" altLang="en-US" sz="2400" dirty="0" smtClean="0"/>
              <a:t>, risk değerlendirmesi gibi dokümanları içeren teknik dosyayı sağlamak,</a:t>
            </a:r>
          </a:p>
          <a:p>
            <a:pPr eaLnBrk="1" hangingPunct="1">
              <a:lnSpc>
                <a:spcPct val="80000"/>
              </a:lnSpc>
              <a:buFont typeface="Wingdings" pitchFamily="2" charset="2"/>
              <a:buNone/>
            </a:pPr>
            <a:r>
              <a:rPr lang="tr-TR" altLang="en-US" sz="2400" dirty="0" smtClean="0"/>
              <a:t>	c) Özellikle talimatlar gibi gerekli bilgileri temin etmek,</a:t>
            </a:r>
          </a:p>
          <a:p>
            <a:pPr eaLnBrk="1" hangingPunct="1">
              <a:lnSpc>
                <a:spcPct val="80000"/>
              </a:lnSpc>
              <a:buFont typeface="Wingdings" pitchFamily="2" charset="2"/>
              <a:buNone/>
            </a:pPr>
            <a:r>
              <a:rPr lang="tr-TR" altLang="en-US" sz="2400" dirty="0" smtClean="0"/>
              <a:t>	ç) Uygunluk değerlendirmesi için gerekli işlemleri yerine getirmek,	</a:t>
            </a:r>
          </a:p>
          <a:p>
            <a:pPr eaLnBrk="1" hangingPunct="1">
              <a:lnSpc>
                <a:spcPct val="80000"/>
              </a:lnSpc>
              <a:buFont typeface="Wingdings" pitchFamily="2" charset="2"/>
              <a:buNone/>
            </a:pPr>
            <a:r>
              <a:rPr lang="tr-TR" altLang="en-US" sz="2400" dirty="0" smtClean="0"/>
              <a:t>	d) AT Uygunluk Beyanını makinaya uygun olarak hazırlamak,</a:t>
            </a:r>
          </a:p>
          <a:p>
            <a:pPr eaLnBrk="1" hangingPunct="1">
              <a:lnSpc>
                <a:spcPct val="80000"/>
              </a:lnSpc>
              <a:buFont typeface="Wingdings" pitchFamily="2" charset="2"/>
              <a:buNone/>
            </a:pPr>
            <a:r>
              <a:rPr lang="tr-TR" altLang="en-US" sz="2400" dirty="0" smtClean="0"/>
              <a:t>	e) CE uygunluk işaretini ekipmana iliştirmek zorundadır.</a:t>
            </a:r>
          </a:p>
        </p:txBody>
      </p:sp>
      <p:sp>
        <p:nvSpPr>
          <p:cNvPr id="9220" name="Rectangle 5"/>
          <p:cNvSpPr>
            <a:spLocks noGrp="1" noChangeArrowheads="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C655C039-027F-4A11-9CA7-8E31541EDEB2}" type="slidenum">
              <a:rPr lang="en-GB" altLang="en-US">
                <a:solidFill>
                  <a:srgbClr val="898989"/>
                </a:solidFill>
              </a:rPr>
              <a:pPr algn="l" eaLnBrk="1" hangingPunct="1"/>
              <a:t>9</a:t>
            </a:fld>
            <a:endParaRPr lang="en-GB" altLang="en-US">
              <a:solidFill>
                <a:srgbClr val="898989"/>
              </a:solidFill>
            </a:endParaRPr>
          </a:p>
        </p:txBody>
      </p:sp>
    </p:spTree>
    <p:extLst>
      <p:ext uri="{BB962C8B-B14F-4D97-AF65-F5344CB8AC3E}">
        <p14:creationId xmlns:p14="http://schemas.microsoft.com/office/powerpoint/2010/main" val="7654180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1823</Words>
  <Application>Microsoft Office PowerPoint</Application>
  <PresentationFormat>On-screen Show (4:3)</PresentationFormat>
  <Paragraphs>357</Paragraphs>
  <Slides>74</Slides>
  <Notes>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1_Standarddesign</vt:lpstr>
      <vt:lpstr>PowerPoint Presentation</vt:lpstr>
      <vt:lpstr>PowerPoint Presentation</vt:lpstr>
      <vt:lpstr>Yasal Mevzuat</vt:lpstr>
      <vt:lpstr>PowerPoint Presentation</vt:lpstr>
      <vt:lpstr>TANIMLAR</vt:lpstr>
      <vt:lpstr> 1-TASARIM VE İMALATTA GÜVENLİK  Makine Emniyeti Yönetmeliği (2006/42/AT) </vt:lpstr>
      <vt:lpstr>PowerPoint Presentation</vt:lpstr>
      <vt:lpstr>PowerPoint Presentation</vt:lpstr>
      <vt:lpstr>CE İŞARETLEMESİ ADIMLARI</vt:lpstr>
      <vt:lpstr>“CE” İŞARETİ İLİŞTİRİLMESİ ZORUNLU OLAN ÜRÜN GRUPLARI HANGİLERİDİR ?</vt:lpstr>
      <vt:lpstr>“CE” İŞARETİ İLİŞTİRİLMESİ ZORUNLU OLAN ÜRÜNLER</vt:lpstr>
      <vt:lpstr>PowerPoint Presentation</vt:lpstr>
      <vt:lpstr>Makinelerin İşaretlenmesi</vt:lpstr>
      <vt:lpstr>İş Sağlığı ve Güvenliği Kanunu Madde:5</vt:lpstr>
      <vt:lpstr>YÖNETMELİK</vt:lpstr>
      <vt:lpstr>TANIMLAR</vt:lpstr>
      <vt:lpstr>İş Ekipmanları Yönetmeliği</vt:lpstr>
      <vt:lpstr>İŞ EKİPMANLARI YÖNETMELİĞİ</vt:lpstr>
      <vt:lpstr>PowerPoint Presentation</vt:lpstr>
      <vt:lpstr>İŞ EKİPMANLARI YÖNETMELİĞİ</vt:lpstr>
      <vt:lpstr>PERIYODIK KONTROL SONUÇLARI</vt:lpstr>
      <vt:lpstr>ÖZEL RİSK TAŞIYAN İŞ EKİPMANLARI</vt:lpstr>
      <vt:lpstr>ÇALIŞANLARIN BİLGİLENDİRİLMESİ</vt:lpstr>
      <vt:lpstr>Bu bilgiler ve yazılı talimatlar en az aşağıdaki bilgileri içerecek şekilde hazırlanır.</vt:lpstr>
      <vt:lpstr>ÇALIŞANLARIN EĞİTİMİ</vt:lpstr>
      <vt:lpstr>Periyodik kontrolleri yapmaya yetkili kişilerin bildirimi </vt:lpstr>
      <vt:lpstr>Periyodik kontrolleri yapmaya yetkili kişilerin bildirimi </vt:lpstr>
      <vt:lpstr>Periyodik kontrolleri yapmaya yetkili kişilerin bildirimi </vt:lpstr>
      <vt:lpstr>Yetkilendirme, eğitim ve denetim </vt:lpstr>
      <vt:lpstr>              </vt:lpstr>
      <vt:lpstr> Kumanda cihazlarında bulunacak asgari genel gerekler </vt:lpstr>
      <vt:lpstr>PowerPoint Presentation</vt:lpstr>
      <vt:lpstr>PowerPoint Presentation</vt:lpstr>
      <vt:lpstr>PowerPoint Presentation</vt:lpstr>
      <vt:lpstr> İş ekipmanlarında bulunacak asgari genel gerekler</vt:lpstr>
      <vt:lpstr> İş ekipmanlarında bulunacak asgari genel gerekler</vt:lpstr>
      <vt:lpstr> İş ekipmanlarında bulunacak asgari genel gerekler</vt:lpstr>
      <vt:lpstr> İş ekipmanlarında bulunacak asgari genel gerekler</vt:lpstr>
      <vt:lpstr> İş ekipmanlarında bulunacak asgari genel gerekler</vt:lpstr>
      <vt:lpstr>Koruyucu örnekleri</vt:lpstr>
      <vt:lpstr>Koruyucu örnekleri</vt:lpstr>
      <vt:lpstr>Koruyucularda bulunacak asgari genel gerekler</vt:lpstr>
      <vt:lpstr>PowerPoint Presentation</vt:lpstr>
      <vt:lpstr> İş ekipmanlarında bulunacak asgari genel gerekler</vt:lpstr>
      <vt:lpstr> İş ekipmanlarında bulunacak asgari genel gerekler</vt:lpstr>
      <vt:lpstr> MAKİNE KORUYUCU TÜRLERİ </vt:lpstr>
      <vt:lpstr>Makine Koruyucuları</vt:lpstr>
      <vt:lpstr>Makine Koruyucuları</vt:lpstr>
      <vt:lpstr>Makine Koruyucuları</vt:lpstr>
      <vt:lpstr>Makine Koruyucuları</vt:lpstr>
      <vt:lpstr>Makine Koruyucuları</vt:lpstr>
      <vt:lpstr>Makine Koruyucuları</vt:lpstr>
      <vt:lpstr>Makine Koruyucuları</vt:lpstr>
      <vt:lpstr>İş Ekipmanlarının Kullanımında İşçilerin Sorumlulukları</vt:lpstr>
      <vt:lpstr> ÖZEL TİPTEKİ İŞ EKİPMANINDA BULUNACAK ASGARİ  EK GEREKLER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AkzoNobel</cp:lastModifiedBy>
  <cp:revision>1440</cp:revision>
  <dcterms:created xsi:type="dcterms:W3CDTF">2008-04-16T13:39:00Z</dcterms:created>
  <dcterms:modified xsi:type="dcterms:W3CDTF">2014-08-22T21:07:06Z</dcterms:modified>
</cp:coreProperties>
</file>