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63" r:id="rId3"/>
    <p:sldId id="266" r:id="rId4"/>
    <p:sldId id="267" r:id="rId5"/>
    <p:sldId id="359" r:id="rId6"/>
    <p:sldId id="269" r:id="rId7"/>
    <p:sldId id="270" r:id="rId8"/>
    <p:sldId id="271" r:id="rId9"/>
    <p:sldId id="352" r:id="rId10"/>
    <p:sldId id="349" r:id="rId11"/>
    <p:sldId id="350" r:id="rId12"/>
    <p:sldId id="353" r:id="rId13"/>
    <p:sldId id="354" r:id="rId14"/>
    <p:sldId id="357" r:id="rId15"/>
    <p:sldId id="355" r:id="rId16"/>
    <p:sldId id="356"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51" r:id="rId31"/>
    <p:sldId id="358" r:id="rId32"/>
    <p:sldId id="286" r:id="rId33"/>
    <p:sldId id="342" r:id="rId34"/>
    <p:sldId id="343" r:id="rId35"/>
    <p:sldId id="287" r:id="rId36"/>
    <p:sldId id="288" r:id="rId37"/>
    <p:sldId id="289" r:id="rId38"/>
    <p:sldId id="290" r:id="rId39"/>
    <p:sldId id="291" r:id="rId40"/>
    <p:sldId id="292" r:id="rId41"/>
    <p:sldId id="293" r:id="rId42"/>
    <p:sldId id="345" r:id="rId43"/>
    <p:sldId id="344" r:id="rId44"/>
    <p:sldId id="360" r:id="rId45"/>
    <p:sldId id="298" r:id="rId46"/>
    <p:sldId id="299" r:id="rId47"/>
    <p:sldId id="300" r:id="rId48"/>
    <p:sldId id="301" r:id="rId49"/>
    <p:sldId id="302" r:id="rId50"/>
    <p:sldId id="303" r:id="rId51"/>
    <p:sldId id="304"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46" r:id="rId73"/>
    <p:sldId id="326" r:id="rId74"/>
    <p:sldId id="347" r:id="rId75"/>
    <p:sldId id="327" r:id="rId76"/>
    <p:sldId id="328" r:id="rId77"/>
    <p:sldId id="329" r:id="rId78"/>
    <p:sldId id="348"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264" r:id="rId9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3D5D82-F4D1-4F51-BAAB-6C32A8BF8800}" type="datetimeFigureOut">
              <a:rPr lang="tr-TR"/>
              <a:pPr/>
              <a:t>15.08.2013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BA835D-DCAF-4C4E-B649-256356B1FAA8}" type="slidenum">
              <a:rPr lang="tr-TR"/>
              <a:pPr/>
              <a:t>‹#›</a:t>
            </a:fld>
            <a:endParaRPr lang="tr-TR"/>
          </a:p>
        </p:txBody>
      </p:sp>
    </p:spTree>
    <p:extLst>
      <p:ext uri="{BB962C8B-B14F-4D97-AF65-F5344CB8AC3E}">
        <p14:creationId xmlns:p14="http://schemas.microsoft.com/office/powerpoint/2010/main" val="537651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D5F2EB-8789-4C6B-A68E-0AB03573543E}" type="slidenum">
              <a:rPr lang="tr-TR"/>
              <a:pPr eaLnBrk="1" hangingPunct="1"/>
              <a:t>6</a:t>
            </a:fld>
            <a:endParaRPr lang="tr-TR"/>
          </a:p>
        </p:txBody>
      </p:sp>
      <p:sp>
        <p:nvSpPr>
          <p:cNvPr id="9625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E3B06A-F180-4A6F-A524-50F690B18525}" type="slidenum">
              <a:rPr lang="tr-TR"/>
              <a:pPr eaLnBrk="1" hangingPunct="1"/>
              <a:t>21</a:t>
            </a:fld>
            <a:endParaRPr lang="tr-TR"/>
          </a:p>
        </p:txBody>
      </p:sp>
      <p:sp>
        <p:nvSpPr>
          <p:cNvPr id="1054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08100B-5370-4CE0-830A-5CF604AB4FAA}" type="slidenum">
              <a:rPr lang="tr-TR"/>
              <a:pPr eaLnBrk="1" hangingPunct="1"/>
              <a:t>22</a:t>
            </a:fld>
            <a:endParaRPr lang="tr-TR"/>
          </a:p>
        </p:txBody>
      </p:sp>
      <p:sp>
        <p:nvSpPr>
          <p:cNvPr id="1064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B55A71-81C7-4371-BA01-2541A56E1E99}" type="slidenum">
              <a:rPr lang="tr-TR"/>
              <a:pPr eaLnBrk="1" hangingPunct="1"/>
              <a:t>23</a:t>
            </a:fld>
            <a:endParaRPr lang="tr-TR"/>
          </a:p>
        </p:txBody>
      </p:sp>
      <p:sp>
        <p:nvSpPr>
          <p:cNvPr id="1075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6BD65D-B85D-4F37-B7C6-20E0CE2B4A65}" type="slidenum">
              <a:rPr lang="tr-TR"/>
              <a:pPr eaLnBrk="1" hangingPunct="1"/>
              <a:t>24</a:t>
            </a:fld>
            <a:endParaRPr lang="tr-TR"/>
          </a:p>
        </p:txBody>
      </p:sp>
      <p:sp>
        <p:nvSpPr>
          <p:cNvPr id="1085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818205-A494-4D98-90E9-6B3CBCE6ECF6}" type="slidenum">
              <a:rPr lang="tr-TR"/>
              <a:pPr eaLnBrk="1" hangingPunct="1"/>
              <a:t>25</a:t>
            </a:fld>
            <a:endParaRPr lang="tr-TR"/>
          </a:p>
        </p:txBody>
      </p:sp>
      <p:sp>
        <p:nvSpPr>
          <p:cNvPr id="1095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9AF68F-1CFD-41EB-9878-ED24E8BAB8F9}" type="slidenum">
              <a:rPr lang="tr-TR"/>
              <a:pPr eaLnBrk="1" hangingPunct="1"/>
              <a:t>26</a:t>
            </a:fld>
            <a:endParaRPr lang="tr-TR"/>
          </a:p>
        </p:txBody>
      </p:sp>
      <p:sp>
        <p:nvSpPr>
          <p:cNvPr id="1105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D2F45D-713F-4E77-A471-6C1884266C1C}" type="slidenum">
              <a:rPr lang="tr-TR"/>
              <a:pPr eaLnBrk="1" hangingPunct="1"/>
              <a:t>27</a:t>
            </a:fld>
            <a:endParaRPr lang="tr-TR"/>
          </a:p>
        </p:txBody>
      </p:sp>
      <p:sp>
        <p:nvSpPr>
          <p:cNvPr id="11161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87C35C-A88E-4D0A-9393-C2E012121DCC}" type="slidenum">
              <a:rPr lang="tr-TR"/>
              <a:pPr eaLnBrk="1" hangingPunct="1"/>
              <a:t>28</a:t>
            </a:fld>
            <a:endParaRPr lang="tr-TR"/>
          </a:p>
        </p:txBody>
      </p:sp>
      <p:sp>
        <p:nvSpPr>
          <p:cNvPr id="1126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B15372-51C2-4834-A002-52068AC5324C}" type="slidenum">
              <a:rPr lang="tr-TR"/>
              <a:pPr eaLnBrk="1" hangingPunct="1"/>
              <a:t>29</a:t>
            </a:fld>
            <a:endParaRPr lang="tr-TR"/>
          </a:p>
        </p:txBody>
      </p:sp>
      <p:sp>
        <p:nvSpPr>
          <p:cNvPr id="1136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C1EED2-C987-483A-A99C-CC540B641A67}" type="slidenum">
              <a:rPr lang="tr-TR"/>
              <a:pPr eaLnBrk="1" hangingPunct="1"/>
              <a:t>45</a:t>
            </a:fld>
            <a:endParaRPr lang="tr-TR"/>
          </a:p>
        </p:txBody>
      </p:sp>
      <p:sp>
        <p:nvSpPr>
          <p:cNvPr id="1146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D9AEA8-948C-41EF-8545-9FB21D1CC598}" type="slidenum">
              <a:rPr lang="tr-TR"/>
              <a:pPr eaLnBrk="1" hangingPunct="1"/>
              <a:t>7</a:t>
            </a:fld>
            <a:endParaRPr lang="tr-TR"/>
          </a:p>
        </p:txBody>
      </p:sp>
      <p:sp>
        <p:nvSpPr>
          <p:cNvPr id="972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122A32-4223-40C0-846F-4460F6AC52A5}" type="slidenum">
              <a:rPr lang="tr-TR"/>
              <a:pPr eaLnBrk="1" hangingPunct="1"/>
              <a:t>46</a:t>
            </a:fld>
            <a:endParaRPr lang="tr-TR"/>
          </a:p>
        </p:txBody>
      </p:sp>
      <p:sp>
        <p:nvSpPr>
          <p:cNvPr id="1157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752B3A-0700-44BB-A225-0740224B153E}" type="slidenum">
              <a:rPr lang="tr-TR"/>
              <a:pPr eaLnBrk="1" hangingPunct="1"/>
              <a:t>47</a:t>
            </a:fld>
            <a:endParaRPr lang="tr-TR"/>
          </a:p>
        </p:txBody>
      </p:sp>
      <p:sp>
        <p:nvSpPr>
          <p:cNvPr id="1167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44B100-7556-45BD-9012-4111FF6F4CAB}" type="slidenum">
              <a:rPr lang="tr-TR"/>
              <a:pPr eaLnBrk="1" hangingPunct="1"/>
              <a:t>48</a:t>
            </a:fld>
            <a:endParaRPr lang="tr-TR"/>
          </a:p>
        </p:txBody>
      </p:sp>
      <p:sp>
        <p:nvSpPr>
          <p:cNvPr id="1177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878C6E-9006-4C99-9C54-5A8715A29057}" type="slidenum">
              <a:rPr lang="tr-TR"/>
              <a:pPr eaLnBrk="1" hangingPunct="1"/>
              <a:t>49</a:t>
            </a:fld>
            <a:endParaRPr lang="tr-TR"/>
          </a:p>
        </p:txBody>
      </p:sp>
      <p:sp>
        <p:nvSpPr>
          <p:cNvPr id="1187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C0A20F-CD84-464B-8BD6-02D2F7B0CD46}" type="slidenum">
              <a:rPr lang="tr-TR"/>
              <a:pPr eaLnBrk="1" hangingPunct="1"/>
              <a:t>50</a:t>
            </a:fld>
            <a:endParaRPr lang="tr-TR"/>
          </a:p>
        </p:txBody>
      </p:sp>
      <p:sp>
        <p:nvSpPr>
          <p:cNvPr id="1198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E0EC03-506E-4564-BFCA-9EF8140F55A0}" type="slidenum">
              <a:rPr lang="tr-TR"/>
              <a:pPr eaLnBrk="1" hangingPunct="1"/>
              <a:t>51</a:t>
            </a:fld>
            <a:endParaRPr lang="tr-TR"/>
          </a:p>
        </p:txBody>
      </p:sp>
      <p:sp>
        <p:nvSpPr>
          <p:cNvPr id="1208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135218-90EF-4B94-A8F1-6BC18C3B145F}" type="slidenum">
              <a:rPr lang="tr-TR"/>
              <a:pPr eaLnBrk="1" hangingPunct="1"/>
              <a:t>52</a:t>
            </a:fld>
            <a:endParaRPr lang="tr-TR"/>
          </a:p>
        </p:txBody>
      </p:sp>
      <p:sp>
        <p:nvSpPr>
          <p:cNvPr id="1218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B86C84-3CF7-454B-B7A7-CEDCB8DE93F4}" type="slidenum">
              <a:rPr lang="tr-TR"/>
              <a:pPr eaLnBrk="1" hangingPunct="1"/>
              <a:t>53</a:t>
            </a:fld>
            <a:endParaRPr lang="tr-TR"/>
          </a:p>
        </p:txBody>
      </p:sp>
      <p:sp>
        <p:nvSpPr>
          <p:cNvPr id="1228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E38122-B5CD-445C-86E1-6A097EDFC9CF}" type="slidenum">
              <a:rPr lang="tr-TR"/>
              <a:pPr eaLnBrk="1" hangingPunct="1"/>
              <a:t>54</a:t>
            </a:fld>
            <a:endParaRPr lang="tr-TR"/>
          </a:p>
        </p:txBody>
      </p:sp>
      <p:sp>
        <p:nvSpPr>
          <p:cNvPr id="1239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A43429-1E91-49B7-87A7-EEA24CA4CB14}" type="slidenum">
              <a:rPr lang="tr-TR"/>
              <a:pPr eaLnBrk="1" hangingPunct="1"/>
              <a:t>55</a:t>
            </a:fld>
            <a:endParaRPr lang="tr-TR"/>
          </a:p>
        </p:txBody>
      </p:sp>
      <p:sp>
        <p:nvSpPr>
          <p:cNvPr id="1249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D89982-4926-42CC-BA0D-214C2FBBE795}" type="slidenum">
              <a:rPr lang="tr-TR"/>
              <a:pPr eaLnBrk="1" hangingPunct="1"/>
              <a:t>8</a:t>
            </a:fld>
            <a:endParaRPr lang="tr-TR"/>
          </a:p>
        </p:txBody>
      </p:sp>
      <p:sp>
        <p:nvSpPr>
          <p:cNvPr id="983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EBC3ED-6B9D-410A-B262-714A252D2215}" type="slidenum">
              <a:rPr lang="tr-TR"/>
              <a:pPr eaLnBrk="1" hangingPunct="1"/>
              <a:t>56</a:t>
            </a:fld>
            <a:endParaRPr lang="tr-TR"/>
          </a:p>
        </p:txBody>
      </p:sp>
      <p:sp>
        <p:nvSpPr>
          <p:cNvPr id="1259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246437-2F48-4362-905F-5A0456179DEB}" type="slidenum">
              <a:rPr lang="tr-TR"/>
              <a:pPr eaLnBrk="1" hangingPunct="1"/>
              <a:t>57</a:t>
            </a:fld>
            <a:endParaRPr lang="tr-TR"/>
          </a:p>
        </p:txBody>
      </p:sp>
      <p:sp>
        <p:nvSpPr>
          <p:cNvPr id="1269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6C8366-9F60-48B0-B1F6-C579BB9D7F92}" type="slidenum">
              <a:rPr lang="tr-TR"/>
              <a:pPr eaLnBrk="1" hangingPunct="1"/>
              <a:t>58</a:t>
            </a:fld>
            <a:endParaRPr lang="tr-TR"/>
          </a:p>
        </p:txBody>
      </p:sp>
      <p:sp>
        <p:nvSpPr>
          <p:cNvPr id="1280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EF8A35-F92E-4172-BA67-36585DB28C07}" type="slidenum">
              <a:rPr lang="tr-TR"/>
              <a:pPr eaLnBrk="1" hangingPunct="1"/>
              <a:t>59</a:t>
            </a:fld>
            <a:endParaRPr lang="tr-TR"/>
          </a:p>
        </p:txBody>
      </p:sp>
      <p:sp>
        <p:nvSpPr>
          <p:cNvPr id="1290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44B21B-BC79-4875-8484-D0FB3D6D1196}" type="slidenum">
              <a:rPr lang="tr-TR"/>
              <a:pPr eaLnBrk="1" hangingPunct="1"/>
              <a:t>60</a:t>
            </a:fld>
            <a:endParaRPr lang="tr-TR"/>
          </a:p>
        </p:txBody>
      </p:sp>
      <p:sp>
        <p:nvSpPr>
          <p:cNvPr id="1300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C0FF6-7687-4677-AE6A-580A464293DB}" type="slidenum">
              <a:rPr lang="tr-TR"/>
              <a:pPr eaLnBrk="1" hangingPunct="1"/>
              <a:t>61</a:t>
            </a:fld>
            <a:endParaRPr lang="tr-TR"/>
          </a:p>
        </p:txBody>
      </p:sp>
      <p:sp>
        <p:nvSpPr>
          <p:cNvPr id="1310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78A54A-C634-46A4-AD8E-D97D5E89287A}" type="slidenum">
              <a:rPr lang="tr-TR"/>
              <a:pPr eaLnBrk="1" hangingPunct="1"/>
              <a:t>62</a:t>
            </a:fld>
            <a:endParaRPr lang="tr-TR"/>
          </a:p>
        </p:txBody>
      </p:sp>
      <p:sp>
        <p:nvSpPr>
          <p:cNvPr id="1320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4D13A11-B09F-4360-BA32-EF9E955CB91A}" type="slidenum">
              <a:rPr lang="tr-TR"/>
              <a:pPr eaLnBrk="1" hangingPunct="1"/>
              <a:t>63</a:t>
            </a:fld>
            <a:endParaRPr lang="tr-TR"/>
          </a:p>
        </p:txBody>
      </p:sp>
      <p:sp>
        <p:nvSpPr>
          <p:cNvPr id="1331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C7D815-544C-4AB8-A971-90266A29212D}" type="slidenum">
              <a:rPr lang="tr-TR"/>
              <a:pPr eaLnBrk="1" hangingPunct="1"/>
              <a:t>64</a:t>
            </a:fld>
            <a:endParaRPr lang="tr-TR"/>
          </a:p>
        </p:txBody>
      </p:sp>
      <p:sp>
        <p:nvSpPr>
          <p:cNvPr id="1341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D3D648-7B96-4DB2-B314-3A70D0EB2242}" type="slidenum">
              <a:rPr lang="tr-TR"/>
              <a:pPr eaLnBrk="1" hangingPunct="1"/>
              <a:t>65</a:t>
            </a:fld>
            <a:endParaRPr lang="tr-TR"/>
          </a:p>
        </p:txBody>
      </p:sp>
      <p:sp>
        <p:nvSpPr>
          <p:cNvPr id="1351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388378-640D-455C-87C1-974188AA28F0}" type="slidenum">
              <a:rPr lang="tr-TR"/>
              <a:pPr eaLnBrk="1" hangingPunct="1"/>
              <a:t>10</a:t>
            </a:fld>
            <a:endParaRPr lang="tr-TR"/>
          </a:p>
        </p:txBody>
      </p:sp>
      <p:sp>
        <p:nvSpPr>
          <p:cNvPr id="993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67C691-08C9-4DA9-BB3D-6DA7986BD499}" type="slidenum">
              <a:rPr lang="tr-TR"/>
              <a:pPr eaLnBrk="1" hangingPunct="1"/>
              <a:t>66</a:t>
            </a:fld>
            <a:endParaRPr lang="tr-TR"/>
          </a:p>
        </p:txBody>
      </p:sp>
      <p:sp>
        <p:nvSpPr>
          <p:cNvPr id="1361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374121-AF13-4719-8332-C1EDD931FC5A}" type="slidenum">
              <a:rPr lang="tr-TR"/>
              <a:pPr eaLnBrk="1" hangingPunct="1"/>
              <a:t>67</a:t>
            </a:fld>
            <a:endParaRPr lang="tr-TR"/>
          </a:p>
        </p:txBody>
      </p:sp>
      <p:sp>
        <p:nvSpPr>
          <p:cNvPr id="1372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AF2F33-7A3C-4BF1-8C18-5A5D9200C104}" type="slidenum">
              <a:rPr lang="tr-TR"/>
              <a:pPr eaLnBrk="1" hangingPunct="1"/>
              <a:t>68</a:t>
            </a:fld>
            <a:endParaRPr lang="tr-TR"/>
          </a:p>
        </p:txBody>
      </p:sp>
      <p:sp>
        <p:nvSpPr>
          <p:cNvPr id="1382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DD9BAC-7054-4046-91CA-824B9004B7AD}" type="slidenum">
              <a:rPr lang="tr-TR"/>
              <a:pPr eaLnBrk="1" hangingPunct="1"/>
              <a:t>69</a:t>
            </a:fld>
            <a:endParaRPr lang="tr-TR"/>
          </a:p>
        </p:txBody>
      </p:sp>
      <p:sp>
        <p:nvSpPr>
          <p:cNvPr id="13926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CE9FAA-6DE8-44CC-81F7-7C3A363AC18F}" type="slidenum">
              <a:rPr lang="tr-TR"/>
              <a:pPr eaLnBrk="1" hangingPunct="1"/>
              <a:t>70</a:t>
            </a:fld>
            <a:endParaRPr lang="tr-TR"/>
          </a:p>
        </p:txBody>
      </p:sp>
      <p:sp>
        <p:nvSpPr>
          <p:cNvPr id="1402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2D8DD9-52EC-4D55-8666-05D01D0C03C8}" type="slidenum">
              <a:rPr lang="tr-TR"/>
              <a:pPr eaLnBrk="1" hangingPunct="1"/>
              <a:t>71</a:t>
            </a:fld>
            <a:endParaRPr lang="tr-TR"/>
          </a:p>
        </p:txBody>
      </p:sp>
      <p:sp>
        <p:nvSpPr>
          <p:cNvPr id="1413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6E8A8D-4242-4689-852D-66BF6F08277A}" type="slidenum">
              <a:rPr lang="tr-TR"/>
              <a:pPr eaLnBrk="1" hangingPunct="1"/>
              <a:t>72</a:t>
            </a:fld>
            <a:endParaRPr lang="tr-TR"/>
          </a:p>
        </p:txBody>
      </p:sp>
      <p:sp>
        <p:nvSpPr>
          <p:cNvPr id="1423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70AEDF3-DF75-496E-A204-6970AAE864BA}" type="slidenum">
              <a:rPr lang="tr-TR"/>
              <a:pPr eaLnBrk="1" hangingPunct="1"/>
              <a:t>73</a:t>
            </a:fld>
            <a:endParaRPr lang="tr-TR"/>
          </a:p>
        </p:txBody>
      </p:sp>
      <p:sp>
        <p:nvSpPr>
          <p:cNvPr id="143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9C7658-8514-4CE0-95A5-0CB761E76ECA}" type="slidenum">
              <a:rPr lang="tr-TR"/>
              <a:pPr eaLnBrk="1" hangingPunct="1"/>
              <a:t>74</a:t>
            </a:fld>
            <a:endParaRPr lang="tr-TR"/>
          </a:p>
        </p:txBody>
      </p:sp>
      <p:sp>
        <p:nvSpPr>
          <p:cNvPr id="1443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20A11D-352F-4A9E-8691-785A62CC6CF7}" type="slidenum">
              <a:rPr lang="tr-TR"/>
              <a:pPr eaLnBrk="1" hangingPunct="1"/>
              <a:t>75</a:t>
            </a:fld>
            <a:endParaRPr lang="tr-TR"/>
          </a:p>
        </p:txBody>
      </p:sp>
      <p:sp>
        <p:nvSpPr>
          <p:cNvPr id="1454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1D3052-F328-4788-A213-90E836D9E329}" type="slidenum">
              <a:rPr lang="tr-TR"/>
              <a:pPr eaLnBrk="1" hangingPunct="1"/>
              <a:t>11</a:t>
            </a:fld>
            <a:endParaRPr lang="tr-TR"/>
          </a:p>
        </p:txBody>
      </p:sp>
      <p:sp>
        <p:nvSpPr>
          <p:cNvPr id="1003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01A5AC-D0C6-42E1-8C2A-698AF6E98B94}" type="slidenum">
              <a:rPr lang="tr-TR"/>
              <a:pPr eaLnBrk="1" hangingPunct="1"/>
              <a:t>76</a:t>
            </a:fld>
            <a:endParaRPr lang="tr-TR"/>
          </a:p>
        </p:txBody>
      </p:sp>
      <p:sp>
        <p:nvSpPr>
          <p:cNvPr id="1464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666A13-910D-41F8-9EF2-0696DC8902E5}" type="slidenum">
              <a:rPr lang="tr-TR"/>
              <a:pPr eaLnBrk="1" hangingPunct="1"/>
              <a:t>77</a:t>
            </a:fld>
            <a:endParaRPr lang="tr-TR"/>
          </a:p>
        </p:txBody>
      </p:sp>
      <p:sp>
        <p:nvSpPr>
          <p:cNvPr id="1474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43B9E3-0BBF-410F-B0CC-940EAB4280E5}" type="slidenum">
              <a:rPr lang="tr-TR"/>
              <a:pPr eaLnBrk="1" hangingPunct="1"/>
              <a:t>78</a:t>
            </a:fld>
            <a:endParaRPr lang="tr-TR"/>
          </a:p>
        </p:txBody>
      </p:sp>
      <p:sp>
        <p:nvSpPr>
          <p:cNvPr id="1484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AC7730-2D9B-40D6-AEF7-68BE6D05FE54}" type="slidenum">
              <a:rPr lang="tr-TR"/>
              <a:pPr eaLnBrk="1" hangingPunct="1"/>
              <a:t>79</a:t>
            </a:fld>
            <a:endParaRPr lang="tr-TR"/>
          </a:p>
        </p:txBody>
      </p:sp>
      <p:sp>
        <p:nvSpPr>
          <p:cNvPr id="1495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514C1E-7338-4BEA-B64A-9CD756DEF919}" type="slidenum">
              <a:rPr lang="tr-TR"/>
              <a:pPr eaLnBrk="1" hangingPunct="1"/>
              <a:t>80</a:t>
            </a:fld>
            <a:endParaRPr lang="tr-TR"/>
          </a:p>
        </p:txBody>
      </p:sp>
      <p:sp>
        <p:nvSpPr>
          <p:cNvPr id="1505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645B10-133C-44B2-8A63-0E7D0B530B89}" type="slidenum">
              <a:rPr lang="tr-TR"/>
              <a:pPr eaLnBrk="1" hangingPunct="1"/>
              <a:t>81</a:t>
            </a:fld>
            <a:endParaRPr lang="tr-TR"/>
          </a:p>
        </p:txBody>
      </p:sp>
      <p:sp>
        <p:nvSpPr>
          <p:cNvPr id="1515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768C0B-0E87-426B-BE4E-4723D1D2E92F}" type="slidenum">
              <a:rPr lang="tr-TR"/>
              <a:pPr eaLnBrk="1" hangingPunct="1"/>
              <a:t>82</a:t>
            </a:fld>
            <a:endParaRPr lang="tr-TR"/>
          </a:p>
        </p:txBody>
      </p:sp>
      <p:sp>
        <p:nvSpPr>
          <p:cNvPr id="1525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3B64D7-DA1E-40CC-91FA-713326221C75}" type="slidenum">
              <a:rPr lang="tr-TR"/>
              <a:pPr eaLnBrk="1" hangingPunct="1"/>
              <a:t>83</a:t>
            </a:fld>
            <a:endParaRPr lang="tr-TR"/>
          </a:p>
        </p:txBody>
      </p:sp>
      <p:sp>
        <p:nvSpPr>
          <p:cNvPr id="1536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A4383A-8D1A-4F5B-B144-8AF94E57B7CF}" type="slidenum">
              <a:rPr lang="tr-TR"/>
              <a:pPr eaLnBrk="1" hangingPunct="1"/>
              <a:t>84</a:t>
            </a:fld>
            <a:endParaRPr lang="tr-TR"/>
          </a:p>
        </p:txBody>
      </p:sp>
      <p:sp>
        <p:nvSpPr>
          <p:cNvPr id="1546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DD9656-CC59-4388-A1C6-78448542A366}" type="slidenum">
              <a:rPr lang="tr-TR"/>
              <a:pPr eaLnBrk="1" hangingPunct="1"/>
              <a:t>85</a:t>
            </a:fld>
            <a:endParaRPr lang="tr-TR"/>
          </a:p>
        </p:txBody>
      </p:sp>
      <p:sp>
        <p:nvSpPr>
          <p:cNvPr id="1556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6912CB7-66E7-4FA5-A9E5-632A1D8567EB}" type="slidenum">
              <a:rPr lang="tr-TR"/>
              <a:pPr eaLnBrk="1" hangingPunct="1"/>
              <a:t>17</a:t>
            </a:fld>
            <a:endParaRPr lang="tr-TR"/>
          </a:p>
        </p:txBody>
      </p:sp>
      <p:sp>
        <p:nvSpPr>
          <p:cNvPr id="1013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4681558-3BED-4CCD-95F1-5308BF9276CC}" type="slidenum">
              <a:rPr lang="tr-TR"/>
              <a:pPr eaLnBrk="1" hangingPunct="1"/>
              <a:t>86</a:t>
            </a:fld>
            <a:endParaRPr lang="tr-TR"/>
          </a:p>
        </p:txBody>
      </p:sp>
      <p:sp>
        <p:nvSpPr>
          <p:cNvPr id="1566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D7625E-0A18-465E-98CD-72A307C78543}" type="slidenum">
              <a:rPr lang="tr-TR"/>
              <a:pPr eaLnBrk="1" hangingPunct="1"/>
              <a:t>87</a:t>
            </a:fld>
            <a:endParaRPr lang="tr-TR"/>
          </a:p>
        </p:txBody>
      </p:sp>
      <p:sp>
        <p:nvSpPr>
          <p:cNvPr id="1576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00D088-814E-46E1-A2A6-670CC8F55C2F}" type="slidenum">
              <a:rPr lang="tr-TR"/>
              <a:pPr eaLnBrk="1" hangingPunct="1"/>
              <a:t>88</a:t>
            </a:fld>
            <a:endParaRPr lang="tr-TR"/>
          </a:p>
        </p:txBody>
      </p:sp>
      <p:sp>
        <p:nvSpPr>
          <p:cNvPr id="1587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0F48C-75DD-4AF9-B2BD-B9C6BDA829C1}" type="slidenum">
              <a:rPr lang="tr-TR"/>
              <a:pPr eaLnBrk="1" hangingPunct="1"/>
              <a:t>89</a:t>
            </a:fld>
            <a:endParaRPr lang="tr-TR"/>
          </a:p>
        </p:txBody>
      </p:sp>
      <p:sp>
        <p:nvSpPr>
          <p:cNvPr id="1597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182B6B-1B64-4FF4-8212-77E97252CBF6}" type="slidenum">
              <a:rPr lang="tr-TR"/>
              <a:pPr eaLnBrk="1" hangingPunct="1"/>
              <a:t>90</a:t>
            </a:fld>
            <a:endParaRPr lang="tr-TR"/>
          </a:p>
        </p:txBody>
      </p:sp>
      <p:sp>
        <p:nvSpPr>
          <p:cNvPr id="16077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FADC58-410C-45A2-92AE-490C84B2956C}" type="slidenum">
              <a:rPr lang="tr-TR"/>
              <a:pPr eaLnBrk="1" hangingPunct="1"/>
              <a:t>18</a:t>
            </a:fld>
            <a:endParaRPr lang="tr-TR"/>
          </a:p>
        </p:txBody>
      </p:sp>
      <p:sp>
        <p:nvSpPr>
          <p:cNvPr id="1024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58CC41-A2EF-4D01-80D1-763DD3DBCC9A}" type="slidenum">
              <a:rPr lang="tr-TR"/>
              <a:pPr eaLnBrk="1" hangingPunct="1"/>
              <a:t>19</a:t>
            </a:fld>
            <a:endParaRPr lang="tr-TR"/>
          </a:p>
        </p:txBody>
      </p:sp>
      <p:sp>
        <p:nvSpPr>
          <p:cNvPr id="1034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4B72C7-3A4D-4932-AD1F-F65830514B07}" type="slidenum">
              <a:rPr lang="tr-TR"/>
              <a:pPr eaLnBrk="1" hangingPunct="1"/>
              <a:t>20</a:t>
            </a:fld>
            <a:endParaRPr lang="tr-TR"/>
          </a:p>
        </p:txBody>
      </p:sp>
      <p:sp>
        <p:nvSpPr>
          <p:cNvPr id="1044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fld id="{FFF92646-722B-4D70-8300-643303F9E4D9}" type="datetimeFigureOut">
              <a:rPr lang="tr-TR"/>
              <a:pPr/>
              <a:t>15.08.2013</a:t>
            </a:fld>
            <a:endParaRPr lang="tr-TR"/>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90641545-46D0-4691-9F44-8F98B9521663}" type="slidenum">
              <a:rPr lang="tr-TR"/>
              <a:pPr/>
              <a:t>‹#›</a:t>
            </a:fld>
            <a:endParaRPr lang="tr-TR"/>
          </a:p>
        </p:txBody>
      </p:sp>
    </p:spTree>
    <p:extLst>
      <p:ext uri="{BB962C8B-B14F-4D97-AF65-F5344CB8AC3E}">
        <p14:creationId xmlns:p14="http://schemas.microsoft.com/office/powerpoint/2010/main" val="404865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D54B6D9F-25B8-413D-AF9A-87C34029FA0F}" type="datetimeFigureOut">
              <a:rPr lang="tr-TR"/>
              <a:pPr/>
              <a:t>15.08.2013</a:t>
            </a:fld>
            <a:endParaRPr lang="tr-TR"/>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F8967C68-9819-4ED6-9F0E-4C8C6FCFC3A7}" type="slidenum">
              <a:rPr lang="tr-TR"/>
              <a:pPr/>
              <a:t>‹#›</a:t>
            </a:fld>
            <a:endParaRPr lang="tr-TR"/>
          </a:p>
        </p:txBody>
      </p:sp>
    </p:spTree>
    <p:extLst>
      <p:ext uri="{BB962C8B-B14F-4D97-AF65-F5344CB8AC3E}">
        <p14:creationId xmlns:p14="http://schemas.microsoft.com/office/powerpoint/2010/main" val="11918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779E61BE-87D1-4520-BBEB-C0F35ED2E409}" type="datetimeFigureOut">
              <a:rPr lang="tr-TR"/>
              <a:pPr/>
              <a:t>15.08.2013</a:t>
            </a:fld>
            <a:endParaRPr lang="tr-TR"/>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CD61E678-C248-4BF7-B581-9C5B0DAFF00C}" type="slidenum">
              <a:rPr lang="tr-TR"/>
              <a:pPr/>
              <a:t>‹#›</a:t>
            </a:fld>
            <a:endParaRPr lang="tr-TR"/>
          </a:p>
        </p:txBody>
      </p:sp>
    </p:spTree>
    <p:extLst>
      <p:ext uri="{BB962C8B-B14F-4D97-AF65-F5344CB8AC3E}">
        <p14:creationId xmlns:p14="http://schemas.microsoft.com/office/powerpoint/2010/main" val="405646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62A2E088-4A37-4687-86E4-2462397F70B4}" type="datetimeFigureOut">
              <a:rPr lang="tr-TR"/>
              <a:pPr/>
              <a:t>15.08.2013</a:t>
            </a:fld>
            <a:endParaRPr lang="tr-TR"/>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9B39A4B0-1964-490F-99C2-21A4F5D0FA1D}" type="slidenum">
              <a:rPr lang="tr-TR"/>
              <a:pPr/>
              <a:t>‹#›</a:t>
            </a:fld>
            <a:endParaRPr lang="tr-TR"/>
          </a:p>
        </p:txBody>
      </p:sp>
    </p:spTree>
    <p:extLst>
      <p:ext uri="{BB962C8B-B14F-4D97-AF65-F5344CB8AC3E}">
        <p14:creationId xmlns:p14="http://schemas.microsoft.com/office/powerpoint/2010/main" val="219272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fld id="{4FE062DB-409D-43EB-BEEA-7356871DA071}" type="datetimeFigureOut">
              <a:rPr lang="tr-TR"/>
              <a:pPr/>
              <a:t>15.08.2013</a:t>
            </a:fld>
            <a:endParaRPr lang="tr-TR"/>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4B9A6A86-1370-4787-AF2C-E14F31EF9B64}" type="slidenum">
              <a:rPr lang="tr-TR"/>
              <a:pPr/>
              <a:t>‹#›</a:t>
            </a:fld>
            <a:endParaRPr lang="tr-TR"/>
          </a:p>
        </p:txBody>
      </p:sp>
    </p:spTree>
    <p:extLst>
      <p:ext uri="{BB962C8B-B14F-4D97-AF65-F5344CB8AC3E}">
        <p14:creationId xmlns:p14="http://schemas.microsoft.com/office/powerpoint/2010/main" val="138735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fld id="{05123EB0-E50B-4C16-8C5A-81D5887AE609}" type="datetimeFigureOut">
              <a:rPr lang="tr-TR"/>
              <a:pPr/>
              <a:t>15.08.2013</a:t>
            </a:fld>
            <a:endParaRPr lang="tr-TR"/>
          </a:p>
        </p:txBody>
      </p:sp>
      <p:sp>
        <p:nvSpPr>
          <p:cNvPr id="6" name="Altbilgi Yer Tutucusu 4"/>
          <p:cNvSpPr>
            <a:spLocks noGrp="1"/>
          </p:cNvSpPr>
          <p:nvPr>
            <p:ph type="ftr" sz="quarter" idx="11"/>
          </p:nvPr>
        </p:nvSpPr>
        <p:spPr/>
        <p:txBody>
          <a:bodyPr/>
          <a:lstStyle>
            <a:lvl1pPr>
              <a:defRPr/>
            </a:lvl1pPr>
          </a:lstStyle>
          <a:p>
            <a:endParaRPr lang="en-US"/>
          </a:p>
        </p:txBody>
      </p:sp>
      <p:sp>
        <p:nvSpPr>
          <p:cNvPr id="7" name="Slayt Numarası Yer Tutucusu 5"/>
          <p:cNvSpPr>
            <a:spLocks noGrp="1"/>
          </p:cNvSpPr>
          <p:nvPr>
            <p:ph type="sldNum" sz="quarter" idx="12"/>
          </p:nvPr>
        </p:nvSpPr>
        <p:spPr/>
        <p:txBody>
          <a:bodyPr/>
          <a:lstStyle>
            <a:lvl1pPr>
              <a:defRPr/>
            </a:lvl1pPr>
          </a:lstStyle>
          <a:p>
            <a:fld id="{AF1B6D10-B509-4CFA-8834-790124F7B299}" type="slidenum">
              <a:rPr lang="tr-TR"/>
              <a:pPr/>
              <a:t>‹#›</a:t>
            </a:fld>
            <a:endParaRPr lang="tr-TR"/>
          </a:p>
        </p:txBody>
      </p:sp>
    </p:spTree>
    <p:extLst>
      <p:ext uri="{BB962C8B-B14F-4D97-AF65-F5344CB8AC3E}">
        <p14:creationId xmlns:p14="http://schemas.microsoft.com/office/powerpoint/2010/main" val="358713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fld id="{408B063F-E7EF-4EF9-AFF6-2C7B90945A7B}" type="datetimeFigureOut">
              <a:rPr lang="tr-TR"/>
              <a:pPr/>
              <a:t>15.08.2013</a:t>
            </a:fld>
            <a:endParaRPr lang="tr-TR"/>
          </a:p>
        </p:txBody>
      </p:sp>
      <p:sp>
        <p:nvSpPr>
          <p:cNvPr id="8" name="Altbilgi Yer Tutucusu 4"/>
          <p:cNvSpPr>
            <a:spLocks noGrp="1"/>
          </p:cNvSpPr>
          <p:nvPr>
            <p:ph type="ftr" sz="quarter" idx="11"/>
          </p:nvPr>
        </p:nvSpPr>
        <p:spPr/>
        <p:txBody>
          <a:bodyPr/>
          <a:lstStyle>
            <a:lvl1pPr>
              <a:defRPr/>
            </a:lvl1pPr>
          </a:lstStyle>
          <a:p>
            <a:endParaRPr lang="en-US"/>
          </a:p>
        </p:txBody>
      </p:sp>
      <p:sp>
        <p:nvSpPr>
          <p:cNvPr id="9" name="Slayt Numarası Yer Tutucusu 5"/>
          <p:cNvSpPr>
            <a:spLocks noGrp="1"/>
          </p:cNvSpPr>
          <p:nvPr>
            <p:ph type="sldNum" sz="quarter" idx="12"/>
          </p:nvPr>
        </p:nvSpPr>
        <p:spPr/>
        <p:txBody>
          <a:bodyPr/>
          <a:lstStyle>
            <a:lvl1pPr>
              <a:defRPr/>
            </a:lvl1pPr>
          </a:lstStyle>
          <a:p>
            <a:fld id="{24788EC2-8F42-4C02-ADEF-87A1D54C30C7}" type="slidenum">
              <a:rPr lang="tr-TR"/>
              <a:pPr/>
              <a:t>‹#›</a:t>
            </a:fld>
            <a:endParaRPr lang="tr-TR"/>
          </a:p>
        </p:txBody>
      </p:sp>
    </p:spTree>
    <p:extLst>
      <p:ext uri="{BB962C8B-B14F-4D97-AF65-F5344CB8AC3E}">
        <p14:creationId xmlns:p14="http://schemas.microsoft.com/office/powerpoint/2010/main" val="7368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fld id="{454AE637-662F-456D-B506-BE65E65AFC55}" type="datetimeFigureOut">
              <a:rPr lang="tr-TR"/>
              <a:pPr/>
              <a:t>15.08.2013</a:t>
            </a:fld>
            <a:endParaRPr lang="tr-TR"/>
          </a:p>
        </p:txBody>
      </p:sp>
      <p:sp>
        <p:nvSpPr>
          <p:cNvPr id="4" name="Altbilgi Yer Tutucusu 4"/>
          <p:cNvSpPr>
            <a:spLocks noGrp="1"/>
          </p:cNvSpPr>
          <p:nvPr>
            <p:ph type="ftr" sz="quarter" idx="11"/>
          </p:nvPr>
        </p:nvSpPr>
        <p:spPr/>
        <p:txBody>
          <a:bodyPr/>
          <a:lstStyle>
            <a:lvl1pPr>
              <a:defRPr/>
            </a:lvl1pPr>
          </a:lstStyle>
          <a:p>
            <a:endParaRPr lang="en-US"/>
          </a:p>
        </p:txBody>
      </p:sp>
      <p:sp>
        <p:nvSpPr>
          <p:cNvPr id="5" name="Slayt Numarası Yer Tutucusu 5"/>
          <p:cNvSpPr>
            <a:spLocks noGrp="1"/>
          </p:cNvSpPr>
          <p:nvPr>
            <p:ph type="sldNum" sz="quarter" idx="12"/>
          </p:nvPr>
        </p:nvSpPr>
        <p:spPr/>
        <p:txBody>
          <a:bodyPr/>
          <a:lstStyle>
            <a:lvl1pPr>
              <a:defRPr/>
            </a:lvl1pPr>
          </a:lstStyle>
          <a:p>
            <a:fld id="{9B51A0A6-8BF1-4A14-AA1C-CCA7FCA6A363}" type="slidenum">
              <a:rPr lang="tr-TR"/>
              <a:pPr/>
              <a:t>‹#›</a:t>
            </a:fld>
            <a:endParaRPr lang="tr-TR"/>
          </a:p>
        </p:txBody>
      </p:sp>
    </p:spTree>
    <p:extLst>
      <p:ext uri="{BB962C8B-B14F-4D97-AF65-F5344CB8AC3E}">
        <p14:creationId xmlns:p14="http://schemas.microsoft.com/office/powerpoint/2010/main" val="397051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fld id="{60566699-E42A-47BA-A290-6269702ED958}" type="datetimeFigureOut">
              <a:rPr lang="tr-TR"/>
              <a:pPr/>
              <a:t>15.08.2013</a:t>
            </a:fld>
            <a:endParaRPr lang="tr-TR"/>
          </a:p>
        </p:txBody>
      </p:sp>
      <p:sp>
        <p:nvSpPr>
          <p:cNvPr id="3" name="Altbilgi Yer Tutucusu 4"/>
          <p:cNvSpPr>
            <a:spLocks noGrp="1"/>
          </p:cNvSpPr>
          <p:nvPr>
            <p:ph type="ftr" sz="quarter" idx="11"/>
          </p:nvPr>
        </p:nvSpPr>
        <p:spPr/>
        <p:txBody>
          <a:bodyPr/>
          <a:lstStyle>
            <a:lvl1pPr>
              <a:defRPr/>
            </a:lvl1pPr>
          </a:lstStyle>
          <a:p>
            <a:endParaRPr lang="en-US"/>
          </a:p>
        </p:txBody>
      </p:sp>
      <p:sp>
        <p:nvSpPr>
          <p:cNvPr id="4" name="Slayt Numarası Yer Tutucusu 5"/>
          <p:cNvSpPr>
            <a:spLocks noGrp="1"/>
          </p:cNvSpPr>
          <p:nvPr>
            <p:ph type="sldNum" sz="quarter" idx="12"/>
          </p:nvPr>
        </p:nvSpPr>
        <p:spPr/>
        <p:txBody>
          <a:bodyPr/>
          <a:lstStyle>
            <a:lvl1pPr>
              <a:defRPr/>
            </a:lvl1pPr>
          </a:lstStyle>
          <a:p>
            <a:fld id="{3C998D80-B91A-43A0-96C8-404747C99874}" type="slidenum">
              <a:rPr lang="tr-TR"/>
              <a:pPr/>
              <a:t>‹#›</a:t>
            </a:fld>
            <a:endParaRPr lang="tr-TR"/>
          </a:p>
        </p:txBody>
      </p:sp>
    </p:spTree>
    <p:extLst>
      <p:ext uri="{BB962C8B-B14F-4D97-AF65-F5344CB8AC3E}">
        <p14:creationId xmlns:p14="http://schemas.microsoft.com/office/powerpoint/2010/main" val="243456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fld id="{23C4ED22-529D-4211-905F-C8C8D4980093}" type="datetimeFigureOut">
              <a:rPr lang="tr-TR"/>
              <a:pPr/>
              <a:t>15.08.2013</a:t>
            </a:fld>
            <a:endParaRPr lang="tr-TR"/>
          </a:p>
        </p:txBody>
      </p:sp>
      <p:sp>
        <p:nvSpPr>
          <p:cNvPr id="6" name="Altbilgi Yer Tutucusu 4"/>
          <p:cNvSpPr>
            <a:spLocks noGrp="1"/>
          </p:cNvSpPr>
          <p:nvPr>
            <p:ph type="ftr" sz="quarter" idx="11"/>
          </p:nvPr>
        </p:nvSpPr>
        <p:spPr/>
        <p:txBody>
          <a:bodyPr/>
          <a:lstStyle>
            <a:lvl1pPr>
              <a:defRPr/>
            </a:lvl1pPr>
          </a:lstStyle>
          <a:p>
            <a:endParaRPr lang="en-US"/>
          </a:p>
        </p:txBody>
      </p:sp>
      <p:sp>
        <p:nvSpPr>
          <p:cNvPr id="7" name="Slayt Numarası Yer Tutucusu 5"/>
          <p:cNvSpPr>
            <a:spLocks noGrp="1"/>
          </p:cNvSpPr>
          <p:nvPr>
            <p:ph type="sldNum" sz="quarter" idx="12"/>
          </p:nvPr>
        </p:nvSpPr>
        <p:spPr/>
        <p:txBody>
          <a:bodyPr/>
          <a:lstStyle>
            <a:lvl1pPr>
              <a:defRPr/>
            </a:lvl1pPr>
          </a:lstStyle>
          <a:p>
            <a:fld id="{2D9EFA0D-9BA4-43C4-A28A-1B1270A7B5F3}" type="slidenum">
              <a:rPr lang="tr-TR"/>
              <a:pPr/>
              <a:t>‹#›</a:t>
            </a:fld>
            <a:endParaRPr lang="tr-TR"/>
          </a:p>
        </p:txBody>
      </p:sp>
    </p:spTree>
    <p:extLst>
      <p:ext uri="{BB962C8B-B14F-4D97-AF65-F5344CB8AC3E}">
        <p14:creationId xmlns:p14="http://schemas.microsoft.com/office/powerpoint/2010/main" val="412085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fld id="{23562D53-8CC4-4B52-BE2F-1E3AC483955D}" type="datetimeFigureOut">
              <a:rPr lang="tr-TR"/>
              <a:pPr/>
              <a:t>15.08.2013</a:t>
            </a:fld>
            <a:endParaRPr lang="tr-TR"/>
          </a:p>
        </p:txBody>
      </p:sp>
      <p:sp>
        <p:nvSpPr>
          <p:cNvPr id="6" name="Altbilgi Yer Tutucusu 4"/>
          <p:cNvSpPr>
            <a:spLocks noGrp="1"/>
          </p:cNvSpPr>
          <p:nvPr>
            <p:ph type="ftr" sz="quarter" idx="11"/>
          </p:nvPr>
        </p:nvSpPr>
        <p:spPr/>
        <p:txBody>
          <a:bodyPr/>
          <a:lstStyle>
            <a:lvl1pPr>
              <a:defRPr/>
            </a:lvl1pPr>
          </a:lstStyle>
          <a:p>
            <a:endParaRPr lang="en-US"/>
          </a:p>
        </p:txBody>
      </p:sp>
      <p:sp>
        <p:nvSpPr>
          <p:cNvPr id="7" name="Slayt Numarası Yer Tutucusu 5"/>
          <p:cNvSpPr>
            <a:spLocks noGrp="1"/>
          </p:cNvSpPr>
          <p:nvPr>
            <p:ph type="sldNum" sz="quarter" idx="12"/>
          </p:nvPr>
        </p:nvSpPr>
        <p:spPr/>
        <p:txBody>
          <a:bodyPr/>
          <a:lstStyle>
            <a:lvl1pPr>
              <a:defRPr/>
            </a:lvl1pPr>
          </a:lstStyle>
          <a:p>
            <a:fld id="{577C2FB5-14E9-435A-9958-AC89246DAF5D}" type="slidenum">
              <a:rPr lang="tr-TR"/>
              <a:pPr/>
              <a:t>‹#›</a:t>
            </a:fld>
            <a:endParaRPr lang="tr-TR"/>
          </a:p>
        </p:txBody>
      </p:sp>
    </p:spTree>
    <p:extLst>
      <p:ext uri="{BB962C8B-B14F-4D97-AF65-F5344CB8AC3E}">
        <p14:creationId xmlns:p14="http://schemas.microsoft.com/office/powerpoint/2010/main" val="173899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43"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E8B03EC-E74B-4720-8651-D73FE0153ED2}" type="datetimeFigureOut">
              <a:rPr lang="tr-TR"/>
              <a:pPr/>
              <a:t>15.08.2013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DFD1ABA-CC1A-4453-AEA8-3125FD43FEF9}"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zirvebacahavalandirma.com/tr/images/b/1.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zirvebacahavalandirma.com/tr/images/b/15.jpg" TargetMode="External"/><Relationship Id="rId1" Type="http://schemas.openxmlformats.org/officeDocument/2006/relationships/slideLayout" Target="../slideLayouts/slideLayout2.xml"/><Relationship Id="rId6" Type="http://schemas.openxmlformats.org/officeDocument/2006/relationships/hyperlink" Target="http://www.zirvebacahavalandirma.com/tr/images/b/9.jpg" TargetMode="External"/><Relationship Id="rId5" Type="http://schemas.openxmlformats.org/officeDocument/2006/relationships/image" Target="../media/image5.jpeg"/><Relationship Id="rId4" Type="http://schemas.openxmlformats.org/officeDocument/2006/relationships/hyperlink" Target="http://www.zirvebacahavalandirma.com/tr/images/b/10.jpg"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2844" y="1285860"/>
            <a:ext cx="8786874" cy="1357322"/>
          </a:xfrm>
          <a:ln>
            <a:miter lim="800000"/>
            <a:headEnd/>
            <a:tailEnd/>
          </a:ln>
        </p:spPr>
        <p:txBody>
          <a:bodyPr rtlCol="0">
            <a:noAutofit/>
          </a:bodyPr>
          <a:lstStyle/>
          <a:p>
            <a:pPr marL="342900" indent="-342900" eaLnBrk="1" fontAlgn="auto" hangingPunct="1">
              <a:lnSpc>
                <a:spcPct val="150000"/>
              </a:lnSpc>
              <a:spcBef>
                <a:spcPct val="20000"/>
              </a:spcBef>
              <a:spcAft>
                <a:spcPts val="0"/>
              </a:spcAft>
              <a:defRPr/>
            </a:pPr>
            <a:r>
              <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a typeface="+mn-ea"/>
                <a:cs typeface="+mn-cs"/>
              </a:rPr>
              <a:t>HAVALANDIRMA VE İKLİMLENDİRME PRENSİPLERİ</a:t>
            </a:r>
          </a:p>
        </p:txBody>
      </p:sp>
      <p:sp>
        <p:nvSpPr>
          <p:cNvPr id="6" name="Rectangle 7"/>
          <p:cNvSpPr>
            <a:spLocks noGrp="1" noChangeArrowheads="1"/>
          </p:cNvSpPr>
          <p:nvPr>
            <p:ph type="subTitle" idx="1"/>
          </p:nvPr>
        </p:nvSpPr>
        <p:spPr>
          <a:xfrm>
            <a:off x="785786" y="4214818"/>
            <a:ext cx="7500938" cy="1500198"/>
          </a:xfrm>
          <a:ln>
            <a:miter lim="800000"/>
            <a:headEnd/>
            <a:tailEnd/>
          </a:ln>
        </p:spPr>
        <p:txBody>
          <a:bodyPr rtlCol="0">
            <a:normAutofit/>
          </a:bodyPr>
          <a:lstStyle/>
          <a:p>
            <a:pPr eaLnBrk="1" fontAlgn="auto" hangingPunct="1">
              <a:spcAft>
                <a:spcPts val="0"/>
              </a:spcAft>
              <a:buFont typeface="Wingdings" pitchFamily="2" charset="2"/>
              <a:buNone/>
              <a:defRPr/>
            </a:pPr>
            <a:r>
              <a:rPr lang="tr-TR" sz="40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Mustafa ŞEKER</a:t>
            </a:r>
            <a:endParaRPr lang="tr-TR" sz="2800"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14313"/>
            <a:ext cx="8229600" cy="725487"/>
          </a:xfrm>
        </p:spPr>
        <p:txBody>
          <a:bodyPr/>
          <a:lstStyle/>
          <a:p>
            <a:pPr eaLnBrk="1" hangingPunct="1"/>
            <a:r>
              <a:rPr lang="tr-TR" sz="4000" b="1" smtClean="0">
                <a:solidFill>
                  <a:srgbClr val="002060"/>
                </a:solidFill>
                <a:cs typeface="Arial" charset="0"/>
              </a:rPr>
              <a:t>İşçi sağlığı ve iş güvenliği tüzüğü</a:t>
            </a:r>
          </a:p>
        </p:txBody>
      </p:sp>
      <p:sp>
        <p:nvSpPr>
          <p:cNvPr id="20483" name="Rectangle 3"/>
          <p:cNvSpPr>
            <a:spLocks noGrp="1" noChangeArrowheads="1"/>
          </p:cNvSpPr>
          <p:nvPr>
            <p:ph idx="1"/>
          </p:nvPr>
        </p:nvSpPr>
        <p:spPr>
          <a:xfrm>
            <a:off x="107950" y="1125538"/>
            <a:ext cx="8856663" cy="5040312"/>
          </a:xfrm>
        </p:spPr>
        <p:txBody>
          <a:bodyPr/>
          <a:lstStyle/>
          <a:p>
            <a:pPr algn="just" eaLnBrk="1" hangingPunct="1"/>
            <a:r>
              <a:rPr lang="tr-TR" sz="2400" b="1" smtClean="0"/>
              <a:t>Madde 161- </a:t>
            </a:r>
            <a:r>
              <a:rPr lang="tr-TR" sz="2400" smtClean="0"/>
              <a:t>Döküm, demir ve kaynak işlerinin yapıldığı yerlerde çalışma esnasında çıkan duman, gaz, koku, is, toz ve buharlar, mevzii aspirasyon tertibatı ile dışarı atılacak ve erimiş maden veya tavlanmış malzeme ile çalışılan yerler, aşırı derecede nemli olmayacaktır. </a:t>
            </a:r>
            <a:endParaRPr lang="tr-TR" sz="2400" b="1" smtClean="0"/>
          </a:p>
          <a:p>
            <a:pPr algn="just" eaLnBrk="1" hangingPunct="1">
              <a:lnSpc>
                <a:spcPct val="90000"/>
              </a:lnSpc>
            </a:pPr>
            <a:r>
              <a:rPr lang="tr-TR" sz="2400" b="1" smtClean="0"/>
              <a:t>Madde 191-</a:t>
            </a:r>
            <a:r>
              <a:rPr lang="tr-TR" sz="2400" smtClean="0"/>
              <a:t>İşyerlerindeki cihaz, alet, tezgah, makine ve tesislerden çıkan toz, duman, buğu, ısı, gaz ve koku, çalışılan ortama yayılmadan, uygun aspirasyon tesisatı ile çıktığı yerden emilerek dışarı atılacaktır.</a:t>
            </a:r>
          </a:p>
          <a:p>
            <a:pPr algn="just" eaLnBrk="1" hangingPunct="1">
              <a:lnSpc>
                <a:spcPct val="90000"/>
              </a:lnSpc>
            </a:pPr>
            <a:r>
              <a:rPr lang="tr-TR" sz="2400" b="1" smtClean="0"/>
              <a:t>Madde 192-</a:t>
            </a:r>
            <a:r>
              <a:rPr lang="tr-TR" sz="2400" smtClean="0"/>
              <a:t> Birbirlerine karıştıklarında, parlama veya patlama tehlikesi bulunan çeşitli toz, duman buhar ve gazlar, aynı emme tesisatı ile dışarı atılmayacak, her biri için ayrı ayrı mevzii tesisleri yapılacak ve birbirlerinden uzak yerlerden dışarıya atılacaktır.</a:t>
            </a:r>
            <a:endParaRPr lang="tr-TR" sz="2400" b="1" smtClean="0"/>
          </a:p>
        </p:txBody>
      </p:sp>
      <p:sp>
        <p:nvSpPr>
          <p:cNvPr id="2048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91A801-77E2-48AC-BF77-0A3E2C3FB028}" type="slidenum">
              <a:rPr lang="tr-TR">
                <a:solidFill>
                  <a:srgbClr val="898989"/>
                </a:solidFill>
              </a:rPr>
              <a:pPr eaLnBrk="1" hangingPunct="1"/>
              <a:t>10</a:t>
            </a:fld>
            <a:endParaRPr lang="tr-TR">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4313"/>
            <a:ext cx="8229600" cy="725487"/>
          </a:xfrm>
        </p:spPr>
        <p:txBody>
          <a:bodyPr/>
          <a:lstStyle/>
          <a:p>
            <a:pPr eaLnBrk="1" hangingPunct="1"/>
            <a:r>
              <a:rPr lang="tr-TR" sz="4000" b="1" smtClean="0">
                <a:solidFill>
                  <a:srgbClr val="002060"/>
                </a:solidFill>
                <a:cs typeface="Arial" charset="0"/>
              </a:rPr>
              <a:t>İşçi sağlığı ve iş güvenliği tüzüğü</a:t>
            </a:r>
          </a:p>
        </p:txBody>
      </p:sp>
      <p:sp>
        <p:nvSpPr>
          <p:cNvPr id="21507" name="Rectangle 3"/>
          <p:cNvSpPr>
            <a:spLocks noGrp="1" noChangeArrowheads="1"/>
          </p:cNvSpPr>
          <p:nvPr>
            <p:ph idx="1"/>
          </p:nvPr>
        </p:nvSpPr>
        <p:spPr>
          <a:xfrm>
            <a:off x="34925" y="1125538"/>
            <a:ext cx="9109075" cy="5040312"/>
          </a:xfrm>
        </p:spPr>
        <p:txBody>
          <a:bodyPr/>
          <a:lstStyle/>
          <a:p>
            <a:pPr algn="just" eaLnBrk="1" hangingPunct="1"/>
            <a:r>
              <a:rPr lang="tr-TR" sz="2400" b="1" smtClean="0"/>
              <a:t>Madde 193-</a:t>
            </a:r>
            <a:r>
              <a:rPr lang="tr-TR" sz="2400" smtClean="0"/>
              <a:t>Havadan ağır olan gaz, duman, buhar, toz vb. tabana yakın yerlerden emilerek dışarı atılacaktır. </a:t>
            </a:r>
          </a:p>
          <a:p>
            <a:pPr algn="just" eaLnBrk="1" hangingPunct="1"/>
            <a:r>
              <a:rPr lang="tr-TR" sz="2400" b="1" smtClean="0"/>
              <a:t>Madde 194-</a:t>
            </a:r>
            <a:r>
              <a:rPr lang="tr-TR" sz="2400" smtClean="0"/>
              <a:t>Mevzii çekme tesisatında kullanılacak davlumbazlar, zararlı kaynağa yakın olacak ve davlumbazın çekme niteliğini bozacak hava akımlarına engel olunacaktır.</a:t>
            </a:r>
          </a:p>
          <a:p>
            <a:pPr algn="just" eaLnBrk="1" hangingPunct="1"/>
            <a:r>
              <a:rPr lang="tr-TR" sz="2400" b="1" smtClean="0"/>
              <a:t>Madde 195-</a:t>
            </a:r>
            <a:r>
              <a:rPr lang="tr-TR" sz="2400" smtClean="0"/>
              <a:t>Paslandırıcı, aşındırıcı, kemirici, zararlı ve zehirli gazlar, dumanlar veya sisler çıkaran daldırma, elektroliz, eloksal veya diğer kaplama işlerinin yapıldığı tekneler, kaplar, havuzlar veya tanklar üzerinde yapılacak çekme ağızları; kabın veya teknenin iç ve üst tarafına yakın ve yatay, boydan boya yarık olacak, bir uzun kenar boyunca, eni 50 cm’den 120 cm’ye kadar olan teknelerde, her iki kenar boyunca ve daha büyük teknelerde ise, dört kenar boyunca devam edecek şekilde yapılacaktır. </a:t>
            </a:r>
          </a:p>
        </p:txBody>
      </p:sp>
      <p:sp>
        <p:nvSpPr>
          <p:cNvPr id="2150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752635-D393-4C1A-B7DD-7663873F7CF2}" type="slidenum">
              <a:rPr lang="tr-TR">
                <a:solidFill>
                  <a:srgbClr val="898989"/>
                </a:solidFill>
              </a:rPr>
              <a:pPr eaLnBrk="1" hangingPunct="1"/>
              <a:t>11</a:t>
            </a:fld>
            <a:endParaRPr lang="tr-TR">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115888"/>
            <a:ext cx="8229600" cy="706437"/>
          </a:xfrm>
        </p:spPr>
        <p:txBody>
          <a:bodyPr/>
          <a:lstStyle/>
          <a:p>
            <a:pPr eaLnBrk="1" hangingPunct="1"/>
            <a:r>
              <a:rPr lang="tr-TR" sz="4000" b="1" smtClean="0">
                <a:solidFill>
                  <a:srgbClr val="002060"/>
                </a:solidFill>
                <a:cs typeface="Arial" charset="0"/>
              </a:rPr>
              <a:t>Par. Pat. Tüzüğü</a:t>
            </a:r>
            <a:endParaRPr lang="tr-TR" sz="4000" smtClean="0"/>
          </a:p>
        </p:txBody>
      </p:sp>
      <p:sp>
        <p:nvSpPr>
          <p:cNvPr id="22531" name="2 İçerik Yer Tutucusu"/>
          <p:cNvSpPr>
            <a:spLocks noGrp="1"/>
          </p:cNvSpPr>
          <p:nvPr>
            <p:ph idx="1"/>
          </p:nvPr>
        </p:nvSpPr>
        <p:spPr>
          <a:xfrm>
            <a:off x="87313" y="1206500"/>
            <a:ext cx="8805862" cy="4959350"/>
          </a:xfrm>
        </p:spPr>
        <p:txBody>
          <a:bodyPr/>
          <a:lstStyle/>
          <a:p>
            <a:pPr eaLnBrk="1" hangingPunct="1">
              <a:lnSpc>
                <a:spcPct val="90000"/>
              </a:lnSpc>
            </a:pPr>
            <a:r>
              <a:rPr lang="tr-TR" b="1" smtClean="0"/>
              <a:t>Madde 17 - </a:t>
            </a:r>
            <a:r>
              <a:rPr lang="tr-TR" smtClean="0"/>
              <a:t>Parlayıcı, patlayıcı, tehlikeli  ve zararlı gazlar, buharlar,  sisler, dumanlar, tozlar ve lifler meydana gelen işyerlerinde, üretimden paketlemeye kadar olan işlemlerin kapalı bir sistem içinde ve otomatik cihazlarla yapılması esastır. Kapalı ve otomatik bir sistem sağlanamadığı takdirde, bu gazlar, buharlar, sisler, dumanlar, tozlar ve lifler intişar ettiği noktada  emilecek ve gerekli tedbirler alındıktan sonra dışarı atılacaktır.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57200" y="115888"/>
            <a:ext cx="8229600" cy="706437"/>
          </a:xfrm>
        </p:spPr>
        <p:txBody>
          <a:bodyPr/>
          <a:lstStyle/>
          <a:p>
            <a:pPr eaLnBrk="1" hangingPunct="1"/>
            <a:r>
              <a:rPr lang="tr-TR" sz="4000" b="1" smtClean="0">
                <a:solidFill>
                  <a:srgbClr val="002060"/>
                </a:solidFill>
                <a:cs typeface="Arial" charset="0"/>
              </a:rPr>
              <a:t>Par. Pat. Tüzüğü</a:t>
            </a:r>
            <a:endParaRPr lang="tr-TR" sz="4000" smtClean="0"/>
          </a:p>
        </p:txBody>
      </p:sp>
      <p:sp>
        <p:nvSpPr>
          <p:cNvPr id="23555" name="2 İçerik Yer Tutucusu"/>
          <p:cNvSpPr>
            <a:spLocks noGrp="1"/>
          </p:cNvSpPr>
          <p:nvPr>
            <p:ph idx="1"/>
          </p:nvPr>
        </p:nvSpPr>
        <p:spPr>
          <a:xfrm>
            <a:off x="87313" y="1206500"/>
            <a:ext cx="8805862" cy="5030788"/>
          </a:xfrm>
        </p:spPr>
        <p:txBody>
          <a:bodyPr/>
          <a:lstStyle/>
          <a:p>
            <a:pPr algn="just" eaLnBrk="1" hangingPunct="1">
              <a:lnSpc>
                <a:spcPct val="90000"/>
              </a:lnSpc>
            </a:pPr>
            <a:r>
              <a:rPr lang="tr-TR" sz="2400" b="1" smtClean="0"/>
              <a:t>Madde 167 - </a:t>
            </a:r>
            <a:r>
              <a:rPr lang="tr-TR" sz="2400" smtClean="0"/>
              <a:t>Küçük veya orta boydaki parçaların püskürtme ile boyanması veya verniklenmesi, uygun kapalı bölümlerde veya uygun davlumbazlar altında yapılacak, boyacı, daima bu bölüm veya davlumbazların dışında bulunacaktır.           </a:t>
            </a:r>
          </a:p>
          <a:p>
            <a:pPr algn="just" eaLnBrk="1" hangingPunct="1">
              <a:lnSpc>
                <a:spcPct val="90000"/>
              </a:lnSpc>
            </a:pPr>
            <a:r>
              <a:rPr lang="tr-TR" sz="2400" smtClean="0"/>
              <a:t>Boyacının bölüm ve davlumbaz dışında bulunması teknik nedenle sağlanamadığı hallerde boya gaz ve buharı, uygun şekilde dışarı çekilecek veya su perdesi kullanılacak yahut işçilere temiz hava maskesi gibi uygun kişisel korunma araçları verilecektir.  </a:t>
            </a:r>
          </a:p>
          <a:p>
            <a:pPr algn="just" eaLnBrk="1" hangingPunct="1">
              <a:lnSpc>
                <a:spcPct val="90000"/>
              </a:lnSpc>
            </a:pPr>
            <a:endParaRPr lang="tr-TR" sz="2400" b="1" smtClean="0"/>
          </a:p>
          <a:p>
            <a:pPr algn="just" eaLnBrk="1" hangingPunct="1">
              <a:lnSpc>
                <a:spcPct val="90000"/>
              </a:lnSpc>
            </a:pPr>
            <a:r>
              <a:rPr lang="tr-TR" sz="2400" b="1" smtClean="0"/>
              <a:t>Madde 169 - </a:t>
            </a:r>
            <a:r>
              <a:rPr lang="tr-TR" sz="2400" smtClean="0"/>
              <a:t>Tabanca boyacılığında kullanılan bölmeler, davlumbazlar, aspiratörler, çekme yolları, ana borular ve benzeri uygun şekilde en az haftada bir boya ve vernik artıklarından temizlenecektir.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179388" y="115888"/>
            <a:ext cx="8785225" cy="865187"/>
          </a:xfrm>
        </p:spPr>
        <p:txBody>
          <a:bodyPr/>
          <a:lstStyle/>
          <a:p>
            <a:pPr eaLnBrk="1" hangingPunct="1"/>
            <a:r>
              <a:rPr lang="tr-TR" sz="2500" b="1" smtClean="0">
                <a:solidFill>
                  <a:srgbClr val="002060"/>
                </a:solidFill>
                <a:cs typeface="Arial" charset="0"/>
              </a:rPr>
              <a:t>Patlayıcı Ortamların Tehlikelerinden Çalışanların Korunması Hakkında Yönetmelik </a:t>
            </a:r>
            <a:endParaRPr lang="tr-TR" sz="4000" smtClean="0"/>
          </a:p>
        </p:txBody>
      </p:sp>
      <p:sp>
        <p:nvSpPr>
          <p:cNvPr id="24579" name="2 İçerik Yer Tutucusu"/>
          <p:cNvSpPr>
            <a:spLocks noGrp="1"/>
          </p:cNvSpPr>
          <p:nvPr>
            <p:ph idx="1"/>
          </p:nvPr>
        </p:nvSpPr>
        <p:spPr>
          <a:xfrm>
            <a:off x="107950" y="1268413"/>
            <a:ext cx="8856663" cy="4525962"/>
          </a:xfrm>
        </p:spPr>
        <p:txBody>
          <a:bodyPr/>
          <a:lstStyle/>
          <a:p>
            <a:pPr algn="just" eaLnBrk="1" hangingPunct="1">
              <a:lnSpc>
                <a:spcPct val="90000"/>
              </a:lnSpc>
            </a:pPr>
            <a:r>
              <a:rPr lang="tr-TR" b="1" smtClean="0"/>
              <a:t>2.</a:t>
            </a:r>
            <a:r>
              <a:rPr lang="tr-TR" smtClean="0"/>
              <a:t> </a:t>
            </a:r>
            <a:r>
              <a:rPr lang="tr-TR" b="1" smtClean="0"/>
              <a:t>Patlamadan Korunma Önlemleri</a:t>
            </a:r>
            <a:endParaRPr lang="tr-TR" smtClean="0"/>
          </a:p>
          <a:p>
            <a:pPr algn="just" eaLnBrk="1" hangingPunct="1">
              <a:lnSpc>
                <a:spcPct val="90000"/>
              </a:lnSpc>
            </a:pPr>
            <a:r>
              <a:rPr lang="tr-TR" b="1" smtClean="0"/>
              <a:t>2.1.</a:t>
            </a:r>
            <a:r>
              <a:rPr lang="tr-TR" smtClean="0"/>
              <a:t> Patlama tehlikesine neden olabilecek parlayıcı gazlar, buharlar, sisler veya yanıcı tozların isteyerek veya istemeyerek ortaya çıkması halinde, bunların güvenli bir yere uygun şekilde yönlendirilmesi veya uzaklaştırılması sağlanacak, bunun yapılması pratik olarak mümkün değilse yayılmalarını önleyecek başka  uygun önlemler alınacaktır.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107950" y="115888"/>
            <a:ext cx="8856663" cy="792162"/>
          </a:xfrm>
        </p:spPr>
        <p:txBody>
          <a:bodyPr>
            <a:normAutofit/>
          </a:bodyPr>
          <a:lstStyle/>
          <a:p>
            <a:pPr eaLnBrk="1" hangingPunct="1"/>
            <a:r>
              <a:rPr lang="tr-TR" sz="2300" b="1" smtClean="0">
                <a:solidFill>
                  <a:srgbClr val="002060"/>
                </a:solidFill>
                <a:cs typeface="Arial" charset="0"/>
              </a:rPr>
              <a:t>İşyeri Bina ve Eklentilerinde Alınacak Sağlık ve Güvenlik Önlemlerine İlişkin Yönetmelik</a:t>
            </a:r>
          </a:p>
        </p:txBody>
      </p:sp>
      <p:sp>
        <p:nvSpPr>
          <p:cNvPr id="25603" name="2 İçerik Yer Tutucusu"/>
          <p:cNvSpPr>
            <a:spLocks noGrp="1"/>
          </p:cNvSpPr>
          <p:nvPr>
            <p:ph idx="1"/>
          </p:nvPr>
        </p:nvSpPr>
        <p:spPr>
          <a:xfrm>
            <a:off x="179388" y="1196975"/>
            <a:ext cx="8713787" cy="4824413"/>
          </a:xfrm>
        </p:spPr>
        <p:txBody>
          <a:bodyPr/>
          <a:lstStyle/>
          <a:p>
            <a:pPr eaLnBrk="1" hangingPunct="1">
              <a:lnSpc>
                <a:spcPct val="90000"/>
              </a:lnSpc>
            </a:pPr>
            <a:r>
              <a:rPr lang="tr-TR" sz="2400" b="1" smtClean="0"/>
              <a:t>6. Kapalı işyerlerinin havalandırılması</a:t>
            </a:r>
            <a:endParaRPr lang="tr-TR" sz="2400" smtClean="0"/>
          </a:p>
          <a:p>
            <a:pPr eaLnBrk="1" hangingPunct="1">
              <a:lnSpc>
                <a:spcPct val="90000"/>
              </a:lnSpc>
            </a:pPr>
            <a:r>
              <a:rPr lang="tr-TR" sz="2400" smtClean="0"/>
              <a:t>6.1. Kapalı işyerlerinde çalışma şekline ve çalışanların yaptıkları işe göre, ihtiyaç duyacakları yeterli temiz hava bulunması sağlanacaktır.</a:t>
            </a:r>
          </a:p>
          <a:p>
            <a:pPr eaLnBrk="1" hangingPunct="1">
              <a:lnSpc>
                <a:spcPct val="90000"/>
              </a:lnSpc>
            </a:pPr>
            <a:r>
              <a:rPr lang="tr-TR" sz="2400" smtClean="0"/>
              <a:t>Cebri havalandırma sistemi kullanıldığında sistemin her zaman çalışır durumda olması sağlanacaktır.</a:t>
            </a:r>
          </a:p>
          <a:p>
            <a:pPr eaLnBrk="1" hangingPunct="1">
              <a:lnSpc>
                <a:spcPct val="90000"/>
              </a:lnSpc>
            </a:pPr>
            <a:r>
              <a:rPr lang="tr-TR" sz="2400" smtClean="0"/>
              <a:t>Havalandırma sisteminin çalışmaması, çalışanların sağlığı yönünden tehlikeli ise arızayı bildiren uyarı sistemi bulunacaktır.</a:t>
            </a:r>
          </a:p>
          <a:p>
            <a:pPr eaLnBrk="1" hangingPunct="1">
              <a:lnSpc>
                <a:spcPct val="90000"/>
              </a:lnSpc>
            </a:pPr>
            <a:r>
              <a:rPr lang="tr-TR" sz="2400" smtClean="0"/>
              <a:t>6.2. Suni havalandırma sistemlerinde hava akımı, çalışanları rahatsız etmeyecek şekilde olacaktır.</a:t>
            </a:r>
          </a:p>
          <a:p>
            <a:pPr eaLnBrk="1" hangingPunct="1">
              <a:lnSpc>
                <a:spcPct val="90000"/>
              </a:lnSpc>
            </a:pPr>
            <a:r>
              <a:rPr lang="tr-TR" sz="2400" smtClean="0"/>
              <a:t>Çalışma ortamı havasını kirleterek çalışanların sağlığına zarar verebilecek artık ve pislikler derhal dışarı atılacaktır.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457200" y="203200"/>
            <a:ext cx="8229600" cy="704850"/>
          </a:xfrm>
        </p:spPr>
        <p:txBody>
          <a:bodyPr>
            <a:normAutofit/>
          </a:bodyPr>
          <a:lstStyle/>
          <a:p>
            <a:pPr eaLnBrk="1" hangingPunct="1"/>
            <a:r>
              <a:rPr lang="tr-TR" sz="2300" b="1" smtClean="0">
                <a:solidFill>
                  <a:srgbClr val="002060"/>
                </a:solidFill>
                <a:cs typeface="Arial" charset="0"/>
              </a:rPr>
              <a:t>İşyeri Bina ve Eklentilerinde Alınacak Sağlık ve Güvenlik Önlemlerine İlişkin Yönetmelik</a:t>
            </a:r>
            <a:endParaRPr lang="tr-TR" sz="2300" smtClean="0"/>
          </a:p>
        </p:txBody>
      </p:sp>
      <p:sp>
        <p:nvSpPr>
          <p:cNvPr id="26627" name="2 İçerik Yer Tutucusu"/>
          <p:cNvSpPr>
            <a:spLocks noGrp="1"/>
          </p:cNvSpPr>
          <p:nvPr>
            <p:ph idx="1"/>
          </p:nvPr>
        </p:nvSpPr>
        <p:spPr>
          <a:xfrm>
            <a:off x="107950" y="1052513"/>
            <a:ext cx="8856663" cy="5184775"/>
          </a:xfrm>
        </p:spPr>
        <p:txBody>
          <a:bodyPr/>
          <a:lstStyle/>
          <a:p>
            <a:pPr eaLnBrk="1" hangingPunct="1">
              <a:lnSpc>
                <a:spcPct val="90000"/>
              </a:lnSpc>
            </a:pPr>
            <a:r>
              <a:rPr lang="tr-TR" b="1" smtClean="0"/>
              <a:t>7. Ortam sıcaklığı</a:t>
            </a:r>
            <a:endParaRPr lang="tr-TR" smtClean="0"/>
          </a:p>
          <a:p>
            <a:pPr eaLnBrk="1" hangingPunct="1">
              <a:lnSpc>
                <a:spcPct val="90000"/>
              </a:lnSpc>
            </a:pPr>
            <a:r>
              <a:rPr lang="tr-TR" smtClean="0"/>
              <a:t>7.1. Çalışılan ortamın sıcaklığı çalışma şekline ve çalışanların harcadıkları güce uygun olacaktır.</a:t>
            </a:r>
          </a:p>
          <a:p>
            <a:pPr eaLnBrk="1" hangingPunct="1">
              <a:lnSpc>
                <a:spcPct val="90000"/>
              </a:lnSpc>
            </a:pPr>
            <a:r>
              <a:rPr lang="tr-TR" smtClean="0"/>
              <a:t>7.2. Dinlenme yerleri, soyunma yerleri, duş ve tuvaletler, bekleme yerleri, yemekhaneler, kantinler ve ilk yardım odaları kullanım amacına göre yeterli sıcaklıkta olacaktır.</a:t>
            </a:r>
          </a:p>
          <a:p>
            <a:pPr eaLnBrk="1" hangingPunct="1">
              <a:lnSpc>
                <a:spcPct val="90000"/>
              </a:lnSpc>
            </a:pPr>
            <a:r>
              <a:rPr lang="tr-TR" smtClean="0"/>
              <a:t>7.3. İşyerinin ve yapılan işin özelliğine göre pencereler ve çatı aydınlatmaları, güneş ışığının olumsuz etkilerini önleyecek şekilde olacaktır.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2875" y="71438"/>
            <a:ext cx="8786813" cy="857250"/>
          </a:xfrm>
        </p:spPr>
        <p:txBody>
          <a:bodyPr rtlCol="0">
            <a:normAutofit/>
          </a:bodyPr>
          <a:lstStyle/>
          <a:p>
            <a:pPr eaLnBrk="1" fontAlgn="auto" hangingPunct="1">
              <a:spcAft>
                <a:spcPts val="0"/>
              </a:spcAft>
              <a:defRPr/>
            </a:pPr>
            <a:r>
              <a:rPr lang="tr-TR" sz="3600" b="1" dirty="0" smtClean="0">
                <a:solidFill>
                  <a:srgbClr val="002060"/>
                </a:solidFill>
                <a:ea typeface="+mn-ea"/>
                <a:cs typeface="Arial" charset="0"/>
              </a:rPr>
              <a:t>Endüstriyel ortamlarda havalandırma tipleri</a:t>
            </a:r>
          </a:p>
        </p:txBody>
      </p:sp>
      <p:sp>
        <p:nvSpPr>
          <p:cNvPr id="27651" name="Rectangle 3"/>
          <p:cNvSpPr>
            <a:spLocks noGrp="1" noChangeArrowheads="1"/>
          </p:cNvSpPr>
          <p:nvPr>
            <p:ph idx="1"/>
          </p:nvPr>
        </p:nvSpPr>
        <p:spPr>
          <a:xfrm>
            <a:off x="285750" y="1600200"/>
            <a:ext cx="8229600" cy="3989388"/>
          </a:xfrm>
        </p:spPr>
        <p:txBody>
          <a:bodyPr/>
          <a:lstStyle/>
          <a:p>
            <a:pPr algn="just" eaLnBrk="1" hangingPunct="1">
              <a:lnSpc>
                <a:spcPct val="90000"/>
              </a:lnSpc>
            </a:pPr>
            <a:r>
              <a:rPr lang="tr-TR" sz="2800" smtClean="0"/>
              <a:t>Endüstriyel ortamlardaki genel havalandırma işçilerin sağlığına ve emniyetine etki edebilecek tehlikeli kimyasal kirleticilerin, kokunun ve ısının kontrolü amacı ile yapılır. </a:t>
            </a:r>
          </a:p>
          <a:p>
            <a:pPr algn="just" eaLnBrk="1" hangingPunct="1">
              <a:lnSpc>
                <a:spcPct val="90000"/>
              </a:lnSpc>
            </a:pPr>
            <a:r>
              <a:rPr lang="tr-TR" sz="2800" smtClean="0"/>
              <a:t>Bir çok durumda ısının ve zararlı gazların kaynağında yakalanarak egzoz edilmesine çalışılır. Çünkü bu durumda ortamın genel havalandırılmasına göre çok daha az miktarda hava ile gerekli kontrolü sağlamak mümkündür.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71438"/>
            <a:ext cx="8786813" cy="857250"/>
          </a:xfrm>
        </p:spPr>
        <p:txBody>
          <a:bodyPr rtlCol="0">
            <a:normAutofit fontScale="90000"/>
          </a:bodyPr>
          <a:lstStyle/>
          <a:p>
            <a:pPr eaLnBrk="1" fontAlgn="auto" hangingPunct="1">
              <a:spcAft>
                <a:spcPts val="0"/>
              </a:spcAft>
              <a:defRPr/>
            </a:pPr>
            <a:r>
              <a:rPr lang="tr-TR" sz="3600" b="1" dirty="0" smtClean="0">
                <a:solidFill>
                  <a:srgbClr val="002060"/>
                </a:solidFill>
                <a:ea typeface="+mn-ea"/>
                <a:cs typeface="Arial" charset="0"/>
              </a:rPr>
              <a:t>Endüstriyel ortamlarda havalandırma kriterleri</a:t>
            </a:r>
          </a:p>
        </p:txBody>
      </p:sp>
      <p:sp>
        <p:nvSpPr>
          <p:cNvPr id="28675" name="Rectangle 3"/>
          <p:cNvSpPr>
            <a:spLocks noGrp="1" noChangeArrowheads="1"/>
          </p:cNvSpPr>
          <p:nvPr>
            <p:ph idx="1"/>
          </p:nvPr>
        </p:nvSpPr>
        <p:spPr/>
        <p:txBody>
          <a:bodyPr/>
          <a:lstStyle/>
          <a:p>
            <a:pPr algn="just" eaLnBrk="1" hangingPunct="1">
              <a:lnSpc>
                <a:spcPct val="90000"/>
              </a:lnSpc>
            </a:pPr>
            <a:r>
              <a:rPr lang="tr-TR" smtClean="0"/>
              <a:t>Endüstriyel havalandırmanın iki ana nedeni ve buna bağlı olarak iki ana kriteri vardır. </a:t>
            </a:r>
          </a:p>
          <a:p>
            <a:pPr algn="just" eaLnBrk="1" hangingPunct="1">
              <a:lnSpc>
                <a:spcPct val="90000"/>
              </a:lnSpc>
            </a:pPr>
            <a:r>
              <a:rPr lang="tr-TR" smtClean="0"/>
              <a:t>Birincisi ortamda mevcut kaynaklardan yayılan ısının atılması, ikincisi ise kaynaklardan yayılan zararlı gaz ve kirleticilerin atılmasıdır. </a:t>
            </a:r>
          </a:p>
          <a:p>
            <a:pPr algn="just" eaLnBrk="1" hangingPunct="1">
              <a:lnSpc>
                <a:spcPct val="90000"/>
              </a:lnSpc>
            </a:pPr>
            <a:r>
              <a:rPr lang="tr-TR" smtClean="0"/>
              <a:t>Bazı hallerde bu iki kaynak birlikte etkilidir. </a:t>
            </a:r>
          </a:p>
          <a:p>
            <a:pPr algn="just" eaLnBrk="1" hangingPunct="1">
              <a:lnSpc>
                <a:spcPct val="90000"/>
              </a:lnSpc>
            </a:pPr>
            <a:r>
              <a:rPr lang="tr-TR" smtClean="0"/>
              <a:t>Bu gibi durumlarda çözüme </a:t>
            </a:r>
            <a:r>
              <a:rPr lang="tr-TR" b="1" smtClean="0"/>
              <a:t>lokal</a:t>
            </a:r>
            <a:r>
              <a:rPr lang="tr-TR" smtClean="0"/>
              <a:t> ve </a:t>
            </a:r>
            <a:r>
              <a:rPr lang="tr-TR" b="1" smtClean="0"/>
              <a:t>genel</a:t>
            </a:r>
            <a:r>
              <a:rPr lang="tr-TR" smtClean="0"/>
              <a:t> havalandırmanın birlikte uygulanması ile ulaşılır. </a:t>
            </a:r>
          </a:p>
        </p:txBody>
      </p:sp>
      <p:sp>
        <p:nvSpPr>
          <p:cNvPr id="2867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CC9D53-15AD-4E65-9E57-AC27DE9306F8}" type="slidenum">
              <a:rPr lang="tr-TR">
                <a:solidFill>
                  <a:srgbClr val="898989"/>
                </a:solidFill>
              </a:rPr>
              <a:pPr eaLnBrk="1" hangingPunct="1"/>
              <a:t>18</a:t>
            </a:fld>
            <a:endParaRPr lang="tr-TR">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71438"/>
            <a:ext cx="8786813" cy="857250"/>
          </a:xfrm>
        </p:spPr>
        <p:txBody>
          <a:bodyPr rtlCol="0">
            <a:normAutofit/>
          </a:bodyPr>
          <a:lstStyle/>
          <a:p>
            <a:pPr eaLnBrk="1" fontAlgn="auto" hangingPunct="1">
              <a:spcAft>
                <a:spcPts val="0"/>
              </a:spcAft>
              <a:defRPr/>
            </a:pPr>
            <a:r>
              <a:rPr lang="tr-TR" sz="3600" b="1" dirty="0" smtClean="0">
                <a:solidFill>
                  <a:srgbClr val="002060"/>
                </a:solidFill>
                <a:ea typeface="+mn-ea"/>
                <a:cs typeface="Arial" charset="0"/>
              </a:rPr>
              <a:t>Endüstriyel ortamlarda havalandırma</a:t>
            </a:r>
          </a:p>
        </p:txBody>
      </p:sp>
      <p:sp>
        <p:nvSpPr>
          <p:cNvPr id="29699" name="Rectangle 3"/>
          <p:cNvSpPr>
            <a:spLocks noGrp="1" noChangeArrowheads="1"/>
          </p:cNvSpPr>
          <p:nvPr>
            <p:ph idx="1"/>
          </p:nvPr>
        </p:nvSpPr>
        <p:spPr>
          <a:xfrm>
            <a:off x="107950" y="1125538"/>
            <a:ext cx="8715375" cy="5000625"/>
          </a:xfrm>
        </p:spPr>
        <p:txBody>
          <a:bodyPr/>
          <a:lstStyle/>
          <a:p>
            <a:pPr algn="just" eaLnBrk="1" hangingPunct="1">
              <a:lnSpc>
                <a:spcPct val="80000"/>
              </a:lnSpc>
            </a:pPr>
            <a:r>
              <a:rPr lang="tr-TR" sz="2800" smtClean="0"/>
              <a:t>İmalat atölyelerinde çalışanlar için en önemli risk grubunu çalışma sırasında ortaya çıkan toz, duman, gaz ve buhar gibi </a:t>
            </a:r>
            <a:r>
              <a:rPr lang="tr-TR" sz="2800" b="1" smtClean="0"/>
              <a:t>hava kirleticiler</a:t>
            </a:r>
            <a:r>
              <a:rPr lang="tr-TR" sz="2800" smtClean="0"/>
              <a:t> oluşturmaktadır. Hava kirleticilerin olumsuz etkilerini önlemek için bunların ortam havasına yayılmasını engellemek gereklidir. Bunun için genel ve yerel havalandırma yöntemleri kullanılmaktadır. Yapılan işin niteliğine, işyerinin özelliğine ve ekipmanların yapısına göre uygun niteliklerde ve amaca uygun havalandırma sistemlerinin projelendirilerek uygulamaya konulması gereklidir. </a:t>
            </a:r>
          </a:p>
          <a:p>
            <a:pPr algn="just" eaLnBrk="1" hangingPunct="1">
              <a:lnSpc>
                <a:spcPct val="80000"/>
              </a:lnSpc>
            </a:pPr>
            <a:r>
              <a:rPr lang="tr-TR" sz="2800" smtClean="0"/>
              <a:t>Böylece çalışma ortamında yeterli havalandırma sağlanmalı, hava kirleticiler solunum bölgesinden ve çevresinden uzak tutulmalıdır. </a:t>
            </a:r>
          </a:p>
        </p:txBody>
      </p:sp>
      <p:sp>
        <p:nvSpPr>
          <p:cNvPr id="2970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5AB279-F222-409F-80B9-15DD7D130381}" type="slidenum">
              <a:rPr lang="tr-TR">
                <a:solidFill>
                  <a:srgbClr val="898989"/>
                </a:solidFill>
              </a:rPr>
              <a:pPr eaLnBrk="1" hangingPunct="1"/>
              <a:t>19</a:t>
            </a:fld>
            <a:endParaRPr lang="tr-TR">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142875"/>
            <a:ext cx="7793038" cy="785813"/>
          </a:xfrm>
        </p:spPr>
        <p:txBody>
          <a:bodyPr/>
          <a:lstStyle/>
          <a:p>
            <a:pPr eaLnBrk="1" hangingPunct="1"/>
            <a:r>
              <a:rPr lang="tr-TR" sz="4000" b="1" smtClean="0">
                <a:solidFill>
                  <a:srgbClr val="002060"/>
                </a:solidFill>
              </a:rPr>
              <a:t>AMAÇ</a:t>
            </a:r>
            <a:endParaRPr lang="tr-TR" smtClean="0">
              <a:solidFill>
                <a:srgbClr val="002060"/>
              </a:solidFill>
            </a:endParaRPr>
          </a:p>
        </p:txBody>
      </p:sp>
      <p:sp>
        <p:nvSpPr>
          <p:cNvPr id="12291" name="Rectangle 3"/>
          <p:cNvSpPr txBox="1">
            <a:spLocks noChangeArrowheads="1"/>
          </p:cNvSpPr>
          <p:nvPr/>
        </p:nvSpPr>
        <p:spPr bwMode="auto">
          <a:xfrm>
            <a:off x="214313" y="1357313"/>
            <a:ext cx="8740775"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endParaRPr lang="en-US" sz="1400" b="1">
              <a:latin typeface="Calibri" pitchFamily="34" charset="0"/>
            </a:endParaRPr>
          </a:p>
        </p:txBody>
      </p:sp>
      <p:sp>
        <p:nvSpPr>
          <p:cNvPr id="12292" name="3 Dikdörtgen"/>
          <p:cNvSpPr>
            <a:spLocks noChangeArrowheads="1"/>
          </p:cNvSpPr>
          <p:nvPr/>
        </p:nvSpPr>
        <p:spPr bwMode="auto">
          <a:xfrm>
            <a:off x="285750" y="1357313"/>
            <a:ext cx="84296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4800"/>
              <a:t>Katılımcıların, işyerlerinde havalandırma ve iklimlendirme konularında bilgi edinmelerini sağlamaktır.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71438"/>
            <a:ext cx="8786813" cy="857250"/>
          </a:xfrm>
        </p:spPr>
        <p:txBody>
          <a:bodyPr rtlCol="0">
            <a:normAutofit/>
          </a:bodyPr>
          <a:lstStyle/>
          <a:p>
            <a:pPr eaLnBrk="1" fontAlgn="auto" hangingPunct="1">
              <a:spcAft>
                <a:spcPts val="0"/>
              </a:spcAft>
              <a:defRPr/>
            </a:pPr>
            <a:r>
              <a:rPr lang="tr-TR" sz="3600" b="1" dirty="0" smtClean="0">
                <a:solidFill>
                  <a:srgbClr val="002060"/>
                </a:solidFill>
                <a:ea typeface="+mn-ea"/>
                <a:cs typeface="Arial" charset="0"/>
              </a:rPr>
              <a:t>Endüstriyel ortamlarda havalandırma</a:t>
            </a:r>
          </a:p>
        </p:txBody>
      </p:sp>
      <p:sp>
        <p:nvSpPr>
          <p:cNvPr id="30723" name="Rectangle 3"/>
          <p:cNvSpPr>
            <a:spLocks noGrp="1" noChangeArrowheads="1"/>
          </p:cNvSpPr>
          <p:nvPr>
            <p:ph idx="1"/>
          </p:nvPr>
        </p:nvSpPr>
        <p:spPr>
          <a:xfrm>
            <a:off x="214313" y="1214438"/>
            <a:ext cx="8643937" cy="4525962"/>
          </a:xfrm>
        </p:spPr>
        <p:txBody>
          <a:bodyPr/>
          <a:lstStyle/>
          <a:p>
            <a:pPr algn="just" eaLnBrk="1" hangingPunct="1">
              <a:lnSpc>
                <a:spcPct val="90000"/>
              </a:lnSpc>
            </a:pPr>
            <a:r>
              <a:rPr lang="tr-TR" sz="2800" smtClean="0"/>
              <a:t>Çalışma ortamında yapılan ölçüm sonuçlarını doğru değerlendirebilmek için ortam havasında değişik özelliklere sahip ve çalışanlar üzerinde çeşitli etkileri bulunan bir çok kimyasalın bulunduğu dikkate alınmalıdır. Bu amaçla aşağıdaki formülden yararlanılabilir.</a:t>
            </a:r>
          </a:p>
          <a:p>
            <a:pPr eaLnBrk="1" hangingPunct="1">
              <a:lnSpc>
                <a:spcPct val="90000"/>
              </a:lnSpc>
            </a:pPr>
            <a:r>
              <a:rPr lang="tr-TR" sz="2800" b="1" smtClean="0"/>
              <a:t>(K1/E1) + (K2/E2) + (K3/E3) = 1</a:t>
            </a:r>
          </a:p>
          <a:p>
            <a:pPr eaLnBrk="1" hangingPunct="1">
              <a:lnSpc>
                <a:spcPct val="90000"/>
              </a:lnSpc>
            </a:pPr>
            <a:r>
              <a:rPr lang="tr-TR" sz="2800" b="1" smtClean="0"/>
              <a:t>K :</a:t>
            </a:r>
            <a:r>
              <a:rPr lang="tr-TR" sz="2800" smtClean="0"/>
              <a:t> İşyeri ortam havasında ölçümü yapılan her bir kimyasalın konsantrasyonudur.</a:t>
            </a:r>
            <a:endParaRPr lang="tr-TR" sz="2800" b="1" smtClean="0"/>
          </a:p>
          <a:p>
            <a:pPr eaLnBrk="1" hangingPunct="1">
              <a:lnSpc>
                <a:spcPct val="90000"/>
              </a:lnSpc>
            </a:pPr>
            <a:r>
              <a:rPr lang="tr-TR" sz="2800" b="1" smtClean="0"/>
              <a:t>E :</a:t>
            </a:r>
            <a:r>
              <a:rPr lang="tr-TR" sz="2800" smtClean="0"/>
              <a:t> Ölçümü yapılan kimyasalın eşik değeridir.</a:t>
            </a:r>
          </a:p>
        </p:txBody>
      </p:sp>
      <p:sp>
        <p:nvSpPr>
          <p:cNvPr id="3072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E16EFB-9F29-4FFA-B754-D9E4FD321640}" type="slidenum">
              <a:rPr lang="tr-TR">
                <a:solidFill>
                  <a:srgbClr val="898989"/>
                </a:solidFill>
              </a:rPr>
              <a:pPr eaLnBrk="1" hangingPunct="1"/>
              <a:t>20</a:t>
            </a:fld>
            <a:endParaRPr lang="tr-TR">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71438"/>
            <a:ext cx="8786813" cy="857250"/>
          </a:xfrm>
        </p:spPr>
        <p:txBody>
          <a:bodyPr rtlCol="0">
            <a:normAutofit/>
          </a:bodyPr>
          <a:lstStyle/>
          <a:p>
            <a:pPr eaLnBrk="1" fontAlgn="auto" hangingPunct="1">
              <a:spcAft>
                <a:spcPts val="0"/>
              </a:spcAft>
              <a:defRPr/>
            </a:pPr>
            <a:r>
              <a:rPr lang="tr-TR" sz="3600" b="1" dirty="0" smtClean="0">
                <a:solidFill>
                  <a:srgbClr val="002060"/>
                </a:solidFill>
                <a:ea typeface="+mn-ea"/>
                <a:cs typeface="Arial" charset="0"/>
              </a:rPr>
              <a:t>Endüstriyel ortamlarda havalandırma</a:t>
            </a:r>
          </a:p>
        </p:txBody>
      </p:sp>
      <p:sp>
        <p:nvSpPr>
          <p:cNvPr id="31747" name="Rectangle 3"/>
          <p:cNvSpPr>
            <a:spLocks noGrp="1" noChangeArrowheads="1"/>
          </p:cNvSpPr>
          <p:nvPr>
            <p:ph idx="1"/>
          </p:nvPr>
        </p:nvSpPr>
        <p:spPr>
          <a:xfrm>
            <a:off x="250825" y="1125538"/>
            <a:ext cx="8713788" cy="4895850"/>
          </a:xfrm>
        </p:spPr>
        <p:txBody>
          <a:bodyPr/>
          <a:lstStyle/>
          <a:p>
            <a:pPr algn="just" eaLnBrk="1" hangingPunct="1">
              <a:lnSpc>
                <a:spcPct val="80000"/>
              </a:lnSpc>
            </a:pPr>
            <a:r>
              <a:rPr lang="tr-TR" smtClean="0"/>
              <a:t>Çalışma ortamındaki havanın insan sağlığı açısından risksiz olabilmesi için solunum düzeyinde alınan ölçüm sonuçlarının eşik değerlerine bölümlerinin </a:t>
            </a:r>
            <a:r>
              <a:rPr lang="tr-TR" b="1" smtClean="0"/>
              <a:t>1</a:t>
            </a:r>
            <a:r>
              <a:rPr lang="tr-TR" smtClean="0"/>
              <a:t>’den küçük olması gereklidir. İmalat atölyelerinde oluşan çeşitli hava kirleticiler bir araya geldiğinde sağlık üzerindeki olumsuz etkileri daha da artabilmektedir. Söz konusu bu bileşimin sağlık tehlikesi, onu meydana getiren kimyasal maddelerin tek başına neden oldukları sağlık tehlikelerinden daha fazla olabilmektedir. </a:t>
            </a:r>
          </a:p>
        </p:txBody>
      </p:sp>
      <p:sp>
        <p:nvSpPr>
          <p:cNvPr id="3174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52B0FE-976E-4FD5-894A-B8504C1F3DDE}" type="slidenum">
              <a:rPr lang="tr-TR">
                <a:solidFill>
                  <a:srgbClr val="898989"/>
                </a:solidFill>
              </a:rPr>
              <a:pPr eaLnBrk="1" hangingPunct="1"/>
              <a:t>21</a:t>
            </a:fld>
            <a:endParaRPr lang="tr-TR">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D2C56C-3276-445B-8DE0-481FB73A2629}" type="slidenum">
              <a:rPr lang="tr-TR">
                <a:solidFill>
                  <a:srgbClr val="898989"/>
                </a:solidFill>
              </a:rPr>
              <a:pPr eaLnBrk="1" hangingPunct="1"/>
              <a:t>22</a:t>
            </a:fld>
            <a:endParaRPr lang="tr-TR">
              <a:solidFill>
                <a:srgbClr val="898989"/>
              </a:solidFill>
            </a:endParaRPr>
          </a:p>
        </p:txBody>
      </p:sp>
      <p:sp>
        <p:nvSpPr>
          <p:cNvPr id="8194" name="Text Box 2"/>
          <p:cNvSpPr txBox="1">
            <a:spLocks noChangeArrowheads="1"/>
          </p:cNvSpPr>
          <p:nvPr/>
        </p:nvSpPr>
        <p:spPr bwMode="auto">
          <a:xfrm>
            <a:off x="304800" y="228600"/>
            <a:ext cx="8610600" cy="70802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tr-TR" sz="4000" b="1" dirty="0">
                <a:solidFill>
                  <a:srgbClr val="002060"/>
                </a:solidFill>
                <a:latin typeface="+mj-lt"/>
              </a:rPr>
              <a:t>Havalandırma yöntemleri</a:t>
            </a:r>
          </a:p>
        </p:txBody>
      </p:sp>
      <p:sp>
        <p:nvSpPr>
          <p:cNvPr id="8195" name="Text Box 3"/>
          <p:cNvSpPr txBox="1">
            <a:spLocks noChangeArrowheads="1"/>
          </p:cNvSpPr>
          <p:nvPr/>
        </p:nvSpPr>
        <p:spPr bwMode="auto">
          <a:xfrm>
            <a:off x="250825" y="1303338"/>
            <a:ext cx="84582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tr-TR" sz="2800">
                <a:latin typeface="Times New Roman" pitchFamily="18" charset="0"/>
              </a:rPr>
              <a:t>DOĞAL HAVALANDIRMA: Baca ve rüzgar etkisi</a:t>
            </a:r>
          </a:p>
          <a:p>
            <a:pPr algn="just">
              <a:spcBef>
                <a:spcPct val="50000"/>
              </a:spcBef>
            </a:pPr>
            <a:r>
              <a:rPr lang="tr-TR" sz="2800">
                <a:latin typeface="Times New Roman" pitchFamily="18" charset="0"/>
              </a:rPr>
              <a:t>DOĞAL-MEKANİK HAVALANDIRMA: </a:t>
            </a:r>
          </a:p>
          <a:p>
            <a:pPr algn="just">
              <a:spcBef>
                <a:spcPct val="50000"/>
              </a:spcBef>
            </a:pPr>
            <a:r>
              <a:rPr lang="tr-TR" sz="2800">
                <a:latin typeface="Times New Roman" pitchFamily="18" charset="0"/>
              </a:rPr>
              <a:t>Rüzgar enerjisiyle çalışan baca aspiratörleri kullanılır.</a:t>
            </a:r>
          </a:p>
          <a:p>
            <a:pPr algn="just">
              <a:spcBef>
                <a:spcPct val="50000"/>
              </a:spcBef>
            </a:pPr>
            <a:r>
              <a:rPr lang="tr-TR" sz="2800">
                <a:latin typeface="Times New Roman" pitchFamily="18" charset="0"/>
              </a:rPr>
              <a:t>MEKANİK HAVALANDIRMA:</a:t>
            </a:r>
          </a:p>
          <a:p>
            <a:pPr algn="just">
              <a:spcBef>
                <a:spcPct val="50000"/>
              </a:spcBef>
            </a:pPr>
            <a:r>
              <a:rPr lang="tr-TR" sz="2800">
                <a:latin typeface="Times New Roman" pitchFamily="18" charset="0"/>
              </a:rPr>
              <a:t>1. Mekanik Girişli Doğal Çıkış: (Vantilatörlü)</a:t>
            </a:r>
          </a:p>
          <a:p>
            <a:pPr algn="just">
              <a:spcBef>
                <a:spcPct val="50000"/>
              </a:spcBef>
            </a:pPr>
            <a:r>
              <a:rPr lang="tr-TR" sz="2800">
                <a:latin typeface="Times New Roman" pitchFamily="18" charset="0"/>
              </a:rPr>
              <a:t>2. Doğal Girişli Mekanik Çıkış: (Aspiratörlü)</a:t>
            </a:r>
          </a:p>
          <a:p>
            <a:pPr algn="just">
              <a:spcBef>
                <a:spcPct val="50000"/>
              </a:spcBef>
            </a:pPr>
            <a:r>
              <a:rPr lang="tr-TR" sz="2800">
                <a:latin typeface="Times New Roman" pitchFamily="18" charset="0"/>
              </a:rPr>
              <a:t>3. Mekanik Giriş-Mekanik Çıkış: (</a:t>
            </a:r>
            <a:r>
              <a:rPr lang="tr-TR" sz="2400">
                <a:latin typeface="Times New Roman" pitchFamily="18" charset="0"/>
              </a:rPr>
              <a:t>Vantilatörlü ve aspiratörlü</a:t>
            </a:r>
            <a:r>
              <a:rPr lang="tr-TR" sz="2800">
                <a:latin typeface="Times New Roman" pitchFamily="18" charset="0"/>
              </a:rPr>
              <a:t>)</a:t>
            </a:r>
          </a:p>
        </p:txBody>
      </p:sp>
    </p:spTree>
  </p:cSld>
  <p:clrMapOvr>
    <a:masterClrMapping/>
  </p:clrMapOvr>
  <p:transition spd="slow">
    <p:cover dir="d"/>
    <p:sndAc>
      <p:stSnd>
        <p:snd r:embed="rId3" name="LAZ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iterate type="lt">
                                    <p:tmAbs val="75"/>
                                  </p:iterate>
                                  <p:childTnLst>
                                    <p:set>
                                      <p:cBhvr>
                                        <p:cTn id="6" dur="1" fill="hold">
                                          <p:stCondLst>
                                            <p:cond delay="74"/>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iterate type="wd">
                                    <p:tmAbs val="300"/>
                                  </p:iterate>
                                  <p:childTnLst>
                                    <p:set>
                                      <p:cBhvr>
                                        <p:cTn id="11" dur="1" fill="hold">
                                          <p:stCondLst>
                                            <p:cond delay="299"/>
                                          </p:stCondLst>
                                        </p:cTn>
                                        <p:tgtEl>
                                          <p:spTgt spid="8195"/>
                                        </p:tgtEl>
                                        <p:attrNameLst>
                                          <p:attrName>style.visibility</p:attrName>
                                        </p:attrNameLst>
                                      </p:cBhvr>
                                      <p:to>
                                        <p:strVal val="visible"/>
                                      </p:to>
                                    </p:set>
                                    <p:anim to="" calcmode="lin" valueType="num">
                                      <p:cBhvr>
                                        <p:cTn id="12" dur="1" fill="hold"/>
                                        <p:tgtEl>
                                          <p:spTgt spid="8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796925"/>
          </a:xfrm>
        </p:spPr>
        <p:txBody>
          <a:bodyPr rtlCol="0">
            <a:normAutofit/>
          </a:bodyPr>
          <a:lstStyle/>
          <a:p>
            <a:pPr eaLnBrk="1" fontAlgn="auto" hangingPunct="1">
              <a:spcAft>
                <a:spcPts val="0"/>
              </a:spcAft>
              <a:defRPr/>
            </a:pPr>
            <a:r>
              <a:rPr lang="tr-TR" sz="4000" b="1" dirty="0" smtClean="0">
                <a:solidFill>
                  <a:srgbClr val="002060"/>
                </a:solidFill>
                <a:ea typeface="+mn-ea"/>
                <a:cs typeface="Arial" charset="0"/>
              </a:rPr>
              <a:t>1.Doğal Havalandırma </a:t>
            </a:r>
          </a:p>
        </p:txBody>
      </p:sp>
      <p:sp>
        <p:nvSpPr>
          <p:cNvPr id="33795" name="Rectangle 3"/>
          <p:cNvSpPr>
            <a:spLocks noGrp="1" noChangeArrowheads="1"/>
          </p:cNvSpPr>
          <p:nvPr>
            <p:ph idx="1"/>
          </p:nvPr>
        </p:nvSpPr>
        <p:spPr>
          <a:xfrm>
            <a:off x="107950" y="1196975"/>
            <a:ext cx="8856663" cy="4752975"/>
          </a:xfrm>
        </p:spPr>
        <p:txBody>
          <a:bodyPr/>
          <a:lstStyle/>
          <a:p>
            <a:pPr algn="just" eaLnBrk="1" hangingPunct="1"/>
            <a:r>
              <a:rPr lang="tr-TR" smtClean="0"/>
              <a:t>Ortamda bir mekanik alet kullanılmadan,</a:t>
            </a:r>
            <a:r>
              <a:rPr lang="tr-TR" smtClean="0">
                <a:cs typeface="Times New Roman" pitchFamily="18" charset="0"/>
              </a:rPr>
              <a:t> sıcaklık farkları ve rüzgar yönüne göre, </a:t>
            </a:r>
            <a:r>
              <a:rPr lang="tr-TR" smtClean="0"/>
              <a:t>hava akımının pencere ve kapı aralıklarından, baca ve boşluklardan kendiliğinden </a:t>
            </a:r>
            <a:r>
              <a:rPr lang="tr-TR" smtClean="0">
                <a:cs typeface="Times New Roman" pitchFamily="18" charset="0"/>
              </a:rPr>
              <a:t>hareketlendirilmesi ve yenilenmesiyle yapılan havalandırmadır.</a:t>
            </a:r>
          </a:p>
          <a:p>
            <a:pPr algn="just" eaLnBrk="1" hangingPunct="1"/>
            <a:r>
              <a:rPr lang="tr-TR" smtClean="0"/>
              <a:t>Doğal havalandırma iki şekilde gerçekleşir: Baca ve rüzgar etkisi. </a:t>
            </a:r>
          </a:p>
          <a:p>
            <a:pPr algn="just" eaLnBrk="1" hangingPunct="1"/>
            <a:r>
              <a:rPr lang="tr-TR" smtClean="0"/>
              <a:t>Kirlenme seviyesinin düşük olduğu ortamlarda tercih edilir ve ses gibi yan problemler oluşturmaz.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654050"/>
          </a:xfrm>
        </p:spPr>
        <p:txBody>
          <a:bodyPr rtlCol="0">
            <a:normAutofit fontScale="90000"/>
          </a:bodyPr>
          <a:lstStyle/>
          <a:p>
            <a:pPr eaLnBrk="1" fontAlgn="auto" hangingPunct="1">
              <a:spcAft>
                <a:spcPts val="0"/>
              </a:spcAft>
              <a:defRPr/>
            </a:pPr>
            <a:r>
              <a:rPr lang="tr-TR" sz="4000" b="1" dirty="0" smtClean="0">
                <a:solidFill>
                  <a:srgbClr val="002060"/>
                </a:solidFill>
                <a:ea typeface="+mn-ea"/>
                <a:cs typeface="Arial" charset="0"/>
              </a:rPr>
              <a:t>Mekanik Havalandırma: </a:t>
            </a:r>
          </a:p>
        </p:txBody>
      </p:sp>
      <p:sp>
        <p:nvSpPr>
          <p:cNvPr id="34819" name="Rectangle 3"/>
          <p:cNvSpPr>
            <a:spLocks noGrp="1" noChangeArrowheads="1"/>
          </p:cNvSpPr>
          <p:nvPr>
            <p:ph idx="1"/>
          </p:nvPr>
        </p:nvSpPr>
        <p:spPr>
          <a:xfrm>
            <a:off x="107950" y="1125538"/>
            <a:ext cx="8856663" cy="5040312"/>
          </a:xfrm>
        </p:spPr>
        <p:txBody>
          <a:bodyPr/>
          <a:lstStyle/>
          <a:p>
            <a:pPr algn="just" eaLnBrk="1" hangingPunct="1">
              <a:lnSpc>
                <a:spcPct val="90000"/>
              </a:lnSpc>
            </a:pPr>
            <a:r>
              <a:rPr lang="tr-TR" sz="2800" smtClean="0"/>
              <a:t>Havalandırma işleminin, aspiratör ve/veya vantilatör olarak çalışan bir fan yardımıyla zoraki yapılmasıdır. Buna cebri havalandırma da denir.</a:t>
            </a:r>
          </a:p>
          <a:p>
            <a:pPr algn="just" eaLnBrk="1" hangingPunct="1">
              <a:lnSpc>
                <a:spcPct val="90000"/>
              </a:lnSpc>
            </a:pPr>
            <a:r>
              <a:rPr lang="tr-TR" sz="2800" smtClean="0"/>
              <a:t>İki türlü yapılır.</a:t>
            </a:r>
          </a:p>
          <a:p>
            <a:pPr algn="just" eaLnBrk="1" hangingPunct="1">
              <a:lnSpc>
                <a:spcPct val="90000"/>
              </a:lnSpc>
            </a:pPr>
            <a:r>
              <a:rPr lang="tr-TR" sz="2800" smtClean="0">
                <a:solidFill>
                  <a:srgbClr val="FF0000"/>
                </a:solidFill>
              </a:rPr>
              <a:t>1-Genel havalandırma</a:t>
            </a:r>
            <a:r>
              <a:rPr lang="tr-TR" sz="2800" smtClean="0"/>
              <a:t>:</a:t>
            </a:r>
            <a:r>
              <a:rPr lang="en-US" sz="2800" smtClean="0">
                <a:cs typeface="Times New Roman" pitchFamily="18" charset="0"/>
              </a:rPr>
              <a:t> </a:t>
            </a:r>
            <a:r>
              <a:rPr lang="tr-TR" sz="2800" smtClean="0">
                <a:cs typeface="Times New Roman" pitchFamily="18" charset="0"/>
              </a:rPr>
              <a:t>Baca, menfez ve muhtelif</a:t>
            </a:r>
            <a:r>
              <a:rPr lang="tr-TR" sz="2800" smtClean="0"/>
              <a:t> </a:t>
            </a:r>
            <a:r>
              <a:rPr lang="tr-TR" sz="2800" smtClean="0">
                <a:cs typeface="Times New Roman" pitchFamily="18" charset="0"/>
              </a:rPr>
              <a:t>yerlere </a:t>
            </a:r>
            <a:r>
              <a:rPr lang="tr-TR" sz="2800" smtClean="0"/>
              <a:t> </a:t>
            </a:r>
            <a:r>
              <a:rPr lang="tr-TR" sz="2800" smtClean="0">
                <a:cs typeface="Times New Roman" pitchFamily="18" charset="0"/>
              </a:rPr>
              <a:t>konan aspiratörler yardımıyla</a:t>
            </a:r>
            <a:r>
              <a:rPr lang="tr-TR" sz="2800" smtClean="0"/>
              <a:t> </a:t>
            </a:r>
            <a:r>
              <a:rPr lang="tr-TR" sz="2800" smtClean="0">
                <a:cs typeface="Times New Roman" pitchFamily="18" charset="0"/>
              </a:rPr>
              <a:t>kirlenen</a:t>
            </a:r>
            <a:r>
              <a:rPr lang="tr-TR" sz="2800" smtClean="0"/>
              <a:t> </a:t>
            </a:r>
            <a:r>
              <a:rPr lang="tr-TR" sz="2800" smtClean="0">
                <a:cs typeface="Times New Roman" pitchFamily="18" charset="0"/>
              </a:rPr>
              <a:t>havanın</a:t>
            </a:r>
            <a:r>
              <a:rPr lang="tr-TR" sz="2800" smtClean="0"/>
              <a:t> </a:t>
            </a:r>
            <a:r>
              <a:rPr lang="tr-TR" sz="2800" smtClean="0">
                <a:cs typeface="Times New Roman" pitchFamily="18" charset="0"/>
              </a:rPr>
              <a:t>ortam dışına atılmasıyla yapılır.</a:t>
            </a:r>
          </a:p>
          <a:p>
            <a:pPr algn="just" eaLnBrk="1" hangingPunct="1">
              <a:lnSpc>
                <a:spcPct val="90000"/>
              </a:lnSpc>
            </a:pPr>
            <a:r>
              <a:rPr lang="tr-TR" sz="2800" smtClean="0">
                <a:solidFill>
                  <a:srgbClr val="FF0000"/>
                </a:solidFill>
                <a:cs typeface="Times New Roman" pitchFamily="18" charset="0"/>
              </a:rPr>
              <a:t>2-Lokal havalandırma</a:t>
            </a:r>
            <a:r>
              <a:rPr lang="tr-TR" sz="2800" smtClean="0">
                <a:cs typeface="Times New Roman" pitchFamily="18" charset="0"/>
              </a:rPr>
              <a:t>: Toz</a:t>
            </a:r>
            <a:r>
              <a:rPr lang="tr-TR" sz="2800" smtClean="0"/>
              <a:t> </a:t>
            </a:r>
            <a:r>
              <a:rPr lang="tr-TR" sz="2800" smtClean="0">
                <a:cs typeface="Times New Roman" pitchFamily="18" charset="0"/>
              </a:rPr>
              <a:t>veya zararlı gaz ve dumanlar</a:t>
            </a:r>
            <a:r>
              <a:rPr lang="tr-TR" sz="2800" smtClean="0"/>
              <a:t>  </a:t>
            </a:r>
            <a:r>
              <a:rPr lang="tr-TR" sz="2800" smtClean="0">
                <a:cs typeface="Times New Roman" pitchFamily="18" charset="0"/>
              </a:rPr>
              <a:t>henüz ortama yayılmadan</a:t>
            </a:r>
            <a:r>
              <a:rPr lang="tr-TR" sz="2800" smtClean="0"/>
              <a:t> </a:t>
            </a:r>
            <a:r>
              <a:rPr lang="tr-TR" sz="2800" smtClean="0">
                <a:cs typeface="Times New Roman" pitchFamily="18" charset="0"/>
              </a:rPr>
              <a:t>(işçilerce</a:t>
            </a:r>
            <a:r>
              <a:rPr lang="tr-TR" sz="2800" smtClean="0"/>
              <a:t> </a:t>
            </a:r>
            <a:r>
              <a:rPr lang="tr-TR" sz="2800" smtClean="0">
                <a:cs typeface="Times New Roman" pitchFamily="18" charset="0"/>
              </a:rPr>
              <a:t>teneffüs edilmeden) esnek ve bükülebilir</a:t>
            </a:r>
            <a:r>
              <a:rPr lang="tr-TR" sz="2800" smtClean="0"/>
              <a:t> </a:t>
            </a:r>
            <a:r>
              <a:rPr lang="tr-TR" sz="2800" smtClean="0">
                <a:cs typeface="Times New Roman" pitchFamily="18" charset="0"/>
              </a:rPr>
              <a:t>kanallar ile çıktığı</a:t>
            </a:r>
            <a:r>
              <a:rPr lang="tr-TR" sz="2800" smtClean="0"/>
              <a:t> </a:t>
            </a:r>
            <a:r>
              <a:rPr lang="tr-TR" sz="2800" smtClean="0">
                <a:cs typeface="Times New Roman" pitchFamily="18" charset="0"/>
              </a:rPr>
              <a:t>kaynaktan</a:t>
            </a:r>
            <a:r>
              <a:rPr lang="tr-TR" sz="2800" smtClean="0"/>
              <a:t> </a:t>
            </a:r>
            <a:r>
              <a:rPr lang="tr-TR" sz="2800" smtClean="0">
                <a:cs typeface="Times New Roman" pitchFamily="18" charset="0"/>
              </a:rPr>
              <a:t>emilerek, ortam dışına</a:t>
            </a:r>
            <a:r>
              <a:rPr lang="tr-TR" sz="2800" smtClean="0"/>
              <a:t> </a:t>
            </a:r>
            <a:r>
              <a:rPr lang="tr-TR" sz="2800" smtClean="0">
                <a:cs typeface="Times New Roman" pitchFamily="18" charset="0"/>
              </a:rPr>
              <a:t>atılmasıyla yapılır.</a:t>
            </a:r>
            <a:endParaRPr lang="tr-TR" sz="2800" smtClean="0"/>
          </a:p>
        </p:txBody>
      </p:sp>
      <p:sp>
        <p:nvSpPr>
          <p:cNvPr id="3482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4BF97E-9109-4D37-BA71-3CC1E74923C1}" type="slidenum">
              <a:rPr lang="tr-TR">
                <a:solidFill>
                  <a:srgbClr val="898989"/>
                </a:solidFill>
              </a:rPr>
              <a:pPr eaLnBrk="1" hangingPunct="1"/>
              <a:t>24</a:t>
            </a:fld>
            <a:endParaRPr lang="tr-TR">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54050"/>
          </a:xfrm>
        </p:spPr>
        <p:txBody>
          <a:bodyPr rtlCol="0">
            <a:normAutofit fontScale="90000"/>
          </a:bodyPr>
          <a:lstStyle/>
          <a:p>
            <a:pPr eaLnBrk="1" fontAlgn="auto" hangingPunct="1">
              <a:spcAft>
                <a:spcPts val="0"/>
              </a:spcAft>
              <a:defRPr/>
            </a:pPr>
            <a:r>
              <a:rPr lang="tr-TR" sz="4000" b="1" dirty="0" smtClean="0">
                <a:solidFill>
                  <a:srgbClr val="002060"/>
                </a:solidFill>
                <a:ea typeface="+mn-ea"/>
                <a:cs typeface="Arial" charset="0"/>
              </a:rPr>
              <a:t>2. Genel Havalandırma : </a:t>
            </a:r>
          </a:p>
        </p:txBody>
      </p:sp>
      <p:sp>
        <p:nvSpPr>
          <p:cNvPr id="35843" name="Rectangle 3"/>
          <p:cNvSpPr>
            <a:spLocks noGrp="1" noChangeArrowheads="1"/>
          </p:cNvSpPr>
          <p:nvPr>
            <p:ph idx="1"/>
          </p:nvPr>
        </p:nvSpPr>
        <p:spPr>
          <a:xfrm>
            <a:off x="142875" y="1071563"/>
            <a:ext cx="8786813" cy="5072062"/>
          </a:xfrm>
        </p:spPr>
        <p:txBody>
          <a:bodyPr/>
          <a:lstStyle/>
          <a:p>
            <a:pPr algn="just" eaLnBrk="1" hangingPunct="1">
              <a:lnSpc>
                <a:spcPct val="70000"/>
              </a:lnSpc>
            </a:pPr>
            <a:r>
              <a:rPr lang="tr-TR" sz="2400" smtClean="0"/>
              <a:t>Genel havalandırma; Üretim sırasında ortaya çıkan hava kirleticilerini, kaynağına doğru yönlendirilmiş temiz hava akımı ile atölye ortamına dağıtarak yoğunluğunu düşürmek ve daha sonra ise ters yöndeki veya tavandaki emme ağızlarından emerek dışarıya atmak esasına dayanmaktadır. </a:t>
            </a:r>
          </a:p>
          <a:p>
            <a:pPr algn="just" eaLnBrk="1" hangingPunct="1">
              <a:lnSpc>
                <a:spcPct val="70000"/>
              </a:lnSpc>
            </a:pPr>
            <a:r>
              <a:rPr lang="tr-TR" sz="2400" smtClean="0"/>
              <a:t>Genel havalandırma yönteminde çalışan işçiler eğer hava kirleticilerin kaynağında iseler doğrudan, atölyenin diğer yerlerinde iseler ortama karışmış kirli havadan dolaylı olarak etkilenirler. Eğer uygulanan yöntemde emme cebri olarak ve temiz hava girişi ise kapı girişi ve pencerelerden doğal olarak gerçekleşiyor ise çalışanların kirli ve sağlığa zararlı havadan etkilenmeleri daha fazla olacaktır. </a:t>
            </a:r>
          </a:p>
          <a:p>
            <a:pPr algn="just" eaLnBrk="1" hangingPunct="1">
              <a:lnSpc>
                <a:spcPct val="70000"/>
              </a:lnSpc>
            </a:pPr>
            <a:r>
              <a:rPr lang="tr-TR" sz="2400" smtClean="0"/>
              <a:t>Yüksek tavanlı, doğal hava hareketleri olabilen, geniş çalışma alanlarında genel havalandırma yeterli olabilir. Çalışma ortam atmosferinde kabul edilebilir limit metal oksit dumanı için 2 mg/m3’dur. Eğer bu sağlanamıyorsa ek bir havalandırma sistemi kurulmalıdır </a:t>
            </a:r>
          </a:p>
        </p:txBody>
      </p:sp>
      <p:sp>
        <p:nvSpPr>
          <p:cNvPr id="35844"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2C7CC1-35D5-4728-AB0A-D9EE3AB27CE8}" type="slidenum">
              <a:rPr lang="tr-TR">
                <a:solidFill>
                  <a:srgbClr val="898989"/>
                </a:solidFill>
              </a:rPr>
              <a:pPr eaLnBrk="1" hangingPunct="1"/>
              <a:t>25</a:t>
            </a:fld>
            <a:endParaRPr lang="tr-TR">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25487"/>
          </a:xfrm>
        </p:spPr>
        <p:txBody>
          <a:bodyPr rtlCol="0">
            <a:normAutofit/>
          </a:bodyPr>
          <a:lstStyle/>
          <a:p>
            <a:pPr eaLnBrk="1" fontAlgn="auto" hangingPunct="1">
              <a:spcAft>
                <a:spcPts val="0"/>
              </a:spcAft>
              <a:defRPr/>
            </a:pPr>
            <a:r>
              <a:rPr lang="tr-TR" sz="4000" b="1" dirty="0" smtClean="0">
                <a:solidFill>
                  <a:srgbClr val="002060"/>
                </a:solidFill>
                <a:ea typeface="+mn-ea"/>
                <a:cs typeface="Arial" charset="0"/>
              </a:rPr>
              <a:t>3. Yerel (Lokal) Havalandırma </a:t>
            </a:r>
          </a:p>
        </p:txBody>
      </p:sp>
      <p:sp>
        <p:nvSpPr>
          <p:cNvPr id="36867" name="Rectangle 3"/>
          <p:cNvSpPr>
            <a:spLocks noGrp="1" noChangeArrowheads="1"/>
          </p:cNvSpPr>
          <p:nvPr>
            <p:ph idx="1"/>
          </p:nvPr>
        </p:nvSpPr>
        <p:spPr>
          <a:xfrm>
            <a:off x="142875" y="1143000"/>
            <a:ext cx="8715375" cy="5072063"/>
          </a:xfrm>
        </p:spPr>
        <p:txBody>
          <a:bodyPr/>
          <a:lstStyle/>
          <a:p>
            <a:pPr algn="just" eaLnBrk="1" hangingPunct="1">
              <a:lnSpc>
                <a:spcPct val="70000"/>
              </a:lnSpc>
            </a:pPr>
            <a:r>
              <a:rPr lang="tr-TR" smtClean="0"/>
              <a:t>Genel havalandırma ile çalışma süreçleri sırasında oluşan hava kirleticilerin sağlık açısından izin verilen değerlere düşürülemediği ve genel havalandırmanın yeterli olmadığı alanlarda, çalışılan ortam havasını iyileştirmek için yerel (lokal) havalandırma yöntemleri uygulamaya konulmalıdır. Yerel emiş sisteminin ağzı (emiş ucu) çalışma yapılan noktaya gaz ve dumanın yayılmasını önlemek için mümkün olduğunca yakın olmalıdır. Yerel havalandırma uygulaması aynı zamanda genel havalandırma için gerekli olan temiz havaya daha az gereksinim duyulmasını sağlamaktadır.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214313"/>
            <a:ext cx="8786813" cy="725487"/>
          </a:xfrm>
        </p:spPr>
        <p:txBody>
          <a:bodyPr rtlCol="0">
            <a:normAutofit/>
          </a:bodyPr>
          <a:lstStyle/>
          <a:p>
            <a:pPr eaLnBrk="1" fontAlgn="auto" hangingPunct="1">
              <a:spcAft>
                <a:spcPts val="0"/>
              </a:spcAft>
              <a:defRPr/>
            </a:pPr>
            <a:r>
              <a:rPr lang="tr-TR" sz="4000" b="1" dirty="0" smtClean="0">
                <a:solidFill>
                  <a:srgbClr val="002060"/>
                </a:solidFill>
                <a:ea typeface="+mn-ea"/>
                <a:cs typeface="Arial" charset="0"/>
              </a:rPr>
              <a:t>Genel ve Yerel Havalandırmada Amaç  </a:t>
            </a:r>
          </a:p>
        </p:txBody>
      </p:sp>
      <p:sp>
        <p:nvSpPr>
          <p:cNvPr id="37891" name="Rectangle 3"/>
          <p:cNvSpPr>
            <a:spLocks noGrp="1" noChangeArrowheads="1"/>
          </p:cNvSpPr>
          <p:nvPr>
            <p:ph idx="1"/>
          </p:nvPr>
        </p:nvSpPr>
        <p:spPr>
          <a:xfrm>
            <a:off x="357188" y="1285875"/>
            <a:ext cx="8229600" cy="3582988"/>
          </a:xfrm>
        </p:spPr>
        <p:txBody>
          <a:bodyPr/>
          <a:lstStyle/>
          <a:p>
            <a:pPr algn="just" eaLnBrk="1" hangingPunct="1"/>
            <a:r>
              <a:rPr lang="tr-TR" smtClean="0"/>
              <a:t>Üretim süreci boyunca oluşan ve çeşitli sağlık sorunlarına neden olan toz, duman, gaz, buhar gibi hava kirleticilerini ortam dışına atarak, çalışma ortamındaki sağlığa zararlı hava kirleticilerin yoğunluğunu izin verilen değerlerin altına düşürmek, ortama temiz ve taze hava girişini sağlamaktır.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2875" y="214313"/>
            <a:ext cx="8786813" cy="725487"/>
          </a:xfrm>
        </p:spPr>
        <p:txBody>
          <a:bodyPr rtlCol="0">
            <a:normAutofit/>
          </a:bodyPr>
          <a:lstStyle/>
          <a:p>
            <a:pPr eaLnBrk="1" fontAlgn="auto" hangingPunct="1">
              <a:spcAft>
                <a:spcPts val="0"/>
              </a:spcAft>
              <a:defRPr/>
            </a:pPr>
            <a:r>
              <a:rPr lang="tr-TR" sz="3600" b="1" dirty="0" smtClean="0">
                <a:solidFill>
                  <a:srgbClr val="002060"/>
                </a:solidFill>
                <a:ea typeface="+mn-ea"/>
                <a:cs typeface="Arial" charset="0"/>
              </a:rPr>
              <a:t>Havalandırmada sisteminin projelendirilmesi</a:t>
            </a:r>
          </a:p>
        </p:txBody>
      </p:sp>
      <p:sp>
        <p:nvSpPr>
          <p:cNvPr id="38915" name="Rectangle 3"/>
          <p:cNvSpPr>
            <a:spLocks noGrp="1" noChangeArrowheads="1"/>
          </p:cNvSpPr>
          <p:nvPr>
            <p:ph idx="1"/>
          </p:nvPr>
        </p:nvSpPr>
        <p:spPr>
          <a:xfrm>
            <a:off x="142875" y="1143000"/>
            <a:ext cx="8715375" cy="4714875"/>
          </a:xfrm>
        </p:spPr>
        <p:txBody>
          <a:bodyPr/>
          <a:lstStyle/>
          <a:p>
            <a:pPr algn="just" eaLnBrk="1" hangingPunct="1">
              <a:lnSpc>
                <a:spcPct val="90000"/>
              </a:lnSpc>
            </a:pPr>
            <a:r>
              <a:rPr lang="tr-TR" sz="2800" smtClean="0"/>
              <a:t>Hangi havalandırma yönteminin uygulanması gerektiği, havalandırma şekil ve gücünün nasıl olması gerektiği, yapılan işin büyüklüğüne, atölyenin inşa tarzına ve ölçülerine bağlı olarak büyük değişkenlik göstermekte olup, uygun havalandırma sisteminin projelendirilmesinde uzman mühendislik bilgilerine gereksinim bulunmaktadır. İşlevsel bir havalandırma sisteminin kurulabilmesi için mühendislik ve iş güveliği bilgilerinin birleştirilmesi ve bir ekip çalışması yapılması kaçınılmazdır. Ancak böylece amaca uygun sistemlerin oluşturulması ve atölye havasında hedeflenen iyileşmelerin sağlanması olasıdır.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tr-TR" b="1" dirty="0" smtClean="0">
                <a:solidFill>
                  <a:srgbClr val="002060"/>
                </a:solidFill>
                <a:ea typeface="+mn-ea"/>
                <a:cs typeface="Arial" charset="0"/>
              </a:rPr>
              <a:t>Fan tipleri</a:t>
            </a:r>
          </a:p>
        </p:txBody>
      </p:sp>
      <p:sp>
        <p:nvSpPr>
          <p:cNvPr id="39939" name="Rectangle 3"/>
          <p:cNvSpPr>
            <a:spLocks noGrp="1" noChangeArrowheads="1"/>
          </p:cNvSpPr>
          <p:nvPr>
            <p:ph idx="1"/>
          </p:nvPr>
        </p:nvSpPr>
        <p:spPr/>
        <p:txBody>
          <a:bodyPr/>
          <a:lstStyle/>
          <a:p>
            <a:pPr algn="just" eaLnBrk="1" hangingPunct="1"/>
            <a:r>
              <a:rPr lang="tr-TR" smtClean="0"/>
              <a:t>Hava hareketini sağlayan cihazlara fan denir. Havalandırma sistemlerinde “radyal” ve “aksiyal” tipli fanlar kullanılabilir. Fan havayı ortamdan emiyorsa “aspiratör”, ortama hava veriyorsa “vantilatör” adını alır. </a:t>
            </a:r>
          </a:p>
        </p:txBody>
      </p:sp>
      <p:sp>
        <p:nvSpPr>
          <p:cNvPr id="39940"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CF87E8-1ADC-4155-BB89-DF20B4D5810E}" type="slidenum">
              <a:rPr lang="tr-TR">
                <a:solidFill>
                  <a:srgbClr val="898989"/>
                </a:solidFill>
              </a:rPr>
              <a:pPr eaLnBrk="1" hangingPunct="1"/>
              <a:t>29</a:t>
            </a:fld>
            <a:endParaRPr lang="tr-TR">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6 Başlık"/>
          <p:cNvSpPr>
            <a:spLocks noGrp="1"/>
          </p:cNvSpPr>
          <p:nvPr>
            <p:ph type="title"/>
          </p:nvPr>
        </p:nvSpPr>
        <p:spPr>
          <a:xfrm>
            <a:off x="1000125" y="214313"/>
            <a:ext cx="6635750" cy="819150"/>
          </a:xfrm>
        </p:spPr>
        <p:txBody>
          <a:bodyPr/>
          <a:lstStyle/>
          <a:p>
            <a:pPr eaLnBrk="1" hangingPunct="1"/>
            <a:r>
              <a:rPr lang="tr-TR" sz="4000" b="1" smtClean="0">
                <a:solidFill>
                  <a:schemeClr val="tx2"/>
                </a:solidFill>
              </a:rPr>
              <a:t>Öğrenim Hedeflerimiz</a:t>
            </a:r>
          </a:p>
        </p:txBody>
      </p:sp>
      <p:sp>
        <p:nvSpPr>
          <p:cNvPr id="13315" name="Rectangle 2"/>
          <p:cNvSpPr>
            <a:spLocks noGrp="1" noChangeArrowheads="1"/>
          </p:cNvSpPr>
          <p:nvPr>
            <p:ph type="body" idx="4294967295"/>
          </p:nvPr>
        </p:nvSpPr>
        <p:spPr>
          <a:xfrm>
            <a:off x="0" y="1357313"/>
            <a:ext cx="6929438" cy="1643062"/>
          </a:xfrm>
          <a:noFill/>
        </p:spPr>
        <p:txBody>
          <a:bodyPr/>
          <a:lstStyle/>
          <a:p>
            <a:pPr eaLnBrk="1" hangingPunct="1">
              <a:buFont typeface="Arial" charset="0"/>
              <a:buNone/>
            </a:pPr>
            <a:r>
              <a:rPr lang="tr-TR" sz="2000" smtClean="0"/>
              <a:t>      </a:t>
            </a:r>
            <a:endParaRPr lang="tr-TR" sz="2400" smtClean="0"/>
          </a:p>
        </p:txBody>
      </p:sp>
      <p:sp>
        <p:nvSpPr>
          <p:cNvPr id="13316" name="Rectangle 7"/>
          <p:cNvSpPr>
            <a:spLocks noChangeArrowheads="1"/>
          </p:cNvSpPr>
          <p:nvPr/>
        </p:nvSpPr>
        <p:spPr bwMode="auto">
          <a:xfrm>
            <a:off x="500063" y="2286000"/>
            <a:ext cx="67167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buFont typeface="Arial" charset="0"/>
              <a:buChar char="•"/>
            </a:pPr>
            <a:endParaRPr lang="en-US" sz="2400">
              <a:latin typeface="Calibri" pitchFamily="34" charset="0"/>
            </a:endParaRPr>
          </a:p>
        </p:txBody>
      </p:sp>
      <p:pic>
        <p:nvPicPr>
          <p:cNvPr id="13317" name="Picture 11" descr="http://img1.blogcu.com/images/g/a/r/garipmatematikcim/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1071563"/>
            <a:ext cx="179863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7 Dikdörtgen"/>
          <p:cNvSpPr>
            <a:spLocks noChangeArrowheads="1"/>
          </p:cNvSpPr>
          <p:nvPr/>
        </p:nvSpPr>
        <p:spPr bwMode="auto">
          <a:xfrm>
            <a:off x="142875" y="2597150"/>
            <a:ext cx="85725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a:t>- Bu dersin sonunda katılımcılar;</a:t>
            </a:r>
          </a:p>
          <a:p>
            <a:r>
              <a:rPr lang="tr-TR" sz="3200"/>
              <a:t>İdeal çalışma ortamının havasının özelliklerini açıklar.</a:t>
            </a:r>
          </a:p>
          <a:p>
            <a:r>
              <a:rPr lang="tr-TR" sz="3200"/>
              <a:t>Çalışma ortamında çalışanların sağlığı ve konforları için gerekli olan havalandırma ve iklimlendirme prensiplerini örneklerle açıklar.</a:t>
            </a:r>
            <a:endParaRPr lang="tr-T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450"/>
            <a:ext cx="8229600" cy="863600"/>
          </a:xfrm>
        </p:spPr>
        <p:txBody>
          <a:bodyPr rtlCol="0">
            <a:normAutofit/>
          </a:bodyPr>
          <a:lstStyle/>
          <a:p>
            <a:pPr eaLnBrk="1" fontAlgn="auto" hangingPunct="1">
              <a:spcAft>
                <a:spcPts val="0"/>
              </a:spcAft>
              <a:defRPr/>
            </a:pPr>
            <a:r>
              <a:rPr lang="tr-TR" b="1" dirty="0" smtClean="0">
                <a:solidFill>
                  <a:srgbClr val="002060"/>
                </a:solidFill>
                <a:ea typeface="+mn-ea"/>
                <a:cs typeface="Arial" charset="0"/>
              </a:rPr>
              <a:t>Genel havalandırma örnekleri</a:t>
            </a:r>
          </a:p>
        </p:txBody>
      </p:sp>
      <p:pic>
        <p:nvPicPr>
          <p:cNvPr id="40963" name="3 İçerik Yer Tutucusu" descr="DSC0928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160463"/>
            <a:ext cx="3336925" cy="5005387"/>
          </a:xfrm>
        </p:spPr>
      </p:pic>
      <p:pic>
        <p:nvPicPr>
          <p:cNvPr id="40964" name="Picture 6" descr="http://www.zirvebacahavalandirma.com/tr/images/k/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989138"/>
            <a:ext cx="558006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457200" y="115888"/>
            <a:ext cx="8229600" cy="865187"/>
          </a:xfrm>
        </p:spPr>
        <p:txBody>
          <a:bodyPr/>
          <a:lstStyle/>
          <a:p>
            <a:pPr eaLnBrk="1" hangingPunct="1"/>
            <a:r>
              <a:rPr lang="tr-TR" b="1" smtClean="0">
                <a:solidFill>
                  <a:srgbClr val="002060"/>
                </a:solidFill>
                <a:cs typeface="Arial" charset="0"/>
              </a:rPr>
              <a:t>Genel havalandırma örnekleri</a:t>
            </a:r>
            <a:endParaRPr lang="tr-TR" smtClean="0"/>
          </a:p>
        </p:txBody>
      </p:sp>
      <p:pic>
        <p:nvPicPr>
          <p:cNvPr id="41987" name="Picture 4" descr="http://www.zirvebacahavalandirma.com/tr/images/k/15.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13" y="3716338"/>
            <a:ext cx="3360738" cy="2520950"/>
          </a:xfrm>
        </p:spPr>
      </p:pic>
      <p:pic>
        <p:nvPicPr>
          <p:cNvPr id="41988" name="Picture 2" descr="http://www.zirvebacahavalandirma.com/tr/images/k/1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914525"/>
            <a:ext cx="5651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http://www.zirvebacahavalandirma.com/tr/images/k/9.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52513"/>
            <a:ext cx="33607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57200" y="274638"/>
            <a:ext cx="8229600" cy="725487"/>
          </a:xfrm>
        </p:spPr>
        <p:txBody>
          <a:bodyPr/>
          <a:lstStyle/>
          <a:p>
            <a:pPr eaLnBrk="1" hangingPunct="1"/>
            <a:r>
              <a:rPr lang="tr-TR" sz="4000" b="1" smtClean="0">
                <a:solidFill>
                  <a:srgbClr val="002060"/>
                </a:solidFill>
                <a:cs typeface="Arial" charset="0"/>
              </a:rPr>
              <a:t>Kaynak Havalandırması</a:t>
            </a:r>
          </a:p>
        </p:txBody>
      </p:sp>
      <p:graphicFrame>
        <p:nvGraphicFramePr>
          <p:cNvPr id="1026" name="Object 3"/>
          <p:cNvGraphicFramePr>
            <a:graphicFrameLocks noGrp="1" noChangeAspect="1"/>
          </p:cNvGraphicFramePr>
          <p:nvPr>
            <p:ph idx="1"/>
          </p:nvPr>
        </p:nvGraphicFramePr>
        <p:xfrm>
          <a:off x="1939925" y="1071563"/>
          <a:ext cx="5513388" cy="5148262"/>
        </p:xfrm>
        <a:graphic>
          <a:graphicData uri="http://schemas.openxmlformats.org/presentationml/2006/ole">
            <mc:AlternateContent xmlns:mc="http://schemas.openxmlformats.org/markup-compatibility/2006">
              <mc:Choice xmlns:v="urn:schemas-microsoft-com:vml" Requires="v">
                <p:oleObj spid="_x0000_s1028" name="Bit Eşlem Resmi" r:id="rId3" imgW="4610744" imgH="4304762" progId="Paint.Picture">
                  <p:embed/>
                </p:oleObj>
              </mc:Choice>
              <mc:Fallback>
                <p:oleObj name="Bit Eşlem Resmi" r:id="rId3" imgW="4610744" imgH="4304762"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1071563"/>
                        <a:ext cx="5513388" cy="514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457200" y="214313"/>
            <a:ext cx="8229600" cy="642937"/>
          </a:xfrm>
        </p:spPr>
        <p:txBody>
          <a:bodyPr>
            <a:normAutofit/>
          </a:bodyPr>
          <a:lstStyle/>
          <a:p>
            <a:pPr eaLnBrk="1" hangingPunct="1"/>
            <a:r>
              <a:rPr lang="tr-TR" sz="3600" b="1" smtClean="0">
                <a:solidFill>
                  <a:srgbClr val="002060"/>
                </a:solidFill>
                <a:cs typeface="Arial" charset="0"/>
              </a:rPr>
              <a:t>Lokal Havalandırma</a:t>
            </a:r>
            <a:endParaRPr lang="tr-TR" sz="3600" smtClean="0"/>
          </a:p>
        </p:txBody>
      </p:sp>
      <p:pic>
        <p:nvPicPr>
          <p:cNvPr id="43011" name="Picture 5" descr="E:\Celil Hoca\YENİ-İŞ GÜVENLİĞİ UZMAN. DERS\Elle Taşıma Yönetmeliği SON\Kaynak havalandırm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57375"/>
            <a:ext cx="3270250" cy="4357688"/>
          </a:xfrm>
          <a:noFill/>
        </p:spPr>
      </p:pic>
      <p:pic>
        <p:nvPicPr>
          <p:cNvPr id="43012" name="Picture 2" descr="DSC00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350" y="1857375"/>
            <a:ext cx="583565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5 Metin kutusu"/>
          <p:cNvSpPr txBox="1">
            <a:spLocks noChangeArrowheads="1"/>
          </p:cNvSpPr>
          <p:nvPr/>
        </p:nvSpPr>
        <p:spPr bwMode="auto">
          <a:xfrm>
            <a:off x="863600" y="1285875"/>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a:t>SABİT</a:t>
            </a:r>
          </a:p>
        </p:txBody>
      </p:sp>
      <p:sp>
        <p:nvSpPr>
          <p:cNvPr id="43014" name="6 Metin kutusu"/>
          <p:cNvSpPr txBox="1">
            <a:spLocks noChangeArrowheads="1"/>
          </p:cNvSpPr>
          <p:nvPr/>
        </p:nvSpPr>
        <p:spPr bwMode="auto">
          <a:xfrm>
            <a:off x="6072188" y="1285875"/>
            <a:ext cx="1103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a:t>SEYYAR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10 Resim" descr="cebri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586105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12 Resim" descr="KAYNA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1071563"/>
            <a:ext cx="3125787"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1 Başlık"/>
          <p:cNvSpPr>
            <a:spLocks noGrp="1"/>
          </p:cNvSpPr>
          <p:nvPr>
            <p:ph type="title"/>
          </p:nvPr>
        </p:nvSpPr>
        <p:spPr>
          <a:xfrm>
            <a:off x="457200" y="214313"/>
            <a:ext cx="8229600" cy="642937"/>
          </a:xfrm>
        </p:spPr>
        <p:txBody>
          <a:bodyPr>
            <a:normAutofit/>
          </a:bodyPr>
          <a:lstStyle/>
          <a:p>
            <a:pPr eaLnBrk="1" hangingPunct="1"/>
            <a:r>
              <a:rPr lang="tr-TR" sz="3600" b="1" smtClean="0">
                <a:solidFill>
                  <a:srgbClr val="002060"/>
                </a:solidFill>
                <a:cs typeface="Arial" charset="0"/>
              </a:rPr>
              <a:t>Örnek Lokal Havalandırmalar</a:t>
            </a:r>
            <a:endParaRPr lang="tr-TR" sz="3600" smtClean="0"/>
          </a:p>
        </p:txBody>
      </p:sp>
      <p:pic>
        <p:nvPicPr>
          <p:cNvPr id="44037" name="Picture 2" descr="DSC001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525" y="3786188"/>
            <a:ext cx="31654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7200" y="274638"/>
            <a:ext cx="8229600" cy="725487"/>
          </a:xfrm>
        </p:spPr>
        <p:txBody>
          <a:bodyPr/>
          <a:lstStyle/>
          <a:p>
            <a:pPr eaLnBrk="1" hangingPunct="1"/>
            <a:r>
              <a:rPr lang="tr-TR" sz="4000" b="1" smtClean="0">
                <a:solidFill>
                  <a:srgbClr val="002060"/>
                </a:solidFill>
                <a:cs typeface="Arial" charset="0"/>
              </a:rPr>
              <a:t>Kapalı kabinde tabanca boyacılığı</a:t>
            </a:r>
          </a:p>
        </p:txBody>
      </p:sp>
      <p:graphicFrame>
        <p:nvGraphicFramePr>
          <p:cNvPr id="2050" name="Object 3"/>
          <p:cNvGraphicFramePr>
            <a:graphicFrameLocks noGrp="1" noChangeAspect="1"/>
          </p:cNvGraphicFramePr>
          <p:nvPr>
            <p:ph idx="1"/>
          </p:nvPr>
        </p:nvGraphicFramePr>
        <p:xfrm>
          <a:off x="1247775" y="1143000"/>
          <a:ext cx="6718300" cy="5060950"/>
        </p:xfrm>
        <a:graphic>
          <a:graphicData uri="http://schemas.openxmlformats.org/presentationml/2006/ole">
            <mc:AlternateContent xmlns:mc="http://schemas.openxmlformats.org/markup-compatibility/2006">
              <mc:Choice xmlns:v="urn:schemas-microsoft-com:vml" Requires="v">
                <p:oleObj spid="_x0000_s2052" name="Bit Eşlem Resmi" r:id="rId3" imgW="4323810" imgH="3258005" progId="Paint.Picture">
                  <p:embed/>
                </p:oleObj>
              </mc:Choice>
              <mc:Fallback>
                <p:oleObj name="Bit Eşlem Resmi" r:id="rId3" imgW="4323810" imgH="3258005"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75" y="1143000"/>
                        <a:ext cx="6718300" cy="506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4" name="Rectangle 4"/>
          <p:cNvSpPr>
            <a:spLocks noGrp="1" noChangeArrowheads="1"/>
          </p:cNvSpPr>
          <p:nvPr>
            <p:ph type="title"/>
          </p:nvPr>
        </p:nvSpPr>
        <p:spPr>
          <a:xfrm>
            <a:off x="457200" y="274638"/>
            <a:ext cx="8229600" cy="654050"/>
          </a:xfrm>
        </p:spPr>
        <p:txBody>
          <a:bodyPr rtlCol="0">
            <a:normAutofit fontScale="90000"/>
          </a:bodyPr>
          <a:lstStyle/>
          <a:p>
            <a:pPr eaLnBrk="1" fontAlgn="auto" hangingPunct="1">
              <a:spcAft>
                <a:spcPts val="0"/>
              </a:spcAft>
              <a:defRPr/>
            </a:pPr>
            <a:r>
              <a:rPr lang="tr-TR" b="1" dirty="0" smtClean="0">
                <a:solidFill>
                  <a:srgbClr val="002060"/>
                </a:solidFill>
                <a:ea typeface="+mn-ea"/>
                <a:cs typeface="Arial" charset="0"/>
              </a:rPr>
              <a:t>Taşlama ve kaynak</a:t>
            </a:r>
          </a:p>
        </p:txBody>
      </p:sp>
      <p:graphicFrame>
        <p:nvGraphicFramePr>
          <p:cNvPr id="3074" name="Object 3"/>
          <p:cNvGraphicFramePr>
            <a:graphicFrameLocks noGrp="1" noChangeAspect="1"/>
          </p:cNvGraphicFramePr>
          <p:nvPr>
            <p:ph idx="1"/>
          </p:nvPr>
        </p:nvGraphicFramePr>
        <p:xfrm>
          <a:off x="1198563" y="1143000"/>
          <a:ext cx="7070725" cy="5000625"/>
        </p:xfrm>
        <a:graphic>
          <a:graphicData uri="http://schemas.openxmlformats.org/presentationml/2006/ole">
            <mc:AlternateContent xmlns:mc="http://schemas.openxmlformats.org/markup-compatibility/2006">
              <mc:Choice xmlns:v="urn:schemas-microsoft-com:vml" Requires="v">
                <p:oleObj spid="_x0000_s3076" name="Bit Eşlem Resmi" r:id="rId3" imgW="3839111" imgH="2715004" progId="Paint.Picture">
                  <p:embed/>
                </p:oleObj>
              </mc:Choice>
              <mc:Fallback>
                <p:oleObj name="Bit Eşlem Resmi" r:id="rId3" imgW="3839111" imgH="2715004"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1143000"/>
                        <a:ext cx="7070725" cy="500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tr-TR" b="1" dirty="0" smtClean="0">
                <a:solidFill>
                  <a:srgbClr val="002060"/>
                </a:solidFill>
                <a:ea typeface="+mn-ea"/>
                <a:cs typeface="Arial" charset="0"/>
              </a:rPr>
              <a:t>Mobilya zımpara ve taşlama</a:t>
            </a:r>
          </a:p>
        </p:txBody>
      </p:sp>
      <p:graphicFrame>
        <p:nvGraphicFramePr>
          <p:cNvPr id="4098" name="Object 3"/>
          <p:cNvGraphicFramePr>
            <a:graphicFrameLocks noGrp="1" noChangeAspect="1"/>
          </p:cNvGraphicFramePr>
          <p:nvPr>
            <p:ph idx="1"/>
          </p:nvPr>
        </p:nvGraphicFramePr>
        <p:xfrm>
          <a:off x="944563" y="1071563"/>
          <a:ext cx="6959600" cy="5072062"/>
        </p:xfrm>
        <a:graphic>
          <a:graphicData uri="http://schemas.openxmlformats.org/presentationml/2006/ole">
            <mc:AlternateContent xmlns:mc="http://schemas.openxmlformats.org/markup-compatibility/2006">
              <mc:Choice xmlns:v="urn:schemas-microsoft-com:vml" Requires="v">
                <p:oleObj spid="_x0000_s4100" name="Bit Eşlem Resmi" r:id="rId3" imgW="1790476" imgH="1305107" progId="Paint.Picture">
                  <p:embed/>
                </p:oleObj>
              </mc:Choice>
              <mc:Fallback>
                <p:oleObj name="Bit Eşlem Resmi" r:id="rId3" imgW="1790476" imgH="1305107"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1071563"/>
                        <a:ext cx="6959600" cy="507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xfrm>
            <a:off x="214313" y="274638"/>
            <a:ext cx="8715375" cy="654050"/>
          </a:xfrm>
        </p:spPr>
        <p:txBody>
          <a:bodyPr/>
          <a:lstStyle/>
          <a:p>
            <a:pPr eaLnBrk="1" hangingPunct="1"/>
            <a:r>
              <a:rPr lang="tr-TR" sz="3200" b="1" smtClean="0">
                <a:solidFill>
                  <a:srgbClr val="002060"/>
                </a:solidFill>
                <a:cs typeface="Arial" charset="0"/>
              </a:rPr>
              <a:t>Solüsyon (Yapıştırıcı)-Polyester zımpara(Mobilya) </a:t>
            </a:r>
          </a:p>
        </p:txBody>
      </p:sp>
      <p:graphicFrame>
        <p:nvGraphicFramePr>
          <p:cNvPr id="5122" name="Object 3"/>
          <p:cNvGraphicFramePr>
            <a:graphicFrameLocks noGrp="1" noChangeAspect="1"/>
          </p:cNvGraphicFramePr>
          <p:nvPr>
            <p:ph idx="1"/>
          </p:nvPr>
        </p:nvGraphicFramePr>
        <p:xfrm>
          <a:off x="1141413" y="1143000"/>
          <a:ext cx="6948487" cy="5072063"/>
        </p:xfrm>
        <a:graphic>
          <a:graphicData uri="http://schemas.openxmlformats.org/presentationml/2006/ole">
            <mc:AlternateContent xmlns:mc="http://schemas.openxmlformats.org/markup-compatibility/2006">
              <mc:Choice xmlns:v="urn:schemas-microsoft-com:vml" Requires="v">
                <p:oleObj spid="_x0000_s5124" name="Bit Eşlem Resmi" r:id="rId3" imgW="1905266" imgH="1390844" progId="Paint.Picture">
                  <p:embed/>
                </p:oleObj>
              </mc:Choice>
              <mc:Fallback>
                <p:oleObj name="Bit Eşlem Resmi" r:id="rId3" imgW="1905266" imgH="1390844"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143000"/>
                        <a:ext cx="6948487" cy="507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Rectangle 4"/>
          <p:cNvSpPr>
            <a:spLocks noGrp="1" noChangeArrowheads="1"/>
          </p:cNvSpPr>
          <p:nvPr>
            <p:ph type="title"/>
          </p:nvPr>
        </p:nvSpPr>
        <p:spPr>
          <a:xfrm>
            <a:off x="457200" y="274638"/>
            <a:ext cx="8229600" cy="654050"/>
          </a:xfrm>
        </p:spPr>
        <p:txBody>
          <a:bodyPr rtlCol="0">
            <a:normAutofit/>
          </a:bodyPr>
          <a:lstStyle/>
          <a:p>
            <a:pPr eaLnBrk="1" fontAlgn="auto" hangingPunct="1">
              <a:spcAft>
                <a:spcPts val="0"/>
              </a:spcAft>
              <a:defRPr/>
            </a:pPr>
            <a:r>
              <a:rPr lang="tr-TR" sz="3200" b="1" dirty="0" smtClean="0">
                <a:solidFill>
                  <a:srgbClr val="002060"/>
                </a:solidFill>
                <a:ea typeface="+mn-ea"/>
                <a:cs typeface="Arial" charset="0"/>
              </a:rPr>
              <a:t>Oto servis ve tamirhane </a:t>
            </a:r>
          </a:p>
        </p:txBody>
      </p:sp>
      <p:graphicFrame>
        <p:nvGraphicFramePr>
          <p:cNvPr id="6146" name="Object 3"/>
          <p:cNvGraphicFramePr>
            <a:graphicFrameLocks noGrp="1" noChangeAspect="1"/>
          </p:cNvGraphicFramePr>
          <p:nvPr>
            <p:ph idx="1"/>
          </p:nvPr>
        </p:nvGraphicFramePr>
        <p:xfrm>
          <a:off x="714375" y="1863725"/>
          <a:ext cx="7613650" cy="3613150"/>
        </p:xfrm>
        <a:graphic>
          <a:graphicData uri="http://schemas.openxmlformats.org/presentationml/2006/ole">
            <mc:AlternateContent xmlns:mc="http://schemas.openxmlformats.org/markup-compatibility/2006">
              <mc:Choice xmlns:v="urn:schemas-microsoft-com:vml" Requires="v">
                <p:oleObj spid="_x0000_s6148" name="Bit Eşlem Resmi" r:id="rId3" imgW="4695238" imgH="2228571" progId="Paint.Picture">
                  <p:embed/>
                </p:oleObj>
              </mc:Choice>
              <mc:Fallback>
                <p:oleObj name="Bit Eşlem Resmi" r:id="rId3" imgW="4695238" imgH="2228571"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863725"/>
                        <a:ext cx="7613650" cy="361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71625" y="214313"/>
            <a:ext cx="4516438" cy="669925"/>
          </a:xfrm>
        </p:spPr>
        <p:txBody>
          <a:bodyPr/>
          <a:lstStyle/>
          <a:p>
            <a:pPr eaLnBrk="1" hangingPunct="1"/>
            <a:r>
              <a:rPr lang="tr-TR" sz="3600" b="1" smtClean="0">
                <a:solidFill>
                  <a:schemeClr val="tx2"/>
                </a:solidFill>
              </a:rPr>
              <a:t>Konu Başlıklarımız</a:t>
            </a:r>
          </a:p>
        </p:txBody>
      </p:sp>
      <p:sp>
        <p:nvSpPr>
          <p:cNvPr id="14339" name="Rectangle 3"/>
          <p:cNvSpPr>
            <a:spLocks noGrp="1" noChangeArrowheads="1"/>
          </p:cNvSpPr>
          <p:nvPr>
            <p:ph idx="1"/>
          </p:nvPr>
        </p:nvSpPr>
        <p:spPr>
          <a:xfrm>
            <a:off x="357188" y="1428750"/>
            <a:ext cx="6500812" cy="3571875"/>
          </a:xfrm>
        </p:spPr>
        <p:txBody>
          <a:bodyPr/>
          <a:lstStyle/>
          <a:p>
            <a:pPr eaLnBrk="1" hangingPunct="1"/>
            <a:r>
              <a:rPr lang="tr-TR" sz="2800" smtClean="0"/>
              <a:t>Ortam havasının özellikleri</a:t>
            </a:r>
          </a:p>
          <a:p>
            <a:pPr eaLnBrk="1" hangingPunct="1"/>
            <a:r>
              <a:rPr lang="tr-TR" sz="2800" smtClean="0"/>
              <a:t>Havalandırmanın genel prensipleri</a:t>
            </a:r>
          </a:p>
          <a:p>
            <a:pPr eaLnBrk="1" hangingPunct="1"/>
            <a:r>
              <a:rPr lang="tr-TR" sz="2800" smtClean="0"/>
              <a:t>Havalandırma ve hava ihtiyacı</a:t>
            </a:r>
          </a:p>
          <a:p>
            <a:pPr eaLnBrk="1" hangingPunct="1"/>
            <a:r>
              <a:rPr lang="tr-TR" sz="2800" smtClean="0"/>
              <a:t>Doğal, lokâl veya genel havalandırma</a:t>
            </a:r>
          </a:p>
          <a:p>
            <a:pPr eaLnBrk="1" hangingPunct="1"/>
            <a:r>
              <a:rPr lang="tr-TR" sz="2800" smtClean="0"/>
              <a:t>İşyerlerinde iklimlendirme</a:t>
            </a:r>
          </a:p>
          <a:p>
            <a:pPr eaLnBrk="1" hangingPunct="1"/>
            <a:r>
              <a:rPr lang="tr-TR" sz="2800" smtClean="0"/>
              <a:t>İlgili mevzuat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0" name="Rectangle 4"/>
          <p:cNvSpPr>
            <a:spLocks noGrp="1" noChangeArrowheads="1"/>
          </p:cNvSpPr>
          <p:nvPr>
            <p:ph type="title"/>
          </p:nvPr>
        </p:nvSpPr>
        <p:spPr>
          <a:xfrm>
            <a:off x="457200" y="274638"/>
            <a:ext cx="8229600" cy="654050"/>
          </a:xfrm>
        </p:spPr>
        <p:txBody>
          <a:bodyPr rtlCol="0">
            <a:normAutofit/>
          </a:bodyPr>
          <a:lstStyle/>
          <a:p>
            <a:pPr eaLnBrk="1" fontAlgn="auto" hangingPunct="1">
              <a:spcAft>
                <a:spcPts val="0"/>
              </a:spcAft>
              <a:defRPr/>
            </a:pPr>
            <a:r>
              <a:rPr lang="tr-TR" sz="3200" b="1" dirty="0" smtClean="0">
                <a:solidFill>
                  <a:srgbClr val="002060"/>
                </a:solidFill>
                <a:ea typeface="+mn-ea"/>
                <a:cs typeface="Arial" charset="0"/>
              </a:rPr>
              <a:t>Oto servis ve tamirhane</a:t>
            </a:r>
          </a:p>
        </p:txBody>
      </p:sp>
      <p:graphicFrame>
        <p:nvGraphicFramePr>
          <p:cNvPr id="7170" name="Object 3"/>
          <p:cNvGraphicFramePr>
            <a:graphicFrameLocks noGrp="1" noChangeAspect="1"/>
          </p:cNvGraphicFramePr>
          <p:nvPr>
            <p:ph idx="1"/>
          </p:nvPr>
        </p:nvGraphicFramePr>
        <p:xfrm>
          <a:off x="857250" y="1836738"/>
          <a:ext cx="7929563" cy="3565525"/>
        </p:xfrm>
        <a:graphic>
          <a:graphicData uri="http://schemas.openxmlformats.org/presentationml/2006/ole">
            <mc:AlternateContent xmlns:mc="http://schemas.openxmlformats.org/markup-compatibility/2006">
              <mc:Choice xmlns:v="urn:schemas-microsoft-com:vml" Requires="v">
                <p:oleObj spid="_x0000_s7172" name="Bit Eşlem Resmi" r:id="rId3" imgW="4342857" imgH="1952898" progId="Paint.Picture">
                  <p:embed/>
                </p:oleObj>
              </mc:Choice>
              <mc:Fallback>
                <p:oleObj name="Bit Eşlem Resmi" r:id="rId3" imgW="4342857" imgH="1952898"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836738"/>
                        <a:ext cx="7929563" cy="356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Rectangle 4"/>
          <p:cNvSpPr>
            <a:spLocks noGrp="1" noChangeArrowheads="1"/>
          </p:cNvSpPr>
          <p:nvPr>
            <p:ph type="title"/>
          </p:nvPr>
        </p:nvSpPr>
        <p:spPr>
          <a:xfrm>
            <a:off x="457200" y="274638"/>
            <a:ext cx="8229600" cy="582612"/>
          </a:xfrm>
        </p:spPr>
        <p:txBody>
          <a:bodyPr rtlCol="0">
            <a:normAutofit/>
          </a:bodyPr>
          <a:lstStyle/>
          <a:p>
            <a:pPr eaLnBrk="1" fontAlgn="auto" hangingPunct="1">
              <a:spcAft>
                <a:spcPts val="0"/>
              </a:spcAft>
              <a:defRPr/>
            </a:pPr>
            <a:r>
              <a:rPr lang="tr-TR" sz="3200" b="1" dirty="0" smtClean="0">
                <a:solidFill>
                  <a:srgbClr val="002060"/>
                </a:solidFill>
                <a:ea typeface="+mn-ea"/>
                <a:cs typeface="Arial" charset="0"/>
              </a:rPr>
              <a:t>Mutfak, yemekhane</a:t>
            </a:r>
          </a:p>
        </p:txBody>
      </p:sp>
      <p:graphicFrame>
        <p:nvGraphicFramePr>
          <p:cNvPr id="8194" name="Object 3"/>
          <p:cNvGraphicFramePr>
            <a:graphicFrameLocks noGrp="1" noChangeAspect="1"/>
          </p:cNvGraphicFramePr>
          <p:nvPr>
            <p:ph idx="1"/>
          </p:nvPr>
        </p:nvGraphicFramePr>
        <p:xfrm>
          <a:off x="361950" y="1981200"/>
          <a:ext cx="8424863" cy="3282950"/>
        </p:xfrm>
        <a:graphic>
          <a:graphicData uri="http://schemas.openxmlformats.org/presentationml/2006/ole">
            <mc:AlternateContent xmlns:mc="http://schemas.openxmlformats.org/markup-compatibility/2006">
              <mc:Choice xmlns:v="urn:schemas-microsoft-com:vml" Requires="v">
                <p:oleObj spid="_x0000_s8196" name="Bit Eşlem Resmi" r:id="rId3" imgW="4619048" imgH="1800476" progId="Paint.Picture">
                  <p:embed/>
                </p:oleObj>
              </mc:Choice>
              <mc:Fallback>
                <p:oleObj name="Bit Eşlem Resmi" r:id="rId3" imgW="4619048" imgH="1800476" progId="Paint.Picture">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981200"/>
                        <a:ext cx="8424863" cy="328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457200" y="142875"/>
            <a:ext cx="8229600" cy="725488"/>
          </a:xfrm>
        </p:spPr>
        <p:txBody>
          <a:bodyPr/>
          <a:lstStyle/>
          <a:p>
            <a:pPr eaLnBrk="1" hangingPunct="1"/>
            <a:r>
              <a:rPr lang="tr-TR" sz="4000" b="1" smtClean="0">
                <a:solidFill>
                  <a:srgbClr val="002060"/>
                </a:solidFill>
                <a:cs typeface="Arial" charset="0"/>
              </a:rPr>
              <a:t>Havalandırma sisteminin temizliği</a:t>
            </a:r>
            <a:endParaRPr lang="tr-TR" sz="4000" smtClean="0"/>
          </a:p>
        </p:txBody>
      </p:sp>
      <p:pic>
        <p:nvPicPr>
          <p:cNvPr id="45059" name="Picture 2" descr="DSC03661"/>
          <p:cNvPicPr>
            <a:picLocks noChangeAspect="1" noChangeArrowheads="1"/>
          </p:cNvPicPr>
          <p:nvPr/>
        </p:nvPicPr>
        <p:blipFill>
          <a:blip r:embed="rId2">
            <a:extLst>
              <a:ext uri="{28A0092B-C50C-407E-A947-70E740481C1C}">
                <a14:useLocalDpi xmlns:a14="http://schemas.microsoft.com/office/drawing/2010/main" val="0"/>
              </a:ext>
            </a:extLst>
          </a:blip>
          <a:srcRect r="6413" b="13362"/>
          <a:stretch>
            <a:fillRect/>
          </a:stretch>
        </p:blipFill>
        <p:spPr bwMode="auto">
          <a:xfrm>
            <a:off x="71438" y="3933825"/>
            <a:ext cx="32273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descr="DSC03575"/>
          <p:cNvPicPr>
            <a:picLocks noChangeAspect="1" noChangeArrowheads="1"/>
          </p:cNvPicPr>
          <p:nvPr/>
        </p:nvPicPr>
        <p:blipFill>
          <a:blip r:embed="rId3">
            <a:extLst>
              <a:ext uri="{28A0092B-C50C-407E-A947-70E740481C1C}">
                <a14:useLocalDpi xmlns:a14="http://schemas.microsoft.com/office/drawing/2010/main" val="0"/>
              </a:ext>
            </a:extLst>
          </a:blip>
          <a:srcRect l="14833" t="27562"/>
          <a:stretch>
            <a:fillRect/>
          </a:stretch>
        </p:blipFill>
        <p:spPr bwMode="auto">
          <a:xfrm>
            <a:off x="5795963" y="3894138"/>
            <a:ext cx="334803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5 Metin kutusu"/>
          <p:cNvSpPr txBox="1">
            <a:spLocks noChangeArrowheads="1"/>
          </p:cNvSpPr>
          <p:nvPr/>
        </p:nvSpPr>
        <p:spPr bwMode="auto">
          <a:xfrm>
            <a:off x="428625" y="1357313"/>
            <a:ext cx="8320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b="1"/>
              <a:t>İşçi Sağlığı ve İş Güvenliği Tüzüğü</a:t>
            </a:r>
          </a:p>
          <a:p>
            <a:pPr algn="just" eaLnBrk="1" hangingPunct="1"/>
            <a:r>
              <a:rPr lang="tr-TR" b="1"/>
              <a:t>Madde 200- </a:t>
            </a:r>
            <a:r>
              <a:rPr lang="tr-TR"/>
              <a:t>Aspirasyon tesisatının günlük bakım ve temizliği ile üç ayda bir de genel kontrol ile temizliği yapılacak ve onarımlardan sonra, tesisatın kuruluş karakteristiği bozulmayacaktır.</a:t>
            </a:r>
          </a:p>
        </p:txBody>
      </p:sp>
      <p:pic>
        <p:nvPicPr>
          <p:cNvPr id="45062" name="Picture 6" descr="DSC000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720975"/>
            <a:ext cx="23050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İçerik Yer Tutucusu"/>
          <p:cNvSpPr>
            <a:spLocks noGrp="1"/>
          </p:cNvSpPr>
          <p:nvPr>
            <p:ph idx="1"/>
          </p:nvPr>
        </p:nvSpPr>
        <p:spPr>
          <a:xfrm>
            <a:off x="250825" y="2457450"/>
            <a:ext cx="8642350" cy="2484438"/>
          </a:xfrm>
        </p:spPr>
        <p:txBody>
          <a:bodyPr/>
          <a:lstStyle/>
          <a:p>
            <a:pPr algn="ctr" eaLnBrk="1" hangingPunct="1">
              <a:buFont typeface="Arial" charset="0"/>
              <a:buNone/>
            </a:pPr>
            <a:r>
              <a:rPr lang="tr-TR" altLang="zh-CN" sz="6600" b="1" smtClean="0">
                <a:solidFill>
                  <a:srgbClr val="002060"/>
                </a:solidFill>
                <a:cs typeface="Arial" charset="0"/>
              </a:rPr>
              <a:t>İKLİMLENDİRME</a:t>
            </a:r>
          </a:p>
          <a:p>
            <a:pPr algn="ctr" eaLnBrk="1" hangingPunct="1">
              <a:buFont typeface="Arial" charset="0"/>
              <a:buNone/>
            </a:pPr>
            <a:r>
              <a:rPr lang="tr-TR" altLang="zh-CN" sz="5400" b="1" smtClean="0">
                <a:solidFill>
                  <a:srgbClr val="002060"/>
                </a:solidFill>
                <a:cs typeface="Arial" charset="0"/>
              </a:rPr>
              <a:t>(KONFOR HAVALANDIRMA)</a:t>
            </a:r>
          </a:p>
          <a:p>
            <a:pPr algn="ctr" eaLnBrk="1" hangingPunct="1">
              <a:buFont typeface="Arial" charset="0"/>
              <a:buNone/>
            </a:pPr>
            <a:endParaRPr lang="tr-TR" smtClean="0">
              <a:ea typeface="宋体" pitchFamily="2" charset="-122"/>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457200" y="115888"/>
            <a:ext cx="8229600" cy="779462"/>
          </a:xfrm>
        </p:spPr>
        <p:txBody>
          <a:bodyPr/>
          <a:lstStyle/>
          <a:p>
            <a:pPr eaLnBrk="1" hangingPunct="1"/>
            <a:r>
              <a:rPr lang="tr-TR" altLang="zh-CN" b="1" smtClean="0">
                <a:solidFill>
                  <a:srgbClr val="002060"/>
                </a:solidFill>
                <a:cs typeface="Arial" charset="0"/>
              </a:rPr>
              <a:t>İklimlendirmenin yapılışı</a:t>
            </a:r>
            <a:endParaRPr lang="tr-TR" smtClean="0">
              <a:ea typeface="宋体" pitchFamily="2" charset="-122"/>
              <a:cs typeface="Arial" charset="0"/>
            </a:endParaRPr>
          </a:p>
        </p:txBody>
      </p:sp>
      <p:sp>
        <p:nvSpPr>
          <p:cNvPr id="47107" name="2 İçerik Yer Tutucusu"/>
          <p:cNvSpPr>
            <a:spLocks noGrp="1"/>
          </p:cNvSpPr>
          <p:nvPr>
            <p:ph idx="1"/>
          </p:nvPr>
        </p:nvSpPr>
        <p:spPr>
          <a:xfrm>
            <a:off x="457200" y="1600200"/>
            <a:ext cx="8229600" cy="3413125"/>
          </a:xfrm>
        </p:spPr>
        <p:txBody>
          <a:bodyPr/>
          <a:lstStyle/>
          <a:p>
            <a:pPr algn="just" eaLnBrk="1" hangingPunct="1"/>
            <a:r>
              <a:rPr lang="tr-TR" sz="4000" smtClean="0">
                <a:cs typeface="Times New Roman" pitchFamily="18" charset="0"/>
              </a:rPr>
              <a:t>Ortamdaki sıcaklık, nem ve hava hızının klima santralleri aracılığıyla ayarlanmasıdır. </a:t>
            </a:r>
          </a:p>
          <a:p>
            <a:pPr algn="just" eaLnBrk="1" hangingPunct="1"/>
            <a:r>
              <a:rPr lang="tr-TR" sz="4000" smtClean="0">
                <a:cs typeface="Times New Roman" pitchFamily="18" charset="0"/>
              </a:rPr>
              <a:t>Endüstride daha ziyade pamuk iplik üretim tesislerinde yapılır.</a:t>
            </a:r>
            <a:endParaRPr lang="tr-TR" sz="4000" smtClean="0">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2913" y="103188"/>
            <a:ext cx="8243887" cy="788987"/>
          </a:xfrm>
        </p:spPr>
        <p:txBody>
          <a:bodyPr rtlCol="0">
            <a:normAutofit/>
          </a:bodyPr>
          <a:lstStyle/>
          <a:p>
            <a:pPr eaLnBrk="1" fontAlgn="auto" hangingPunct="1">
              <a:spcAft>
                <a:spcPts val="0"/>
              </a:spcAft>
              <a:defRPr/>
            </a:pPr>
            <a:r>
              <a:rPr lang="tr-TR" altLang="zh-CN" sz="3200" b="1" dirty="0" smtClean="0">
                <a:solidFill>
                  <a:srgbClr val="002060"/>
                </a:solidFill>
                <a:ea typeface="+mn-ea"/>
                <a:cs typeface="Arial" charset="0"/>
              </a:rPr>
              <a:t>İklimlendirme nedir ?</a:t>
            </a:r>
            <a:endParaRPr lang="tr-TR" altLang="zh-CN" sz="3200" b="1" dirty="0">
              <a:solidFill>
                <a:srgbClr val="002060"/>
              </a:solidFill>
              <a:ea typeface="+mn-ea"/>
              <a:cs typeface="Arial" charset="0"/>
            </a:endParaRPr>
          </a:p>
        </p:txBody>
      </p:sp>
      <p:sp>
        <p:nvSpPr>
          <p:cNvPr id="48131" name="Text Box 3"/>
          <p:cNvSpPr txBox="1">
            <a:spLocks noChangeArrowheads="1"/>
          </p:cNvSpPr>
          <p:nvPr/>
        </p:nvSpPr>
        <p:spPr bwMode="auto">
          <a:xfrm>
            <a:off x="285750" y="1428750"/>
            <a:ext cx="85344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spcBef>
                <a:spcPct val="50000"/>
              </a:spcBef>
            </a:pPr>
            <a:r>
              <a:rPr lang="tr-TR" sz="2800">
                <a:latin typeface="Times New Roman" pitchFamily="18" charset="0"/>
              </a:rPr>
              <a:t>Kapalı bir ortamın sıcaklık, nem, temizlik ve hava hareketini insan sağlık ve konforuna veya yapılan endüstriyel işleme en uygun seviyelerde tutmak üzere bu kapalı ortamdaki havanın şartlandırılmasıdır.</a:t>
            </a:r>
          </a:p>
          <a:p>
            <a:pPr algn="just" eaLnBrk="1" hangingPunct="1">
              <a:lnSpc>
                <a:spcPct val="120000"/>
              </a:lnSpc>
              <a:spcBef>
                <a:spcPct val="50000"/>
              </a:spcBef>
            </a:pPr>
            <a:r>
              <a:rPr lang="tr-TR" sz="2800">
                <a:latin typeface="Times New Roman" pitchFamily="18" charset="0"/>
              </a:rPr>
              <a:t>İklimlendirme terimi İngilizce'deki </a:t>
            </a:r>
            <a:r>
              <a:rPr lang="tr-TR" sz="2800" u="sng">
                <a:latin typeface="Times New Roman" pitchFamily="18" charset="0"/>
              </a:rPr>
              <a:t>air condition</a:t>
            </a:r>
            <a:r>
              <a:rPr lang="tr-TR" sz="2800">
                <a:latin typeface="Times New Roman" pitchFamily="18" charset="0"/>
              </a:rPr>
              <a:t> (hava şartlandırılması) ve Almanca’daki </a:t>
            </a:r>
            <a:r>
              <a:rPr lang="tr-TR" sz="2800" u="sng">
                <a:latin typeface="Times New Roman" pitchFamily="18" charset="0"/>
              </a:rPr>
              <a:t>klima</a:t>
            </a:r>
            <a:r>
              <a:rPr lang="tr-TR" sz="2800">
                <a:latin typeface="Times New Roman" pitchFamily="18" charset="0"/>
              </a:rPr>
              <a:t> terimine karşılık gelir. Türkçe’de iklimlendirme ve klima terimlerinin her ikisi de kullanılmaktadır.</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2913" y="103188"/>
            <a:ext cx="8243887" cy="701675"/>
          </a:xfrm>
        </p:spPr>
        <p:txBody>
          <a:bodyPr rtlCol="0">
            <a:normAutofit/>
          </a:bodyPr>
          <a:lstStyle/>
          <a:p>
            <a:pPr eaLnBrk="1" fontAlgn="auto" hangingPunct="1">
              <a:spcAft>
                <a:spcPts val="0"/>
              </a:spcAft>
              <a:defRPr/>
            </a:pPr>
            <a:r>
              <a:rPr lang="tr-TR" altLang="zh-CN" sz="3600" b="1" dirty="0" smtClean="0">
                <a:solidFill>
                  <a:srgbClr val="002060"/>
                </a:solidFill>
                <a:ea typeface="+mn-ea"/>
                <a:cs typeface="Arial" charset="0"/>
              </a:rPr>
              <a:t>İklimlendirmenin önemi</a:t>
            </a:r>
          </a:p>
        </p:txBody>
      </p:sp>
      <p:sp>
        <p:nvSpPr>
          <p:cNvPr id="49155" name="Text Box 3"/>
          <p:cNvSpPr txBox="1">
            <a:spLocks noChangeArrowheads="1"/>
          </p:cNvSpPr>
          <p:nvPr/>
        </p:nvSpPr>
        <p:spPr bwMode="auto">
          <a:xfrm>
            <a:off x="228600" y="974725"/>
            <a:ext cx="8686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sz="2400">
                <a:latin typeface="Times New Roman" pitchFamily="18" charset="0"/>
              </a:rPr>
              <a:t>Dünyada kabul edilmiş araştırmalara göre, insanlar belli bir sıcaklık ve nem aralığında ve temiz havalı ortamlarda rahat etmektedirler. </a:t>
            </a:r>
          </a:p>
          <a:p>
            <a:pPr algn="just" eaLnBrk="1" hangingPunct="1">
              <a:spcBef>
                <a:spcPct val="50000"/>
              </a:spcBef>
            </a:pPr>
            <a:r>
              <a:rPr lang="tr-TR" sz="2400">
                <a:latin typeface="Times New Roman" pitchFamily="18" charset="0"/>
              </a:rPr>
              <a:t>Bu aralık </a:t>
            </a:r>
            <a:r>
              <a:rPr lang="tr-TR" sz="2400" b="1">
                <a:latin typeface="Times New Roman" pitchFamily="18" charset="0"/>
              </a:rPr>
              <a:t>konfor bölgesi</a:t>
            </a:r>
            <a:r>
              <a:rPr lang="tr-TR" sz="2400">
                <a:latin typeface="Times New Roman" pitchFamily="18" charset="0"/>
              </a:rPr>
              <a:t> olarak tanımlanmıştır (nem %30 ile %60, sıcaklık 20-27</a:t>
            </a:r>
            <a:r>
              <a:rPr lang="tr-TR" sz="2400" baseline="30000">
                <a:latin typeface="Times New Roman" pitchFamily="18" charset="0"/>
              </a:rPr>
              <a:t>0</a:t>
            </a:r>
            <a:r>
              <a:rPr lang="tr-TR" sz="2400">
                <a:latin typeface="Times New Roman" pitchFamily="18" charset="0"/>
              </a:rPr>
              <a:t>C). </a:t>
            </a:r>
          </a:p>
          <a:p>
            <a:pPr algn="just" eaLnBrk="1" hangingPunct="1">
              <a:spcBef>
                <a:spcPct val="50000"/>
              </a:spcBef>
            </a:pPr>
            <a:r>
              <a:rPr lang="tr-TR" sz="2400">
                <a:latin typeface="Times New Roman" pitchFamily="18" charset="0"/>
              </a:rPr>
              <a:t>Sıcaklığın gereğinden fazla veya az olmasının rahatsız edici olduğu açıktır. </a:t>
            </a:r>
          </a:p>
          <a:p>
            <a:pPr algn="just" eaLnBrk="1" hangingPunct="1">
              <a:spcBef>
                <a:spcPct val="50000"/>
              </a:spcBef>
            </a:pPr>
            <a:r>
              <a:rPr lang="tr-TR" sz="2400">
                <a:latin typeface="Times New Roman" pitchFamily="18" charset="0"/>
              </a:rPr>
              <a:t>Nem düzeyinin az olması boğaz kuruluğu, gözlerde yanma gibi rahatsızlıklara yol açmasının yanında, fazla nem de terlemeye ve bunaltıcı bir sıcaklık hissine neden olur. </a:t>
            </a:r>
          </a:p>
          <a:p>
            <a:pPr algn="just" eaLnBrk="1" hangingPunct="1">
              <a:spcBef>
                <a:spcPct val="50000"/>
              </a:spcBef>
            </a:pPr>
            <a:r>
              <a:rPr lang="tr-TR" sz="2400">
                <a:latin typeface="Times New Roman" pitchFamily="18" charset="0"/>
              </a:rPr>
              <a:t>Ayrıca ortamın havası temiz ve taze olmalıdır. Toz, duman, polen vd. zararlı maddelerin filtre edilmesi ve temiz havayı getirip kirli havayı götürecek bir hava dolaşımı  sağlanması gereklidir.</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81000" y="1066800"/>
            <a:ext cx="8458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spcBef>
                <a:spcPct val="50000"/>
              </a:spcBef>
            </a:pPr>
            <a:r>
              <a:rPr lang="tr-TR" sz="2800">
                <a:latin typeface="Times New Roman" pitchFamily="18" charset="0"/>
              </a:rPr>
              <a:t>Günümüzde pek çok insanın yaşamının önemli bir bölümü kapalı mekanlarda geçmektedir. Bu mekanlar gerek hacim, gerekse barındırdıkları insan sayısı olarak büyük boyutlara ulaşmışlardır. Fuar, konferans, tiyatro, sinema salonlarının, alışveriş merkezlerinin, diskotek ve gazinoların, pencereleri açılmayan yüksek binaların vb. yaşanabilir hâlde tutulması için iklimlendirme (</a:t>
            </a:r>
            <a:r>
              <a:rPr lang="tr-TR" sz="2800" b="1">
                <a:latin typeface="Times New Roman" pitchFamily="18" charset="0"/>
              </a:rPr>
              <a:t>klima</a:t>
            </a:r>
            <a:r>
              <a:rPr lang="tr-TR" sz="2800">
                <a:latin typeface="Times New Roman" pitchFamily="18" charset="0"/>
              </a:rPr>
              <a:t>) şarttır. Oteller, hastaneler, gıda, tekstil, elektronik, kağıt, tütün, vb. endüstrileri de klimaya tam anlamıyla muhtaçtırlar.</a:t>
            </a:r>
          </a:p>
        </p:txBody>
      </p:sp>
      <p:sp>
        <p:nvSpPr>
          <p:cNvPr id="50179" name="Rectangle 2"/>
          <p:cNvSpPr txBox="1">
            <a:spLocks noChangeArrowheads="1"/>
          </p:cNvSpPr>
          <p:nvPr/>
        </p:nvSpPr>
        <p:spPr bwMode="auto">
          <a:xfrm>
            <a:off x="442913" y="103188"/>
            <a:ext cx="8243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3600" b="1">
                <a:solidFill>
                  <a:srgbClr val="002060"/>
                </a:solidFill>
                <a:latin typeface="Calibri" pitchFamily="34" charset="0"/>
              </a:rPr>
              <a:t>İklimlendirme ihtiyacı</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04800" y="1306513"/>
            <a:ext cx="86106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sz="2600">
                <a:latin typeface="Times New Roman" pitchFamily="18" charset="0"/>
              </a:rPr>
              <a:t>Küçük işyerleri ve konutlarda da klima kullanımının yararları tartışılmazdır. Fazla sıcak, fazla soğuk, rutubetli, fazla kuru, oksijeni az-karbondioksiti fazla, tozlu, dumanlı, kokulu ortamlarda yaşamayı, çalışmayı, hatta mal ve eşyalarını bulundurmayı elbette ki hiç kimse istemez. Yazın seyahat ederken bindiğiniz taşıtın camlarını sıcaktan bunalmamak için açamayacağınız, açsanız da fayda etmeyeceği durumlarda ise araç klimanız imdadınıza koşacaktır.</a:t>
            </a:r>
          </a:p>
          <a:p>
            <a:pPr algn="just" eaLnBrk="1" hangingPunct="1">
              <a:spcBef>
                <a:spcPct val="50000"/>
              </a:spcBef>
            </a:pPr>
            <a:r>
              <a:rPr lang="tr-TR" sz="2600">
                <a:latin typeface="Times New Roman" pitchFamily="18" charset="0"/>
              </a:rPr>
              <a:t>İklimlendirilmiş ortamlar, iş gücü veriminde artış ve sağlıklı bir yaşam sağlar. Yukarıda sayılan zararlardan kurtulmak ve yararları elde etmek için iklimlendirme gereklidir. </a:t>
            </a:r>
          </a:p>
        </p:txBody>
      </p:sp>
      <p:sp>
        <p:nvSpPr>
          <p:cNvPr id="51203" name="Rectangle 2"/>
          <p:cNvSpPr txBox="1">
            <a:spLocks noChangeArrowheads="1"/>
          </p:cNvSpPr>
          <p:nvPr/>
        </p:nvSpPr>
        <p:spPr bwMode="auto">
          <a:xfrm>
            <a:off x="442913" y="227013"/>
            <a:ext cx="8243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3600" b="1">
                <a:solidFill>
                  <a:srgbClr val="002060"/>
                </a:solidFill>
                <a:latin typeface="Calibri" pitchFamily="34" charset="0"/>
              </a:rPr>
              <a:t>İklimlendirme ihtiyacı</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07950" y="1125538"/>
            <a:ext cx="885666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sz="2800">
                <a:latin typeface="Times New Roman" pitchFamily="18" charset="0"/>
              </a:rPr>
              <a:t>Klima sadece soğutma değildir. İklimlendirme, kapalı mekanın havasının istenen sıcaklık, nem, hava dolaşımı, temizlik ve tazelikte tutulmasıdır. Bunların hepsinin olmasa da, birkaçının kontrol altında tutulması da iklimlendirme olarak tanımlanabilir.</a:t>
            </a:r>
          </a:p>
          <a:p>
            <a:pPr algn="just" eaLnBrk="1" hangingPunct="1">
              <a:spcBef>
                <a:spcPct val="50000"/>
              </a:spcBef>
            </a:pPr>
            <a:r>
              <a:rPr lang="tr-TR" sz="2800">
                <a:latin typeface="Times New Roman" pitchFamily="18" charset="0"/>
              </a:rPr>
              <a:t> </a:t>
            </a:r>
          </a:p>
        </p:txBody>
      </p:sp>
      <p:sp>
        <p:nvSpPr>
          <p:cNvPr id="52227" name="Rectangle 2"/>
          <p:cNvSpPr txBox="1">
            <a:spLocks noChangeArrowheads="1"/>
          </p:cNvSpPr>
          <p:nvPr/>
        </p:nvSpPr>
        <p:spPr bwMode="auto">
          <a:xfrm>
            <a:off x="442913" y="227013"/>
            <a:ext cx="8243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tr-TR" altLang="zh-CN" sz="3600" b="1">
                <a:solidFill>
                  <a:srgbClr val="002060"/>
                </a:solidFill>
                <a:latin typeface="Calibri" pitchFamily="34" charset="0"/>
              </a:rPr>
              <a:t>İklimlendirme ihtiyacı</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tr-TR" b="1" smtClean="0">
                <a:solidFill>
                  <a:srgbClr val="002060"/>
                </a:solidFill>
              </a:rPr>
              <a:t>Havalandırma</a:t>
            </a:r>
          </a:p>
        </p:txBody>
      </p:sp>
      <p:sp>
        <p:nvSpPr>
          <p:cNvPr id="15363" name="2 İçerik Yer Tutucusu"/>
          <p:cNvSpPr>
            <a:spLocks noGrp="1"/>
          </p:cNvSpPr>
          <p:nvPr>
            <p:ph idx="1"/>
          </p:nvPr>
        </p:nvSpPr>
        <p:spPr>
          <a:xfrm>
            <a:off x="457200" y="1268413"/>
            <a:ext cx="8229600" cy="4525962"/>
          </a:xfrm>
        </p:spPr>
        <p:txBody>
          <a:bodyPr/>
          <a:lstStyle/>
          <a:p>
            <a:pPr eaLnBrk="1" hangingPunct="1"/>
            <a:r>
              <a:rPr lang="tr-TR" b="1" smtClean="0">
                <a:solidFill>
                  <a:srgbClr val="002060"/>
                </a:solidFill>
              </a:rPr>
              <a:t>Tanımı; </a:t>
            </a:r>
            <a:r>
              <a:rPr lang="tr-TR" smtClean="0">
                <a:cs typeface="Times New Roman" pitchFamily="18" charset="0"/>
              </a:rPr>
              <a:t>Kapalı </a:t>
            </a:r>
            <a:r>
              <a:rPr lang="tr-TR" smtClean="0"/>
              <a:t> </a:t>
            </a:r>
            <a:r>
              <a:rPr lang="tr-TR" smtClean="0">
                <a:cs typeface="Times New Roman" pitchFamily="18" charset="0"/>
              </a:rPr>
              <a:t>bir</a:t>
            </a:r>
            <a:r>
              <a:rPr lang="tr-TR" smtClean="0"/>
              <a:t> </a:t>
            </a:r>
            <a:r>
              <a:rPr lang="tr-TR" smtClean="0">
                <a:cs typeface="Times New Roman" pitchFamily="18" charset="0"/>
              </a:rPr>
              <a:t> hacme</a:t>
            </a:r>
            <a:r>
              <a:rPr lang="tr-TR" smtClean="0"/>
              <a:t>, </a:t>
            </a:r>
            <a:r>
              <a:rPr lang="tr-TR" smtClean="0">
                <a:cs typeface="Times New Roman" pitchFamily="18" charset="0"/>
              </a:rPr>
              <a:t>tabii </a:t>
            </a:r>
            <a:r>
              <a:rPr lang="tr-TR" smtClean="0"/>
              <a:t> </a:t>
            </a:r>
            <a:r>
              <a:rPr lang="tr-TR" smtClean="0">
                <a:cs typeface="Times New Roman" pitchFamily="18" charset="0"/>
              </a:rPr>
              <a:t>veya mekanik </a:t>
            </a:r>
            <a:r>
              <a:rPr lang="tr-TR" smtClean="0"/>
              <a:t> </a:t>
            </a:r>
            <a:r>
              <a:rPr lang="tr-TR" smtClean="0">
                <a:cs typeface="Times New Roman" pitchFamily="18" charset="0"/>
              </a:rPr>
              <a:t>bir </a:t>
            </a:r>
            <a:r>
              <a:rPr lang="tr-TR" smtClean="0"/>
              <a:t> </a:t>
            </a:r>
            <a:r>
              <a:rPr lang="tr-TR" smtClean="0">
                <a:cs typeface="Times New Roman" pitchFamily="18" charset="0"/>
              </a:rPr>
              <a:t>yolla</a:t>
            </a:r>
            <a:r>
              <a:rPr lang="tr-TR" smtClean="0"/>
              <a:t> </a:t>
            </a:r>
            <a:r>
              <a:rPr lang="tr-TR" smtClean="0">
                <a:cs typeface="Times New Roman" pitchFamily="18" charset="0"/>
              </a:rPr>
              <a:t> temiz </a:t>
            </a:r>
            <a:r>
              <a:rPr lang="tr-TR" smtClean="0"/>
              <a:t> </a:t>
            </a:r>
            <a:r>
              <a:rPr lang="tr-TR" smtClean="0">
                <a:cs typeface="Times New Roman" pitchFamily="18" charset="0"/>
              </a:rPr>
              <a:t>hava </a:t>
            </a:r>
            <a:r>
              <a:rPr lang="tr-TR" smtClean="0"/>
              <a:t> </a:t>
            </a:r>
            <a:r>
              <a:rPr lang="tr-TR" smtClean="0">
                <a:cs typeface="Times New Roman" pitchFamily="18" charset="0"/>
              </a:rPr>
              <a:t>akımı </a:t>
            </a:r>
            <a:r>
              <a:rPr lang="tr-TR" smtClean="0"/>
              <a:t> </a:t>
            </a:r>
            <a:r>
              <a:rPr lang="tr-TR" smtClean="0">
                <a:cs typeface="Times New Roman" pitchFamily="18" charset="0"/>
              </a:rPr>
              <a:t>sağlama</a:t>
            </a:r>
            <a:r>
              <a:rPr lang="tr-TR" smtClean="0"/>
              <a:t>ktır.</a:t>
            </a:r>
          </a:p>
          <a:p>
            <a:pPr eaLnBrk="1" hangingPunct="1"/>
            <a:r>
              <a:rPr lang="tr-TR" b="1" smtClean="0">
                <a:solidFill>
                  <a:srgbClr val="002060"/>
                </a:solidFill>
              </a:rPr>
              <a:t>Amacı; </a:t>
            </a:r>
            <a:r>
              <a:rPr lang="tr-TR" smtClean="0">
                <a:cs typeface="Times New Roman" pitchFamily="18" charset="0"/>
              </a:rPr>
              <a:t>Zararlı </a:t>
            </a:r>
            <a:r>
              <a:rPr lang="tr-TR" smtClean="0"/>
              <a:t> </a:t>
            </a:r>
            <a:r>
              <a:rPr lang="tr-TR" smtClean="0">
                <a:cs typeface="Times New Roman" pitchFamily="18" charset="0"/>
              </a:rPr>
              <a:t>toz, </a:t>
            </a:r>
            <a:r>
              <a:rPr lang="tr-TR" smtClean="0"/>
              <a:t> </a:t>
            </a:r>
            <a:r>
              <a:rPr lang="tr-TR" smtClean="0">
                <a:cs typeface="Times New Roman" pitchFamily="18" charset="0"/>
              </a:rPr>
              <a:t>duman,</a:t>
            </a:r>
            <a:r>
              <a:rPr lang="tr-TR" smtClean="0"/>
              <a:t>  </a:t>
            </a:r>
            <a:r>
              <a:rPr lang="tr-TR" smtClean="0">
                <a:cs typeface="Times New Roman" pitchFamily="18" charset="0"/>
              </a:rPr>
              <a:t>buhar veya isi</a:t>
            </a:r>
            <a:r>
              <a:rPr lang="tr-TR" smtClean="0"/>
              <a:t> </a:t>
            </a:r>
            <a:r>
              <a:rPr lang="tr-TR" smtClean="0">
                <a:cs typeface="Times New Roman" pitchFamily="18" charset="0"/>
              </a:rPr>
              <a:t> çıktığı </a:t>
            </a:r>
            <a:r>
              <a:rPr lang="tr-TR" smtClean="0"/>
              <a:t> </a:t>
            </a:r>
            <a:r>
              <a:rPr lang="tr-TR" smtClean="0">
                <a:cs typeface="Times New Roman" pitchFamily="18" charset="0"/>
              </a:rPr>
              <a:t>kaynaktan </a:t>
            </a:r>
            <a:r>
              <a:rPr lang="tr-TR" smtClean="0"/>
              <a:t> </a:t>
            </a:r>
            <a:r>
              <a:rPr lang="tr-TR" smtClean="0">
                <a:cs typeface="Times New Roman" pitchFamily="18" charset="0"/>
              </a:rPr>
              <a:t>emerek, henüz </a:t>
            </a:r>
            <a:r>
              <a:rPr lang="tr-TR" smtClean="0"/>
              <a:t> </a:t>
            </a:r>
            <a:r>
              <a:rPr lang="tr-TR" smtClean="0">
                <a:cs typeface="Times New Roman" pitchFamily="18" charset="0"/>
              </a:rPr>
              <a:t>işçiler </a:t>
            </a:r>
            <a:r>
              <a:rPr lang="tr-TR" smtClean="0"/>
              <a:t> </a:t>
            </a:r>
            <a:r>
              <a:rPr lang="tr-TR" smtClean="0">
                <a:cs typeface="Times New Roman" pitchFamily="18" charset="0"/>
              </a:rPr>
              <a:t>teneffüs etmeden</a:t>
            </a:r>
            <a:r>
              <a:rPr lang="tr-TR" smtClean="0"/>
              <a:t> </a:t>
            </a:r>
            <a:r>
              <a:rPr lang="tr-TR" smtClean="0">
                <a:cs typeface="Times New Roman" pitchFamily="18" charset="0"/>
              </a:rPr>
              <a:t> ortam </a:t>
            </a:r>
            <a:r>
              <a:rPr lang="tr-TR" smtClean="0"/>
              <a:t> </a:t>
            </a:r>
            <a:r>
              <a:rPr lang="tr-TR" smtClean="0">
                <a:cs typeface="Times New Roman" pitchFamily="18" charset="0"/>
              </a:rPr>
              <a:t>dışına </a:t>
            </a:r>
            <a:r>
              <a:rPr lang="tr-TR" smtClean="0"/>
              <a:t> </a:t>
            </a:r>
            <a:r>
              <a:rPr lang="tr-TR" smtClean="0">
                <a:cs typeface="Times New Roman" pitchFamily="18" charset="0"/>
              </a:rPr>
              <a:t>atmak işyeri </a:t>
            </a:r>
            <a:r>
              <a:rPr lang="tr-TR" smtClean="0"/>
              <a:t> </a:t>
            </a:r>
            <a:r>
              <a:rPr lang="tr-TR" smtClean="0">
                <a:cs typeface="Times New Roman" pitchFamily="18" charset="0"/>
              </a:rPr>
              <a:t>ortamında </a:t>
            </a:r>
            <a:r>
              <a:rPr lang="tr-TR" smtClean="0"/>
              <a:t> </a:t>
            </a:r>
            <a:r>
              <a:rPr lang="tr-TR" smtClean="0">
                <a:cs typeface="Times New Roman" pitchFamily="18" charset="0"/>
              </a:rPr>
              <a:t>bulunmasına müsaade</a:t>
            </a:r>
            <a:r>
              <a:rPr lang="tr-TR" smtClean="0"/>
              <a:t> </a:t>
            </a:r>
            <a:r>
              <a:rPr lang="tr-TR" smtClean="0">
                <a:cs typeface="Times New Roman" pitchFamily="18" charset="0"/>
              </a:rPr>
              <a:t> edilen</a:t>
            </a:r>
            <a:r>
              <a:rPr lang="tr-TR" smtClean="0"/>
              <a:t>  </a:t>
            </a:r>
            <a:r>
              <a:rPr lang="tr-TR" smtClean="0">
                <a:cs typeface="Times New Roman" pitchFamily="18" charset="0"/>
              </a:rPr>
              <a:t>max.</a:t>
            </a:r>
            <a:r>
              <a:rPr lang="tr-TR" smtClean="0"/>
              <a:t> </a:t>
            </a:r>
            <a:r>
              <a:rPr lang="tr-TR" smtClean="0">
                <a:cs typeface="Times New Roman" pitchFamily="18" charset="0"/>
              </a:rPr>
              <a:t> Değeri geçmemesini </a:t>
            </a:r>
            <a:r>
              <a:rPr lang="tr-TR" smtClean="0"/>
              <a:t> </a:t>
            </a:r>
            <a:r>
              <a:rPr lang="tr-TR" smtClean="0">
                <a:cs typeface="Times New Roman" pitchFamily="18" charset="0"/>
              </a:rPr>
              <a:t>sağlamak.</a:t>
            </a:r>
            <a:endParaRPr lang="tr-T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654050"/>
          </a:xfrm>
        </p:spPr>
        <p:txBody>
          <a:bodyPr rtlCol="0">
            <a:normAutofit/>
          </a:bodyPr>
          <a:lstStyle/>
          <a:p>
            <a:pPr eaLnBrk="1" fontAlgn="auto" hangingPunct="1">
              <a:spcAft>
                <a:spcPts val="0"/>
              </a:spcAft>
              <a:defRPr/>
            </a:pPr>
            <a:r>
              <a:rPr lang="tr-TR" altLang="zh-CN" sz="3600" b="1" dirty="0" smtClean="0">
                <a:solidFill>
                  <a:srgbClr val="002060"/>
                </a:solidFill>
                <a:ea typeface="+mn-ea"/>
                <a:cs typeface="Arial" charset="0"/>
              </a:rPr>
              <a:t>Nem, Esinti, Termal Konfor</a:t>
            </a:r>
          </a:p>
        </p:txBody>
      </p:sp>
      <p:sp>
        <p:nvSpPr>
          <p:cNvPr id="53251" name="Rectangle 3"/>
          <p:cNvSpPr>
            <a:spLocks noGrp="1" noChangeArrowheads="1"/>
          </p:cNvSpPr>
          <p:nvPr>
            <p:ph idx="1"/>
          </p:nvPr>
        </p:nvSpPr>
        <p:spPr>
          <a:xfrm>
            <a:off x="457200" y="1816100"/>
            <a:ext cx="8229600" cy="2765425"/>
          </a:xfrm>
        </p:spPr>
        <p:txBody>
          <a:bodyPr/>
          <a:lstStyle/>
          <a:p>
            <a:pPr eaLnBrk="1" hangingPunct="1"/>
            <a:r>
              <a:rPr lang="tr-TR" smtClean="0"/>
              <a:t>Çalışma ortamındaki nem, esinti ve termal konfor mutlaka standart sınırlar içinde olmalıdır. </a:t>
            </a:r>
          </a:p>
          <a:p>
            <a:pPr eaLnBrk="1" hangingPunct="1"/>
            <a:r>
              <a:rPr lang="tr-TR" smtClean="0"/>
              <a:t>Standart dışı değerler; Çalışma konforunu ve temposunu olumsuz etkiler.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725487"/>
          </a:xfrm>
        </p:spPr>
        <p:txBody>
          <a:bodyPr/>
          <a:lstStyle/>
          <a:p>
            <a:pPr eaLnBrk="1" hangingPunct="1"/>
            <a:r>
              <a:rPr lang="tr-TR" altLang="zh-CN" sz="3600" b="1" smtClean="0">
                <a:solidFill>
                  <a:srgbClr val="002060"/>
                </a:solidFill>
                <a:cs typeface="Arial" charset="0"/>
              </a:rPr>
              <a:t>İşçi sağlığı ve iş güvenliği tüzüğü</a:t>
            </a:r>
          </a:p>
        </p:txBody>
      </p:sp>
      <p:sp>
        <p:nvSpPr>
          <p:cNvPr id="54275" name="Rectangle 3"/>
          <p:cNvSpPr>
            <a:spLocks noGrp="1" noChangeArrowheads="1"/>
          </p:cNvSpPr>
          <p:nvPr>
            <p:ph idx="1"/>
          </p:nvPr>
        </p:nvSpPr>
        <p:spPr>
          <a:xfrm>
            <a:off x="457200" y="1600200"/>
            <a:ext cx="8229600" cy="4329113"/>
          </a:xfrm>
        </p:spPr>
        <p:txBody>
          <a:bodyPr/>
          <a:lstStyle/>
          <a:p>
            <a:pPr algn="just" eaLnBrk="1" hangingPunct="1">
              <a:lnSpc>
                <a:spcPct val="90000"/>
              </a:lnSpc>
            </a:pPr>
            <a:r>
              <a:rPr lang="tr-TR" sz="2800" b="1" smtClean="0"/>
              <a:t>Madde 20 – </a:t>
            </a:r>
            <a:r>
              <a:rPr lang="tr-TR" sz="2800" smtClean="0"/>
              <a:t>Kapalı işyerlerindeki sıcaklık ve nem derecesinin, yapılan işin niteliğine uygun olmakla beraber ılımlı bulunması esastır. Bu itibarla, yazın sıcaklığın dayanılmayacak bir dereceye çıkmaması için işyerlerinde serinletici tedbirler alınacak, kışın da işçilerin muhtaç bulundukları en az sıcaklığın sağlanması için, işyerleri zararlı gazlar çıkararak havayı bozmayacak şekilde uygun vasıtalarla ısıtılacaktır. Çok buğu husule gelen işyerlerinde sıcaklık derecesi 15 santigrat dereceden az ve 30 santigrat dereceden yüksek olmayacaktır</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7388" y="228600"/>
            <a:ext cx="7770812" cy="700088"/>
          </a:xfrm>
        </p:spPr>
        <p:txBody>
          <a:bodyPr/>
          <a:lstStyle/>
          <a:p>
            <a:pPr eaLnBrk="1" hangingPunct="1"/>
            <a:r>
              <a:rPr lang="tr-TR" altLang="zh-CN" sz="3600" b="1" smtClean="0">
                <a:solidFill>
                  <a:srgbClr val="002060"/>
                </a:solidFill>
                <a:cs typeface="Arial" charset="0"/>
              </a:rPr>
              <a:t>İklimlendirmenin temel unsurları</a:t>
            </a:r>
          </a:p>
        </p:txBody>
      </p:sp>
      <p:sp>
        <p:nvSpPr>
          <p:cNvPr id="55299" name="Text Box 3"/>
          <p:cNvSpPr txBox="1">
            <a:spLocks noChangeArrowheads="1"/>
          </p:cNvSpPr>
          <p:nvPr/>
        </p:nvSpPr>
        <p:spPr bwMode="auto">
          <a:xfrm>
            <a:off x="228600" y="1447800"/>
            <a:ext cx="86868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buFontTx/>
              <a:buAutoNum type="arabicPeriod"/>
            </a:pPr>
            <a:r>
              <a:rPr lang="tr-TR" sz="2800">
                <a:latin typeface="Times New Roman" pitchFamily="18" charset="0"/>
              </a:rPr>
              <a:t>Sıcaklık: İnsan veya imalat kontrolü için ortam sıcaklığı konfor veya tasarım şartlarını sağlamalıdır. Bu şartlar insan konforu için 20-27 </a:t>
            </a:r>
            <a:r>
              <a:rPr lang="tr-TR" sz="2800" baseline="30000">
                <a:latin typeface="Times New Roman" pitchFamily="18" charset="0"/>
              </a:rPr>
              <a:t>0</a:t>
            </a:r>
            <a:r>
              <a:rPr lang="tr-TR" sz="2800">
                <a:latin typeface="Times New Roman" pitchFamily="18" charset="0"/>
              </a:rPr>
              <a:t>C arasında değişmektedir.</a:t>
            </a:r>
          </a:p>
          <a:p>
            <a:pPr algn="just" eaLnBrk="1" hangingPunct="1">
              <a:spcBef>
                <a:spcPct val="50000"/>
              </a:spcBef>
              <a:buFontTx/>
              <a:buAutoNum type="arabicPeriod"/>
            </a:pPr>
            <a:r>
              <a:rPr lang="tr-TR" sz="2800">
                <a:latin typeface="Times New Roman" pitchFamily="18" charset="0"/>
              </a:rPr>
              <a:t>Nem: İnsan konforu için bağıl nemin %30--%60 arasında tutulmalıdır.</a:t>
            </a:r>
          </a:p>
          <a:p>
            <a:pPr algn="just" eaLnBrk="1" hangingPunct="1">
              <a:spcBef>
                <a:spcPct val="50000"/>
              </a:spcBef>
              <a:buFontTx/>
              <a:buAutoNum type="arabicPeriod"/>
            </a:pPr>
            <a:r>
              <a:rPr lang="tr-TR" sz="2800">
                <a:latin typeface="Times New Roman" pitchFamily="18" charset="0"/>
              </a:rPr>
              <a:t>Temizlik: Havanın içindeki partikül madde (PM) ve zararlı gazların (SO</a:t>
            </a:r>
            <a:r>
              <a:rPr lang="tr-TR" sz="2800" baseline="-25000">
                <a:latin typeface="Times New Roman" pitchFamily="18" charset="0"/>
              </a:rPr>
              <a:t>2</a:t>
            </a:r>
            <a:r>
              <a:rPr lang="tr-TR" sz="2800">
                <a:latin typeface="Times New Roman" pitchFamily="18" charset="0"/>
              </a:rPr>
              <a:t>, CO</a:t>
            </a:r>
            <a:r>
              <a:rPr lang="tr-TR" sz="2800" baseline="-25000">
                <a:latin typeface="Times New Roman" pitchFamily="18" charset="0"/>
              </a:rPr>
              <a:t>2</a:t>
            </a:r>
            <a:r>
              <a:rPr lang="tr-TR" sz="2800">
                <a:latin typeface="Times New Roman" pitchFamily="18" charset="0"/>
              </a:rPr>
              <a:t> vb.) filtrelenmesi gerekir.</a:t>
            </a:r>
          </a:p>
          <a:p>
            <a:pPr algn="just" eaLnBrk="1" hangingPunct="1">
              <a:spcBef>
                <a:spcPct val="50000"/>
              </a:spcBef>
              <a:buFontTx/>
              <a:buAutoNum type="arabicPeriod"/>
            </a:pPr>
            <a:r>
              <a:rPr lang="tr-TR" sz="2800">
                <a:latin typeface="Times New Roman" pitchFamily="18" charset="0"/>
              </a:rPr>
              <a:t>Hava hareketi: Konfor için yaz aylarında daha fazla, kış aylarında nispeten daha düşük hava hareketi gereklidir.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654050"/>
          </a:xfrm>
        </p:spPr>
        <p:txBody>
          <a:bodyPr/>
          <a:lstStyle/>
          <a:p>
            <a:pPr eaLnBrk="1" hangingPunct="1"/>
            <a:r>
              <a:rPr lang="tr-TR" altLang="zh-CN" sz="3600" b="1" smtClean="0">
                <a:solidFill>
                  <a:srgbClr val="002060"/>
                </a:solidFill>
                <a:cs typeface="Arial" charset="0"/>
              </a:rPr>
              <a:t>Vücuttaki ısı transferleri;</a:t>
            </a:r>
            <a:endParaRPr lang="tr-TR" smtClean="0">
              <a:ea typeface="宋体" pitchFamily="2" charset="-122"/>
              <a:cs typeface="Arial" charset="0"/>
            </a:endParaRPr>
          </a:p>
        </p:txBody>
      </p:sp>
      <p:sp>
        <p:nvSpPr>
          <p:cNvPr id="56323" name="Rectangle 3"/>
          <p:cNvSpPr>
            <a:spLocks noGrp="1" noChangeArrowheads="1"/>
          </p:cNvSpPr>
          <p:nvPr>
            <p:ph idx="1"/>
          </p:nvPr>
        </p:nvSpPr>
        <p:spPr/>
        <p:txBody>
          <a:bodyPr/>
          <a:lstStyle/>
          <a:p>
            <a:pPr eaLnBrk="1" hangingPunct="1"/>
            <a:r>
              <a:rPr lang="tr-TR" smtClean="0"/>
              <a:t>Konveksiyon</a:t>
            </a:r>
            <a:endParaRPr lang="tr-TR" altLang="ja-JP" smtClean="0"/>
          </a:p>
          <a:p>
            <a:pPr eaLnBrk="1" hangingPunct="1"/>
            <a:r>
              <a:rPr lang="tr-TR" altLang="ja-JP" smtClean="0"/>
              <a:t>Kondüksiyon</a:t>
            </a:r>
          </a:p>
          <a:p>
            <a:pPr eaLnBrk="1" hangingPunct="1"/>
            <a:r>
              <a:rPr lang="tr-TR" altLang="ja-JP" smtClean="0"/>
              <a:t>Radyasyon</a:t>
            </a:r>
          </a:p>
          <a:p>
            <a:pPr eaLnBrk="1" hangingPunct="1"/>
            <a:r>
              <a:rPr lang="tr-TR" altLang="ja-JP" smtClean="0"/>
              <a:t>Buharlaşma</a:t>
            </a:r>
          </a:p>
          <a:p>
            <a:pPr eaLnBrk="1" hangingPunct="1">
              <a:buFontTx/>
              <a:buNone/>
            </a:pPr>
            <a:r>
              <a:rPr lang="tr-TR" altLang="ja-JP" smtClean="0"/>
              <a:t>	olmak üzere 4 yolla gerçekleşir.</a:t>
            </a:r>
          </a:p>
          <a:p>
            <a:pPr eaLnBrk="1" hangingPunct="1">
              <a:buFontTx/>
              <a:buNone/>
            </a:pPr>
            <a:endParaRPr lang="tr-TR"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42875"/>
            <a:ext cx="8229600" cy="857250"/>
          </a:xfrm>
        </p:spPr>
        <p:txBody>
          <a:bodyPr>
            <a:normAutofit/>
          </a:bodyPr>
          <a:lstStyle/>
          <a:p>
            <a:pPr eaLnBrk="1" hangingPunct="1"/>
            <a:r>
              <a:rPr lang="tr-TR" altLang="zh-CN" sz="2900" b="1" smtClean="0">
                <a:solidFill>
                  <a:srgbClr val="002060"/>
                </a:solidFill>
                <a:cs typeface="Arial" charset="0"/>
              </a:rPr>
              <a:t>WHO tarafından önerilen nem ve hava akım hızları;</a:t>
            </a:r>
          </a:p>
        </p:txBody>
      </p:sp>
      <p:sp>
        <p:nvSpPr>
          <p:cNvPr id="57347" name="Rectangle 3"/>
          <p:cNvSpPr>
            <a:spLocks noGrp="1" noChangeArrowheads="1"/>
          </p:cNvSpPr>
          <p:nvPr>
            <p:ph idx="1"/>
          </p:nvPr>
        </p:nvSpPr>
        <p:spPr>
          <a:xfrm>
            <a:off x="214313" y="1071563"/>
            <a:ext cx="8715375" cy="5143500"/>
          </a:xfrm>
        </p:spPr>
        <p:txBody>
          <a:bodyPr/>
          <a:lstStyle/>
          <a:p>
            <a:pPr eaLnBrk="1" hangingPunct="1">
              <a:lnSpc>
                <a:spcPct val="80000"/>
              </a:lnSpc>
            </a:pPr>
            <a:r>
              <a:rPr lang="tr-TR" smtClean="0"/>
              <a:t>Nem:	18.5 C de %45-65</a:t>
            </a:r>
          </a:p>
          <a:p>
            <a:pPr eaLnBrk="1" hangingPunct="1">
              <a:lnSpc>
                <a:spcPct val="80000"/>
              </a:lnSpc>
            </a:pPr>
            <a:r>
              <a:rPr lang="tr-TR" smtClean="0"/>
              <a:t>Hava Akım Hızı:</a:t>
            </a:r>
          </a:p>
          <a:p>
            <a:pPr eaLnBrk="1" hangingPunct="1">
              <a:lnSpc>
                <a:spcPct val="80000"/>
              </a:lnSpc>
              <a:buFontTx/>
              <a:buNone/>
            </a:pPr>
            <a:r>
              <a:rPr lang="tr-TR" smtClean="0"/>
              <a:t>		Rahatlatıcı     : 0.11-0.15 m/sn</a:t>
            </a:r>
          </a:p>
          <a:p>
            <a:pPr eaLnBrk="1" hangingPunct="1">
              <a:lnSpc>
                <a:spcPct val="80000"/>
              </a:lnSpc>
              <a:buFontTx/>
              <a:buNone/>
            </a:pPr>
            <a:r>
              <a:rPr lang="tr-TR" smtClean="0"/>
              <a:t>		Rahatsız edici:0.5 m/s</a:t>
            </a:r>
          </a:p>
          <a:p>
            <a:pPr eaLnBrk="1" hangingPunct="1">
              <a:lnSpc>
                <a:spcPct val="80000"/>
              </a:lnSpc>
            </a:pPr>
            <a:r>
              <a:rPr lang="tr-TR" smtClean="0"/>
              <a:t>Uluslar arası standartlara göre;</a:t>
            </a:r>
          </a:p>
          <a:p>
            <a:pPr eaLnBrk="1" hangingPunct="1">
              <a:lnSpc>
                <a:spcPct val="80000"/>
              </a:lnSpc>
            </a:pPr>
            <a:r>
              <a:rPr lang="tr-TR" smtClean="0"/>
              <a:t>Vücut sıcaklığının 38 C üzerine çıkmaması veya 1 saatte 1 C den fazla yükselmemesi önerilmektedir.</a:t>
            </a:r>
          </a:p>
          <a:p>
            <a:pPr eaLnBrk="1" hangingPunct="1">
              <a:lnSpc>
                <a:spcPct val="90000"/>
              </a:lnSpc>
            </a:pPr>
            <a:r>
              <a:rPr lang="tr-TR" altLang="ja-JP" smtClean="0"/>
              <a:t>Hava akımı; oturarak yapılan çalışmalarda 0.3 m/sn, İnce işlerde 0.1 m/sn olması tercih edilmeli </a:t>
            </a:r>
            <a:endParaRPr lang="tr-TR" smtClean="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725487"/>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Efektif Sıcaklık:</a:t>
            </a:r>
          </a:p>
        </p:txBody>
      </p:sp>
      <p:sp>
        <p:nvSpPr>
          <p:cNvPr id="58371" name="Rectangle 3"/>
          <p:cNvSpPr>
            <a:spLocks noGrp="1" noChangeArrowheads="1"/>
          </p:cNvSpPr>
          <p:nvPr>
            <p:ph idx="1"/>
          </p:nvPr>
        </p:nvSpPr>
        <p:spPr/>
        <p:txBody>
          <a:bodyPr/>
          <a:lstStyle/>
          <a:p>
            <a:pPr eaLnBrk="1" hangingPunct="1">
              <a:lnSpc>
                <a:spcPct val="90000"/>
              </a:lnSpc>
              <a:buFontTx/>
              <a:buNone/>
            </a:pPr>
            <a:r>
              <a:rPr lang="tr-TR" altLang="ja-JP" smtClean="0"/>
              <a:t>   Hava sıcaklığı, havanın nem oranı ve hava akım hızının beraberce kişi üzerinde yarattığı sıcaklık etkisine </a:t>
            </a:r>
            <a:r>
              <a:rPr lang="tr-TR" altLang="ja-JP" b="1" smtClean="0"/>
              <a:t>efektif sıcaklık</a:t>
            </a:r>
            <a:r>
              <a:rPr lang="tr-TR" altLang="ja-JP" smtClean="0"/>
              <a:t> denir.</a:t>
            </a:r>
          </a:p>
          <a:p>
            <a:pPr eaLnBrk="1" hangingPunct="1">
              <a:lnSpc>
                <a:spcPct val="90000"/>
              </a:lnSpc>
            </a:pPr>
            <a:r>
              <a:rPr lang="tr-TR" altLang="ja-JP" smtClean="0"/>
              <a:t>32C sıcaklık %25 nem oranı ve 0,1 m/sn hava akım ortam ile</a:t>
            </a:r>
          </a:p>
          <a:p>
            <a:pPr eaLnBrk="1" hangingPunct="1">
              <a:lnSpc>
                <a:spcPct val="90000"/>
              </a:lnSpc>
            </a:pPr>
            <a:r>
              <a:rPr lang="tr-TR" altLang="ja-JP" smtClean="0"/>
              <a:t>27C sıcaklık %75 nem oranı ve 0,1 m/sn hava akım ortam çalışanlar üzerinde aynı sıcaklık etkisi yaratır.</a:t>
            </a:r>
            <a:endParaRPr lang="tr-TR" smtClean="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796925"/>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Yüksek sıcaklıkta;</a:t>
            </a:r>
          </a:p>
        </p:txBody>
      </p:sp>
      <p:sp>
        <p:nvSpPr>
          <p:cNvPr id="59395" name="Rectangle 3"/>
          <p:cNvSpPr>
            <a:spLocks noGrp="1" noChangeArrowheads="1"/>
          </p:cNvSpPr>
          <p:nvPr>
            <p:ph idx="1"/>
          </p:nvPr>
        </p:nvSpPr>
        <p:spPr>
          <a:xfrm>
            <a:off x="457200" y="1214438"/>
            <a:ext cx="8229600" cy="4525962"/>
          </a:xfrm>
        </p:spPr>
        <p:txBody>
          <a:bodyPr/>
          <a:lstStyle/>
          <a:p>
            <a:pPr eaLnBrk="1" hangingPunct="1"/>
            <a:r>
              <a:rPr lang="tr-TR" altLang="ja-JP" sz="2800" smtClean="0"/>
              <a:t>Nabız yükselir</a:t>
            </a:r>
          </a:p>
          <a:p>
            <a:pPr eaLnBrk="1" hangingPunct="1"/>
            <a:r>
              <a:rPr lang="tr-TR" altLang="ja-JP" sz="2800" smtClean="0"/>
              <a:t>Sinirlilik duygusu artar</a:t>
            </a:r>
          </a:p>
          <a:p>
            <a:pPr eaLnBrk="1" hangingPunct="1"/>
            <a:r>
              <a:rPr lang="tr-TR" altLang="ja-JP" sz="2800" smtClean="0"/>
              <a:t>Kan dolaşımı hızlanır</a:t>
            </a:r>
          </a:p>
          <a:p>
            <a:pPr eaLnBrk="1" hangingPunct="1"/>
            <a:r>
              <a:rPr lang="tr-TR" altLang="ja-JP" sz="2800" smtClean="0"/>
              <a:t>Terleme artar</a:t>
            </a:r>
          </a:p>
          <a:p>
            <a:pPr eaLnBrk="1" hangingPunct="1"/>
            <a:r>
              <a:rPr lang="tr-TR" altLang="ja-JP" sz="2800" smtClean="0"/>
              <a:t>Tuz ve sıvı kaybı meydana gelir</a:t>
            </a:r>
          </a:p>
          <a:p>
            <a:pPr lvl="2" eaLnBrk="1" hangingPunct="1"/>
            <a:r>
              <a:rPr lang="tr-TR" altLang="ja-JP" sz="2000" smtClean="0"/>
              <a:t>Isı krampları</a:t>
            </a:r>
          </a:p>
          <a:p>
            <a:pPr lvl="2" eaLnBrk="1" hangingPunct="1"/>
            <a:r>
              <a:rPr lang="tr-TR" altLang="ja-JP" sz="2000" smtClean="0"/>
              <a:t>Susuzluk duygusu</a:t>
            </a:r>
          </a:p>
          <a:p>
            <a:pPr eaLnBrk="1" hangingPunct="1"/>
            <a:r>
              <a:rPr lang="tr-TR" altLang="ja-JP" sz="2800" smtClean="0"/>
              <a:t>Dikkat azalması</a:t>
            </a:r>
          </a:p>
          <a:p>
            <a:pPr eaLnBrk="1" hangingPunct="1"/>
            <a:r>
              <a:rPr lang="tr-TR" altLang="ja-JP" sz="2800" smtClean="0"/>
              <a:t>Fiziksel ve zihinsel verim düşüklüğü</a:t>
            </a:r>
          </a:p>
          <a:p>
            <a:pPr eaLnBrk="1" hangingPunct="1"/>
            <a:endParaRPr lang="tr-TR" sz="2800" smtClean="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14313"/>
            <a:ext cx="8229600" cy="725487"/>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Düşük Sıcaklıkta;</a:t>
            </a:r>
          </a:p>
        </p:txBody>
      </p:sp>
      <p:sp>
        <p:nvSpPr>
          <p:cNvPr id="60419" name="Rectangle 3"/>
          <p:cNvSpPr>
            <a:spLocks noGrp="1" noChangeArrowheads="1"/>
          </p:cNvSpPr>
          <p:nvPr>
            <p:ph idx="1"/>
          </p:nvPr>
        </p:nvSpPr>
        <p:spPr>
          <a:xfrm>
            <a:off x="357188" y="1285875"/>
            <a:ext cx="8229600" cy="4525963"/>
          </a:xfrm>
        </p:spPr>
        <p:txBody>
          <a:bodyPr/>
          <a:lstStyle/>
          <a:p>
            <a:pPr eaLnBrk="1" hangingPunct="1">
              <a:lnSpc>
                <a:spcPct val="90000"/>
              </a:lnSpc>
            </a:pPr>
            <a:r>
              <a:rPr lang="tr-TR" altLang="ja-JP" smtClean="0"/>
              <a:t>Soğuk algınlıkları</a:t>
            </a:r>
          </a:p>
          <a:p>
            <a:pPr eaLnBrk="1" hangingPunct="1">
              <a:lnSpc>
                <a:spcPct val="90000"/>
              </a:lnSpc>
            </a:pPr>
            <a:r>
              <a:rPr lang="tr-TR" altLang="ja-JP" smtClean="0"/>
              <a:t>Donma</a:t>
            </a:r>
          </a:p>
          <a:p>
            <a:pPr eaLnBrk="1" hangingPunct="1">
              <a:lnSpc>
                <a:spcPct val="90000"/>
              </a:lnSpc>
            </a:pPr>
            <a:r>
              <a:rPr lang="tr-TR" altLang="ja-JP" smtClean="0"/>
              <a:t>Soğuk yanıkları</a:t>
            </a:r>
          </a:p>
          <a:p>
            <a:pPr eaLnBrk="1" hangingPunct="1">
              <a:lnSpc>
                <a:spcPct val="90000"/>
              </a:lnSpc>
            </a:pPr>
            <a:r>
              <a:rPr lang="tr-TR" altLang="ja-JP" smtClean="0"/>
              <a:t>Dikkat azalması</a:t>
            </a:r>
          </a:p>
          <a:p>
            <a:pPr lvl="2" eaLnBrk="1" hangingPunct="1">
              <a:lnSpc>
                <a:spcPct val="90000"/>
              </a:lnSpc>
            </a:pPr>
            <a:r>
              <a:rPr lang="tr-TR" altLang="ja-JP" smtClean="0"/>
              <a:t>Hata artışı</a:t>
            </a:r>
          </a:p>
          <a:p>
            <a:pPr lvl="2" eaLnBrk="1" hangingPunct="1">
              <a:lnSpc>
                <a:spcPct val="90000"/>
              </a:lnSpc>
            </a:pPr>
            <a:r>
              <a:rPr lang="tr-TR" altLang="ja-JP" smtClean="0"/>
              <a:t>İş kaza riski artışı</a:t>
            </a:r>
          </a:p>
          <a:p>
            <a:pPr eaLnBrk="1" hangingPunct="1">
              <a:lnSpc>
                <a:spcPct val="90000"/>
              </a:lnSpc>
            </a:pPr>
            <a:r>
              <a:rPr lang="tr-TR" altLang="ja-JP" smtClean="0"/>
              <a:t>El ayak parmaklarındaki donma,</a:t>
            </a:r>
          </a:p>
          <a:p>
            <a:pPr eaLnBrk="1" hangingPunct="1">
              <a:lnSpc>
                <a:spcPct val="90000"/>
              </a:lnSpc>
              <a:buFontTx/>
              <a:buNone/>
            </a:pPr>
            <a:r>
              <a:rPr lang="tr-TR" altLang="ja-JP" smtClean="0"/>
              <a:t> 	nedeni ile verim düşer ve tepki yeteneği azalmış olur.</a:t>
            </a:r>
            <a:endParaRPr lang="tr-TR" smtClean="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14313"/>
            <a:ext cx="8229600" cy="725487"/>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Ortam Sıcaklığı ile iş kazalarının ilişkisi</a:t>
            </a:r>
          </a:p>
        </p:txBody>
      </p:sp>
      <p:pic>
        <p:nvPicPr>
          <p:cNvPr id="61443" name="Picture 4" descr="IMG_538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8688" y="1071563"/>
            <a:ext cx="7304087" cy="5189537"/>
          </a:xfr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260350"/>
            <a:ext cx="8443912" cy="611188"/>
          </a:xfrm>
        </p:spPr>
        <p:txBody>
          <a:bodyPr rtlCol="0">
            <a:normAutofit fontScale="90000"/>
          </a:bodyPr>
          <a:lstStyle/>
          <a:p>
            <a:pPr eaLnBrk="1" fontAlgn="auto" hangingPunct="1">
              <a:spcAft>
                <a:spcPts val="0"/>
              </a:spcAft>
              <a:defRPr/>
            </a:pPr>
            <a:r>
              <a:rPr lang="tr-TR" altLang="ja-JP" sz="3600" b="1" dirty="0" smtClean="0">
                <a:solidFill>
                  <a:srgbClr val="002060"/>
                </a:solidFill>
                <a:ea typeface="+mn-ea"/>
                <a:cs typeface="Arial" charset="0"/>
              </a:rPr>
              <a:t>İklimlendirme işlemleri</a:t>
            </a:r>
          </a:p>
        </p:txBody>
      </p:sp>
      <p:grpSp>
        <p:nvGrpSpPr>
          <p:cNvPr id="62467" name="Group 22"/>
          <p:cNvGrpSpPr>
            <a:grpSpLocks/>
          </p:cNvGrpSpPr>
          <p:nvPr/>
        </p:nvGrpSpPr>
        <p:grpSpPr bwMode="auto">
          <a:xfrm>
            <a:off x="228600" y="1447800"/>
            <a:ext cx="8610600" cy="4856163"/>
            <a:chOff x="144" y="912"/>
            <a:chExt cx="5424" cy="2901"/>
          </a:xfrm>
        </p:grpSpPr>
        <p:sp>
          <p:nvSpPr>
            <p:cNvPr id="62468" name="Text Box 3"/>
            <p:cNvSpPr txBox="1">
              <a:spLocks noChangeArrowheads="1"/>
            </p:cNvSpPr>
            <p:nvPr/>
          </p:nvSpPr>
          <p:spPr bwMode="auto">
            <a:xfrm>
              <a:off x="1872" y="2016"/>
              <a:ext cx="1968" cy="32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imes New Roman" pitchFamily="18" charset="0"/>
                </a:rPr>
                <a:t>İKLİMLENDİRME</a:t>
              </a:r>
            </a:p>
          </p:txBody>
        </p:sp>
        <p:sp>
          <p:nvSpPr>
            <p:cNvPr id="62469" name="Text Box 5"/>
            <p:cNvSpPr txBox="1">
              <a:spLocks noChangeArrowheads="1"/>
            </p:cNvSpPr>
            <p:nvPr/>
          </p:nvSpPr>
          <p:spPr bwMode="auto">
            <a:xfrm>
              <a:off x="4032" y="2019"/>
              <a:ext cx="1392" cy="327"/>
            </a:xfrm>
            <a:prstGeom prst="rect">
              <a:avLst/>
            </a:prstGeom>
            <a:solidFill>
              <a:srgbClr val="FF3300"/>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imes New Roman" pitchFamily="18" charset="0"/>
                </a:rPr>
                <a:t>ISITMA</a:t>
              </a:r>
            </a:p>
          </p:txBody>
        </p:sp>
        <p:sp>
          <p:nvSpPr>
            <p:cNvPr id="62470" name="Text Box 6"/>
            <p:cNvSpPr txBox="1">
              <a:spLocks noChangeArrowheads="1"/>
            </p:cNvSpPr>
            <p:nvPr/>
          </p:nvSpPr>
          <p:spPr bwMode="auto">
            <a:xfrm>
              <a:off x="288" y="2016"/>
              <a:ext cx="1392" cy="327"/>
            </a:xfrm>
            <a:prstGeom prst="rect">
              <a:avLst/>
            </a:prstGeom>
            <a:solidFill>
              <a:srgbClr val="009999"/>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imes New Roman" pitchFamily="18" charset="0"/>
                </a:rPr>
                <a:t>SOĞUTMA</a:t>
              </a:r>
            </a:p>
          </p:txBody>
        </p:sp>
        <p:sp>
          <p:nvSpPr>
            <p:cNvPr id="62471" name="Text Box 7"/>
            <p:cNvSpPr txBox="1">
              <a:spLocks noChangeArrowheads="1"/>
            </p:cNvSpPr>
            <p:nvPr/>
          </p:nvSpPr>
          <p:spPr bwMode="auto">
            <a:xfrm>
              <a:off x="1920" y="912"/>
              <a:ext cx="1872" cy="327"/>
            </a:xfrm>
            <a:prstGeom prst="rect">
              <a:avLst/>
            </a:prstGeom>
            <a:solidFill>
              <a:srgbClr val="0066FF"/>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imes New Roman" pitchFamily="18" charset="0"/>
                </a:rPr>
                <a:t>NEMLENDİRME</a:t>
              </a:r>
            </a:p>
          </p:txBody>
        </p:sp>
        <p:sp>
          <p:nvSpPr>
            <p:cNvPr id="62472" name="Text Box 8"/>
            <p:cNvSpPr txBox="1">
              <a:spLocks noChangeArrowheads="1"/>
            </p:cNvSpPr>
            <p:nvPr/>
          </p:nvSpPr>
          <p:spPr bwMode="auto">
            <a:xfrm>
              <a:off x="1920" y="3216"/>
              <a:ext cx="1872" cy="327"/>
            </a:xfrm>
            <a:prstGeom prst="rect">
              <a:avLst/>
            </a:prstGeom>
            <a:solidFill>
              <a:srgbClr val="FF99FF"/>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imes New Roman" pitchFamily="18" charset="0"/>
                </a:rPr>
                <a:t>KURUTMA</a:t>
              </a:r>
            </a:p>
          </p:txBody>
        </p:sp>
        <p:sp>
          <p:nvSpPr>
            <p:cNvPr id="62473" name="Line 9"/>
            <p:cNvSpPr>
              <a:spLocks noChangeShapeType="1"/>
            </p:cNvSpPr>
            <p:nvPr/>
          </p:nvSpPr>
          <p:spPr bwMode="auto">
            <a:xfrm flipV="1">
              <a:off x="2832" y="2352"/>
              <a:ext cx="0" cy="8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74" name="Line 10"/>
            <p:cNvSpPr>
              <a:spLocks noChangeShapeType="1"/>
            </p:cNvSpPr>
            <p:nvPr/>
          </p:nvSpPr>
          <p:spPr bwMode="auto">
            <a:xfrm flipV="1">
              <a:off x="2832" y="1248"/>
              <a:ext cx="0" cy="7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75" name="Text Box 12"/>
            <p:cNvSpPr txBox="1">
              <a:spLocks noChangeArrowheads="1"/>
            </p:cNvSpPr>
            <p:nvPr/>
          </p:nvSpPr>
          <p:spPr bwMode="auto">
            <a:xfrm>
              <a:off x="192" y="934"/>
              <a:ext cx="1536" cy="582"/>
            </a:xfrm>
            <a:prstGeom prst="rect">
              <a:avLst/>
            </a:prstGeom>
            <a:solidFill>
              <a:srgbClr val="FFFF99"/>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solidFill>
                    <a:srgbClr val="000000"/>
                  </a:solidFill>
                  <a:latin typeface="Times New Roman" pitchFamily="18" charset="0"/>
                </a:rPr>
                <a:t>HAVA HAREKETİ</a:t>
              </a:r>
            </a:p>
          </p:txBody>
        </p:sp>
        <p:sp>
          <p:nvSpPr>
            <p:cNvPr id="62476" name="Text Box 13"/>
            <p:cNvSpPr txBox="1">
              <a:spLocks noChangeArrowheads="1"/>
            </p:cNvSpPr>
            <p:nvPr/>
          </p:nvSpPr>
          <p:spPr bwMode="auto">
            <a:xfrm>
              <a:off x="4032" y="912"/>
              <a:ext cx="1536" cy="582"/>
            </a:xfrm>
            <a:prstGeom prst="rect">
              <a:avLst/>
            </a:prstGeom>
            <a:solidFill>
              <a:srgbClr val="CCECFF"/>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solidFill>
                    <a:srgbClr val="000000"/>
                  </a:solidFill>
                  <a:latin typeface="Times New Roman" pitchFamily="18" charset="0"/>
                </a:rPr>
                <a:t>TAZE HAVA İHTİYACI</a:t>
              </a:r>
            </a:p>
          </p:txBody>
        </p:sp>
        <p:sp>
          <p:nvSpPr>
            <p:cNvPr id="62477" name="Text Box 14"/>
            <p:cNvSpPr txBox="1">
              <a:spLocks noChangeArrowheads="1"/>
            </p:cNvSpPr>
            <p:nvPr/>
          </p:nvSpPr>
          <p:spPr bwMode="auto">
            <a:xfrm>
              <a:off x="4176" y="2976"/>
              <a:ext cx="1392" cy="837"/>
            </a:xfrm>
            <a:prstGeom prst="rect">
              <a:avLst/>
            </a:prstGeom>
            <a:solidFill>
              <a:schemeClr val="folHlink"/>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imes New Roman" pitchFamily="18" charset="0"/>
                </a:rPr>
                <a:t>KİRLİ HAVANIN ATILMASI</a:t>
              </a:r>
            </a:p>
          </p:txBody>
        </p:sp>
        <p:sp>
          <p:nvSpPr>
            <p:cNvPr id="62478" name="Text Box 15"/>
            <p:cNvSpPr txBox="1">
              <a:spLocks noChangeArrowheads="1"/>
            </p:cNvSpPr>
            <p:nvPr/>
          </p:nvSpPr>
          <p:spPr bwMode="auto">
            <a:xfrm>
              <a:off x="144" y="2969"/>
              <a:ext cx="1536" cy="837"/>
            </a:xfrm>
            <a:prstGeom prst="rect">
              <a:avLst/>
            </a:prstGeom>
            <a:solidFill>
              <a:srgbClr val="DDDDDD"/>
            </a:solidFill>
            <a:ln w="2857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solidFill>
                    <a:srgbClr val="000000"/>
                  </a:solidFill>
                  <a:latin typeface="Times New Roman" pitchFamily="18" charset="0"/>
                </a:rPr>
                <a:t>HAVANIN TOZLARDANSÜZÜLMESİ</a:t>
              </a:r>
            </a:p>
          </p:txBody>
        </p:sp>
        <p:sp>
          <p:nvSpPr>
            <p:cNvPr id="62479" name="Line 16"/>
            <p:cNvSpPr>
              <a:spLocks noChangeShapeType="1"/>
            </p:cNvSpPr>
            <p:nvPr/>
          </p:nvSpPr>
          <p:spPr bwMode="auto">
            <a:xfrm flipV="1">
              <a:off x="1680" y="2352"/>
              <a:ext cx="816"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80" name="Line 17"/>
            <p:cNvSpPr>
              <a:spLocks noChangeShapeType="1"/>
            </p:cNvSpPr>
            <p:nvPr/>
          </p:nvSpPr>
          <p:spPr bwMode="auto">
            <a:xfrm>
              <a:off x="1728" y="1200"/>
              <a:ext cx="768"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81" name="Line 18"/>
            <p:cNvSpPr>
              <a:spLocks noChangeShapeType="1"/>
            </p:cNvSpPr>
            <p:nvPr/>
          </p:nvSpPr>
          <p:spPr bwMode="auto">
            <a:xfrm flipH="1">
              <a:off x="3264" y="1200"/>
              <a:ext cx="768" cy="8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82" name="Line 19"/>
            <p:cNvSpPr>
              <a:spLocks noChangeShapeType="1"/>
            </p:cNvSpPr>
            <p:nvPr/>
          </p:nvSpPr>
          <p:spPr bwMode="auto">
            <a:xfrm flipH="1" flipV="1">
              <a:off x="3216" y="2352"/>
              <a:ext cx="96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83" name="Line 20"/>
            <p:cNvSpPr>
              <a:spLocks noChangeShapeType="1"/>
            </p:cNvSpPr>
            <p:nvPr/>
          </p:nvSpPr>
          <p:spPr bwMode="auto">
            <a:xfrm>
              <a:off x="1680" y="2160"/>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84" name="Line 21"/>
            <p:cNvSpPr>
              <a:spLocks noChangeShapeType="1"/>
            </p:cNvSpPr>
            <p:nvPr/>
          </p:nvSpPr>
          <p:spPr bwMode="auto">
            <a:xfrm>
              <a:off x="3840" y="22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0D5CB-F3A7-4CDF-BC56-F91D8541B633}" type="slidenum">
              <a:rPr lang="tr-TR">
                <a:solidFill>
                  <a:srgbClr val="898989"/>
                </a:solidFill>
              </a:rPr>
              <a:pPr eaLnBrk="1" hangingPunct="1"/>
              <a:t>6</a:t>
            </a:fld>
            <a:endParaRPr lang="tr-TR">
              <a:solidFill>
                <a:srgbClr val="898989"/>
              </a:solidFill>
            </a:endParaRPr>
          </a:p>
        </p:txBody>
      </p:sp>
      <p:sp>
        <p:nvSpPr>
          <p:cNvPr id="16387" name="Text Box 2"/>
          <p:cNvSpPr txBox="1">
            <a:spLocks noChangeArrowheads="1"/>
          </p:cNvSpPr>
          <p:nvPr/>
        </p:nvSpPr>
        <p:spPr bwMode="auto">
          <a:xfrm>
            <a:off x="762000" y="1524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tr-TR" sz="4400" b="1">
                <a:solidFill>
                  <a:srgbClr val="002060"/>
                </a:solidFill>
                <a:latin typeface="Calibri" pitchFamily="34" charset="0"/>
              </a:rPr>
              <a:t>Havalandırmaya olan ihtiyaç</a:t>
            </a:r>
          </a:p>
        </p:txBody>
      </p:sp>
      <p:sp>
        <p:nvSpPr>
          <p:cNvPr id="16388" name="Text Box 3"/>
          <p:cNvSpPr txBox="1">
            <a:spLocks noChangeArrowheads="1"/>
          </p:cNvSpPr>
          <p:nvPr/>
        </p:nvSpPr>
        <p:spPr bwMode="auto">
          <a:xfrm>
            <a:off x="285750" y="1571625"/>
            <a:ext cx="85344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FontTx/>
              <a:buChar char="•"/>
            </a:pPr>
            <a:r>
              <a:rPr lang="tr-TR" sz="2800">
                <a:latin typeface="Times New Roman" pitchFamily="18" charset="0"/>
              </a:rPr>
              <a:t>Canlılar: Solunum, terleme, ısı yayma, sigara dumanları, vb.</a:t>
            </a:r>
          </a:p>
          <a:p>
            <a:pPr>
              <a:spcBef>
                <a:spcPct val="50000"/>
              </a:spcBef>
              <a:buFontTx/>
              <a:buChar char="•"/>
            </a:pPr>
            <a:r>
              <a:rPr lang="tr-TR" sz="2800">
                <a:latin typeface="Times New Roman" pitchFamily="18" charset="0"/>
              </a:rPr>
              <a:t>İşletmeler: Zararlı toz, gaz, kokular, vb.</a:t>
            </a:r>
          </a:p>
          <a:p>
            <a:pPr>
              <a:spcBef>
                <a:spcPct val="50000"/>
              </a:spcBef>
              <a:buFontTx/>
              <a:buChar char="•"/>
            </a:pPr>
            <a:r>
              <a:rPr lang="tr-TR" sz="2800">
                <a:latin typeface="Times New Roman" pitchFamily="18" charset="0"/>
              </a:rPr>
              <a:t>Depolarda: Gıda ve benzeri madde kokuları nedeniyle, 			</a:t>
            </a:r>
          </a:p>
          <a:p>
            <a:pPr>
              <a:spcBef>
                <a:spcPct val="50000"/>
              </a:spcBef>
            </a:pPr>
            <a:r>
              <a:rPr lang="tr-TR" sz="2800">
                <a:latin typeface="Times New Roman" pitchFamily="18" charset="0"/>
              </a:rPr>
              <a:t>		HAVALANDIRMA GEREKİR !</a:t>
            </a:r>
          </a:p>
        </p:txBody>
      </p:sp>
    </p:spTree>
  </p:cSld>
  <p:clrMapOvr>
    <a:masterClrMapping/>
  </p:clrMapOvr>
  <p:transition spd="slow">
    <p:cover dir="d"/>
    <p:sndAc>
      <p:stSnd>
        <p:snd r:embed="rId3" name="LAZER.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54050"/>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İklimlendirme ile soğutma ilişkisi</a:t>
            </a:r>
          </a:p>
        </p:txBody>
      </p:sp>
      <p:sp>
        <p:nvSpPr>
          <p:cNvPr id="63491" name="Oval 3"/>
          <p:cNvSpPr>
            <a:spLocks noChangeArrowheads="1"/>
          </p:cNvSpPr>
          <p:nvPr/>
        </p:nvSpPr>
        <p:spPr bwMode="auto">
          <a:xfrm>
            <a:off x="611188" y="2565400"/>
            <a:ext cx="5472112" cy="2447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2" name="Oval 4"/>
          <p:cNvSpPr>
            <a:spLocks noChangeArrowheads="1"/>
          </p:cNvSpPr>
          <p:nvPr/>
        </p:nvSpPr>
        <p:spPr bwMode="auto">
          <a:xfrm>
            <a:off x="3419475" y="2565400"/>
            <a:ext cx="5329238" cy="24479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3" name="Text Box 5"/>
          <p:cNvSpPr txBox="1">
            <a:spLocks noChangeArrowheads="1"/>
          </p:cNvSpPr>
          <p:nvPr/>
        </p:nvSpPr>
        <p:spPr bwMode="auto">
          <a:xfrm>
            <a:off x="755650" y="2852738"/>
            <a:ext cx="26654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a:latin typeface="Tahoma" pitchFamily="34" charset="0"/>
              </a:rPr>
              <a:t>Isıtma, nemlendirme ve hava kalitesinin kontrolü</a:t>
            </a:r>
          </a:p>
        </p:txBody>
      </p:sp>
      <p:sp>
        <p:nvSpPr>
          <p:cNvPr id="63494" name="Text Box 6"/>
          <p:cNvSpPr txBox="1">
            <a:spLocks noChangeArrowheads="1"/>
          </p:cNvSpPr>
          <p:nvPr/>
        </p:nvSpPr>
        <p:spPr bwMode="auto">
          <a:xfrm>
            <a:off x="3348038" y="3141663"/>
            <a:ext cx="2952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a:latin typeface="Tahoma" pitchFamily="34" charset="0"/>
              </a:rPr>
              <a:t>İklimlendirmede soğutma ve nem alma işlemleri</a:t>
            </a:r>
          </a:p>
        </p:txBody>
      </p:sp>
      <p:sp>
        <p:nvSpPr>
          <p:cNvPr id="63495" name="Text Box 7"/>
          <p:cNvSpPr txBox="1">
            <a:spLocks noChangeArrowheads="1"/>
          </p:cNvSpPr>
          <p:nvPr/>
        </p:nvSpPr>
        <p:spPr bwMode="auto">
          <a:xfrm>
            <a:off x="5940425" y="2852738"/>
            <a:ext cx="24479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000">
                <a:latin typeface="Tahoma" pitchFamily="34" charset="0"/>
              </a:rPr>
              <a:t>Endüstriyel soğutma, besin hazırlamayı da içeren kimyasal ve proses endüstrileri</a:t>
            </a:r>
          </a:p>
        </p:txBody>
      </p:sp>
      <p:sp>
        <p:nvSpPr>
          <p:cNvPr id="63496" name="Text Box 8"/>
          <p:cNvSpPr txBox="1">
            <a:spLocks noChangeArrowheads="1"/>
          </p:cNvSpPr>
          <p:nvPr/>
        </p:nvSpPr>
        <p:spPr bwMode="auto">
          <a:xfrm>
            <a:off x="1187450" y="2060575"/>
            <a:ext cx="3024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ahoma" pitchFamily="34" charset="0"/>
              </a:rPr>
              <a:t>İKLİMLENDİRME</a:t>
            </a:r>
          </a:p>
        </p:txBody>
      </p:sp>
      <p:sp>
        <p:nvSpPr>
          <p:cNvPr id="63497" name="Text Box 9"/>
          <p:cNvSpPr txBox="1">
            <a:spLocks noChangeArrowheads="1"/>
          </p:cNvSpPr>
          <p:nvPr/>
        </p:nvSpPr>
        <p:spPr bwMode="auto">
          <a:xfrm>
            <a:off x="4932363" y="2060575"/>
            <a:ext cx="3024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800">
                <a:latin typeface="Tahoma" pitchFamily="34" charset="0"/>
              </a:rPr>
              <a:t>SOĞUTMA</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42913" y="190500"/>
            <a:ext cx="8243887" cy="701675"/>
          </a:xfrm>
        </p:spPr>
        <p:txBody>
          <a:bodyPr/>
          <a:lstStyle/>
          <a:p>
            <a:pPr eaLnBrk="1" hangingPunct="1"/>
            <a:r>
              <a:rPr lang="tr-TR" altLang="ja-JP" sz="3600" b="1" smtClean="0">
                <a:solidFill>
                  <a:srgbClr val="002060"/>
                </a:solidFill>
                <a:cs typeface="Arial" charset="0"/>
              </a:rPr>
              <a:t>Kullanım alanları</a:t>
            </a:r>
          </a:p>
        </p:txBody>
      </p:sp>
      <p:sp>
        <p:nvSpPr>
          <p:cNvPr id="64515" name="Text Box 3"/>
          <p:cNvSpPr txBox="1">
            <a:spLocks noChangeArrowheads="1"/>
          </p:cNvSpPr>
          <p:nvPr/>
        </p:nvSpPr>
        <p:spPr bwMode="auto">
          <a:xfrm>
            <a:off x="457200" y="1219200"/>
            <a:ext cx="8382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sz="2800">
                <a:latin typeface="Times New Roman" pitchFamily="18" charset="0"/>
              </a:rPr>
              <a:t>1.KONFOR İKLİMLENDİRMESİ</a:t>
            </a:r>
          </a:p>
          <a:p>
            <a:pPr algn="just" eaLnBrk="1" hangingPunct="1">
              <a:spcBef>
                <a:spcPct val="50000"/>
              </a:spcBef>
            </a:pPr>
            <a:r>
              <a:rPr lang="tr-TR" sz="2800">
                <a:latin typeface="Times New Roman" pitchFamily="18" charset="0"/>
              </a:rPr>
              <a:t>	Evler, otel, motel, konaklama tesislerinde insan konforu için kullanılır.</a:t>
            </a:r>
          </a:p>
          <a:p>
            <a:pPr algn="just" eaLnBrk="1" hangingPunct="1">
              <a:spcBef>
                <a:spcPct val="50000"/>
              </a:spcBef>
            </a:pPr>
            <a:endParaRPr lang="tr-TR" sz="2800">
              <a:latin typeface="Times New Roman" pitchFamily="18" charset="0"/>
            </a:endParaRPr>
          </a:p>
          <a:p>
            <a:pPr algn="just" eaLnBrk="1" hangingPunct="1">
              <a:spcBef>
                <a:spcPct val="50000"/>
              </a:spcBef>
            </a:pPr>
            <a:r>
              <a:rPr lang="tr-TR" sz="2800">
                <a:latin typeface="Times New Roman" pitchFamily="18" charset="0"/>
              </a:rPr>
              <a:t>2.ENDÜSTRİYEL İKLİMLENDİRME</a:t>
            </a:r>
          </a:p>
          <a:p>
            <a:pPr algn="just" eaLnBrk="1" hangingPunct="1">
              <a:spcBef>
                <a:spcPct val="50000"/>
              </a:spcBef>
            </a:pPr>
            <a:r>
              <a:rPr lang="tr-TR" sz="2800">
                <a:latin typeface="Times New Roman" pitchFamily="18" charset="0"/>
              </a:rPr>
              <a:t>	Tekstil, kimya, ilaç, gıda, vb. iş kollarında ürün veya prosesin gerektirdiği özel ortamların sağlanması amacıyla kullanılır.</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2913" y="103188"/>
            <a:ext cx="8243887" cy="788987"/>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Sınıflandırma</a:t>
            </a:r>
          </a:p>
        </p:txBody>
      </p:sp>
      <p:sp>
        <p:nvSpPr>
          <p:cNvPr id="65539" name="Text Box 4"/>
          <p:cNvSpPr txBox="1">
            <a:spLocks noChangeArrowheads="1"/>
          </p:cNvSpPr>
          <p:nvPr/>
        </p:nvSpPr>
        <p:spPr bwMode="auto">
          <a:xfrm>
            <a:off x="152400" y="962025"/>
            <a:ext cx="87630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sz="2800" b="1" i="1">
                <a:latin typeface="Times New Roman" pitchFamily="18" charset="0"/>
              </a:rPr>
              <a:t>a. Merkezî Sistemler</a:t>
            </a:r>
          </a:p>
          <a:p>
            <a:pPr algn="just" eaLnBrk="1" hangingPunct="1">
              <a:spcBef>
                <a:spcPct val="50000"/>
              </a:spcBef>
            </a:pPr>
            <a:r>
              <a:rPr lang="tr-TR" sz="2800">
                <a:latin typeface="Times New Roman" pitchFamily="18" charset="0"/>
              </a:rPr>
              <a:t>Bu tür sistemler daha çok büyük binaların iklimlendirilmesi için kullanılır. Bir kazan ve radyatörlerden oluşan bir kalorifer tesisatına benzetilebilir. Kazan yerine bir klima santralı, radyatörler yerine de havalandırma kanalları, menfezleri ve/veya fanlı serpantin üniteleri (fan-coil unit) vb. cihazlar bulunmaktadır. Sistemin boru veya kanalları içerisinde su, hava veya bir soğutucu akışkan dolaştırılarak ısıtma-soğutma-havalandırma ve nem kontrolü sağlanır. </a:t>
            </a:r>
          </a:p>
          <a:p>
            <a:pPr algn="just" eaLnBrk="1" hangingPunct="1">
              <a:spcBef>
                <a:spcPct val="50000"/>
              </a:spcBef>
            </a:pPr>
            <a:r>
              <a:rPr lang="tr-TR" sz="2800">
                <a:latin typeface="Times New Roman" pitchFamily="18" charset="0"/>
              </a:rPr>
              <a:t>Merkezî sistemler tamamen havalı, tamamen sulu ve sulu-havalı sistemler olarak üç ana sisteme ayrılabilir.</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1000" y="625475"/>
            <a:ext cx="83820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75000"/>
              </a:lnSpc>
              <a:spcBef>
                <a:spcPct val="50000"/>
              </a:spcBef>
            </a:pPr>
            <a:r>
              <a:rPr lang="tr-TR" sz="2800" b="1" i="1">
                <a:latin typeface="Times New Roman" pitchFamily="18" charset="0"/>
              </a:rPr>
              <a:t>b. Bağımsız (Yerel) Sistemler</a:t>
            </a:r>
          </a:p>
          <a:p>
            <a:pPr algn="just" eaLnBrk="1" hangingPunct="1">
              <a:lnSpc>
                <a:spcPct val="75000"/>
              </a:lnSpc>
              <a:spcBef>
                <a:spcPct val="50000"/>
              </a:spcBef>
            </a:pPr>
            <a:r>
              <a:rPr lang="tr-TR" sz="2800">
                <a:latin typeface="Times New Roman" pitchFamily="18" charset="0"/>
              </a:rPr>
              <a:t>a)   Paket cihazlar (salon tipi, döşeme=konsol tipi, çatı tipi, pencere tipi)</a:t>
            </a:r>
          </a:p>
          <a:p>
            <a:pPr algn="just" eaLnBrk="1" hangingPunct="1">
              <a:lnSpc>
                <a:spcPct val="75000"/>
              </a:lnSpc>
              <a:spcBef>
                <a:spcPct val="50000"/>
              </a:spcBef>
            </a:pPr>
            <a:r>
              <a:rPr lang="tr-TR" sz="2800">
                <a:latin typeface="Times New Roman" pitchFamily="18" charset="0"/>
              </a:rPr>
              <a:t>b)  Ayrık (Split) tip klimalar</a:t>
            </a:r>
          </a:p>
          <a:p>
            <a:pPr algn="just" eaLnBrk="1" hangingPunct="1">
              <a:lnSpc>
                <a:spcPct val="75000"/>
              </a:lnSpc>
              <a:spcBef>
                <a:spcPct val="50000"/>
              </a:spcBef>
              <a:buFontTx/>
              <a:buAutoNum type="arabicPeriod"/>
            </a:pPr>
            <a:r>
              <a:rPr lang="tr-TR" sz="2800">
                <a:latin typeface="Times New Roman" pitchFamily="18" charset="0"/>
              </a:rPr>
              <a:t>Duvar tipi</a:t>
            </a:r>
          </a:p>
          <a:p>
            <a:pPr algn="just" eaLnBrk="1" hangingPunct="1">
              <a:lnSpc>
                <a:spcPct val="75000"/>
              </a:lnSpc>
              <a:spcBef>
                <a:spcPct val="50000"/>
              </a:spcBef>
              <a:buFontTx/>
              <a:buAutoNum type="arabicPeriod"/>
            </a:pPr>
            <a:r>
              <a:rPr lang="tr-TR" sz="2800">
                <a:latin typeface="Times New Roman" pitchFamily="18" charset="0"/>
              </a:rPr>
              <a:t>Döşeme tipi</a:t>
            </a:r>
          </a:p>
          <a:p>
            <a:pPr algn="just" eaLnBrk="1" hangingPunct="1">
              <a:lnSpc>
                <a:spcPct val="75000"/>
              </a:lnSpc>
              <a:spcBef>
                <a:spcPct val="50000"/>
              </a:spcBef>
              <a:buFontTx/>
              <a:buAutoNum type="arabicPeriod"/>
            </a:pPr>
            <a:r>
              <a:rPr lang="tr-TR" sz="2800">
                <a:latin typeface="Times New Roman" pitchFamily="18" charset="0"/>
              </a:rPr>
              <a:t>Salon tipi</a:t>
            </a:r>
          </a:p>
          <a:p>
            <a:pPr algn="just" eaLnBrk="1" hangingPunct="1">
              <a:lnSpc>
                <a:spcPct val="75000"/>
              </a:lnSpc>
              <a:spcBef>
                <a:spcPct val="50000"/>
              </a:spcBef>
              <a:buFontTx/>
              <a:buAutoNum type="arabicPeriod"/>
            </a:pPr>
            <a:r>
              <a:rPr lang="tr-TR" sz="2800">
                <a:latin typeface="Times New Roman" pitchFamily="18" charset="0"/>
              </a:rPr>
              <a:t>Kanal tipi</a:t>
            </a:r>
          </a:p>
          <a:p>
            <a:pPr algn="just" eaLnBrk="1" hangingPunct="1">
              <a:lnSpc>
                <a:spcPct val="75000"/>
              </a:lnSpc>
              <a:spcBef>
                <a:spcPct val="50000"/>
              </a:spcBef>
              <a:buFontTx/>
              <a:buAutoNum type="arabicPeriod"/>
            </a:pPr>
            <a:r>
              <a:rPr lang="tr-TR" sz="2800">
                <a:latin typeface="Times New Roman" pitchFamily="18" charset="0"/>
              </a:rPr>
              <a:t>Tavan tipi </a:t>
            </a:r>
          </a:p>
          <a:p>
            <a:pPr algn="just" eaLnBrk="1" hangingPunct="1">
              <a:lnSpc>
                <a:spcPct val="75000"/>
              </a:lnSpc>
              <a:spcBef>
                <a:spcPct val="50000"/>
              </a:spcBef>
              <a:buFontTx/>
              <a:buAutoNum type="arabicPeriod"/>
            </a:pPr>
            <a:r>
              <a:rPr lang="tr-TR" sz="2800">
                <a:latin typeface="Times New Roman" pitchFamily="18" charset="0"/>
              </a:rPr>
              <a:t>Gizli tavan (kaset) tipi</a:t>
            </a:r>
          </a:p>
          <a:p>
            <a:pPr algn="just" eaLnBrk="1" hangingPunct="1">
              <a:lnSpc>
                <a:spcPct val="75000"/>
              </a:lnSpc>
              <a:spcBef>
                <a:spcPct val="50000"/>
              </a:spcBef>
              <a:buFontTx/>
              <a:buAutoNum type="arabicPeriod"/>
            </a:pPr>
            <a:r>
              <a:rPr lang="tr-TR" sz="2800">
                <a:latin typeface="Times New Roman" pitchFamily="18" charset="0"/>
              </a:rPr>
              <a:t>Portatif Klimalar</a:t>
            </a:r>
          </a:p>
        </p:txBody>
      </p:sp>
      <p:pic>
        <p:nvPicPr>
          <p:cNvPr id="66563" name="2 Resim" descr="Kli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933825"/>
            <a:ext cx="39639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3 Resim" descr="Klima2.jpg"/>
          <p:cNvPicPr>
            <a:picLocks noChangeAspect="1"/>
          </p:cNvPicPr>
          <p:nvPr/>
        </p:nvPicPr>
        <p:blipFill>
          <a:blip r:embed="rId4">
            <a:extLst>
              <a:ext uri="{28A0092B-C50C-407E-A947-70E740481C1C}">
                <a14:useLocalDpi xmlns:a14="http://schemas.microsoft.com/office/drawing/2010/main" val="0"/>
              </a:ext>
            </a:extLst>
          </a:blip>
          <a:srcRect r="11256" b="83600"/>
          <a:stretch>
            <a:fillRect/>
          </a:stretch>
        </p:blipFill>
        <p:spPr bwMode="auto">
          <a:xfrm>
            <a:off x="7810500" y="2520950"/>
            <a:ext cx="11541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4 Resim" descr="Klima2.jpg"/>
          <p:cNvPicPr>
            <a:picLocks noChangeAspect="1"/>
          </p:cNvPicPr>
          <p:nvPr/>
        </p:nvPicPr>
        <p:blipFill>
          <a:blip r:embed="rId4">
            <a:extLst>
              <a:ext uri="{28A0092B-C50C-407E-A947-70E740481C1C}">
                <a14:useLocalDpi xmlns:a14="http://schemas.microsoft.com/office/drawing/2010/main" val="0"/>
              </a:ext>
            </a:extLst>
          </a:blip>
          <a:srcRect l="6326" t="15950" r="33395" b="76250"/>
          <a:stretch>
            <a:fillRect/>
          </a:stretch>
        </p:blipFill>
        <p:spPr bwMode="auto">
          <a:xfrm>
            <a:off x="6156325" y="2565400"/>
            <a:ext cx="15827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5 Resim" descr="Klima2.jpg"/>
          <p:cNvPicPr>
            <a:picLocks noChangeAspect="1"/>
          </p:cNvPicPr>
          <p:nvPr/>
        </p:nvPicPr>
        <p:blipFill>
          <a:blip r:embed="rId4">
            <a:extLst>
              <a:ext uri="{28A0092B-C50C-407E-A947-70E740481C1C}">
                <a14:useLocalDpi xmlns:a14="http://schemas.microsoft.com/office/drawing/2010/main" val="0"/>
              </a:ext>
            </a:extLst>
          </a:blip>
          <a:srcRect l="8984" t="37320" r="16933" b="57350"/>
          <a:stretch>
            <a:fillRect/>
          </a:stretch>
        </p:blipFill>
        <p:spPr bwMode="auto">
          <a:xfrm>
            <a:off x="3492500" y="2781300"/>
            <a:ext cx="24669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654050"/>
          </a:xfrm>
        </p:spPr>
        <p:txBody>
          <a:bodyPr rtlCol="0">
            <a:normAutofit/>
          </a:bodyPr>
          <a:lstStyle/>
          <a:p>
            <a:pPr eaLnBrk="1" fontAlgn="auto" hangingPunct="1">
              <a:spcAft>
                <a:spcPts val="0"/>
              </a:spcAft>
              <a:defRPr/>
            </a:pPr>
            <a:r>
              <a:rPr lang="tr-TR" altLang="ja-JP" sz="3600" b="1" dirty="0" smtClean="0">
                <a:solidFill>
                  <a:srgbClr val="002060"/>
                </a:solidFill>
                <a:ea typeface="+mn-ea"/>
                <a:cs typeface="Arial" charset="0"/>
              </a:rPr>
              <a:t>Isıl çevre</a:t>
            </a:r>
          </a:p>
        </p:txBody>
      </p:sp>
      <p:sp>
        <p:nvSpPr>
          <p:cNvPr id="67587" name="Rectangle 5"/>
          <p:cNvSpPr>
            <a:spLocks noChangeArrowheads="1"/>
          </p:cNvSpPr>
          <p:nvPr/>
        </p:nvSpPr>
        <p:spPr bwMode="auto">
          <a:xfrm>
            <a:off x="323850" y="1143000"/>
            <a:ext cx="8569325" cy="4789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tr-TR" sz="2800"/>
              <a:t>Şekil termal konforu etkileyen faktörleri göstermektedir. İlk olarak vücut, vücut sıcaklığını sağlamak için metabolik işlemlerle ısı üretir. Metabolik işlemler yaş, sağlık ve aktivite seviyesi gibi faktörlerden etkilenir. Örnek olarak verilen bir çevre koşulları ortamdaki bir kişi için yeterince uyumlu olabilirken diğerinin hastalanmasına neden olabilir. Mevsimler değiştiğinde bir kişi giydiği elbiseleri ile ayarlamak isteyebilir. Onlar çevre şartlarını arzu ettiklerinden daha geniş kademede konforlu bulabilirler.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51"/>
          <p:cNvGrpSpPr>
            <a:grpSpLocks/>
          </p:cNvGrpSpPr>
          <p:nvPr/>
        </p:nvGrpSpPr>
        <p:grpSpPr bwMode="auto">
          <a:xfrm>
            <a:off x="1116013" y="0"/>
            <a:ext cx="7416800" cy="6589713"/>
            <a:chOff x="703" y="50"/>
            <a:chExt cx="4672" cy="4151"/>
          </a:xfrm>
        </p:grpSpPr>
        <p:sp>
          <p:nvSpPr>
            <p:cNvPr id="68611" name="Text Box 10"/>
            <p:cNvSpPr txBox="1">
              <a:spLocks noChangeArrowheads="1"/>
            </p:cNvSpPr>
            <p:nvPr/>
          </p:nvSpPr>
          <p:spPr bwMode="auto">
            <a:xfrm>
              <a:off x="3878" y="2060"/>
              <a:ext cx="122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Aktivite</a:t>
              </a:r>
            </a:p>
            <a:p>
              <a:pPr eaLnBrk="1" hangingPunct="1">
                <a:spcBef>
                  <a:spcPct val="50000"/>
                </a:spcBef>
              </a:pPr>
              <a:r>
                <a:rPr lang="tr-TR">
                  <a:latin typeface="Tahoma" pitchFamily="34" charset="0"/>
                </a:rPr>
                <a:t>Yaş</a:t>
              </a:r>
            </a:p>
            <a:p>
              <a:pPr eaLnBrk="1" hangingPunct="1">
                <a:spcBef>
                  <a:spcPct val="50000"/>
                </a:spcBef>
              </a:pPr>
              <a:r>
                <a:rPr lang="tr-TR">
                  <a:latin typeface="Tahoma" pitchFamily="34" charset="0"/>
                </a:rPr>
                <a:t>Sağlık durumu</a:t>
              </a:r>
            </a:p>
          </p:txBody>
        </p:sp>
        <p:sp>
          <p:nvSpPr>
            <p:cNvPr id="68612" name="Text Box 12"/>
            <p:cNvSpPr txBox="1">
              <a:spLocks noChangeArrowheads="1"/>
            </p:cNvSpPr>
            <p:nvPr/>
          </p:nvSpPr>
          <p:spPr bwMode="auto">
            <a:xfrm rot="-5400000">
              <a:off x="4275" y="2376"/>
              <a:ext cx="19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b="1">
                  <a:latin typeface="Tahoma" pitchFamily="34" charset="0"/>
                </a:rPr>
                <a:t>Psikolojik faktörler</a:t>
              </a:r>
            </a:p>
          </p:txBody>
        </p:sp>
        <p:grpSp>
          <p:nvGrpSpPr>
            <p:cNvPr id="68613" name="Group 25"/>
            <p:cNvGrpSpPr>
              <a:grpSpLocks/>
            </p:cNvGrpSpPr>
            <p:nvPr/>
          </p:nvGrpSpPr>
          <p:grpSpPr bwMode="auto">
            <a:xfrm>
              <a:off x="1883" y="845"/>
              <a:ext cx="1678" cy="2631"/>
              <a:chOff x="1883" y="618"/>
              <a:chExt cx="1859" cy="2948"/>
            </a:xfrm>
          </p:grpSpPr>
          <p:sp>
            <p:nvSpPr>
              <p:cNvPr id="68639" name="Freeform 21"/>
              <p:cNvSpPr>
                <a:spLocks/>
              </p:cNvSpPr>
              <p:nvPr/>
            </p:nvSpPr>
            <p:spPr bwMode="auto">
              <a:xfrm>
                <a:off x="2789" y="1117"/>
                <a:ext cx="182" cy="181"/>
              </a:xfrm>
              <a:custGeom>
                <a:avLst/>
                <a:gdLst>
                  <a:gd name="T0" fmla="*/ 46 w 182"/>
                  <a:gd name="T1" fmla="*/ 181 h 181"/>
                  <a:gd name="T2" fmla="*/ 0 w 182"/>
                  <a:gd name="T3" fmla="*/ 0 h 181"/>
                  <a:gd name="T4" fmla="*/ 182 w 182"/>
                  <a:gd name="T5" fmla="*/ 0 h 181"/>
                  <a:gd name="T6" fmla="*/ 136 w 182"/>
                  <a:gd name="T7" fmla="*/ 181 h 181"/>
                  <a:gd name="T8" fmla="*/ 46 w 182"/>
                  <a:gd name="T9" fmla="*/ 181 h 181"/>
                  <a:gd name="T10" fmla="*/ 0 60000 65536"/>
                  <a:gd name="T11" fmla="*/ 0 60000 65536"/>
                  <a:gd name="T12" fmla="*/ 0 60000 65536"/>
                  <a:gd name="T13" fmla="*/ 0 60000 65536"/>
                  <a:gd name="T14" fmla="*/ 0 60000 65536"/>
                  <a:gd name="T15" fmla="*/ 0 w 182"/>
                  <a:gd name="T16" fmla="*/ 0 h 181"/>
                  <a:gd name="T17" fmla="*/ 182 w 182"/>
                  <a:gd name="T18" fmla="*/ 181 h 181"/>
                </a:gdLst>
                <a:ahLst/>
                <a:cxnLst>
                  <a:cxn ang="T10">
                    <a:pos x="T0" y="T1"/>
                  </a:cxn>
                  <a:cxn ang="T11">
                    <a:pos x="T2" y="T3"/>
                  </a:cxn>
                  <a:cxn ang="T12">
                    <a:pos x="T4" y="T5"/>
                  </a:cxn>
                  <a:cxn ang="T13">
                    <a:pos x="T6" y="T7"/>
                  </a:cxn>
                  <a:cxn ang="T14">
                    <a:pos x="T8" y="T9"/>
                  </a:cxn>
                </a:cxnLst>
                <a:rect l="T15" t="T16" r="T17" b="T18"/>
                <a:pathLst>
                  <a:path w="182" h="181">
                    <a:moveTo>
                      <a:pt x="46" y="181"/>
                    </a:moveTo>
                    <a:lnTo>
                      <a:pt x="0" y="0"/>
                    </a:lnTo>
                    <a:lnTo>
                      <a:pt x="182" y="0"/>
                    </a:lnTo>
                    <a:lnTo>
                      <a:pt x="136" y="181"/>
                    </a:lnTo>
                    <a:lnTo>
                      <a:pt x="46" y="181"/>
                    </a:lnTo>
                    <a:close/>
                  </a:path>
                </a:pathLst>
              </a:custGeom>
              <a:solidFill>
                <a:schemeClr val="accent1"/>
              </a:solidFill>
              <a:ln w="9525">
                <a:solidFill>
                  <a:schemeClr val="tx1"/>
                </a:solidFill>
                <a:round/>
                <a:headEnd/>
                <a:tailEnd/>
              </a:ln>
            </p:spPr>
            <p:txBody>
              <a:bodyPr wrap="none"/>
              <a:lstStyle/>
              <a:p>
                <a:endParaRPr lang="tr-TR"/>
              </a:p>
            </p:txBody>
          </p:sp>
          <p:sp>
            <p:nvSpPr>
              <p:cNvPr id="68640" name="Oval 5"/>
              <p:cNvSpPr>
                <a:spLocks noChangeArrowheads="1"/>
              </p:cNvSpPr>
              <p:nvPr/>
            </p:nvSpPr>
            <p:spPr bwMode="auto">
              <a:xfrm>
                <a:off x="2653" y="618"/>
                <a:ext cx="499" cy="5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41" name="Freeform 8"/>
              <p:cNvSpPr>
                <a:spLocks/>
              </p:cNvSpPr>
              <p:nvPr/>
            </p:nvSpPr>
            <p:spPr bwMode="auto">
              <a:xfrm>
                <a:off x="2199" y="2387"/>
                <a:ext cx="1271" cy="1179"/>
              </a:xfrm>
              <a:custGeom>
                <a:avLst/>
                <a:gdLst>
                  <a:gd name="T0" fmla="*/ 108 w 1587"/>
                  <a:gd name="T1" fmla="*/ 0 h 1179"/>
                  <a:gd name="T2" fmla="*/ 72 w 1587"/>
                  <a:gd name="T3" fmla="*/ 1088 h 1179"/>
                  <a:gd name="T4" fmla="*/ 0 w 1587"/>
                  <a:gd name="T5" fmla="*/ 1088 h 1179"/>
                  <a:gd name="T6" fmla="*/ 0 w 1587"/>
                  <a:gd name="T7" fmla="*/ 1179 h 1179"/>
                  <a:gd name="T8" fmla="*/ 131 w 1587"/>
                  <a:gd name="T9" fmla="*/ 1134 h 1179"/>
                  <a:gd name="T10" fmla="*/ 227 w 1587"/>
                  <a:gd name="T11" fmla="*/ 226 h 1179"/>
                  <a:gd name="T12" fmla="*/ 324 w 1587"/>
                  <a:gd name="T13" fmla="*/ 1179 h 1179"/>
                  <a:gd name="T14" fmla="*/ 419 w 1587"/>
                  <a:gd name="T15" fmla="*/ 1179 h 1179"/>
                  <a:gd name="T16" fmla="*/ 419 w 1587"/>
                  <a:gd name="T17" fmla="*/ 1088 h 1179"/>
                  <a:gd name="T18" fmla="*/ 371 w 1587"/>
                  <a:gd name="T19" fmla="*/ 1088 h 1179"/>
                  <a:gd name="T20" fmla="*/ 335 w 1587"/>
                  <a:gd name="T21" fmla="*/ 0 h 1179"/>
                  <a:gd name="T22" fmla="*/ 108 w 1587"/>
                  <a:gd name="T23" fmla="*/ 0 h 1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7"/>
                  <a:gd name="T37" fmla="*/ 0 h 1179"/>
                  <a:gd name="T38" fmla="*/ 1587 w 1587"/>
                  <a:gd name="T39" fmla="*/ 1179 h 1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7" h="1179">
                    <a:moveTo>
                      <a:pt x="408" y="0"/>
                    </a:moveTo>
                    <a:lnTo>
                      <a:pt x="272" y="1088"/>
                    </a:lnTo>
                    <a:lnTo>
                      <a:pt x="0" y="1088"/>
                    </a:lnTo>
                    <a:lnTo>
                      <a:pt x="0" y="1179"/>
                    </a:lnTo>
                    <a:lnTo>
                      <a:pt x="499" y="1134"/>
                    </a:lnTo>
                    <a:lnTo>
                      <a:pt x="862" y="226"/>
                    </a:lnTo>
                    <a:lnTo>
                      <a:pt x="1224" y="1179"/>
                    </a:lnTo>
                    <a:lnTo>
                      <a:pt x="1587" y="1179"/>
                    </a:lnTo>
                    <a:lnTo>
                      <a:pt x="1587" y="1088"/>
                    </a:lnTo>
                    <a:lnTo>
                      <a:pt x="1406" y="1088"/>
                    </a:lnTo>
                    <a:lnTo>
                      <a:pt x="1270" y="0"/>
                    </a:lnTo>
                    <a:lnTo>
                      <a:pt x="408" y="0"/>
                    </a:lnTo>
                    <a:close/>
                  </a:path>
                </a:pathLst>
              </a:custGeom>
              <a:solidFill>
                <a:schemeClr val="accent1"/>
              </a:solidFill>
              <a:ln w="9525">
                <a:solidFill>
                  <a:schemeClr val="tx1"/>
                </a:solidFill>
                <a:round/>
                <a:headEnd/>
                <a:tailEnd/>
              </a:ln>
            </p:spPr>
            <p:txBody>
              <a:bodyPr wrap="none"/>
              <a:lstStyle/>
              <a:p>
                <a:endParaRPr lang="tr-TR"/>
              </a:p>
            </p:txBody>
          </p:sp>
          <p:sp>
            <p:nvSpPr>
              <p:cNvPr id="68642" name="Freeform 9"/>
              <p:cNvSpPr>
                <a:spLocks/>
              </p:cNvSpPr>
              <p:nvPr/>
            </p:nvSpPr>
            <p:spPr bwMode="auto">
              <a:xfrm>
                <a:off x="1883" y="1298"/>
                <a:ext cx="1859" cy="1089"/>
              </a:xfrm>
              <a:custGeom>
                <a:avLst/>
                <a:gdLst>
                  <a:gd name="T0" fmla="*/ 234 w 2268"/>
                  <a:gd name="T1" fmla="*/ 1089 h 1089"/>
                  <a:gd name="T2" fmla="*/ 275 w 2268"/>
                  <a:gd name="T3" fmla="*/ 408 h 1089"/>
                  <a:gd name="T4" fmla="*/ 83 w 2268"/>
                  <a:gd name="T5" fmla="*/ 907 h 1089"/>
                  <a:gd name="T6" fmla="*/ 83 w 2268"/>
                  <a:gd name="T7" fmla="*/ 1089 h 1089"/>
                  <a:gd name="T8" fmla="*/ 54 w 2268"/>
                  <a:gd name="T9" fmla="*/ 952 h 1089"/>
                  <a:gd name="T10" fmla="*/ 28 w 2268"/>
                  <a:gd name="T11" fmla="*/ 998 h 1089"/>
                  <a:gd name="T12" fmla="*/ 28 w 2268"/>
                  <a:gd name="T13" fmla="*/ 816 h 1089"/>
                  <a:gd name="T14" fmla="*/ 0 w 2268"/>
                  <a:gd name="T15" fmla="*/ 726 h 1089"/>
                  <a:gd name="T16" fmla="*/ 69 w 2268"/>
                  <a:gd name="T17" fmla="*/ 816 h 1089"/>
                  <a:gd name="T18" fmla="*/ 289 w 2268"/>
                  <a:gd name="T19" fmla="*/ 91 h 1089"/>
                  <a:gd name="T20" fmla="*/ 357 w 2268"/>
                  <a:gd name="T21" fmla="*/ 0 h 1089"/>
                  <a:gd name="T22" fmla="*/ 385 w 2268"/>
                  <a:gd name="T23" fmla="*/ 0 h 1089"/>
                  <a:gd name="T24" fmla="*/ 467 w 2268"/>
                  <a:gd name="T25" fmla="*/ 136 h 1089"/>
                  <a:gd name="T26" fmla="*/ 660 w 2268"/>
                  <a:gd name="T27" fmla="*/ 907 h 1089"/>
                  <a:gd name="T28" fmla="*/ 688 w 2268"/>
                  <a:gd name="T29" fmla="*/ 862 h 1089"/>
                  <a:gd name="T30" fmla="*/ 674 w 2268"/>
                  <a:gd name="T31" fmla="*/ 998 h 1089"/>
                  <a:gd name="T32" fmla="*/ 674 w 2268"/>
                  <a:gd name="T33" fmla="*/ 1089 h 1089"/>
                  <a:gd name="T34" fmla="*/ 647 w 2268"/>
                  <a:gd name="T35" fmla="*/ 998 h 1089"/>
                  <a:gd name="T36" fmla="*/ 619 w 2268"/>
                  <a:gd name="T37" fmla="*/ 1089 h 1089"/>
                  <a:gd name="T38" fmla="*/ 619 w 2268"/>
                  <a:gd name="T39" fmla="*/ 907 h 1089"/>
                  <a:gd name="T40" fmla="*/ 454 w 2268"/>
                  <a:gd name="T41" fmla="*/ 408 h 1089"/>
                  <a:gd name="T42" fmla="*/ 496 w 2268"/>
                  <a:gd name="T43" fmla="*/ 1089 h 1089"/>
                  <a:gd name="T44" fmla="*/ 234 w 2268"/>
                  <a:gd name="T45" fmla="*/ 1089 h 10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1089"/>
                  <a:gd name="T71" fmla="*/ 2268 w 2268"/>
                  <a:gd name="T72" fmla="*/ 1089 h 10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1089">
                    <a:moveTo>
                      <a:pt x="771" y="1089"/>
                    </a:moveTo>
                    <a:lnTo>
                      <a:pt x="907" y="408"/>
                    </a:lnTo>
                    <a:lnTo>
                      <a:pt x="272" y="907"/>
                    </a:lnTo>
                    <a:lnTo>
                      <a:pt x="272" y="1089"/>
                    </a:lnTo>
                    <a:lnTo>
                      <a:pt x="181" y="952"/>
                    </a:lnTo>
                    <a:lnTo>
                      <a:pt x="91" y="998"/>
                    </a:lnTo>
                    <a:lnTo>
                      <a:pt x="91" y="816"/>
                    </a:lnTo>
                    <a:lnTo>
                      <a:pt x="0" y="726"/>
                    </a:lnTo>
                    <a:lnTo>
                      <a:pt x="227" y="816"/>
                    </a:lnTo>
                    <a:lnTo>
                      <a:pt x="952" y="91"/>
                    </a:lnTo>
                    <a:lnTo>
                      <a:pt x="1179" y="0"/>
                    </a:lnTo>
                    <a:lnTo>
                      <a:pt x="1270" y="0"/>
                    </a:lnTo>
                    <a:lnTo>
                      <a:pt x="1542" y="136"/>
                    </a:lnTo>
                    <a:lnTo>
                      <a:pt x="2177" y="907"/>
                    </a:lnTo>
                    <a:lnTo>
                      <a:pt x="2268" y="862"/>
                    </a:lnTo>
                    <a:lnTo>
                      <a:pt x="2222" y="998"/>
                    </a:lnTo>
                    <a:lnTo>
                      <a:pt x="2222" y="1089"/>
                    </a:lnTo>
                    <a:lnTo>
                      <a:pt x="2132" y="998"/>
                    </a:lnTo>
                    <a:lnTo>
                      <a:pt x="2041" y="1089"/>
                    </a:lnTo>
                    <a:lnTo>
                      <a:pt x="2041" y="907"/>
                    </a:lnTo>
                    <a:lnTo>
                      <a:pt x="1497" y="408"/>
                    </a:lnTo>
                    <a:lnTo>
                      <a:pt x="1633" y="1089"/>
                    </a:lnTo>
                    <a:lnTo>
                      <a:pt x="771" y="1089"/>
                    </a:lnTo>
                    <a:close/>
                  </a:path>
                </a:pathLst>
              </a:custGeom>
              <a:solidFill>
                <a:schemeClr val="accent1"/>
              </a:solidFill>
              <a:ln w="9525">
                <a:solidFill>
                  <a:schemeClr val="tx1"/>
                </a:solidFill>
                <a:round/>
                <a:headEnd/>
                <a:tailEnd/>
              </a:ln>
            </p:spPr>
            <p:txBody>
              <a:bodyPr wrap="none"/>
              <a:lstStyle/>
              <a:p>
                <a:endParaRPr lang="tr-TR"/>
              </a:p>
            </p:txBody>
          </p:sp>
          <p:sp>
            <p:nvSpPr>
              <p:cNvPr id="68643" name="AutoShape 14"/>
              <p:cNvSpPr>
                <a:spLocks noChangeArrowheads="1"/>
              </p:cNvSpPr>
              <p:nvPr/>
            </p:nvSpPr>
            <p:spPr bwMode="auto">
              <a:xfrm>
                <a:off x="2653" y="799"/>
                <a:ext cx="226" cy="136"/>
              </a:xfrm>
              <a:prstGeom prst="flowChartPreparation">
                <a:avLst/>
              </a:prstGeom>
              <a:solidFill>
                <a:srgbClr val="F975AE"/>
              </a:solidFill>
              <a:ln w="9525">
                <a:solidFill>
                  <a:schemeClr val="tx1"/>
                </a:solidFill>
                <a:miter lim="800000"/>
                <a:headEnd/>
                <a:tailEnd/>
              </a:ln>
            </p:spPr>
            <p:txBody>
              <a:bodyPr wrap="none" anchor="ctr"/>
              <a:lstStyle/>
              <a:p>
                <a:endParaRPr lang="en-US"/>
              </a:p>
            </p:txBody>
          </p:sp>
          <p:sp>
            <p:nvSpPr>
              <p:cNvPr id="68644" name="AutoShape 15"/>
              <p:cNvSpPr>
                <a:spLocks noChangeArrowheads="1"/>
              </p:cNvSpPr>
              <p:nvPr/>
            </p:nvSpPr>
            <p:spPr bwMode="auto">
              <a:xfrm>
                <a:off x="2925" y="799"/>
                <a:ext cx="227" cy="136"/>
              </a:xfrm>
              <a:prstGeom prst="flowChartPreparation">
                <a:avLst/>
              </a:prstGeom>
              <a:solidFill>
                <a:srgbClr val="F975AE"/>
              </a:solidFill>
              <a:ln w="9525">
                <a:solidFill>
                  <a:schemeClr val="tx1"/>
                </a:solidFill>
                <a:miter lim="800000"/>
                <a:headEnd/>
                <a:tailEnd/>
              </a:ln>
            </p:spPr>
            <p:txBody>
              <a:bodyPr wrap="none" anchor="ctr"/>
              <a:lstStyle/>
              <a:p>
                <a:endParaRPr lang="en-US"/>
              </a:p>
            </p:txBody>
          </p:sp>
          <p:sp>
            <p:nvSpPr>
              <p:cNvPr id="68645" name="Freeform 16"/>
              <p:cNvSpPr>
                <a:spLocks/>
              </p:cNvSpPr>
              <p:nvPr/>
            </p:nvSpPr>
            <p:spPr bwMode="auto">
              <a:xfrm>
                <a:off x="2790" y="1026"/>
                <a:ext cx="226" cy="45"/>
              </a:xfrm>
              <a:custGeom>
                <a:avLst/>
                <a:gdLst>
                  <a:gd name="T0" fmla="*/ 0 w 226"/>
                  <a:gd name="T1" fmla="*/ 0 h 45"/>
                  <a:gd name="T2" fmla="*/ 90 w 226"/>
                  <a:gd name="T3" fmla="*/ 45 h 45"/>
                  <a:gd name="T4" fmla="*/ 226 w 226"/>
                  <a:gd name="T5" fmla="*/ 0 h 45"/>
                  <a:gd name="T6" fmla="*/ 0 60000 65536"/>
                  <a:gd name="T7" fmla="*/ 0 60000 65536"/>
                  <a:gd name="T8" fmla="*/ 0 60000 65536"/>
                  <a:gd name="T9" fmla="*/ 0 w 226"/>
                  <a:gd name="T10" fmla="*/ 0 h 45"/>
                  <a:gd name="T11" fmla="*/ 226 w 226"/>
                  <a:gd name="T12" fmla="*/ 45 h 45"/>
                </a:gdLst>
                <a:ahLst/>
                <a:cxnLst>
                  <a:cxn ang="T6">
                    <a:pos x="T0" y="T1"/>
                  </a:cxn>
                  <a:cxn ang="T7">
                    <a:pos x="T2" y="T3"/>
                  </a:cxn>
                  <a:cxn ang="T8">
                    <a:pos x="T4" y="T5"/>
                  </a:cxn>
                </a:cxnLst>
                <a:rect l="T9" t="T10" r="T11" b="T12"/>
                <a:pathLst>
                  <a:path w="226" h="45">
                    <a:moveTo>
                      <a:pt x="0" y="0"/>
                    </a:moveTo>
                    <a:cubicBezTo>
                      <a:pt x="26" y="22"/>
                      <a:pt x="52" y="45"/>
                      <a:pt x="90" y="45"/>
                    </a:cubicBezTo>
                    <a:cubicBezTo>
                      <a:pt x="128" y="45"/>
                      <a:pt x="177" y="22"/>
                      <a:pt x="22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8646" name="Freeform 18"/>
              <p:cNvSpPr>
                <a:spLocks/>
              </p:cNvSpPr>
              <p:nvPr/>
            </p:nvSpPr>
            <p:spPr bwMode="auto">
              <a:xfrm>
                <a:off x="3152" y="709"/>
                <a:ext cx="91" cy="317"/>
              </a:xfrm>
              <a:custGeom>
                <a:avLst/>
                <a:gdLst>
                  <a:gd name="T0" fmla="*/ 0 w 91"/>
                  <a:gd name="T1" fmla="*/ 136 h 317"/>
                  <a:gd name="T2" fmla="*/ 91 w 91"/>
                  <a:gd name="T3" fmla="*/ 0 h 317"/>
                  <a:gd name="T4" fmla="*/ 91 w 91"/>
                  <a:gd name="T5" fmla="*/ 317 h 317"/>
                  <a:gd name="T6" fmla="*/ 0 w 91"/>
                  <a:gd name="T7" fmla="*/ 226 h 317"/>
                  <a:gd name="T8" fmla="*/ 0 60000 65536"/>
                  <a:gd name="T9" fmla="*/ 0 60000 65536"/>
                  <a:gd name="T10" fmla="*/ 0 60000 65536"/>
                  <a:gd name="T11" fmla="*/ 0 60000 65536"/>
                  <a:gd name="T12" fmla="*/ 0 w 91"/>
                  <a:gd name="T13" fmla="*/ 0 h 317"/>
                  <a:gd name="T14" fmla="*/ 91 w 91"/>
                  <a:gd name="T15" fmla="*/ 317 h 317"/>
                </a:gdLst>
                <a:ahLst/>
                <a:cxnLst>
                  <a:cxn ang="T8">
                    <a:pos x="T0" y="T1"/>
                  </a:cxn>
                  <a:cxn ang="T9">
                    <a:pos x="T2" y="T3"/>
                  </a:cxn>
                  <a:cxn ang="T10">
                    <a:pos x="T4" y="T5"/>
                  </a:cxn>
                  <a:cxn ang="T11">
                    <a:pos x="T6" y="T7"/>
                  </a:cxn>
                </a:cxnLst>
                <a:rect l="T12" t="T13" r="T14" b="T15"/>
                <a:pathLst>
                  <a:path w="91" h="317">
                    <a:moveTo>
                      <a:pt x="0" y="136"/>
                    </a:moveTo>
                    <a:lnTo>
                      <a:pt x="91" y="0"/>
                    </a:lnTo>
                    <a:lnTo>
                      <a:pt x="91" y="317"/>
                    </a:lnTo>
                    <a:lnTo>
                      <a:pt x="0" y="226"/>
                    </a:lnTo>
                  </a:path>
                </a:pathLst>
              </a:custGeom>
              <a:solidFill>
                <a:schemeClr val="accent1"/>
              </a:solidFill>
              <a:ln w="9525">
                <a:solidFill>
                  <a:schemeClr val="tx1"/>
                </a:solidFill>
                <a:round/>
                <a:headEnd/>
                <a:tailEnd/>
              </a:ln>
            </p:spPr>
            <p:txBody>
              <a:bodyPr wrap="none"/>
              <a:lstStyle/>
              <a:p>
                <a:endParaRPr lang="tr-TR"/>
              </a:p>
            </p:txBody>
          </p:sp>
          <p:sp>
            <p:nvSpPr>
              <p:cNvPr id="68647" name="Freeform 19"/>
              <p:cNvSpPr>
                <a:spLocks/>
              </p:cNvSpPr>
              <p:nvPr/>
            </p:nvSpPr>
            <p:spPr bwMode="auto">
              <a:xfrm flipH="1">
                <a:off x="2562" y="709"/>
                <a:ext cx="91" cy="317"/>
              </a:xfrm>
              <a:custGeom>
                <a:avLst/>
                <a:gdLst>
                  <a:gd name="T0" fmla="*/ 0 w 91"/>
                  <a:gd name="T1" fmla="*/ 136 h 317"/>
                  <a:gd name="T2" fmla="*/ 91 w 91"/>
                  <a:gd name="T3" fmla="*/ 0 h 317"/>
                  <a:gd name="T4" fmla="*/ 91 w 91"/>
                  <a:gd name="T5" fmla="*/ 317 h 317"/>
                  <a:gd name="T6" fmla="*/ 0 w 91"/>
                  <a:gd name="T7" fmla="*/ 226 h 317"/>
                  <a:gd name="T8" fmla="*/ 0 60000 65536"/>
                  <a:gd name="T9" fmla="*/ 0 60000 65536"/>
                  <a:gd name="T10" fmla="*/ 0 60000 65536"/>
                  <a:gd name="T11" fmla="*/ 0 60000 65536"/>
                  <a:gd name="T12" fmla="*/ 0 w 91"/>
                  <a:gd name="T13" fmla="*/ 0 h 317"/>
                  <a:gd name="T14" fmla="*/ 91 w 91"/>
                  <a:gd name="T15" fmla="*/ 317 h 317"/>
                </a:gdLst>
                <a:ahLst/>
                <a:cxnLst>
                  <a:cxn ang="T8">
                    <a:pos x="T0" y="T1"/>
                  </a:cxn>
                  <a:cxn ang="T9">
                    <a:pos x="T2" y="T3"/>
                  </a:cxn>
                  <a:cxn ang="T10">
                    <a:pos x="T4" y="T5"/>
                  </a:cxn>
                  <a:cxn ang="T11">
                    <a:pos x="T6" y="T7"/>
                  </a:cxn>
                </a:cxnLst>
                <a:rect l="T12" t="T13" r="T14" b="T15"/>
                <a:pathLst>
                  <a:path w="91" h="317">
                    <a:moveTo>
                      <a:pt x="0" y="136"/>
                    </a:moveTo>
                    <a:lnTo>
                      <a:pt x="91" y="0"/>
                    </a:lnTo>
                    <a:lnTo>
                      <a:pt x="91" y="317"/>
                    </a:lnTo>
                    <a:lnTo>
                      <a:pt x="0" y="226"/>
                    </a:lnTo>
                  </a:path>
                </a:pathLst>
              </a:custGeom>
              <a:solidFill>
                <a:schemeClr val="accent1"/>
              </a:solidFill>
              <a:ln w="9525">
                <a:solidFill>
                  <a:schemeClr val="tx1"/>
                </a:solidFill>
                <a:round/>
                <a:headEnd/>
                <a:tailEnd/>
              </a:ln>
            </p:spPr>
            <p:txBody>
              <a:bodyPr wrap="none"/>
              <a:lstStyle/>
              <a:p>
                <a:endParaRPr lang="tr-TR"/>
              </a:p>
            </p:txBody>
          </p:sp>
          <p:sp>
            <p:nvSpPr>
              <p:cNvPr id="68648" name="Freeform 20"/>
              <p:cNvSpPr>
                <a:spLocks/>
              </p:cNvSpPr>
              <p:nvPr/>
            </p:nvSpPr>
            <p:spPr bwMode="auto">
              <a:xfrm>
                <a:off x="2744" y="709"/>
                <a:ext cx="363" cy="90"/>
              </a:xfrm>
              <a:custGeom>
                <a:avLst/>
                <a:gdLst>
                  <a:gd name="T0" fmla="*/ 0 w 363"/>
                  <a:gd name="T1" fmla="*/ 45 h 90"/>
                  <a:gd name="T2" fmla="*/ 136 w 363"/>
                  <a:gd name="T3" fmla="*/ 0 h 90"/>
                  <a:gd name="T4" fmla="*/ 181 w 363"/>
                  <a:gd name="T5" fmla="*/ 90 h 90"/>
                  <a:gd name="T6" fmla="*/ 272 w 363"/>
                  <a:gd name="T7" fmla="*/ 0 h 90"/>
                  <a:gd name="T8" fmla="*/ 363 w 363"/>
                  <a:gd name="T9" fmla="*/ 45 h 90"/>
                  <a:gd name="T10" fmla="*/ 0 60000 65536"/>
                  <a:gd name="T11" fmla="*/ 0 60000 65536"/>
                  <a:gd name="T12" fmla="*/ 0 60000 65536"/>
                  <a:gd name="T13" fmla="*/ 0 60000 65536"/>
                  <a:gd name="T14" fmla="*/ 0 60000 65536"/>
                  <a:gd name="T15" fmla="*/ 0 w 363"/>
                  <a:gd name="T16" fmla="*/ 0 h 90"/>
                  <a:gd name="T17" fmla="*/ 363 w 363"/>
                  <a:gd name="T18" fmla="*/ 90 h 90"/>
                </a:gdLst>
                <a:ahLst/>
                <a:cxnLst>
                  <a:cxn ang="T10">
                    <a:pos x="T0" y="T1"/>
                  </a:cxn>
                  <a:cxn ang="T11">
                    <a:pos x="T2" y="T3"/>
                  </a:cxn>
                  <a:cxn ang="T12">
                    <a:pos x="T4" y="T5"/>
                  </a:cxn>
                  <a:cxn ang="T13">
                    <a:pos x="T6" y="T7"/>
                  </a:cxn>
                  <a:cxn ang="T14">
                    <a:pos x="T8" y="T9"/>
                  </a:cxn>
                </a:cxnLst>
                <a:rect l="T15" t="T16" r="T17" b="T18"/>
                <a:pathLst>
                  <a:path w="363" h="90">
                    <a:moveTo>
                      <a:pt x="0" y="45"/>
                    </a:moveTo>
                    <a:lnTo>
                      <a:pt x="136" y="0"/>
                    </a:lnTo>
                    <a:lnTo>
                      <a:pt x="181" y="90"/>
                    </a:lnTo>
                    <a:lnTo>
                      <a:pt x="272" y="0"/>
                    </a:lnTo>
                    <a:lnTo>
                      <a:pt x="363" y="45"/>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grpSp>
        <p:grpSp>
          <p:nvGrpSpPr>
            <p:cNvPr id="68614" name="Group 42"/>
            <p:cNvGrpSpPr>
              <a:grpSpLocks/>
            </p:cNvGrpSpPr>
            <p:nvPr/>
          </p:nvGrpSpPr>
          <p:grpSpPr bwMode="auto">
            <a:xfrm>
              <a:off x="3153" y="2296"/>
              <a:ext cx="771" cy="454"/>
              <a:chOff x="3606" y="2296"/>
              <a:chExt cx="499" cy="454"/>
            </a:xfrm>
          </p:grpSpPr>
          <p:sp>
            <p:nvSpPr>
              <p:cNvPr id="68636" name="Freeform 22"/>
              <p:cNvSpPr>
                <a:spLocks/>
              </p:cNvSpPr>
              <p:nvPr/>
            </p:nvSpPr>
            <p:spPr bwMode="auto">
              <a:xfrm>
                <a:off x="3606" y="2296"/>
                <a:ext cx="499" cy="273"/>
              </a:xfrm>
              <a:custGeom>
                <a:avLst/>
                <a:gdLst>
                  <a:gd name="T0" fmla="*/ 0 w 499"/>
                  <a:gd name="T1" fmla="*/ 273 h 273"/>
                  <a:gd name="T2" fmla="*/ 499 w 499"/>
                  <a:gd name="T3" fmla="*/ 0 h 273"/>
                  <a:gd name="T4" fmla="*/ 0 w 499"/>
                  <a:gd name="T5" fmla="*/ 273 h 273"/>
                  <a:gd name="T6" fmla="*/ 0 60000 65536"/>
                  <a:gd name="T7" fmla="*/ 0 60000 65536"/>
                  <a:gd name="T8" fmla="*/ 0 60000 65536"/>
                  <a:gd name="T9" fmla="*/ 0 w 499"/>
                  <a:gd name="T10" fmla="*/ 0 h 273"/>
                  <a:gd name="T11" fmla="*/ 499 w 499"/>
                  <a:gd name="T12" fmla="*/ 273 h 273"/>
                </a:gdLst>
                <a:ahLst/>
                <a:cxnLst>
                  <a:cxn ang="T6">
                    <a:pos x="T0" y="T1"/>
                  </a:cxn>
                  <a:cxn ang="T7">
                    <a:pos x="T2" y="T3"/>
                  </a:cxn>
                  <a:cxn ang="T8">
                    <a:pos x="T4" y="T5"/>
                  </a:cxn>
                </a:cxnLst>
                <a:rect l="T9" t="T10" r="T11" b="T12"/>
                <a:pathLst>
                  <a:path w="499" h="273">
                    <a:moveTo>
                      <a:pt x="0" y="273"/>
                    </a:moveTo>
                    <a:lnTo>
                      <a:pt x="499" y="0"/>
                    </a:lnTo>
                    <a:lnTo>
                      <a:pt x="0" y="273"/>
                    </a:lnTo>
                    <a:close/>
                  </a:path>
                </a:pathLst>
              </a:custGeom>
              <a:solidFill>
                <a:schemeClr val="accent1"/>
              </a:solidFill>
              <a:ln w="9525">
                <a:solidFill>
                  <a:schemeClr val="tx1"/>
                </a:solidFill>
                <a:round/>
                <a:headEnd/>
                <a:tailEnd/>
              </a:ln>
            </p:spPr>
            <p:txBody>
              <a:bodyPr wrap="none"/>
              <a:lstStyle/>
              <a:p>
                <a:endParaRPr lang="tr-TR"/>
              </a:p>
            </p:txBody>
          </p:sp>
          <p:sp>
            <p:nvSpPr>
              <p:cNvPr id="68637" name="Line 23"/>
              <p:cNvSpPr>
                <a:spLocks noChangeShapeType="1"/>
              </p:cNvSpPr>
              <p:nvPr/>
            </p:nvSpPr>
            <p:spPr bwMode="auto">
              <a:xfrm flipV="1">
                <a:off x="3606" y="2523"/>
                <a:ext cx="453"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sp>
            <p:nvSpPr>
              <p:cNvPr id="68638" name="Line 24"/>
              <p:cNvSpPr>
                <a:spLocks noChangeShapeType="1"/>
              </p:cNvSpPr>
              <p:nvPr/>
            </p:nvSpPr>
            <p:spPr bwMode="auto">
              <a:xfrm>
                <a:off x="3606" y="2569"/>
                <a:ext cx="453"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grpSp>
        <p:sp>
          <p:nvSpPr>
            <p:cNvPr id="68615" name="Text Box 26"/>
            <p:cNvSpPr txBox="1">
              <a:spLocks noChangeArrowheads="1"/>
            </p:cNvSpPr>
            <p:nvPr/>
          </p:nvSpPr>
          <p:spPr bwMode="auto">
            <a:xfrm>
              <a:off x="1565" y="549"/>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Işınım </a:t>
              </a:r>
            </a:p>
          </p:txBody>
        </p:sp>
        <p:sp>
          <p:nvSpPr>
            <p:cNvPr id="68616" name="Text Box 27"/>
            <p:cNvSpPr txBox="1">
              <a:spLocks noChangeArrowheads="1"/>
            </p:cNvSpPr>
            <p:nvPr/>
          </p:nvSpPr>
          <p:spPr bwMode="auto">
            <a:xfrm>
              <a:off x="2291" y="549"/>
              <a:ext cx="9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Buharlaşma</a:t>
              </a:r>
            </a:p>
          </p:txBody>
        </p:sp>
        <p:sp>
          <p:nvSpPr>
            <p:cNvPr id="68617" name="Text Box 28"/>
            <p:cNvSpPr txBox="1">
              <a:spLocks noChangeArrowheads="1"/>
            </p:cNvSpPr>
            <p:nvPr/>
          </p:nvSpPr>
          <p:spPr bwMode="auto">
            <a:xfrm>
              <a:off x="3289" y="549"/>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Taşınım </a:t>
              </a:r>
            </a:p>
          </p:txBody>
        </p:sp>
        <p:sp>
          <p:nvSpPr>
            <p:cNvPr id="68618" name="Freeform 30"/>
            <p:cNvSpPr>
              <a:spLocks/>
            </p:cNvSpPr>
            <p:nvPr/>
          </p:nvSpPr>
          <p:spPr bwMode="auto">
            <a:xfrm>
              <a:off x="1610" y="276"/>
              <a:ext cx="2314" cy="272"/>
            </a:xfrm>
            <a:custGeom>
              <a:avLst/>
              <a:gdLst>
                <a:gd name="T0" fmla="*/ 0 w 2314"/>
                <a:gd name="T1" fmla="*/ 272 h 272"/>
                <a:gd name="T2" fmla="*/ 1134 w 2314"/>
                <a:gd name="T3" fmla="*/ 136 h 272"/>
                <a:gd name="T4" fmla="*/ 1180 w 2314"/>
                <a:gd name="T5" fmla="*/ 0 h 272"/>
                <a:gd name="T6" fmla="*/ 1225 w 2314"/>
                <a:gd name="T7" fmla="*/ 136 h 272"/>
                <a:gd name="T8" fmla="*/ 2314 w 2314"/>
                <a:gd name="T9" fmla="*/ 272 h 272"/>
                <a:gd name="T10" fmla="*/ 0 60000 65536"/>
                <a:gd name="T11" fmla="*/ 0 60000 65536"/>
                <a:gd name="T12" fmla="*/ 0 60000 65536"/>
                <a:gd name="T13" fmla="*/ 0 60000 65536"/>
                <a:gd name="T14" fmla="*/ 0 60000 65536"/>
                <a:gd name="T15" fmla="*/ 0 w 2314"/>
                <a:gd name="T16" fmla="*/ 0 h 272"/>
                <a:gd name="T17" fmla="*/ 2314 w 2314"/>
                <a:gd name="T18" fmla="*/ 272 h 272"/>
              </a:gdLst>
              <a:ahLst/>
              <a:cxnLst>
                <a:cxn ang="T10">
                  <a:pos x="T0" y="T1"/>
                </a:cxn>
                <a:cxn ang="T11">
                  <a:pos x="T2" y="T3"/>
                </a:cxn>
                <a:cxn ang="T12">
                  <a:pos x="T4" y="T5"/>
                </a:cxn>
                <a:cxn ang="T13">
                  <a:pos x="T6" y="T7"/>
                </a:cxn>
                <a:cxn ang="T14">
                  <a:pos x="T8" y="T9"/>
                </a:cxn>
              </a:cxnLst>
              <a:rect l="T15" t="T16" r="T17" b="T18"/>
              <a:pathLst>
                <a:path w="2314" h="272">
                  <a:moveTo>
                    <a:pt x="0" y="272"/>
                  </a:moveTo>
                  <a:lnTo>
                    <a:pt x="1134" y="136"/>
                  </a:lnTo>
                  <a:lnTo>
                    <a:pt x="1180" y="0"/>
                  </a:lnTo>
                  <a:lnTo>
                    <a:pt x="1225" y="136"/>
                  </a:lnTo>
                  <a:lnTo>
                    <a:pt x="2314" y="2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8619" name="Text Box 31"/>
            <p:cNvSpPr txBox="1">
              <a:spLocks noChangeArrowheads="1"/>
            </p:cNvSpPr>
            <p:nvPr/>
          </p:nvSpPr>
          <p:spPr bwMode="auto">
            <a:xfrm>
              <a:off x="1883" y="50"/>
              <a:ext cx="18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b="1">
                  <a:latin typeface="Tahoma" pitchFamily="34" charset="0"/>
                </a:rPr>
                <a:t>Vücut ısı kayıpları</a:t>
              </a:r>
            </a:p>
          </p:txBody>
        </p:sp>
        <p:sp>
          <p:nvSpPr>
            <p:cNvPr id="68620" name="Text Box 32"/>
            <p:cNvSpPr txBox="1">
              <a:spLocks noChangeArrowheads="1"/>
            </p:cNvSpPr>
            <p:nvPr/>
          </p:nvSpPr>
          <p:spPr bwMode="auto">
            <a:xfrm>
              <a:off x="1338" y="2273"/>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Giyim </a:t>
              </a:r>
            </a:p>
          </p:txBody>
        </p:sp>
        <p:sp>
          <p:nvSpPr>
            <p:cNvPr id="68621" name="Text Box 33"/>
            <p:cNvSpPr txBox="1">
              <a:spLocks noChangeArrowheads="1"/>
            </p:cNvSpPr>
            <p:nvPr/>
          </p:nvSpPr>
          <p:spPr bwMode="auto">
            <a:xfrm rot="-5400000">
              <a:off x="56" y="2284"/>
              <a:ext cx="15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a:latin typeface="Tahoma" pitchFamily="34" charset="0"/>
                </a:rPr>
                <a:t>Yalıtım faktörleri</a:t>
              </a:r>
            </a:p>
          </p:txBody>
        </p:sp>
        <p:sp>
          <p:nvSpPr>
            <p:cNvPr id="68622" name="Freeform 34"/>
            <p:cNvSpPr>
              <a:spLocks/>
            </p:cNvSpPr>
            <p:nvPr/>
          </p:nvSpPr>
          <p:spPr bwMode="auto">
            <a:xfrm>
              <a:off x="1021" y="1797"/>
              <a:ext cx="273" cy="1225"/>
            </a:xfrm>
            <a:custGeom>
              <a:avLst/>
              <a:gdLst>
                <a:gd name="T0" fmla="*/ 227 w 273"/>
                <a:gd name="T1" fmla="*/ 0 h 1225"/>
                <a:gd name="T2" fmla="*/ 137 w 273"/>
                <a:gd name="T3" fmla="*/ 590 h 1225"/>
                <a:gd name="T4" fmla="*/ 0 w 273"/>
                <a:gd name="T5" fmla="*/ 635 h 1225"/>
                <a:gd name="T6" fmla="*/ 137 w 273"/>
                <a:gd name="T7" fmla="*/ 680 h 1225"/>
                <a:gd name="T8" fmla="*/ 273 w 273"/>
                <a:gd name="T9" fmla="*/ 1225 h 1225"/>
                <a:gd name="T10" fmla="*/ 0 60000 65536"/>
                <a:gd name="T11" fmla="*/ 0 60000 65536"/>
                <a:gd name="T12" fmla="*/ 0 60000 65536"/>
                <a:gd name="T13" fmla="*/ 0 60000 65536"/>
                <a:gd name="T14" fmla="*/ 0 60000 65536"/>
                <a:gd name="T15" fmla="*/ 0 w 273"/>
                <a:gd name="T16" fmla="*/ 0 h 1225"/>
                <a:gd name="T17" fmla="*/ 273 w 273"/>
                <a:gd name="T18" fmla="*/ 1225 h 1225"/>
              </a:gdLst>
              <a:ahLst/>
              <a:cxnLst>
                <a:cxn ang="T10">
                  <a:pos x="T0" y="T1"/>
                </a:cxn>
                <a:cxn ang="T11">
                  <a:pos x="T2" y="T3"/>
                </a:cxn>
                <a:cxn ang="T12">
                  <a:pos x="T4" y="T5"/>
                </a:cxn>
                <a:cxn ang="T13">
                  <a:pos x="T6" y="T7"/>
                </a:cxn>
                <a:cxn ang="T14">
                  <a:pos x="T8" y="T9"/>
                </a:cxn>
              </a:cxnLst>
              <a:rect l="T15" t="T16" r="T17" b="T18"/>
              <a:pathLst>
                <a:path w="273" h="1225">
                  <a:moveTo>
                    <a:pt x="227" y="0"/>
                  </a:moveTo>
                  <a:lnTo>
                    <a:pt x="137" y="590"/>
                  </a:lnTo>
                  <a:lnTo>
                    <a:pt x="0" y="635"/>
                  </a:lnTo>
                  <a:lnTo>
                    <a:pt x="137" y="680"/>
                  </a:lnTo>
                  <a:lnTo>
                    <a:pt x="273" y="122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8623" name="Text Box 35"/>
            <p:cNvSpPr txBox="1">
              <a:spLocks noChangeArrowheads="1"/>
            </p:cNvSpPr>
            <p:nvPr/>
          </p:nvSpPr>
          <p:spPr bwMode="auto">
            <a:xfrm>
              <a:off x="749" y="3475"/>
              <a:ext cx="11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Hava sıcaklığı</a:t>
              </a:r>
            </a:p>
          </p:txBody>
        </p:sp>
        <p:sp>
          <p:nvSpPr>
            <p:cNvPr id="68624" name="Text Box 36"/>
            <p:cNvSpPr txBox="1">
              <a:spLocks noChangeArrowheads="1"/>
            </p:cNvSpPr>
            <p:nvPr/>
          </p:nvSpPr>
          <p:spPr bwMode="auto">
            <a:xfrm>
              <a:off x="1838" y="3475"/>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Yüzey sıcaklığı</a:t>
              </a:r>
            </a:p>
          </p:txBody>
        </p:sp>
        <p:sp>
          <p:nvSpPr>
            <p:cNvPr id="68625" name="Text Box 37"/>
            <p:cNvSpPr txBox="1">
              <a:spLocks noChangeArrowheads="1"/>
            </p:cNvSpPr>
            <p:nvPr/>
          </p:nvSpPr>
          <p:spPr bwMode="auto">
            <a:xfrm>
              <a:off x="3017" y="3475"/>
              <a:ext cx="11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Hava hareketi</a:t>
              </a:r>
            </a:p>
          </p:txBody>
        </p:sp>
        <p:sp>
          <p:nvSpPr>
            <p:cNvPr id="68626" name="Text Box 38"/>
            <p:cNvSpPr txBox="1">
              <a:spLocks noChangeArrowheads="1"/>
            </p:cNvSpPr>
            <p:nvPr/>
          </p:nvSpPr>
          <p:spPr bwMode="auto">
            <a:xfrm>
              <a:off x="4151" y="3475"/>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latin typeface="Tahoma" pitchFamily="34" charset="0"/>
                </a:rPr>
                <a:t>Bağıl nem</a:t>
              </a:r>
            </a:p>
          </p:txBody>
        </p:sp>
        <p:sp>
          <p:nvSpPr>
            <p:cNvPr id="68627" name="Text Box 39"/>
            <p:cNvSpPr txBox="1">
              <a:spLocks noChangeArrowheads="1"/>
            </p:cNvSpPr>
            <p:nvPr/>
          </p:nvSpPr>
          <p:spPr bwMode="auto">
            <a:xfrm>
              <a:off x="1248" y="3951"/>
              <a:ext cx="29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b="1">
                  <a:latin typeface="Tahoma" pitchFamily="34" charset="0"/>
                </a:rPr>
                <a:t>Termal konfor faktörleri</a:t>
              </a:r>
            </a:p>
          </p:txBody>
        </p:sp>
        <p:sp>
          <p:nvSpPr>
            <p:cNvPr id="68628" name="Freeform 40"/>
            <p:cNvSpPr>
              <a:spLocks/>
            </p:cNvSpPr>
            <p:nvPr/>
          </p:nvSpPr>
          <p:spPr bwMode="auto">
            <a:xfrm>
              <a:off x="703" y="3702"/>
              <a:ext cx="4219" cy="272"/>
            </a:xfrm>
            <a:custGeom>
              <a:avLst/>
              <a:gdLst>
                <a:gd name="T0" fmla="*/ 0 w 4219"/>
                <a:gd name="T1" fmla="*/ 0 h 272"/>
                <a:gd name="T2" fmla="*/ 1996 w 4219"/>
                <a:gd name="T3" fmla="*/ 182 h 272"/>
                <a:gd name="T4" fmla="*/ 2041 w 4219"/>
                <a:gd name="T5" fmla="*/ 272 h 272"/>
                <a:gd name="T6" fmla="*/ 2087 w 4219"/>
                <a:gd name="T7" fmla="*/ 182 h 272"/>
                <a:gd name="T8" fmla="*/ 4219 w 4219"/>
                <a:gd name="T9" fmla="*/ 46 h 272"/>
                <a:gd name="T10" fmla="*/ 0 60000 65536"/>
                <a:gd name="T11" fmla="*/ 0 60000 65536"/>
                <a:gd name="T12" fmla="*/ 0 60000 65536"/>
                <a:gd name="T13" fmla="*/ 0 60000 65536"/>
                <a:gd name="T14" fmla="*/ 0 60000 65536"/>
                <a:gd name="T15" fmla="*/ 0 w 4219"/>
                <a:gd name="T16" fmla="*/ 0 h 272"/>
                <a:gd name="T17" fmla="*/ 4219 w 4219"/>
                <a:gd name="T18" fmla="*/ 272 h 272"/>
              </a:gdLst>
              <a:ahLst/>
              <a:cxnLst>
                <a:cxn ang="T10">
                  <a:pos x="T0" y="T1"/>
                </a:cxn>
                <a:cxn ang="T11">
                  <a:pos x="T2" y="T3"/>
                </a:cxn>
                <a:cxn ang="T12">
                  <a:pos x="T4" y="T5"/>
                </a:cxn>
                <a:cxn ang="T13">
                  <a:pos x="T6" y="T7"/>
                </a:cxn>
                <a:cxn ang="T14">
                  <a:pos x="T8" y="T9"/>
                </a:cxn>
              </a:cxnLst>
              <a:rect l="T15" t="T16" r="T17" b="T18"/>
              <a:pathLst>
                <a:path w="4219" h="272">
                  <a:moveTo>
                    <a:pt x="0" y="0"/>
                  </a:moveTo>
                  <a:lnTo>
                    <a:pt x="1996" y="182"/>
                  </a:lnTo>
                  <a:lnTo>
                    <a:pt x="2041" y="272"/>
                  </a:lnTo>
                  <a:lnTo>
                    <a:pt x="2087" y="182"/>
                  </a:lnTo>
                  <a:lnTo>
                    <a:pt x="4219" y="4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8629" name="Line 41"/>
            <p:cNvSpPr>
              <a:spLocks noChangeShapeType="1"/>
            </p:cNvSpPr>
            <p:nvPr/>
          </p:nvSpPr>
          <p:spPr bwMode="auto">
            <a:xfrm>
              <a:off x="1837" y="2432"/>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sp>
          <p:nvSpPr>
            <p:cNvPr id="68630" name="Line 43"/>
            <p:cNvSpPr>
              <a:spLocks noChangeShapeType="1"/>
            </p:cNvSpPr>
            <p:nvPr/>
          </p:nvSpPr>
          <p:spPr bwMode="auto">
            <a:xfrm>
              <a:off x="1837" y="754"/>
              <a:ext cx="59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sp>
          <p:nvSpPr>
            <p:cNvPr id="68631" name="Line 44"/>
            <p:cNvSpPr>
              <a:spLocks noChangeShapeType="1"/>
            </p:cNvSpPr>
            <p:nvPr/>
          </p:nvSpPr>
          <p:spPr bwMode="auto">
            <a:xfrm flipH="1">
              <a:off x="3107" y="799"/>
              <a:ext cx="499" cy="6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sp>
          <p:nvSpPr>
            <p:cNvPr id="68632" name="Line 45"/>
            <p:cNvSpPr>
              <a:spLocks noChangeShapeType="1"/>
            </p:cNvSpPr>
            <p:nvPr/>
          </p:nvSpPr>
          <p:spPr bwMode="auto">
            <a:xfrm flipV="1">
              <a:off x="2790" y="754"/>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tr-TR"/>
            </a:p>
          </p:txBody>
        </p:sp>
        <p:sp>
          <p:nvSpPr>
            <p:cNvPr id="68633" name="Freeform 46"/>
            <p:cNvSpPr>
              <a:spLocks/>
            </p:cNvSpPr>
            <p:nvPr/>
          </p:nvSpPr>
          <p:spPr bwMode="auto">
            <a:xfrm>
              <a:off x="4967" y="2024"/>
              <a:ext cx="181" cy="861"/>
            </a:xfrm>
            <a:custGeom>
              <a:avLst/>
              <a:gdLst>
                <a:gd name="T0" fmla="*/ 0 w 181"/>
                <a:gd name="T1" fmla="*/ 0 h 861"/>
                <a:gd name="T2" fmla="*/ 90 w 181"/>
                <a:gd name="T3" fmla="*/ 363 h 861"/>
                <a:gd name="T4" fmla="*/ 181 w 181"/>
                <a:gd name="T5" fmla="*/ 453 h 861"/>
                <a:gd name="T6" fmla="*/ 90 w 181"/>
                <a:gd name="T7" fmla="*/ 499 h 861"/>
                <a:gd name="T8" fmla="*/ 45 w 181"/>
                <a:gd name="T9" fmla="*/ 861 h 861"/>
                <a:gd name="T10" fmla="*/ 0 60000 65536"/>
                <a:gd name="T11" fmla="*/ 0 60000 65536"/>
                <a:gd name="T12" fmla="*/ 0 60000 65536"/>
                <a:gd name="T13" fmla="*/ 0 60000 65536"/>
                <a:gd name="T14" fmla="*/ 0 60000 65536"/>
                <a:gd name="T15" fmla="*/ 0 w 181"/>
                <a:gd name="T16" fmla="*/ 0 h 861"/>
                <a:gd name="T17" fmla="*/ 181 w 181"/>
                <a:gd name="T18" fmla="*/ 861 h 861"/>
              </a:gdLst>
              <a:ahLst/>
              <a:cxnLst>
                <a:cxn ang="T10">
                  <a:pos x="T0" y="T1"/>
                </a:cxn>
                <a:cxn ang="T11">
                  <a:pos x="T2" y="T3"/>
                </a:cxn>
                <a:cxn ang="T12">
                  <a:pos x="T4" y="T5"/>
                </a:cxn>
                <a:cxn ang="T13">
                  <a:pos x="T6" y="T7"/>
                </a:cxn>
                <a:cxn ang="T14">
                  <a:pos x="T8" y="T9"/>
                </a:cxn>
              </a:cxnLst>
              <a:rect l="T15" t="T16" r="T17" b="T18"/>
              <a:pathLst>
                <a:path w="181" h="861">
                  <a:moveTo>
                    <a:pt x="0" y="0"/>
                  </a:moveTo>
                  <a:lnTo>
                    <a:pt x="90" y="363"/>
                  </a:lnTo>
                  <a:lnTo>
                    <a:pt x="181" y="453"/>
                  </a:lnTo>
                  <a:lnTo>
                    <a:pt x="90" y="499"/>
                  </a:lnTo>
                  <a:lnTo>
                    <a:pt x="45" y="861"/>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tr-TR"/>
            </a:p>
          </p:txBody>
        </p:sp>
        <p:sp>
          <p:nvSpPr>
            <p:cNvPr id="68634" name="Freeform 49"/>
            <p:cNvSpPr>
              <a:spLocks/>
            </p:cNvSpPr>
            <p:nvPr/>
          </p:nvSpPr>
          <p:spPr bwMode="auto">
            <a:xfrm>
              <a:off x="2472" y="2342"/>
              <a:ext cx="635" cy="136"/>
            </a:xfrm>
            <a:custGeom>
              <a:avLst/>
              <a:gdLst>
                <a:gd name="T0" fmla="*/ 0 w 635"/>
                <a:gd name="T1" fmla="*/ 0 h 182"/>
                <a:gd name="T2" fmla="*/ 272 w 635"/>
                <a:gd name="T3" fmla="*/ 16 h 182"/>
                <a:gd name="T4" fmla="*/ 589 w 635"/>
                <a:gd name="T5" fmla="*/ 0 h 182"/>
                <a:gd name="T6" fmla="*/ 635 w 635"/>
                <a:gd name="T7" fmla="*/ 16 h 182"/>
                <a:gd name="T8" fmla="*/ 272 w 635"/>
                <a:gd name="T9" fmla="*/ 32 h 182"/>
                <a:gd name="T10" fmla="*/ 0 w 635"/>
                <a:gd name="T11" fmla="*/ 16 h 182"/>
                <a:gd name="T12" fmla="*/ 0 60000 65536"/>
                <a:gd name="T13" fmla="*/ 0 60000 65536"/>
                <a:gd name="T14" fmla="*/ 0 60000 65536"/>
                <a:gd name="T15" fmla="*/ 0 60000 65536"/>
                <a:gd name="T16" fmla="*/ 0 60000 65536"/>
                <a:gd name="T17" fmla="*/ 0 60000 65536"/>
                <a:gd name="T18" fmla="*/ 0 w 635"/>
                <a:gd name="T19" fmla="*/ 0 h 182"/>
                <a:gd name="T20" fmla="*/ 635 w 63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635" h="182">
                  <a:moveTo>
                    <a:pt x="0" y="0"/>
                  </a:moveTo>
                  <a:lnTo>
                    <a:pt x="272" y="91"/>
                  </a:lnTo>
                  <a:lnTo>
                    <a:pt x="589" y="0"/>
                  </a:lnTo>
                  <a:lnTo>
                    <a:pt x="635" y="91"/>
                  </a:lnTo>
                  <a:lnTo>
                    <a:pt x="272" y="182"/>
                  </a:lnTo>
                  <a:lnTo>
                    <a:pt x="0" y="91"/>
                  </a:lnTo>
                </a:path>
              </a:pathLst>
            </a:custGeom>
            <a:solidFill>
              <a:schemeClr val="tx1"/>
            </a:solidFill>
            <a:ln w="9525">
              <a:solidFill>
                <a:schemeClr val="tx1"/>
              </a:solidFill>
              <a:round/>
              <a:headEnd/>
              <a:tailEnd/>
            </a:ln>
          </p:spPr>
          <p:txBody>
            <a:bodyPr wrap="none"/>
            <a:lstStyle/>
            <a:p>
              <a:endParaRPr lang="tr-TR"/>
            </a:p>
          </p:txBody>
        </p:sp>
        <p:sp>
          <p:nvSpPr>
            <p:cNvPr id="68635" name="Rectangle 50"/>
            <p:cNvSpPr>
              <a:spLocks noChangeArrowheads="1"/>
            </p:cNvSpPr>
            <p:nvPr/>
          </p:nvSpPr>
          <p:spPr bwMode="auto">
            <a:xfrm>
              <a:off x="2653" y="2341"/>
              <a:ext cx="227" cy="137"/>
            </a:xfrm>
            <a:prstGeom prst="rect">
              <a:avLst/>
            </a:prstGeom>
            <a:solidFill>
              <a:schemeClr val="bg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323850" y="1292225"/>
            <a:ext cx="8496300" cy="4494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pPr>
            <a:r>
              <a:rPr lang="tr-TR" sz="2400">
                <a:latin typeface="Calibri" pitchFamily="34" charset="0"/>
              </a:rPr>
              <a:t>Vücut sürekli ısı üretir, ancak sabit vücut sıcaklığını sağlamak için ısı dağıtılmalıdır. Bir kimse şartlandırılan ortamda kalıyor veya hafif bir iş yapıyorsa, ısı birincil olarak taşınımla (çevredeki havaya taşınır) ve ışınımla (gövde sıcaklığından daha düşük sıcaklıklardaki çevre yüzeylere) ısı dağıtır. Bu ısı dağıtımı elemanlarından her biri toplam ısı kayıplarının yaklaşık %30’unu oluşturur. Solunum ve terlemeyle oluşan buharlaşma kalan %40’ı oluşturur. Çevre şartları olduğu kadar aktivite değişim seviyeleri de bu yüzdeleri değiştirebilecektir. Örnek olarak bir kimse zor bir iş yapıyorsa, birincil ısı dağıtma mekanizması buharlaşma ile olacaktır.</a:t>
            </a:r>
          </a:p>
        </p:txBody>
      </p:sp>
      <p:sp>
        <p:nvSpPr>
          <p:cNvPr id="3" name="Rectangle 2"/>
          <p:cNvSpPr txBox="1">
            <a:spLocks noChangeArrowheads="1"/>
          </p:cNvSpPr>
          <p:nvPr/>
        </p:nvSpPr>
        <p:spPr>
          <a:xfrm>
            <a:off x="457200" y="274638"/>
            <a:ext cx="8229600" cy="654050"/>
          </a:xfrm>
          <a:prstGeom prst="rect">
            <a:avLst/>
          </a:prstGeom>
        </p:spPr>
        <p:txBody>
          <a:bodyPr/>
          <a:lstStyle/>
          <a:p>
            <a:pPr algn="ctr" eaLnBrk="0" hangingPunct="0">
              <a:defRPr/>
            </a:pPr>
            <a:r>
              <a:rPr lang="tr-TR" altLang="ja-JP" sz="3600" b="1">
                <a:solidFill>
                  <a:srgbClr val="002060"/>
                </a:solidFill>
                <a:latin typeface="+mj-lt"/>
              </a:rPr>
              <a:t>Isıl çevre</a:t>
            </a:r>
            <a:endParaRPr lang="tr-TR" altLang="ja-JP" sz="3600" b="1" dirty="0">
              <a:solidFill>
                <a:srgbClr val="002060"/>
              </a:solidFill>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214313" y="1157288"/>
            <a:ext cx="8569325" cy="448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52413" algn="just">
              <a:buFontTx/>
              <a:buAutoNum type="arabicPeriod"/>
            </a:pPr>
            <a:r>
              <a:rPr lang="tr-TR" sz="3600"/>
              <a:t> Hava sıcaklığı </a:t>
            </a:r>
          </a:p>
          <a:p>
            <a:pPr indent="252413" algn="just">
              <a:buFontTx/>
              <a:buAutoNum type="arabicPeriod"/>
            </a:pPr>
            <a:r>
              <a:rPr lang="tr-TR" sz="3600"/>
              <a:t> Çevre yüzeylerin sıcaklığı </a:t>
            </a:r>
          </a:p>
          <a:p>
            <a:pPr indent="252413" algn="just">
              <a:buFontTx/>
              <a:buAutoNum type="arabicPeriod"/>
            </a:pPr>
            <a:r>
              <a:rPr lang="tr-TR" sz="3600"/>
              <a:t> Nem </a:t>
            </a:r>
          </a:p>
          <a:p>
            <a:pPr indent="252413" algn="just">
              <a:buFontTx/>
              <a:buAutoNum type="arabicPeriod"/>
            </a:pPr>
            <a:r>
              <a:rPr lang="tr-TR" sz="3600"/>
              <a:t> Hava hızı</a:t>
            </a:r>
          </a:p>
          <a:p>
            <a:pPr indent="252413" algn="just"/>
            <a:endParaRPr lang="tr-TR" sz="3600"/>
          </a:p>
          <a:p>
            <a:pPr indent="252413" algn="just"/>
            <a:r>
              <a:rPr lang="tr-TR" sz="3600"/>
              <a:t>Giyimin miktarı ve tipi ve sakinlerin eylem seviyeleri de bu faktörleri etkilemektedir. </a:t>
            </a:r>
          </a:p>
        </p:txBody>
      </p:sp>
      <p:sp>
        <p:nvSpPr>
          <p:cNvPr id="9221" name="Rectangle 5"/>
          <p:cNvSpPr>
            <a:spLocks noGrp="1" noChangeArrowheads="1"/>
          </p:cNvSpPr>
          <p:nvPr>
            <p:ph type="title"/>
          </p:nvPr>
        </p:nvSpPr>
        <p:spPr>
          <a:xfrm>
            <a:off x="214313" y="274638"/>
            <a:ext cx="8715375" cy="725487"/>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Vücut ısı dağıtma kabiliyetini etkileyen faktörler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900113" y="1071563"/>
          <a:ext cx="6769100" cy="5140325"/>
        </p:xfrm>
        <a:graphic>
          <a:graphicData uri="http://schemas.openxmlformats.org/presentationml/2006/ole">
            <mc:AlternateContent xmlns:mc="http://schemas.openxmlformats.org/markup-compatibility/2006">
              <mc:Choice xmlns:v="urn:schemas-microsoft-com:vml" Requires="v">
                <p:oleObj spid="_x0000_s9220" name="Resim" r:id="rId4" imgW="3231997" imgH="2459972" progId="Word.Picture.8">
                  <p:embed/>
                </p:oleObj>
              </mc:Choice>
              <mc:Fallback>
                <p:oleObj name="Resim" r:id="rId4" imgW="3231997" imgH="2459972"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071563"/>
                        <a:ext cx="6769100" cy="514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8" name="Rectangle 8"/>
          <p:cNvSpPr>
            <a:spLocks noGrp="1" noChangeArrowheads="1"/>
          </p:cNvSpPr>
          <p:nvPr>
            <p:ph type="title"/>
          </p:nvPr>
        </p:nvSpPr>
        <p:spPr>
          <a:xfrm>
            <a:off x="609600" y="304800"/>
            <a:ext cx="7772400" cy="676275"/>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Nem ve sıcaklığa bağlı konfor</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250825" y="1214438"/>
            <a:ext cx="8642350" cy="4894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600">
                <a:latin typeface="Calibri" pitchFamily="34" charset="0"/>
              </a:rPr>
              <a:t>İnsanoğlu ateşi bulduğu günden itibaren iç hava sorunlarıyla karşılaştı. Mağaralarda solunan dumanın insan ömrünü azalttığı kısa sürede öğrenildi. Mağara tavanına açılan bir delikten dumanı uzaklaştırmayı öğrenen insanoğlu, sonraki bin yıllarda da iç hava sorunlarıyla uğraşmak zorunda kaldı.</a:t>
            </a:r>
          </a:p>
          <a:p>
            <a:pPr algn="just" eaLnBrk="1" hangingPunct="1"/>
            <a:endParaRPr lang="tr-TR" sz="2600">
              <a:latin typeface="Calibri" pitchFamily="34" charset="0"/>
            </a:endParaRPr>
          </a:p>
          <a:p>
            <a:pPr algn="just" eaLnBrk="1" hangingPunct="1"/>
            <a:r>
              <a:rPr lang="tr-TR" sz="2600">
                <a:latin typeface="Calibri" pitchFamily="34" charset="0"/>
              </a:rPr>
              <a:t>Mısır piramitlerinin yapımında çalışan işçilerden içeride çalışanların, dışarıda çalışanlardan daha fazla solunum hastalıklarına yakalandıkları gözlemlendi. Romalılar, dumansız ısınabilmek için döşemeden ısıtmayı keşfetti. 11. yüzyılda ise İbn-Haldun, eseri Mukaddimede hava kirliliğinin hastalıklara neden olacağına işaret etti.</a:t>
            </a:r>
          </a:p>
        </p:txBody>
      </p:sp>
      <p:sp>
        <p:nvSpPr>
          <p:cNvPr id="11269"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4313" y="1243013"/>
            <a:ext cx="857726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buFontTx/>
              <a:buChar char="•"/>
            </a:pPr>
            <a:r>
              <a:rPr lang="tr-TR" sz="2800">
                <a:latin typeface="Times New Roman" pitchFamily="18" charset="0"/>
              </a:rPr>
              <a:t>3194 Sayılı İmar Kanunu, evlerin yeterli aydınlıkta ve havalandırılabilir olmasını şart koşmaktadır.</a:t>
            </a:r>
          </a:p>
          <a:p>
            <a:pPr algn="just">
              <a:spcBef>
                <a:spcPct val="50000"/>
              </a:spcBef>
              <a:buFontTx/>
              <a:buChar char="•"/>
            </a:pPr>
            <a:r>
              <a:rPr lang="tr-TR" sz="2800">
                <a:latin typeface="Times New Roman" pitchFamily="18" charset="0"/>
              </a:rPr>
              <a:t>Binaların sızdırmaz olması, pencerelerin contalı olması sızıntıyı önlediğinden oksijen yetersizliği oluşuyor.</a:t>
            </a:r>
          </a:p>
          <a:p>
            <a:pPr algn="just">
              <a:spcBef>
                <a:spcPct val="50000"/>
              </a:spcBef>
              <a:buFontTx/>
              <a:buChar char="•"/>
            </a:pPr>
            <a:r>
              <a:rPr lang="tr-TR" sz="2800">
                <a:latin typeface="Times New Roman" pitchFamily="18" charset="0"/>
              </a:rPr>
              <a:t>Amerika’da yapılan araştırmalara göre halka açık binaların %30’unda iç hava kirliliği tespit edilmiştir.</a:t>
            </a:r>
          </a:p>
          <a:p>
            <a:pPr algn="just">
              <a:spcBef>
                <a:spcPct val="50000"/>
              </a:spcBef>
              <a:buFontTx/>
              <a:buChar char="•"/>
            </a:pPr>
            <a:r>
              <a:rPr lang="tr-TR" sz="2800">
                <a:latin typeface="Times New Roman" pitchFamily="18" charset="0"/>
              </a:rPr>
              <a:t>Araştırmalar, kirliliğin %52’sinin havalandırma yetersizliğinden kaynaklandığını göstermektedir.</a:t>
            </a:r>
          </a:p>
        </p:txBody>
      </p:sp>
      <p:sp>
        <p:nvSpPr>
          <p:cNvPr id="4" name="Text Box 2"/>
          <p:cNvSpPr txBox="1">
            <a:spLocks noChangeArrowheads="1"/>
          </p:cNvSpPr>
          <p:nvPr/>
        </p:nvSpPr>
        <p:spPr bwMode="auto">
          <a:xfrm>
            <a:off x="762000" y="152400"/>
            <a:ext cx="7620000" cy="76993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tr-TR" sz="4400" b="1" dirty="0">
                <a:solidFill>
                  <a:srgbClr val="002060"/>
                </a:solidFill>
                <a:latin typeface="+mj-lt"/>
              </a:rPr>
              <a:t>3194 Sayılı İmar Kanunu</a:t>
            </a: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2707" name="Rectangle 3" descr="Rectangle: Click to edit Master text styles&#10;Second level&#10;Third level&#10;Fourth level&#10;Fifth level"/>
          <p:cNvSpPr>
            <a:spLocks noGrp="1" noChangeArrowheads="1"/>
          </p:cNvSpPr>
          <p:nvPr>
            <p:ph idx="1"/>
          </p:nvPr>
        </p:nvSpPr>
        <p:spPr>
          <a:xfrm>
            <a:off x="285750" y="1069975"/>
            <a:ext cx="8351838" cy="5167313"/>
          </a:xfrm>
          <a:solidFill>
            <a:schemeClr val="bg1"/>
          </a:solidFill>
        </p:spPr>
        <p:txBody>
          <a:bodyPr/>
          <a:lstStyle/>
          <a:p>
            <a:pPr algn="just" eaLnBrk="1" hangingPunct="1">
              <a:lnSpc>
                <a:spcPct val="70000"/>
              </a:lnSpc>
            </a:pPr>
            <a:r>
              <a:rPr lang="tr-TR" sz="2400" smtClean="0"/>
              <a:t>16 yüzyıla gelindiğinde İngiltere Kralı I. Charles, binalarda kirli havanın etkisini azaltmak için bir dizi kural getirdi. Bunlar arasında 3 metreden yüksek tavanlar, boyu eninden daha fazla olan pencereler, oda taban alanına göre pencere alanının belirlenmesi, vb. gibi inşaat kuralları hep, içerideki dumanın ve kirli havanın dışarı atılmasını amaçlıyordu.</a:t>
            </a:r>
          </a:p>
          <a:p>
            <a:pPr algn="just" eaLnBrk="1" hangingPunct="1">
              <a:lnSpc>
                <a:spcPct val="70000"/>
              </a:lnSpc>
              <a:buFont typeface="Wingdings" pitchFamily="2" charset="2"/>
              <a:buNone/>
            </a:pPr>
            <a:endParaRPr lang="tr-TR" sz="2400" smtClean="0"/>
          </a:p>
          <a:p>
            <a:pPr algn="just" eaLnBrk="1" hangingPunct="1">
              <a:lnSpc>
                <a:spcPct val="70000"/>
              </a:lnSpc>
            </a:pPr>
            <a:r>
              <a:rPr lang="tr-TR" sz="2400" smtClean="0"/>
              <a:t>18. yüzyıla gelindiğinde, Lavosier’in karbondioksiti bulmasıyla, bu gazın hava kirliliği üzerindeki etkileri tartışılmaya ve araştırılmaya başlandı. Karbondioksit önceleri zehirleyici bir gaz olarak kabul edildi. 1853te Kırım Savaşı sırasında İstanbul’daki hastaneler yaralılarla dolup taşarken, havasız mekanlarda yaralıların iyileşmesinin çok uzun sürdüğünü gözlemlendi. Önceleri bunun, havadaki yoğun karbondioksitle bağlantılı olabileceğini düşünen doktorlar, daha sonra esas nedenin, yaralılardan yayılan mikropların yetersiz havalandırma nedeniyle uygun yayılma ortamı bulması olduğunu anladılar.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3731" name="Rectangle 3" descr="Rectangle: Click to edit Master text styles&#10;Second level&#10;Third level&#10;Fourth level&#10;Fifth level"/>
          <p:cNvSpPr>
            <a:spLocks noGrp="1" noChangeArrowheads="1"/>
          </p:cNvSpPr>
          <p:nvPr>
            <p:ph idx="1"/>
          </p:nvPr>
        </p:nvSpPr>
        <p:spPr>
          <a:xfrm>
            <a:off x="250825" y="1143000"/>
            <a:ext cx="8569325" cy="5000625"/>
          </a:xfrm>
          <a:solidFill>
            <a:schemeClr val="bg1"/>
          </a:solidFill>
        </p:spPr>
        <p:txBody>
          <a:bodyPr/>
          <a:lstStyle/>
          <a:p>
            <a:pPr algn="just" eaLnBrk="1" hangingPunct="1">
              <a:lnSpc>
                <a:spcPct val="70000"/>
              </a:lnSpc>
            </a:pPr>
            <a:r>
              <a:rPr lang="tr-TR" sz="2800" smtClean="0"/>
              <a:t>Karbondioksit, kokusuz, renksiz ve toksik olmayan bir gazdır. Birçok kişi karbondioksiti zehirli bir gaz zanneder oysa bu, vücudumuzun ürettiği bir gazdır. Zehirli olan karbondioksit değil, eksik bir yanma ürünü olan karbonmonoksit’tir. </a:t>
            </a:r>
          </a:p>
          <a:p>
            <a:pPr algn="just" eaLnBrk="1" hangingPunct="1">
              <a:lnSpc>
                <a:spcPct val="70000"/>
              </a:lnSpc>
            </a:pPr>
            <a:r>
              <a:rPr lang="tr-TR" sz="2800" smtClean="0"/>
              <a:t>Soluğumuzda 38.000 ppm karbondioksit mevcuttur. </a:t>
            </a:r>
          </a:p>
          <a:p>
            <a:pPr algn="just" eaLnBrk="1" hangingPunct="1">
              <a:lnSpc>
                <a:spcPct val="70000"/>
              </a:lnSpc>
            </a:pPr>
            <a:r>
              <a:rPr lang="tr-TR" sz="2800" smtClean="0"/>
              <a:t>Karbondioksitin iç mekanlardaki kaynağı yalnızca solunum veya açık ateştir. Bunun başka bir kaynağı yoktur. İnsan ortalama olarak saniyede yaklaşık 0.005 litre karbondioksit üretir. Bu nedenle karbondioksit, içerdeki insan sayısının belirlenmesi için bir faktör olarak kullanılabilir. Bugün kapalı konteynerlerdeki kaçak göçmenleri, sınır polisleri karbondioksit dedektörüyle yakalıyor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4755" name="Rectangle 3" descr="Rectangle: Click to edit Master text styles&#10;Second level&#10;Third level&#10;Fourth level&#10;Fifth level"/>
          <p:cNvSpPr>
            <a:spLocks noGrp="1" noChangeArrowheads="1"/>
          </p:cNvSpPr>
          <p:nvPr>
            <p:ph idx="1"/>
          </p:nvPr>
        </p:nvSpPr>
        <p:spPr>
          <a:xfrm>
            <a:off x="107950" y="1125538"/>
            <a:ext cx="8785225" cy="5000625"/>
          </a:xfrm>
          <a:solidFill>
            <a:schemeClr val="bg1"/>
          </a:solidFill>
        </p:spPr>
        <p:txBody>
          <a:bodyPr/>
          <a:lstStyle/>
          <a:p>
            <a:pPr algn="just" eaLnBrk="1" hangingPunct="1">
              <a:lnSpc>
                <a:spcPct val="80000"/>
              </a:lnSpc>
            </a:pPr>
            <a:r>
              <a:rPr lang="tr-TR" sz="2800" smtClean="0"/>
              <a:t>Solunan havadaki karbondioksit miktarı ve buna bağlı olarak gerekli olan taze hava miktarının saptanabilmesi için 19. yüzyıldan itibaren sayısız deney yapılmıştır. 1836da Tredgold, maden işçileri üzerinde yaptığı deneylerde, insanın metabolik olarak ihtiyacı olan taze hava miktarını kişi başına 2,5 lt/sn olarak saptamıştır. 1862de Pettenkofer karbondioksitin aslında havayı kirletici bir faktör olmadığını, ancak kirliliğin bir ölçütü olarak kullanılabileceğini ileri sürdü. Daha sonra yapılan sayısız deney de bu savı doğrulamıştır. 20. yüzyıl başlarında yapılan kapalı oda deneylerinde, insanların 10.000 ppm gibi karbondioksit oranlarını tolere edebildikleri, hatta 23.000 ppm gibi çok yüksek oranların bile hayati bir tehlike oluşturmadığı ispatlanmıştır.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500063"/>
          </a:xfrm>
        </p:spPr>
        <p:txBody>
          <a:bodyPr rtlCol="0">
            <a:normAutofit fontScale="90000"/>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5779" name="Rectangle 3" descr="Rectangle: Click to edit Master text styles&#10;Second level&#10;Third level&#10;Fourth level&#10;Fifth level"/>
          <p:cNvSpPr>
            <a:spLocks noGrp="1" noChangeArrowheads="1"/>
          </p:cNvSpPr>
          <p:nvPr>
            <p:ph idx="1"/>
          </p:nvPr>
        </p:nvSpPr>
        <p:spPr>
          <a:xfrm>
            <a:off x="179388" y="1192213"/>
            <a:ext cx="8640762" cy="4808537"/>
          </a:xfrm>
          <a:solidFill>
            <a:schemeClr val="bg1"/>
          </a:solidFill>
        </p:spPr>
        <p:txBody>
          <a:bodyPr/>
          <a:lstStyle/>
          <a:p>
            <a:pPr algn="just" eaLnBrk="1" hangingPunct="1">
              <a:lnSpc>
                <a:spcPct val="80000"/>
              </a:lnSpc>
            </a:pPr>
            <a:r>
              <a:rPr lang="tr-TR" sz="2800" smtClean="0"/>
              <a:t>ASHRAEnin (American Society of Heating Refrigerating and Air Conditioning Engineers) 1989 yılında yayımlamış olduğu 62 Nolu Havalandırma Standardında, ofis çalışanları için karbondioksit limiti 1000 ppm olarak belirlenmiştir. </a:t>
            </a:r>
          </a:p>
          <a:p>
            <a:pPr algn="just" eaLnBrk="1" hangingPunct="1">
              <a:lnSpc>
                <a:spcPct val="80000"/>
              </a:lnSpc>
            </a:pPr>
            <a:r>
              <a:rPr lang="tr-TR" sz="2800" smtClean="0"/>
              <a:t>ABDde işyeri çalışma koşullarını belirleyen OSHA (Occupational Safety and Health Agency) ise bu limiti haftada 40 saati aşmamak kaydıyla 5000 ppm olarak belirlemiştir. </a:t>
            </a:r>
          </a:p>
          <a:p>
            <a:pPr algn="just" eaLnBrk="1" hangingPunct="1">
              <a:lnSpc>
                <a:spcPct val="80000"/>
              </a:lnSpc>
            </a:pPr>
            <a:r>
              <a:rPr lang="tr-TR" sz="2800" smtClean="0"/>
              <a:t>ASHRAE Standart 62 ayrıca, karbondioksitin kendi başına bir kirletici olmadığını, ancak insanlardan kaynaklanan kirli havanın bir ölçütü olduğunu kabul etmiştir.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500063"/>
          </a:xfrm>
        </p:spPr>
        <p:txBody>
          <a:bodyPr rtlCol="0">
            <a:normAutofit fontScale="90000"/>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6803" name="Rectangle 3" descr="Rectangle: Click to edit Master text styles&#10;Second level&#10;Third level&#10;Fourth level&#10;Fifth level"/>
          <p:cNvSpPr>
            <a:spLocks noGrp="1" noChangeArrowheads="1"/>
          </p:cNvSpPr>
          <p:nvPr>
            <p:ph idx="1"/>
          </p:nvPr>
        </p:nvSpPr>
        <p:spPr>
          <a:xfrm>
            <a:off x="179388" y="1192213"/>
            <a:ext cx="8640762" cy="4808537"/>
          </a:xfrm>
          <a:solidFill>
            <a:schemeClr val="bg1"/>
          </a:solidFill>
        </p:spPr>
        <p:txBody>
          <a:bodyPr/>
          <a:lstStyle/>
          <a:p>
            <a:pPr algn="just" eaLnBrk="1" hangingPunct="1">
              <a:lnSpc>
                <a:spcPct val="80000"/>
              </a:lnSpc>
            </a:pPr>
            <a:r>
              <a:rPr lang="tr-TR" smtClean="0"/>
              <a:t>Atmosferdeki karbondioksitin standart ölçümü, Pasifik Okyanusunun ortasında bir adada yapılmaktadır. Bu oran sanayi devrimi öncesinde 280 ppm civarındayken, günümüzde fosil yakıtların tüketimiyle giderek yükselmektedir.</a:t>
            </a:r>
          </a:p>
          <a:p>
            <a:pPr algn="just" eaLnBrk="1" hangingPunct="1">
              <a:lnSpc>
                <a:spcPct val="80000"/>
              </a:lnSpc>
            </a:pPr>
            <a:r>
              <a:rPr lang="tr-TR" smtClean="0"/>
              <a:t>Bunun yol açtığı sera etkisiyle ortaya çıkan küresel ısınma günümüzde herkesin gündeminde olan bir konudur. </a:t>
            </a:r>
          </a:p>
          <a:p>
            <a:pPr algn="just" eaLnBrk="1" hangingPunct="1">
              <a:lnSpc>
                <a:spcPct val="80000"/>
              </a:lnSpc>
            </a:pPr>
            <a:r>
              <a:rPr lang="tr-TR" smtClean="0"/>
              <a:t>Bugün atmosferdeki karbondioksit oranı 380 ppm civarındadır ve ne yazık ki her yıl 2 ppm artmaktadır.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7827" name="Rectangle 3" descr="Rectangle: Click to edit Master text styles&#10;Second level&#10;Third level&#10;Fourth level&#10;Fifth level"/>
          <p:cNvSpPr>
            <a:spLocks noGrp="1" noChangeArrowheads="1"/>
          </p:cNvSpPr>
          <p:nvPr>
            <p:ph idx="1"/>
          </p:nvPr>
        </p:nvSpPr>
        <p:spPr>
          <a:xfrm>
            <a:off x="179388" y="1196975"/>
            <a:ext cx="8713787" cy="4464050"/>
          </a:xfrm>
          <a:solidFill>
            <a:schemeClr val="bg1"/>
          </a:solidFill>
        </p:spPr>
        <p:txBody>
          <a:bodyPr/>
          <a:lstStyle/>
          <a:p>
            <a:pPr algn="just" eaLnBrk="1" hangingPunct="1">
              <a:lnSpc>
                <a:spcPct val="70000"/>
              </a:lnSpc>
            </a:pPr>
            <a:r>
              <a:rPr lang="tr-TR" smtClean="0"/>
              <a:t>ASHRAE’nin ve OSHAnın belirlemiş olduğu karbondioksit limitlerinin iyi bilinmesinde yarar vardır, çünkü günümüzde bazı binalarda hava kirliliğinin bir göstergesi olarak ölçülmeye başlanan karbondioksit oranına bağlı olarak klima santrallerinde dış hava miktarı ayarlanmaktadır.</a:t>
            </a:r>
          </a:p>
          <a:p>
            <a:pPr algn="just" eaLnBrk="1" hangingPunct="1">
              <a:lnSpc>
                <a:spcPct val="70000"/>
              </a:lnSpc>
            </a:pPr>
            <a:r>
              <a:rPr lang="tr-TR" smtClean="0"/>
              <a:t>Buna göre karbondioksit oranı, 1000 ppm’in altında olduğu müddetçe, dış havaya gereksinim yoktur. </a:t>
            </a:r>
          </a:p>
          <a:p>
            <a:pPr algn="just" eaLnBrk="1" hangingPunct="1">
              <a:lnSpc>
                <a:spcPct val="70000"/>
              </a:lnSpc>
            </a:pPr>
            <a:r>
              <a:rPr lang="tr-TR" smtClean="0"/>
              <a:t>Bugün İstanbul’da dış havadaki karbondioksit oranı 400 ile 600 ppm arasında değişmektedir.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8851" name="Rectangle 3" descr="Rectangle: Click to edit Master text styles&#10;Second level&#10;Third level&#10;Fourth level&#10;Fifth level"/>
          <p:cNvSpPr>
            <a:spLocks noGrp="1" noChangeArrowheads="1"/>
          </p:cNvSpPr>
          <p:nvPr>
            <p:ph idx="1"/>
          </p:nvPr>
        </p:nvSpPr>
        <p:spPr>
          <a:xfrm>
            <a:off x="357188" y="1263650"/>
            <a:ext cx="8142287" cy="4594225"/>
          </a:xfrm>
          <a:solidFill>
            <a:schemeClr val="bg1"/>
          </a:solidFill>
        </p:spPr>
        <p:txBody>
          <a:bodyPr/>
          <a:lstStyle/>
          <a:p>
            <a:pPr algn="just" eaLnBrk="1" hangingPunct="1">
              <a:lnSpc>
                <a:spcPct val="80000"/>
              </a:lnSpc>
            </a:pPr>
            <a:r>
              <a:rPr lang="tr-TR" sz="2800" smtClean="0"/>
              <a:t>Peki, eğer karbondioksitin kendisi bir kirletici değilse o halde gerçek kirlilik faktörleri nelerdir? İç mekanda hava kirliliğini oluşturan çeşitli faktörler vardır. Bunlar insan burnunda bulunan Olfactory hücreleri tarafından algılanırlar. İnsan burnu yaklaşık 500 bin kimyasalı ayırt edebilmektedir ve bu koku algılaması iki parametreye bağlıdır:</a:t>
            </a:r>
          </a:p>
          <a:p>
            <a:pPr algn="just" eaLnBrk="1" hangingPunct="1">
              <a:lnSpc>
                <a:spcPct val="80000"/>
              </a:lnSpc>
            </a:pPr>
            <a:r>
              <a:rPr lang="tr-TR" sz="2800" smtClean="0"/>
              <a:t>Yoğunluk (kantitatif) faktörü (I),</a:t>
            </a:r>
          </a:p>
          <a:p>
            <a:pPr algn="just" eaLnBrk="1" hangingPunct="1">
              <a:lnSpc>
                <a:spcPct val="80000"/>
              </a:lnSpc>
            </a:pPr>
            <a:r>
              <a:rPr lang="tr-TR" sz="2800" smtClean="0"/>
              <a:t>İticilik (kalitatif) faktörü (K).</a:t>
            </a:r>
          </a:p>
          <a:p>
            <a:pPr algn="just" eaLnBrk="1" hangingPunct="1">
              <a:lnSpc>
                <a:spcPct val="80000"/>
              </a:lnSpc>
            </a:pPr>
            <a:r>
              <a:rPr lang="tr-TR" sz="2800" smtClean="0"/>
              <a:t>Algılanan kokunun yoğunluğu, Weber tarafından bu iki parametreyle aşağıdaki şekilde formüle edilmiştir:</a:t>
            </a:r>
          </a:p>
          <a:p>
            <a:pPr algn="just" eaLnBrk="1" hangingPunct="1">
              <a:lnSpc>
                <a:spcPct val="80000"/>
              </a:lnSpc>
            </a:pPr>
            <a:r>
              <a:rPr lang="tr-TR" sz="2800" smtClean="0"/>
              <a:t>S = K log 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79875" name="Rectangle 3" descr="Rectangle: Click to edit Master text styles&#10;Second level&#10;Third level&#10;Fourth level&#10;Fifth level"/>
          <p:cNvSpPr>
            <a:spLocks noGrp="1" noChangeArrowheads="1"/>
          </p:cNvSpPr>
          <p:nvPr>
            <p:ph idx="1"/>
          </p:nvPr>
        </p:nvSpPr>
        <p:spPr>
          <a:xfrm>
            <a:off x="179388" y="1336675"/>
            <a:ext cx="8353425" cy="3892550"/>
          </a:xfrm>
          <a:solidFill>
            <a:schemeClr val="bg1"/>
          </a:solidFill>
        </p:spPr>
        <p:txBody>
          <a:bodyPr/>
          <a:lstStyle/>
          <a:p>
            <a:pPr algn="just" eaLnBrk="1" hangingPunct="1">
              <a:lnSpc>
                <a:spcPct val="80000"/>
              </a:lnSpc>
            </a:pPr>
            <a:r>
              <a:rPr lang="tr-TR" sz="3600" smtClean="0"/>
              <a:t>Buradan görüldüğü üzere algılanan koku, yoğunluğun logaritmasıyla orantılıdır. Bu şu anlama gelmektedir içerde herhangi bir kokudan 1 ppm varsa, odaya girer girmez bunu derhal hissedebilirsiniz. Fakat içerde aynı kokudan 100 ppm varsa, bunu 100 katı olarak değil, ancak 10 katı olarak hissediyorsunuz.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0899" name="Rectangle 3" descr="Rectangle: Click to edit Master text styles&#10;Second level&#10;Third level&#10;Fourth level&#10;Fifth level"/>
          <p:cNvSpPr>
            <a:spLocks noGrp="1" noChangeArrowheads="1"/>
          </p:cNvSpPr>
          <p:nvPr>
            <p:ph idx="1"/>
          </p:nvPr>
        </p:nvSpPr>
        <p:spPr>
          <a:xfrm>
            <a:off x="214313" y="1120775"/>
            <a:ext cx="8353425" cy="5022850"/>
          </a:xfrm>
          <a:solidFill>
            <a:schemeClr val="bg1"/>
          </a:solidFill>
        </p:spPr>
        <p:txBody>
          <a:bodyPr/>
          <a:lstStyle/>
          <a:p>
            <a:pPr algn="just" eaLnBrk="1" hangingPunct="1">
              <a:lnSpc>
                <a:spcPct val="80000"/>
              </a:lnSpc>
            </a:pPr>
            <a:r>
              <a:rPr lang="tr-TR" sz="2800" smtClean="0"/>
              <a:t>İnsanların algıladıkları koku miktarı, aslında İç Hava Kalitesi’nin (İHK) doğrudan doğruya bir ölçüsüdür. 1935’te Lambert ve Yaglou, insan burnunun hava kalitesi sensörü olarak kullanılıp kullanılamayacağını araştırdılar. Yaptıkları deneylerde, bir kanaldan geçen belli debideki havaya belli oranda koku molekülleri enjekte ediliyor ve kanal üzerindeki deliklerden, koku alma duyguları çok kuvvetli 10 denekten, burunlarını kanala sokarak hissettikleri koku derecesini ölçmeleri isteniyor. </a:t>
            </a:r>
            <a:r>
              <a:rPr lang="tr-TR" sz="2800" b="1" smtClean="0"/>
              <a:t>Lambert</a:t>
            </a:r>
            <a:r>
              <a:rPr lang="tr-TR" sz="2800" smtClean="0"/>
              <a:t> </a:t>
            </a:r>
            <a:r>
              <a:rPr lang="tr-TR" sz="2800" b="1" smtClean="0"/>
              <a:t>koku indeksi</a:t>
            </a:r>
            <a:r>
              <a:rPr lang="tr-TR" sz="2800" smtClean="0"/>
              <a:t> bu şekilde geliştirilmiştir. Bu indeks, 0 ile 5 arasında değişir ve 2 indeksi, normal bir koku olarak kabul edilir.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1923" name="Rectangle 3" descr="Rectangle: Click to edit Master text styles&#10;Second level&#10;Third level&#10;Fourth level&#10;Fifth level"/>
          <p:cNvSpPr>
            <a:spLocks noGrp="1" noChangeArrowheads="1"/>
          </p:cNvSpPr>
          <p:nvPr>
            <p:ph idx="1"/>
          </p:nvPr>
        </p:nvSpPr>
        <p:spPr>
          <a:xfrm>
            <a:off x="395288" y="1192213"/>
            <a:ext cx="8215312" cy="4808537"/>
          </a:xfrm>
          <a:solidFill>
            <a:schemeClr val="bg1"/>
          </a:solidFill>
        </p:spPr>
        <p:txBody>
          <a:bodyPr/>
          <a:lstStyle/>
          <a:p>
            <a:pPr algn="just" eaLnBrk="1" hangingPunct="1">
              <a:lnSpc>
                <a:spcPct val="90000"/>
              </a:lnSpc>
            </a:pPr>
            <a:r>
              <a:rPr lang="tr-TR" sz="2800" smtClean="0">
                <a:latin typeface="Arial" charset="0"/>
              </a:rPr>
              <a:t>Bu deneyler sırasında, insanın kendisinin de bir koku kaynağı olduğu, bunun bir koku ölçüm standardı olarak kullanılabilmesi düşüncesi gelişmiştir. Aslında bu kokunun nedeni, koltuk altında bulunan bir bakterinin salgıladığı asittir. Erkeklerin % 97sinde, kadınların ise % 67sinde bu bakteri vardır. </a:t>
            </a:r>
          </a:p>
          <a:p>
            <a:pPr algn="just" eaLnBrk="1" hangingPunct="1">
              <a:lnSpc>
                <a:spcPct val="90000"/>
              </a:lnSpc>
            </a:pPr>
            <a:r>
              <a:rPr lang="tr-TR" sz="2800" smtClean="0">
                <a:latin typeface="Arial" charset="0"/>
              </a:rPr>
              <a:t>Burada standart insan, 3 günde iki defa banyo yapan, her gün çamaşır değiştiren ve normal bir aktivitede (ofis çalışanı gibi) bulunan bir insan kabul ediliyor. İşte böyle standart bir insanın yaydığı koku miktarına </a:t>
            </a:r>
            <a:r>
              <a:rPr lang="tr-TR" sz="2800" b="1" smtClean="0">
                <a:latin typeface="Arial" charset="0"/>
              </a:rPr>
              <a:t>1 olf</a:t>
            </a:r>
            <a:r>
              <a:rPr lang="tr-TR" sz="2800" smtClean="0">
                <a:latin typeface="Arial" charset="0"/>
              </a:rPr>
              <a:t> adı veriliyor.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14313"/>
            <a:ext cx="8229600" cy="725487"/>
          </a:xfrm>
        </p:spPr>
        <p:txBody>
          <a:bodyPr/>
          <a:lstStyle/>
          <a:p>
            <a:pPr eaLnBrk="1" hangingPunct="1"/>
            <a:r>
              <a:rPr lang="tr-TR" sz="4000" b="1" smtClean="0">
                <a:solidFill>
                  <a:srgbClr val="002060"/>
                </a:solidFill>
                <a:cs typeface="Arial" charset="0"/>
              </a:rPr>
              <a:t>İşçi sağlığı ve iş güvenliği tüzüğü</a:t>
            </a:r>
          </a:p>
        </p:txBody>
      </p:sp>
      <p:sp>
        <p:nvSpPr>
          <p:cNvPr id="18435" name="Rectangle 3"/>
          <p:cNvSpPr>
            <a:spLocks noGrp="1" noChangeArrowheads="1"/>
          </p:cNvSpPr>
          <p:nvPr>
            <p:ph idx="1"/>
          </p:nvPr>
        </p:nvSpPr>
        <p:spPr>
          <a:xfrm>
            <a:off x="179388" y="1206500"/>
            <a:ext cx="8713787" cy="4743450"/>
          </a:xfrm>
        </p:spPr>
        <p:txBody>
          <a:bodyPr/>
          <a:lstStyle/>
          <a:p>
            <a:pPr algn="just" eaLnBrk="1" hangingPunct="1"/>
            <a:r>
              <a:rPr lang="tr-TR" sz="2200" b="1" smtClean="0"/>
              <a:t>Madde 21 – </a:t>
            </a:r>
            <a:r>
              <a:rPr lang="tr-TR" sz="2200" smtClean="0"/>
              <a:t>Kapalı işyerleri günde en az bir defa bir saatten aşağı olmamak üzere baştan başa havalandırılacaktır. Ayrıca işçilerin çalışma saatlerinde işin özelliğine göre, havanın sağlığa zararlı bir hal almaması için sık sık değiştirilmesi gereklidir. Şu kadar ki, iş sırasında yapılan bu havalandırma da işçileri etkileyecek hava akımları önlenecek yahut kış mevsiminde sıcaklık birdenbire çok aşağı hadlere düşürülmeyecektir.</a:t>
            </a:r>
          </a:p>
          <a:p>
            <a:pPr algn="just" eaLnBrk="1" hangingPunct="1">
              <a:lnSpc>
                <a:spcPct val="90000"/>
              </a:lnSpc>
            </a:pPr>
            <a:r>
              <a:rPr lang="tr-TR" sz="2200" smtClean="0"/>
              <a:t>Toz, buğu, duman ve fena koku çıkaran işlerin yapıldığı yerlere, bunları çekecek yeterlikte bacalar ve menfezler yapılacak ve yapılan işin niteliğine göre, bu tedbirlerin yetmediği hallerde diğer teknik tedbirler alınacaktır.</a:t>
            </a:r>
          </a:p>
          <a:p>
            <a:pPr algn="just" eaLnBrk="1" hangingPunct="1">
              <a:lnSpc>
                <a:spcPct val="90000"/>
              </a:lnSpc>
            </a:pPr>
            <a:r>
              <a:rPr lang="tr-TR" sz="2200" smtClean="0"/>
              <a:t>Boğucu, zehirli veya tahriş edici gaz ve duman meydana gelen işyerlerinde, işçilerin hayat ve sağlıklarının tehlikeye girmemesi için havalandırma tesisatı yapılacak ve işçilere ayrıca yapılan işin özelliğine göre maske ve diğer koruyucu araç ve gereçler verilecektir.</a:t>
            </a:r>
          </a:p>
        </p:txBody>
      </p:sp>
      <p:sp>
        <p:nvSpPr>
          <p:cNvPr id="1843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FDC428-F29D-4CA7-A1F9-716EF055D1EC}" type="slidenum">
              <a:rPr lang="tr-TR">
                <a:solidFill>
                  <a:srgbClr val="898989"/>
                </a:solidFill>
              </a:rPr>
              <a:pPr eaLnBrk="1" hangingPunct="1"/>
              <a:t>8</a:t>
            </a:fld>
            <a:endParaRPr lang="tr-TR">
              <a:solidFill>
                <a:srgbClr val="898989"/>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2947" name="Rectangle 3" descr="Rectangle: Click to edit Master text styles&#10;Second level&#10;Third level&#10;Fourth level&#10;Fifth level"/>
          <p:cNvSpPr>
            <a:spLocks noGrp="1" noChangeArrowheads="1"/>
          </p:cNvSpPr>
          <p:nvPr>
            <p:ph idx="1"/>
          </p:nvPr>
        </p:nvSpPr>
        <p:spPr>
          <a:xfrm>
            <a:off x="539750" y="1557338"/>
            <a:ext cx="8064500" cy="4679950"/>
          </a:xfrm>
          <a:solidFill>
            <a:schemeClr val="bg1"/>
          </a:solidFill>
        </p:spPr>
        <p:txBody>
          <a:bodyPr/>
          <a:lstStyle/>
          <a:p>
            <a:pPr algn="just" eaLnBrk="1" hangingPunct="1"/>
            <a:r>
              <a:rPr lang="tr-TR" smtClean="0">
                <a:latin typeface="Arial" charset="0"/>
              </a:rPr>
              <a:t>Değişik aktivitedeki insanların yaydığı koku miktarının, aşağıdaki değerlere sahip olduğu saptanmıştır (olf):</a:t>
            </a:r>
          </a:p>
          <a:p>
            <a:pPr algn="just" eaLnBrk="1" hangingPunct="1"/>
            <a:r>
              <a:rPr lang="tr-TR" smtClean="0">
                <a:latin typeface="Arial" charset="0"/>
              </a:rPr>
              <a:t>Sedanter yetişkin (1 Met:58 W/m</a:t>
            </a:r>
            <a:r>
              <a:rPr lang="tr-TR" baseline="30000" smtClean="0">
                <a:latin typeface="Arial" charset="0"/>
              </a:rPr>
              <a:t>2</a:t>
            </a:r>
            <a:r>
              <a:rPr lang="tr-TR" smtClean="0">
                <a:latin typeface="Arial" charset="0"/>
              </a:rPr>
              <a:t>) = 1 </a:t>
            </a:r>
          </a:p>
          <a:p>
            <a:pPr algn="just" eaLnBrk="1" hangingPunct="1"/>
            <a:r>
              <a:rPr lang="tr-TR" smtClean="0">
                <a:latin typeface="Arial" charset="0"/>
              </a:rPr>
              <a:t>Aktif yetişkin (4 Met) = 5-11</a:t>
            </a:r>
          </a:p>
          <a:p>
            <a:pPr algn="just" eaLnBrk="1" hangingPunct="1"/>
            <a:r>
              <a:rPr lang="tr-TR" smtClean="0">
                <a:latin typeface="Arial" charset="0"/>
              </a:rPr>
              <a:t>Sigara içen kişi (sigara içmezken) = 6 </a:t>
            </a:r>
          </a:p>
          <a:p>
            <a:pPr algn="just" eaLnBrk="1" hangingPunct="1"/>
            <a:r>
              <a:rPr lang="tr-TR" smtClean="0">
                <a:latin typeface="Arial" charset="0"/>
              </a:rPr>
              <a:t>Sigara içen kişi (sigara içerken) = 25 </a:t>
            </a:r>
          </a:p>
          <a:p>
            <a:pPr algn="just" eaLnBrk="1" hangingPunct="1">
              <a:buFont typeface="Wingdings" pitchFamily="2" charset="2"/>
              <a:buNone/>
            </a:pPr>
            <a:endParaRPr lang="tr-TR" smtClean="0">
              <a:latin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3971" name="Rectangle 3" descr="Rectangle: Click to edit Master text styles&#10;Second level&#10;Third level&#10;Fourth level&#10;Fifth level"/>
          <p:cNvSpPr>
            <a:spLocks noGrp="1" noChangeArrowheads="1"/>
          </p:cNvSpPr>
          <p:nvPr>
            <p:ph idx="1"/>
          </p:nvPr>
        </p:nvSpPr>
        <p:spPr>
          <a:xfrm>
            <a:off x="214313" y="1125538"/>
            <a:ext cx="8569325" cy="5040312"/>
          </a:xfrm>
          <a:solidFill>
            <a:schemeClr val="bg1"/>
          </a:solidFill>
        </p:spPr>
        <p:txBody>
          <a:bodyPr/>
          <a:lstStyle/>
          <a:p>
            <a:pPr algn="just" eaLnBrk="1" hangingPunct="1">
              <a:lnSpc>
                <a:spcPct val="80000"/>
              </a:lnSpc>
            </a:pPr>
            <a:r>
              <a:rPr lang="tr-TR" sz="2800" smtClean="0"/>
              <a:t>Dikkat edilirse, sigara içen bir insan, 25 standart insan kadar hava kirliliği yaratmaktadır. Üstelik bu insan sigara içmezken dahi, 6 standart insan kadar kirlilik yaratır. Bu rakamlar, neden birçok işyerinde sigaranın yasaklandığını açıklamaya yetmektedir. Sigara içen insanın, çalıştığı yerin havalandırma faturasına katkısı son derece açıktır.</a:t>
            </a:r>
          </a:p>
          <a:p>
            <a:pPr algn="just" eaLnBrk="1" hangingPunct="1">
              <a:lnSpc>
                <a:spcPct val="80000"/>
              </a:lnSpc>
            </a:pPr>
            <a:r>
              <a:rPr lang="tr-TR" sz="2800" smtClean="0"/>
              <a:t>İnsan tarafından üretilen kokunun, insan burnu tarafından algılanmasıysa, herhangi bir mekandaki hava kalitesini belirleyen unsurdur yani, mekandaki kokunun algılanma (perception) miktarıdır. Bu algılama, olf cinsinden üretilen kirliliğe bağlı olduğu kadar, o mekanın havalandırılması ile de yakından ilgilidir.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4995" name="Rectangle 3" descr="Rectangle: Click to edit Master text styles&#10;Second level&#10;Third level&#10;Fourth level&#10;Fifth level"/>
          <p:cNvSpPr>
            <a:spLocks noGrp="1" noChangeArrowheads="1"/>
          </p:cNvSpPr>
          <p:nvPr>
            <p:ph idx="1"/>
          </p:nvPr>
        </p:nvSpPr>
        <p:spPr>
          <a:xfrm>
            <a:off x="500063" y="1643063"/>
            <a:ext cx="8070850" cy="3949700"/>
          </a:xfrm>
          <a:solidFill>
            <a:schemeClr val="bg1"/>
          </a:solidFill>
        </p:spPr>
        <p:txBody>
          <a:bodyPr/>
          <a:lstStyle/>
          <a:p>
            <a:pPr algn="just" eaLnBrk="1" hangingPunct="1"/>
            <a:r>
              <a:rPr lang="tr-TR" smtClean="0">
                <a:latin typeface="Arial" charset="0"/>
              </a:rPr>
              <a:t>Bunu tanımlamak için geliştirilmiş olan birime desipol adı verilir. Tanım olarak:</a:t>
            </a:r>
          </a:p>
          <a:p>
            <a:pPr algn="just" eaLnBrk="1" hangingPunct="1"/>
            <a:r>
              <a:rPr lang="tr-TR" smtClean="0">
                <a:latin typeface="Arial" charset="0"/>
              </a:rPr>
              <a:t>1 desipol = İçinde 1 olf koku üretilen bir odaya 10 lt/s taze hava verildiğinde insan burnunun algıladığı kokudur.</a:t>
            </a:r>
          </a:p>
          <a:p>
            <a:pPr algn="just" eaLnBrk="1" hangingPunct="1"/>
            <a:r>
              <a:rPr lang="tr-TR" smtClean="0">
                <a:latin typeface="Arial" charset="0"/>
              </a:rPr>
              <a:t>Yani</a:t>
            </a:r>
          </a:p>
          <a:p>
            <a:pPr algn="just" eaLnBrk="1" hangingPunct="1"/>
            <a:r>
              <a:rPr lang="tr-TR" smtClean="0">
                <a:latin typeface="Arial" charset="0"/>
              </a:rPr>
              <a:t>1 desipol = 1 olf / 10 lt/s = 0,1 olf / lt/s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6019" name="Rectangle 3" descr="Rectangle: Click to edit Master text styles&#10;Second level&#10;Third level&#10;Fourth level&#10;Fifth level"/>
          <p:cNvSpPr>
            <a:spLocks noGrp="1" noChangeArrowheads="1"/>
          </p:cNvSpPr>
          <p:nvPr>
            <p:ph idx="1"/>
          </p:nvPr>
        </p:nvSpPr>
        <p:spPr>
          <a:xfrm>
            <a:off x="357188" y="1120775"/>
            <a:ext cx="8280400" cy="5022850"/>
          </a:xfrm>
          <a:solidFill>
            <a:schemeClr val="bg1"/>
          </a:solidFill>
        </p:spPr>
        <p:txBody>
          <a:bodyPr/>
          <a:lstStyle/>
          <a:p>
            <a:pPr eaLnBrk="1" hangingPunct="1"/>
            <a:r>
              <a:rPr lang="tr-TR" smtClean="0"/>
              <a:t>Kısacası desipol, algılanan iç hava kalitesinin bir ölçüsüdür. Bazı mekanlardaki Desipol değerleri şöyledir:</a:t>
            </a:r>
          </a:p>
          <a:p>
            <a:pPr eaLnBrk="1" hangingPunct="1"/>
            <a:r>
              <a:rPr lang="tr-TR" smtClean="0"/>
              <a:t>0,01 desipol : Dağ veya açık denizlerdeki hava,</a:t>
            </a:r>
          </a:p>
          <a:p>
            <a:pPr eaLnBrk="1" hangingPunct="1"/>
            <a:r>
              <a:rPr lang="tr-TR" smtClean="0"/>
              <a:t>0,1 desipol : Şehir havası,</a:t>
            </a:r>
          </a:p>
          <a:p>
            <a:pPr eaLnBrk="1" hangingPunct="1"/>
            <a:r>
              <a:rPr lang="tr-TR" smtClean="0"/>
              <a:t>1,0 desipol : Sağlıklı bina havası,</a:t>
            </a:r>
          </a:p>
          <a:p>
            <a:pPr eaLnBrk="1" hangingPunct="1"/>
            <a:r>
              <a:rPr lang="tr-TR" smtClean="0"/>
              <a:t>1,4 desipol : Kabul edilir bina havası (% 80 tarafından),</a:t>
            </a:r>
          </a:p>
          <a:p>
            <a:pPr eaLnBrk="1" hangingPunct="1"/>
            <a:r>
              <a:rPr lang="tr-TR" smtClean="0"/>
              <a:t>10 desipol : Hasta bina havası.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a:xfrm>
            <a:off x="457200" y="142875"/>
            <a:ext cx="8229600" cy="7254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kalitesi</a:t>
            </a:r>
          </a:p>
        </p:txBody>
      </p:sp>
      <p:sp>
        <p:nvSpPr>
          <p:cNvPr id="87043" name="Rectangle 3" descr="Rectangle: Click to edit Master text styles&#10;Second level&#10;Third level&#10;Fourth level&#10;Fifth level"/>
          <p:cNvSpPr>
            <a:spLocks noGrp="1" noChangeArrowheads="1"/>
          </p:cNvSpPr>
          <p:nvPr>
            <p:ph idx="1"/>
          </p:nvPr>
        </p:nvSpPr>
        <p:spPr>
          <a:xfrm>
            <a:off x="107950" y="1193800"/>
            <a:ext cx="8856663" cy="4827588"/>
          </a:xfrm>
          <a:solidFill>
            <a:schemeClr val="bg1"/>
          </a:solidFill>
        </p:spPr>
        <p:txBody>
          <a:bodyPr/>
          <a:lstStyle/>
          <a:p>
            <a:pPr algn="just" eaLnBrk="1" hangingPunct="1">
              <a:lnSpc>
                <a:spcPct val="80000"/>
              </a:lnSpc>
            </a:pPr>
            <a:r>
              <a:rPr lang="tr-TR" sz="2800" smtClean="0"/>
              <a:t>Öte yandan, bazı bina malzemelerinin de hava kirliliği ürettiği tespit edilmiştir. Mesela yaygın olarak kullanılan sunta ve MDFnin yaymış olduğu kirlilikler oldukça fazladır. </a:t>
            </a:r>
          </a:p>
          <a:p>
            <a:pPr algn="just" eaLnBrk="1" hangingPunct="1">
              <a:lnSpc>
                <a:spcPct val="80000"/>
              </a:lnSpc>
            </a:pPr>
            <a:r>
              <a:rPr lang="tr-TR" sz="2800" smtClean="0"/>
              <a:t>Çeşitli bina malzemelerinin yarattığı hava kirlilik oranları şöyledir:</a:t>
            </a:r>
          </a:p>
          <a:p>
            <a:pPr algn="just" eaLnBrk="1" hangingPunct="1">
              <a:lnSpc>
                <a:spcPct val="80000"/>
              </a:lnSpc>
            </a:pPr>
            <a:r>
              <a:rPr lang="tr-TR" sz="2800" smtClean="0"/>
              <a:t>Sunta, MDF : 2.4 desipol,</a:t>
            </a:r>
          </a:p>
          <a:p>
            <a:pPr algn="just" eaLnBrk="1" hangingPunct="1">
              <a:lnSpc>
                <a:spcPct val="80000"/>
              </a:lnSpc>
            </a:pPr>
            <a:r>
              <a:rPr lang="tr-TR" sz="2800" smtClean="0"/>
              <a:t>Sentetik halılar : 3.4 desipol, </a:t>
            </a:r>
          </a:p>
          <a:p>
            <a:pPr algn="just" eaLnBrk="1" hangingPunct="1">
              <a:lnSpc>
                <a:spcPct val="80000"/>
              </a:lnSpc>
            </a:pPr>
            <a:r>
              <a:rPr lang="tr-TR" sz="2800" smtClean="0"/>
              <a:t>Boyanmış duvar : 2.1 desipol, </a:t>
            </a:r>
          </a:p>
          <a:p>
            <a:pPr algn="just" eaLnBrk="1" hangingPunct="1">
              <a:lnSpc>
                <a:spcPct val="80000"/>
              </a:lnSpc>
            </a:pPr>
            <a:r>
              <a:rPr lang="tr-TR" sz="2800" smtClean="0"/>
              <a:t>Mastik, vb. malzemeler : 3.0 desipol, </a:t>
            </a:r>
          </a:p>
          <a:p>
            <a:pPr algn="just" eaLnBrk="1" hangingPunct="1">
              <a:lnSpc>
                <a:spcPct val="80000"/>
              </a:lnSpc>
            </a:pPr>
            <a:r>
              <a:rPr lang="tr-TR" sz="2800" smtClean="0"/>
              <a:t>Cila : 3.7 desipol, </a:t>
            </a:r>
          </a:p>
          <a:p>
            <a:pPr algn="just" eaLnBrk="1" hangingPunct="1">
              <a:lnSpc>
                <a:spcPct val="80000"/>
              </a:lnSpc>
            </a:pPr>
            <a:r>
              <a:rPr lang="tr-TR" sz="2800" smtClean="0"/>
              <a:t>Tütün dumanı : 14.4 desipol.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654050"/>
          </a:xfrm>
        </p:spPr>
        <p:txBody>
          <a:bodyPr/>
          <a:lstStyle/>
          <a:p>
            <a:pPr eaLnBrk="1" hangingPunct="1"/>
            <a:r>
              <a:rPr lang="tr-TR" altLang="ja-JP" sz="3200" b="1" smtClean="0">
                <a:solidFill>
                  <a:srgbClr val="002060"/>
                </a:solidFill>
                <a:cs typeface="Arial" charset="0"/>
              </a:rPr>
              <a:t>Taze hava miktarları</a:t>
            </a:r>
          </a:p>
        </p:txBody>
      </p:sp>
      <p:sp>
        <p:nvSpPr>
          <p:cNvPr id="88067" name="Rectangle 3" descr="Rectangle: Click to edit Master text styles&#10;Second level&#10;Third level&#10;Fourth level&#10;Fifth level"/>
          <p:cNvSpPr>
            <a:spLocks noGrp="1" noChangeArrowheads="1"/>
          </p:cNvSpPr>
          <p:nvPr>
            <p:ph idx="1"/>
          </p:nvPr>
        </p:nvSpPr>
        <p:spPr>
          <a:xfrm>
            <a:off x="687388" y="2120900"/>
            <a:ext cx="7772400" cy="3324225"/>
          </a:xfrm>
          <a:solidFill>
            <a:schemeClr val="bg1"/>
          </a:solidFill>
        </p:spPr>
        <p:txBody>
          <a:bodyPr/>
          <a:lstStyle/>
          <a:p>
            <a:pPr algn="just" eaLnBrk="1" hangingPunct="1"/>
            <a:r>
              <a:rPr lang="tr-TR" smtClean="0">
                <a:latin typeface="Arial" charset="0"/>
              </a:rPr>
              <a:t>Sigara içilmeyen ofislerde : 10 l/sn,</a:t>
            </a:r>
          </a:p>
          <a:p>
            <a:pPr algn="just" eaLnBrk="1" hangingPunct="1"/>
            <a:r>
              <a:rPr lang="tr-TR" smtClean="0">
                <a:latin typeface="Arial" charset="0"/>
              </a:rPr>
              <a:t>Lobi, resepsiyon alanlarında : 7,5 l/sn,</a:t>
            </a:r>
          </a:p>
          <a:p>
            <a:pPr algn="just" eaLnBrk="1" hangingPunct="1"/>
            <a:r>
              <a:rPr lang="tr-TR" smtClean="0">
                <a:latin typeface="Arial" charset="0"/>
              </a:rPr>
              <a:t>Bar, sigara odası vb. yerlerde : 30 l/sn,</a:t>
            </a:r>
          </a:p>
          <a:p>
            <a:pPr algn="just" eaLnBrk="1" hangingPunct="1"/>
            <a:r>
              <a:rPr lang="tr-TR" smtClean="0">
                <a:latin typeface="Arial" charset="0"/>
              </a:rPr>
              <a:t>Sınıflarda : 7,5 l/sn,</a:t>
            </a:r>
          </a:p>
          <a:p>
            <a:pPr algn="just" eaLnBrk="1" hangingPunct="1"/>
            <a:r>
              <a:rPr lang="tr-TR" smtClean="0">
                <a:latin typeface="Arial" charset="0"/>
              </a:rPr>
              <a:t>Laboratuarlarda : 10 l/sn.</a:t>
            </a:r>
          </a:p>
        </p:txBody>
      </p:sp>
      <p:sp>
        <p:nvSpPr>
          <p:cNvPr id="88068" name="Rectangle 5"/>
          <p:cNvSpPr>
            <a:spLocks noChangeArrowheads="1"/>
          </p:cNvSpPr>
          <p:nvPr/>
        </p:nvSpPr>
        <p:spPr bwMode="auto">
          <a:xfrm>
            <a:off x="755650" y="1196975"/>
            <a:ext cx="8070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Taze hava miktarı Fanger tarafından hesaplanmıştır; </a:t>
            </a:r>
          </a:p>
          <a:p>
            <a:r>
              <a:rPr lang="tr-TR"/>
              <a:t>Qc = Konfor şartları için kişi başına gerekli taze hava miktarı (l/sn kişi),</a:t>
            </a:r>
          </a:p>
          <a:p>
            <a:endParaRPr lang="tr-T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582612"/>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İç Hava Kaynaklı Hastalıklar</a:t>
            </a:r>
          </a:p>
        </p:txBody>
      </p:sp>
      <p:sp>
        <p:nvSpPr>
          <p:cNvPr id="89091" name="Rectangle 3" descr="Rectangle: Click to edit Master text styles&#10;Second level&#10;Third level&#10;Fourth level&#10;Fifth level"/>
          <p:cNvSpPr>
            <a:spLocks noGrp="1" noChangeArrowheads="1"/>
          </p:cNvSpPr>
          <p:nvPr>
            <p:ph idx="1"/>
          </p:nvPr>
        </p:nvSpPr>
        <p:spPr>
          <a:xfrm>
            <a:off x="179388" y="1069975"/>
            <a:ext cx="8535987" cy="5095875"/>
          </a:xfrm>
          <a:solidFill>
            <a:schemeClr val="bg1"/>
          </a:solidFill>
        </p:spPr>
        <p:txBody>
          <a:bodyPr/>
          <a:lstStyle/>
          <a:p>
            <a:pPr algn="just" eaLnBrk="1" hangingPunct="1">
              <a:lnSpc>
                <a:spcPct val="80000"/>
              </a:lnSpc>
            </a:pPr>
            <a:r>
              <a:rPr lang="tr-TR" sz="2800" smtClean="0">
                <a:latin typeface="Arial" charset="0"/>
              </a:rPr>
              <a:t>Günümüzde insanlar zamanlarının % 90’ını kapalı mekanlarda geçirmektedir. Avrupa Birliğinin, İtalyanın Ispra kentinde kurmuş olduğu İç Hava Kalitesi Laboratuarı Indoortronda yapılan ölçümler, insanların iç mekanlarda, dışarıda olduklarından 2 ila 5 katı daha fazla hava kirliliğine maruz kaldıklarını göstermiştir. </a:t>
            </a:r>
          </a:p>
          <a:p>
            <a:pPr algn="just" eaLnBrk="1" hangingPunct="1">
              <a:lnSpc>
                <a:spcPct val="80000"/>
              </a:lnSpc>
            </a:pPr>
            <a:r>
              <a:rPr lang="tr-TR" sz="2800" smtClean="0">
                <a:latin typeface="Arial" charset="0"/>
              </a:rPr>
              <a:t>Bu nedenle, hava kirliliği konusundaki çalışmalar artık yalnızca dış hava kirliliği ile sınırlı kalmamakta, iç hava kirliliği üzerinde de yoğunlaşmaktadır. Hava kirliliğine maruz kalan insanlarda bir takım rahatsızlık semptomları ortaya çıkmaktadır. Bunlar esas olarak ikiye ayrılırlar.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8066088" cy="623888"/>
          </a:xfrm>
        </p:spPr>
        <p:txBody>
          <a:bodyPr rtlCol="0">
            <a:normAutofit/>
          </a:bodyPr>
          <a:lstStyle/>
          <a:p>
            <a:pPr eaLnBrk="1" fontAlgn="auto" hangingPunct="1">
              <a:spcAft>
                <a:spcPts val="0"/>
              </a:spcAft>
              <a:defRPr/>
            </a:pPr>
            <a:r>
              <a:rPr lang="tr-TR" altLang="ja-JP" sz="3200" b="1" dirty="0" smtClean="0">
                <a:solidFill>
                  <a:srgbClr val="002060"/>
                </a:solidFill>
                <a:ea typeface="+mn-ea"/>
                <a:cs typeface="Arial" charset="0"/>
              </a:rPr>
              <a:t>Bina Bağlantılı Hastalıklar (BBH) </a:t>
            </a:r>
          </a:p>
        </p:txBody>
      </p:sp>
      <p:sp>
        <p:nvSpPr>
          <p:cNvPr id="90115" name="Rectangle 3" descr="Rectangle: Click to edit Master text styles&#10;Second level&#10;Third level&#10;Fourth level&#10;Fifth level"/>
          <p:cNvSpPr>
            <a:spLocks noGrp="1" noChangeArrowheads="1"/>
          </p:cNvSpPr>
          <p:nvPr>
            <p:ph idx="1"/>
          </p:nvPr>
        </p:nvSpPr>
        <p:spPr>
          <a:xfrm>
            <a:off x="428625" y="1143000"/>
            <a:ext cx="8142288" cy="4967288"/>
          </a:xfrm>
          <a:solidFill>
            <a:schemeClr val="bg1"/>
          </a:solidFill>
        </p:spPr>
        <p:txBody>
          <a:bodyPr/>
          <a:lstStyle/>
          <a:p>
            <a:pPr eaLnBrk="1" hangingPunct="1">
              <a:lnSpc>
                <a:spcPct val="80000"/>
              </a:lnSpc>
            </a:pPr>
            <a:r>
              <a:rPr lang="tr-TR" sz="2400" smtClean="0">
                <a:latin typeface="Arial" charset="0"/>
              </a:rPr>
              <a:t>BBH, tanımlanabilir bir nedene bağlıdır,</a:t>
            </a:r>
          </a:p>
          <a:p>
            <a:pPr eaLnBrk="1" hangingPunct="1">
              <a:lnSpc>
                <a:spcPct val="80000"/>
              </a:lnSpc>
            </a:pPr>
            <a:r>
              <a:rPr lang="tr-TR" sz="2400" smtClean="0">
                <a:latin typeface="Arial" charset="0"/>
              </a:rPr>
              <a:t>BBH, klinik olarak teşhis edilebilir,</a:t>
            </a:r>
          </a:p>
          <a:p>
            <a:pPr eaLnBrk="1" hangingPunct="1">
              <a:lnSpc>
                <a:spcPct val="80000"/>
              </a:lnSpc>
            </a:pPr>
            <a:r>
              <a:rPr lang="tr-TR" sz="2400" smtClean="0">
                <a:latin typeface="Arial" charset="0"/>
              </a:rPr>
              <a:t>BBH kronik (uzun süreli) semptomlar olarak ortaya çıkar ve ağır hastalıklara neden olur,</a:t>
            </a:r>
          </a:p>
          <a:p>
            <a:pPr eaLnBrk="1" hangingPunct="1">
              <a:lnSpc>
                <a:spcPct val="80000"/>
              </a:lnSpc>
            </a:pPr>
            <a:r>
              <a:rPr lang="tr-TR" sz="2400" smtClean="0">
                <a:latin typeface="Arial" charset="0"/>
              </a:rPr>
              <a:t>BBH tedavisi uzun sürelidir.</a:t>
            </a:r>
          </a:p>
          <a:p>
            <a:pPr eaLnBrk="1" hangingPunct="1">
              <a:lnSpc>
                <a:spcPct val="80000"/>
              </a:lnSpc>
              <a:buFont typeface="Wingdings" pitchFamily="2" charset="2"/>
              <a:buNone/>
            </a:pPr>
            <a:r>
              <a:rPr lang="tr-TR" sz="2400" b="1" smtClean="0">
                <a:latin typeface="Arial" charset="0"/>
              </a:rPr>
              <a:t>Bina Bağlantılı Hastalıkların semptomlarından bazıları şöyledir:</a:t>
            </a:r>
          </a:p>
          <a:p>
            <a:pPr eaLnBrk="1" hangingPunct="1">
              <a:lnSpc>
                <a:spcPct val="80000"/>
              </a:lnSpc>
            </a:pPr>
            <a:r>
              <a:rPr lang="tr-TR" sz="2400" smtClean="0">
                <a:latin typeface="Arial" charset="0"/>
              </a:rPr>
              <a:t>Göğüs sıkışması, öksürük,</a:t>
            </a:r>
          </a:p>
          <a:p>
            <a:pPr eaLnBrk="1" hangingPunct="1">
              <a:lnSpc>
                <a:spcPct val="80000"/>
              </a:lnSpc>
            </a:pPr>
            <a:r>
              <a:rPr lang="tr-TR" sz="2400" smtClean="0">
                <a:latin typeface="Arial" charset="0"/>
              </a:rPr>
              <a:t>Kronik bronşit,</a:t>
            </a:r>
          </a:p>
          <a:p>
            <a:pPr eaLnBrk="1" hangingPunct="1">
              <a:lnSpc>
                <a:spcPct val="80000"/>
              </a:lnSpc>
            </a:pPr>
            <a:r>
              <a:rPr lang="tr-TR" sz="2400" smtClean="0">
                <a:latin typeface="Arial" charset="0"/>
              </a:rPr>
              <a:t>Lejyonella,</a:t>
            </a:r>
          </a:p>
          <a:p>
            <a:pPr eaLnBrk="1" hangingPunct="1">
              <a:lnSpc>
                <a:spcPct val="80000"/>
              </a:lnSpc>
            </a:pPr>
            <a:r>
              <a:rPr lang="tr-TR" sz="2400" smtClean="0">
                <a:latin typeface="Arial" charset="0"/>
              </a:rPr>
              <a:t>Kas ağrıları,</a:t>
            </a:r>
          </a:p>
          <a:p>
            <a:pPr eaLnBrk="1" hangingPunct="1">
              <a:lnSpc>
                <a:spcPct val="80000"/>
              </a:lnSpc>
            </a:pPr>
            <a:r>
              <a:rPr lang="tr-TR" sz="2400" smtClean="0">
                <a:latin typeface="Arial" charset="0"/>
              </a:rPr>
              <a:t>Karaciğer, böbrek problemleri,</a:t>
            </a:r>
          </a:p>
          <a:p>
            <a:pPr eaLnBrk="1" hangingPunct="1">
              <a:lnSpc>
                <a:spcPct val="80000"/>
              </a:lnSpc>
            </a:pPr>
            <a:r>
              <a:rPr lang="tr-TR" sz="2400" smtClean="0">
                <a:latin typeface="Arial" charset="0"/>
              </a:rPr>
              <a:t>Kanser.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304800"/>
            <a:ext cx="7772400" cy="531813"/>
          </a:xfrm>
        </p:spPr>
        <p:txBody>
          <a:bodyPr rtlCol="0">
            <a:normAutofit fontScale="90000"/>
          </a:bodyPr>
          <a:lstStyle/>
          <a:p>
            <a:pPr eaLnBrk="1" fontAlgn="auto" hangingPunct="1">
              <a:spcAft>
                <a:spcPts val="0"/>
              </a:spcAft>
              <a:defRPr/>
            </a:pPr>
            <a:r>
              <a:rPr lang="tr-TR" altLang="ja-JP" sz="3200" b="1" dirty="0" smtClean="0">
                <a:solidFill>
                  <a:srgbClr val="002060"/>
                </a:solidFill>
                <a:ea typeface="+mn-ea"/>
                <a:cs typeface="Arial" charset="0"/>
              </a:rPr>
              <a:t>Hasta bina sendromu (HBS)</a:t>
            </a:r>
          </a:p>
        </p:txBody>
      </p:sp>
      <p:sp>
        <p:nvSpPr>
          <p:cNvPr id="91139" name="Rectangle 3" descr="Rectangle: Click to edit Master text styles&#10;Second level&#10;Third level&#10;Fourth level&#10;Fifth level"/>
          <p:cNvSpPr>
            <a:spLocks noGrp="1" noChangeArrowheads="1"/>
          </p:cNvSpPr>
          <p:nvPr>
            <p:ph idx="1"/>
          </p:nvPr>
        </p:nvSpPr>
        <p:spPr/>
        <p:txBody>
          <a:bodyPr/>
          <a:lstStyle/>
          <a:p>
            <a:pPr eaLnBrk="1" hangingPunct="1"/>
            <a:endParaRPr lang="tr-TR" altLang="ja-JP" smtClean="0"/>
          </a:p>
          <a:p>
            <a:pPr eaLnBrk="1" hangingPunct="1"/>
            <a:endParaRPr lang="tr-TR" smtClean="0"/>
          </a:p>
        </p:txBody>
      </p:sp>
      <p:sp>
        <p:nvSpPr>
          <p:cNvPr id="91140" name="Text Box 4"/>
          <p:cNvSpPr txBox="1">
            <a:spLocks noChangeArrowheads="1"/>
          </p:cNvSpPr>
          <p:nvPr/>
        </p:nvSpPr>
        <p:spPr bwMode="auto">
          <a:xfrm>
            <a:off x="290513" y="1271588"/>
            <a:ext cx="8424862" cy="480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tr-TR"/>
              <a:t>HBS semptomlarına tam bir teşhis konamaz,</a:t>
            </a:r>
          </a:p>
          <a:p>
            <a:pPr eaLnBrk="1" hangingPunct="1">
              <a:buFontTx/>
              <a:buChar char="•"/>
            </a:pPr>
            <a:r>
              <a:rPr lang="tr-TR"/>
              <a:t>HBS nun nedeni tam olarak tanımlanamaz,</a:t>
            </a:r>
          </a:p>
          <a:p>
            <a:pPr eaLnBrk="1" hangingPunct="1">
              <a:buFontTx/>
              <a:buChar char="•"/>
            </a:pPr>
            <a:r>
              <a:rPr lang="tr-TR"/>
              <a:t>HBS, akut (kısa süreli) semptomlar olarak ortaya çıkar ve binayı terk edince genellikle etkisi kaybolur.</a:t>
            </a:r>
          </a:p>
          <a:p>
            <a:pPr eaLnBrk="1" hangingPunct="1"/>
            <a:r>
              <a:rPr lang="tr-TR" b="1"/>
              <a:t>Hasta Bina Sendromu semptomlarından bazıları şöyledir:</a:t>
            </a:r>
            <a:r>
              <a:rPr lang="tr-TR"/>
              <a:t> </a:t>
            </a:r>
          </a:p>
          <a:p>
            <a:pPr eaLnBrk="1" hangingPunct="1">
              <a:buFontTx/>
              <a:buChar char="•"/>
            </a:pPr>
            <a:r>
              <a:rPr lang="tr-TR"/>
              <a:t>Göz, burun ve boğaz tahrişleri (iritasyon), </a:t>
            </a:r>
          </a:p>
          <a:p>
            <a:pPr eaLnBrk="1" hangingPunct="1">
              <a:buFontTx/>
              <a:buChar char="•"/>
            </a:pPr>
            <a:r>
              <a:rPr lang="tr-TR"/>
              <a:t>Bulantı,</a:t>
            </a:r>
          </a:p>
          <a:p>
            <a:pPr eaLnBrk="1" hangingPunct="1">
              <a:buFontTx/>
              <a:buChar char="•"/>
            </a:pPr>
            <a:r>
              <a:rPr lang="tr-TR"/>
              <a:t>Baş ağrısı,</a:t>
            </a:r>
          </a:p>
          <a:p>
            <a:pPr eaLnBrk="1" hangingPunct="1">
              <a:buFontTx/>
              <a:buChar char="•"/>
            </a:pPr>
            <a:r>
              <a:rPr lang="tr-TR"/>
              <a:t>Öksürük,</a:t>
            </a:r>
          </a:p>
          <a:p>
            <a:pPr eaLnBrk="1" hangingPunct="1">
              <a:buFontTx/>
              <a:buChar char="•"/>
            </a:pPr>
            <a:r>
              <a:rPr lang="tr-TR"/>
              <a:t>Kaşıntılar,</a:t>
            </a:r>
          </a:p>
          <a:p>
            <a:pPr eaLnBrk="1" hangingPunct="1">
              <a:buFontTx/>
              <a:buChar char="•"/>
            </a:pPr>
            <a:r>
              <a:rPr lang="tr-TR"/>
              <a:t>Uyuklama hali, yorgunluk,</a:t>
            </a:r>
          </a:p>
          <a:p>
            <a:pPr eaLnBrk="1" hangingPunct="1">
              <a:buFontTx/>
              <a:buChar char="•"/>
            </a:pPr>
            <a:r>
              <a:rPr lang="tr-TR"/>
              <a:t>Kokulara aşırı hassasiyet,</a:t>
            </a:r>
          </a:p>
          <a:p>
            <a:pPr eaLnBrk="1" hangingPunct="1">
              <a:buFontTx/>
              <a:buChar char="•"/>
            </a:pPr>
            <a:r>
              <a:rPr lang="tr-TR"/>
              <a:t>Görme bozuklukları,</a:t>
            </a:r>
          </a:p>
          <a:p>
            <a:pPr eaLnBrk="1" hangingPunct="1">
              <a:buFontTx/>
              <a:buChar char="•"/>
            </a:pPr>
            <a:r>
              <a:rPr lang="tr-TR"/>
              <a:t>Kavramada azalma,</a:t>
            </a:r>
          </a:p>
          <a:p>
            <a:pPr eaLnBrk="1" hangingPunct="1">
              <a:buFontTx/>
              <a:buChar char="•"/>
            </a:pPr>
            <a:r>
              <a:rPr lang="tr-TR"/>
              <a:t>Astım,</a:t>
            </a:r>
          </a:p>
          <a:p>
            <a:pPr eaLnBrk="1" hangingPunct="1">
              <a:buFontTx/>
              <a:buChar char="•"/>
            </a:pPr>
            <a:r>
              <a:rPr lang="tr-TR"/>
              <a:t>Alerjiler,</a:t>
            </a:r>
          </a:p>
          <a:p>
            <a:pPr eaLnBrk="1" hangingPunct="1">
              <a:buFontTx/>
              <a:buChar char="•"/>
            </a:pPr>
            <a:r>
              <a:rPr lang="tr-TR"/>
              <a:t>Ateş, üşüme.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42875"/>
            <a:ext cx="9072563" cy="928688"/>
          </a:xfrm>
        </p:spPr>
        <p:txBody>
          <a:bodyPr rtlCol="0">
            <a:normAutofit fontScale="90000"/>
          </a:bodyPr>
          <a:lstStyle/>
          <a:p>
            <a:pPr eaLnBrk="1" fontAlgn="auto" hangingPunct="1">
              <a:spcAft>
                <a:spcPts val="0"/>
              </a:spcAft>
              <a:defRPr/>
            </a:pPr>
            <a:r>
              <a:rPr lang="tr-TR" altLang="ja-JP" sz="3200" b="1" dirty="0" smtClean="0">
                <a:solidFill>
                  <a:srgbClr val="002060"/>
                </a:solidFill>
                <a:ea typeface="+mn-ea"/>
                <a:cs typeface="Arial" charset="0"/>
              </a:rPr>
              <a:t>Hasta Bina Sendromuna neden olan belli başlı faktörler </a:t>
            </a:r>
          </a:p>
        </p:txBody>
      </p:sp>
      <p:sp>
        <p:nvSpPr>
          <p:cNvPr id="92163" name="Rectangle 3" descr="Rectangle: Click to edit Master text styles&#10;Second level&#10;Third level&#10;Fourth level&#10;Fifth level"/>
          <p:cNvSpPr>
            <a:spLocks noGrp="1" noChangeArrowheads="1"/>
          </p:cNvSpPr>
          <p:nvPr>
            <p:ph idx="1"/>
          </p:nvPr>
        </p:nvSpPr>
        <p:spPr>
          <a:solidFill>
            <a:schemeClr val="bg1"/>
          </a:solidFill>
        </p:spPr>
        <p:txBody>
          <a:bodyPr/>
          <a:lstStyle/>
          <a:p>
            <a:pPr eaLnBrk="1" hangingPunct="1"/>
            <a:r>
              <a:rPr lang="tr-TR" sz="2800" smtClean="0">
                <a:latin typeface="Arial" charset="0"/>
              </a:rPr>
              <a:t>Yetersiz havalandırma,</a:t>
            </a:r>
          </a:p>
          <a:p>
            <a:pPr eaLnBrk="1" hangingPunct="1"/>
            <a:r>
              <a:rPr lang="tr-TR" sz="2800" smtClean="0">
                <a:latin typeface="Arial" charset="0"/>
              </a:rPr>
              <a:t>İçeriden kaynaklanan kimyasal kirleticiler,</a:t>
            </a:r>
          </a:p>
          <a:p>
            <a:pPr eaLnBrk="1" hangingPunct="1"/>
            <a:r>
              <a:rPr lang="tr-TR" sz="2800" smtClean="0">
                <a:latin typeface="Arial" charset="0"/>
              </a:rPr>
              <a:t>Dışarıdan kaynaklanan kimyasal kirleticiler,</a:t>
            </a:r>
          </a:p>
          <a:p>
            <a:pPr eaLnBrk="1" hangingPunct="1"/>
            <a:r>
              <a:rPr lang="tr-TR" sz="2800" smtClean="0">
                <a:latin typeface="Arial" charset="0"/>
              </a:rPr>
              <a:t>Biyolojik kirleticiler, </a:t>
            </a:r>
          </a:p>
          <a:p>
            <a:pPr eaLnBrk="1" hangingPunct="1"/>
            <a:r>
              <a:rPr lang="tr-TR" sz="2800" smtClean="0">
                <a:latin typeface="Arial" charset="0"/>
              </a:rPr>
              <a:t>Partiküller, tozlar, cam yünü, asbest vb. lifli maddeler, </a:t>
            </a:r>
          </a:p>
          <a:p>
            <a:pPr eaLnBrk="1" hangingPunct="1"/>
            <a:r>
              <a:rPr lang="tr-TR" sz="2800" smtClean="0">
                <a:latin typeface="Arial" charset="0"/>
              </a:rPr>
              <a:t>Radon gazı.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57200" y="115888"/>
            <a:ext cx="8229600" cy="779462"/>
          </a:xfrm>
        </p:spPr>
        <p:txBody>
          <a:bodyPr/>
          <a:lstStyle/>
          <a:p>
            <a:pPr eaLnBrk="1" hangingPunct="1"/>
            <a:r>
              <a:rPr lang="tr-TR" b="1" smtClean="0">
                <a:solidFill>
                  <a:srgbClr val="002060"/>
                </a:solidFill>
                <a:cs typeface="Arial" charset="0"/>
              </a:rPr>
              <a:t>İşçi sağlığı ve iş güvenliği tüzüğü</a:t>
            </a:r>
            <a:endParaRPr lang="tr-TR" smtClean="0"/>
          </a:p>
        </p:txBody>
      </p:sp>
      <p:sp>
        <p:nvSpPr>
          <p:cNvPr id="19459" name="2 İçerik Yer Tutucusu"/>
          <p:cNvSpPr>
            <a:spLocks noGrp="1"/>
          </p:cNvSpPr>
          <p:nvPr>
            <p:ph idx="1"/>
          </p:nvPr>
        </p:nvSpPr>
        <p:spPr>
          <a:xfrm>
            <a:off x="107950" y="1125538"/>
            <a:ext cx="8856663" cy="5040312"/>
          </a:xfrm>
        </p:spPr>
        <p:txBody>
          <a:bodyPr/>
          <a:lstStyle/>
          <a:p>
            <a:pPr algn="just" eaLnBrk="1" hangingPunct="1">
              <a:lnSpc>
                <a:spcPct val="90000"/>
              </a:lnSpc>
            </a:pPr>
            <a:r>
              <a:rPr lang="tr-TR" sz="2400" b="1" smtClean="0"/>
              <a:t>Meslek Hastalıklarına Karşı Alınacak Genel Tedbirler:</a:t>
            </a:r>
            <a:endParaRPr lang="tr-TR" sz="2400" smtClean="0"/>
          </a:p>
          <a:p>
            <a:pPr algn="just" eaLnBrk="1" hangingPunct="1">
              <a:lnSpc>
                <a:spcPct val="90000"/>
              </a:lnSpc>
            </a:pPr>
            <a:r>
              <a:rPr lang="tr-TR" sz="2400" b="1" smtClean="0"/>
              <a:t>Madde 59- </a:t>
            </a:r>
            <a:r>
              <a:rPr lang="tr-TR" sz="2400" smtClean="0"/>
              <a:t>Meslek hastalıklarının meydana gelmesine sebep olan işlerde çalışanların maruz bulundukları tehlike ve zararlara karşı,bu Tüzüğün diğer maddelerinde belirtilen hususlarla birlikte,alınacak genel koruyucu tedbirler, aşağıda gösterilmiştir. </a:t>
            </a:r>
          </a:p>
          <a:p>
            <a:pPr algn="just" eaLnBrk="1" hangingPunct="1">
              <a:lnSpc>
                <a:spcPct val="90000"/>
              </a:lnSpc>
            </a:pPr>
            <a:r>
              <a:rPr lang="tr-TR" sz="2400" smtClean="0"/>
              <a:t>4) Zehirli toz, duman, gaz, buhar, sis veya sıvılarla çalışmalar, teknik imkanlara göre kapalı sistemde yapılacak, bu gibi işyerlerinde, etkili ve yeterli havalandırma sağlanacak, atıklar, zararsız hale getirilmeden atmosfere ve dış çevreye verilmeyecektir. </a:t>
            </a:r>
          </a:p>
          <a:p>
            <a:pPr algn="just" eaLnBrk="1" hangingPunct="1">
              <a:lnSpc>
                <a:spcPct val="90000"/>
              </a:lnSpc>
            </a:pPr>
            <a:r>
              <a:rPr lang="tr-TR" sz="2400" smtClean="0"/>
              <a:t>6) Zehirli toz, duman ve buharlı işyerlerinde, işyeri havası nemli, taban, duvar ve tezgahlar yaş bulundurulmak suretiyle zararlı maddelerin yapılması önlenecek, gerektiğinde bu çalışmalar, genel ve lokal havalandırma ile birlikte yapılacaktır.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511175"/>
          </a:xfrm>
        </p:spPr>
        <p:txBody>
          <a:bodyPr rtlCol="0">
            <a:normAutofit fontScale="90000"/>
          </a:bodyPr>
          <a:lstStyle/>
          <a:p>
            <a:pPr eaLnBrk="1" fontAlgn="auto" hangingPunct="1">
              <a:spcAft>
                <a:spcPts val="0"/>
              </a:spcAft>
              <a:defRPr/>
            </a:pPr>
            <a:r>
              <a:rPr lang="tr-TR" altLang="ja-JP" sz="3200" b="1" dirty="0" smtClean="0">
                <a:solidFill>
                  <a:srgbClr val="002060"/>
                </a:solidFill>
                <a:ea typeface="+mn-ea"/>
                <a:cs typeface="Arial" charset="0"/>
              </a:rPr>
              <a:t>Nem</a:t>
            </a:r>
          </a:p>
        </p:txBody>
      </p:sp>
      <p:sp>
        <p:nvSpPr>
          <p:cNvPr id="93187" name="Rectangle 3" descr="Rectangle: Click to edit Master text styles&#10;Second level&#10;Third level&#10;Fourth level&#10;Fifth level"/>
          <p:cNvSpPr>
            <a:spLocks noGrp="1" noChangeArrowheads="1"/>
          </p:cNvSpPr>
          <p:nvPr>
            <p:ph idx="1"/>
          </p:nvPr>
        </p:nvSpPr>
        <p:spPr>
          <a:xfrm>
            <a:off x="107950" y="1285875"/>
            <a:ext cx="8856663" cy="4087813"/>
          </a:xfrm>
        </p:spPr>
        <p:txBody>
          <a:bodyPr/>
          <a:lstStyle/>
          <a:p>
            <a:pPr eaLnBrk="1" hangingPunct="1"/>
            <a:r>
              <a:rPr lang="tr-TR" sz="2400" smtClean="0">
                <a:latin typeface="Arial" charset="0"/>
              </a:rPr>
              <a:t>Havadaki yüksek orandaki nem allerji ve kötü kokulara neden olabilen küf ve diğer mantarların büyümesini hızlandırabilir.</a:t>
            </a:r>
          </a:p>
          <a:p>
            <a:pPr eaLnBrk="1" hangingPunct="1"/>
            <a:r>
              <a:rPr lang="tr-TR" sz="2400" smtClean="0">
                <a:latin typeface="Arial" charset="0"/>
              </a:rPr>
              <a:t>Düşük nem ise insan mukoza ve derisinde tahriş yapar.</a:t>
            </a:r>
          </a:p>
          <a:p>
            <a:pPr eaLnBrk="1" hangingPunct="1"/>
            <a:r>
              <a:rPr lang="tr-TR" sz="2400" smtClean="0">
                <a:latin typeface="Arial" charset="0"/>
              </a:rPr>
              <a:t>Genelde bağıl nem %30 ila %70 arasında iken yoğuşmanın olmadığı farz edilir ve çok az problem ortaya çıkar.</a:t>
            </a:r>
          </a:p>
          <a:p>
            <a:pPr eaLnBrk="1" hangingPunct="1"/>
            <a:r>
              <a:rPr lang="tr-TR" sz="2400" smtClean="0">
                <a:latin typeface="Arial" charset="0"/>
              </a:rPr>
              <a:t>Yüksek bağıl nem özellikle evlerde yüksek allerji riski gösteren ev tozu haşerelerinin (kene vb. gibi) büyümeleri için iyi bir ortam hazırlar.</a:t>
            </a:r>
          </a:p>
          <a:p>
            <a:pPr eaLnBrk="1" hangingPunct="1"/>
            <a:r>
              <a:rPr lang="tr-TR" sz="2400" smtClean="0">
                <a:latin typeface="Arial" charset="0"/>
              </a:rPr>
              <a:t>Sulu klima ortamlarında mantar ve diğer mikroorganizmaların büyüme riski vardır.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c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286125"/>
            <a:ext cx="263366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2 Başlık"/>
          <p:cNvSpPr>
            <a:spLocks noGrp="1"/>
          </p:cNvSpPr>
          <p:nvPr>
            <p:ph type="title"/>
          </p:nvPr>
        </p:nvSpPr>
        <p:spPr>
          <a:xfrm>
            <a:off x="500063" y="1428750"/>
            <a:ext cx="8229600" cy="1428750"/>
          </a:xfrm>
        </p:spPr>
        <p:txBody>
          <a:bodyPr/>
          <a:lstStyle/>
          <a:p>
            <a:pPr eaLnBrk="1" hangingPunct="1"/>
            <a:r>
              <a:rPr lang="tr-TR" sz="6000" b="1" smtClean="0">
                <a:solidFill>
                  <a:srgbClr val="FF0000"/>
                </a:solidFill>
              </a:rPr>
              <a:t>ŞİMDİ  ÇAY  SAATİ</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4909</Words>
  <Application>Microsoft Office PowerPoint</Application>
  <PresentationFormat>Ekran Gösterisi (4:3)</PresentationFormat>
  <Paragraphs>464</Paragraphs>
  <Slides>91</Slides>
  <Notes>64</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Katıştırılmış OLE Hizmet Programları</vt:lpstr>
      </vt:variant>
      <vt:variant>
        <vt:i4>3</vt:i4>
      </vt:variant>
      <vt:variant>
        <vt:lpstr>Slayt Başlıkları</vt:lpstr>
      </vt:variant>
      <vt:variant>
        <vt:i4>91</vt:i4>
      </vt:variant>
    </vt:vector>
  </HeadingPairs>
  <TitlesOfParts>
    <vt:vector size="102" baseType="lpstr">
      <vt:lpstr>Arial</vt:lpstr>
      <vt:lpstr>Calibri</vt:lpstr>
      <vt:lpstr>Times New Roman</vt:lpstr>
      <vt:lpstr>宋体</vt:lpstr>
      <vt:lpstr>ＭＳ Ｐゴシック</vt:lpstr>
      <vt:lpstr>Tahoma</vt:lpstr>
      <vt:lpstr>Wingdings</vt:lpstr>
      <vt:lpstr>Ofis Teması</vt:lpstr>
      <vt:lpstr>Paintbrush Resmi</vt:lpstr>
      <vt:lpstr>Bit Eşlem Resmi</vt:lpstr>
      <vt:lpstr>Microsoft Word Resmi</vt:lpstr>
      <vt:lpstr>HAVALANDIRMA VE İKLİMLENDİRME PRENSİPLERİ</vt:lpstr>
      <vt:lpstr>AMAÇ</vt:lpstr>
      <vt:lpstr>Öğrenim Hedeflerimiz</vt:lpstr>
      <vt:lpstr>Konu Başlıklarımız</vt:lpstr>
      <vt:lpstr>Havalandırma</vt:lpstr>
      <vt:lpstr>PowerPoint Sunusu</vt:lpstr>
      <vt:lpstr>PowerPoint Sunusu</vt:lpstr>
      <vt:lpstr>İşçi sağlığı ve iş güvenliği tüzüğü</vt:lpstr>
      <vt:lpstr>İşçi sağlığı ve iş güvenliği tüzüğü</vt:lpstr>
      <vt:lpstr>İşçi sağlığı ve iş güvenliği tüzüğü</vt:lpstr>
      <vt:lpstr>İşçi sağlığı ve iş güvenliği tüzüğü</vt:lpstr>
      <vt:lpstr>Par. Pat. Tüzüğü</vt:lpstr>
      <vt:lpstr>Par. Pat. Tüzüğü</vt:lpstr>
      <vt:lpstr>Patlayıcı Ortamların Tehlikelerinden Çalışanların Korunması Hakkında Yönetmelik </vt:lpstr>
      <vt:lpstr>İşyeri Bina ve Eklentilerinde Alınacak Sağlık ve Güvenlik Önlemlerine İlişkin Yönetmelik</vt:lpstr>
      <vt:lpstr>İşyeri Bina ve Eklentilerinde Alınacak Sağlık ve Güvenlik Önlemlerine İlişkin Yönetmelik</vt:lpstr>
      <vt:lpstr>Endüstriyel ortamlarda havalandırma tipleri</vt:lpstr>
      <vt:lpstr>Endüstriyel ortamlarda havalandırma kriterleri</vt:lpstr>
      <vt:lpstr>Endüstriyel ortamlarda havalandırma</vt:lpstr>
      <vt:lpstr>Endüstriyel ortamlarda havalandırma</vt:lpstr>
      <vt:lpstr>Endüstriyel ortamlarda havalandırma</vt:lpstr>
      <vt:lpstr>PowerPoint Sunusu</vt:lpstr>
      <vt:lpstr>1.Doğal Havalandırma </vt:lpstr>
      <vt:lpstr>Mekanik Havalandırma: </vt:lpstr>
      <vt:lpstr>2. Genel Havalandırma : </vt:lpstr>
      <vt:lpstr>3. Yerel (Lokal) Havalandırma </vt:lpstr>
      <vt:lpstr>Genel ve Yerel Havalandırmada Amaç  </vt:lpstr>
      <vt:lpstr>Havalandırmada sisteminin projelendirilmesi</vt:lpstr>
      <vt:lpstr>Fan tipleri</vt:lpstr>
      <vt:lpstr>Genel havalandırma örnekleri</vt:lpstr>
      <vt:lpstr>Genel havalandırma örnekleri</vt:lpstr>
      <vt:lpstr>Kaynak Havalandırması</vt:lpstr>
      <vt:lpstr>Lokal Havalandırma</vt:lpstr>
      <vt:lpstr>Örnek Lokal Havalandırmalar</vt:lpstr>
      <vt:lpstr>Kapalı kabinde tabanca boyacılığı</vt:lpstr>
      <vt:lpstr>Taşlama ve kaynak</vt:lpstr>
      <vt:lpstr>Mobilya zımpara ve taşlama</vt:lpstr>
      <vt:lpstr>Solüsyon (Yapıştırıcı)-Polyester zımpara(Mobilya) </vt:lpstr>
      <vt:lpstr>Oto servis ve tamirhane </vt:lpstr>
      <vt:lpstr>Oto servis ve tamirhane</vt:lpstr>
      <vt:lpstr>Mutfak, yemekhane</vt:lpstr>
      <vt:lpstr>Havalandırma sisteminin temizliği</vt:lpstr>
      <vt:lpstr>PowerPoint Sunusu</vt:lpstr>
      <vt:lpstr>İklimlendirmenin yapılışı</vt:lpstr>
      <vt:lpstr>İklimlendirme nedir ?</vt:lpstr>
      <vt:lpstr>İklimlendirmenin önemi</vt:lpstr>
      <vt:lpstr>PowerPoint Sunusu</vt:lpstr>
      <vt:lpstr>PowerPoint Sunusu</vt:lpstr>
      <vt:lpstr>PowerPoint Sunusu</vt:lpstr>
      <vt:lpstr>Nem, Esinti, Termal Konfor</vt:lpstr>
      <vt:lpstr>İşçi sağlığı ve iş güvenliği tüzüğü</vt:lpstr>
      <vt:lpstr>İklimlendirmenin temel unsurları</vt:lpstr>
      <vt:lpstr>Vücuttaki ısı transferleri;</vt:lpstr>
      <vt:lpstr>WHO tarafından önerilen nem ve hava akım hızları;</vt:lpstr>
      <vt:lpstr>Efektif Sıcaklık:</vt:lpstr>
      <vt:lpstr>Yüksek sıcaklıkta;</vt:lpstr>
      <vt:lpstr>Düşük Sıcaklıkta;</vt:lpstr>
      <vt:lpstr>Ortam Sıcaklığı ile iş kazalarının ilişkisi</vt:lpstr>
      <vt:lpstr>İklimlendirme işlemleri</vt:lpstr>
      <vt:lpstr>İklimlendirme ile soğutma ilişkisi</vt:lpstr>
      <vt:lpstr>Kullanım alanları</vt:lpstr>
      <vt:lpstr>Sınıflandırma</vt:lpstr>
      <vt:lpstr>PowerPoint Sunusu</vt:lpstr>
      <vt:lpstr>Isıl çevre</vt:lpstr>
      <vt:lpstr>PowerPoint Sunusu</vt:lpstr>
      <vt:lpstr>PowerPoint Sunusu</vt:lpstr>
      <vt:lpstr>Vücut ısı dağıtma kabiliyetini etkileyen faktörler</vt:lpstr>
      <vt:lpstr>Nem ve sıcaklığa bağlı konfor</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İç hava kalitesi</vt:lpstr>
      <vt:lpstr>Taze hava miktarları</vt:lpstr>
      <vt:lpstr>İç Hava Kaynaklı Hastalıklar</vt:lpstr>
      <vt:lpstr>Bina Bağlantılı Hastalıklar (BBH) </vt:lpstr>
      <vt:lpstr>Hasta bina sendromu (HBS)</vt:lpstr>
      <vt:lpstr>Hasta Bina Sendromuna neden olan belli başlı faktörler </vt:lpstr>
      <vt:lpstr>Nem</vt:lpstr>
      <vt:lpstr>ŞİMDİ  ÇAY  SAATİ</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MADEN  İŞLETMELERİNDE SAĞLIK VE GÜVENLİK</dc:title>
  <dc:creator>admin</dc:creator>
  <cp:lastModifiedBy>ene</cp:lastModifiedBy>
  <cp:revision>47</cp:revision>
  <dcterms:created xsi:type="dcterms:W3CDTF">2010-03-21T12:22:20Z</dcterms:created>
  <dcterms:modified xsi:type="dcterms:W3CDTF">2013-08-15T10:30:13Z</dcterms:modified>
</cp:coreProperties>
</file>