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8.xml" ContentType="application/vnd.openxmlformats-officedocument.theme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theme/theme19.xml" ContentType="application/vnd.openxmlformats-officedocument.theme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theme/theme20.xml" ContentType="application/vnd.openxmlformats-officedocument.theme+xml"/>
  <Override PartName="/ppt/theme/theme21.xml" ContentType="application/vnd.openxmlformats-officedocument.theme+xml"/>
  <Override PartName="/ppt/theme/theme2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ppt/notesSlides/notesSlide145.xml" ContentType="application/vnd.openxmlformats-officedocument.presentationml.notesSlide+xml"/>
  <Override PartName="/ppt/notesSlides/notesSlide146.xml" ContentType="application/vnd.openxmlformats-officedocument.presentationml.notesSlide+xml"/>
  <Override PartName="/ppt/notesSlides/notesSlide1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732" r:id="rId2"/>
    <p:sldMasterId id="2147483780" r:id="rId3"/>
    <p:sldMasterId id="2147483852" r:id="rId4"/>
    <p:sldMasterId id="2147483864" r:id="rId5"/>
    <p:sldMasterId id="2147483888" r:id="rId6"/>
    <p:sldMasterId id="2147483936" r:id="rId7"/>
    <p:sldMasterId id="2147484008" r:id="rId8"/>
    <p:sldMasterId id="2147484044" r:id="rId9"/>
    <p:sldMasterId id="2147484092" r:id="rId10"/>
    <p:sldMasterId id="2147484116" r:id="rId11"/>
    <p:sldMasterId id="2147484368" r:id="rId12"/>
    <p:sldMasterId id="2147484464" r:id="rId13"/>
    <p:sldMasterId id="2147484488" r:id="rId14"/>
    <p:sldMasterId id="2147484500" r:id="rId15"/>
    <p:sldMasterId id="2147484524" r:id="rId16"/>
    <p:sldMasterId id="2147484620" r:id="rId17"/>
    <p:sldMasterId id="2147484632" r:id="rId18"/>
    <p:sldMasterId id="2147484656" r:id="rId19"/>
    <p:sldMasterId id="2147484680" r:id="rId20"/>
  </p:sldMasterIdLst>
  <p:notesMasterIdLst>
    <p:notesMasterId r:id="rId170"/>
  </p:notesMasterIdLst>
  <p:handoutMasterIdLst>
    <p:handoutMasterId r:id="rId171"/>
  </p:handoutMasterIdLst>
  <p:sldIdLst>
    <p:sldId id="461" r:id="rId21"/>
    <p:sldId id="1868" r:id="rId22"/>
    <p:sldId id="1869" r:id="rId23"/>
    <p:sldId id="2012" r:id="rId24"/>
    <p:sldId id="1871" r:id="rId25"/>
    <p:sldId id="1872" r:id="rId26"/>
    <p:sldId id="1960" r:id="rId27"/>
    <p:sldId id="1908" r:id="rId28"/>
    <p:sldId id="1877" r:id="rId29"/>
    <p:sldId id="1878" r:id="rId30"/>
    <p:sldId id="1879" r:id="rId31"/>
    <p:sldId id="2047" r:id="rId32"/>
    <p:sldId id="2046" r:id="rId33"/>
    <p:sldId id="2045" r:id="rId34"/>
    <p:sldId id="2055" r:id="rId35"/>
    <p:sldId id="1798" r:id="rId36"/>
    <p:sldId id="1619" r:id="rId37"/>
    <p:sldId id="2030" r:id="rId38"/>
    <p:sldId id="1572" r:id="rId39"/>
    <p:sldId id="1776" r:id="rId40"/>
    <p:sldId id="1344" r:id="rId41"/>
    <p:sldId id="1777" r:id="rId42"/>
    <p:sldId id="1779" r:id="rId43"/>
    <p:sldId id="1576" r:id="rId44"/>
    <p:sldId id="1147" r:id="rId45"/>
    <p:sldId id="2034" r:id="rId46"/>
    <p:sldId id="2035" r:id="rId47"/>
    <p:sldId id="2036" r:id="rId48"/>
    <p:sldId id="2037" r:id="rId49"/>
    <p:sldId id="2038" r:id="rId50"/>
    <p:sldId id="2039" r:id="rId51"/>
    <p:sldId id="2043" r:id="rId52"/>
    <p:sldId id="1578" r:id="rId53"/>
    <p:sldId id="1899" r:id="rId54"/>
    <p:sldId id="1912" r:id="rId55"/>
    <p:sldId id="2040" r:id="rId56"/>
    <p:sldId id="2042" r:id="rId57"/>
    <p:sldId id="1327" r:id="rId58"/>
    <p:sldId id="1577" r:id="rId59"/>
    <p:sldId id="1772" r:id="rId60"/>
    <p:sldId id="1329" r:id="rId61"/>
    <p:sldId id="1582" r:id="rId62"/>
    <p:sldId id="1581" r:id="rId63"/>
    <p:sldId id="1895" r:id="rId64"/>
    <p:sldId id="1774" r:id="rId65"/>
    <p:sldId id="1360" r:id="rId66"/>
    <p:sldId id="1773" r:id="rId67"/>
    <p:sldId id="1795" r:id="rId68"/>
    <p:sldId id="1934" r:id="rId69"/>
    <p:sldId id="1961" r:id="rId70"/>
    <p:sldId id="2027" r:id="rId71"/>
    <p:sldId id="1307" r:id="rId72"/>
    <p:sldId id="1788" r:id="rId73"/>
    <p:sldId id="1180" r:id="rId74"/>
    <p:sldId id="1787" r:id="rId75"/>
    <p:sldId id="1586" r:id="rId76"/>
    <p:sldId id="1587" r:id="rId77"/>
    <p:sldId id="1968" r:id="rId78"/>
    <p:sldId id="1566" r:id="rId79"/>
    <p:sldId id="1784" r:id="rId80"/>
    <p:sldId id="1567" r:id="rId81"/>
    <p:sldId id="1969" r:id="rId82"/>
    <p:sldId id="2020" r:id="rId83"/>
    <p:sldId id="2021" r:id="rId84"/>
    <p:sldId id="1588" r:id="rId85"/>
    <p:sldId id="1190" r:id="rId86"/>
    <p:sldId id="1489" r:id="rId87"/>
    <p:sldId id="1488" r:id="rId88"/>
    <p:sldId id="1498" r:id="rId89"/>
    <p:sldId id="1493" r:id="rId90"/>
    <p:sldId id="1490" r:id="rId91"/>
    <p:sldId id="1889" r:id="rId92"/>
    <p:sldId id="1589" r:id="rId93"/>
    <p:sldId id="1198" r:id="rId94"/>
    <p:sldId id="2028" r:id="rId95"/>
    <p:sldId id="1208" r:id="rId96"/>
    <p:sldId id="1789" r:id="rId97"/>
    <p:sldId id="1265" r:id="rId98"/>
    <p:sldId id="2032" r:id="rId99"/>
    <p:sldId id="1604" r:id="rId100"/>
    <p:sldId id="2010" r:id="rId101"/>
    <p:sldId id="2060" r:id="rId102"/>
    <p:sldId id="1694" r:id="rId103"/>
    <p:sldId id="1695" r:id="rId104"/>
    <p:sldId id="1900" r:id="rId105"/>
    <p:sldId id="1901" r:id="rId106"/>
    <p:sldId id="1898" r:id="rId107"/>
    <p:sldId id="2015" r:id="rId108"/>
    <p:sldId id="1605" r:id="rId109"/>
    <p:sldId id="1273" r:id="rId110"/>
    <p:sldId id="1316" r:id="rId111"/>
    <p:sldId id="1591" r:id="rId112"/>
    <p:sldId id="1482" r:id="rId113"/>
    <p:sldId id="1902" r:id="rId114"/>
    <p:sldId id="1606" r:id="rId115"/>
    <p:sldId id="1481" r:id="rId116"/>
    <p:sldId id="2024" r:id="rId117"/>
    <p:sldId id="2025" r:id="rId118"/>
    <p:sldId id="1608" r:id="rId119"/>
    <p:sldId id="1483" r:id="rId120"/>
    <p:sldId id="1964" r:id="rId121"/>
    <p:sldId id="2064" r:id="rId122"/>
    <p:sldId id="2017" r:id="rId123"/>
    <p:sldId id="1790" r:id="rId124"/>
    <p:sldId id="2013" r:id="rId125"/>
    <p:sldId id="2059" r:id="rId126"/>
    <p:sldId id="1897" r:id="rId127"/>
    <p:sldId id="1704" r:id="rId128"/>
    <p:sldId id="1371" r:id="rId129"/>
    <p:sldId id="1372" r:id="rId130"/>
    <p:sldId id="1374" r:id="rId131"/>
    <p:sldId id="1705" r:id="rId132"/>
    <p:sldId id="1937" r:id="rId133"/>
    <p:sldId id="1792" r:id="rId134"/>
    <p:sldId id="2026" r:id="rId135"/>
    <p:sldId id="1417" r:id="rId136"/>
    <p:sldId id="1418" r:id="rId137"/>
    <p:sldId id="1479" r:id="rId138"/>
    <p:sldId id="1963" r:id="rId139"/>
    <p:sldId id="1419" r:id="rId140"/>
    <p:sldId id="1478" r:id="rId141"/>
    <p:sldId id="2063" r:id="rId142"/>
    <p:sldId id="2023" r:id="rId143"/>
    <p:sldId id="1672" r:id="rId144"/>
    <p:sldId id="1426" r:id="rId145"/>
    <p:sldId id="1424" r:id="rId146"/>
    <p:sldId id="1785" r:id="rId147"/>
    <p:sldId id="1970" r:id="rId148"/>
    <p:sldId id="1971" r:id="rId149"/>
    <p:sldId id="1972" r:id="rId150"/>
    <p:sldId id="1974" r:id="rId151"/>
    <p:sldId id="2062" r:id="rId152"/>
    <p:sldId id="1975" r:id="rId153"/>
    <p:sldId id="1977" r:id="rId154"/>
    <p:sldId id="1978" r:id="rId155"/>
    <p:sldId id="1987" r:id="rId156"/>
    <p:sldId id="1988" r:id="rId157"/>
    <p:sldId id="1989" r:id="rId158"/>
    <p:sldId id="2061" r:id="rId159"/>
    <p:sldId id="1990" r:id="rId160"/>
    <p:sldId id="1991" r:id="rId161"/>
    <p:sldId id="1992" r:id="rId162"/>
    <p:sldId id="1993" r:id="rId163"/>
    <p:sldId id="1994" r:id="rId164"/>
    <p:sldId id="1995" r:id="rId165"/>
    <p:sldId id="1996" r:id="rId166"/>
    <p:sldId id="2006" r:id="rId167"/>
    <p:sldId id="2009" r:id="rId168"/>
    <p:sldId id="1592" r:id="rId169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9B1A"/>
    <a:srgbClr val="D3DFEE"/>
    <a:srgbClr val="E9EDF4"/>
    <a:srgbClr val="D0D8E8"/>
    <a:srgbClr val="575F57"/>
    <a:srgbClr val="5A5A59"/>
    <a:srgbClr val="414141"/>
    <a:srgbClr val="0066CC"/>
    <a:srgbClr val="00A4FF"/>
    <a:srgbClr val="004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27102A9-8310-4765-A935-A1911B00CA55}" styleName="Açık Stil 1 - Vurgu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2838BEF-8BB2-4498-84A7-C5851F593DF1}" styleName="Orta Stil 4 - Vurgu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38" autoAdjust="0"/>
    <p:restoredTop sz="98822" autoAdjust="0"/>
  </p:normalViewPr>
  <p:slideViewPr>
    <p:cSldViewPr snapToGrid="0">
      <p:cViewPr>
        <p:scale>
          <a:sx n="100" d="100"/>
          <a:sy n="100" d="100"/>
        </p:scale>
        <p:origin x="-1104" y="462"/>
      </p:cViewPr>
      <p:guideLst>
        <p:guide orient="horz" pos="2294"/>
        <p:guide orient="horz" pos="1151"/>
        <p:guide orient="horz" pos="2018"/>
        <p:guide orient="horz" pos="2652"/>
        <p:guide pos="5579"/>
        <p:guide pos="5266"/>
        <p:guide pos="198"/>
        <p:guide pos="3193"/>
        <p:guide pos="49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0" d="100"/>
        <a:sy n="160" d="100"/>
      </p:scale>
      <p:origin x="0" y="9750"/>
    </p:cViewPr>
  </p:sorterViewPr>
  <p:notesViewPr>
    <p:cSldViewPr snapToGrid="0">
      <p:cViewPr varScale="1">
        <p:scale>
          <a:sx n="85" d="100"/>
          <a:sy n="85" d="100"/>
        </p:scale>
        <p:origin x="-390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97.xml"/><Relationship Id="rId21" Type="http://schemas.openxmlformats.org/officeDocument/2006/relationships/slide" Target="slides/slide1.xml"/><Relationship Id="rId42" Type="http://schemas.openxmlformats.org/officeDocument/2006/relationships/slide" Target="slides/slide22.xml"/><Relationship Id="rId63" Type="http://schemas.openxmlformats.org/officeDocument/2006/relationships/slide" Target="slides/slide43.xml"/><Relationship Id="rId84" Type="http://schemas.openxmlformats.org/officeDocument/2006/relationships/slide" Target="slides/slide64.xml"/><Relationship Id="rId138" Type="http://schemas.openxmlformats.org/officeDocument/2006/relationships/slide" Target="slides/slide118.xml"/><Relationship Id="rId159" Type="http://schemas.openxmlformats.org/officeDocument/2006/relationships/slide" Target="slides/slide139.xml"/><Relationship Id="rId170" Type="http://schemas.openxmlformats.org/officeDocument/2006/relationships/notesMaster" Target="notesMasters/notesMaster1.xml"/><Relationship Id="rId107" Type="http://schemas.openxmlformats.org/officeDocument/2006/relationships/slide" Target="slides/slide87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12.xml"/><Relationship Id="rId53" Type="http://schemas.openxmlformats.org/officeDocument/2006/relationships/slide" Target="slides/slide33.xml"/><Relationship Id="rId74" Type="http://schemas.openxmlformats.org/officeDocument/2006/relationships/slide" Target="slides/slide54.xml"/><Relationship Id="rId128" Type="http://schemas.openxmlformats.org/officeDocument/2006/relationships/slide" Target="slides/slide108.xml"/><Relationship Id="rId149" Type="http://schemas.openxmlformats.org/officeDocument/2006/relationships/slide" Target="slides/slide129.xml"/><Relationship Id="rId5" Type="http://schemas.openxmlformats.org/officeDocument/2006/relationships/slideMaster" Target="slideMasters/slideMaster5.xml"/><Relationship Id="rId95" Type="http://schemas.openxmlformats.org/officeDocument/2006/relationships/slide" Target="slides/slide75.xml"/><Relationship Id="rId160" Type="http://schemas.openxmlformats.org/officeDocument/2006/relationships/slide" Target="slides/slide140.xml"/><Relationship Id="rId22" Type="http://schemas.openxmlformats.org/officeDocument/2006/relationships/slide" Target="slides/slide2.xml"/><Relationship Id="rId43" Type="http://schemas.openxmlformats.org/officeDocument/2006/relationships/slide" Target="slides/slide23.xml"/><Relationship Id="rId64" Type="http://schemas.openxmlformats.org/officeDocument/2006/relationships/slide" Target="slides/slide44.xml"/><Relationship Id="rId118" Type="http://schemas.openxmlformats.org/officeDocument/2006/relationships/slide" Target="slides/slide98.xml"/><Relationship Id="rId139" Type="http://schemas.openxmlformats.org/officeDocument/2006/relationships/slide" Target="slides/slide119.xml"/><Relationship Id="rId85" Type="http://schemas.openxmlformats.org/officeDocument/2006/relationships/slide" Target="slides/slide65.xml"/><Relationship Id="rId150" Type="http://schemas.openxmlformats.org/officeDocument/2006/relationships/slide" Target="slides/slide130.xml"/><Relationship Id="rId171" Type="http://schemas.openxmlformats.org/officeDocument/2006/relationships/handoutMaster" Target="handoutMasters/handoutMaster1.xml"/><Relationship Id="rId12" Type="http://schemas.openxmlformats.org/officeDocument/2006/relationships/slideMaster" Target="slideMasters/slideMaster12.xml"/><Relationship Id="rId33" Type="http://schemas.openxmlformats.org/officeDocument/2006/relationships/slide" Target="slides/slide13.xml"/><Relationship Id="rId108" Type="http://schemas.openxmlformats.org/officeDocument/2006/relationships/slide" Target="slides/slide88.xml"/><Relationship Id="rId129" Type="http://schemas.openxmlformats.org/officeDocument/2006/relationships/slide" Target="slides/slide109.xml"/><Relationship Id="rId54" Type="http://schemas.openxmlformats.org/officeDocument/2006/relationships/slide" Target="slides/slide34.xml"/><Relationship Id="rId75" Type="http://schemas.openxmlformats.org/officeDocument/2006/relationships/slide" Target="slides/slide55.xml"/><Relationship Id="rId96" Type="http://schemas.openxmlformats.org/officeDocument/2006/relationships/slide" Target="slides/slide76.xml"/><Relationship Id="rId140" Type="http://schemas.openxmlformats.org/officeDocument/2006/relationships/slide" Target="slides/slide120.xml"/><Relationship Id="rId161" Type="http://schemas.openxmlformats.org/officeDocument/2006/relationships/slide" Target="slides/slide14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3.xml"/><Relationship Id="rId28" Type="http://schemas.openxmlformats.org/officeDocument/2006/relationships/slide" Target="slides/slide8.xml"/><Relationship Id="rId49" Type="http://schemas.openxmlformats.org/officeDocument/2006/relationships/slide" Target="slides/slide29.xml"/><Relationship Id="rId114" Type="http://schemas.openxmlformats.org/officeDocument/2006/relationships/slide" Target="slides/slide94.xml"/><Relationship Id="rId119" Type="http://schemas.openxmlformats.org/officeDocument/2006/relationships/slide" Target="slides/slide99.xml"/><Relationship Id="rId44" Type="http://schemas.openxmlformats.org/officeDocument/2006/relationships/slide" Target="slides/slide24.xml"/><Relationship Id="rId60" Type="http://schemas.openxmlformats.org/officeDocument/2006/relationships/slide" Target="slides/slide40.xml"/><Relationship Id="rId65" Type="http://schemas.openxmlformats.org/officeDocument/2006/relationships/slide" Target="slides/slide45.xml"/><Relationship Id="rId81" Type="http://schemas.openxmlformats.org/officeDocument/2006/relationships/slide" Target="slides/slide61.xml"/><Relationship Id="rId86" Type="http://schemas.openxmlformats.org/officeDocument/2006/relationships/slide" Target="slides/slide66.xml"/><Relationship Id="rId130" Type="http://schemas.openxmlformats.org/officeDocument/2006/relationships/slide" Target="slides/slide110.xml"/><Relationship Id="rId135" Type="http://schemas.openxmlformats.org/officeDocument/2006/relationships/slide" Target="slides/slide115.xml"/><Relationship Id="rId151" Type="http://schemas.openxmlformats.org/officeDocument/2006/relationships/slide" Target="slides/slide131.xml"/><Relationship Id="rId156" Type="http://schemas.openxmlformats.org/officeDocument/2006/relationships/slide" Target="slides/slide136.xml"/><Relationship Id="rId172" Type="http://schemas.openxmlformats.org/officeDocument/2006/relationships/presProps" Target="presProps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19.xml"/><Relationship Id="rId109" Type="http://schemas.openxmlformats.org/officeDocument/2006/relationships/slide" Target="slides/slide89.xml"/><Relationship Id="rId34" Type="http://schemas.openxmlformats.org/officeDocument/2006/relationships/slide" Target="slides/slide14.xml"/><Relationship Id="rId50" Type="http://schemas.openxmlformats.org/officeDocument/2006/relationships/slide" Target="slides/slide30.xml"/><Relationship Id="rId55" Type="http://schemas.openxmlformats.org/officeDocument/2006/relationships/slide" Target="slides/slide35.xml"/><Relationship Id="rId76" Type="http://schemas.openxmlformats.org/officeDocument/2006/relationships/slide" Target="slides/slide56.xml"/><Relationship Id="rId97" Type="http://schemas.openxmlformats.org/officeDocument/2006/relationships/slide" Target="slides/slide77.xml"/><Relationship Id="rId104" Type="http://schemas.openxmlformats.org/officeDocument/2006/relationships/slide" Target="slides/slide84.xml"/><Relationship Id="rId120" Type="http://schemas.openxmlformats.org/officeDocument/2006/relationships/slide" Target="slides/slide100.xml"/><Relationship Id="rId125" Type="http://schemas.openxmlformats.org/officeDocument/2006/relationships/slide" Target="slides/slide105.xml"/><Relationship Id="rId141" Type="http://schemas.openxmlformats.org/officeDocument/2006/relationships/slide" Target="slides/slide121.xml"/><Relationship Id="rId146" Type="http://schemas.openxmlformats.org/officeDocument/2006/relationships/slide" Target="slides/slide126.xml"/><Relationship Id="rId167" Type="http://schemas.openxmlformats.org/officeDocument/2006/relationships/slide" Target="slides/slide147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1.xml"/><Relationship Id="rId92" Type="http://schemas.openxmlformats.org/officeDocument/2006/relationships/slide" Target="slides/slide72.xml"/><Relationship Id="rId162" Type="http://schemas.openxmlformats.org/officeDocument/2006/relationships/slide" Target="slides/slide142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9.xml"/><Relationship Id="rId24" Type="http://schemas.openxmlformats.org/officeDocument/2006/relationships/slide" Target="slides/slide4.xml"/><Relationship Id="rId40" Type="http://schemas.openxmlformats.org/officeDocument/2006/relationships/slide" Target="slides/slide20.xml"/><Relationship Id="rId45" Type="http://schemas.openxmlformats.org/officeDocument/2006/relationships/slide" Target="slides/slide25.xml"/><Relationship Id="rId66" Type="http://schemas.openxmlformats.org/officeDocument/2006/relationships/slide" Target="slides/slide46.xml"/><Relationship Id="rId87" Type="http://schemas.openxmlformats.org/officeDocument/2006/relationships/slide" Target="slides/slide67.xml"/><Relationship Id="rId110" Type="http://schemas.openxmlformats.org/officeDocument/2006/relationships/slide" Target="slides/slide90.xml"/><Relationship Id="rId115" Type="http://schemas.openxmlformats.org/officeDocument/2006/relationships/slide" Target="slides/slide95.xml"/><Relationship Id="rId131" Type="http://schemas.openxmlformats.org/officeDocument/2006/relationships/slide" Target="slides/slide111.xml"/><Relationship Id="rId136" Type="http://schemas.openxmlformats.org/officeDocument/2006/relationships/slide" Target="slides/slide116.xml"/><Relationship Id="rId157" Type="http://schemas.openxmlformats.org/officeDocument/2006/relationships/slide" Target="slides/slide137.xml"/><Relationship Id="rId61" Type="http://schemas.openxmlformats.org/officeDocument/2006/relationships/slide" Target="slides/slide41.xml"/><Relationship Id="rId82" Type="http://schemas.openxmlformats.org/officeDocument/2006/relationships/slide" Target="slides/slide62.xml"/><Relationship Id="rId152" Type="http://schemas.openxmlformats.org/officeDocument/2006/relationships/slide" Target="slides/slide132.xml"/><Relationship Id="rId173" Type="http://schemas.openxmlformats.org/officeDocument/2006/relationships/viewProps" Target="viewProps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30" Type="http://schemas.openxmlformats.org/officeDocument/2006/relationships/slide" Target="slides/slide10.xml"/><Relationship Id="rId35" Type="http://schemas.openxmlformats.org/officeDocument/2006/relationships/slide" Target="slides/slide15.xml"/><Relationship Id="rId56" Type="http://schemas.openxmlformats.org/officeDocument/2006/relationships/slide" Target="slides/slide36.xml"/><Relationship Id="rId77" Type="http://schemas.openxmlformats.org/officeDocument/2006/relationships/slide" Target="slides/slide57.xml"/><Relationship Id="rId100" Type="http://schemas.openxmlformats.org/officeDocument/2006/relationships/slide" Target="slides/slide80.xml"/><Relationship Id="rId105" Type="http://schemas.openxmlformats.org/officeDocument/2006/relationships/slide" Target="slides/slide85.xml"/><Relationship Id="rId126" Type="http://schemas.openxmlformats.org/officeDocument/2006/relationships/slide" Target="slides/slide106.xml"/><Relationship Id="rId147" Type="http://schemas.openxmlformats.org/officeDocument/2006/relationships/slide" Target="slides/slide127.xml"/><Relationship Id="rId168" Type="http://schemas.openxmlformats.org/officeDocument/2006/relationships/slide" Target="slides/slide148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1.xml"/><Relationship Id="rId72" Type="http://schemas.openxmlformats.org/officeDocument/2006/relationships/slide" Target="slides/slide52.xml"/><Relationship Id="rId93" Type="http://schemas.openxmlformats.org/officeDocument/2006/relationships/slide" Target="slides/slide73.xml"/><Relationship Id="rId98" Type="http://schemas.openxmlformats.org/officeDocument/2006/relationships/slide" Target="slides/slide78.xml"/><Relationship Id="rId121" Type="http://schemas.openxmlformats.org/officeDocument/2006/relationships/slide" Target="slides/slide101.xml"/><Relationship Id="rId142" Type="http://schemas.openxmlformats.org/officeDocument/2006/relationships/slide" Target="slides/slide122.xml"/><Relationship Id="rId163" Type="http://schemas.openxmlformats.org/officeDocument/2006/relationships/slide" Target="slides/slide143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5.xml"/><Relationship Id="rId46" Type="http://schemas.openxmlformats.org/officeDocument/2006/relationships/slide" Target="slides/slide26.xml"/><Relationship Id="rId67" Type="http://schemas.openxmlformats.org/officeDocument/2006/relationships/slide" Target="slides/slide47.xml"/><Relationship Id="rId116" Type="http://schemas.openxmlformats.org/officeDocument/2006/relationships/slide" Target="slides/slide96.xml"/><Relationship Id="rId137" Type="http://schemas.openxmlformats.org/officeDocument/2006/relationships/slide" Target="slides/slide117.xml"/><Relationship Id="rId158" Type="http://schemas.openxmlformats.org/officeDocument/2006/relationships/slide" Target="slides/slide138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21.xml"/><Relationship Id="rId62" Type="http://schemas.openxmlformats.org/officeDocument/2006/relationships/slide" Target="slides/slide42.xml"/><Relationship Id="rId83" Type="http://schemas.openxmlformats.org/officeDocument/2006/relationships/slide" Target="slides/slide63.xml"/><Relationship Id="rId88" Type="http://schemas.openxmlformats.org/officeDocument/2006/relationships/slide" Target="slides/slide68.xml"/><Relationship Id="rId111" Type="http://schemas.openxmlformats.org/officeDocument/2006/relationships/slide" Target="slides/slide91.xml"/><Relationship Id="rId132" Type="http://schemas.openxmlformats.org/officeDocument/2006/relationships/slide" Target="slides/slide112.xml"/><Relationship Id="rId153" Type="http://schemas.openxmlformats.org/officeDocument/2006/relationships/slide" Target="slides/slide133.xml"/><Relationship Id="rId174" Type="http://schemas.openxmlformats.org/officeDocument/2006/relationships/theme" Target="theme/theme1.xml"/><Relationship Id="rId15" Type="http://schemas.openxmlformats.org/officeDocument/2006/relationships/slideMaster" Target="slideMasters/slideMaster15.xml"/><Relationship Id="rId36" Type="http://schemas.openxmlformats.org/officeDocument/2006/relationships/slide" Target="slides/slide16.xml"/><Relationship Id="rId57" Type="http://schemas.openxmlformats.org/officeDocument/2006/relationships/slide" Target="slides/slide37.xml"/><Relationship Id="rId106" Type="http://schemas.openxmlformats.org/officeDocument/2006/relationships/slide" Target="slides/slide86.xml"/><Relationship Id="rId127" Type="http://schemas.openxmlformats.org/officeDocument/2006/relationships/slide" Target="slides/slide107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1.xml"/><Relationship Id="rId52" Type="http://schemas.openxmlformats.org/officeDocument/2006/relationships/slide" Target="slides/slide32.xml"/><Relationship Id="rId73" Type="http://schemas.openxmlformats.org/officeDocument/2006/relationships/slide" Target="slides/slide53.xml"/><Relationship Id="rId78" Type="http://schemas.openxmlformats.org/officeDocument/2006/relationships/slide" Target="slides/slide58.xml"/><Relationship Id="rId94" Type="http://schemas.openxmlformats.org/officeDocument/2006/relationships/slide" Target="slides/slide74.xml"/><Relationship Id="rId99" Type="http://schemas.openxmlformats.org/officeDocument/2006/relationships/slide" Target="slides/slide79.xml"/><Relationship Id="rId101" Type="http://schemas.openxmlformats.org/officeDocument/2006/relationships/slide" Target="slides/slide81.xml"/><Relationship Id="rId122" Type="http://schemas.openxmlformats.org/officeDocument/2006/relationships/slide" Target="slides/slide102.xml"/><Relationship Id="rId143" Type="http://schemas.openxmlformats.org/officeDocument/2006/relationships/slide" Target="slides/slide123.xml"/><Relationship Id="rId148" Type="http://schemas.openxmlformats.org/officeDocument/2006/relationships/slide" Target="slides/slide128.xml"/><Relationship Id="rId164" Type="http://schemas.openxmlformats.org/officeDocument/2006/relationships/slide" Target="slides/slide144.xml"/><Relationship Id="rId169" Type="http://schemas.openxmlformats.org/officeDocument/2006/relationships/slide" Target="slides/slide14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26" Type="http://schemas.openxmlformats.org/officeDocument/2006/relationships/slide" Target="slides/slide6.xml"/><Relationship Id="rId47" Type="http://schemas.openxmlformats.org/officeDocument/2006/relationships/slide" Target="slides/slide27.xml"/><Relationship Id="rId68" Type="http://schemas.openxmlformats.org/officeDocument/2006/relationships/slide" Target="slides/slide48.xml"/><Relationship Id="rId89" Type="http://schemas.openxmlformats.org/officeDocument/2006/relationships/slide" Target="slides/slide69.xml"/><Relationship Id="rId112" Type="http://schemas.openxmlformats.org/officeDocument/2006/relationships/slide" Target="slides/slide92.xml"/><Relationship Id="rId133" Type="http://schemas.openxmlformats.org/officeDocument/2006/relationships/slide" Target="slides/slide113.xml"/><Relationship Id="rId154" Type="http://schemas.openxmlformats.org/officeDocument/2006/relationships/slide" Target="slides/slide134.xml"/><Relationship Id="rId175" Type="http://schemas.openxmlformats.org/officeDocument/2006/relationships/tableStyles" Target="tableStyles.xml"/><Relationship Id="rId16" Type="http://schemas.openxmlformats.org/officeDocument/2006/relationships/slideMaster" Target="slideMasters/slideMaster16.xml"/><Relationship Id="rId37" Type="http://schemas.openxmlformats.org/officeDocument/2006/relationships/slide" Target="slides/slide17.xml"/><Relationship Id="rId58" Type="http://schemas.openxmlformats.org/officeDocument/2006/relationships/slide" Target="slides/slide38.xml"/><Relationship Id="rId79" Type="http://schemas.openxmlformats.org/officeDocument/2006/relationships/slide" Target="slides/slide59.xml"/><Relationship Id="rId102" Type="http://schemas.openxmlformats.org/officeDocument/2006/relationships/slide" Target="slides/slide82.xml"/><Relationship Id="rId123" Type="http://schemas.openxmlformats.org/officeDocument/2006/relationships/slide" Target="slides/slide103.xml"/><Relationship Id="rId144" Type="http://schemas.openxmlformats.org/officeDocument/2006/relationships/slide" Target="slides/slide124.xml"/><Relationship Id="rId90" Type="http://schemas.openxmlformats.org/officeDocument/2006/relationships/slide" Target="slides/slide70.xml"/><Relationship Id="rId165" Type="http://schemas.openxmlformats.org/officeDocument/2006/relationships/slide" Target="slides/slide145.xml"/><Relationship Id="rId27" Type="http://schemas.openxmlformats.org/officeDocument/2006/relationships/slide" Target="slides/slide7.xml"/><Relationship Id="rId48" Type="http://schemas.openxmlformats.org/officeDocument/2006/relationships/slide" Target="slides/slide28.xml"/><Relationship Id="rId69" Type="http://schemas.openxmlformats.org/officeDocument/2006/relationships/slide" Target="slides/slide49.xml"/><Relationship Id="rId113" Type="http://schemas.openxmlformats.org/officeDocument/2006/relationships/slide" Target="slides/slide93.xml"/><Relationship Id="rId134" Type="http://schemas.openxmlformats.org/officeDocument/2006/relationships/slide" Target="slides/slide114.xml"/><Relationship Id="rId80" Type="http://schemas.openxmlformats.org/officeDocument/2006/relationships/slide" Target="slides/slide60.xml"/><Relationship Id="rId155" Type="http://schemas.openxmlformats.org/officeDocument/2006/relationships/slide" Target="slides/slide135.xml"/><Relationship Id="rId17" Type="http://schemas.openxmlformats.org/officeDocument/2006/relationships/slideMaster" Target="slideMasters/slideMaster17.xml"/><Relationship Id="rId38" Type="http://schemas.openxmlformats.org/officeDocument/2006/relationships/slide" Target="slides/slide18.xml"/><Relationship Id="rId59" Type="http://schemas.openxmlformats.org/officeDocument/2006/relationships/slide" Target="slides/slide39.xml"/><Relationship Id="rId103" Type="http://schemas.openxmlformats.org/officeDocument/2006/relationships/slide" Target="slides/slide83.xml"/><Relationship Id="rId124" Type="http://schemas.openxmlformats.org/officeDocument/2006/relationships/slide" Target="slides/slide104.xml"/><Relationship Id="rId70" Type="http://schemas.openxmlformats.org/officeDocument/2006/relationships/slide" Target="slides/slide50.xml"/><Relationship Id="rId91" Type="http://schemas.openxmlformats.org/officeDocument/2006/relationships/slide" Target="slides/slide71.xml"/><Relationship Id="rId145" Type="http://schemas.openxmlformats.org/officeDocument/2006/relationships/slide" Target="slides/slide125.xml"/><Relationship Id="rId166" Type="http://schemas.openxmlformats.org/officeDocument/2006/relationships/slide" Target="slides/slide146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3067092651757185E-2"/>
          <c:y val="7.874015748031496E-2"/>
          <c:w val="0.87539936102236426"/>
          <c:h val="0.76377952755905509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97 dB</c:v>
                </c:pt>
              </c:strCache>
            </c:strRef>
          </c:tx>
          <c:spPr>
            <a:ln w="16754">
              <a:solidFill>
                <a:srgbClr val="FF0000"/>
              </a:solidFill>
              <a:prstDash val="solid"/>
            </a:ln>
          </c:spPr>
          <c:marker>
            <c:symbol val="diamond"/>
            <c:size val="6"/>
            <c:spPr>
              <a:solidFill>
                <a:srgbClr val="FF0000"/>
              </a:solidFill>
              <a:ln>
                <a:solidFill>
                  <a:srgbClr val="FF0000"/>
                </a:solidFill>
                <a:prstDash val="solid"/>
              </a:ln>
            </c:spPr>
          </c:marker>
          <c:cat>
            <c:numRef>
              <c:f>Sheet1!$B$1:$J$1</c:f>
              <c:numCache>
                <c:formatCode>General</c:formatCode>
                <c:ptCount val="9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10</c:v>
                </c:pt>
                <c:pt idx="7">
                  <c:v>20</c:v>
                </c:pt>
                <c:pt idx="8">
                  <c:v>50</c:v>
                </c:pt>
              </c:numCache>
            </c:numRef>
          </c:cat>
          <c:val>
            <c:numRef>
              <c:f>Sheet1!$B$2:$J$2</c:f>
              <c:numCache>
                <c:formatCode>General</c:formatCode>
                <c:ptCount val="9"/>
                <c:pt idx="0">
                  <c:v>0</c:v>
                </c:pt>
                <c:pt idx="1">
                  <c:v>10</c:v>
                </c:pt>
                <c:pt idx="2">
                  <c:v>18.5</c:v>
                </c:pt>
                <c:pt idx="3">
                  <c:v>27.5</c:v>
                </c:pt>
                <c:pt idx="4">
                  <c:v>36</c:v>
                </c:pt>
                <c:pt idx="5">
                  <c:v>45</c:v>
                </c:pt>
                <c:pt idx="6">
                  <c:v>50</c:v>
                </c:pt>
                <c:pt idx="7">
                  <c:v>52</c:v>
                </c:pt>
                <c:pt idx="8">
                  <c:v>53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92 dB</c:v>
                </c:pt>
              </c:strCache>
            </c:strRef>
          </c:tx>
          <c:spPr>
            <a:ln w="16754">
              <a:solidFill>
                <a:srgbClr val="FFFF00"/>
              </a:solidFill>
              <a:prstDash val="solid"/>
            </a:ln>
          </c:spPr>
          <c:marker>
            <c:symbol val="square"/>
            <c:size val="6"/>
            <c:spPr>
              <a:solidFill>
                <a:srgbClr val="FFFF00"/>
              </a:solidFill>
              <a:ln>
                <a:solidFill>
                  <a:srgbClr val="FFFF00"/>
                </a:solidFill>
                <a:prstDash val="solid"/>
              </a:ln>
            </c:spPr>
          </c:marker>
          <c:cat>
            <c:numRef>
              <c:f>Sheet1!$B$1:$J$1</c:f>
              <c:numCache>
                <c:formatCode>General</c:formatCode>
                <c:ptCount val="9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10</c:v>
                </c:pt>
                <c:pt idx="7">
                  <c:v>20</c:v>
                </c:pt>
                <c:pt idx="8">
                  <c:v>50</c:v>
                </c:pt>
              </c:numCache>
            </c:numRef>
          </c:cat>
          <c:val>
            <c:numRef>
              <c:f>Sheet1!$B$3:$J$3</c:f>
              <c:numCache>
                <c:formatCode>General</c:formatCode>
                <c:ptCount val="9"/>
                <c:pt idx="0">
                  <c:v>0</c:v>
                </c:pt>
                <c:pt idx="1">
                  <c:v>3</c:v>
                </c:pt>
                <c:pt idx="2">
                  <c:v>8</c:v>
                </c:pt>
                <c:pt idx="3">
                  <c:v>13</c:v>
                </c:pt>
                <c:pt idx="4">
                  <c:v>20</c:v>
                </c:pt>
                <c:pt idx="5">
                  <c:v>26</c:v>
                </c:pt>
                <c:pt idx="6">
                  <c:v>30</c:v>
                </c:pt>
                <c:pt idx="7">
                  <c:v>32</c:v>
                </c:pt>
                <c:pt idx="8">
                  <c:v>34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83 dB</c:v>
                </c:pt>
              </c:strCache>
            </c:strRef>
          </c:tx>
          <c:spPr>
            <a:ln w="16754">
              <a:solidFill>
                <a:srgbClr val="00FF00"/>
              </a:solidFill>
              <a:prstDash val="solid"/>
            </a:ln>
          </c:spPr>
          <c:marker>
            <c:symbol val="triangle"/>
            <c:size val="6"/>
            <c:spPr>
              <a:solidFill>
                <a:srgbClr val="00FF00"/>
              </a:solidFill>
              <a:ln>
                <a:solidFill>
                  <a:srgbClr val="00FF00"/>
                </a:solidFill>
                <a:prstDash val="solid"/>
              </a:ln>
            </c:spPr>
          </c:marker>
          <c:cat>
            <c:numRef>
              <c:f>Sheet1!$B$1:$J$1</c:f>
              <c:numCache>
                <c:formatCode>General</c:formatCode>
                <c:ptCount val="9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10</c:v>
                </c:pt>
                <c:pt idx="7">
                  <c:v>20</c:v>
                </c:pt>
                <c:pt idx="8">
                  <c:v>50</c:v>
                </c:pt>
              </c:numCache>
            </c:numRef>
          </c:cat>
          <c:val>
            <c:numRef>
              <c:f>Sheet1!$B$4:$J$4</c:f>
              <c:numCache>
                <c:formatCode>General</c:formatCode>
                <c:ptCount val="9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5</c:v>
                </c:pt>
                <c:pt idx="5">
                  <c:v>8</c:v>
                </c:pt>
                <c:pt idx="6">
                  <c:v>12</c:v>
                </c:pt>
                <c:pt idx="7">
                  <c:v>15</c:v>
                </c:pt>
                <c:pt idx="8">
                  <c:v>17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2805760"/>
        <c:axId val="378745920"/>
      </c:lineChart>
      <c:catAx>
        <c:axId val="442805760"/>
        <c:scaling>
          <c:orientation val="minMax"/>
        </c:scaling>
        <c:delete val="0"/>
        <c:axPos val="b"/>
        <c:majorGridlines>
          <c:spPr>
            <a:ln w="4189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4189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2177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tr-TR"/>
          </a:p>
        </c:txPr>
        <c:crossAx val="3787459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78745920"/>
        <c:scaling>
          <c:orientation val="minMax"/>
        </c:scaling>
        <c:delete val="0"/>
        <c:axPos val="l"/>
        <c:majorGridlines>
          <c:spPr>
            <a:ln w="4189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4189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2177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tr-TR"/>
          </a:p>
        </c:txPr>
        <c:crossAx val="442805760"/>
        <c:crosses val="autoZero"/>
        <c:crossBetween val="midCat"/>
      </c:valAx>
      <c:spPr>
        <a:solidFill>
          <a:srgbClr val="C0C0C0"/>
        </a:solidFill>
        <a:ln w="16754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177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tr-TR"/>
    </a:p>
  </c:txPr>
  <c:externalData r:id="rId1">
    <c:autoUpdate val="0"/>
  </c:externalData>
  <c:userShapes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0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0.90736</cdr:x>
      <cdr:y>0.10292</cdr:y>
    </cdr:from>
    <cdr:to>
      <cdr:x>0.95908</cdr:x>
      <cdr:y>0.15729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8015452" y="495221"/>
          <a:ext cx="456920" cy="26161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000000" mc:Ignorable="a14" a14:legacySpreadsheetColorIndex="64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FFFFFF" mc:Ignorable="a14" a14:legacySpreadsheetColorIndex="65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cdr:spPr>
      <cdr:txBody>
        <a:bodyPr xmlns:a="http://schemas.openxmlformats.org/drawingml/2006/main" wrap="none" lIns="18288" tIns="22860" rIns="18288" bIns="22860" anchor="ctr" upright="1">
          <a:spAutoFit/>
        </a:bodyPr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tr-TR" sz="1400" b="1" i="0" u="none" strike="noStrike" baseline="0" dirty="0">
              <a:solidFill>
                <a:srgbClr val="000000"/>
              </a:solidFill>
              <a:latin typeface="Calibri" pitchFamily="34" charset="0"/>
              <a:cs typeface="Calibri" pitchFamily="34" charset="0"/>
            </a:rPr>
            <a:t>97 </a:t>
          </a:r>
          <a:r>
            <a:rPr lang="tr-TR" sz="1400" b="1" i="0" u="none" strike="noStrike" baseline="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rPr>
            <a:t>dB</a:t>
          </a:r>
          <a:endParaRPr lang="tr-TR" sz="1400" b="1" i="0" u="none" strike="noStrike" baseline="0" dirty="0">
            <a:solidFill>
              <a:srgbClr val="000000"/>
            </a:solidFill>
            <a:latin typeface="Calibri" pitchFamily="34" charset="0"/>
            <a:cs typeface="Calibri" pitchFamily="34" charset="0"/>
          </a:endParaRPr>
        </a:p>
      </cdr:txBody>
    </cdr:sp>
  </cdr:relSizeAnchor>
  <cdr:relSizeAnchor xmlns:cdr="http://schemas.openxmlformats.org/drawingml/2006/chartDrawing">
    <cdr:from>
      <cdr:x>0.90602</cdr:x>
      <cdr:y>0.34711</cdr:y>
    </cdr:from>
    <cdr:to>
      <cdr:x>0.95774</cdr:x>
      <cdr:y>0.40148</cdr:y>
    </cdr:to>
    <cdr:sp macro="" textlink="">
      <cdr:nvSpPr>
        <cdr:cNvPr id="1026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8003647" y="1670186"/>
          <a:ext cx="456920" cy="26161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000000" mc:Ignorable="a14" a14:legacySpreadsheetColorIndex="64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FFFFFF" mc:Ignorable="a14" a14:legacySpreadsheetColorIndex="65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cdr:spPr>
      <cdr:txBody>
        <a:bodyPr xmlns:a="http://schemas.openxmlformats.org/drawingml/2006/main" wrap="none" lIns="18288" tIns="22860" rIns="18288" bIns="22860" anchor="ctr" upright="1">
          <a:spAutoFit/>
        </a:bodyPr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tr-TR" sz="1400" b="1" i="0" u="none" strike="noStrike" baseline="0" dirty="0">
              <a:solidFill>
                <a:srgbClr val="000000"/>
              </a:solidFill>
              <a:latin typeface="Calibri" pitchFamily="34" charset="0"/>
              <a:cs typeface="Calibri" pitchFamily="34" charset="0"/>
            </a:rPr>
            <a:t>92 </a:t>
          </a:r>
          <a:r>
            <a:rPr lang="tr-TR" sz="1400" b="1" i="0" u="none" strike="noStrike" baseline="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rPr>
            <a:t>dB</a:t>
          </a:r>
          <a:endParaRPr lang="tr-TR" sz="1400" b="1" i="0" u="none" strike="noStrike" baseline="0" dirty="0">
            <a:solidFill>
              <a:srgbClr val="000000"/>
            </a:solidFill>
            <a:latin typeface="Calibri" pitchFamily="34" charset="0"/>
            <a:cs typeface="Calibri" pitchFamily="34" charset="0"/>
          </a:endParaRPr>
        </a:p>
      </cdr:txBody>
    </cdr:sp>
  </cdr:relSizeAnchor>
  <cdr:relSizeAnchor xmlns:cdr="http://schemas.openxmlformats.org/drawingml/2006/chartDrawing">
    <cdr:from>
      <cdr:x>0.90602</cdr:x>
      <cdr:y>0.58214</cdr:y>
    </cdr:from>
    <cdr:to>
      <cdr:x>0.95774</cdr:x>
      <cdr:y>0.63651</cdr:y>
    </cdr:to>
    <cdr:sp macro="" textlink="">
      <cdr:nvSpPr>
        <cdr:cNvPr id="1027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8003647" y="2801081"/>
          <a:ext cx="456920" cy="26161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000000" mc:Ignorable="a14" a14:legacySpreadsheetColorIndex="64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FFFFFF" mc:Ignorable="a14" a14:legacySpreadsheetColorIndex="65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cdr:spPr>
      <cdr:txBody>
        <a:bodyPr xmlns:a="http://schemas.openxmlformats.org/drawingml/2006/main" wrap="none" lIns="18288" tIns="22860" rIns="18288" bIns="22860" anchor="ctr" upright="1">
          <a:spAutoFit/>
        </a:bodyPr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tr-TR" sz="1400" b="1" i="0" u="none" strike="noStrike" baseline="0" dirty="0">
              <a:solidFill>
                <a:srgbClr val="000000"/>
              </a:solidFill>
              <a:latin typeface="Calibri" pitchFamily="34" charset="0"/>
              <a:cs typeface="Calibri" pitchFamily="34" charset="0"/>
            </a:rPr>
            <a:t>83 </a:t>
          </a:r>
          <a:r>
            <a:rPr lang="tr-TR" sz="1400" b="1" i="0" u="none" strike="noStrike" baseline="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rPr>
            <a:t>dB</a:t>
          </a:r>
          <a:endParaRPr lang="tr-TR" sz="1400" b="1" i="0" u="none" strike="noStrike" baseline="0" dirty="0">
            <a:solidFill>
              <a:srgbClr val="000000"/>
            </a:solidFill>
            <a:latin typeface="Calibri" pitchFamily="34" charset="0"/>
            <a:cs typeface="Calibri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6FBF181-6581-4E2F-849B-67FB4221BBBA}" type="datetimeFigureOut">
              <a:rPr lang="de-DE"/>
              <a:pPr>
                <a:defRPr/>
              </a:pPr>
              <a:t>13.08.2013</a:t>
            </a:fld>
            <a:endParaRPr lang="de-DE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42F2CB9-D2A6-4AD7-95AE-4B6DB534C3C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91415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5FAF4A-B3D3-49A6-BC24-6E15E10FCEA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96423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noProof="1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100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100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102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102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103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103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104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104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105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105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106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106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107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107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108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108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109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109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110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110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111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111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112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112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113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113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114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114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115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115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116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116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117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117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118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118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119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119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120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120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121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121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122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122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123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123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124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124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125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125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126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126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127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127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128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128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129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129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131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131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132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132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133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133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135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135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136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136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137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137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138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138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139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139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140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140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141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141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142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142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143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143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144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144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145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145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146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146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147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147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148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148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149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149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C8F3166-9584-4576-BF2A-88277A808BE4}" type="slidenum">
              <a:rPr lang="de-DE" sz="1200">
                <a:solidFill>
                  <a:prstClr val="black"/>
                </a:solidFill>
              </a:rPr>
              <a:pPr algn="r"/>
              <a:t>17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5779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62394A9D-7604-46CA-89C0-B937B3BD6EB5}" type="slidenum">
              <a:rPr lang="en-GB" sz="1300">
                <a:solidFill>
                  <a:prstClr val="black"/>
                </a:solidFill>
              </a:rPr>
              <a:pPr algn="r" defTabSz="947738"/>
              <a:t>17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57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57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/>
              <a:pPr algn="r"/>
              <a:t>19</a:t>
            </a:fld>
            <a:endParaRPr lang="de-DE" sz="1200" dirty="0"/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/>
              <a:pPr algn="r" defTabSz="947738"/>
              <a:t>19</a:t>
            </a:fld>
            <a:endParaRPr lang="en-GB" sz="1300" dirty="0"/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C8F3166-9584-4576-BF2A-88277A808BE4}" type="slidenum">
              <a:rPr lang="de-DE" sz="1200">
                <a:solidFill>
                  <a:prstClr val="black"/>
                </a:solidFill>
              </a:rPr>
              <a:pPr algn="r"/>
              <a:t>20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5779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62394A9D-7604-46CA-89C0-B937B3BD6EB5}" type="slidenum">
              <a:rPr lang="en-GB" sz="1300">
                <a:solidFill>
                  <a:prstClr val="black"/>
                </a:solidFill>
              </a:rPr>
              <a:pPr algn="r" defTabSz="947738"/>
              <a:t>20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57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57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C8F3166-9584-4576-BF2A-88277A808BE4}" type="slidenum">
              <a:rPr lang="de-DE" sz="1200">
                <a:solidFill>
                  <a:prstClr val="black"/>
                </a:solidFill>
              </a:rPr>
              <a:pPr algn="r"/>
              <a:t>21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5779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62394A9D-7604-46CA-89C0-B937B3BD6EB5}" type="slidenum">
              <a:rPr lang="en-GB" sz="1300">
                <a:solidFill>
                  <a:prstClr val="black"/>
                </a:solidFill>
              </a:rPr>
              <a:pPr algn="r" defTabSz="947738"/>
              <a:t>21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57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57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/>
              <a:pPr algn="r"/>
              <a:t>24</a:t>
            </a:fld>
            <a:endParaRPr lang="de-DE" sz="1200" dirty="0"/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/>
              <a:pPr algn="r" defTabSz="947738"/>
              <a:t>24</a:t>
            </a:fld>
            <a:endParaRPr lang="en-GB" sz="1300" dirty="0"/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/>
              <a:pPr algn="r"/>
              <a:t>33</a:t>
            </a:fld>
            <a:endParaRPr lang="de-DE" sz="1200" dirty="0"/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/>
              <a:pPr algn="r" defTabSz="947738"/>
              <a:t>33</a:t>
            </a:fld>
            <a:endParaRPr lang="en-GB" sz="1300" dirty="0"/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34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34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35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35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38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38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/>
              <a:pPr algn="r"/>
              <a:t>39</a:t>
            </a:fld>
            <a:endParaRPr lang="de-DE" sz="1200" dirty="0"/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/>
              <a:pPr algn="r" defTabSz="947738"/>
              <a:t>39</a:t>
            </a:fld>
            <a:endParaRPr lang="en-GB" sz="1300" dirty="0"/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/>
              <a:pPr algn="r"/>
              <a:t>40</a:t>
            </a:fld>
            <a:endParaRPr lang="de-DE" sz="1200" dirty="0"/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/>
              <a:pPr algn="r" defTabSz="947738"/>
              <a:t>40</a:t>
            </a:fld>
            <a:endParaRPr lang="en-GB" sz="1300" dirty="0"/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41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41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51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51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53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53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56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56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57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57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60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60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65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65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73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73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75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75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77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77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80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80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84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84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89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89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90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90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91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91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92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92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93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93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94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94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95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95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96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96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97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97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98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98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99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99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0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542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58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59106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41597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46835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13095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67626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2854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11572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44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16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542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58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59106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41597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46835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13095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67626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2854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1157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376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44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16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136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7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64100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58541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63405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918554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12710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9842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504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76239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2361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5574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488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225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24131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58021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651814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69968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6140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739906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22401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972236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74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3072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0626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74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97723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64471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34570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0025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124778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193577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708233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232640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24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623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332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687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12324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475866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5917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466199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85772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659654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64040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373393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034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2854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645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5798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267211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6615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6377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201209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028050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969353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833211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086671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2529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355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107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72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2809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980037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692952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302402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976602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79333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075546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135910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449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825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8438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1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007094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09472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521691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453703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278157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230969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724762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580528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380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8193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031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142823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8898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205843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674193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17625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313958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401639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10903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672409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80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164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931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5633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9044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182278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990130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569915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546419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386102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069631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7019957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140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972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9498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90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65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7493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2454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5292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8280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427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8321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7380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5442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940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264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696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08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58627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6302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007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90230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7070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0998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060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74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6325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0174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979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63533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1269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02396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84817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3637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16476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7183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877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723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934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79591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735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13612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82154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34945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86278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49641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754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570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01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128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685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29211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19233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81422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58129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2666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16290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1017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382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460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0894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54117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96354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64572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80758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67600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99649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99827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050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225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542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58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59106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41597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46835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13095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67626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2854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11572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44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16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image" Target="../media/image2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image" Target="../media/image2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image" Target="../media/image2.pn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image" Target="../media/image2.pn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Relationship Id="rId14" Type="http://schemas.openxmlformats.org/officeDocument/2006/relationships/image" Target="../media/image2.pn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Relationship Id="rId14" Type="http://schemas.openxmlformats.org/officeDocument/2006/relationships/image" Target="../media/image2.pn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Relationship Id="rId14" Type="http://schemas.openxmlformats.org/officeDocument/2006/relationships/image" Target="../media/image2.pn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Relationship Id="rId14" Type="http://schemas.openxmlformats.org/officeDocument/2006/relationships/image" Target="../media/image2.png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Relationship Id="rId14" Type="http://schemas.openxmlformats.org/officeDocument/2006/relationships/image" Target="../media/image2.png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205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0.xml"/><Relationship Id="rId1" Type="http://schemas.openxmlformats.org/officeDocument/2006/relationships/slideLayout" Target="../slideLayouts/slideLayout199.xml"/><Relationship Id="rId6" Type="http://schemas.openxmlformats.org/officeDocument/2006/relationships/slideLayout" Target="../slideLayouts/slideLayout204.xml"/><Relationship Id="rId11" Type="http://schemas.openxmlformats.org/officeDocument/2006/relationships/slideLayout" Target="../slideLayouts/slideLayout209.xml"/><Relationship Id="rId5" Type="http://schemas.openxmlformats.org/officeDocument/2006/relationships/slideLayout" Target="../slideLayouts/slideLayout203.xml"/><Relationship Id="rId10" Type="http://schemas.openxmlformats.org/officeDocument/2006/relationships/slideLayout" Target="../slideLayouts/slideLayout208.xml"/><Relationship Id="rId4" Type="http://schemas.openxmlformats.org/officeDocument/2006/relationships/slideLayout" Target="../slideLayouts/slideLayout202.xml"/><Relationship Id="rId9" Type="http://schemas.openxmlformats.org/officeDocument/2006/relationships/slideLayout" Target="../slideLayouts/slideLayout207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12.xml"/><Relationship Id="rId7" Type="http://schemas.openxmlformats.org/officeDocument/2006/relationships/slideLayout" Target="../slideLayouts/slideLayout216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11.xml"/><Relationship Id="rId1" Type="http://schemas.openxmlformats.org/officeDocument/2006/relationships/slideLayout" Target="../slideLayouts/slideLayout210.xml"/><Relationship Id="rId6" Type="http://schemas.openxmlformats.org/officeDocument/2006/relationships/slideLayout" Target="../slideLayouts/slideLayout215.xml"/><Relationship Id="rId11" Type="http://schemas.openxmlformats.org/officeDocument/2006/relationships/slideLayout" Target="../slideLayouts/slideLayout220.xml"/><Relationship Id="rId5" Type="http://schemas.openxmlformats.org/officeDocument/2006/relationships/slideLayout" Target="../slideLayouts/slideLayout214.xml"/><Relationship Id="rId10" Type="http://schemas.openxmlformats.org/officeDocument/2006/relationships/slideLayout" Target="../slideLayouts/slideLayout219.xml"/><Relationship Id="rId4" Type="http://schemas.openxmlformats.org/officeDocument/2006/relationships/slideLayout" Target="../slideLayouts/slideLayout213.xml"/><Relationship Id="rId9" Type="http://schemas.openxmlformats.org/officeDocument/2006/relationships/slideLayout" Target="../slideLayouts/slideLayout218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2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074713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074713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990369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69" r:id="rId1"/>
    <p:sldLayoutId id="2147484370" r:id="rId2"/>
    <p:sldLayoutId id="2147484371" r:id="rId3"/>
    <p:sldLayoutId id="2147484372" r:id="rId4"/>
    <p:sldLayoutId id="2147484373" r:id="rId5"/>
    <p:sldLayoutId id="2147484374" r:id="rId6"/>
    <p:sldLayoutId id="2147484375" r:id="rId7"/>
    <p:sldLayoutId id="2147484376" r:id="rId8"/>
    <p:sldLayoutId id="2147484377" r:id="rId9"/>
    <p:sldLayoutId id="2147484378" r:id="rId10"/>
    <p:sldLayoutId id="214748437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48886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65" r:id="rId1"/>
    <p:sldLayoutId id="2147484466" r:id="rId2"/>
    <p:sldLayoutId id="2147484467" r:id="rId3"/>
    <p:sldLayoutId id="2147484468" r:id="rId4"/>
    <p:sldLayoutId id="2147484469" r:id="rId5"/>
    <p:sldLayoutId id="2147484470" r:id="rId6"/>
    <p:sldLayoutId id="2147484471" r:id="rId7"/>
    <p:sldLayoutId id="2147484472" r:id="rId8"/>
    <p:sldLayoutId id="2147484473" r:id="rId9"/>
    <p:sldLayoutId id="2147484474" r:id="rId10"/>
    <p:sldLayoutId id="214748447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793646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89" r:id="rId1"/>
    <p:sldLayoutId id="2147484490" r:id="rId2"/>
    <p:sldLayoutId id="2147484491" r:id="rId3"/>
    <p:sldLayoutId id="2147484492" r:id="rId4"/>
    <p:sldLayoutId id="2147484493" r:id="rId5"/>
    <p:sldLayoutId id="2147484494" r:id="rId6"/>
    <p:sldLayoutId id="2147484495" r:id="rId7"/>
    <p:sldLayoutId id="2147484496" r:id="rId8"/>
    <p:sldLayoutId id="2147484497" r:id="rId9"/>
    <p:sldLayoutId id="2147484498" r:id="rId10"/>
    <p:sldLayoutId id="214748449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796314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01" r:id="rId1"/>
    <p:sldLayoutId id="2147484502" r:id="rId2"/>
    <p:sldLayoutId id="2147484503" r:id="rId3"/>
    <p:sldLayoutId id="2147484504" r:id="rId4"/>
    <p:sldLayoutId id="2147484505" r:id="rId5"/>
    <p:sldLayoutId id="2147484506" r:id="rId6"/>
    <p:sldLayoutId id="2147484507" r:id="rId7"/>
    <p:sldLayoutId id="2147484508" r:id="rId8"/>
    <p:sldLayoutId id="2147484509" r:id="rId9"/>
    <p:sldLayoutId id="2147484510" r:id="rId10"/>
    <p:sldLayoutId id="214748451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431014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25" r:id="rId1"/>
    <p:sldLayoutId id="2147484526" r:id="rId2"/>
    <p:sldLayoutId id="2147484527" r:id="rId3"/>
    <p:sldLayoutId id="2147484528" r:id="rId4"/>
    <p:sldLayoutId id="2147484529" r:id="rId5"/>
    <p:sldLayoutId id="2147484530" r:id="rId6"/>
    <p:sldLayoutId id="2147484531" r:id="rId7"/>
    <p:sldLayoutId id="2147484532" r:id="rId8"/>
    <p:sldLayoutId id="2147484533" r:id="rId9"/>
    <p:sldLayoutId id="2147484534" r:id="rId10"/>
    <p:sldLayoutId id="214748453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915524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21" r:id="rId1"/>
    <p:sldLayoutId id="2147484622" r:id="rId2"/>
    <p:sldLayoutId id="2147484623" r:id="rId3"/>
    <p:sldLayoutId id="2147484624" r:id="rId4"/>
    <p:sldLayoutId id="2147484625" r:id="rId5"/>
    <p:sldLayoutId id="2147484626" r:id="rId6"/>
    <p:sldLayoutId id="2147484627" r:id="rId7"/>
    <p:sldLayoutId id="2147484628" r:id="rId8"/>
    <p:sldLayoutId id="2147484629" r:id="rId9"/>
    <p:sldLayoutId id="2147484630" r:id="rId10"/>
    <p:sldLayoutId id="214748463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189727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33" r:id="rId1"/>
    <p:sldLayoutId id="2147484634" r:id="rId2"/>
    <p:sldLayoutId id="2147484635" r:id="rId3"/>
    <p:sldLayoutId id="2147484636" r:id="rId4"/>
    <p:sldLayoutId id="2147484637" r:id="rId5"/>
    <p:sldLayoutId id="2147484638" r:id="rId6"/>
    <p:sldLayoutId id="2147484639" r:id="rId7"/>
    <p:sldLayoutId id="2147484640" r:id="rId8"/>
    <p:sldLayoutId id="2147484641" r:id="rId9"/>
    <p:sldLayoutId id="2147484642" r:id="rId10"/>
    <p:sldLayoutId id="214748464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61903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57" r:id="rId1"/>
    <p:sldLayoutId id="2147484658" r:id="rId2"/>
    <p:sldLayoutId id="2147484659" r:id="rId3"/>
    <p:sldLayoutId id="2147484660" r:id="rId4"/>
    <p:sldLayoutId id="2147484661" r:id="rId5"/>
    <p:sldLayoutId id="2147484662" r:id="rId6"/>
    <p:sldLayoutId id="2147484663" r:id="rId7"/>
    <p:sldLayoutId id="2147484664" r:id="rId8"/>
    <p:sldLayoutId id="2147484665" r:id="rId9"/>
    <p:sldLayoutId id="2147484666" r:id="rId10"/>
    <p:sldLayoutId id="214748466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891204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829419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81" r:id="rId1"/>
    <p:sldLayoutId id="2147484682" r:id="rId2"/>
    <p:sldLayoutId id="2147484683" r:id="rId3"/>
    <p:sldLayoutId id="2147484684" r:id="rId4"/>
    <p:sldLayoutId id="2147484685" r:id="rId5"/>
    <p:sldLayoutId id="2147484686" r:id="rId6"/>
    <p:sldLayoutId id="2147484687" r:id="rId7"/>
    <p:sldLayoutId id="2147484688" r:id="rId8"/>
    <p:sldLayoutId id="2147484689" r:id="rId9"/>
    <p:sldLayoutId id="2147484690" r:id="rId10"/>
    <p:sldLayoutId id="214748469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620287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4232151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558378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067123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873947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951493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074713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3" r:id="rId9"/>
    <p:sldLayoutId id="2147484054" r:id="rId10"/>
    <p:sldLayoutId id="214748405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6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73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73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73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73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8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73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emf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88.emf"/><Relationship Id="rId4" Type="http://schemas.openxmlformats.org/officeDocument/2006/relationships/image" Target="../media/image87.emf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emf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73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73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73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73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73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73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7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emf"/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73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73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73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73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54.emf"/><Relationship Id="rId4" Type="http://schemas.openxmlformats.org/officeDocument/2006/relationships/image" Target="../media/image53.png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73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73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73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00.png"/><Relationship Id="rId4" Type="http://schemas.openxmlformats.org/officeDocument/2006/relationships/oleObject" Target="../embeddings/oleObject2.bin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g"/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4.pn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gif"/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6.pn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7" Type="http://schemas.openxmlformats.org/officeDocument/2006/relationships/image" Target="../media/image111.jpeg"/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0.jpeg"/><Relationship Id="rId5" Type="http://schemas.openxmlformats.org/officeDocument/2006/relationships/image" Target="../media/image109.jpeg"/><Relationship Id="rId4" Type="http://schemas.openxmlformats.org/officeDocument/2006/relationships/image" Target="../media/image108.jpe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4.png"/><Relationship Id="rId4" Type="http://schemas.openxmlformats.org/officeDocument/2006/relationships/image" Target="../media/image113.jpe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6.jpe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g"/><Relationship Id="rId2" Type="http://schemas.openxmlformats.org/officeDocument/2006/relationships/notesSlide" Target="../notesSlides/notesSlide14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8.jpe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141.xml"/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2.xml"/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wmf"/><Relationship Id="rId2" Type="http://schemas.openxmlformats.org/officeDocument/2006/relationships/notesSlide" Target="../notesSlides/notesSlide143.xml"/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4.xml"/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4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6.xml"/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notesSlide" Target="../notesSlides/notesSlide147.xml"/><Relationship Id="rId1" Type="http://schemas.openxmlformats.org/officeDocument/2006/relationships/slideLayout" Target="../slideLayouts/slideLayout1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6.emf"/><Relationship Id="rId4" Type="http://schemas.openxmlformats.org/officeDocument/2006/relationships/oleObject" Target="../embeddings/oleObject1.bin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1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9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9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2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61.xml"/><Relationship Id="rId6" Type="http://schemas.openxmlformats.org/officeDocument/2006/relationships/image" Target="../media/image50.pn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6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gif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6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emf"/><Relationship Id="rId4" Type="http://schemas.openxmlformats.org/officeDocument/2006/relationships/image" Target="../media/image53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3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8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eg"/><Relationship Id="rId5" Type="http://schemas.openxmlformats.org/officeDocument/2006/relationships/image" Target="../media/image63.png"/><Relationship Id="rId4" Type="http://schemas.openxmlformats.org/officeDocument/2006/relationships/image" Target="../media/image62.jp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06.xml"/><Relationship Id="rId6" Type="http://schemas.openxmlformats.org/officeDocument/2006/relationships/image" Target="../media/image68.jpg"/><Relationship Id="rId5" Type="http://schemas.openxmlformats.org/officeDocument/2006/relationships/image" Target="../media/image67.jpg"/><Relationship Id="rId4" Type="http://schemas.openxmlformats.org/officeDocument/2006/relationships/image" Target="../media/image66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7" Type="http://schemas.openxmlformats.org/officeDocument/2006/relationships/image" Target="../media/image13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gif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5" Type="http://schemas.openxmlformats.org/officeDocument/2006/relationships/image" Target="../media/image63.png"/><Relationship Id="rId4" Type="http://schemas.openxmlformats.org/officeDocument/2006/relationships/image" Target="../media/image70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94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05.xml"/><Relationship Id="rId4" Type="http://schemas.openxmlformats.org/officeDocument/2006/relationships/image" Target="../media/image53.pn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9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84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84.xml"/><Relationship Id="rId4" Type="http://schemas.openxmlformats.org/officeDocument/2006/relationships/image" Target="../media/image76.emf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84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50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50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Dikdörtgen"/>
          <p:cNvSpPr/>
          <p:nvPr/>
        </p:nvSpPr>
        <p:spPr>
          <a:xfrm>
            <a:off x="186906" y="-271111"/>
            <a:ext cx="8791574" cy="3170099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7DC4FF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dkEdge">
            <a:bevelT w="63500" h="63500"/>
            <a:contourClr>
              <a:schemeClr val="bg2">
                <a:lumMod val="20000"/>
                <a:lumOff val="80000"/>
              </a:schemeClr>
            </a:contourClr>
          </a:sp3d>
        </p:spPr>
        <p:txBody>
          <a:bodyPr wrap="square" anchor="ctr" anchorCtr="1">
            <a:spAutoFit/>
          </a:bodyPr>
          <a:lstStyle/>
          <a:p>
            <a:pPr algn="ctr">
              <a:defRPr/>
            </a:pPr>
            <a:r>
              <a:rPr lang="tr-TR" sz="10000" dirty="0" smtClean="0">
                <a:ln w="38100">
                  <a:solidFill>
                    <a:schemeClr val="bg2">
                      <a:lumMod val="40000"/>
                      <a:lumOff val="6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76200" dist="50800" dir="5400000" algn="tl">
                    <a:schemeClr val="tx1"/>
                  </a:outerShdw>
                </a:effectLst>
                <a:latin typeface="Cambria" pitchFamily="18" charset="0"/>
              </a:rPr>
              <a:t>Zinde Eğitim Kurumu</a:t>
            </a:r>
            <a:endParaRPr lang="tr-TR" sz="10000" dirty="0">
              <a:ln w="38100">
                <a:solidFill>
                  <a:schemeClr val="bg2">
                    <a:lumMod val="40000"/>
                    <a:lumOff val="60000"/>
                  </a:schemeClr>
                </a:solidFill>
                <a:prstDash val="solid"/>
                <a:miter lim="800000"/>
              </a:ln>
              <a:noFill/>
              <a:effectLst>
                <a:outerShdw blurRad="76200" dist="50800" dir="5400000" algn="tl">
                  <a:schemeClr val="tx1"/>
                </a:outerShdw>
              </a:effectLst>
              <a:latin typeface="Cambria" pitchFamily="18" charset="0"/>
            </a:endParaRPr>
          </a:p>
        </p:txBody>
      </p:sp>
      <p:sp>
        <p:nvSpPr>
          <p:cNvPr id="6" name="WordArt 7"/>
          <p:cNvSpPr>
            <a:spLocks noChangeArrowheads="1" noChangeShapeType="1" noTextEdit="1"/>
          </p:cNvSpPr>
          <p:nvPr/>
        </p:nvSpPr>
        <p:spPr bwMode="auto">
          <a:xfrm>
            <a:off x="186906" y="3377664"/>
            <a:ext cx="8791575" cy="2180107"/>
          </a:xfrm>
          <a:prstGeom prst="rect">
            <a:avLst/>
          </a:prstGeom>
          <a:effectLst>
            <a:glow rad="63500">
              <a:schemeClr val="tx1">
                <a:lumMod val="95000"/>
                <a:lumOff val="5000"/>
                <a:alpha val="40000"/>
              </a:schemeClr>
            </a:glow>
            <a:innerShdw blurRad="114300">
              <a:schemeClr val="bg1">
                <a:lumMod val="50000"/>
              </a:schemeClr>
            </a:innerShdw>
          </a:effectLst>
          <a:scene3d>
            <a:camera prst="orthographicFront">
              <a:rot lat="1200000" lon="21599987" rev="21594348"/>
            </a:camera>
            <a:lightRig rig="threePt" dir="t"/>
          </a:scene3d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0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tr-TR" sz="3600" b="1" i="1" kern="10" dirty="0" smtClean="0">
                <a:ln w="9525">
                  <a:round/>
                  <a:headEnd/>
                  <a:tailEnd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Fiziksel Risk Etkenleri </a:t>
            </a:r>
            <a:endParaRPr lang="tr-TR" sz="3600" b="1" i="1" kern="10" dirty="0">
              <a:ln w="9525">
                <a:round/>
                <a:headEnd/>
                <a:tailEnd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0" y="6115050"/>
            <a:ext cx="714375" cy="742950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2000" b="1" smtClean="0"/>
              <a:t>75</a:t>
            </a:r>
            <a:endParaRPr lang="tr-TR" sz="20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>
            <a:spLocks noChangeArrowheads="1"/>
          </p:cNvSpPr>
          <p:nvPr/>
        </p:nvSpPr>
        <p:spPr bwMode="gray">
          <a:xfrm>
            <a:off x="323850" y="1068388"/>
            <a:ext cx="2711450" cy="97155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marL="342900" indent="-342900" algn="ctr" defTabSz="801688" eaLnBrk="0" hangingPunct="0">
              <a:defRPr/>
            </a:pPr>
            <a:r>
              <a:rPr lang="en-GB" sz="1600" b="1" dirty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SESİN </a:t>
            </a:r>
            <a:r>
              <a:rPr lang="en-GB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HIZI</a:t>
            </a:r>
            <a:endParaRPr lang="en-GB" sz="16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  <a:p>
            <a:pPr marL="342900" indent="-342900" algn="ctr" defTabSz="801688" eaLnBrk="0" hangingPunct="0">
              <a:defRPr/>
            </a:pPr>
            <a:r>
              <a:rPr lang="en-GB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(m/</a:t>
            </a: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s</a:t>
            </a:r>
            <a:r>
              <a:rPr lang="en-GB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n</a:t>
            </a: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)</a:t>
            </a:r>
            <a:endParaRPr lang="en-GB" sz="16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gray">
          <a:xfrm>
            <a:off x="3216275" y="1068388"/>
            <a:ext cx="2711450" cy="971550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1600" b="1" dirty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SES BASINCI </a:t>
            </a:r>
          </a:p>
          <a:p>
            <a:pPr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(</a:t>
            </a:r>
            <a:r>
              <a:rPr lang="tr-TR" sz="1600" b="1" dirty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Bar  &amp; Newton/cm² </a:t>
            </a: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&amp; Pa)</a:t>
            </a:r>
            <a:endParaRPr lang="tr-TR" sz="16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gray">
          <a:xfrm>
            <a:off x="6108700" y="1068388"/>
            <a:ext cx="2711450" cy="97155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50000">
                <a:schemeClr val="bg2">
                  <a:gamma/>
                  <a:tint val="60784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en-GB" sz="1600" b="1" dirty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SESİN </a:t>
            </a: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GÜCÜ (Akustik Güç)</a:t>
            </a:r>
            <a:endParaRPr lang="en-GB" sz="16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  <a:p>
            <a:pPr algn="ctr" defTabSz="801688" eaLnBrk="0" hangingPunct="0">
              <a:defRPr/>
            </a:pPr>
            <a:r>
              <a:rPr lang="en-GB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(W</a:t>
            </a:r>
            <a:r>
              <a:rPr lang="tr-TR" sz="1600" b="1" dirty="0" err="1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att</a:t>
            </a: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 - W</a:t>
            </a:r>
            <a:r>
              <a:rPr lang="en-GB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)</a:t>
            </a:r>
            <a:endParaRPr lang="en-GB" sz="16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gray">
          <a:xfrm>
            <a:off x="323850" y="2039937"/>
            <a:ext cx="2711450" cy="4230234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Sesin maddesel 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ortamlarda birim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zamanda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aldığı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yoldur.</a:t>
            </a: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Sesin hızı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ortamı oluşturan maddenin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yoğunluğuna,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denge basıncına, özgül ısısına (gazlar için), esnekliğine (katı ve sıvılar için), sıcaklığına ve dalganın frekansına bağlıdır.</a:t>
            </a:r>
          </a:p>
          <a:p>
            <a:pPr algn="ctr"/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(Katı&gt;Sıvı&gt;Gaz)</a:t>
            </a: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16000" indent="-216000">
              <a:buFont typeface="Wingdings" pitchFamily="2" charset="2"/>
              <a:buChar char="ü"/>
            </a:pP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20°C havada hızı 340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m/sn </a:t>
            </a:r>
            <a:endParaRPr lang="tr-TR" sz="14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16000" indent="-216000">
              <a:buFont typeface="Wingdings" pitchFamily="2" charset="2"/>
              <a:buChar char="ü"/>
            </a:pP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20°C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sudaki hızı 1410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m/sn</a:t>
            </a:r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en-GB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>
            <a:spLocks noChangeArrowheads="1"/>
          </p:cNvSpPr>
          <p:nvPr/>
        </p:nvSpPr>
        <p:spPr bwMode="gray">
          <a:xfrm>
            <a:off x="3216275" y="2039937"/>
            <a:ext cx="2711450" cy="4230234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Titreşen ses dalgalarının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maddesel ortamda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oluşturduğu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basınçtır.</a:t>
            </a:r>
          </a:p>
          <a:p>
            <a:pPr algn="ctr"/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Atmosferik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basınç ile sıkışma ve genleşme arasındaki basınç farkına ses basıncı denir. </a:t>
            </a:r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gray">
          <a:xfrm>
            <a:off x="6108700" y="2039937"/>
            <a:ext cx="2711450" cy="4230234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es kaynağının kulaktan bir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metre (1m) uzaklıktaki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basıncı düzeyidir.</a:t>
            </a: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SESİN FİZİKSEL </a:t>
            </a: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ÖZELLİKLERİ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" name="Grup 2"/>
          <p:cNvGrpSpPr/>
          <p:nvPr/>
        </p:nvGrpSpPr>
        <p:grpSpPr>
          <a:xfrm>
            <a:off x="6140596" y="5129487"/>
            <a:ext cx="2631927" cy="1142014"/>
            <a:chOff x="5265645" y="5681937"/>
            <a:chExt cx="3824373" cy="1142014"/>
          </a:xfrm>
        </p:grpSpPr>
        <p:cxnSp>
          <p:nvCxnSpPr>
            <p:cNvPr id="10" name="Düz Ok Bağlayıcısı 9"/>
            <p:cNvCxnSpPr/>
            <p:nvPr/>
          </p:nvCxnSpPr>
          <p:spPr>
            <a:xfrm>
              <a:off x="6706771" y="6254463"/>
              <a:ext cx="1150831" cy="0"/>
            </a:xfrm>
            <a:prstGeom prst="straightConnector1">
              <a:avLst/>
            </a:prstGeom>
            <a:ln w="6350">
              <a:solidFill>
                <a:srgbClr val="575F57"/>
              </a:solidFill>
              <a:headEnd type="arrow"/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Metin kutusu 12"/>
            <p:cNvSpPr txBox="1"/>
            <p:nvPr/>
          </p:nvSpPr>
          <p:spPr>
            <a:xfrm>
              <a:off x="6634044" y="6014957"/>
              <a:ext cx="13600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200" i="1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1 Metre Uzaklık</a:t>
              </a:r>
              <a:endParaRPr lang="tr-TR" sz="1200" i="1" dirty="0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sp>
          <p:nvSpPr>
            <p:cNvPr id="20" name="53 Metin kutusu"/>
            <p:cNvSpPr txBox="1"/>
            <p:nvPr/>
          </p:nvSpPr>
          <p:spPr>
            <a:xfrm>
              <a:off x="5265645" y="6037367"/>
              <a:ext cx="1410226" cy="47164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Ses Basıncı</a:t>
              </a:r>
            </a:p>
            <a:p>
              <a:pPr algn="ctr"/>
              <a:r>
                <a:rPr lang="tr-TR" dirty="0" smtClean="0">
                  <a:solidFill>
                    <a:srgbClr val="000000"/>
                  </a:solidFill>
                  <a:latin typeface="Cambria" pitchFamily="18" charset="0"/>
                </a:rPr>
                <a:t>(Birim Alan)</a:t>
              </a:r>
            </a:p>
          </p:txBody>
        </p:sp>
        <p:pic>
          <p:nvPicPr>
            <p:cNvPr id="21" name="Picture 3" descr="C:\Users\Ahmet Yiğitap\Desktop\Resim1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98351" y="5681937"/>
              <a:ext cx="1191667" cy="1142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" name="Grup 1"/>
          <p:cNvGrpSpPr/>
          <p:nvPr/>
        </p:nvGrpSpPr>
        <p:grpSpPr>
          <a:xfrm>
            <a:off x="3226909" y="5057763"/>
            <a:ext cx="2674164" cy="1192127"/>
            <a:chOff x="3226909" y="5057763"/>
            <a:chExt cx="2674164" cy="1192127"/>
          </a:xfrm>
        </p:grpSpPr>
        <p:grpSp>
          <p:nvGrpSpPr>
            <p:cNvPr id="22" name="Grup 21"/>
            <p:cNvGrpSpPr/>
            <p:nvPr/>
          </p:nvGrpSpPr>
          <p:grpSpPr>
            <a:xfrm>
              <a:off x="3274926" y="5057763"/>
              <a:ext cx="2626147" cy="582108"/>
              <a:chOff x="2820876" y="3965424"/>
              <a:chExt cx="3050814" cy="544008"/>
            </a:xfrm>
          </p:grpSpPr>
          <p:pic>
            <p:nvPicPr>
              <p:cNvPr id="23" name="Resim 2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25619" y="3999243"/>
                <a:ext cx="1846071" cy="510189"/>
              </a:xfrm>
              <a:prstGeom prst="rect">
                <a:avLst/>
              </a:prstGeom>
              <a:ln w="0">
                <a:solidFill>
                  <a:schemeClr val="bg1">
                    <a:lumMod val="65000"/>
                  </a:schemeClr>
                </a:solidFill>
              </a:ln>
            </p:spPr>
          </p:pic>
          <p:pic>
            <p:nvPicPr>
              <p:cNvPr id="24" name="Picture 3" descr="C:\Users\ahmet\Desktop\diyapazon.jpg"/>
              <p:cNvPicPr preferRelativeResize="0">
                <a:picLocks noChangeArrowheads="1"/>
              </p:cNvPicPr>
              <p:nvPr/>
            </p:nvPicPr>
            <p:blipFill>
              <a:blip r:embed="rId5">
                <a:duotone>
                  <a:prstClr val="black"/>
                  <a:srgbClr val="D9C3A5">
                    <a:tint val="50000"/>
                    <a:satMod val="180000"/>
                  </a:srgb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42345" y="4005058"/>
                <a:ext cx="1170259" cy="494849"/>
              </a:xfrm>
              <a:prstGeom prst="rect">
                <a:avLst/>
              </a:prstGeom>
              <a:ln w="3175">
                <a:solidFill>
                  <a:schemeClr val="bg1">
                    <a:lumMod val="65000"/>
                  </a:schemeClr>
                </a:solidFill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5" name="Metin kutusu 24"/>
              <p:cNvSpPr txBox="1"/>
              <p:nvPr/>
            </p:nvSpPr>
            <p:spPr>
              <a:xfrm>
                <a:off x="2820876" y="4115552"/>
                <a:ext cx="42862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100" i="1" dirty="0" smtClean="0">
                    <a:solidFill>
                      <a:srgbClr val="000000"/>
                    </a:solidFill>
                    <a:latin typeface="Calibri" pitchFamily="34" charset="0"/>
                    <a:cs typeface="Calibri" pitchFamily="34" charset="0"/>
                  </a:rPr>
                  <a:t>Bir</a:t>
                </a:r>
                <a:endParaRPr lang="tr-TR" sz="11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26" name="Dikdörtgen 25"/>
              <p:cNvSpPr/>
              <p:nvPr/>
            </p:nvSpPr>
            <p:spPr>
              <a:xfrm>
                <a:off x="3448044" y="3965424"/>
                <a:ext cx="535724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tr-TR" sz="1000" i="1" dirty="0" smtClean="0">
                    <a:solidFill>
                      <a:srgbClr val="000000"/>
                    </a:solidFill>
                    <a:latin typeface="Calibri" pitchFamily="34" charset="0"/>
                    <a:cs typeface="Calibri" pitchFamily="34" charset="0"/>
                  </a:rPr>
                  <a:t>Saf ses</a:t>
                </a:r>
                <a:endParaRPr lang="tr-TR" sz="1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27" name="Grup 26"/>
            <p:cNvGrpSpPr/>
            <p:nvPr/>
          </p:nvGrpSpPr>
          <p:grpSpPr>
            <a:xfrm>
              <a:off x="3226909" y="5655596"/>
              <a:ext cx="2674164" cy="594294"/>
              <a:chOff x="2775711" y="5051724"/>
              <a:chExt cx="3087418" cy="532203"/>
            </a:xfrm>
          </p:grpSpPr>
          <p:pic>
            <p:nvPicPr>
              <p:cNvPr id="28" name="Picture 2" descr="C:\Users\ahmet\Desktop\dalga.jpg"/>
              <p:cNvPicPr preferRelativeResize="0">
                <a:picLocks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45985" y="5079927"/>
                <a:ext cx="1817144" cy="504000"/>
              </a:xfrm>
              <a:prstGeom prst="rect">
                <a:avLst/>
              </a:prstGeom>
              <a:noFill/>
              <a:ln w="3175">
                <a:solidFill>
                  <a:schemeClr val="bg1">
                    <a:lumMod val="50000"/>
                  </a:schemeClr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9" name="Picture 3" descr="C:\Users\ahmet\Desktop\diyapazon.jpg"/>
              <p:cNvPicPr preferRelativeResize="0">
                <a:picLocks noChangeArrowheads="1"/>
              </p:cNvPicPr>
              <p:nvPr/>
            </p:nvPicPr>
            <p:blipFill>
              <a:blip r:embed="rId5">
                <a:duotone>
                  <a:prstClr val="black"/>
                  <a:schemeClr val="accent4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55360" y="5076407"/>
                <a:ext cx="1170259" cy="507519"/>
              </a:xfrm>
              <a:prstGeom prst="rect">
                <a:avLst/>
              </a:prstGeom>
              <a:ln w="3175">
                <a:solidFill>
                  <a:schemeClr val="bg1">
                    <a:lumMod val="65000"/>
                  </a:schemeClr>
                </a:solidFill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0" name="Metin kutusu 29"/>
              <p:cNvSpPr txBox="1"/>
              <p:nvPr/>
            </p:nvSpPr>
            <p:spPr>
              <a:xfrm>
                <a:off x="2775711" y="5257318"/>
                <a:ext cx="804140" cy="234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100" i="1" dirty="0" smtClean="0">
                    <a:solidFill>
                      <a:srgbClr val="000000"/>
                    </a:solidFill>
                    <a:latin typeface="Calibri" pitchFamily="34" charset="0"/>
                    <a:cs typeface="Calibri" pitchFamily="34" charset="0"/>
                  </a:rPr>
                  <a:t>Bir/Bir</a:t>
                </a:r>
                <a:endParaRPr lang="tr-TR" sz="11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31" name="Dikdörtgen 30"/>
              <p:cNvSpPr/>
              <p:nvPr/>
            </p:nvSpPr>
            <p:spPr>
              <a:xfrm>
                <a:off x="3315313" y="5051724"/>
                <a:ext cx="790602" cy="1552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tr-TR" sz="1000" i="1" dirty="0" smtClean="0">
                    <a:solidFill>
                      <a:srgbClr val="000000"/>
                    </a:solidFill>
                    <a:latin typeface="Calibri" pitchFamily="34" charset="0"/>
                    <a:cs typeface="Calibri" pitchFamily="34" charset="0"/>
                  </a:rPr>
                  <a:t>Farklı sesler</a:t>
                </a:r>
                <a:endParaRPr lang="tr-TR" sz="1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sp>
        <p:nvSpPr>
          <p:cNvPr id="32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6586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22275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TERMAL KONFOR BÖLGESİ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67000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900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Termal konfor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bölgesi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; İnsanların iş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yapma ve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faaliyetlerini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sürdürme açısından en rahat durumda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oldukları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termal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konfor koşullarının üst ve alt sınırları arasındaki bölgedir. </a:t>
            </a:r>
            <a:endParaRPr lang="tr-TR" sz="20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Bunalım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bölgesi;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İnsanların vücutlarından ısı atmalarının güçleşmesi sebebiyle,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hava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akımı olmayan bir ortamda bunalma hissettikleri sıcaklık ve bağıl nem kombinasyonları bölgesidir.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TERMAL KONFOR BÖLGESİ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1741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7"/>
          <p:cNvSpPr>
            <a:spLocks noChangeArrowheads="1"/>
          </p:cNvSpPr>
          <p:nvPr/>
        </p:nvSpPr>
        <p:spPr bwMode="gray">
          <a:xfrm>
            <a:off x="38099" y="1666874"/>
            <a:ext cx="4602031" cy="422275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ÇEVRESEL (DIŞ) FAKTÖRLER</a:t>
            </a:r>
            <a:endParaRPr lang="en-GB" sz="16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21" name="Rectangle 7"/>
          <p:cNvSpPr>
            <a:spLocks noChangeArrowheads="1"/>
          </p:cNvSpPr>
          <p:nvPr/>
        </p:nvSpPr>
        <p:spPr bwMode="gray">
          <a:xfrm>
            <a:off x="4711699" y="1666874"/>
            <a:ext cx="4365626" cy="422275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50000">
                <a:schemeClr val="bg2">
                  <a:gamma/>
                  <a:tint val="60784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marL="342900" indent="-342900"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KİŞİSEL FAKTÖRLER</a:t>
            </a:r>
            <a:endParaRPr lang="en-GB" sz="16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23" name="Rectangle 3"/>
          <p:cNvSpPr>
            <a:spLocks noChangeArrowheads="1"/>
          </p:cNvSpPr>
          <p:nvPr/>
        </p:nvSpPr>
        <p:spPr bwMode="gray">
          <a:xfrm>
            <a:off x="38099" y="2089150"/>
            <a:ext cx="4602031" cy="37020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marL="108000" indent="-180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Hava Sıcaklığı (Ortam Isısı)</a:t>
            </a:r>
          </a:p>
          <a:p>
            <a:pPr marL="108000" indent="-180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Ortamın Nemi (Bağıl Nem Oranı) </a:t>
            </a:r>
          </a:p>
          <a:p>
            <a:pPr marL="108000" indent="-180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Ortamın Hava Akımı (Havalandırması)</a:t>
            </a:r>
          </a:p>
          <a:p>
            <a:pPr marL="108000" indent="-180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Radyant Isısı (Termal Radyasyonu)</a:t>
            </a:r>
          </a:p>
        </p:txBody>
      </p:sp>
      <p:sp>
        <p:nvSpPr>
          <p:cNvPr id="24" name="Rectangle 3"/>
          <p:cNvSpPr>
            <a:spLocks noChangeArrowheads="1"/>
          </p:cNvSpPr>
          <p:nvPr/>
        </p:nvSpPr>
        <p:spPr bwMode="gray">
          <a:xfrm>
            <a:off x="4711699" y="2089150"/>
            <a:ext cx="4365626" cy="37020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marL="108000" indent="-180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Yapılan işin niteliği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(hafif-orta-ağır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iş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)</a:t>
            </a:r>
            <a:endParaRPr lang="tr-TR" sz="2000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indent="-180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İşçinin giyim durumu (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ince-kalın)</a:t>
            </a:r>
            <a:endParaRPr lang="tr-TR" sz="2000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indent="-180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İşçinin yaşı ve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cinsiyeti</a:t>
            </a:r>
            <a:endParaRPr lang="tr-TR" sz="2000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indent="-180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İşçinin beslenmesi (işe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uygun-değil)</a:t>
            </a:r>
            <a:endParaRPr lang="tr-TR" sz="2000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indent="-180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İşçinin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fiziki durumu (zayıf-şişman)</a:t>
            </a:r>
          </a:p>
          <a:p>
            <a:pPr marL="108000" indent="-180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İşçinin ruhi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durumu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(sakin-gergin)</a:t>
            </a:r>
            <a:endParaRPr lang="tr-TR" sz="2000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indent="-180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İşçinin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sağlık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durumu (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hasta-iyi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)</a:t>
            </a: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TERMAL KONFOR</a:t>
            </a: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gray">
          <a:xfrm>
            <a:off x="38099" y="1058863"/>
            <a:ext cx="9039226" cy="5222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2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EFEKTİF ISI «HİSSEDİLEN ISI- EŞDEĞER EFEKTİF SICAKLIK» PARAMETRELERİ</a:t>
            </a:r>
            <a:endParaRPr lang="tr-TR" sz="22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31089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İklimsel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Konfor Değerleri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349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1000" b="1" i="1" dirty="0" smtClean="0">
              <a:solidFill>
                <a:srgbClr val="C00000"/>
              </a:solidFill>
              <a:latin typeface="Calibri"/>
              <a:cs typeface="Arial"/>
            </a:endParaRPr>
          </a:p>
          <a:p>
            <a:pPr marL="2349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Ortam sıcaklığı, ortam nemi, hava akımı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hızı,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efektif ısı tespit grafiği (</a:t>
            </a:r>
            <a:r>
              <a:rPr lang="tr-TR" sz="2000" b="1" i="1" dirty="0" err="1">
                <a:solidFill>
                  <a:prstClr val="black"/>
                </a:solidFill>
                <a:latin typeface="Calibri"/>
                <a:cs typeface="Arial"/>
              </a:rPr>
              <a:t>nomogram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) ile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bir araya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getirilerek ortamın </a:t>
            </a:r>
            <a:r>
              <a:rPr lang="tr-TR" sz="2000" b="1" i="1" dirty="0" smtClean="0">
                <a:solidFill>
                  <a:srgbClr val="C00000"/>
                </a:solidFill>
                <a:latin typeface="Calibri"/>
                <a:cs typeface="Arial"/>
              </a:rPr>
              <a:t>Efektif (Hissedilen) Sıcaklığı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belirlenir.</a:t>
            </a:r>
          </a:p>
          <a:p>
            <a:pPr marL="2349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2349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10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2349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İnsan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üzerinde eşit sıcaklık etkisi yapan hava sıcaklığı, hava nemi ve hava akım hızının çeşitli bileşimlerine </a:t>
            </a:r>
            <a:r>
              <a:rPr lang="tr-TR" sz="2000" b="1" i="1" dirty="0">
                <a:solidFill>
                  <a:srgbClr val="C00000"/>
                </a:solidFill>
                <a:latin typeface="Calibri"/>
                <a:cs typeface="Arial"/>
              </a:rPr>
              <a:t>Eşdeğer E</a:t>
            </a:r>
            <a:r>
              <a:rPr lang="tr-TR" sz="2000" b="1" i="1" dirty="0" smtClean="0">
                <a:solidFill>
                  <a:srgbClr val="C00000"/>
                </a:solidFill>
                <a:latin typeface="Calibri"/>
                <a:cs typeface="Arial"/>
              </a:rPr>
              <a:t>fektif Sıcaklık Değerleri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denir.</a:t>
            </a:r>
          </a:p>
          <a:p>
            <a:pPr marL="2349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10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2349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 smtClean="0">
              <a:solidFill>
                <a:prstClr val="black"/>
              </a:solidFill>
              <a:latin typeface="Calibri"/>
              <a:cs typeface="Arial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EFEKTİF SICAKLIK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Akış Çizelgesi: Belge 17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2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3848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İklimsel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Konfor Değerleri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349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1000" b="1" i="1" dirty="0" smtClean="0">
              <a:solidFill>
                <a:srgbClr val="C00000"/>
              </a:solidFill>
              <a:latin typeface="Calibri"/>
              <a:cs typeface="Arial"/>
            </a:endParaRPr>
          </a:p>
          <a:p>
            <a:pPr marL="2349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10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2349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Sıcaklık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, nem ve hava akımı hızının insan vücudundaki birleşik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etkisine </a:t>
            </a:r>
            <a:r>
              <a:rPr lang="tr-TR" sz="2000" b="1" i="1" dirty="0">
                <a:solidFill>
                  <a:srgbClr val="C00000"/>
                </a:solidFill>
                <a:latin typeface="Calibri"/>
                <a:cs typeface="Arial"/>
              </a:rPr>
              <a:t>Efektif (Hissedilen) </a:t>
            </a:r>
            <a:r>
              <a:rPr lang="tr-TR" sz="2000" b="1" i="1" dirty="0" smtClean="0">
                <a:solidFill>
                  <a:srgbClr val="C00000"/>
                </a:solidFill>
                <a:latin typeface="Calibri"/>
                <a:cs typeface="Arial"/>
              </a:rPr>
              <a:t>Sıcaklık  </a:t>
            </a:r>
            <a:r>
              <a:rPr lang="tr-TR" sz="2000" b="1" i="1" dirty="0" smtClean="0">
                <a:latin typeface="Calibri"/>
                <a:cs typeface="Arial"/>
              </a:rPr>
              <a:t>denir.</a:t>
            </a:r>
          </a:p>
          <a:p>
            <a:pPr marL="2349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>
              <a:latin typeface="Calibri"/>
              <a:cs typeface="Arial"/>
            </a:endParaRPr>
          </a:p>
          <a:p>
            <a:pPr marL="2349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>
                <a:latin typeface="Calibri"/>
                <a:cs typeface="Arial"/>
              </a:rPr>
              <a:t>Ortamdaki nem ve hava akımını dikkate alan değerlendirmeye </a:t>
            </a:r>
            <a:r>
              <a:rPr lang="tr-TR" sz="2000" b="1" i="1" dirty="0" smtClean="0">
                <a:solidFill>
                  <a:srgbClr val="C00000"/>
                </a:solidFill>
                <a:latin typeface="Calibri"/>
                <a:cs typeface="Arial"/>
              </a:rPr>
              <a:t>Etkin </a:t>
            </a:r>
            <a:r>
              <a:rPr lang="tr-TR" sz="2000" b="1" i="1" dirty="0">
                <a:solidFill>
                  <a:srgbClr val="C00000"/>
                </a:solidFill>
                <a:latin typeface="Calibri"/>
                <a:cs typeface="Arial"/>
              </a:rPr>
              <a:t>S</a:t>
            </a:r>
            <a:r>
              <a:rPr lang="tr-TR" sz="2000" b="1" i="1" dirty="0" smtClean="0">
                <a:solidFill>
                  <a:srgbClr val="C00000"/>
                </a:solidFill>
                <a:latin typeface="Calibri"/>
                <a:cs typeface="Arial"/>
              </a:rPr>
              <a:t>ıcaklık</a:t>
            </a:r>
            <a:r>
              <a:rPr lang="tr-TR" sz="2000" b="1" i="1" dirty="0" smtClean="0">
                <a:latin typeface="Calibri"/>
                <a:cs typeface="Arial"/>
              </a:rPr>
              <a:t> denir.</a:t>
            </a:r>
            <a:endParaRPr lang="tr-TR" sz="2000" b="1" i="1" dirty="0">
              <a:latin typeface="Calibri"/>
              <a:cs typeface="Arial"/>
            </a:endParaRPr>
          </a:p>
          <a:p>
            <a:pPr marL="2349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 smtClean="0">
              <a:solidFill>
                <a:prstClr val="black"/>
              </a:solidFill>
              <a:latin typeface="Calibri"/>
              <a:cs typeface="Arial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EFEKTİF SICAKLIK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Akış Çizelgesi: Belge 17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2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87517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201882" y="3486151"/>
            <a:ext cx="8704612" cy="1609724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110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Aydınlatma</a:t>
            </a:r>
            <a:endParaRPr lang="tr-TR" sz="110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Oval 4"/>
          <p:cNvSpPr>
            <a:spLocks noChangeAspect="1"/>
          </p:cNvSpPr>
          <p:nvPr/>
        </p:nvSpPr>
        <p:spPr>
          <a:xfrm>
            <a:off x="3799973" y="2113201"/>
            <a:ext cx="1508429" cy="1508429"/>
          </a:xfrm>
          <a:prstGeom prst="ellipse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9600" b="1" dirty="0" smtClean="0">
                <a:latin typeface="Calibri" pitchFamily="34" charset="0"/>
                <a:cs typeface="Calibri" pitchFamily="34" charset="0"/>
              </a:rPr>
              <a:t>4</a:t>
            </a:r>
            <a:endParaRPr lang="tr-TR" sz="96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6007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Işık Akısı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88000" lvl="2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 smtClean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288000" lvl="2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288000" lvl="2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Bir </a:t>
            </a: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ışık kaynağının tüm doğrultularda yaydığı enerjinin niteliğini 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tanımlayan </a:t>
            </a: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büyüklüğe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Işık A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kısı 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denir.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AYDINLATMA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Akış Çizelgesi: Belge 17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1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44621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LÜMEN – LÜKS – WATT İLİŞKİSİ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600"/>
              </a:spcAft>
              <a:buClr>
                <a:srgbClr val="292929"/>
              </a:buClr>
              <a:buFont typeface="Wingdings" pitchFamily="2" charset="2"/>
              <a:buChar char="q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Lümen;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lambanın parlaklığını belirtir,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600"/>
              </a:spcAft>
              <a:buClr>
                <a:srgbClr val="292929"/>
              </a:buClr>
              <a:buFont typeface="Wingdings" pitchFamily="2" charset="2"/>
              <a:buChar char="q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Lüks;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metre kare başına düşen lümendir. </a:t>
            </a:r>
          </a:p>
          <a:p>
            <a:pPr marL="342900" indent="-342900">
              <a:spcAft>
                <a:spcPts val="600"/>
              </a:spcAft>
              <a:buClr>
                <a:srgbClr val="292929"/>
              </a:buClr>
              <a:buFont typeface="Wingdings" pitchFamily="2" charset="2"/>
              <a:buChar char="q"/>
              <a:defRPr/>
            </a:pP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Watt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; bir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lambanın yanarken harcadığı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gücü belirtir.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Aynı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tipte bir lambanın yüksek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wattlısı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yüksek lümen, düşük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wattlısı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düşük lümen verir. 1 lümen = 0.00146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W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96627" name="Text Box 45"/>
          <p:cNvSpPr txBox="1">
            <a:spLocks noChangeArrowheads="1"/>
          </p:cNvSpPr>
          <p:nvPr/>
        </p:nvSpPr>
        <p:spPr bwMode="auto">
          <a:xfrm>
            <a:off x="794016" y="2195514"/>
            <a:ext cx="53975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100" b="1" i="1" dirty="0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TANIM</a:t>
            </a:r>
            <a:endParaRPr lang="de-DE" sz="1100" b="1" i="1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FİZİKSEL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RİSK ETKENLERİ 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6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69442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İŞYERLERİNDE İYİ AYDINLATMANIN ŞARTLARI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88000" lvl="2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Aydınlatmada amaç, belli bir aydınlık düzeyi elde etmek değil,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iyi görme koşullarını </a:t>
            </a: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sağlamaktır</a:t>
            </a:r>
            <a:endParaRPr lang="tr-TR" sz="2000" b="1" i="1" dirty="0" smtClean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288000" lvl="2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İyi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bir işyeri aydınlatması yapılan işe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göre; </a:t>
            </a:r>
          </a:p>
          <a:p>
            <a:pPr marL="1088100" lvl="3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Yeterli </a:t>
            </a: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şiddette, </a:t>
            </a:r>
            <a:endParaRPr lang="tr-TR" sz="2000" b="1" i="1" dirty="0" smtClean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1088100" lvl="3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Tek Düze, </a:t>
            </a:r>
          </a:p>
          <a:p>
            <a:pPr marL="1088100" lvl="3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İyi Yayılmış, </a:t>
            </a:r>
          </a:p>
          <a:p>
            <a:pPr marL="1088100" lvl="3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Gölge Vermeyen </a:t>
            </a:r>
          </a:p>
          <a:p>
            <a:pPr marL="1088100" lvl="3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Göz Kamaştırmayan </a:t>
            </a:r>
          </a:p>
          <a:p>
            <a:pPr marL="745200" lvl="3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………………………aydınlatma şeklinde olmalıdır.</a:t>
            </a:r>
            <a:endParaRPr lang="tr-TR" sz="2000" b="1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AYDINLATMA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5211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İYİ AYDINLATMANIN OLUMLU ETKİLERİ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endParaRPr lang="tr-TR" sz="2000" i="1" dirty="0" smtClean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Görme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keskinliğini (gözün ayırt edebilirliğini)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artırır,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Bakılan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eşya daha iyi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görülür,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İş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kazası önlenebilir veya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azalır,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İşçilerin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başarısını ve performansını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artırır,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İş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görmede çabukluk ve kalite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sağlar,</a:t>
            </a:r>
          </a:p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endParaRPr lang="tr-TR" sz="2000" i="1" dirty="0" smtClean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288000" lvl="2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İyi bir aydınlatmayla insan performansı %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15-40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oranında artabilir.</a:t>
            </a:r>
          </a:p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AYDINLATMA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3172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İŞYERLERİNDE AYDINLATMA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endParaRPr lang="tr-TR" sz="20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Tabi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(Doğal) Aydınlatma</a:t>
            </a:r>
          </a:p>
          <a:p>
            <a:pPr marL="576000" lvl="2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Suni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(Yapay) Aydınlatma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AYDINLATMA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9" name="Picture 5" descr="gunes-isigi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100" y="3545680"/>
            <a:ext cx="2988000" cy="180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" name="Picture 6" descr="aydinlatma-1"/>
          <p:cNvPicPr preferRelativeResize="0"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911" y="3526630"/>
            <a:ext cx="2988000" cy="180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2409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7"/>
          <p:cNvSpPr>
            <a:spLocks noChangeArrowheads="1"/>
          </p:cNvSpPr>
          <p:nvPr/>
        </p:nvSpPr>
        <p:spPr bwMode="gray">
          <a:xfrm>
            <a:off x="323850" y="1068388"/>
            <a:ext cx="2711450" cy="97155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marL="342900" indent="-342900" algn="ctr" defTabSz="801688" eaLnBrk="0" hangingPunct="0">
              <a:defRPr/>
            </a:pPr>
            <a:r>
              <a:rPr lang="en-GB" sz="1600" b="1" dirty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SESİN YOĞUNLUĞU </a:t>
            </a:r>
          </a:p>
          <a:p>
            <a:pPr marL="342900" indent="-342900" algn="ctr" defTabSz="801688" eaLnBrk="0" hangingPunct="0">
              <a:defRPr/>
            </a:pPr>
            <a:r>
              <a:rPr lang="en-GB" sz="1600" b="1" dirty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(W/m²)</a:t>
            </a:r>
          </a:p>
        </p:txBody>
      </p:sp>
      <p:sp>
        <p:nvSpPr>
          <p:cNvPr id="20" name="Rectangle 7"/>
          <p:cNvSpPr>
            <a:spLocks noChangeArrowheads="1"/>
          </p:cNvSpPr>
          <p:nvPr/>
        </p:nvSpPr>
        <p:spPr bwMode="gray">
          <a:xfrm>
            <a:off x="3216275" y="1068388"/>
            <a:ext cx="2711450" cy="971550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en-GB" sz="1600" b="1" dirty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SES YOĞUNLUK DÜZEYİ</a:t>
            </a:r>
          </a:p>
          <a:p>
            <a:pPr algn="ctr" defTabSz="801688" eaLnBrk="0" hangingPunct="0">
              <a:defRPr/>
            </a:pPr>
            <a:r>
              <a:rPr lang="en-GB" sz="1600" b="1" dirty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(</a:t>
            </a:r>
            <a:r>
              <a:rPr lang="en-GB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Bell)</a:t>
            </a:r>
            <a:endParaRPr lang="en-GB" sz="16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21" name="Rectangle 7"/>
          <p:cNvSpPr>
            <a:spLocks noChangeArrowheads="1"/>
          </p:cNvSpPr>
          <p:nvPr/>
        </p:nvSpPr>
        <p:spPr bwMode="gray">
          <a:xfrm>
            <a:off x="6108700" y="1068388"/>
            <a:ext cx="2711450" cy="97155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50000">
                <a:schemeClr val="bg2">
                  <a:gamma/>
                  <a:tint val="60784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marL="342900" indent="-342900" algn="ctr" defTabSz="801688" eaLnBrk="0" hangingPunct="0">
              <a:defRPr/>
            </a:pPr>
            <a:r>
              <a:rPr lang="en-GB" sz="1600" b="1" dirty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SESİN </a:t>
            </a:r>
            <a:r>
              <a:rPr lang="en-GB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ŞİDDETİ</a:t>
            </a:r>
            <a:endParaRPr lang="tr-TR" sz="1600" b="1" dirty="0" smtClean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  <a:p>
            <a:pPr marL="342900" indent="-342900"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(dB)</a:t>
            </a:r>
            <a:endParaRPr lang="en-GB" sz="16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22" name="Rectangle 3"/>
          <p:cNvSpPr>
            <a:spLocks noChangeArrowheads="1"/>
          </p:cNvSpPr>
          <p:nvPr/>
        </p:nvSpPr>
        <p:spPr bwMode="gray">
          <a:xfrm>
            <a:off x="323850" y="2039937"/>
            <a:ext cx="2711450" cy="424211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gücünün,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belirlenmiş birim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zamanda,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birim alana düşen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miktarıdır. </a:t>
            </a: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Sesin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yoğunluğu bakımından, kaynak ile etkilenen yer arasındaki uzaklık önemlidir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"/>
          <p:cNvSpPr>
            <a:spLocks noChangeArrowheads="1"/>
          </p:cNvSpPr>
          <p:nvPr/>
        </p:nvSpPr>
        <p:spPr bwMode="gray">
          <a:xfrm>
            <a:off x="3216275" y="2039937"/>
            <a:ext cx="2711450" cy="424211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Birim alandaki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sesin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yoğunluk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düzeyidir.</a:t>
            </a: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 kulağına çok değişik özellikte sesler gelir.</a:t>
            </a:r>
          </a:p>
          <a:p>
            <a:pPr algn="ctr"/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seslere insan kulağı logaritmik tepki verir. </a:t>
            </a: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Bunu ölçmek için logaritmik bir ölçü geliştirilmiştir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ölçü birimine “</a:t>
            </a:r>
            <a:r>
              <a:rPr lang="tr-TR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Bell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” denir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</a:p>
          <a:p>
            <a:pPr algn="ctr"/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"/>
          <p:cNvSpPr>
            <a:spLocks noChangeArrowheads="1"/>
          </p:cNvSpPr>
          <p:nvPr/>
        </p:nvSpPr>
        <p:spPr bwMode="gray">
          <a:xfrm>
            <a:off x="6108700" y="2039937"/>
            <a:ext cx="2711450" cy="424211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 enerjisinin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hareket yönüne  dik, birim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alanda ve birim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zamandaki akım </a:t>
            </a:r>
            <a:r>
              <a:rPr lang="tr-TR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gücüne-enerjiye-basınca,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sesin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şiddeti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denir.</a:t>
            </a:r>
          </a:p>
          <a:p>
            <a:pPr algn="ctr"/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İşitme kayıplarında en önemli faktördür.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SESİN FİZİKSEL </a:t>
            </a: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ÖZELLİKLERİ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0784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DOĞAL AYDINLATMA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/>
          <a:lstStyle/>
          <a:p>
            <a:pPr marL="576000" lvl="2" indent="-288000" algn="ctr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endParaRPr lang="tr-TR" sz="2000" i="1" dirty="0" smtClean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marL="288000" lvl="2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Aydınlatmanın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güneş ışığı ile yapılması  esastır. </a:t>
            </a:r>
            <a:endParaRPr lang="tr-TR" sz="2000" i="1" dirty="0" smtClean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marL="288000" lvl="2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marL="288000" lvl="2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İşçi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S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ağlığı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ve İş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Güvenliği Tüzüğünün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13.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Maddesinde 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«işyeri </a:t>
            </a: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taban yüzeyinin en az 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1/10’i </a:t>
            </a: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oranında ışık 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almasına sağlayacak şekilde pencerelerin olması»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şartı getirilmiştir.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AYDINLATMA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1883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YAPAY AYDINLATMA TÜRLERİ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88000" lvl="2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 smtClean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marL="961200" lvl="3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  Direkt (Dolaysız)</a:t>
            </a:r>
          </a:p>
          <a:p>
            <a:pPr marL="961200" lvl="3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  Endirekt (Dolaylı) </a:t>
            </a:r>
            <a:endParaRPr lang="tr-TR" sz="2000" b="1" i="1" dirty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marL="961200" lvl="3" indent="-288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  Yarı D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irekt (Karma)</a:t>
            </a:r>
          </a:p>
          <a:p>
            <a:pPr marL="673200" lvl="3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marL="288000" indent="-2160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Işık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çalışılan bölgeye direk geliyorsa 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Direkt-Dolaysız, </a:t>
            </a:r>
          </a:p>
          <a:p>
            <a:pPr marL="288000" indent="-2160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Başka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bir yüzeye çarpıp geliyorsa 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Endirekt-Dolaylı, </a:t>
            </a:r>
          </a:p>
          <a:p>
            <a:pPr marL="288000" indent="-2160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§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S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adece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çalışılan bölgeyi aydınlatıyorsa 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Yarı Direkt-Karma-Lokal, </a:t>
            </a:r>
          </a:p>
          <a:p>
            <a:pPr marL="72000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                 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…………………aydınlatma olarak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adlandırılır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.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AYDINLATMA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031" y="5457825"/>
            <a:ext cx="1881188" cy="1329097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206" y="5457825"/>
            <a:ext cx="1862138" cy="1329097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325" y="5457825"/>
            <a:ext cx="1881188" cy="1329097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Akış Çizelgesi: Belge 7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1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80075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BİRİMİ/ÖLÇEN ALET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97100" lvl="2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marL="654300" lvl="3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Aydınlatma 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şiddeti		: </a:t>
            </a:r>
            <a:r>
              <a:rPr lang="tr-TR" sz="2000" b="1" i="1" dirty="0" err="1" smtClean="0">
                <a:solidFill>
                  <a:srgbClr val="C00000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lüx</a:t>
            </a:r>
            <a:endParaRPr lang="tr-TR" sz="2000" b="1" i="1" dirty="0" smtClean="0">
              <a:solidFill>
                <a:srgbClr val="C00000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marL="654300" lvl="3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Aydınlatmayı ölçen alet	: </a:t>
            </a:r>
            <a:r>
              <a:rPr lang="tr-TR" sz="2000" b="1" i="1" dirty="0" err="1" smtClean="0">
                <a:solidFill>
                  <a:srgbClr val="6B9B1A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lüxmetre</a:t>
            </a:r>
            <a:endParaRPr lang="tr-TR" sz="2000" b="1" i="1" dirty="0" smtClean="0">
              <a:solidFill>
                <a:srgbClr val="6B9B1A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marL="654300" lvl="3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>
              <a:solidFill>
                <a:srgbClr val="6B9B1A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marL="654300" lvl="3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AYDINLATMA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524" y="3459162"/>
            <a:ext cx="1552575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Akış Çizelgesi: Belge 18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3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5508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AYDINLATMA 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1122573"/>
              </p:ext>
            </p:extLst>
          </p:nvPr>
        </p:nvGraphicFramePr>
        <p:xfrm>
          <a:off x="24691" y="1394663"/>
          <a:ext cx="9106900" cy="4848277"/>
        </p:xfrm>
        <a:graphic>
          <a:graphicData uri="http://schemas.openxmlformats.org/drawingml/2006/table">
            <a:tbl>
              <a:tblPr firstRow="1" bandRow="1"/>
              <a:tblGrid>
                <a:gridCol w="6557084"/>
                <a:gridCol w="1577697"/>
                <a:gridCol w="972119"/>
              </a:tblGrid>
              <a:tr h="581912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İşyerlerindeki Aydınlatma Oranları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Lüx</a:t>
                      </a:r>
                      <a:endParaRPr kumimoji="0" lang="en-US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4894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İşyerlerindeki avlular, açık alanlar, dış yollar, geçitler ve benzeri yerler</a:t>
                      </a:r>
                      <a:endParaRPr kumimoji="0" lang="en-US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Avlular açık alanlar</a:t>
                      </a:r>
                      <a:endParaRPr kumimoji="0" lang="en-US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 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6804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Kaba malzemelerin taşınması, aktarılması, depolanması ve benzeri kaba işlerin yapıldığı yerler ile iş geçit, koridor, yol ve merdivenler</a:t>
                      </a:r>
                      <a:endParaRPr kumimoji="0" lang="en-US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Kaba malzemelerin taşınması, koridor</a:t>
                      </a:r>
                      <a:endParaRPr kumimoji="0" lang="en-US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50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9213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Kaba montaj, balyaların açılması, hububat öğütülmesi, kazan dairesi, makine dairesi, insan ve yük asansör kabinleri malzeme stok ambarları, soyunma ve yıkanma yerleri, yemekhane ve helalar 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Kaba montaj, stok ambarlar, soyunma yerleri</a:t>
                      </a:r>
                      <a:endParaRPr kumimoji="0" lang="en-US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100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5386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Normal montaj, kaba işler yapılan tezgahlar, konserve kutulama ve benzeri işler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Normal montaj, tezgah, konserve</a:t>
                      </a:r>
                      <a:endParaRPr kumimoji="0" lang="en-US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4819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Ayrıntıların yakından seçilebilmesi gereken işlerin yapıldığı yerler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Ayrıntıların seçilmesi</a:t>
                      </a:r>
                      <a:endParaRPr kumimoji="0" lang="en-US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300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4990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Koyu renkli dokuma, büro ve benzeri sürekli dikkati gerektiren ince işlerin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Koyu renkli dokuma, büro</a:t>
                      </a:r>
                      <a:endParaRPr kumimoji="0" lang="en-US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500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4798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Hassas işlerin sürekli olarak yapıldığı yerler 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Hassas işler</a:t>
                      </a:r>
                      <a:endParaRPr kumimoji="0" lang="en-US" sz="1400" b="1" i="1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1000</a:t>
                      </a:r>
                      <a:endParaRPr kumimoji="0" lang="en-US" sz="2400" b="1" i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grpSp>
        <p:nvGrpSpPr>
          <p:cNvPr id="9" name="Grup 8"/>
          <p:cNvGrpSpPr/>
          <p:nvPr/>
        </p:nvGrpSpPr>
        <p:grpSpPr>
          <a:xfrm>
            <a:off x="58420" y="905380"/>
            <a:ext cx="9025671" cy="403609"/>
            <a:chOff x="169995" y="1162180"/>
            <a:chExt cx="8737623" cy="403609"/>
          </a:xfrm>
        </p:grpSpPr>
        <p:sp>
          <p:nvSpPr>
            <p:cNvPr id="10" name="Dikdörtgen 9"/>
            <p:cNvSpPr/>
            <p:nvPr/>
          </p:nvSpPr>
          <p:spPr>
            <a:xfrm>
              <a:off x="587905" y="1179318"/>
              <a:ext cx="8319713" cy="369332"/>
            </a:xfrm>
            <a:prstGeom prst="rect">
              <a:avLst/>
            </a:prstGeom>
            <a:ln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pPr algn="ctr" defTabSz="801688" eaLnBrk="0" hangingPunct="0">
                <a:defRPr/>
              </a:pPr>
              <a:r>
                <a:rPr lang="tr-TR" b="1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İşçi Sağlığı ve İş Güvenliği Tüzüğü’nün 18. M</a:t>
              </a:r>
              <a:r>
                <a:rPr lang="tr-TR" b="1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addesine Göre</a:t>
              </a:r>
              <a:endParaRPr lang="tr-TR" b="1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11" name="Picture 2" descr="C:\Users\DOKTOR\Desktop\balanc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995" y="1162180"/>
              <a:ext cx="403609" cy="403609"/>
            </a:xfrm>
            <a:prstGeom prst="rect">
              <a:avLst/>
            </a:prstGeom>
            <a:noFill/>
            <a:ln w="22225">
              <a:solidFill>
                <a:schemeClr val="bg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Akış Çizelgesi: Belge 11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4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1870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201882" y="3094275"/>
            <a:ext cx="8704612" cy="182062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110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Basınç</a:t>
            </a:r>
            <a:endParaRPr lang="tr-TR" sz="110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3799973" y="2113201"/>
            <a:ext cx="1508429" cy="1508429"/>
          </a:xfrm>
          <a:prstGeom prst="ellipse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9600" b="1" dirty="0" smtClean="0">
                <a:latin typeface="Calibri" pitchFamily="34" charset="0"/>
                <a:cs typeface="Calibri" pitchFamily="34" charset="0"/>
              </a:rPr>
              <a:t>5</a:t>
            </a:r>
            <a:endParaRPr lang="tr-TR" sz="96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7026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BASINÇ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989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latin typeface="Calibri" pitchFamily="34" charset="0"/>
              <a:cs typeface="Calibri" pitchFamily="34" charset="0"/>
            </a:endParaRPr>
          </a:p>
          <a:p>
            <a:pPr marL="1989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İSG konusunda basınç;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normal hava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(atmosfer) basıncının daha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fazla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veya daha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az olması gereken veya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olan işyerlerindeki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basınçtır.</a:t>
            </a:r>
          </a:p>
          <a:p>
            <a:pPr marL="1989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latin typeface="Calibri" pitchFamily="34" charset="0"/>
              <a:cs typeface="Calibri" pitchFamily="34" charset="0"/>
            </a:endParaRPr>
          </a:p>
          <a:p>
            <a:pPr marL="1989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Normal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şartlarda hava basıncı 76 </a:t>
            </a:r>
            <a:r>
              <a:rPr lang="tr-TR" sz="2000" i="1" dirty="0" err="1" smtClean="0">
                <a:latin typeface="Calibri" pitchFamily="34" charset="0"/>
                <a:cs typeface="Calibri" pitchFamily="34" charset="0"/>
              </a:rPr>
              <a:t>cmHg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basıncına eşittir.</a:t>
            </a:r>
            <a:endParaRPr lang="tr-TR" sz="600" i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YÜKSEK BASINÇTA GÖRÜLEN ŞİKAYETLER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1302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BASINÇ AZALMASI VE ARTMASI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218" name="Picture 2" descr="D:\DOKTOR\1-ISTANBULUZMAN\1-EĞİTİM KURUMU\1. İstanbuluzman\2-RESİMLER\Dünya-Uzay-Uçak\2globe_128.png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2000" y="2467173"/>
            <a:ext cx="1800000" cy="180000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Dikdörtgen 10"/>
          <p:cNvSpPr/>
          <p:nvPr/>
        </p:nvSpPr>
        <p:spPr>
          <a:xfrm>
            <a:off x="3117708" y="4306801"/>
            <a:ext cx="2904529" cy="1436774"/>
          </a:xfrm>
          <a:prstGeom prst="rect">
            <a:avLst/>
          </a:prstGeom>
          <a:ln w="0">
            <a:solidFill>
              <a:schemeClr val="bg1">
                <a:lumMod val="6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tr-TR" sz="2000" i="1" dirty="0">
                <a:latin typeface="Calibri" pitchFamily="34" charset="0"/>
                <a:cs typeface="Calibri" pitchFamily="34" charset="0"/>
              </a:rPr>
              <a:t>Normal şartlarda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hava basıncı (atmosfer basıncı)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76 cmHg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basınçtır.</a:t>
            </a:r>
            <a:endParaRPr lang="tr-TR" sz="2000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89324" y="1178202"/>
            <a:ext cx="8947296" cy="1101471"/>
          </a:xfrm>
          <a:prstGeom prst="rect">
            <a:avLst/>
          </a:prstGeom>
          <a:ln w="0">
            <a:solidFill>
              <a:schemeClr val="bg1">
                <a:lumMod val="6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tr-TR" sz="2000" b="1" i="1" dirty="0">
                <a:latin typeface="Calibri" pitchFamily="34" charset="0"/>
                <a:cs typeface="Calibri" pitchFamily="34" charset="0"/>
              </a:rPr>
              <a:t>Normalde 4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Newton/cm²’lik basınç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değişimi organizmada rahatsızlık hissi dışında herhangi bir sağlık sorunu oluşturmaz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. Basıncın daha fazla değişmesi bir takım sorunlara neden olur.</a:t>
            </a:r>
            <a:endParaRPr lang="tr-TR" sz="20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3120233" y="5819284"/>
            <a:ext cx="2904529" cy="402837"/>
          </a:xfrm>
          <a:prstGeom prst="rect">
            <a:avLst/>
          </a:prstGeom>
          <a:ln w="0">
            <a:solidFill>
              <a:schemeClr val="bg1">
                <a:lumMod val="6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76 cmHg</a:t>
            </a:r>
            <a:endParaRPr lang="tr-TR" sz="20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Dikdörtgen 16"/>
          <p:cNvSpPr/>
          <p:nvPr/>
        </p:nvSpPr>
        <p:spPr>
          <a:xfrm>
            <a:off x="3120608" y="6241959"/>
            <a:ext cx="2904529" cy="558935"/>
          </a:xfrm>
          <a:prstGeom prst="rect">
            <a:avLst/>
          </a:prstGeom>
          <a:ln w="0">
            <a:solidFill>
              <a:schemeClr val="bg1">
                <a:lumMod val="6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tr-TR" sz="16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&gt;4 Bar Değişiklik</a:t>
            </a:r>
            <a:endParaRPr lang="tr-TR" sz="16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Dikdörtgen 21"/>
          <p:cNvSpPr/>
          <p:nvPr/>
        </p:nvSpPr>
        <p:spPr>
          <a:xfrm>
            <a:off x="6113895" y="4306801"/>
            <a:ext cx="2904529" cy="1436774"/>
          </a:xfrm>
          <a:prstGeom prst="rect">
            <a:avLst/>
          </a:prstGeom>
          <a:ln w="0">
            <a:solidFill>
              <a:schemeClr val="bg1">
                <a:lumMod val="6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tr-TR" sz="2000" i="1" dirty="0">
                <a:latin typeface="Calibri" pitchFamily="34" charset="0"/>
                <a:cs typeface="Calibri" pitchFamily="34" charset="0"/>
              </a:rPr>
              <a:t>Denizaltı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personeli, dalgıçlar,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gemi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kurtarıcıları, tünel çalışanları</a:t>
            </a:r>
            <a:endParaRPr lang="tr-TR" sz="2000" b="1" i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" name="Resim 2"/>
          <p:cNvPicPr preferRelativeResize="0"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6634" y="2459530"/>
            <a:ext cx="1800000" cy="1800000"/>
          </a:xfrm>
          <a:prstGeom prst="rect">
            <a:avLst/>
          </a:prstGeom>
          <a:ln w="19050">
            <a:solidFill>
              <a:schemeClr val="bg1">
                <a:lumMod val="65000"/>
              </a:schemeClr>
            </a:solidFill>
          </a:ln>
        </p:spPr>
      </p:pic>
      <p:sp>
        <p:nvSpPr>
          <p:cNvPr id="15" name="Dikdörtgen 14"/>
          <p:cNvSpPr/>
          <p:nvPr/>
        </p:nvSpPr>
        <p:spPr>
          <a:xfrm>
            <a:off x="6113895" y="5816988"/>
            <a:ext cx="2904529" cy="402837"/>
          </a:xfrm>
          <a:prstGeom prst="rect">
            <a:avLst/>
          </a:prstGeom>
          <a:ln w="0">
            <a:solidFill>
              <a:schemeClr val="bg1">
                <a:lumMod val="6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Basınç artar&gt;80 cmHg</a:t>
            </a:r>
            <a:endParaRPr lang="tr-TR" sz="20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Dikdörtgen 17"/>
          <p:cNvSpPr/>
          <p:nvPr/>
        </p:nvSpPr>
        <p:spPr>
          <a:xfrm>
            <a:off x="6114270" y="6239663"/>
            <a:ext cx="2904529" cy="558935"/>
          </a:xfrm>
          <a:prstGeom prst="rect">
            <a:avLst/>
          </a:prstGeom>
          <a:ln w="0">
            <a:solidFill>
              <a:schemeClr val="bg1">
                <a:lumMod val="6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tr-TR" sz="16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Solunumla fazla azot alındığı için azot narkozu gelişir</a:t>
            </a:r>
            <a:r>
              <a:rPr lang="tr-TR" sz="16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tr-TR" sz="16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0" name="Picture 2" descr="D:\DOKTOR\9-ISTUZMAN\1-EĞİTİM KURUMU\1. İstanbuluzman\ZZResim\Resim-İkon\astronaut2 (2).png"/>
          <p:cNvPicPr preferRelativeResize="0"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956" y="2459530"/>
            <a:ext cx="1800000" cy="180000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Dikdörtgen 11"/>
          <p:cNvSpPr/>
          <p:nvPr/>
        </p:nvSpPr>
        <p:spPr>
          <a:xfrm>
            <a:off x="111217" y="4306801"/>
            <a:ext cx="2904529" cy="1436774"/>
          </a:xfrm>
          <a:prstGeom prst="rect">
            <a:avLst/>
          </a:prstGeom>
          <a:ln w="0">
            <a:solidFill>
              <a:schemeClr val="bg1">
                <a:lumMod val="6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tr-TR" sz="2000" i="1" dirty="0">
                <a:latin typeface="Calibri" pitchFamily="34" charset="0"/>
                <a:cs typeface="Calibri" pitchFamily="34" charset="0"/>
              </a:rPr>
              <a:t>Balon ve uçak gibi araçlarla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yükseklere çıkıldıkça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basınç azalır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.</a:t>
            </a:r>
            <a:endParaRPr lang="tr-TR" sz="20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Dikdörtgen 15"/>
          <p:cNvSpPr/>
          <p:nvPr/>
        </p:nvSpPr>
        <p:spPr>
          <a:xfrm>
            <a:off x="110695" y="5816988"/>
            <a:ext cx="2904529" cy="402837"/>
          </a:xfrm>
          <a:prstGeom prst="rect">
            <a:avLst/>
          </a:prstGeom>
          <a:ln w="0">
            <a:solidFill>
              <a:schemeClr val="bg1">
                <a:lumMod val="6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Basınç Azalır &lt;72 cmHg</a:t>
            </a:r>
            <a:endParaRPr lang="tr-TR" sz="20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Dikdörtgen 18"/>
          <p:cNvSpPr/>
          <p:nvPr/>
        </p:nvSpPr>
        <p:spPr>
          <a:xfrm>
            <a:off x="111070" y="6239663"/>
            <a:ext cx="2904529" cy="558935"/>
          </a:xfrm>
          <a:prstGeom prst="rect">
            <a:avLst/>
          </a:prstGeom>
          <a:ln w="0">
            <a:solidFill>
              <a:schemeClr val="bg1">
                <a:lumMod val="6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tr-TR" sz="16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Dokularda erimiş olan gazlar serbest hale gelir.</a:t>
            </a:r>
          </a:p>
        </p:txBody>
      </p:sp>
    </p:spTree>
    <p:extLst>
      <p:ext uri="{BB962C8B-B14F-4D97-AF65-F5344CB8AC3E}">
        <p14:creationId xmlns:p14="http://schemas.microsoft.com/office/powerpoint/2010/main" val="14457613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DÜŞÜK BASINÇ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989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Basıncın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düşmesi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nedeniyle, normal atmosfer basıncı altında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dokularda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erimiş olan gazlar serbest hale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gelir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ve vücutta; </a:t>
            </a:r>
          </a:p>
          <a:p>
            <a:pPr marL="198900">
              <a:spcAft>
                <a:spcPts val="0"/>
              </a:spcAft>
              <a:buClr>
                <a:srgbClr val="292929"/>
              </a:buClr>
              <a:defRPr/>
            </a:pPr>
            <a:endParaRPr lang="tr-TR" sz="8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5418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Çeşitli organlarda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karıncalanma,</a:t>
            </a:r>
          </a:p>
          <a:p>
            <a:pPr marL="5418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Kol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bacaklarda ağrılar,</a:t>
            </a:r>
          </a:p>
          <a:p>
            <a:pPr marL="5418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 ağrıları,</a:t>
            </a:r>
          </a:p>
          <a:p>
            <a:pPr marL="5418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Bulanık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görme, </a:t>
            </a:r>
          </a:p>
          <a:p>
            <a:pPr marL="5418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Vücuttaki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oksijenin parsiyel basıncının düşmesi sonucu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anoksemi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(Kanda O₂ azalması), </a:t>
            </a:r>
          </a:p>
          <a:p>
            <a:pPr marL="5418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aşikardi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görülebilir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144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DÜŞÜK BASINÇTA GÖRÜLEN ŞİKAYETLER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4016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BASINCIN ANİ DÜŞMESİ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7029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Kaşıntı, </a:t>
            </a:r>
          </a:p>
          <a:p>
            <a:pPr marL="7029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Subkutan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amfizem, </a:t>
            </a:r>
          </a:p>
          <a:p>
            <a:pPr marL="7029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Kas ve eklem ağrıları, </a:t>
            </a:r>
          </a:p>
          <a:p>
            <a:pPr marL="7029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 çınlaması ve işitme kaybı, </a:t>
            </a:r>
          </a:p>
          <a:p>
            <a:pPr marL="7029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Baş dönmesi, </a:t>
            </a:r>
          </a:p>
          <a:p>
            <a:pPr marL="7029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Hipertermi, </a:t>
            </a:r>
          </a:p>
          <a:p>
            <a:pPr marL="7029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Ödem, </a:t>
            </a:r>
          </a:p>
          <a:p>
            <a:pPr marL="7029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Taşikardi ve miyokart enfarktüsü, </a:t>
            </a:r>
          </a:p>
          <a:p>
            <a:pPr marL="7029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Öfori, psişik bozukluklar, epilepsi, felçler (en çok alt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ekstremiterlerde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ve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menier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sendromu kalıcıdır.)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DÜŞÜK BASINCIN AKUT ZARARLARI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2647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YÜKSEK BASINÇ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989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asıncın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 atmosferi aşması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halinde, kişi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solunum ile fazla azot alacağından,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azot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narkozu içine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düşebilir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vücutta;</a:t>
            </a:r>
          </a:p>
          <a:p>
            <a:pPr marL="198900">
              <a:spcAft>
                <a:spcPts val="0"/>
              </a:spcAft>
              <a:buClr>
                <a:srgbClr val="292929"/>
              </a:buClr>
              <a:defRPr/>
            </a:pPr>
            <a:endParaRPr lang="tr-TR" sz="1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5418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Karar vermede, düşünmede, istemli hareketlerde kötüleşme ve şuur çekilmesi, </a:t>
            </a:r>
          </a:p>
          <a:p>
            <a:pPr marL="5418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Oksijen </a:t>
            </a:r>
            <a:r>
              <a:rPr lang="tr-TR" sz="2000" i="1" dirty="0" err="1">
                <a:latin typeface="Calibri" pitchFamily="34" charset="0"/>
                <a:cs typeface="Calibri" pitchFamily="34" charset="0"/>
              </a:rPr>
              <a:t>parsiyel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 basıncının artması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nedeniyle ileri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safhada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komaya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sokar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YÜKSEK BASINÇTA GÖRÜLEN ŞİKAYETLER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68696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Darbeli Gürültü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İki kütlenin birbirine çarpması ile ortaya çıkan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gürültüdür.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SES İLE İLGİLİ TANIMLAR</a:t>
            </a:r>
            <a:endParaRPr lang="tr-TR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96575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YÜKSEK BASINÇ / YAKLAŞIM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989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Kişi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normal basınca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döndüğünde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bu belirtiler hemen kaybolur. </a:t>
            </a:r>
            <a:endParaRPr lang="tr-TR" sz="2000" i="1" dirty="0" smtClean="0">
              <a:latin typeface="Calibri" pitchFamily="34" charset="0"/>
              <a:cs typeface="Calibri" pitchFamily="34" charset="0"/>
            </a:endParaRPr>
          </a:p>
          <a:p>
            <a:pPr marL="1989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Soluma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apareyi içine verilen basınçlı havanın bileşimindeki azot yerine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helyum ikame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edilirse azot narkozunun ortaya  çıkması  önlenmiş  olur. </a:t>
            </a:r>
            <a:endParaRPr lang="tr-TR" sz="2000" i="1" dirty="0" smtClean="0">
              <a:latin typeface="Calibri" pitchFamily="34" charset="0"/>
              <a:cs typeface="Calibri" pitchFamily="34" charset="0"/>
            </a:endParaRPr>
          </a:p>
          <a:p>
            <a:pPr marL="1989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600" i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YÜKSEK BASINÇTA GÖRÜLEN ŞİKAYETLER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2550" y="3597986"/>
            <a:ext cx="1338262" cy="1774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41998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BASINCIN ANİ ARTMASI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1259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Baş ağrısı, </a:t>
            </a:r>
          </a:p>
          <a:p>
            <a:pPr marL="11259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 ve diş ağrıları (özellikle çürük dişler),</a:t>
            </a:r>
          </a:p>
          <a:p>
            <a:pPr marL="11259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Denge bozukluğu,</a:t>
            </a:r>
          </a:p>
          <a:p>
            <a:pPr marL="11259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Kulaklarda ve yüz sinüslerinde ağrı, </a:t>
            </a:r>
          </a:p>
          <a:p>
            <a:pPr marL="11259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Karın ağrıları, </a:t>
            </a:r>
          </a:p>
          <a:p>
            <a:pPr marL="11259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Bilinç kaybı,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YÜKSEK BASINCIN AKUT ZARARLARI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9580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GENEL ÖNERİLER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7029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Dekompresyon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hastalığından korunma bakımından su yüzeyine yükselme yavaş tempoda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yapılmalıdır.</a:t>
            </a:r>
          </a:p>
          <a:p>
            <a:pPr marL="7029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Yol yapımı, elektrik, telefon servis istasyonlarında çalışanlar, havadaki oksijen basıncının düşmesine bağlı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hipoksi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nedeni ile sorun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yaşarlar.</a:t>
            </a:r>
          </a:p>
          <a:p>
            <a:pPr marL="7029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Yüksek rakımlı yerlere çıkılırken, yavaş tempoda çıkılması,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hipoksik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semptomların gelişmesini önleme bakımından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yararlıdır.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YÜKSEK VE DÜŞÜK BASINÇ İÇİN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7184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BİRİMİ/ÖLÇEN ALET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97100" lvl="2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 smtClean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marL="197100" lvl="2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Basınç Birimi		: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Bar &amp; Newton/cm²’dir.</a:t>
            </a:r>
          </a:p>
          <a:p>
            <a:pPr marL="197100" lvl="2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Basınç Ölçen Alet	: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Barometre</a:t>
            </a:r>
          </a:p>
          <a:p>
            <a:pPr marL="654300" lvl="3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>
              <a:solidFill>
                <a:srgbClr val="6B9B1A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marL="654300" lvl="3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  <a:p>
            <a:pPr marL="0" lvl="1" indent="-260100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Birim alana uygulanan kuvvete basınç denir. Kuvvetin tatbik edildiği her noktada bir basınç vardır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ea typeface="BatangChe" pitchFamily="49" charset="-127"/>
                <a:cs typeface="Calibri" pitchFamily="34" charset="0"/>
              </a:rPr>
              <a:t>.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ea typeface="BatangChe" pitchFamily="49" charset="-127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BASINÇ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Akış Çizelgesi: Belge 18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1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4925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 18"/>
          <p:cNvGrpSpPr/>
          <p:nvPr/>
        </p:nvGrpSpPr>
        <p:grpSpPr>
          <a:xfrm>
            <a:off x="3002844" y="646049"/>
            <a:ext cx="3072635" cy="3573526"/>
            <a:chOff x="4267200" y="332656"/>
            <a:chExt cx="4876800" cy="4876800"/>
          </a:xfrm>
        </p:grpSpPr>
        <p:pic>
          <p:nvPicPr>
            <p:cNvPr id="21" name="Picture 2" descr="D:\DOKTOR\1-ISTANBULUZMAN\1-EĞİTİM KURUMU\1. İstanbuluzman\2-RESİMLER\Ev-Konut-Fabrika\Goverment-icon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7200" y="332656"/>
              <a:ext cx="4876800" cy="4876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7" descr="Türkei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15272" y="2238642"/>
              <a:ext cx="324803" cy="432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17" descr="Türkei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228184" y="2891813"/>
              <a:ext cx="324803" cy="432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" name="Grup 1"/>
          <p:cNvGrpSpPr/>
          <p:nvPr/>
        </p:nvGrpSpPr>
        <p:grpSpPr>
          <a:xfrm>
            <a:off x="1624013" y="3970361"/>
            <a:ext cx="5843588" cy="1310185"/>
            <a:chOff x="1319213" y="3970361"/>
            <a:chExt cx="5843588" cy="1310185"/>
          </a:xfrm>
        </p:grpSpPr>
        <p:sp>
          <p:nvSpPr>
            <p:cNvPr id="12" name="Rechteck 4"/>
            <p:cNvSpPr>
              <a:spLocks noChangeArrowheads="1"/>
            </p:cNvSpPr>
            <p:nvPr/>
          </p:nvSpPr>
          <p:spPr bwMode="auto">
            <a:xfrm>
              <a:off x="2514601" y="3970361"/>
              <a:ext cx="4648200" cy="1310185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tr-TR" sz="9000" b="1" noProof="1" smtClean="0">
                  <a:solidFill>
                    <a:srgbClr val="575757"/>
                  </a:solidFill>
                  <a:effectLst>
                    <a:innerShdw blurRad="63500" dist="50800" dir="8100000">
                      <a:prstClr val="black">
                        <a:alpha val="50000"/>
                      </a:prstClr>
                    </a:innerShdw>
                  </a:effectLst>
                  <a:latin typeface="Calibri" pitchFamily="34" charset="0"/>
                  <a:cs typeface="Calibri" pitchFamily="34" charset="0"/>
                </a:rPr>
                <a:t>Mevzuat</a:t>
              </a:r>
              <a:endParaRPr lang="tr-TR" sz="90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37890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9213" y="3970361"/>
              <a:ext cx="1195388" cy="1239014"/>
            </a:xfrm>
            <a:prstGeom prst="snip2Diag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88900" algn="tl" rotWithShape="0">
                <a:srgbClr val="000000">
                  <a:alpha val="45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</p:grpSp>
    </p:spTree>
    <p:extLst>
      <p:ext uri="{BB962C8B-B14F-4D97-AF65-F5344CB8AC3E}">
        <p14:creationId xmlns:p14="http://schemas.microsoft.com/office/powerpoint/2010/main" val="1981503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İSG Tüzüğü Madde: 82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24000" lvl="1" indent="-216000">
              <a:spcBef>
                <a:spcPts val="0"/>
              </a:spcBef>
              <a:buSzPct val="105000"/>
              <a:buFont typeface="Wingdings" pitchFamily="2" charset="2"/>
              <a:buChar char="§"/>
              <a:defRPr/>
            </a:pPr>
            <a:endParaRPr lang="tr-TR" sz="900" i="1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marL="324000" lvl="1" indent="-216000">
              <a:spcBef>
                <a:spcPts val="0"/>
              </a:spcBef>
              <a:buSzPct val="105000"/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Bu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gibi işlerde çalışacak işçiler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, işe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alınırken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, klinik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ve laboratuvar usulleri ile genel sağlık muayeneleri yapılacak ve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özellikle;</a:t>
            </a:r>
          </a:p>
          <a:p>
            <a:pPr marL="908100" lvl="2" indent="-216000">
              <a:spcBef>
                <a:spcPts val="0"/>
              </a:spcBef>
              <a:buSzPct val="105000"/>
              <a:buFont typeface="Arial" pitchFamily="34" charset="0"/>
              <a:buChar char="•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EKG</a:t>
            </a:r>
          </a:p>
          <a:p>
            <a:pPr marL="908100" lvl="2" indent="-216000">
              <a:spcBef>
                <a:spcPts val="0"/>
              </a:spcBef>
              <a:buSzPct val="105000"/>
              <a:buFont typeface="Arial" pitchFamily="34" charset="0"/>
              <a:buChar char="•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Akciğer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fonksiyon testleri </a:t>
            </a:r>
            <a:endParaRPr lang="tr-TR" sz="2000" i="1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marL="908100" lvl="2" indent="-216000">
              <a:spcBef>
                <a:spcPts val="0"/>
              </a:spcBef>
              <a:buSzPct val="105000"/>
              <a:buFont typeface="Arial" pitchFamily="34" charset="0"/>
              <a:buChar char="•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Kalp-dolaşım,</a:t>
            </a:r>
          </a:p>
          <a:p>
            <a:pPr marL="908100" lvl="2" indent="-216000">
              <a:spcBef>
                <a:spcPts val="0"/>
              </a:spcBef>
              <a:buSzPct val="105000"/>
              <a:buFont typeface="Arial" pitchFamily="34" charset="0"/>
              <a:buChar char="•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Kemik sistemi …. İncelenecektir.</a:t>
            </a:r>
          </a:p>
          <a:p>
            <a:pPr marL="908100" lvl="2" indent="-216000">
              <a:spcBef>
                <a:spcPts val="0"/>
              </a:spcBef>
              <a:buSzPct val="105000"/>
              <a:buFont typeface="Arial" pitchFamily="34" charset="0"/>
              <a:buChar char="•"/>
              <a:defRPr/>
            </a:pPr>
            <a:endParaRPr lang="tr-TR" sz="2000" i="1" dirty="0">
              <a:solidFill>
                <a:prstClr val="black"/>
              </a:solidFill>
              <a:latin typeface="Calibri"/>
              <a:cs typeface="+mn-cs"/>
            </a:endParaRPr>
          </a:p>
          <a:p>
            <a:pPr marL="324000" lvl="1" indent="-216000">
              <a:spcBef>
                <a:spcPts val="0"/>
              </a:spcBef>
              <a:buSzPct val="105000"/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İşe girdikten 15 gün sonra adaptasyon muayeneleri yapılacak,</a:t>
            </a:r>
            <a:endParaRPr lang="tr-TR" sz="2000" i="1" dirty="0">
              <a:solidFill>
                <a:prstClr val="black"/>
              </a:solidFill>
              <a:latin typeface="Calibri"/>
              <a:cs typeface="+mn-cs"/>
            </a:endParaRPr>
          </a:p>
          <a:p>
            <a:pPr marL="908100" lvl="2" indent="-216000">
              <a:spcBef>
                <a:spcPts val="0"/>
              </a:spcBef>
              <a:buSzPct val="105000"/>
              <a:buFont typeface="Arial" pitchFamily="34" charset="0"/>
              <a:buChar char="•"/>
              <a:defRPr/>
            </a:pPr>
            <a:endParaRPr lang="tr-TR" sz="2000" i="1" dirty="0" smtClean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YASAL MEVZUAT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2476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BASINÇ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989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Düşük ve yüksek basıncın işçiler üzerinde meydana getirdiği olumsuz etkiler bir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 hastalı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ğıdır.</a:t>
            </a:r>
          </a:p>
          <a:p>
            <a:pPr marL="1989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989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Basınç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değişikliği nedeni  ile 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görülen; </a:t>
            </a:r>
          </a:p>
          <a:p>
            <a:pPr marL="5418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A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kut 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hadiselerde yükümlülük süresi 3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gündür, </a:t>
            </a:r>
          </a:p>
          <a:p>
            <a:pPr marL="5418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D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iğer hadiselerde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yükümlülük süresi 10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yıldır.</a:t>
            </a:r>
          </a:p>
          <a:p>
            <a:pPr marL="1989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989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Sosyal Sigortalar Sağlık İşlemleri Tüzüğü'ne ekli meslek hastalığı listesinde "E-4 Hava basıncındaki ani değişmelerden olan hastalıklar" başlığı ile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verilmiştir.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lvl="0"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YASAL MEVZUAT</a:t>
            </a:r>
            <a:endParaRPr lang="en-GB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6094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YASAL </a:t>
            </a: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MEVZUAT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6695037"/>
              </p:ext>
            </p:extLst>
          </p:nvPr>
        </p:nvGraphicFramePr>
        <p:xfrm>
          <a:off x="47378" y="1533877"/>
          <a:ext cx="9046269" cy="4629418"/>
        </p:xfrm>
        <a:graphic>
          <a:graphicData uri="http://schemas.openxmlformats.org/drawingml/2006/table">
            <a:tbl>
              <a:tblPr firstRow="1" bandRow="1"/>
              <a:tblGrid>
                <a:gridCol w="7309041"/>
                <a:gridCol w="832165"/>
                <a:gridCol w="905063"/>
              </a:tblGrid>
              <a:tr h="809284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Derinlikler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Saat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636689">
                <a:tc>
                  <a:txBody>
                    <a:bodyPr/>
                    <a:lstStyle/>
                    <a:p>
                      <a:r>
                        <a:rPr lang="tr-TR" sz="2000" b="1" dirty="0" smtClean="0">
                          <a:latin typeface="Calibri" pitchFamily="34" charset="0"/>
                          <a:cs typeface="Calibri" pitchFamily="34" charset="0"/>
                        </a:rPr>
                        <a:t>20-25</a:t>
                      </a:r>
                      <a:r>
                        <a:rPr lang="tr-TR" sz="2000" dirty="0" smtClean="0">
                          <a:latin typeface="Calibri" pitchFamily="34" charset="0"/>
                          <a:cs typeface="Calibri" pitchFamily="34" charset="0"/>
                        </a:rPr>
                        <a:t> (20 hariç) metre derinlik veya 2-2,5 (2 hariç) kg/cm² basınçta</a:t>
                      </a:r>
                      <a:endParaRPr lang="tr-TR" sz="2000" b="1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20-25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7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636689">
                <a:tc>
                  <a:txBody>
                    <a:bodyPr/>
                    <a:lstStyle/>
                    <a:p>
                      <a:r>
                        <a:rPr lang="tr-TR" sz="2000" b="1" dirty="0" smtClean="0">
                          <a:latin typeface="Calibri" pitchFamily="34" charset="0"/>
                          <a:cs typeface="Calibri" pitchFamily="34" charset="0"/>
                        </a:rPr>
                        <a:t>25-30</a:t>
                      </a:r>
                      <a:r>
                        <a:rPr lang="tr-TR" sz="2000" dirty="0" smtClean="0">
                          <a:latin typeface="Calibri" pitchFamily="34" charset="0"/>
                          <a:cs typeface="Calibri" pitchFamily="34" charset="0"/>
                        </a:rPr>
                        <a:t> (25 hariç) metre derinlik veya 2,5-3 (2,5 hariç) kg/cm² basınçta</a:t>
                      </a:r>
                      <a:endParaRPr lang="tr-TR" sz="2000" b="1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25-30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6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636689">
                <a:tc>
                  <a:txBody>
                    <a:bodyPr/>
                    <a:lstStyle/>
                    <a:p>
                      <a:r>
                        <a:rPr lang="tr-TR" sz="2000" b="1" dirty="0" smtClean="0">
                          <a:latin typeface="Calibri" pitchFamily="34" charset="0"/>
                          <a:cs typeface="Calibri" pitchFamily="34" charset="0"/>
                        </a:rPr>
                        <a:t>30-35 </a:t>
                      </a:r>
                      <a:r>
                        <a:rPr lang="tr-TR" sz="2000" dirty="0" smtClean="0">
                          <a:latin typeface="Calibri" pitchFamily="34" charset="0"/>
                          <a:cs typeface="Calibri" pitchFamily="34" charset="0"/>
                        </a:rPr>
                        <a:t>(30 hariç) metre derinlik veya 3-3,5 (3 hariç) kg/cm² basınçta</a:t>
                      </a:r>
                      <a:endParaRPr lang="tr-TR" sz="20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30-35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636689">
                <a:tc>
                  <a:txBody>
                    <a:bodyPr/>
                    <a:lstStyle/>
                    <a:p>
                      <a:r>
                        <a:rPr lang="tr-TR" sz="2000" b="1" dirty="0" smtClean="0">
                          <a:latin typeface="Calibri" pitchFamily="34" charset="0"/>
                          <a:cs typeface="Calibri" pitchFamily="34" charset="0"/>
                        </a:rPr>
                        <a:t>35-40 </a:t>
                      </a:r>
                      <a:r>
                        <a:rPr lang="tr-TR" sz="2000" dirty="0" smtClean="0">
                          <a:latin typeface="Calibri" pitchFamily="34" charset="0"/>
                          <a:cs typeface="Calibri" pitchFamily="34" charset="0"/>
                        </a:rPr>
                        <a:t>(40 hariç) metre derinlik veya 3,5-4 (3,5 hariç) kg/cm² basınçta</a:t>
                      </a:r>
                      <a:endParaRPr lang="tr-TR" sz="2000" b="1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35-40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636689">
                <a:tc>
                  <a:txBody>
                    <a:bodyPr/>
                    <a:lstStyle/>
                    <a:p>
                      <a:pPr marL="914400" marR="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 smtClean="0">
                          <a:latin typeface="Calibri" pitchFamily="34" charset="0"/>
                          <a:cs typeface="Calibri" pitchFamily="34" charset="0"/>
                        </a:rPr>
                        <a:t>Dalgıçlar için bu süreler;</a:t>
                      </a:r>
                      <a:r>
                        <a:rPr lang="tr-TR" sz="20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tr-TR" sz="2000" b="1" dirty="0" smtClean="0">
                          <a:latin typeface="Calibri" pitchFamily="34" charset="0"/>
                          <a:cs typeface="Calibri" pitchFamily="34" charset="0"/>
                        </a:rPr>
                        <a:t>18 metre </a:t>
                      </a:r>
                      <a:r>
                        <a:rPr lang="tr-TR" sz="2000" dirty="0" smtClean="0">
                          <a:latin typeface="Calibri" pitchFamily="34" charset="0"/>
                          <a:cs typeface="Calibri" pitchFamily="34" charset="0"/>
                        </a:rPr>
                        <a:t>derinliğe</a:t>
                      </a:r>
                      <a:r>
                        <a:rPr lang="tr-TR" sz="20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tr-TR" sz="2000" dirty="0" smtClean="0">
                          <a:latin typeface="Calibri" pitchFamily="34" charset="0"/>
                          <a:cs typeface="Calibri" pitchFamily="34" charset="0"/>
                        </a:rPr>
                        <a:t>kadar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18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636689">
                <a:tc>
                  <a:txBody>
                    <a:bodyPr/>
                    <a:lstStyle/>
                    <a:p>
                      <a:pPr marL="914400" marR="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 smtClean="0">
                          <a:latin typeface="Calibri" pitchFamily="34" charset="0"/>
                          <a:cs typeface="Calibri" pitchFamily="34" charset="0"/>
                        </a:rPr>
                        <a:t>Dalgıçlar için bu süreler;</a:t>
                      </a:r>
                      <a:r>
                        <a:rPr lang="tr-TR" sz="20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tr-TR" sz="2000" b="1" dirty="0" smtClean="0">
                          <a:latin typeface="Calibri" pitchFamily="34" charset="0"/>
                          <a:cs typeface="Calibri" pitchFamily="34" charset="0"/>
                        </a:rPr>
                        <a:t>40 metre </a:t>
                      </a:r>
                      <a:r>
                        <a:rPr lang="tr-TR" sz="2000" dirty="0" smtClean="0">
                          <a:latin typeface="Calibri" pitchFamily="34" charset="0"/>
                          <a:cs typeface="Calibri" pitchFamily="34" charset="0"/>
                        </a:rPr>
                        <a:t>derinliğe kadar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40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0,5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grpSp>
        <p:nvGrpSpPr>
          <p:cNvPr id="12" name="Grup 11"/>
          <p:cNvGrpSpPr/>
          <p:nvPr/>
        </p:nvGrpSpPr>
        <p:grpSpPr>
          <a:xfrm>
            <a:off x="62756" y="1058863"/>
            <a:ext cx="9036000" cy="430887"/>
            <a:chOff x="169995" y="1179318"/>
            <a:chExt cx="8737623" cy="430887"/>
          </a:xfrm>
        </p:grpSpPr>
        <p:sp>
          <p:nvSpPr>
            <p:cNvPr id="13" name="Dikdörtgen 12"/>
            <p:cNvSpPr/>
            <p:nvPr/>
          </p:nvSpPr>
          <p:spPr>
            <a:xfrm>
              <a:off x="587905" y="1179318"/>
              <a:ext cx="8319713" cy="430887"/>
            </a:xfrm>
            <a:prstGeom prst="rect">
              <a:avLst/>
            </a:prstGeom>
            <a:ln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pPr algn="ctr" defTabSz="801688" eaLnBrk="0" hangingPunct="0">
                <a:defRPr/>
              </a:pPr>
              <a:r>
                <a:rPr lang="tr-TR" sz="1100" b="1" i="1" noProof="1">
                  <a:latin typeface="Calibri" pitchFamily="34" charset="0"/>
                  <a:cs typeface="Calibri" pitchFamily="34" charset="0"/>
                </a:rPr>
                <a:t>Sağlık Kuralları Bakımından Günde Ancak 7,5 Saat veya Daha Az Çalışılması Gereken İşler Hakkındaki Yönetmelik (Madde: 5) </a:t>
              </a:r>
              <a:r>
                <a:rPr lang="tr-TR" sz="1100" b="1" i="1" noProof="1" smtClean="0">
                  <a:latin typeface="Calibri" pitchFamily="34" charset="0"/>
                  <a:cs typeface="Calibri" pitchFamily="34" charset="0"/>
                </a:rPr>
                <a:t>                                      «</a:t>
              </a:r>
              <a:r>
                <a:rPr lang="tr-TR" sz="1100" b="1" i="1" noProof="1">
                  <a:latin typeface="Calibri" pitchFamily="34" charset="0"/>
                  <a:cs typeface="Calibri" pitchFamily="34" charset="0"/>
                </a:rPr>
                <a:t>Su altında basınçlı hava içinde çalışmayı gerektiren işler (iniş, çıkış, geçiş dahil</a:t>
              </a:r>
              <a:r>
                <a:rPr lang="tr-TR" sz="1100" b="1" i="1" noProof="1" smtClean="0">
                  <a:latin typeface="Calibri" pitchFamily="34" charset="0"/>
                  <a:cs typeface="Calibri" pitchFamily="34" charset="0"/>
                </a:rPr>
                <a:t>)» </a:t>
              </a:r>
              <a:endParaRPr lang="tr-TR" sz="1100" b="1" i="1" noProof="1"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14" name="Picture 2" descr="C:\Users\DOKTOR\Desktop\balanc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995" y="1200280"/>
              <a:ext cx="403609" cy="403609"/>
            </a:xfrm>
            <a:prstGeom prst="rect">
              <a:avLst/>
            </a:prstGeom>
            <a:noFill/>
            <a:ln w="22225">
              <a:solidFill>
                <a:schemeClr val="bg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87823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201882" y="3094276"/>
            <a:ext cx="8704612" cy="18873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11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Radyasyon</a:t>
            </a:r>
            <a:endParaRPr lang="tr-TR" sz="11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>
            <a:off x="3799973" y="2113201"/>
            <a:ext cx="1508429" cy="1508429"/>
          </a:xfrm>
          <a:prstGeom prst="ellipse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9600" b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6</a:t>
            </a:r>
            <a:endParaRPr lang="tr-TR" sz="9600" b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215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TANIM VE DENETİM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Radyasyon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Latince bir kelime olup dilimizde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ışıma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olarak kullanılır.  Atomlardan,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güneşten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diğer yıldızlardan yayılan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enerjiye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radyasyon enerji denir.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İşyerlerinde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radyasyonun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kullanılmasını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denetlemesini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«Türkiye Atom Enerjisi Kurumu _ TAEK»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yapar?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RADYASYON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4337" name="Picture 1" descr="C:\Users\DOKTOR\Desktop\Resim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870" y="4600575"/>
            <a:ext cx="1685924" cy="1391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C:\Users\DOKTOR\Desktop\Resim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306" y="4594225"/>
            <a:ext cx="1762125" cy="1398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87251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Ses Basınç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Seviyesi (Gürültü Seviyesi)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Sesin maddesel ortamda yayılması sırasında değişen atmosferik basıncın denge basıncına göre farkıdır.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«0.0002 Newton/m</a:t>
            </a:r>
            <a:r>
              <a:rPr lang="tr-TR" sz="2000" i="1" baseline="30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’lik standart referans ses basınç seviyesine oranlanan 10 tabanına göre logaritmasına eşit ses şiddetine Bel; bunun 1/10'una da desibel denir.»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FİZİKSEL RİSK ETKENLERİ </a:t>
            </a:r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/ </a:t>
            </a: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TANIMLAR</a:t>
            </a:r>
            <a:endParaRPr lang="tr-TR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1796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0" y="-11113"/>
            <a:ext cx="9144000" cy="5948363"/>
            <a:chOff x="0" y="0"/>
            <a:chExt cx="5760" cy="3747"/>
          </a:xfrm>
        </p:grpSpPr>
        <p:sp>
          <p:nvSpPr>
            <p:cNvPr id="100355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00356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00357" name="Rectangle 8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00358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</p:grpSp>
      <p:pic>
        <p:nvPicPr>
          <p:cNvPr id="100360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2401888" y="4637088"/>
            <a:ext cx="46799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62"/>
          <p:cNvGrpSpPr>
            <a:grpSpLocks/>
          </p:cNvGrpSpPr>
          <p:nvPr/>
        </p:nvGrpSpPr>
        <p:grpSpPr bwMode="auto">
          <a:xfrm>
            <a:off x="3090863" y="1903413"/>
            <a:ext cx="3248025" cy="3055937"/>
            <a:chOff x="1869" y="1671"/>
            <a:chExt cx="2046" cy="1925"/>
          </a:xfrm>
        </p:grpSpPr>
        <p:sp>
          <p:nvSpPr>
            <p:cNvPr id="100362" name="Freeform 31"/>
            <p:cNvSpPr>
              <a:spLocks/>
            </p:cNvSpPr>
            <p:nvPr/>
          </p:nvSpPr>
          <p:spPr bwMode="gray">
            <a:xfrm>
              <a:off x="2127" y="2069"/>
              <a:ext cx="750" cy="1312"/>
            </a:xfrm>
            <a:custGeom>
              <a:avLst/>
              <a:gdLst>
                <a:gd name="T0" fmla="*/ 0 w 1859"/>
                <a:gd name="T1" fmla="*/ 0 h 3212"/>
                <a:gd name="T2" fmla="*/ 0 w 1859"/>
                <a:gd name="T3" fmla="*/ 1 h 3212"/>
                <a:gd name="T4" fmla="*/ 0 w 1859"/>
                <a:gd name="T5" fmla="*/ 0 h 3212"/>
                <a:gd name="T6" fmla="*/ 0 w 1859"/>
                <a:gd name="T7" fmla="*/ 0 h 32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59"/>
                <a:gd name="T13" fmla="*/ 0 h 3212"/>
                <a:gd name="T14" fmla="*/ 1859 w 1859"/>
                <a:gd name="T15" fmla="*/ 3212 h 32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59" h="3212">
                  <a:moveTo>
                    <a:pt x="1859" y="0"/>
                  </a:moveTo>
                  <a:lnTo>
                    <a:pt x="0" y="3212"/>
                  </a:lnTo>
                  <a:lnTo>
                    <a:pt x="1859" y="1769"/>
                  </a:lnTo>
                  <a:lnTo>
                    <a:pt x="1859" y="0"/>
                  </a:lnTo>
                  <a:close/>
                </a:path>
              </a:pathLst>
            </a:custGeom>
            <a:gradFill rotWithShape="1">
              <a:gsLst>
                <a:gs pos="0">
                  <a:srgbClr val="69A2E1"/>
                </a:gs>
                <a:gs pos="50000">
                  <a:srgbClr val="69A2E1">
                    <a:gamma/>
                    <a:shade val="66275"/>
                    <a:invGamma/>
                  </a:srgbClr>
                </a:gs>
                <a:gs pos="100000">
                  <a:srgbClr val="69A2E1"/>
                </a:gs>
              </a:gsLst>
              <a:lin ang="18900000" scaled="1"/>
            </a:gradFill>
            <a:ln w="9525">
              <a:solidFill>
                <a:srgbClr val="91919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00363" name="Freeform 35"/>
            <p:cNvSpPr>
              <a:spLocks/>
            </p:cNvSpPr>
            <p:nvPr/>
          </p:nvSpPr>
          <p:spPr bwMode="gray">
            <a:xfrm>
              <a:off x="2137" y="2797"/>
              <a:ext cx="1505" cy="591"/>
            </a:xfrm>
            <a:custGeom>
              <a:avLst/>
              <a:gdLst>
                <a:gd name="T0" fmla="*/ 0 w 3730"/>
                <a:gd name="T1" fmla="*/ 0 h 1448"/>
                <a:gd name="T2" fmla="*/ 0 w 3730"/>
                <a:gd name="T3" fmla="*/ 0 h 1448"/>
                <a:gd name="T4" fmla="*/ 1 w 3730"/>
                <a:gd name="T5" fmla="*/ 0 h 1448"/>
                <a:gd name="T6" fmla="*/ 0 w 3730"/>
                <a:gd name="T7" fmla="*/ 0 h 14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730"/>
                <a:gd name="T13" fmla="*/ 0 h 1448"/>
                <a:gd name="T14" fmla="*/ 3730 w 3730"/>
                <a:gd name="T15" fmla="*/ 1448 h 14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730" h="1448">
                  <a:moveTo>
                    <a:pt x="1859" y="0"/>
                  </a:moveTo>
                  <a:lnTo>
                    <a:pt x="0" y="1441"/>
                  </a:lnTo>
                  <a:lnTo>
                    <a:pt x="3730" y="1448"/>
                  </a:lnTo>
                  <a:lnTo>
                    <a:pt x="1859" y="0"/>
                  </a:lnTo>
                  <a:close/>
                </a:path>
              </a:pathLst>
            </a:custGeom>
            <a:gradFill rotWithShape="1">
              <a:gsLst>
                <a:gs pos="0">
                  <a:srgbClr val="2A79D0"/>
                </a:gs>
                <a:gs pos="50000">
                  <a:srgbClr val="2A79D0">
                    <a:gamma/>
                    <a:shade val="66275"/>
                    <a:invGamma/>
                  </a:srgbClr>
                </a:gs>
                <a:gs pos="100000">
                  <a:srgbClr val="2A79D0"/>
                </a:gs>
              </a:gsLst>
              <a:lin ang="18900000" scaled="1"/>
            </a:gradFill>
            <a:ln w="9525" cap="flat" cmpd="sng">
              <a:solidFill>
                <a:srgbClr val="91919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40999" name="Freeform 39"/>
            <p:cNvSpPr>
              <a:spLocks/>
            </p:cNvSpPr>
            <p:nvPr/>
          </p:nvSpPr>
          <p:spPr bwMode="gray">
            <a:xfrm>
              <a:off x="2886" y="2072"/>
              <a:ext cx="760" cy="1313"/>
            </a:xfrm>
            <a:custGeom>
              <a:avLst/>
              <a:gdLst>
                <a:gd name="T0" fmla="*/ 1871 w 1871"/>
                <a:gd name="T1" fmla="*/ 3220 h 3220"/>
                <a:gd name="T2" fmla="*/ 0 w 1871"/>
                <a:gd name="T3" fmla="*/ 0 h 3220"/>
                <a:gd name="T4" fmla="*/ 0 w 1871"/>
                <a:gd name="T5" fmla="*/ 1770 h 3220"/>
                <a:gd name="T6" fmla="*/ 1871 w 1871"/>
                <a:gd name="T7" fmla="*/ 3220 h 32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71"/>
                <a:gd name="T13" fmla="*/ 0 h 3220"/>
                <a:gd name="T14" fmla="*/ 1871 w 1871"/>
                <a:gd name="T15" fmla="*/ 3220 h 32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71" h="3220">
                  <a:moveTo>
                    <a:pt x="1871" y="3220"/>
                  </a:moveTo>
                  <a:lnTo>
                    <a:pt x="0" y="0"/>
                  </a:lnTo>
                  <a:lnTo>
                    <a:pt x="0" y="1770"/>
                  </a:lnTo>
                  <a:lnTo>
                    <a:pt x="1871" y="3220"/>
                  </a:lnTo>
                  <a:close/>
                </a:path>
              </a:pathLst>
            </a:custGeom>
            <a:gradFill rotWithShape="1">
              <a:gsLst>
                <a:gs pos="0">
                  <a:srgbClr val="0061B2"/>
                </a:gs>
                <a:gs pos="50000">
                  <a:srgbClr val="0061B2">
                    <a:gamma/>
                    <a:shade val="66275"/>
                    <a:invGamma/>
                  </a:srgbClr>
                </a:gs>
                <a:gs pos="100000">
                  <a:srgbClr val="0061B2"/>
                </a:gs>
              </a:gsLst>
              <a:lin ang="18900000" scaled="1"/>
            </a:gradFill>
            <a:ln w="9525" cap="flat" cmpd="sng">
              <a:solidFill>
                <a:srgbClr val="91919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cxnSp>
          <p:nvCxnSpPr>
            <p:cNvPr id="13" name="Gerade Verbindung mit Pfeil 12"/>
            <p:cNvCxnSpPr>
              <a:cxnSpLocks noChangeShapeType="1"/>
            </p:cNvCxnSpPr>
            <p:nvPr/>
          </p:nvCxnSpPr>
          <p:spPr bwMode="gray">
            <a:xfrm rot="5400000" flipH="1" flipV="1">
              <a:off x="2317" y="2233"/>
              <a:ext cx="1126" cy="2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  <p:cxnSp>
          <p:nvCxnSpPr>
            <p:cNvPr id="14" name="Gerade Verbindung mit Pfeil 13"/>
            <p:cNvCxnSpPr>
              <a:cxnSpLocks noChangeShapeType="1"/>
            </p:cNvCxnSpPr>
            <p:nvPr/>
          </p:nvCxnSpPr>
          <p:spPr bwMode="gray">
            <a:xfrm rot="10800000" flipV="1">
              <a:off x="1869" y="2790"/>
              <a:ext cx="1014" cy="801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  <p:cxnSp>
          <p:nvCxnSpPr>
            <p:cNvPr id="17" name="Gerade Verbindung mit Pfeil 16"/>
            <p:cNvCxnSpPr>
              <a:cxnSpLocks noChangeShapeType="1"/>
            </p:cNvCxnSpPr>
            <p:nvPr/>
          </p:nvCxnSpPr>
          <p:spPr bwMode="gray">
            <a:xfrm>
              <a:off x="2880" y="2797"/>
              <a:ext cx="1035" cy="799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</p:grpSp>
      <p:sp>
        <p:nvSpPr>
          <p:cNvPr id="100368" name="Text Box 19"/>
          <p:cNvSpPr txBox="1">
            <a:spLocks noChangeArrowheads="1"/>
          </p:cNvSpPr>
          <p:nvPr/>
        </p:nvSpPr>
        <p:spPr bwMode="gray">
          <a:xfrm>
            <a:off x="3748416" y="1116589"/>
            <a:ext cx="1872000" cy="707886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square" lIns="0" tIns="0" rIns="0" bIns="0" anchor="ctr" anchorCtr="0">
            <a:spAutoFit/>
          </a:bodyPr>
          <a:lstStyle/>
          <a:p>
            <a:pPr algn="ctr" defTabSz="801688">
              <a:spcAft>
                <a:spcPts val="0"/>
              </a:spcAft>
            </a:pPr>
            <a:r>
              <a:rPr lang="tr-TR" sz="2800" b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Doğal</a:t>
            </a:r>
          </a:p>
          <a:p>
            <a:pPr algn="ctr" defTabSz="801688">
              <a:spcAft>
                <a:spcPts val="0"/>
              </a:spcAft>
            </a:pPr>
            <a:r>
              <a:rPr lang="tr-TR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(Radon)</a:t>
            </a:r>
            <a:endParaRPr lang="tr-TR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FFFFFF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RADYASYON KAYNAKLARI</a:t>
            </a:r>
            <a:endParaRPr lang="en-GB" sz="3200" noProof="1" smtClean="0">
              <a:solidFill>
                <a:srgbClr val="FFFFFF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099" name="Picture 3" descr="D:\9-ISTUZMAN\1-EĞİTİM KURUMU\1. İstanbuluzman\ZZResim\Resim-İkon\nuclear_engine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95" y="4015121"/>
            <a:ext cx="2020055" cy="2020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D:\DOKTOR\1-ISTANBULUZMAN\1-EĞİTİM KURUMU\1. İstanbuluzman\2-RESİMLER\Dünya-Uzay-Uçak\mar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3267" y="468313"/>
            <a:ext cx="211455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 Box 19"/>
          <p:cNvSpPr txBox="1">
            <a:spLocks noChangeArrowheads="1"/>
          </p:cNvSpPr>
          <p:nvPr/>
        </p:nvSpPr>
        <p:spPr bwMode="gray">
          <a:xfrm>
            <a:off x="2165839" y="5018832"/>
            <a:ext cx="1948962" cy="707886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square" lIns="0" tIns="0" rIns="0" bIns="0" anchor="ctr" anchorCtr="0">
            <a:spAutoFit/>
          </a:bodyPr>
          <a:lstStyle/>
          <a:p>
            <a:pPr algn="ctr" defTabSz="801688">
              <a:spcAft>
                <a:spcPts val="0"/>
              </a:spcAft>
            </a:pPr>
            <a:r>
              <a:rPr lang="tr-TR" sz="28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Mesleksel</a:t>
            </a:r>
          </a:p>
          <a:p>
            <a:pPr algn="ctr" defTabSz="801688">
              <a:spcAft>
                <a:spcPts val="0"/>
              </a:spcAft>
            </a:pPr>
            <a:r>
              <a:rPr lang="tr-TR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(Nükleer Santral)</a:t>
            </a:r>
            <a:endParaRPr lang="tr-TR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Text Box 19"/>
          <p:cNvSpPr txBox="1">
            <a:spLocks noChangeArrowheads="1"/>
          </p:cNvSpPr>
          <p:nvPr/>
        </p:nvSpPr>
        <p:spPr bwMode="gray">
          <a:xfrm>
            <a:off x="5410688" y="5018832"/>
            <a:ext cx="1872000" cy="707886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square" lIns="0" tIns="0" rIns="0" bIns="0" anchor="ctr" anchorCtr="0">
            <a:spAutoFit/>
          </a:bodyPr>
          <a:lstStyle/>
          <a:p>
            <a:pPr algn="ctr" defTabSz="801688">
              <a:spcAft>
                <a:spcPts val="0"/>
              </a:spcAft>
            </a:pPr>
            <a:r>
              <a:rPr lang="tr-TR" sz="28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Medikal</a:t>
            </a:r>
          </a:p>
          <a:p>
            <a:pPr algn="ctr" defTabSz="801688">
              <a:spcAft>
                <a:spcPts val="0"/>
              </a:spcAft>
            </a:pPr>
            <a:r>
              <a:rPr lang="tr-TR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(Radyoloji)</a:t>
            </a:r>
            <a:endParaRPr lang="tr-TR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267" name="Picture 3" descr="D:\DOKTOR\1-ISTANBULUZMAN\1-EĞİTİM KURUMU\1. İstanbuluzman\2-RESİMLER\Meslekler\16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3613" y="3857625"/>
            <a:ext cx="2128499" cy="227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290" y="1077809"/>
            <a:ext cx="3587728" cy="26737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-95251" y="3569642"/>
            <a:ext cx="361950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1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Radon; Kaya</a:t>
            </a:r>
            <a:r>
              <a:rPr lang="tr-TR" sz="11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toprak ve sudaki doğal </a:t>
            </a:r>
            <a:r>
              <a:rPr lang="tr-TR" sz="11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uranyumun </a:t>
            </a:r>
            <a:r>
              <a:rPr lang="tr-TR" sz="11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bozunması</a:t>
            </a:r>
            <a:endParaRPr lang="tr-TR" sz="11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1385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İYONİZE VE NONİYONİZE RADYASYON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İyonlaştırıcı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: Atomlardan elektron sökebilen</a:t>
            </a:r>
          </a:p>
          <a:p>
            <a:pPr marL="1321200" lvl="2" indent="-324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Parçacık (alfa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beta, nötron)</a:t>
            </a:r>
          </a:p>
          <a:p>
            <a:pPr marL="1321200" lvl="2" indent="-324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Dalga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(gama ve X-ışınları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1321200" lvl="2" indent="-324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endParaRPr lang="tr-TR" sz="14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97200" lvl="2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97200" lvl="2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97200" lvl="2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97200" lvl="2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97200" lvl="2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İyonlaştırıcı olmayan: Atomlardan elektron sökemez </a:t>
            </a:r>
          </a:p>
          <a:p>
            <a:pPr marL="1321200" lvl="2" indent="-324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nfrared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görünür, mikrodalga, radyo dalgası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RADYASYON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20" name="Nesne 19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673975369"/>
              </p:ext>
            </p:extLst>
          </p:nvPr>
        </p:nvGraphicFramePr>
        <p:xfrm>
          <a:off x="2724151" y="2936448"/>
          <a:ext cx="5457824" cy="16069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61" name="Bit Eşlem Resmi" r:id="rId4" imgW="4839375" imgH="2514286" progId="PBrush">
                  <p:embed/>
                </p:oleObj>
              </mc:Choice>
              <mc:Fallback>
                <p:oleObj name="Bit Eşlem Resmi" r:id="rId4" imgW="4839375" imgH="2514286" progId="PBrush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4151" y="2936448"/>
                        <a:ext cx="5457824" cy="160697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Dikdörtgen 20"/>
          <p:cNvSpPr/>
          <p:nvPr/>
        </p:nvSpPr>
        <p:spPr>
          <a:xfrm>
            <a:off x="6340367" y="2979223"/>
            <a:ext cx="255598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97200" lvl="2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12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gama, </a:t>
            </a:r>
            <a:r>
              <a:rPr lang="tr-TR" sz="12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X-ışınları)</a:t>
            </a:r>
          </a:p>
        </p:txBody>
      </p:sp>
      <p:sp>
        <p:nvSpPr>
          <p:cNvPr id="22" name="Dikdörtgen 21"/>
          <p:cNvSpPr/>
          <p:nvPr/>
        </p:nvSpPr>
        <p:spPr>
          <a:xfrm>
            <a:off x="5942598" y="4137105"/>
            <a:ext cx="235367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97200" lvl="2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12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(alfa, beta, nötron)</a:t>
            </a:r>
          </a:p>
        </p:txBody>
      </p:sp>
      <p:sp>
        <p:nvSpPr>
          <p:cNvPr id="24" name="Akış Çizelgesi: Belge 23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1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62757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21" grpId="0"/>
      <p:bldP spid="22" grpId="0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İYONİZE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RADYASYON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«Yüksek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dozda maruz kalındığında hücre ve doku ölümü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oluşturur,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düşük dozda ise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teratojenik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mutajenik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ve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genotoksik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etkiler ortaya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çıkarırlar.»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RADYASYON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Akış Çizelgesi: Belge 23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1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14449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ELEKTROMAGNETİK SPEKTRUM*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8" y="1058863"/>
            <a:ext cx="8829462" cy="5318058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 rot="16200000">
            <a:off x="7847810" y="2828575"/>
            <a:ext cx="2141135" cy="31303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Kozmik Işınlar</a:t>
            </a:r>
            <a:endParaRPr lang="tr-TR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5505450" y="1057221"/>
            <a:ext cx="3207936" cy="31303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Enerjileri Artar</a:t>
            </a:r>
            <a:endParaRPr lang="tr-TR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231797" y="1058863"/>
            <a:ext cx="5273653" cy="31303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Dalga Boyları Artar</a:t>
            </a:r>
            <a:endParaRPr lang="tr-TR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4427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0" y="-11113"/>
            <a:ext cx="9144000" cy="5948363"/>
            <a:chOff x="0" y="0"/>
            <a:chExt cx="5760" cy="3747"/>
          </a:xfrm>
        </p:grpSpPr>
        <p:sp>
          <p:nvSpPr>
            <p:cNvPr id="100355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00356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00357" name="Rectangle 8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00358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FFFFFF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RADYASYONUN GİRİCİLİĞİ</a:t>
            </a:r>
            <a:endParaRPr lang="en-GB" sz="3200" noProof="1" smtClean="0">
              <a:solidFill>
                <a:srgbClr val="FFFFFF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7" name="Picture 4" descr="r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304924"/>
            <a:ext cx="9144000" cy="494030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9173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76200" y="2735963"/>
            <a:ext cx="8973531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Radyasyonun </a:t>
            </a:r>
          </a:p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Çeşitler-Zararları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" name="Grup 2"/>
          <p:cNvGrpSpPr/>
          <p:nvPr/>
        </p:nvGrpSpPr>
        <p:grpSpPr>
          <a:xfrm>
            <a:off x="2362201" y="760677"/>
            <a:ext cx="4391237" cy="2184835"/>
            <a:chOff x="2276476" y="532077"/>
            <a:chExt cx="4391237" cy="2184835"/>
          </a:xfrm>
        </p:grpSpPr>
        <p:pic>
          <p:nvPicPr>
            <p:cNvPr id="1031" name="Picture 7" descr="D:\DOKTOR\9-ISTUZMAN\1-EĞİTİM KURUMU\1. İstanbuluzman\ZZResim\Resim-İkon\nuclear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2966" y="609045"/>
              <a:ext cx="2104747" cy="21047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D:\DOKTOR\9-ISTUZMAN\1-EĞİTİM KURUMU\1. İstanbuluzman\ZZResim\Resim-İkon\atom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76476" y="589228"/>
              <a:ext cx="2382018" cy="21276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Dikdörtgen 1"/>
            <p:cNvSpPr/>
            <p:nvPr/>
          </p:nvSpPr>
          <p:spPr>
            <a:xfrm>
              <a:off x="2390774" y="532077"/>
              <a:ext cx="4267413" cy="2108635"/>
            </a:xfrm>
            <a:prstGeom prst="rect">
              <a:avLst/>
            </a:prstGeom>
            <a:noFill/>
            <a:ln w="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srgbClr val="FFFFFF"/>
                </a:solidFill>
              </a:endParaRPr>
            </a:p>
          </p:txBody>
        </p:sp>
      </p:grp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6187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ÖZELLİĞİ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Dalga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boyu: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0,0001-0,001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nm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Gamma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ışınları hem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uranyum ve radyum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gibi doğan radyoaktif maddelerin parçalanmaları sırasında hem de bir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nükleer reaktörde ya da bir atom bombası patlatıldığında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atom çekirdeklerinin parçalanmasıyla meydana gelir.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ışınlar canlılar için zararlıdır. Dokulara derinliğine girerler ve dokuları tahrip ederler.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Tıpta kanserli hücreleri yok etmede, araç ve gereçlerin mikroplardan arındırılması gibi yararlı işlerde de kullanılır.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GAMA IŞINLARI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" name="Picture 9" descr="pwr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5405438"/>
            <a:ext cx="4337719" cy="13430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D:\DOKTOR\1-ISTANBULUZMAN\1-EĞİTİM KURUMU\1. İstanbuluzman\2-RESİMLER\Siyah\picons39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977" y="2001837"/>
            <a:ext cx="611851" cy="611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55729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X IŞINLARI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X-ışınları;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röntgen cihazlarında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meydana gelen ışınlardır. X-ışınlarının dalga boyları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0,001nm-100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nm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X-ışınları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vücuda derinlemesine kolayca girebilir ve dokulara nüfuz ederek tahrip edici etki gösterir.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X-ışını,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tıpta iç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organların ve kemik yapının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izlenmesinde çok sık kullanılır. 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X</a:t>
            </a: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IŞINLARI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0" name="Picture 2" descr="D:\DOKTOR\9-ISTUZMAN\1-EĞİTİM KURUMU\1. İstanbuluzman\ZZResim\Resim-İkon\x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06" y="2029747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up 7"/>
          <p:cNvGrpSpPr/>
          <p:nvPr/>
        </p:nvGrpSpPr>
        <p:grpSpPr>
          <a:xfrm>
            <a:off x="2787321" y="4810484"/>
            <a:ext cx="6013779" cy="1596391"/>
            <a:chOff x="2657475" y="3804595"/>
            <a:chExt cx="6013779" cy="1596391"/>
          </a:xfrm>
        </p:grpSpPr>
        <p:grpSp>
          <p:nvGrpSpPr>
            <p:cNvPr id="21" name="Grup 20"/>
            <p:cNvGrpSpPr/>
            <p:nvPr/>
          </p:nvGrpSpPr>
          <p:grpSpPr>
            <a:xfrm>
              <a:off x="2657475" y="3804595"/>
              <a:ext cx="6013779" cy="1501455"/>
              <a:chOff x="2657475" y="3804595"/>
              <a:chExt cx="6013779" cy="1501455"/>
            </a:xfrm>
          </p:grpSpPr>
          <p:pic>
            <p:nvPicPr>
              <p:cNvPr id="22" name="Picture 4" descr="msc14_roentgen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57475" y="3804595"/>
                <a:ext cx="1483056" cy="1479787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2" descr="c-kollu1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13428" y="3812578"/>
                <a:ext cx="1491743" cy="1471804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9" descr="Image5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79502" y="3817492"/>
                <a:ext cx="1282848" cy="1488558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2" descr="102_0239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039303" y="3936498"/>
                <a:ext cx="1631951" cy="1223963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grpSp>
          <p:nvGrpSpPr>
            <p:cNvPr id="7" name="Grup 6"/>
            <p:cNvGrpSpPr/>
            <p:nvPr/>
          </p:nvGrpSpPr>
          <p:grpSpPr>
            <a:xfrm>
              <a:off x="2703678" y="5116862"/>
              <a:ext cx="5865974" cy="284124"/>
              <a:chOff x="2703678" y="5116862"/>
              <a:chExt cx="5865974" cy="284124"/>
            </a:xfrm>
          </p:grpSpPr>
          <p:sp>
            <p:nvSpPr>
              <p:cNvPr id="6" name="Metin kutusu 5"/>
              <p:cNvSpPr txBox="1"/>
              <p:nvPr/>
            </p:nvSpPr>
            <p:spPr>
              <a:xfrm>
                <a:off x="4210050" y="5120848"/>
                <a:ext cx="12572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dirty="0" err="1" smtClean="0">
                    <a:solidFill>
                      <a:srgbClr val="000000"/>
                    </a:solidFill>
                    <a:latin typeface="Calibri" pitchFamily="34" charset="0"/>
                    <a:cs typeface="Calibri" pitchFamily="34" charset="0"/>
                  </a:rPr>
                  <a:t>Floroskopi</a:t>
                </a:r>
                <a:endParaRPr lang="tr-TR" sz="1200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28" name="Metin kutusu 27"/>
              <p:cNvSpPr txBox="1"/>
              <p:nvPr/>
            </p:nvSpPr>
            <p:spPr>
              <a:xfrm>
                <a:off x="2703678" y="5117325"/>
                <a:ext cx="12572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dirty="0" smtClean="0">
                    <a:solidFill>
                      <a:srgbClr val="000000"/>
                    </a:solidFill>
                    <a:latin typeface="Calibri" pitchFamily="34" charset="0"/>
                    <a:cs typeface="Calibri" pitchFamily="34" charset="0"/>
                  </a:rPr>
                  <a:t>Radyografi</a:t>
                </a:r>
                <a:endParaRPr lang="tr-TR" sz="1200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29" name="Metin kutusu 28"/>
              <p:cNvSpPr txBox="1"/>
              <p:nvPr/>
            </p:nvSpPr>
            <p:spPr>
              <a:xfrm>
                <a:off x="5605171" y="5123987"/>
                <a:ext cx="12572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dirty="0" smtClean="0">
                    <a:solidFill>
                      <a:srgbClr val="000000"/>
                    </a:solidFill>
                    <a:latin typeface="Calibri" pitchFamily="34" charset="0"/>
                    <a:cs typeface="Calibri" pitchFamily="34" charset="0"/>
                  </a:rPr>
                  <a:t>Mamografi</a:t>
                </a:r>
                <a:endParaRPr lang="tr-TR" sz="1200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30" name="Metin kutusu 29"/>
              <p:cNvSpPr txBox="1"/>
              <p:nvPr/>
            </p:nvSpPr>
            <p:spPr>
              <a:xfrm>
                <a:off x="7312353" y="5116862"/>
                <a:ext cx="12572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dirty="0" err="1" smtClean="0">
                    <a:solidFill>
                      <a:srgbClr val="000000"/>
                    </a:solidFill>
                    <a:latin typeface="Calibri" pitchFamily="34" charset="0"/>
                    <a:cs typeface="Calibri" pitchFamily="34" charset="0"/>
                  </a:rPr>
                  <a:t>Anjiografi</a:t>
                </a:r>
                <a:endParaRPr lang="tr-TR" sz="1200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sp>
        <p:nvSpPr>
          <p:cNvPr id="31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2" name="Rectangle 3"/>
          <p:cNvSpPr txBox="1">
            <a:spLocks noChangeArrowheads="1"/>
          </p:cNvSpPr>
          <p:nvPr/>
        </p:nvSpPr>
        <p:spPr bwMode="auto">
          <a:xfrm>
            <a:off x="8600075" y="65432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5187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UV (MORÖTESİ) IŞINLARI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Güneş ışını içerisinde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bulunduğu gibi yapay olarak da meydana getirilebilir. Dalga boyları: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1-1000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nm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Morötesi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ışınlar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(UV);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derinin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yüzey hücreleri ve gözün kornea tabakası üzerine etki yapar.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Deri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(güneş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yanığına benzer yanıklar,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pigmentasyon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ekzema, sivilce, deri kanserleri)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Gözlerde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(göz sulanma-yanma, kaşıntı,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ağrı,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konjonktivit,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iritis, kornea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ülseri ve kalıcı körlük)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UV (MORÖTESİ) IŞINLARI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146" name="Picture 2" descr="C:\Users\ahmet\Desktop\imagesCA597O7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543" y="5448660"/>
            <a:ext cx="1565407" cy="11858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6147" name="Picture 3" descr="C:\Users\ahmet\Desktop\katarakt-ultraviyole_clip_image00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3051" y="5451042"/>
            <a:ext cx="1433512" cy="11834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4" name="Picture 2" descr="D:\DOKTOR\9-ISTUZMAN\1-EĞİTİM KURUMU\1. İstanbuluzman\ZZResim\Resim-İkon\Drive_Server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13" y="1953651"/>
            <a:ext cx="612000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6682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KIZILÖTESİ-IR IŞINLARI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Güneş ışını içerisinde bulunduğu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gibi yapay olarak da meydana getirilebilir.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Güneş ışınlarındaki ısı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infraraed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ışınlardan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kaynaklanır.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Dalga boyları: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740-100.000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nm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ışınlar vücuda kolayca girer ve aşırı ısı verirler. Vücudun açık kısımları ısınır ve fiziki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gerginlik olur. 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ışınların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şiddetine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 süresine ve ışına maruz kalan vücut bölgesine bağlı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olarak; 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eri yanıkları ve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katarakt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gibi bazı göz hastalıkları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meydana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gelebilir.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İNFRARED-IR (KIZILÖTESİ) IŞINLARI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122" name="Picture 2" descr="D:\DOKTOR\9-ISTUZMAN\1-EĞİTİM KURUMU\1. İstanbuluzman\ZZResim\Resim-İkon\Drive_Ubunt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163" y="1958413"/>
            <a:ext cx="612000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ahmet\Desktop\katarakt-ultraviyole_clip_image00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8925" y="5465002"/>
            <a:ext cx="4457700" cy="12429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Akış Çizelgesi: Belge 21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1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86362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Eşdeğer Gürültü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Seviyesi </a:t>
            </a:r>
            <a:r>
              <a:rPr lang="tr-TR" sz="2000" b="1" noProof="1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(</a:t>
            </a:r>
            <a:r>
              <a:rPr lang="tr-TR" sz="2000" b="1" noProof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Leq)</a:t>
            </a:r>
            <a:endParaRPr lang="tr-TR" sz="2000" b="1" noProof="1" smtClean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Verilmiş bir süre içinde süreklilik gösteren ses enerjisinin veya ses basınçlarının ortalama değerini veren dB(A) biriminde bir gürültü ölçeğidir. 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FİZİKSEL RİSK ETKENLERİ / </a:t>
            </a:r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TANIMLAR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Akış Çizelgesi: Belge 17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1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3227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KIZILÖTESİ-IR IŞINLARI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Cam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üfleyicilerinde IR ışınlara bağlı beklenenden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daha erken yaşta ortaya çıkan ve bir tür patolojik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kataraktır.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İNFRARED-IR (KIZILÖTESİ) IŞINLARI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122" name="Picture 2" descr="D:\DOKTOR\9-ISTUZMAN\1-EĞİTİM KURUMU\1. İstanbuluzman\ZZResim\Resim-İkon\Drive_Ubunt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163" y="1958413"/>
            <a:ext cx="612000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ahmet\Desktop\katarakt-ultraviyole_clip_image00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7" y="3941002"/>
            <a:ext cx="4457700" cy="12429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Akış Çizelgesi: Belge 21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1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4009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KAYNAK İŞLEMİ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8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Kaynak işlemi esnasında oluşan ark enerjisinin yaklaşık %15’i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radyasyon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şeklinde ortama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yayılır. </a:t>
            </a: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Bu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ışınların dağılımı ise;</a:t>
            </a:r>
          </a:p>
          <a:p>
            <a:pPr marL="720000" lvl="1" indent="-288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%60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İnfrared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(Kızılötesi)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0" lvl="1" indent="-288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%10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Ultraviyole (Morötesi)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0" lvl="1" indent="-288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%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30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Görünür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İNFRARED-IR (KIZILÖTESİ) IŞINLARI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122" name="Picture 2" descr="D:\DOKTOR\9-ISTUZMAN\1-EĞİTİM KURUMU\1. İstanbuluzman\ZZResim\Resim-İkon\Drive_Ubunt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163" y="1958413"/>
            <a:ext cx="612000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Akış Çizelgesi: Belge 20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1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2337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1"/>
          <p:cNvSpPr txBox="1">
            <a:spLocks noChangeArrowheads="1"/>
          </p:cNvSpPr>
          <p:nvPr/>
        </p:nvSpPr>
        <p:spPr bwMode="gray">
          <a:xfrm>
            <a:off x="231797" y="344488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ELEKTROMAGNETİK SPEKTRUM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97" y="1609725"/>
            <a:ext cx="4162097" cy="4927497"/>
          </a:xfrm>
          <a:prstGeom prst="rect">
            <a:avLst/>
          </a:prstGeom>
        </p:spPr>
      </p:pic>
      <p:pic>
        <p:nvPicPr>
          <p:cNvPr id="3074" name="Picture 2" descr="D:\Eski\DOKTOR\1-DOSYALAR\4.SEMINER\Goz\Resimler\Isık Tayfı-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1628539"/>
            <a:ext cx="4449175" cy="47627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5"/>
          <p:cNvSpPr>
            <a:spLocks noChangeArrowheads="1"/>
          </p:cNvSpPr>
          <p:nvPr/>
        </p:nvSpPr>
        <p:spPr bwMode="gray">
          <a:xfrm>
            <a:off x="136783" y="885825"/>
            <a:ext cx="8884391" cy="742714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Görünür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ışık,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güneş ışığı içerisinde  bulunduğu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gibi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yapay  olarak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meydana getirilebilir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Dalga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boyu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400-740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nm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(mor-kırmızı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ışığa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kadar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uzanır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04989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RADYO DALGALARI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Dalga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boyları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birkaç milimetreden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1km’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kadar uzanır.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Radar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sistemlerinde dalga boyları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3-25cm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arasındaki mikrodalgalardan yararlanılır.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Mikrodalga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fırınlarda kullanılan ışınların dalga boyları genellikle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12cm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dolayındadır.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Televizyon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yayınlarında ise,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1km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 da daha uzun olan radyo dalgaları kullanılır.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RADYO DALGALARI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146" name="Picture 2" descr="D:\DOKTOR\9-ISTUZMAN\1-EĞİTİM KURUMU\1. İstanbuluzman\ZZResim\Resim-İkon\radio (2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75" y="2001363"/>
            <a:ext cx="568800" cy="56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6530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Radyasyon Tanısı</a:t>
            </a:r>
            <a:endParaRPr lang="tr-TR" sz="6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61437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RADYASYON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RADYASYON TANISI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4" name="Grup 23"/>
          <p:cNvGrpSpPr/>
          <p:nvPr/>
        </p:nvGrpSpPr>
        <p:grpSpPr>
          <a:xfrm>
            <a:off x="2771775" y="2030412"/>
            <a:ext cx="6029325" cy="3258712"/>
            <a:chOff x="395288" y="1887538"/>
            <a:chExt cx="9067800" cy="4789592"/>
          </a:xfrm>
        </p:grpSpPr>
        <p:sp>
          <p:nvSpPr>
            <p:cNvPr id="26" name="Freeform 2"/>
            <p:cNvSpPr>
              <a:spLocks/>
            </p:cNvSpPr>
            <p:nvPr/>
          </p:nvSpPr>
          <p:spPr bwMode="auto">
            <a:xfrm>
              <a:off x="2533651" y="2016126"/>
              <a:ext cx="5302250" cy="4457700"/>
            </a:xfrm>
            <a:custGeom>
              <a:avLst/>
              <a:gdLst>
                <a:gd name="T0" fmla="*/ 2147483647 w 3619"/>
                <a:gd name="T1" fmla="*/ 2147483647 h 2808"/>
                <a:gd name="T2" fmla="*/ 2147483647 w 3619"/>
                <a:gd name="T3" fmla="*/ 2147483647 h 2808"/>
                <a:gd name="T4" fmla="*/ 2147483647 w 3619"/>
                <a:gd name="T5" fmla="*/ 2147483647 h 2808"/>
                <a:gd name="T6" fmla="*/ 2147483647 w 3619"/>
                <a:gd name="T7" fmla="*/ 2147483647 h 2808"/>
                <a:gd name="T8" fmla="*/ 2147483647 w 3619"/>
                <a:gd name="T9" fmla="*/ 2147483647 h 2808"/>
                <a:gd name="T10" fmla="*/ 2147483647 w 3619"/>
                <a:gd name="T11" fmla="*/ 2147483647 h 2808"/>
                <a:gd name="T12" fmla="*/ 2147483647 w 3619"/>
                <a:gd name="T13" fmla="*/ 2147483647 h 2808"/>
                <a:gd name="T14" fmla="*/ 2147483647 w 3619"/>
                <a:gd name="T15" fmla="*/ 2147483647 h 2808"/>
                <a:gd name="T16" fmla="*/ 2147483647 w 3619"/>
                <a:gd name="T17" fmla="*/ 2147483647 h 2808"/>
                <a:gd name="T18" fmla="*/ 2147483647 w 3619"/>
                <a:gd name="T19" fmla="*/ 2147483647 h 2808"/>
                <a:gd name="T20" fmla="*/ 2147483647 w 3619"/>
                <a:gd name="T21" fmla="*/ 2147483647 h 2808"/>
                <a:gd name="T22" fmla="*/ 2147483647 w 3619"/>
                <a:gd name="T23" fmla="*/ 2147483647 h 2808"/>
                <a:gd name="T24" fmla="*/ 2147483647 w 3619"/>
                <a:gd name="T25" fmla="*/ 2147483647 h 2808"/>
                <a:gd name="T26" fmla="*/ 2147483647 w 3619"/>
                <a:gd name="T27" fmla="*/ 2147483647 h 2808"/>
                <a:gd name="T28" fmla="*/ 2147483647 w 3619"/>
                <a:gd name="T29" fmla="*/ 2147483647 h 2808"/>
                <a:gd name="T30" fmla="*/ 2147483647 w 3619"/>
                <a:gd name="T31" fmla="*/ 2147483647 h 2808"/>
                <a:gd name="T32" fmla="*/ 2147483647 w 3619"/>
                <a:gd name="T33" fmla="*/ 2147483647 h 2808"/>
                <a:gd name="T34" fmla="*/ 2147483647 w 3619"/>
                <a:gd name="T35" fmla="*/ 2147483647 h 2808"/>
                <a:gd name="T36" fmla="*/ 2147483647 w 3619"/>
                <a:gd name="T37" fmla="*/ 2147483647 h 2808"/>
                <a:gd name="T38" fmla="*/ 2147483647 w 3619"/>
                <a:gd name="T39" fmla="*/ 2147483647 h 2808"/>
                <a:gd name="T40" fmla="*/ 2147483647 w 3619"/>
                <a:gd name="T41" fmla="*/ 2147483647 h 2808"/>
                <a:gd name="T42" fmla="*/ 2147483647 w 3619"/>
                <a:gd name="T43" fmla="*/ 2147483647 h 2808"/>
                <a:gd name="T44" fmla="*/ 2147483647 w 3619"/>
                <a:gd name="T45" fmla="*/ 2147483647 h 2808"/>
                <a:gd name="T46" fmla="*/ 2147483647 w 3619"/>
                <a:gd name="T47" fmla="*/ 2147483647 h 2808"/>
                <a:gd name="T48" fmla="*/ 2147483647 w 3619"/>
                <a:gd name="T49" fmla="*/ 2147483647 h 2808"/>
                <a:gd name="T50" fmla="*/ 2147483647 w 3619"/>
                <a:gd name="T51" fmla="*/ 2147483647 h 2808"/>
                <a:gd name="T52" fmla="*/ 2147483647 w 3619"/>
                <a:gd name="T53" fmla="*/ 2147483647 h 2808"/>
                <a:gd name="T54" fmla="*/ 2147483647 w 3619"/>
                <a:gd name="T55" fmla="*/ 2147483647 h 2808"/>
                <a:gd name="T56" fmla="*/ 2147483647 w 3619"/>
                <a:gd name="T57" fmla="*/ 2147483647 h 2808"/>
                <a:gd name="T58" fmla="*/ 2147483647 w 3619"/>
                <a:gd name="T59" fmla="*/ 2147483647 h 2808"/>
                <a:gd name="T60" fmla="*/ 2147483647 w 3619"/>
                <a:gd name="T61" fmla="*/ 2147483647 h 2808"/>
                <a:gd name="T62" fmla="*/ 2147483647 w 3619"/>
                <a:gd name="T63" fmla="*/ 2147483647 h 2808"/>
                <a:gd name="T64" fmla="*/ 2147483647 w 3619"/>
                <a:gd name="T65" fmla="*/ 2147483647 h 2808"/>
                <a:gd name="T66" fmla="*/ 2147483647 w 3619"/>
                <a:gd name="T67" fmla="*/ 2147483647 h 2808"/>
                <a:gd name="T68" fmla="*/ 2147483647 w 3619"/>
                <a:gd name="T69" fmla="*/ 2147483647 h 2808"/>
                <a:gd name="T70" fmla="*/ 2147483647 w 3619"/>
                <a:gd name="T71" fmla="*/ 2147483647 h 2808"/>
                <a:gd name="T72" fmla="*/ 2147483647 w 3619"/>
                <a:gd name="T73" fmla="*/ 2147483647 h 2808"/>
                <a:gd name="T74" fmla="*/ 2147483647 w 3619"/>
                <a:gd name="T75" fmla="*/ 2147483647 h 2808"/>
                <a:gd name="T76" fmla="*/ 2147483647 w 3619"/>
                <a:gd name="T77" fmla="*/ 2147483647 h 2808"/>
                <a:gd name="T78" fmla="*/ 2147483647 w 3619"/>
                <a:gd name="T79" fmla="*/ 2147483647 h 2808"/>
                <a:gd name="T80" fmla="*/ 2147483647 w 3619"/>
                <a:gd name="T81" fmla="*/ 2147483647 h 2808"/>
                <a:gd name="T82" fmla="*/ 2147483647 w 3619"/>
                <a:gd name="T83" fmla="*/ 2147483647 h 2808"/>
                <a:gd name="T84" fmla="*/ 2147483647 w 3619"/>
                <a:gd name="T85" fmla="*/ 2147483647 h 2808"/>
                <a:gd name="T86" fmla="*/ 2147483647 w 3619"/>
                <a:gd name="T87" fmla="*/ 2147483647 h 2808"/>
                <a:gd name="T88" fmla="*/ 2147483647 w 3619"/>
                <a:gd name="T89" fmla="*/ 2147483647 h 2808"/>
                <a:gd name="T90" fmla="*/ 2147483647 w 3619"/>
                <a:gd name="T91" fmla="*/ 2147483647 h 2808"/>
                <a:gd name="T92" fmla="*/ 2147483647 w 3619"/>
                <a:gd name="T93" fmla="*/ 2147483647 h 2808"/>
                <a:gd name="T94" fmla="*/ 2147483647 w 3619"/>
                <a:gd name="T95" fmla="*/ 2147483647 h 2808"/>
                <a:gd name="T96" fmla="*/ 0 w 3619"/>
                <a:gd name="T97" fmla="*/ 2147483647 h 2808"/>
                <a:gd name="T98" fmla="*/ 2147483647 w 3619"/>
                <a:gd name="T99" fmla="*/ 2147483647 h 2808"/>
                <a:gd name="T100" fmla="*/ 2147483647 w 3619"/>
                <a:gd name="T101" fmla="*/ 2147483647 h 2808"/>
                <a:gd name="T102" fmla="*/ 2147483647 w 3619"/>
                <a:gd name="T103" fmla="*/ 2147483647 h 2808"/>
                <a:gd name="T104" fmla="*/ 2147483647 w 3619"/>
                <a:gd name="T105" fmla="*/ 2147483647 h 2808"/>
                <a:gd name="T106" fmla="*/ 2147483647 w 3619"/>
                <a:gd name="T107" fmla="*/ 2147483647 h 2808"/>
                <a:gd name="T108" fmla="*/ 2147483647 w 3619"/>
                <a:gd name="T109" fmla="*/ 2147483647 h 2808"/>
                <a:gd name="T110" fmla="*/ 2147483647 w 3619"/>
                <a:gd name="T111" fmla="*/ 2147483647 h 2808"/>
                <a:gd name="T112" fmla="*/ 2147483647 w 3619"/>
                <a:gd name="T113" fmla="*/ 2147483647 h 280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619"/>
                <a:gd name="T172" fmla="*/ 0 h 2808"/>
                <a:gd name="T173" fmla="*/ 3619 w 3619"/>
                <a:gd name="T174" fmla="*/ 2808 h 280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619" h="2808">
                  <a:moveTo>
                    <a:pt x="153" y="111"/>
                  </a:moveTo>
                  <a:lnTo>
                    <a:pt x="177" y="91"/>
                  </a:lnTo>
                  <a:lnTo>
                    <a:pt x="190" y="91"/>
                  </a:lnTo>
                  <a:lnTo>
                    <a:pt x="204" y="91"/>
                  </a:lnTo>
                  <a:lnTo>
                    <a:pt x="223" y="91"/>
                  </a:lnTo>
                  <a:lnTo>
                    <a:pt x="459" y="97"/>
                  </a:lnTo>
                  <a:lnTo>
                    <a:pt x="511" y="97"/>
                  </a:lnTo>
                  <a:lnTo>
                    <a:pt x="558" y="97"/>
                  </a:lnTo>
                  <a:lnTo>
                    <a:pt x="617" y="91"/>
                  </a:lnTo>
                  <a:lnTo>
                    <a:pt x="676" y="91"/>
                  </a:lnTo>
                  <a:lnTo>
                    <a:pt x="728" y="91"/>
                  </a:lnTo>
                  <a:lnTo>
                    <a:pt x="801" y="79"/>
                  </a:lnTo>
                  <a:lnTo>
                    <a:pt x="867" y="79"/>
                  </a:lnTo>
                  <a:lnTo>
                    <a:pt x="925" y="73"/>
                  </a:lnTo>
                  <a:lnTo>
                    <a:pt x="998" y="67"/>
                  </a:lnTo>
                  <a:lnTo>
                    <a:pt x="1056" y="67"/>
                  </a:lnTo>
                  <a:lnTo>
                    <a:pt x="1110" y="55"/>
                  </a:lnTo>
                  <a:lnTo>
                    <a:pt x="1168" y="55"/>
                  </a:lnTo>
                  <a:lnTo>
                    <a:pt x="1221" y="49"/>
                  </a:lnTo>
                  <a:lnTo>
                    <a:pt x="1267" y="49"/>
                  </a:lnTo>
                  <a:lnTo>
                    <a:pt x="1313" y="49"/>
                  </a:lnTo>
                  <a:lnTo>
                    <a:pt x="1536" y="25"/>
                  </a:lnTo>
                  <a:lnTo>
                    <a:pt x="1575" y="25"/>
                  </a:lnTo>
                  <a:lnTo>
                    <a:pt x="1616" y="19"/>
                  </a:lnTo>
                  <a:lnTo>
                    <a:pt x="1648" y="19"/>
                  </a:lnTo>
                  <a:lnTo>
                    <a:pt x="1687" y="19"/>
                  </a:lnTo>
                  <a:lnTo>
                    <a:pt x="1721" y="13"/>
                  </a:lnTo>
                  <a:lnTo>
                    <a:pt x="1760" y="13"/>
                  </a:lnTo>
                  <a:lnTo>
                    <a:pt x="1786" y="13"/>
                  </a:lnTo>
                  <a:lnTo>
                    <a:pt x="1818" y="7"/>
                  </a:lnTo>
                  <a:lnTo>
                    <a:pt x="1963" y="0"/>
                  </a:lnTo>
                  <a:lnTo>
                    <a:pt x="1989" y="0"/>
                  </a:lnTo>
                  <a:lnTo>
                    <a:pt x="2022" y="0"/>
                  </a:lnTo>
                  <a:lnTo>
                    <a:pt x="2056" y="0"/>
                  </a:lnTo>
                  <a:lnTo>
                    <a:pt x="2095" y="13"/>
                  </a:lnTo>
                  <a:lnTo>
                    <a:pt x="2114" y="13"/>
                  </a:lnTo>
                  <a:lnTo>
                    <a:pt x="2187" y="13"/>
                  </a:lnTo>
                  <a:lnTo>
                    <a:pt x="2371" y="31"/>
                  </a:lnTo>
                  <a:lnTo>
                    <a:pt x="2403" y="37"/>
                  </a:lnTo>
                  <a:lnTo>
                    <a:pt x="2416" y="37"/>
                  </a:lnTo>
                  <a:lnTo>
                    <a:pt x="2436" y="37"/>
                  </a:lnTo>
                  <a:lnTo>
                    <a:pt x="2449" y="37"/>
                  </a:lnTo>
                  <a:lnTo>
                    <a:pt x="2462" y="37"/>
                  </a:lnTo>
                  <a:lnTo>
                    <a:pt x="2495" y="43"/>
                  </a:lnTo>
                  <a:lnTo>
                    <a:pt x="2508" y="43"/>
                  </a:lnTo>
                  <a:lnTo>
                    <a:pt x="2521" y="43"/>
                  </a:lnTo>
                  <a:lnTo>
                    <a:pt x="2541" y="43"/>
                  </a:lnTo>
                  <a:lnTo>
                    <a:pt x="2554" y="43"/>
                  </a:lnTo>
                  <a:lnTo>
                    <a:pt x="2653" y="55"/>
                  </a:lnTo>
                  <a:lnTo>
                    <a:pt x="2679" y="55"/>
                  </a:lnTo>
                  <a:lnTo>
                    <a:pt x="2706" y="55"/>
                  </a:lnTo>
                  <a:lnTo>
                    <a:pt x="2732" y="55"/>
                  </a:lnTo>
                  <a:lnTo>
                    <a:pt x="2745" y="55"/>
                  </a:lnTo>
                  <a:lnTo>
                    <a:pt x="2758" y="55"/>
                  </a:lnTo>
                  <a:lnTo>
                    <a:pt x="2771" y="55"/>
                  </a:lnTo>
                  <a:lnTo>
                    <a:pt x="2895" y="49"/>
                  </a:lnTo>
                  <a:lnTo>
                    <a:pt x="2929" y="49"/>
                  </a:lnTo>
                  <a:lnTo>
                    <a:pt x="2955" y="49"/>
                  </a:lnTo>
                  <a:lnTo>
                    <a:pt x="2974" y="49"/>
                  </a:lnTo>
                  <a:lnTo>
                    <a:pt x="3000" y="49"/>
                  </a:lnTo>
                  <a:lnTo>
                    <a:pt x="3013" y="49"/>
                  </a:lnTo>
                  <a:lnTo>
                    <a:pt x="3040" y="55"/>
                  </a:lnTo>
                  <a:lnTo>
                    <a:pt x="3066" y="55"/>
                  </a:lnTo>
                  <a:lnTo>
                    <a:pt x="3230" y="55"/>
                  </a:lnTo>
                  <a:lnTo>
                    <a:pt x="3257" y="55"/>
                  </a:lnTo>
                  <a:lnTo>
                    <a:pt x="3270" y="55"/>
                  </a:lnTo>
                  <a:lnTo>
                    <a:pt x="3283" y="61"/>
                  </a:lnTo>
                  <a:lnTo>
                    <a:pt x="3290" y="73"/>
                  </a:lnTo>
                  <a:lnTo>
                    <a:pt x="3303" y="79"/>
                  </a:lnTo>
                  <a:lnTo>
                    <a:pt x="3329" y="103"/>
                  </a:lnTo>
                  <a:lnTo>
                    <a:pt x="3349" y="116"/>
                  </a:lnTo>
                  <a:lnTo>
                    <a:pt x="3362" y="134"/>
                  </a:lnTo>
                  <a:lnTo>
                    <a:pt x="3375" y="152"/>
                  </a:lnTo>
                  <a:lnTo>
                    <a:pt x="3382" y="164"/>
                  </a:lnTo>
                  <a:lnTo>
                    <a:pt x="3447" y="249"/>
                  </a:lnTo>
                  <a:lnTo>
                    <a:pt x="3454" y="261"/>
                  </a:lnTo>
                  <a:lnTo>
                    <a:pt x="3461" y="285"/>
                  </a:lnTo>
                  <a:lnTo>
                    <a:pt x="3467" y="310"/>
                  </a:lnTo>
                  <a:lnTo>
                    <a:pt x="3487" y="334"/>
                  </a:lnTo>
                  <a:lnTo>
                    <a:pt x="3493" y="352"/>
                  </a:lnTo>
                  <a:lnTo>
                    <a:pt x="3500" y="376"/>
                  </a:lnTo>
                  <a:lnTo>
                    <a:pt x="3513" y="388"/>
                  </a:lnTo>
                  <a:lnTo>
                    <a:pt x="3519" y="413"/>
                  </a:lnTo>
                  <a:lnTo>
                    <a:pt x="3572" y="546"/>
                  </a:lnTo>
                  <a:lnTo>
                    <a:pt x="3579" y="582"/>
                  </a:lnTo>
                  <a:lnTo>
                    <a:pt x="3598" y="649"/>
                  </a:lnTo>
                  <a:lnTo>
                    <a:pt x="3605" y="691"/>
                  </a:lnTo>
                  <a:lnTo>
                    <a:pt x="3605" y="734"/>
                  </a:lnTo>
                  <a:lnTo>
                    <a:pt x="3611" y="770"/>
                  </a:lnTo>
                  <a:lnTo>
                    <a:pt x="3611" y="813"/>
                  </a:lnTo>
                  <a:lnTo>
                    <a:pt x="3611" y="861"/>
                  </a:lnTo>
                  <a:lnTo>
                    <a:pt x="3618" y="903"/>
                  </a:lnTo>
                  <a:lnTo>
                    <a:pt x="3618" y="958"/>
                  </a:lnTo>
                  <a:lnTo>
                    <a:pt x="3618" y="1000"/>
                  </a:lnTo>
                  <a:lnTo>
                    <a:pt x="3611" y="1055"/>
                  </a:lnTo>
                  <a:lnTo>
                    <a:pt x="3605" y="1110"/>
                  </a:lnTo>
                  <a:lnTo>
                    <a:pt x="3605" y="1152"/>
                  </a:lnTo>
                  <a:lnTo>
                    <a:pt x="3566" y="1503"/>
                  </a:lnTo>
                  <a:lnTo>
                    <a:pt x="3552" y="1552"/>
                  </a:lnTo>
                  <a:lnTo>
                    <a:pt x="3545" y="1594"/>
                  </a:lnTo>
                  <a:lnTo>
                    <a:pt x="3539" y="1655"/>
                  </a:lnTo>
                  <a:lnTo>
                    <a:pt x="3539" y="1697"/>
                  </a:lnTo>
                  <a:lnTo>
                    <a:pt x="3539" y="1746"/>
                  </a:lnTo>
                  <a:lnTo>
                    <a:pt x="3532" y="1794"/>
                  </a:lnTo>
                  <a:lnTo>
                    <a:pt x="3545" y="1837"/>
                  </a:lnTo>
                  <a:lnTo>
                    <a:pt x="3552" y="1873"/>
                  </a:lnTo>
                  <a:lnTo>
                    <a:pt x="3598" y="2073"/>
                  </a:lnTo>
                  <a:lnTo>
                    <a:pt x="3598" y="2097"/>
                  </a:lnTo>
                  <a:lnTo>
                    <a:pt x="3605" y="2116"/>
                  </a:lnTo>
                  <a:lnTo>
                    <a:pt x="3605" y="2140"/>
                  </a:lnTo>
                  <a:lnTo>
                    <a:pt x="3605" y="2164"/>
                  </a:lnTo>
                  <a:lnTo>
                    <a:pt x="3605" y="2182"/>
                  </a:lnTo>
                  <a:lnTo>
                    <a:pt x="3605" y="2207"/>
                  </a:lnTo>
                  <a:lnTo>
                    <a:pt x="3605" y="2231"/>
                  </a:lnTo>
                  <a:lnTo>
                    <a:pt x="3592" y="2382"/>
                  </a:lnTo>
                  <a:lnTo>
                    <a:pt x="3585" y="2407"/>
                  </a:lnTo>
                  <a:lnTo>
                    <a:pt x="3585" y="2419"/>
                  </a:lnTo>
                  <a:lnTo>
                    <a:pt x="3579" y="2431"/>
                  </a:lnTo>
                  <a:lnTo>
                    <a:pt x="3572" y="2449"/>
                  </a:lnTo>
                  <a:lnTo>
                    <a:pt x="3572" y="2467"/>
                  </a:lnTo>
                  <a:lnTo>
                    <a:pt x="3566" y="2479"/>
                  </a:lnTo>
                  <a:lnTo>
                    <a:pt x="3454" y="2516"/>
                  </a:lnTo>
                  <a:lnTo>
                    <a:pt x="3414" y="2528"/>
                  </a:lnTo>
                  <a:lnTo>
                    <a:pt x="3349" y="2540"/>
                  </a:lnTo>
                  <a:lnTo>
                    <a:pt x="3322" y="2552"/>
                  </a:lnTo>
                  <a:lnTo>
                    <a:pt x="3296" y="2558"/>
                  </a:lnTo>
                  <a:lnTo>
                    <a:pt x="3270" y="2558"/>
                  </a:lnTo>
                  <a:lnTo>
                    <a:pt x="3257" y="2558"/>
                  </a:lnTo>
                  <a:lnTo>
                    <a:pt x="3224" y="2546"/>
                  </a:lnTo>
                  <a:lnTo>
                    <a:pt x="3211" y="2540"/>
                  </a:lnTo>
                  <a:lnTo>
                    <a:pt x="3191" y="2540"/>
                  </a:lnTo>
                  <a:lnTo>
                    <a:pt x="3178" y="2534"/>
                  </a:lnTo>
                  <a:lnTo>
                    <a:pt x="3159" y="2528"/>
                  </a:lnTo>
                  <a:lnTo>
                    <a:pt x="3146" y="2528"/>
                  </a:lnTo>
                  <a:lnTo>
                    <a:pt x="3133" y="2528"/>
                  </a:lnTo>
                  <a:lnTo>
                    <a:pt x="3118" y="2528"/>
                  </a:lnTo>
                  <a:lnTo>
                    <a:pt x="3105" y="2528"/>
                  </a:lnTo>
                  <a:lnTo>
                    <a:pt x="3086" y="2528"/>
                  </a:lnTo>
                  <a:lnTo>
                    <a:pt x="3066" y="2528"/>
                  </a:lnTo>
                  <a:lnTo>
                    <a:pt x="3047" y="2540"/>
                  </a:lnTo>
                  <a:lnTo>
                    <a:pt x="3034" y="2546"/>
                  </a:lnTo>
                  <a:lnTo>
                    <a:pt x="2987" y="2546"/>
                  </a:lnTo>
                  <a:lnTo>
                    <a:pt x="2974" y="2546"/>
                  </a:lnTo>
                  <a:lnTo>
                    <a:pt x="2961" y="2546"/>
                  </a:lnTo>
                  <a:lnTo>
                    <a:pt x="2948" y="2546"/>
                  </a:lnTo>
                  <a:lnTo>
                    <a:pt x="2916" y="2540"/>
                  </a:lnTo>
                  <a:lnTo>
                    <a:pt x="2902" y="2540"/>
                  </a:lnTo>
                  <a:lnTo>
                    <a:pt x="2889" y="2534"/>
                  </a:lnTo>
                  <a:lnTo>
                    <a:pt x="2869" y="2540"/>
                  </a:lnTo>
                  <a:lnTo>
                    <a:pt x="2843" y="2546"/>
                  </a:lnTo>
                  <a:lnTo>
                    <a:pt x="2817" y="2546"/>
                  </a:lnTo>
                  <a:lnTo>
                    <a:pt x="2784" y="2552"/>
                  </a:lnTo>
                  <a:lnTo>
                    <a:pt x="2764" y="2558"/>
                  </a:lnTo>
                  <a:lnTo>
                    <a:pt x="2732" y="2564"/>
                  </a:lnTo>
                  <a:lnTo>
                    <a:pt x="2693" y="2576"/>
                  </a:lnTo>
                  <a:lnTo>
                    <a:pt x="2666" y="2576"/>
                  </a:lnTo>
                  <a:lnTo>
                    <a:pt x="2627" y="2582"/>
                  </a:lnTo>
                  <a:lnTo>
                    <a:pt x="2594" y="2582"/>
                  </a:lnTo>
                  <a:lnTo>
                    <a:pt x="2560" y="2588"/>
                  </a:lnTo>
                  <a:lnTo>
                    <a:pt x="2397" y="2594"/>
                  </a:lnTo>
                  <a:lnTo>
                    <a:pt x="2371" y="2607"/>
                  </a:lnTo>
                  <a:lnTo>
                    <a:pt x="2357" y="2613"/>
                  </a:lnTo>
                  <a:lnTo>
                    <a:pt x="2331" y="2619"/>
                  </a:lnTo>
                  <a:lnTo>
                    <a:pt x="2298" y="2625"/>
                  </a:lnTo>
                  <a:lnTo>
                    <a:pt x="2245" y="2625"/>
                  </a:lnTo>
                  <a:lnTo>
                    <a:pt x="2219" y="2625"/>
                  </a:lnTo>
                  <a:lnTo>
                    <a:pt x="2200" y="2625"/>
                  </a:lnTo>
                  <a:lnTo>
                    <a:pt x="2187" y="2625"/>
                  </a:lnTo>
                  <a:lnTo>
                    <a:pt x="2174" y="2631"/>
                  </a:lnTo>
                  <a:lnTo>
                    <a:pt x="2121" y="2637"/>
                  </a:lnTo>
                  <a:lnTo>
                    <a:pt x="2101" y="2637"/>
                  </a:lnTo>
                  <a:lnTo>
                    <a:pt x="2062" y="2631"/>
                  </a:lnTo>
                  <a:lnTo>
                    <a:pt x="2049" y="2631"/>
                  </a:lnTo>
                  <a:lnTo>
                    <a:pt x="2035" y="2631"/>
                  </a:lnTo>
                  <a:lnTo>
                    <a:pt x="2022" y="2631"/>
                  </a:lnTo>
                  <a:lnTo>
                    <a:pt x="2002" y="2631"/>
                  </a:lnTo>
                  <a:lnTo>
                    <a:pt x="1989" y="2625"/>
                  </a:lnTo>
                  <a:lnTo>
                    <a:pt x="1976" y="2625"/>
                  </a:lnTo>
                  <a:lnTo>
                    <a:pt x="1963" y="2625"/>
                  </a:lnTo>
                  <a:lnTo>
                    <a:pt x="1950" y="2631"/>
                  </a:lnTo>
                  <a:lnTo>
                    <a:pt x="1937" y="2637"/>
                  </a:lnTo>
                  <a:lnTo>
                    <a:pt x="1923" y="2643"/>
                  </a:lnTo>
                  <a:lnTo>
                    <a:pt x="1910" y="2655"/>
                  </a:lnTo>
                  <a:lnTo>
                    <a:pt x="1839" y="2679"/>
                  </a:lnTo>
                  <a:lnTo>
                    <a:pt x="1805" y="2685"/>
                  </a:lnTo>
                  <a:lnTo>
                    <a:pt x="1779" y="2697"/>
                  </a:lnTo>
                  <a:lnTo>
                    <a:pt x="1760" y="2703"/>
                  </a:lnTo>
                  <a:lnTo>
                    <a:pt x="1727" y="2716"/>
                  </a:lnTo>
                  <a:lnTo>
                    <a:pt x="1694" y="2722"/>
                  </a:lnTo>
                  <a:lnTo>
                    <a:pt x="1668" y="2734"/>
                  </a:lnTo>
                  <a:lnTo>
                    <a:pt x="1642" y="2734"/>
                  </a:lnTo>
                  <a:lnTo>
                    <a:pt x="1622" y="2734"/>
                  </a:lnTo>
                  <a:lnTo>
                    <a:pt x="1451" y="2752"/>
                  </a:lnTo>
                  <a:lnTo>
                    <a:pt x="1418" y="2752"/>
                  </a:lnTo>
                  <a:lnTo>
                    <a:pt x="1385" y="2764"/>
                  </a:lnTo>
                  <a:lnTo>
                    <a:pt x="1346" y="2770"/>
                  </a:lnTo>
                  <a:lnTo>
                    <a:pt x="1307" y="2776"/>
                  </a:lnTo>
                  <a:lnTo>
                    <a:pt x="1267" y="2782"/>
                  </a:lnTo>
                  <a:lnTo>
                    <a:pt x="1241" y="2788"/>
                  </a:lnTo>
                  <a:lnTo>
                    <a:pt x="1228" y="2788"/>
                  </a:lnTo>
                  <a:lnTo>
                    <a:pt x="1208" y="2782"/>
                  </a:lnTo>
                  <a:lnTo>
                    <a:pt x="1189" y="2782"/>
                  </a:lnTo>
                  <a:lnTo>
                    <a:pt x="1176" y="2776"/>
                  </a:lnTo>
                  <a:lnTo>
                    <a:pt x="1155" y="2776"/>
                  </a:lnTo>
                  <a:lnTo>
                    <a:pt x="1142" y="2776"/>
                  </a:lnTo>
                  <a:lnTo>
                    <a:pt x="1097" y="2776"/>
                  </a:lnTo>
                  <a:lnTo>
                    <a:pt x="1084" y="2770"/>
                  </a:lnTo>
                  <a:lnTo>
                    <a:pt x="932" y="2794"/>
                  </a:lnTo>
                  <a:lnTo>
                    <a:pt x="906" y="2800"/>
                  </a:lnTo>
                  <a:lnTo>
                    <a:pt x="880" y="2807"/>
                  </a:lnTo>
                  <a:lnTo>
                    <a:pt x="867" y="2807"/>
                  </a:lnTo>
                  <a:lnTo>
                    <a:pt x="846" y="2807"/>
                  </a:lnTo>
                  <a:lnTo>
                    <a:pt x="827" y="2800"/>
                  </a:lnTo>
                  <a:lnTo>
                    <a:pt x="814" y="2800"/>
                  </a:lnTo>
                  <a:lnTo>
                    <a:pt x="775" y="2788"/>
                  </a:lnTo>
                  <a:lnTo>
                    <a:pt x="670" y="2770"/>
                  </a:lnTo>
                  <a:lnTo>
                    <a:pt x="644" y="2758"/>
                  </a:lnTo>
                  <a:lnTo>
                    <a:pt x="623" y="2758"/>
                  </a:lnTo>
                  <a:lnTo>
                    <a:pt x="584" y="2758"/>
                  </a:lnTo>
                  <a:lnTo>
                    <a:pt x="558" y="2758"/>
                  </a:lnTo>
                  <a:lnTo>
                    <a:pt x="526" y="2746"/>
                  </a:lnTo>
                  <a:lnTo>
                    <a:pt x="498" y="2746"/>
                  </a:lnTo>
                  <a:lnTo>
                    <a:pt x="485" y="2746"/>
                  </a:lnTo>
                  <a:lnTo>
                    <a:pt x="459" y="2752"/>
                  </a:lnTo>
                  <a:lnTo>
                    <a:pt x="440" y="2752"/>
                  </a:lnTo>
                  <a:lnTo>
                    <a:pt x="427" y="2752"/>
                  </a:lnTo>
                  <a:lnTo>
                    <a:pt x="400" y="2752"/>
                  </a:lnTo>
                  <a:lnTo>
                    <a:pt x="387" y="2752"/>
                  </a:lnTo>
                  <a:lnTo>
                    <a:pt x="374" y="2752"/>
                  </a:lnTo>
                  <a:lnTo>
                    <a:pt x="361" y="2746"/>
                  </a:lnTo>
                  <a:lnTo>
                    <a:pt x="295" y="2691"/>
                  </a:lnTo>
                  <a:lnTo>
                    <a:pt x="282" y="2685"/>
                  </a:lnTo>
                  <a:lnTo>
                    <a:pt x="262" y="2673"/>
                  </a:lnTo>
                  <a:lnTo>
                    <a:pt x="256" y="2655"/>
                  </a:lnTo>
                  <a:lnTo>
                    <a:pt x="243" y="2643"/>
                  </a:lnTo>
                  <a:lnTo>
                    <a:pt x="223" y="2625"/>
                  </a:lnTo>
                  <a:lnTo>
                    <a:pt x="204" y="2582"/>
                  </a:lnTo>
                  <a:lnTo>
                    <a:pt x="72" y="2352"/>
                  </a:lnTo>
                  <a:lnTo>
                    <a:pt x="52" y="2310"/>
                  </a:lnTo>
                  <a:lnTo>
                    <a:pt x="26" y="2261"/>
                  </a:lnTo>
                  <a:lnTo>
                    <a:pt x="7" y="2207"/>
                  </a:lnTo>
                  <a:lnTo>
                    <a:pt x="7" y="2152"/>
                  </a:lnTo>
                  <a:lnTo>
                    <a:pt x="0" y="2085"/>
                  </a:lnTo>
                  <a:lnTo>
                    <a:pt x="0" y="2019"/>
                  </a:lnTo>
                  <a:lnTo>
                    <a:pt x="0" y="1958"/>
                  </a:lnTo>
                  <a:lnTo>
                    <a:pt x="7" y="1807"/>
                  </a:lnTo>
                  <a:lnTo>
                    <a:pt x="26" y="1746"/>
                  </a:lnTo>
                  <a:lnTo>
                    <a:pt x="39" y="1679"/>
                  </a:lnTo>
                  <a:lnTo>
                    <a:pt x="59" y="1613"/>
                  </a:lnTo>
                  <a:lnTo>
                    <a:pt x="72" y="1546"/>
                  </a:lnTo>
                  <a:lnTo>
                    <a:pt x="92" y="1491"/>
                  </a:lnTo>
                  <a:lnTo>
                    <a:pt x="183" y="1122"/>
                  </a:lnTo>
                  <a:lnTo>
                    <a:pt x="183" y="1085"/>
                  </a:lnTo>
                  <a:lnTo>
                    <a:pt x="183" y="1049"/>
                  </a:lnTo>
                  <a:lnTo>
                    <a:pt x="183" y="1013"/>
                  </a:lnTo>
                  <a:lnTo>
                    <a:pt x="183" y="982"/>
                  </a:lnTo>
                  <a:lnTo>
                    <a:pt x="177" y="958"/>
                  </a:lnTo>
                  <a:lnTo>
                    <a:pt x="177" y="940"/>
                  </a:lnTo>
                  <a:lnTo>
                    <a:pt x="170" y="916"/>
                  </a:lnTo>
                  <a:lnTo>
                    <a:pt x="144" y="782"/>
                  </a:lnTo>
                  <a:lnTo>
                    <a:pt x="144" y="758"/>
                  </a:lnTo>
                  <a:lnTo>
                    <a:pt x="144" y="740"/>
                  </a:lnTo>
                  <a:lnTo>
                    <a:pt x="151" y="703"/>
                  </a:lnTo>
                  <a:lnTo>
                    <a:pt x="164" y="661"/>
                  </a:lnTo>
                  <a:lnTo>
                    <a:pt x="170" y="625"/>
                  </a:lnTo>
                  <a:lnTo>
                    <a:pt x="170" y="588"/>
                  </a:lnTo>
                  <a:lnTo>
                    <a:pt x="170" y="558"/>
                  </a:lnTo>
                  <a:lnTo>
                    <a:pt x="157" y="382"/>
                  </a:lnTo>
                  <a:lnTo>
                    <a:pt x="157" y="364"/>
                  </a:lnTo>
                  <a:lnTo>
                    <a:pt x="151" y="346"/>
                  </a:lnTo>
                  <a:lnTo>
                    <a:pt x="151" y="334"/>
                  </a:lnTo>
                  <a:lnTo>
                    <a:pt x="151" y="316"/>
                  </a:lnTo>
                  <a:lnTo>
                    <a:pt x="144" y="303"/>
                  </a:lnTo>
                  <a:lnTo>
                    <a:pt x="144" y="285"/>
                  </a:lnTo>
                  <a:lnTo>
                    <a:pt x="131" y="237"/>
                  </a:lnTo>
                  <a:lnTo>
                    <a:pt x="131" y="225"/>
                  </a:lnTo>
                  <a:lnTo>
                    <a:pt x="131" y="213"/>
                  </a:lnTo>
                  <a:lnTo>
                    <a:pt x="125" y="194"/>
                  </a:lnTo>
                  <a:lnTo>
                    <a:pt x="125" y="182"/>
                  </a:lnTo>
                  <a:lnTo>
                    <a:pt x="131" y="158"/>
                  </a:lnTo>
                  <a:lnTo>
                    <a:pt x="131" y="134"/>
                  </a:lnTo>
                  <a:lnTo>
                    <a:pt x="138" y="122"/>
                  </a:lnTo>
                  <a:lnTo>
                    <a:pt x="151" y="116"/>
                  </a:lnTo>
                  <a:lnTo>
                    <a:pt x="157" y="103"/>
                  </a:lnTo>
                  <a:lnTo>
                    <a:pt x="153" y="111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27" name="Rectangle 3"/>
            <p:cNvSpPr>
              <a:spLocks noChangeArrowheads="1"/>
            </p:cNvSpPr>
            <p:nvPr/>
          </p:nvSpPr>
          <p:spPr bwMode="auto">
            <a:xfrm>
              <a:off x="395288" y="1887538"/>
              <a:ext cx="90678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32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pic>
          <p:nvPicPr>
            <p:cNvPr id="28" name="Picture 4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6763" y="2203451"/>
              <a:ext cx="3294063" cy="420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Rectangle 6"/>
            <p:cNvSpPr>
              <a:spLocks noChangeArrowheads="1"/>
            </p:cNvSpPr>
            <p:nvPr/>
          </p:nvSpPr>
          <p:spPr bwMode="auto">
            <a:xfrm>
              <a:off x="1351046" y="2321501"/>
              <a:ext cx="2739286" cy="584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/>
            <a:p>
              <a:pPr defTabSz="762000" eaLnBrk="0" hangingPunct="0"/>
              <a:r>
                <a:rPr lang="tr-TR" sz="2000" b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Gözle görülmez</a:t>
              </a:r>
              <a:endParaRPr lang="sv-SE" sz="20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0" name="Rectangle 7"/>
            <p:cNvSpPr>
              <a:spLocks noChangeArrowheads="1"/>
            </p:cNvSpPr>
            <p:nvPr/>
          </p:nvSpPr>
          <p:spPr bwMode="auto">
            <a:xfrm>
              <a:off x="5022852" y="6092826"/>
              <a:ext cx="3815195" cy="584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/>
            <a:p>
              <a:pPr defTabSz="762000" eaLnBrk="0" hangingPunct="0"/>
              <a:r>
                <a:rPr lang="tr-TR" sz="2000" b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Dokunarak algılanmaz</a:t>
              </a:r>
              <a:endParaRPr lang="sv-SE" sz="20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1" name="Rectangle 8"/>
            <p:cNvSpPr>
              <a:spLocks noChangeArrowheads="1"/>
            </p:cNvSpPr>
            <p:nvPr/>
          </p:nvSpPr>
          <p:spPr bwMode="auto">
            <a:xfrm>
              <a:off x="6454700" y="2759651"/>
              <a:ext cx="2545841" cy="584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/>
            <a:p>
              <a:pPr defTabSz="762000" eaLnBrk="0" hangingPunct="0"/>
              <a:r>
                <a:rPr lang="tr-TR" sz="2000" b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Sesi duyulmaz</a:t>
              </a:r>
              <a:endParaRPr lang="sv-SE" sz="20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2" name="Rectangle 9"/>
            <p:cNvSpPr>
              <a:spLocks noChangeArrowheads="1"/>
            </p:cNvSpPr>
            <p:nvPr/>
          </p:nvSpPr>
          <p:spPr bwMode="auto">
            <a:xfrm>
              <a:off x="792622" y="4034702"/>
              <a:ext cx="2258661" cy="584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/>
            <a:p>
              <a:pPr defTabSz="762000" eaLnBrk="0" hangingPunct="0"/>
              <a:r>
                <a:rPr lang="tr-TR" sz="2000" b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Tadı alınmaz</a:t>
              </a:r>
              <a:endParaRPr lang="sv-SE" sz="20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3" name="Freeform 10"/>
            <p:cNvSpPr>
              <a:spLocks/>
            </p:cNvSpPr>
            <p:nvPr/>
          </p:nvSpPr>
          <p:spPr bwMode="auto">
            <a:xfrm>
              <a:off x="3976688" y="2649538"/>
              <a:ext cx="1068388" cy="534988"/>
            </a:xfrm>
            <a:custGeom>
              <a:avLst/>
              <a:gdLst>
                <a:gd name="T0" fmla="*/ 0 w 729"/>
                <a:gd name="T1" fmla="*/ 0 h 337"/>
                <a:gd name="T2" fmla="*/ 2147483647 w 729"/>
                <a:gd name="T3" fmla="*/ 2147483647 h 337"/>
                <a:gd name="T4" fmla="*/ 2147483647 w 729"/>
                <a:gd name="T5" fmla="*/ 0 h 337"/>
                <a:gd name="T6" fmla="*/ 0 60000 65536"/>
                <a:gd name="T7" fmla="*/ 0 60000 65536"/>
                <a:gd name="T8" fmla="*/ 0 60000 65536"/>
                <a:gd name="T9" fmla="*/ 0 w 729"/>
                <a:gd name="T10" fmla="*/ 0 h 337"/>
                <a:gd name="T11" fmla="*/ 729 w 729"/>
                <a:gd name="T12" fmla="*/ 337 h 33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29" h="337">
                  <a:moveTo>
                    <a:pt x="0" y="0"/>
                  </a:moveTo>
                  <a:lnTo>
                    <a:pt x="728" y="336"/>
                  </a:lnTo>
                  <a:lnTo>
                    <a:pt x="52" y="0"/>
                  </a:lnTo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34" name="Freeform 11"/>
            <p:cNvSpPr>
              <a:spLocks/>
            </p:cNvSpPr>
            <p:nvPr/>
          </p:nvSpPr>
          <p:spPr bwMode="auto">
            <a:xfrm>
              <a:off x="4052888" y="3411538"/>
              <a:ext cx="687388" cy="77788"/>
            </a:xfrm>
            <a:custGeom>
              <a:avLst/>
              <a:gdLst>
                <a:gd name="T0" fmla="*/ 0 w 469"/>
                <a:gd name="T1" fmla="*/ 2147483647 h 49"/>
                <a:gd name="T2" fmla="*/ 2147483647 w 469"/>
                <a:gd name="T3" fmla="*/ 2147483647 h 49"/>
                <a:gd name="T4" fmla="*/ 0 w 469"/>
                <a:gd name="T5" fmla="*/ 0 h 49"/>
                <a:gd name="T6" fmla="*/ 0 60000 65536"/>
                <a:gd name="T7" fmla="*/ 0 60000 65536"/>
                <a:gd name="T8" fmla="*/ 0 60000 65536"/>
                <a:gd name="T9" fmla="*/ 0 w 469"/>
                <a:gd name="T10" fmla="*/ 0 h 49"/>
                <a:gd name="T11" fmla="*/ 469 w 469"/>
                <a:gd name="T12" fmla="*/ 49 h 4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69" h="49">
                  <a:moveTo>
                    <a:pt x="0" y="48"/>
                  </a:moveTo>
                  <a:lnTo>
                    <a:pt x="468" y="48"/>
                  </a:lnTo>
                  <a:lnTo>
                    <a:pt x="0" y="0"/>
                  </a:lnTo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35" name="Freeform 12"/>
            <p:cNvSpPr>
              <a:spLocks/>
            </p:cNvSpPr>
            <p:nvPr/>
          </p:nvSpPr>
          <p:spPr bwMode="auto">
            <a:xfrm>
              <a:off x="2909888" y="3716338"/>
              <a:ext cx="2135188" cy="687388"/>
            </a:xfrm>
            <a:custGeom>
              <a:avLst/>
              <a:gdLst>
                <a:gd name="T0" fmla="*/ 0 w 1457"/>
                <a:gd name="T1" fmla="*/ 2147483647 h 433"/>
                <a:gd name="T2" fmla="*/ 2147483647 w 1457"/>
                <a:gd name="T3" fmla="*/ 0 h 433"/>
                <a:gd name="T4" fmla="*/ 0 w 1457"/>
                <a:gd name="T5" fmla="*/ 2147483647 h 433"/>
                <a:gd name="T6" fmla="*/ 0 60000 65536"/>
                <a:gd name="T7" fmla="*/ 0 60000 65536"/>
                <a:gd name="T8" fmla="*/ 0 60000 65536"/>
                <a:gd name="T9" fmla="*/ 0 w 1457"/>
                <a:gd name="T10" fmla="*/ 0 h 433"/>
                <a:gd name="T11" fmla="*/ 1457 w 1457"/>
                <a:gd name="T12" fmla="*/ 433 h 43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57" h="433">
                  <a:moveTo>
                    <a:pt x="0" y="432"/>
                  </a:moveTo>
                  <a:lnTo>
                    <a:pt x="1456" y="0"/>
                  </a:lnTo>
                  <a:lnTo>
                    <a:pt x="0" y="384"/>
                  </a:lnTo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36" name="Freeform 13"/>
            <p:cNvSpPr>
              <a:spLocks/>
            </p:cNvSpPr>
            <p:nvPr/>
          </p:nvSpPr>
          <p:spPr bwMode="auto">
            <a:xfrm>
              <a:off x="4814888" y="5849938"/>
              <a:ext cx="306388" cy="534988"/>
            </a:xfrm>
            <a:custGeom>
              <a:avLst/>
              <a:gdLst>
                <a:gd name="T0" fmla="*/ 2147483647 w 209"/>
                <a:gd name="T1" fmla="*/ 2147483647 h 337"/>
                <a:gd name="T2" fmla="*/ 0 w 209"/>
                <a:gd name="T3" fmla="*/ 0 h 337"/>
                <a:gd name="T4" fmla="*/ 2147483647 w 209"/>
                <a:gd name="T5" fmla="*/ 2147483647 h 337"/>
                <a:gd name="T6" fmla="*/ 0 60000 65536"/>
                <a:gd name="T7" fmla="*/ 0 60000 65536"/>
                <a:gd name="T8" fmla="*/ 0 60000 65536"/>
                <a:gd name="T9" fmla="*/ 0 w 209"/>
                <a:gd name="T10" fmla="*/ 0 h 337"/>
                <a:gd name="T11" fmla="*/ 209 w 209"/>
                <a:gd name="T12" fmla="*/ 337 h 33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9" h="337">
                  <a:moveTo>
                    <a:pt x="104" y="288"/>
                  </a:moveTo>
                  <a:lnTo>
                    <a:pt x="0" y="0"/>
                  </a:lnTo>
                  <a:lnTo>
                    <a:pt x="208" y="336"/>
                  </a:lnTo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37" name="Freeform 14"/>
            <p:cNvSpPr>
              <a:spLocks/>
            </p:cNvSpPr>
            <p:nvPr/>
          </p:nvSpPr>
          <p:spPr bwMode="auto">
            <a:xfrm>
              <a:off x="5805488" y="3030538"/>
              <a:ext cx="763588" cy="230188"/>
            </a:xfrm>
            <a:custGeom>
              <a:avLst/>
              <a:gdLst>
                <a:gd name="T0" fmla="*/ 2147483647 w 521"/>
                <a:gd name="T1" fmla="*/ 0 h 145"/>
                <a:gd name="T2" fmla="*/ 0 w 521"/>
                <a:gd name="T3" fmla="*/ 2147483647 h 145"/>
                <a:gd name="T4" fmla="*/ 2147483647 w 521"/>
                <a:gd name="T5" fmla="*/ 2147483647 h 145"/>
                <a:gd name="T6" fmla="*/ 0 60000 65536"/>
                <a:gd name="T7" fmla="*/ 0 60000 65536"/>
                <a:gd name="T8" fmla="*/ 0 60000 65536"/>
                <a:gd name="T9" fmla="*/ 0 w 521"/>
                <a:gd name="T10" fmla="*/ 0 h 145"/>
                <a:gd name="T11" fmla="*/ 521 w 521"/>
                <a:gd name="T12" fmla="*/ 145 h 14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21" h="145">
                  <a:moveTo>
                    <a:pt x="520" y="0"/>
                  </a:moveTo>
                  <a:lnTo>
                    <a:pt x="0" y="144"/>
                  </a:lnTo>
                  <a:lnTo>
                    <a:pt x="520" y="48"/>
                  </a:lnTo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38" name="Rectangle 15"/>
            <p:cNvSpPr>
              <a:spLocks noChangeArrowheads="1"/>
            </p:cNvSpPr>
            <p:nvPr/>
          </p:nvSpPr>
          <p:spPr bwMode="auto">
            <a:xfrm>
              <a:off x="1440059" y="3129103"/>
              <a:ext cx="2768795" cy="584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/>
            <a:p>
              <a:pPr defTabSz="762000" eaLnBrk="0" hangingPunct="0"/>
              <a:r>
                <a:rPr lang="tr-TR" sz="2000" b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Kokusu alınmaz</a:t>
              </a:r>
              <a:endParaRPr lang="sv-SE" sz="20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39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5871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KESİN TANI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1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80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Dıştan etki yapan ışınların ölçülmesi için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parsiyel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global </a:t>
            </a:r>
            <a:r>
              <a:rPr lang="tr-TR" sz="2000" b="1" i="1" dirty="0" err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dozimetri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,</a:t>
            </a:r>
          </a:p>
          <a:p>
            <a:pPr marL="180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80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İç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kontaminasyonun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ölçülmesi için total veya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parsiyel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beden spektrometresi yapılır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Işına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kalınan işlerde,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çalışanın özel kuruluşlar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tarafından sürekli denetlenmesi ve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halinde bu denetimin sonuçlarından yararlanılması gerekir.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RADYASYON TANISI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3209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0" y="3970361"/>
            <a:ext cx="9144000" cy="131018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Mevzuat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9" name="Grup 18"/>
          <p:cNvGrpSpPr/>
          <p:nvPr/>
        </p:nvGrpSpPr>
        <p:grpSpPr>
          <a:xfrm>
            <a:off x="3002844" y="646049"/>
            <a:ext cx="3072635" cy="3573526"/>
            <a:chOff x="4267200" y="332656"/>
            <a:chExt cx="4876800" cy="4876800"/>
          </a:xfrm>
        </p:grpSpPr>
        <p:pic>
          <p:nvPicPr>
            <p:cNvPr id="21" name="Picture 2" descr="D:\DOKTOR\1-ISTANBULUZMAN\1-EĞİTİM KURUMU\1. İstanbuluzman\2-RESİMLER\Ev-Konut-Fabrika\Goverment-icon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7200" y="332656"/>
              <a:ext cx="4876800" cy="4876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7" descr="Türkei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15272" y="2238642"/>
              <a:ext cx="324803" cy="432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17" descr="Türkei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228184" y="2891813"/>
              <a:ext cx="324803" cy="432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182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508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Mühendislik Önlemleri Öncelik Olmalı;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853200" lvl="2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Uygun işaretleme</a:t>
            </a:r>
          </a:p>
          <a:p>
            <a:pPr marL="1465200" lvl="4" indent="-324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Sınıf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 ve daha üzerinde </a:t>
            </a:r>
          </a:p>
          <a:p>
            <a:pPr marL="853200" lvl="2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göz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koruması</a:t>
            </a:r>
          </a:p>
          <a:p>
            <a:pPr marL="1465200" lvl="4" indent="-324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Sınıf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 ten itibaren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kullanılmalı</a:t>
            </a:r>
          </a:p>
          <a:p>
            <a:pPr marL="853200" lvl="2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Cilt koruması</a:t>
            </a:r>
          </a:p>
          <a:p>
            <a:pPr marL="1465200" lvl="4" indent="-324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Kıyafetler (sınıf 4 için yanmaz olmalı)</a:t>
            </a:r>
          </a:p>
          <a:p>
            <a:pPr marL="1465200" lvl="4" indent="-324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Eldivenler (sık dokuma ve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opak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olmalı)</a:t>
            </a:r>
          </a:p>
          <a:p>
            <a:pPr marL="1465200" lvl="4" indent="-324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Koruyucu kremler kullanılmalı</a:t>
            </a:r>
          </a:p>
          <a:p>
            <a:pPr marL="853200" lvl="2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Bariyerler</a:t>
            </a:r>
          </a:p>
          <a:p>
            <a:pPr marL="853200" lvl="2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Havalandırma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(zorlu emiş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…)</a:t>
            </a:r>
          </a:p>
          <a:p>
            <a:pPr marL="853200" lvl="2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Diğerleri 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GÜVENLİK ÖNLEMLERİ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8270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Teşekkür Ederim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067" y="683165"/>
            <a:ext cx="3290888" cy="2465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7296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Eşdeğer Sürekli Ses Düzeyi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«Verilen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zaman aralığında, ölçülen ses ile aynı toplam enerjiye sahip sabit düzeydeki sesin ses düzeyine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Eşdeğer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Sürekli Ses Düzeyi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denir."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96627" name="Text Box 45"/>
          <p:cNvSpPr txBox="1">
            <a:spLocks noChangeArrowheads="1"/>
          </p:cNvSpPr>
          <p:nvPr/>
        </p:nvSpPr>
        <p:spPr bwMode="auto">
          <a:xfrm>
            <a:off x="794016" y="2195514"/>
            <a:ext cx="53975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100" b="1" i="1" dirty="0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TANIM</a:t>
            </a:r>
            <a:endParaRPr lang="de-DE" sz="1100" b="1" i="1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FİZİKSEL RİSK ETKENLERİ /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TANIMLAR</a:t>
            </a:r>
          </a:p>
        </p:txBody>
      </p:sp>
      <p:sp>
        <p:nvSpPr>
          <p:cNvPr id="36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7" name="Akış Çizelgesi: Belge 36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1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2759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104775" y="3621630"/>
            <a:ext cx="8916400" cy="131018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9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</a:t>
            </a:r>
            <a:endParaRPr lang="tr-TR" sz="96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Oval 1"/>
          <p:cNvSpPr>
            <a:spLocks noChangeAspect="1"/>
          </p:cNvSpPr>
          <p:nvPr/>
        </p:nvSpPr>
        <p:spPr>
          <a:xfrm>
            <a:off x="3808760" y="2113201"/>
            <a:ext cx="1508429" cy="1508429"/>
          </a:xfrm>
          <a:prstGeom prst="ellipse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9600" b="1" dirty="0" smtClean="0">
                <a:latin typeface="Calibri" pitchFamily="34" charset="0"/>
                <a:cs typeface="Calibri" pitchFamily="34" charset="0"/>
              </a:rPr>
              <a:t>1</a:t>
            </a:r>
            <a:endParaRPr lang="tr-TR" sz="96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6207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GÜRÜLTÜ TANIMLARI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lvl="1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Endüstride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Gürültü;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İşyerlerinde çalışanlar üzerinde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fizyolojik ve psikolojik etkiler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bırakan ve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 verimini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olumsuz yönde etkileyen sesler gürültüdür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Fizyolojik-Psikolojik-İş Verimi</a:t>
            </a:r>
          </a:p>
          <a:p>
            <a:pPr lvl="1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ILO;</a:t>
            </a:r>
            <a:r>
              <a:rPr lang="tr-TR" sz="2000" i="1" dirty="0" smtClean="0">
                <a:solidFill>
                  <a:srgbClr val="004986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İşitme kaybına yol açan, sağlığa zararlı olan veya başka tehlikeleri ortaya çıkaran bütün sesler gürültüdür.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Sözlük;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Gelişi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güzel, arzu edilmeyen, istenmeyen, rahatsız edici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sesler gürültüdür.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629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6647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648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649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6644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645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646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6631" name="Text Box 45"/>
          <p:cNvSpPr txBox="1">
            <a:spLocks noChangeArrowheads="1"/>
          </p:cNvSpPr>
          <p:nvPr/>
        </p:nvSpPr>
        <p:spPr bwMode="auto">
          <a:xfrm>
            <a:off x="685799" y="2205038"/>
            <a:ext cx="771525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100" dirty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G</a:t>
            </a:r>
            <a:r>
              <a:rPr lang="tr-TR" sz="1100" dirty="0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ÜRÜLTÜ</a:t>
            </a:r>
            <a:endParaRPr lang="de-DE" sz="1100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6" name="Grup 5"/>
          <p:cNvGrpSpPr/>
          <p:nvPr/>
        </p:nvGrpSpPr>
        <p:grpSpPr>
          <a:xfrm>
            <a:off x="2663361" y="5451679"/>
            <a:ext cx="6162416" cy="663371"/>
            <a:chOff x="2644311" y="5451679"/>
            <a:chExt cx="6162416" cy="663371"/>
          </a:xfrm>
        </p:grpSpPr>
        <p:grpSp>
          <p:nvGrpSpPr>
            <p:cNvPr id="21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3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6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7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8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9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0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31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6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7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grpSp>
            <p:nvGrpSpPr>
              <p:cNvPr id="32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4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5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pic>
            <p:nvPicPr>
              <p:cNvPr id="33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2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latin typeface="Cambria" pitchFamily="18" charset="0"/>
                </a:rPr>
                <a:t>Tanımlar Ezberlenmeli / Metin verilip hangi tanım olduğu soruluyor 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  <p:sp>
        <p:nvSpPr>
          <p:cNvPr id="38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" name="Akış Çizelgesi: Belge 38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1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404618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7737297"/>
              </p:ext>
            </p:extLst>
          </p:nvPr>
        </p:nvGraphicFramePr>
        <p:xfrm>
          <a:off x="60345" y="759281"/>
          <a:ext cx="8959830" cy="5424320"/>
        </p:xfrm>
        <a:graphic>
          <a:graphicData uri="http://schemas.openxmlformats.org/drawingml/2006/table">
            <a:tbl>
              <a:tblPr firstRow="1" firstCol="1" bandRow="1"/>
              <a:tblGrid>
                <a:gridCol w="2335435"/>
                <a:gridCol w="854449"/>
                <a:gridCol w="868830"/>
                <a:gridCol w="4901116"/>
              </a:tblGrid>
              <a:tr h="4521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i="1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  Açıklamalar</a:t>
                      </a:r>
                      <a:endParaRPr lang="tr-TR" sz="2000" i="1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i="1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/>
                        </a:rPr>
                        <a:t>Basınç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i="1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tr-TR" sz="2000" i="1" dirty="0" err="1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/>
                        </a:rPr>
                        <a:t>Pa</a:t>
                      </a:r>
                      <a:r>
                        <a:rPr lang="tr-TR" sz="2000" i="1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Times New Roman"/>
                          <a:cs typeface="Times New Roman"/>
                        </a:rPr>
                        <a:t>)</a:t>
                      </a:r>
                      <a:endParaRPr lang="tr-TR" sz="2000" i="1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i="1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 Şiddet</a:t>
                      </a:r>
                      <a:r>
                        <a:rPr lang="tr-TR" sz="2000" i="1" baseline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i="1" baseline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(</a:t>
                      </a:r>
                      <a:r>
                        <a:rPr lang="tr-TR" sz="2000" i="1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dB)</a:t>
                      </a:r>
                      <a:endParaRPr lang="tr-TR" sz="2000" i="1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2000" i="1" kern="120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1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İşitme Eşiği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(Silik Ses/Eşik Şiddeti-Değeri)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1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0.00002</a:t>
                      </a:r>
                    </a:p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el-GR" sz="1400" b="1" i="1" u="none" strike="noStrike" kern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20 μ</a:t>
                      </a:r>
                      <a:r>
                        <a:rPr lang="tr-TR" sz="1400" b="1" i="1" u="none" strike="noStrike" kern="1200" baseline="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Pa</a:t>
                      </a:r>
                      <a:endParaRPr lang="tr-TR" sz="1400" b="1" i="1" dirty="0" smtClean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1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Stüdyo</a:t>
                      </a:r>
                      <a:r>
                        <a:rPr lang="tr-TR" sz="1400" b="0" i="1" baseline="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Odası</a:t>
                      </a:r>
                      <a:endParaRPr lang="tr-TR" sz="14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0.0001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Yaprak Hışırtısı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0.0002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20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Sessiz Bir Orman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0.001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30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Fısıltı İle Konuşma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0.002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40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Sessiz Bir Oda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0.01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50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Şehirde Bir Büro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1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0.02</a:t>
                      </a:r>
                      <a:endParaRPr lang="tr-TR" sz="14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1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50-60</a:t>
                      </a:r>
                      <a:endParaRPr lang="tr-TR" sz="14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1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Normal Konuşma</a:t>
                      </a:r>
                      <a:endParaRPr lang="tr-TR" sz="14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0.1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70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Dikey Matkap 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0.2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80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Yüksek Sesle Konuşma / Yoğun Trafik / Elektrik Süpürgesi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90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Kuvvetlice Bağırma / Sinema Salonu / Baskı İşleri / Kamyon Sesi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2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100 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Dokuma Ve Tekstil Atölyeleri / Walkman (En Yüksek Sesi)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110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Havalı Çekiç</a:t>
                      </a:r>
                      <a:r>
                        <a:rPr lang="tr-TR" sz="1400" b="0" i="1" baseline="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/ A</a:t>
                      </a: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ğaç İşleri / Petrol Rafineri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20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120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Bilyeli Değirmen / Şimşek Gürültüsü / Presler / Pnömotik Çekiç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100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130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Yolcu Uçakları (Yer Hizmetleri) /  Beşiktaş Çarşı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1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Ağrı Eşiği - Acı</a:t>
                      </a:r>
                      <a:r>
                        <a:rPr lang="tr-TR" sz="1400" b="1" i="1" baseline="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Eşiği</a:t>
                      </a:r>
                      <a:endParaRPr lang="tr-TR" sz="14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1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200</a:t>
                      </a:r>
                      <a:endParaRPr lang="tr-TR" sz="14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1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140</a:t>
                      </a:r>
                      <a:endParaRPr lang="tr-TR" sz="14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Tüfek Patlaması</a:t>
                      </a:r>
                      <a:endParaRPr lang="tr-TR" sz="14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1" i="1" baseline="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Zarın Yırtılması</a:t>
                      </a:r>
                      <a:endParaRPr lang="tr-TR" sz="14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1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1000</a:t>
                      </a:r>
                      <a:endParaRPr lang="tr-TR" sz="14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1" i="1" baseline="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160</a:t>
                      </a:r>
                      <a:endParaRPr lang="tr-TR" sz="14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Jet Uçakları (Kalkışı) / Top</a:t>
                      </a:r>
                      <a:r>
                        <a:rPr lang="tr-TR" sz="1400" b="0" i="1" baseline="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Mermisi Patlaması</a:t>
                      </a:r>
                      <a:endParaRPr lang="tr-TR" sz="14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2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2000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180             </a:t>
                      </a:r>
                      <a:r>
                        <a:rPr lang="tr-TR" sz="1400" b="0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                                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Roket Fırlatma</a:t>
                      </a:r>
                      <a:endParaRPr lang="tr-TR" sz="14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  <p:sp>
        <p:nvSpPr>
          <p:cNvPr id="11" name="Rectangle 31"/>
          <p:cNvSpPr txBox="1">
            <a:spLocks noChangeArrowheads="1"/>
          </p:cNvSpPr>
          <p:nvPr/>
        </p:nvSpPr>
        <p:spPr bwMode="gray">
          <a:xfrm>
            <a:off x="98731" y="209550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7" name="Grup 6"/>
          <p:cNvGrpSpPr/>
          <p:nvPr/>
        </p:nvGrpSpPr>
        <p:grpSpPr>
          <a:xfrm>
            <a:off x="1186246" y="6194879"/>
            <a:ext cx="7239762" cy="663371"/>
            <a:chOff x="2644311" y="5451679"/>
            <a:chExt cx="7239762" cy="663371"/>
          </a:xfrm>
        </p:grpSpPr>
        <p:grpSp>
          <p:nvGrpSpPr>
            <p:cNvPr id="8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10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3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4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6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7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18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2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2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grpSp>
            <p:nvGrpSpPr>
              <p:cNvPr id="19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21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2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pic>
            <p:nvPicPr>
              <p:cNvPr id="20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9" name="53 Metin kutusu"/>
            <p:cNvSpPr txBox="1"/>
            <p:nvPr/>
          </p:nvSpPr>
          <p:spPr>
            <a:xfrm>
              <a:off x="3298726" y="5639162"/>
              <a:ext cx="6585347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latin typeface="Cambria" pitchFamily="18" charset="0"/>
                </a:rPr>
                <a:t>Duyma ve Ağrı eşikleri / Gürültü kaynakları / </a:t>
              </a:r>
              <a:r>
                <a:rPr lang="tr-TR" sz="1200" dirty="0" err="1" smtClean="0">
                  <a:latin typeface="Cambria" pitchFamily="18" charset="0"/>
                </a:rPr>
                <a:t>Pa</a:t>
              </a:r>
              <a:r>
                <a:rPr lang="tr-TR" sz="1200" dirty="0" smtClean="0">
                  <a:latin typeface="Cambria" pitchFamily="18" charset="0"/>
                </a:rPr>
                <a:t> 10 kat artınca dB 2 kat artar 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  <p:sp>
        <p:nvSpPr>
          <p:cNvPr id="28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" name="Akış Çizelgesi: Belge 28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5</a:t>
            </a:r>
            <a:endParaRPr lang="tr-TR" sz="2000" b="1" dirty="0">
              <a:latin typeface="Calibri" pitchFamily="34" charset="0"/>
            </a:endParaRPr>
          </a:p>
        </p:txBody>
      </p:sp>
      <p:sp>
        <p:nvSpPr>
          <p:cNvPr id="32" name="Line 5"/>
          <p:cNvSpPr>
            <a:spLocks noChangeShapeType="1"/>
          </p:cNvSpPr>
          <p:nvPr/>
        </p:nvSpPr>
        <p:spPr bwMode="auto">
          <a:xfrm>
            <a:off x="71641" y="3750028"/>
            <a:ext cx="8928000" cy="0"/>
          </a:xfrm>
          <a:prstGeom prst="line">
            <a:avLst/>
          </a:prstGeom>
          <a:noFill/>
          <a:ln w="31750">
            <a:solidFill>
              <a:srgbClr val="FF0000"/>
            </a:solidFill>
            <a:prstDash val="sysDot"/>
            <a:round/>
            <a:headEnd type="diamond"/>
            <a:tailEnd type="diamond"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7996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66675" y="2402588"/>
            <a:ext cx="9021175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İşyerinde </a:t>
            </a:r>
          </a:p>
          <a:p>
            <a:pPr marL="36000" algn="ctr"/>
            <a:r>
              <a:rPr lang="tr-TR" sz="66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 Takibi ve Ölçümü</a:t>
            </a:r>
            <a:endParaRPr lang="tr-TR" sz="66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225" y="427038"/>
            <a:ext cx="3105149" cy="23844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56910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6" name="Rectangle 14"/>
          <p:cNvSpPr>
            <a:spLocks noChangeArrowheads="1"/>
          </p:cNvSpPr>
          <p:nvPr/>
        </p:nvSpPr>
        <p:spPr bwMode="gray">
          <a:xfrm>
            <a:off x="1641878" y="989102"/>
            <a:ext cx="6805797" cy="548789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08000" tIns="108000" rIns="72000" bIns="72000"/>
          <a:lstStyle/>
          <a:p>
            <a:pPr marL="342900" indent="-288000"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Font typeface="Wingdings" pitchFamily="2" charset="2"/>
              <a:buAutoNum type="arabicPeriod"/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Gürültü***</a:t>
            </a:r>
          </a:p>
          <a:p>
            <a:pPr marL="342900" indent="-288000"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Font typeface="Wingdings" pitchFamily="2" charset="2"/>
              <a:buAutoNum type="arabicPeriod"/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</a:t>
            </a:r>
            <a:endParaRPr lang="en-GB" sz="24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88000"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Font typeface="Wingdings" pitchFamily="2" charset="2"/>
              <a:buAutoNum type="arabicPeriod"/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Termal Konfor </a:t>
            </a:r>
          </a:p>
          <a:p>
            <a:pPr marL="1005300" lvl="1" indent="-342900"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2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Sıcaklığı (Ortam ısısı)</a:t>
            </a:r>
          </a:p>
          <a:p>
            <a:pPr marL="1005300" lvl="1" indent="-342900"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2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Havanın Nemi (Bağıl-Mutlak Nem)</a:t>
            </a:r>
          </a:p>
          <a:p>
            <a:pPr marL="1005300" lvl="1" indent="-342900"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2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Akımı (Havalandırma)</a:t>
            </a:r>
          </a:p>
          <a:p>
            <a:pPr marL="1005300" lvl="1" indent="-342900"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2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Termal Radyasyon (Radyant Isı)</a:t>
            </a:r>
          </a:p>
          <a:p>
            <a:pPr marL="662400" lvl="1">
              <a:spcBef>
                <a:spcPts val="0"/>
              </a:spcBef>
              <a:spcAft>
                <a:spcPts val="0"/>
              </a:spcAft>
              <a:buClr>
                <a:srgbClr val="292929"/>
              </a:buClr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88000"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Font typeface="Wingdings" pitchFamily="2" charset="2"/>
              <a:buAutoNum type="arabicPeriod"/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Aydınlatma</a:t>
            </a:r>
          </a:p>
          <a:p>
            <a:pPr marL="342900" indent="-288000"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Font typeface="Wingdings" pitchFamily="2" charset="2"/>
              <a:buAutoNum type="arabicPeriod"/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Radyasyon</a:t>
            </a:r>
          </a:p>
          <a:p>
            <a:pPr marL="855000" lvl="1" indent="-342900"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İyonize (İyonlaştırıcı) Radyasyon</a:t>
            </a:r>
            <a:endParaRPr lang="tr-TR" sz="2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55000" lvl="1" indent="-342900"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24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Noniyonize</a:t>
            </a:r>
            <a:r>
              <a:rPr lang="tr-TR" sz="2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(</a:t>
            </a:r>
            <a:r>
              <a:rPr lang="tr-TR" sz="2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</a:t>
            </a:r>
            <a:r>
              <a:rPr lang="tr-TR" sz="2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yonlaştırmayan) Radyasyon</a:t>
            </a:r>
            <a:endParaRPr lang="tr-TR" sz="2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88000"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Font typeface="Wingdings" pitchFamily="2" charset="2"/>
              <a:buAutoNum type="arabicPeriod"/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Basınç</a:t>
            </a:r>
          </a:p>
          <a:p>
            <a:pPr marL="855000" lvl="1" indent="-342900"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2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Alçak </a:t>
            </a:r>
          </a:p>
          <a:p>
            <a:pPr marL="855000" lvl="1" indent="-342900"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2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Yüksek Basınç</a:t>
            </a:r>
            <a:endParaRPr lang="en-GB" sz="2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en-GB" sz="24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0" name="Rectangle 31"/>
          <p:cNvSpPr>
            <a:spLocks noGrp="1" noChangeArrowheads="1"/>
          </p:cNvSpPr>
          <p:nvPr>
            <p:ph type="title" idx="4294967295"/>
          </p:nvPr>
        </p:nvSpPr>
        <p:spPr>
          <a:xfrm>
            <a:off x="231797" y="411163"/>
            <a:ext cx="8816669" cy="647700"/>
          </a:xfrm>
        </p:spPr>
        <p:txBody>
          <a:bodyPr anchor="ctr" anchorCtr="0"/>
          <a:lstStyle/>
          <a:p>
            <a:r>
              <a:rPr lang="tr-TR" sz="3200" kern="1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ea typeface="+mn-ea"/>
                <a:cs typeface="Calibri" pitchFamily="34" charset="0"/>
              </a:rPr>
              <a:t>İŞYERLERİNDEKİ FİZİKSEL RİSK ETKENLERİ</a:t>
            </a:r>
            <a:r>
              <a:rPr lang="en-GB" sz="3200" kern="1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ea typeface="+mn-ea"/>
                <a:cs typeface="Calibri" pitchFamily="34" charset="0"/>
              </a:rPr>
              <a:t> </a:t>
            </a:r>
          </a:p>
        </p:txBody>
      </p:sp>
      <p:sp>
        <p:nvSpPr>
          <p:cNvPr id="106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7" name="Akış Çizelgesi: Belge 106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9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277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08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8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08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8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08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8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6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DOZİMETRE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0" lvl="1"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için zararlı olabilecek gürültüyü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kalma süresi ve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şiddet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bakımından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oranlayan cihazlardır.</a:t>
            </a:r>
          </a:p>
          <a:p>
            <a:pPr marL="0" lvl="1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Gürültünün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zararlı olma oranlarını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% olarak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belirler. </a:t>
            </a:r>
          </a:p>
          <a:p>
            <a:pPr marL="0" lvl="1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0" lvl="1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cihazlar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sesin basınç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düzeyini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logaritmik bir değer olan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desibel birimi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olarak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ölçerler. </a:t>
            </a:r>
          </a:p>
          <a:p>
            <a:pPr marL="0" lvl="1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0" lvl="1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       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Kişisel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Dozimetre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                  Ortam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Dozimetresi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629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6647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648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649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6644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645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646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8" name="Picture 4" descr="C:\Users\Ahmet Yiğitap\Desktop\Resim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059" y="4476751"/>
            <a:ext cx="2770167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5" descr="C:\Users\Ahmet Yiğitap\Desktop\Resim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930" y="4467225"/>
            <a:ext cx="2818282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Akış Çizelgesi: Belge 20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2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86508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en-US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SOUND PRESSURE LEVEL (SPL)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</a:t>
            </a:r>
            <a:r>
              <a:rPr lang="en-US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ETER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0" lvl="1"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cihazlarında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A, B, C ve Lineer ölçme konumları vardır.</a:t>
            </a:r>
          </a:p>
          <a:p>
            <a:pPr marL="288000" lvl="1" indent="-252000">
              <a:spcAft>
                <a:spcPts val="12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Bunlardan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A) skalasındaki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ölçme, insan kulağının duyduğu değerdir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1000-5000 Hz frekanstaki sesleri ölçer. Bu frekanslar kulak açısından en tehlikeli olan frekanslardır.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Gürültünün işitmeye etkisi ölçülür.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 skalası, telefon şirketleri tarafından kullanılan, </a:t>
            </a:r>
          </a:p>
          <a:p>
            <a:pPr marL="2880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 skalası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tüm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seslerin ölçmesinde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kullanılan skaladır, </a:t>
            </a:r>
          </a:p>
          <a:p>
            <a:pPr marL="2880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ineer skala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frekans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analizinde kullanılır.</a:t>
            </a:r>
          </a:p>
        </p:txBody>
      </p:sp>
      <p:sp>
        <p:nvSpPr>
          <p:cNvPr id="26629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6647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648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649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6644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645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646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218" name="Picture 2" descr="D:\DOKTOR\1-ISTANBULUZMAN\1-EĞİTİM KURUMU\1. İstanbuluzman\Fiziksel Risk Etmenleri\Yardımcı\Resimler\Gürültü Ölçer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024" y="4848509"/>
            <a:ext cx="1914526" cy="1905863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Akış Çizelgesi: Belge 18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2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3629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157366" y="347365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</a:t>
            </a: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9748391"/>
              </p:ext>
            </p:extLst>
          </p:nvPr>
        </p:nvGraphicFramePr>
        <p:xfrm>
          <a:off x="59374" y="949151"/>
          <a:ext cx="9033410" cy="4995540"/>
        </p:xfrm>
        <a:graphic>
          <a:graphicData uri="http://schemas.openxmlformats.org/drawingml/2006/table">
            <a:tbl>
              <a:tblPr firstRow="1" bandRow="1"/>
              <a:tblGrid>
                <a:gridCol w="2798136"/>
                <a:gridCol w="3117637"/>
                <a:gridCol w="3117637"/>
              </a:tblGrid>
              <a:tr h="408906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AYNI ORTAMDA VE EŞİT İKİ GÜRÜLTÜ KAYNAĞININ TOPLAM GÜRÜLTÜ DÜZEYİ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tr-TR" sz="1400" b="1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tr-TR" sz="1400" b="1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3528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BİRİNCİ SES KAYNAĞI (dB)</a:t>
                      </a:r>
                      <a:endParaRPr lang="tr-TR" sz="1800" b="1" i="0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l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İKİNCİ SES KAYNAĞI (dB</a:t>
                      </a:r>
                      <a:r>
                        <a:rPr lang="tr-TR" sz="1800" b="1" i="0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)</a:t>
                      </a:r>
                      <a:endParaRPr lang="tr-TR" sz="1800" b="1" i="0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l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TOPLAM SES DÜZEYİ (dB)</a:t>
                      </a:r>
                      <a:endParaRPr lang="tr-TR" sz="1800" b="1" i="0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3528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0" i="0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2</a:t>
                      </a:r>
                      <a:endParaRPr lang="tr-TR" sz="2000" b="0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0" i="0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2</a:t>
                      </a:r>
                      <a:endParaRPr lang="tr-TR" sz="2000" b="0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entury" pitchFamily="18" charset="0"/>
                          <a:ea typeface="Times New Roman"/>
                          <a:cs typeface="Calibri" pitchFamily="34" charset="0"/>
                        </a:rPr>
                        <a:t>5</a:t>
                      </a:r>
                      <a:endParaRPr lang="tr-TR" sz="2000" b="0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3528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0" i="0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3</a:t>
                      </a:r>
                      <a:endParaRPr lang="tr-TR" sz="2000" b="0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0" i="0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3</a:t>
                      </a:r>
                      <a:endParaRPr lang="tr-TR" sz="2000" b="0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entury" pitchFamily="18" charset="0"/>
                          <a:ea typeface="Times New Roman"/>
                          <a:cs typeface="Calibri" pitchFamily="34" charset="0"/>
                        </a:rPr>
                        <a:t>6</a:t>
                      </a:r>
                      <a:endParaRPr lang="tr-TR" sz="2000" b="0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3528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0" i="0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4</a:t>
                      </a:r>
                      <a:endParaRPr lang="tr-TR" sz="2000" b="0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0" i="0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4</a:t>
                      </a:r>
                      <a:endParaRPr lang="tr-TR" sz="2000" b="0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entury" pitchFamily="18" charset="0"/>
                          <a:ea typeface="Times New Roman"/>
                          <a:cs typeface="Calibri" pitchFamily="34" charset="0"/>
                        </a:rPr>
                        <a:t>7</a:t>
                      </a:r>
                      <a:endParaRPr lang="tr-TR" sz="2000" b="0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3528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0" i="0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5</a:t>
                      </a:r>
                      <a:endParaRPr lang="tr-TR" sz="2000" b="0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0" i="0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5</a:t>
                      </a:r>
                      <a:endParaRPr lang="tr-TR" sz="2000" b="0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entury" pitchFamily="18" charset="0"/>
                          <a:ea typeface="Times New Roman"/>
                          <a:cs typeface="Calibri" pitchFamily="34" charset="0"/>
                        </a:rPr>
                        <a:t>8</a:t>
                      </a:r>
                      <a:endParaRPr lang="tr-TR" sz="2000" b="0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3528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10</a:t>
                      </a:r>
                      <a:endParaRPr lang="tr-TR" sz="2000" b="0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10</a:t>
                      </a:r>
                      <a:endParaRPr lang="tr-TR" sz="2000" b="0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entury" pitchFamily="18" charset="0"/>
                          <a:ea typeface="Times New Roman"/>
                          <a:cs typeface="Calibri" pitchFamily="34" charset="0"/>
                        </a:rPr>
                        <a:t>13</a:t>
                      </a:r>
                      <a:endParaRPr lang="tr-TR" sz="2000" b="0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3528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20</a:t>
                      </a:r>
                      <a:endParaRPr lang="tr-TR" sz="2000" b="0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20</a:t>
                      </a:r>
                      <a:endParaRPr lang="tr-TR" sz="2000" b="0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entury" pitchFamily="18" charset="0"/>
                          <a:ea typeface="Times New Roman"/>
                          <a:cs typeface="Calibri" pitchFamily="34" charset="0"/>
                        </a:rPr>
                        <a:t>23</a:t>
                      </a:r>
                      <a:endParaRPr lang="tr-TR" sz="2000" b="0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3528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50</a:t>
                      </a:r>
                      <a:endParaRPr lang="tr-TR" sz="2000" b="0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50</a:t>
                      </a:r>
                      <a:endParaRPr lang="tr-TR" sz="2000" b="0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entury" pitchFamily="18" charset="0"/>
                          <a:ea typeface="Times New Roman"/>
                          <a:cs typeface="Calibri" pitchFamily="34" charset="0"/>
                        </a:rPr>
                        <a:t>53</a:t>
                      </a:r>
                      <a:endParaRPr lang="tr-TR" sz="2000" b="0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</a:tr>
              <a:tr h="3528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70</a:t>
                      </a:r>
                      <a:endParaRPr lang="tr-TR" sz="2000" b="0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70</a:t>
                      </a:r>
                      <a:endParaRPr lang="tr-TR" sz="2000" b="0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entury" pitchFamily="18" charset="0"/>
                          <a:ea typeface="Times New Roman"/>
                          <a:cs typeface="Calibri" pitchFamily="34" charset="0"/>
                        </a:rPr>
                        <a:t>73</a:t>
                      </a:r>
                      <a:endParaRPr lang="tr-TR" sz="2000" b="0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3528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80</a:t>
                      </a:r>
                      <a:endParaRPr lang="tr-TR" sz="2000" b="0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80</a:t>
                      </a:r>
                      <a:endParaRPr lang="tr-TR" sz="2000" b="0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entury" pitchFamily="18" charset="0"/>
                          <a:ea typeface="Times New Roman"/>
                          <a:cs typeface="Calibri" pitchFamily="34" charset="0"/>
                        </a:rPr>
                        <a:t>83</a:t>
                      </a:r>
                      <a:endParaRPr lang="tr-TR" sz="2000" b="0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</a:tr>
              <a:tr h="3528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90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90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effectLst/>
                          <a:latin typeface="Century" pitchFamily="18" charset="0"/>
                          <a:ea typeface="Times New Roman"/>
                          <a:cs typeface="Calibri" pitchFamily="34" charset="0"/>
                        </a:rPr>
                        <a:t>93</a:t>
                      </a:r>
                      <a:endParaRPr lang="tr-TR" sz="2000" b="1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</a:tr>
              <a:tr h="3528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entury" pitchFamily="18" charset="0"/>
                          <a:ea typeface="Times New Roman"/>
                          <a:cs typeface="Calibri" pitchFamily="34" charset="0"/>
                        </a:rPr>
                        <a:t>100</a:t>
                      </a:r>
                      <a:endParaRPr lang="tr-TR" sz="2000" b="0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entury" pitchFamily="18" charset="0"/>
                          <a:ea typeface="Times New Roman"/>
                          <a:cs typeface="Calibri" pitchFamily="34" charset="0"/>
                        </a:rPr>
                        <a:t>100</a:t>
                      </a:r>
                      <a:endParaRPr lang="tr-TR" sz="2000" b="0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entury" pitchFamily="18" charset="0"/>
                          <a:ea typeface="Times New Roman"/>
                          <a:cs typeface="Calibri" pitchFamily="34" charset="0"/>
                        </a:rPr>
                        <a:t>103</a:t>
                      </a:r>
                      <a:endParaRPr lang="tr-TR" sz="2000" b="0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</a:tr>
              <a:tr h="3528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110</a:t>
                      </a:r>
                      <a:endParaRPr lang="tr-TR" sz="2000" b="0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110</a:t>
                      </a:r>
                      <a:endParaRPr lang="tr-TR" sz="2000" b="0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0" i="0" dirty="0" smtClean="0">
                          <a:effectLst/>
                          <a:latin typeface="Century" pitchFamily="18" charset="0"/>
                          <a:ea typeface="Times New Roman"/>
                          <a:cs typeface="Calibri" pitchFamily="34" charset="0"/>
                        </a:rPr>
                        <a:t>113</a:t>
                      </a:r>
                      <a:endParaRPr lang="tr-TR" sz="2000" b="0" i="0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</a:tr>
            </a:tbl>
          </a:graphicData>
        </a:graphic>
      </p:graphicFrame>
      <p:sp>
        <p:nvSpPr>
          <p:cNvPr id="4" name="Metin kutusu 3"/>
          <p:cNvSpPr txBox="1"/>
          <p:nvPr/>
        </p:nvSpPr>
        <p:spPr>
          <a:xfrm>
            <a:off x="54925" y="6001835"/>
            <a:ext cx="9053450" cy="400110"/>
          </a:xfrm>
          <a:prstGeom prst="rect">
            <a:avLst/>
          </a:prstGeom>
          <a:solidFill>
            <a:srgbClr val="0070C0"/>
          </a:solidFill>
          <a:ln w="158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Toplam Gürültü Düzeyi = Birinci Ses Kaynağı + 3</a:t>
            </a:r>
            <a:endParaRPr lang="tr-TR" sz="20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Akış Çizelgesi: Belge 8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1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6714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157366" y="347365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</a:t>
            </a:r>
            <a:endParaRPr lang="en-GB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7981433"/>
              </p:ext>
            </p:extLst>
          </p:nvPr>
        </p:nvGraphicFramePr>
        <p:xfrm>
          <a:off x="23749" y="995065"/>
          <a:ext cx="9057160" cy="4912620"/>
        </p:xfrm>
        <a:graphic>
          <a:graphicData uri="http://schemas.openxmlformats.org/drawingml/2006/table">
            <a:tbl>
              <a:tblPr firstRow="1" bandRow="1"/>
              <a:tblGrid>
                <a:gridCol w="1816942"/>
                <a:gridCol w="2413406"/>
                <a:gridCol w="2413406"/>
                <a:gridCol w="2413406"/>
              </a:tblGrid>
              <a:tr h="389287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AYNI</a:t>
                      </a:r>
                      <a:r>
                        <a:rPr lang="tr-TR" sz="2000" b="1" baseline="0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 ORTAMDAKİ </a:t>
                      </a:r>
                      <a:r>
                        <a:rPr lang="tr-TR" sz="2000" b="1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FARKLI İKİ GÜRÜLTÜ KAYNAĞININ TOPLAM GÜRÜLTÜ DÜZEYİ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tr-TR" sz="1400" b="1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tr-TR" sz="1400" b="1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tr-TR" sz="1400" b="1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3595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1. Ses Kaynağı</a:t>
                      </a:r>
                      <a:endParaRPr kumimoji="0" lang="de-DE" sz="1800" b="1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1800" b="1" i="1" u="none" strike="noStrike" kern="1200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2. Ses Kaynağı</a:t>
                      </a:r>
                      <a:endParaRPr kumimoji="0" lang="de-DE" sz="1800" b="1" i="1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+mn-ea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1800" b="1" i="1" u="none" strike="noStrike" kern="1200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İki Kaynak Farkı</a:t>
                      </a:r>
                      <a:endParaRPr kumimoji="0" lang="de-DE" sz="1800" b="1" i="1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+mn-ea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1800" b="1" i="1" u="none" strike="noStrike" kern="1200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Eklenecek dB</a:t>
                      </a:r>
                      <a:endParaRPr kumimoji="0" lang="de-DE" sz="1800" b="1" i="1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+mn-ea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345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10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10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0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0</a:t>
                      </a:r>
                      <a:endParaRPr lang="tr-TR" sz="1600" b="0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0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3.0</a:t>
                      </a:r>
                      <a:endParaRPr lang="tr-TR" sz="1600" b="0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345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15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13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0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2</a:t>
                      </a:r>
                      <a:endParaRPr lang="tr-TR" sz="1600" b="0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0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2.6</a:t>
                      </a:r>
                      <a:endParaRPr lang="tr-TR" sz="1600" b="0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345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20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17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0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3</a:t>
                      </a:r>
                      <a:endParaRPr lang="tr-TR" sz="1600" b="0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0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1.8</a:t>
                      </a:r>
                      <a:endParaRPr lang="tr-TR" sz="1600" b="0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345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25</a:t>
                      </a:r>
                      <a:endParaRPr kumimoji="0" lang="de-DE" sz="1600" b="1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21</a:t>
                      </a:r>
                      <a:endParaRPr kumimoji="0" lang="de-DE" sz="1600" b="1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4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1" i="1" dirty="0" smtClean="0">
                          <a:effectLst/>
                          <a:latin typeface="Century" pitchFamily="18" charset="0"/>
                          <a:cs typeface="Calibri" pitchFamily="34" charset="0"/>
                        </a:rPr>
                        <a:t>1.4</a:t>
                      </a:r>
                      <a:endParaRPr lang="tr-TR" sz="1600" b="1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345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30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25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0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5</a:t>
                      </a:r>
                      <a:endParaRPr lang="tr-TR" sz="1600" b="0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0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1.2</a:t>
                      </a:r>
                      <a:endParaRPr lang="tr-TR" sz="1600" b="0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345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50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44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0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6</a:t>
                      </a:r>
                      <a:endParaRPr lang="tr-TR" sz="1600" b="0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0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1.0</a:t>
                      </a:r>
                      <a:endParaRPr lang="tr-TR" sz="1600" b="0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345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60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53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0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7</a:t>
                      </a:r>
                      <a:endParaRPr lang="tr-TR" sz="1600" b="0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0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0.9</a:t>
                      </a:r>
                      <a:endParaRPr lang="tr-TR" sz="1600" b="0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345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70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62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0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8</a:t>
                      </a:r>
                      <a:endParaRPr lang="tr-TR" sz="1600" b="0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0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0.8</a:t>
                      </a:r>
                      <a:endParaRPr lang="tr-TR" sz="1600" b="0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</a:tr>
              <a:tr h="345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90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80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0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10</a:t>
                      </a:r>
                      <a:endParaRPr lang="tr-TR" sz="1600" b="0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0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0.4</a:t>
                      </a:r>
                      <a:endParaRPr lang="tr-TR" sz="1600" b="0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345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100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88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0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12</a:t>
                      </a:r>
                      <a:endParaRPr lang="tr-TR" sz="1600" b="0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0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0.3</a:t>
                      </a:r>
                      <a:endParaRPr lang="tr-TR" sz="1600" b="0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</a:tr>
              <a:tr h="345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120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106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0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14</a:t>
                      </a:r>
                      <a:endParaRPr lang="tr-TR" sz="1600" b="0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0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0.2</a:t>
                      </a:r>
                      <a:endParaRPr lang="tr-TR" sz="1600" b="0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</a:tr>
              <a:tr h="345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130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114</a:t>
                      </a:r>
                      <a:endParaRPr kumimoji="0" lang="de-DE" sz="16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0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16</a:t>
                      </a:r>
                      <a:endParaRPr lang="tr-TR" sz="1600" b="0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1600" b="0" i="1" dirty="0">
                          <a:effectLst/>
                          <a:latin typeface="Century" pitchFamily="18" charset="0"/>
                          <a:cs typeface="Calibri" pitchFamily="34" charset="0"/>
                        </a:rPr>
                        <a:t>0.1</a:t>
                      </a:r>
                      <a:endParaRPr lang="tr-TR" sz="1600" b="0" i="1" dirty="0">
                        <a:effectLst/>
                        <a:latin typeface="Century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</a:tr>
            </a:tbl>
          </a:graphicData>
        </a:graphic>
      </p:graphicFrame>
      <p:sp>
        <p:nvSpPr>
          <p:cNvPr id="4" name="Metin kutusu 3"/>
          <p:cNvSpPr txBox="1"/>
          <p:nvPr/>
        </p:nvSpPr>
        <p:spPr>
          <a:xfrm>
            <a:off x="38616" y="5921677"/>
            <a:ext cx="9022257" cy="400110"/>
          </a:xfrm>
          <a:prstGeom prst="rect">
            <a:avLst/>
          </a:prstGeom>
          <a:solidFill>
            <a:schemeClr val="bg2"/>
          </a:solidFill>
          <a:ln w="15875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 sz="2000" b="1" i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tr-TR" dirty="0" smtClean="0">
                <a:solidFill>
                  <a:schemeClr val="bg1"/>
                </a:solidFill>
              </a:rPr>
              <a:t>(Yüksek </a:t>
            </a:r>
            <a:r>
              <a:rPr lang="tr-TR" dirty="0">
                <a:solidFill>
                  <a:schemeClr val="bg1"/>
                </a:solidFill>
              </a:rPr>
              <a:t>Ses Kaynağı – Düşük Ses </a:t>
            </a:r>
            <a:r>
              <a:rPr lang="tr-TR" dirty="0" smtClean="0">
                <a:solidFill>
                  <a:schemeClr val="bg1"/>
                </a:solidFill>
              </a:rPr>
              <a:t>Kaynağı) / (Farka </a:t>
            </a:r>
            <a:r>
              <a:rPr lang="tr-TR" dirty="0">
                <a:solidFill>
                  <a:schemeClr val="bg1"/>
                </a:solidFill>
              </a:rPr>
              <a:t>Karşılık Gelen + Yüksek </a:t>
            </a:r>
            <a:r>
              <a:rPr lang="tr-TR" dirty="0" smtClean="0">
                <a:solidFill>
                  <a:schemeClr val="bg1"/>
                </a:solidFill>
              </a:rPr>
              <a:t>Ses)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Akış Çizelgesi: Belge 8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1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456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172004" y="284649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Gürültünün Zararları</a:t>
            </a:r>
            <a:endParaRPr lang="tr-TR" sz="6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2" descr="C:\Users\ahmet\Desktop\Ad_aware-destro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450" y="1390650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932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1" name="Rectangle 7"/>
          <p:cNvSpPr>
            <a:spLocks noChangeArrowheads="1"/>
          </p:cNvSpPr>
          <p:nvPr/>
        </p:nvSpPr>
        <p:spPr bwMode="gray">
          <a:xfrm>
            <a:off x="323850" y="1068388"/>
            <a:ext cx="2711450" cy="97155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marL="342900" indent="-342900" algn="ctr" defTabSz="801688" eaLnBrk="0" hangingPunct="0">
              <a:defRPr/>
            </a:pPr>
            <a:r>
              <a:rPr lang="tr-TR" sz="20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FİZYOLOJİK  </a:t>
            </a:r>
          </a:p>
          <a:p>
            <a:pPr marL="342900" indent="-342900" algn="ctr" defTabSz="801688" eaLnBrk="0" hangingPunct="0">
              <a:defRPr/>
            </a:pPr>
            <a:r>
              <a:rPr lang="tr-TR" sz="20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ETKİLERİ</a:t>
            </a:r>
            <a:endParaRPr lang="tr-TR" sz="20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2" name="Rectangle 7"/>
          <p:cNvSpPr>
            <a:spLocks noChangeArrowheads="1"/>
          </p:cNvSpPr>
          <p:nvPr/>
        </p:nvSpPr>
        <p:spPr bwMode="gray">
          <a:xfrm>
            <a:off x="3216275" y="1068388"/>
            <a:ext cx="2711450" cy="971550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0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PSİKOLOJİK  </a:t>
            </a:r>
          </a:p>
          <a:p>
            <a:pPr algn="ctr" defTabSz="801688" eaLnBrk="0" hangingPunct="0">
              <a:defRPr/>
            </a:pPr>
            <a:r>
              <a:rPr lang="tr-TR" sz="20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ETKİLERİ</a:t>
            </a:r>
            <a:endParaRPr lang="tr-TR" sz="20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gray">
          <a:xfrm>
            <a:off x="6108700" y="1068388"/>
            <a:ext cx="2711450" cy="97155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50000">
                <a:schemeClr val="bg2">
                  <a:gamma/>
                  <a:tint val="60784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0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PERFORMANS </a:t>
            </a:r>
          </a:p>
          <a:p>
            <a:pPr algn="ctr" defTabSz="801688" eaLnBrk="0" hangingPunct="0">
              <a:defRPr/>
            </a:pPr>
            <a:r>
              <a:rPr lang="tr-TR" sz="20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ETKİLERİ</a:t>
            </a:r>
            <a:endParaRPr lang="tr-TR" sz="20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gray">
          <a:xfrm>
            <a:off x="323850" y="2039938"/>
            <a:ext cx="2711450" cy="390366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marL="252000" indent="-180000" eaLnBrk="1" hangingPunct="1">
              <a:buFont typeface="+mj-lt"/>
              <a:buAutoNum type="arabicPeriod"/>
            </a:pPr>
            <a:r>
              <a:rPr lang="tr-TR" sz="1600" b="1" i="1" dirty="0" smtClean="0">
                <a:latin typeface="Calibri" pitchFamily="34" charset="0"/>
                <a:cs typeface="Calibri" pitchFamily="34" charset="0"/>
              </a:rPr>
              <a:t>İşitme kayıpları</a:t>
            </a: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, </a:t>
            </a:r>
          </a:p>
          <a:p>
            <a:pPr marL="252000" indent="-180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Kan </a:t>
            </a:r>
            <a:r>
              <a:rPr lang="tr-TR" sz="1600" i="1" dirty="0">
                <a:latin typeface="Calibri" pitchFamily="34" charset="0"/>
                <a:cs typeface="Calibri" pitchFamily="34" charset="0"/>
              </a:rPr>
              <a:t>basıncının artması, </a:t>
            </a:r>
            <a:endParaRPr lang="tr-TR" sz="1600" i="1" dirty="0" smtClean="0">
              <a:latin typeface="Calibri" pitchFamily="34" charset="0"/>
              <a:cs typeface="Calibri" pitchFamily="34" charset="0"/>
            </a:endParaRPr>
          </a:p>
          <a:p>
            <a:pPr marL="252000" indent="-180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Kalp atışlarında değişim,</a:t>
            </a:r>
          </a:p>
          <a:p>
            <a:pPr marL="252000" indent="-180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Dolaşım </a:t>
            </a:r>
            <a:r>
              <a:rPr lang="tr-TR" sz="1600" i="1" dirty="0">
                <a:latin typeface="Calibri" pitchFamily="34" charset="0"/>
                <a:cs typeface="Calibri" pitchFamily="34" charset="0"/>
              </a:rPr>
              <a:t>bozuklukları, </a:t>
            </a:r>
            <a:endParaRPr lang="tr-TR" sz="1600" i="1" dirty="0" smtClean="0">
              <a:latin typeface="Calibri" pitchFamily="34" charset="0"/>
              <a:cs typeface="Calibri" pitchFamily="34" charset="0"/>
            </a:endParaRPr>
          </a:p>
          <a:p>
            <a:pPr marL="252000" indent="-180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Solunumda </a:t>
            </a:r>
            <a:r>
              <a:rPr lang="tr-TR" sz="1600" i="1" dirty="0">
                <a:latin typeface="Calibri" pitchFamily="34" charset="0"/>
                <a:cs typeface="Calibri" pitchFamily="34" charset="0"/>
              </a:rPr>
              <a:t>hızlanma, </a:t>
            </a:r>
            <a:endParaRPr lang="tr-TR" sz="1600" i="1" dirty="0" smtClean="0">
              <a:latin typeface="Calibri" pitchFamily="34" charset="0"/>
              <a:cs typeface="Calibri" pitchFamily="34" charset="0"/>
            </a:endParaRPr>
          </a:p>
          <a:p>
            <a:pPr marL="252000" indent="-180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Terlemede artış,</a:t>
            </a:r>
          </a:p>
          <a:p>
            <a:pPr marL="252000" indent="-180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Mide bulantısı,</a:t>
            </a:r>
          </a:p>
          <a:p>
            <a:pPr marL="252000" indent="-180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Göz bebeklerinde büyüme</a:t>
            </a:r>
          </a:p>
          <a:p>
            <a:pPr marL="252000" indent="-180000" eaLnBrk="1" hangingPunct="1">
              <a:buFont typeface="+mj-lt"/>
              <a:buAutoNum type="arabicPeriod"/>
            </a:pPr>
            <a:r>
              <a:rPr lang="tr-TR" sz="1600" i="1" dirty="0" err="1">
                <a:latin typeface="Calibri" pitchFamily="34" charset="0"/>
                <a:cs typeface="Calibri" pitchFamily="34" charset="0"/>
              </a:rPr>
              <a:t>Hormonal</a:t>
            </a:r>
            <a:r>
              <a:rPr lang="tr-TR" sz="16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bozulma,</a:t>
            </a:r>
          </a:p>
          <a:p>
            <a:pPr marL="252000" indent="-180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Acı hissinde artış</a:t>
            </a:r>
          </a:p>
          <a:p>
            <a:pPr marL="252000" indent="-180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Baş ağrısı</a:t>
            </a:r>
          </a:p>
          <a:p>
            <a:pPr marL="252000" indent="-180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İktidarsızlık,</a:t>
            </a:r>
          </a:p>
          <a:p>
            <a:pPr algn="ctr"/>
            <a:endParaRPr lang="tr-TR" sz="1600" i="1" dirty="0" smtClean="0">
              <a:latin typeface="Calibri" pitchFamily="34" charset="0"/>
              <a:cs typeface="Calibri" pitchFamily="34" charset="0"/>
            </a:endParaRPr>
          </a:p>
          <a:p>
            <a:pPr marL="0" indent="0" algn="ctr" eaLnBrk="1" hangingPunct="1">
              <a:buNone/>
            </a:pPr>
            <a:endParaRPr lang="tr-TR" sz="1600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marL="0" indent="0" algn="ctr" eaLnBrk="1" hangingPunct="1">
              <a:buNone/>
            </a:pPr>
            <a:endParaRPr lang="en-GB" sz="1600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gray">
          <a:xfrm>
            <a:off x="3216275" y="2039938"/>
            <a:ext cx="2711450" cy="390366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Davranış </a:t>
            </a:r>
            <a:r>
              <a:rPr lang="tr-TR" sz="1600" i="1" dirty="0">
                <a:latin typeface="Calibri" pitchFamily="34" charset="0"/>
                <a:cs typeface="Calibri" pitchFamily="34" charset="0"/>
              </a:rPr>
              <a:t>bozuklukları</a:t>
            </a: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,</a:t>
            </a:r>
          </a:p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Uyku bozuklukları, </a:t>
            </a:r>
          </a:p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Aşırı sinirlilik ve tepkiler,</a:t>
            </a:r>
          </a:p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Konuşurken bağırmalar,</a:t>
            </a:r>
          </a:p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Hoşnutsuzluk, </a:t>
            </a:r>
          </a:p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Tedirginlik,</a:t>
            </a:r>
          </a:p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Stresler</a:t>
            </a:r>
            <a:r>
              <a:rPr lang="tr-TR" sz="1600" i="1" dirty="0">
                <a:latin typeface="Calibri" pitchFamily="34" charset="0"/>
                <a:cs typeface="Calibri" pitchFamily="34" charset="0"/>
              </a:rPr>
              <a:t>,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gray">
          <a:xfrm>
            <a:off x="6108700" y="2039938"/>
            <a:ext cx="2711450" cy="390366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İş veriminin düşmesi,</a:t>
            </a:r>
          </a:p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İş kalitesinin düşmesi,</a:t>
            </a:r>
          </a:p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Konsantrasyon </a:t>
            </a:r>
            <a:r>
              <a:rPr lang="tr-TR" sz="1600" i="1" dirty="0">
                <a:latin typeface="Calibri" pitchFamily="34" charset="0"/>
                <a:cs typeface="Calibri" pitchFamily="34" charset="0"/>
              </a:rPr>
              <a:t>bozukluğu</a:t>
            </a: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,</a:t>
            </a:r>
          </a:p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Hareketlerin yavaşlaması,</a:t>
            </a:r>
          </a:p>
          <a:p>
            <a:pPr marL="216000" indent="-216000" eaLnBrk="1" hangingPunct="1">
              <a:buFont typeface="+mj-lt"/>
              <a:buAutoNum type="arabicPeriod"/>
            </a:pP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Dinlenmenin bozulması,</a:t>
            </a:r>
          </a:p>
          <a:p>
            <a:pPr marL="216000" indent="-216000" eaLnBrk="1" hangingPunct="1">
              <a:buFont typeface="+mj-lt"/>
              <a:buAutoNum type="arabicPeriod"/>
            </a:pPr>
            <a:endParaRPr lang="tr-TR" sz="1600" i="1" dirty="0">
              <a:latin typeface="Calibri" pitchFamily="34" charset="0"/>
              <a:cs typeface="Calibri" pitchFamily="34" charset="0"/>
            </a:endParaRPr>
          </a:p>
          <a:p>
            <a:pPr marL="216000" indent="-216000" eaLnBrk="1" hangingPunct="1">
              <a:buFont typeface="+mj-lt"/>
              <a:buAutoNum type="arabicPeriod"/>
            </a:pPr>
            <a:endParaRPr lang="tr-TR" sz="1600" i="1" dirty="0" smtClean="0">
              <a:latin typeface="Calibri" pitchFamily="34" charset="0"/>
              <a:cs typeface="Calibri" pitchFamily="34" charset="0"/>
            </a:endParaRPr>
          </a:p>
          <a:p>
            <a:pPr marL="216000" indent="-216000" eaLnBrk="1" hangingPunct="1">
              <a:buFont typeface="+mj-lt"/>
              <a:buAutoNum type="arabicPeriod"/>
            </a:pPr>
            <a:endParaRPr lang="tr-TR" sz="1600" i="1" dirty="0">
              <a:latin typeface="Calibri" pitchFamily="34" charset="0"/>
              <a:cs typeface="Calibri" pitchFamily="34" charset="0"/>
            </a:endParaRPr>
          </a:p>
          <a:p>
            <a:pPr algn="ctr" eaLnBrk="1" hangingPunct="1"/>
            <a:r>
              <a:rPr lang="tr-TR" sz="16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«Bir </a:t>
            </a:r>
            <a:r>
              <a:rPr lang="tr-TR" sz="1600" i="1" dirty="0">
                <a:latin typeface="Calibri" pitchFamily="34" charset="0"/>
                <a:cs typeface="Calibri" pitchFamily="34" charset="0"/>
              </a:rPr>
              <a:t>araştırmaya göre; bir mekanik konstrüksiyon atölyesinde gürültünün </a:t>
            </a:r>
            <a:r>
              <a:rPr lang="tr-TR" sz="1600" b="1" i="1" dirty="0" smtClean="0">
                <a:latin typeface="Calibri" pitchFamily="34" charset="0"/>
                <a:cs typeface="Calibri" pitchFamily="34" charset="0"/>
              </a:rPr>
              <a:t>25dB </a:t>
            </a: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düşürülmesi </a:t>
            </a:r>
            <a:r>
              <a:rPr lang="tr-TR" sz="1600" i="1" dirty="0">
                <a:latin typeface="Calibri" pitchFamily="34" charset="0"/>
                <a:cs typeface="Calibri" pitchFamily="34" charset="0"/>
              </a:rPr>
              <a:t>sonucu hatalı parça sayısı oranında </a:t>
            </a:r>
            <a:r>
              <a:rPr lang="tr-TR" sz="1600" b="1" i="1" dirty="0">
                <a:latin typeface="Calibri" pitchFamily="34" charset="0"/>
                <a:cs typeface="Calibri" pitchFamily="34" charset="0"/>
              </a:rPr>
              <a:t>%</a:t>
            </a:r>
            <a:r>
              <a:rPr lang="tr-TR" sz="1600" b="1" i="1" dirty="0" smtClean="0">
                <a:latin typeface="Calibri" pitchFamily="34" charset="0"/>
                <a:cs typeface="Calibri" pitchFamily="34" charset="0"/>
              </a:rPr>
              <a:t>52’lik azalma</a:t>
            </a: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>
                <a:latin typeface="Calibri" pitchFamily="34" charset="0"/>
                <a:cs typeface="Calibri" pitchFamily="34" charset="0"/>
              </a:rPr>
              <a:t>saptanmıştır</a:t>
            </a:r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.»</a:t>
            </a:r>
          </a:p>
        </p:txBody>
      </p:sp>
      <p:sp>
        <p:nvSpPr>
          <p:cNvPr id="1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GÜRÜLTÜNÜN İNSAN ÜZERİNE ETKİLERİ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0" name="Grup 9"/>
          <p:cNvGrpSpPr/>
          <p:nvPr/>
        </p:nvGrpSpPr>
        <p:grpSpPr>
          <a:xfrm>
            <a:off x="1038225" y="6018912"/>
            <a:ext cx="6162416" cy="663371"/>
            <a:chOff x="2644311" y="5451679"/>
            <a:chExt cx="6162416" cy="663371"/>
          </a:xfrm>
        </p:grpSpPr>
        <p:grpSp>
          <p:nvGrpSpPr>
            <p:cNvPr id="11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14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7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8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9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0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21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26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27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grpSp>
            <p:nvGrpSpPr>
              <p:cNvPr id="22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24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25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pic>
            <p:nvPicPr>
              <p:cNvPr id="23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12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latin typeface="Cambria" pitchFamily="18" charset="0"/>
                </a:rPr>
                <a:t>Hangi etkidir-değildir / Zararlı etkisidir-değildir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  <p:sp>
        <p:nvSpPr>
          <p:cNvPr id="28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" name="Akış Çizelgesi: Belge 28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2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6863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716913"/>
            <a:ext cx="8782476" cy="25027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İşitme Organı</a:t>
            </a:r>
          </a:p>
        </p:txBody>
      </p:sp>
      <p:pic>
        <p:nvPicPr>
          <p:cNvPr id="19458" name="Picture 2" descr="D:\DOKTOR\2-DRUZ\1. EĞİTİM KURUMU\1. İstanbuluzman\2-RESİMLER\Mavi\cochlear-icon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ghtScreen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8417" y="762618"/>
            <a:ext cx="2509652" cy="2509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3049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76200" y="1195387"/>
            <a:ext cx="8972266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İŞİTME SİSTEMİ (AUDIOTORY SYSTEM)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76200" y="1555750"/>
            <a:ext cx="4371975" cy="4492625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Dış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</a:t>
            </a:r>
          </a:p>
          <a:p>
            <a:pPr marL="8001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Dış Kulak Yolu</a:t>
            </a:r>
          </a:p>
          <a:p>
            <a:pPr marL="3429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 Kulak</a:t>
            </a:r>
          </a:p>
          <a:p>
            <a:pPr marL="8001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 Zarı</a:t>
            </a:r>
          </a:p>
          <a:p>
            <a:pPr marL="8001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Malleus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(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ekiç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8001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İncus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(Örs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8001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Stapes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(Üzengi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8001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Östaki Borusu</a:t>
            </a:r>
          </a:p>
          <a:p>
            <a:pPr marL="3429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İç Kulak</a:t>
            </a:r>
          </a:p>
          <a:p>
            <a:pPr marL="8001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Kochlea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Vestibulum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Yarım Daire Kanalları</a:t>
            </a:r>
          </a:p>
          <a:p>
            <a:pPr marL="3429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Merkezi İşitme Yolları</a:t>
            </a:r>
          </a:p>
          <a:p>
            <a:pPr marL="3429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İşitme Merkezi</a:t>
            </a:r>
          </a:p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ORGANI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5363" name="Picture 3" descr="C:\Users\Ahmet Yiğitap\Desktop\Resim1.jpg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650" y="1577973"/>
            <a:ext cx="4615200" cy="4489200"/>
          </a:xfrm>
          <a:prstGeom prst="rect">
            <a:avLst/>
          </a:prstGeom>
          <a:noFill/>
          <a:ln w="3175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66293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HAVA YOLU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İLETİMİ (Air Conduction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)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dalgalarının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dış kulaktan başlayıp kulak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zarını titreştirmesi ve bu titreşimin orta kulaktan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kemikçikler yoluyla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iletilerek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kokleadaki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oval pencerede bitmesine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«Hava Yolu İletimi»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denir.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 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SESİN İLETİM YOLLARI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8" name="Picture 3" descr="C:\Users\Ahmet Yiğitap\Desktop\Resim1.jpg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0480" y="3612356"/>
            <a:ext cx="3836195" cy="2674144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40987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KEMİK YOLU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İLETİMİ (Bone Conduction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)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72000" tIns="72000" rIns="72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dalgalarının dış kulak ve orta kulağı atlayarak, koklea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çevresindeki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kortikal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kemik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yapılarına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iletmiş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oldukları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enerjisinin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doğrudan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doğruya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kokleayı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uyarmasıyla olan iletime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«Kemik Yolu İletimi»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denir.</a:t>
            </a:r>
          </a:p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SESİN İLETİM YOLLARI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4" name="Picture 3" descr="C:\Users\Ahmet Yiğitap\Desktop\Resim1.jpg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0480" y="3612356"/>
            <a:ext cx="3836195" cy="2674144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31311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 1"/>
          <p:cNvGrpSpPr/>
          <p:nvPr/>
        </p:nvGrpSpPr>
        <p:grpSpPr>
          <a:xfrm>
            <a:off x="828674" y="1960458"/>
            <a:ext cx="8058151" cy="2844404"/>
            <a:chOff x="828674" y="1960458"/>
            <a:chExt cx="8058151" cy="2844404"/>
          </a:xfrm>
        </p:grpSpPr>
        <p:sp>
          <p:nvSpPr>
            <p:cNvPr id="12" name="Rechteck 4"/>
            <p:cNvSpPr>
              <a:spLocks noChangeArrowheads="1"/>
            </p:cNvSpPr>
            <p:nvPr/>
          </p:nvSpPr>
          <p:spPr bwMode="auto">
            <a:xfrm>
              <a:off x="3586298" y="2657471"/>
              <a:ext cx="5300527" cy="1310185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tr-TR" sz="6000" noProof="1" smtClean="0">
                  <a:solidFill>
                    <a:srgbClr val="575757"/>
                  </a:solidFill>
                  <a:effectLst>
                    <a:innerShdw blurRad="63500" dist="50800" dir="8100000">
                      <a:prstClr val="black">
                        <a:alpha val="50000"/>
                      </a:prstClr>
                    </a:innerShdw>
                  </a:effectLst>
                  <a:latin typeface="Calibri" pitchFamily="34" charset="0"/>
                  <a:cs typeface="Calibri" pitchFamily="34" charset="0"/>
                </a:rPr>
                <a:t>Ses Nedir?</a:t>
              </a:r>
              <a:endParaRPr lang="tr-TR" sz="60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1026" name="Picture 2" descr="D:\DOKTOR\9-ISTUZMAN\1-EĞİTİM KURUMU\1. İstanbuluzman\Z.Resim-İkon\Müzik-Ses\kmixdocked_mute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8674" y="1960458"/>
              <a:ext cx="3457576" cy="2844404"/>
            </a:xfrm>
            <a:prstGeom prst="rect">
              <a:avLst/>
            </a:prstGeom>
            <a:noFill/>
            <a:ln w="0">
              <a:solidFill>
                <a:schemeClr val="bg1">
                  <a:lumMod val="8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9132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165122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AÇIKLAMALAR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661627"/>
              </p:ext>
            </p:extLst>
          </p:nvPr>
        </p:nvGraphicFramePr>
        <p:xfrm>
          <a:off x="85725" y="981085"/>
          <a:ext cx="8896066" cy="5105391"/>
        </p:xfrm>
        <a:graphic>
          <a:graphicData uri="http://schemas.openxmlformats.org/drawingml/2006/table">
            <a:tbl>
              <a:tblPr firstRow="1" firstCol="1" bandRow="1"/>
              <a:tblGrid>
                <a:gridCol w="601386"/>
                <a:gridCol w="709403"/>
                <a:gridCol w="709403"/>
                <a:gridCol w="858043"/>
                <a:gridCol w="858043"/>
                <a:gridCol w="858043"/>
                <a:gridCol w="869573"/>
                <a:gridCol w="858043"/>
                <a:gridCol w="858043"/>
                <a:gridCol w="858043"/>
                <a:gridCol w="858043"/>
              </a:tblGrid>
              <a:tr h="934440">
                <a:tc gridSpan="1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Calibri" pitchFamily="34" charset="0"/>
                        </a:rPr>
                        <a:t>İŞİTİLEBİLİR FREKANS ARALIĞI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 i="0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Calibri" pitchFamily="34" charset="0"/>
                        </a:rPr>
                        <a:t>«Kullanılan </a:t>
                      </a:r>
                      <a:r>
                        <a:rPr lang="tr-TR" sz="1400" b="1" i="0" dirty="0" err="1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Calibri" pitchFamily="34" charset="0"/>
                        </a:rPr>
                        <a:t>odiometri</a:t>
                      </a:r>
                      <a:r>
                        <a:rPr lang="tr-TR" sz="1400" b="1" i="0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Calibri" pitchFamily="34" charset="0"/>
                        </a:rPr>
                        <a:t> aygıtlarında hava-kemik yolu eşitleri birbirine çakışacak tarzda kalibre edilmiştir.»</a:t>
                      </a:r>
                      <a:endParaRPr lang="tr-TR" sz="1400" b="1" i="0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</a:tr>
              <a:tr h="9344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Calibri"/>
                          <a:cs typeface="Calibri" pitchFamily="34" charset="0"/>
                        </a:rPr>
                        <a:t>20</a:t>
                      </a:r>
                      <a:endParaRPr lang="tr-TR" sz="18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Calibri"/>
                          <a:cs typeface="Calibri" pitchFamily="34" charset="0"/>
                        </a:rPr>
                        <a:t>250</a:t>
                      </a:r>
                      <a:endParaRPr lang="tr-TR" sz="18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Calibri"/>
                          <a:cs typeface="Calibri" pitchFamily="34" charset="0"/>
                        </a:rPr>
                        <a:t>500</a:t>
                      </a:r>
                      <a:endParaRPr lang="tr-TR" sz="18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Calibri"/>
                          <a:cs typeface="Calibri" pitchFamily="34" charset="0"/>
                        </a:rPr>
                        <a:t>1000</a:t>
                      </a:r>
                      <a:endParaRPr lang="tr-TR" sz="18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Calibri"/>
                          <a:cs typeface="Calibri" pitchFamily="34" charset="0"/>
                        </a:rPr>
                        <a:t>2000</a:t>
                      </a:r>
                      <a:endParaRPr lang="tr-TR" sz="18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Calibri"/>
                          <a:cs typeface="Calibri" pitchFamily="34" charset="0"/>
                        </a:rPr>
                        <a:t>3000</a:t>
                      </a:r>
                      <a:endParaRPr lang="tr-TR" sz="18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Times New Roman"/>
                          <a:cs typeface="Calibri" pitchFamily="34" charset="0"/>
                        </a:rPr>
                        <a:t>4000</a:t>
                      </a:r>
                      <a:endParaRPr lang="tr-TR" sz="18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Times New Roman"/>
                          <a:cs typeface="Calibri" pitchFamily="34" charset="0"/>
                        </a:rPr>
                        <a:t>6000</a:t>
                      </a:r>
                      <a:endParaRPr lang="tr-TR" sz="18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Times New Roman"/>
                          <a:cs typeface="Calibri" pitchFamily="34" charset="0"/>
                        </a:rPr>
                        <a:t>8000</a:t>
                      </a:r>
                      <a:endParaRPr lang="tr-TR" sz="18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Times New Roman"/>
                          <a:cs typeface="Calibri" pitchFamily="34" charset="0"/>
                        </a:rPr>
                        <a:t>10000</a:t>
                      </a:r>
                      <a:endParaRPr lang="tr-TR" sz="18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Times New Roman"/>
                          <a:cs typeface="Calibri" pitchFamily="34" charset="0"/>
                        </a:rPr>
                        <a:t>20000</a:t>
                      </a:r>
                      <a:endParaRPr lang="tr-TR" sz="18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</a:tr>
              <a:tr h="6616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KULAĞIN EN DUYARLI OLDUĞU FREKANSLAR</a:t>
                      </a:r>
                      <a:endParaRPr lang="tr-TR" sz="1600" b="1" i="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118329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Konuşma Frekansları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E:</a:t>
                      </a:r>
                      <a:r>
                        <a:rPr lang="tr-TR" sz="1600" b="1" i="1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500</a:t>
                      </a:r>
                      <a:r>
                        <a:rPr lang="tr-TR" sz="1600" b="1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-1000/K:1000-</a:t>
                      </a:r>
                      <a:r>
                        <a:rPr lang="tr-TR" sz="1600" b="1" i="1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2000</a:t>
                      </a:r>
                      <a:endParaRPr lang="tr-TR" sz="1600" b="1" i="1" dirty="0"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İlk Kayıp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En Hassas Frekans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 i="1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4000</a:t>
                      </a:r>
                      <a:endParaRPr lang="tr-TR" sz="1400" b="1" i="1" dirty="0"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Yaşlılığa bağı işitme kayıpları</a:t>
                      </a:r>
                      <a:r>
                        <a:rPr lang="tr-TR" sz="1600" b="0" i="1" baseline="0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 yüksek frekanslardan düşük frekanslara doğru olur.</a:t>
                      </a: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6957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600" b="0" i="1" dirty="0" smtClean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Odiometrik Testlerde Kullanılan Frekanslar</a:t>
                      </a:r>
                      <a:endParaRPr lang="tr-TR" sz="18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5761">
                <a:tc gridSpan="1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Odiometrik Testlerde kulağa gönderilen sesin şiddeti </a:t>
                      </a:r>
                      <a:r>
                        <a:rPr lang="tr-TR" sz="1800" b="1" i="1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0-110</a:t>
                      </a:r>
                      <a:r>
                        <a:rPr lang="tr-TR" sz="18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 dB(A)</a:t>
                      </a:r>
                      <a:r>
                        <a:rPr lang="tr-TR" sz="1800" b="0" i="1" baseline="0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 </a:t>
                      </a:r>
                      <a:r>
                        <a:rPr lang="tr-TR" sz="18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aralığındadır.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3362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FREKANSA GÖRE </a:t>
            </a: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İLK İŞİTME </a:t>
            </a: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KAYBI</a:t>
            </a:r>
            <a:endParaRPr lang="tr-TR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Nesne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6260569"/>
              </p:ext>
            </p:extLst>
          </p:nvPr>
        </p:nvGraphicFramePr>
        <p:xfrm>
          <a:off x="266700" y="1152525"/>
          <a:ext cx="8686800" cy="464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59" name="Çizelge" r:id="rId4" imgW="8734478" imgH="5610330" progId="MSGraph.Chart.8">
                  <p:embed/>
                </p:oleObj>
              </mc:Choice>
              <mc:Fallback>
                <p:oleObj name="Çizelge" r:id="rId4" imgW="8734478" imgH="5610330" progId="MSGraph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" y="1152525"/>
                        <a:ext cx="8686800" cy="4648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Metin kutusu 7"/>
          <p:cNvSpPr txBox="1"/>
          <p:nvPr/>
        </p:nvSpPr>
        <p:spPr>
          <a:xfrm>
            <a:off x="1567055" y="5401163"/>
            <a:ext cx="703471" cy="368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250</a:t>
            </a:r>
            <a:endParaRPr lang="tr-TR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622262" y="5401157"/>
            <a:ext cx="703471" cy="36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500</a:t>
            </a:r>
            <a:endParaRPr lang="tr-TR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3677468" y="5389735"/>
            <a:ext cx="703471" cy="36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1000</a:t>
            </a:r>
            <a:endParaRPr lang="tr-TR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4723644" y="5401151"/>
            <a:ext cx="703471" cy="36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2000</a:t>
            </a:r>
            <a:endParaRPr lang="tr-TR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5778851" y="5420204"/>
            <a:ext cx="7034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4000</a:t>
            </a:r>
            <a:endParaRPr lang="tr-TR" sz="14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6844719" y="5401147"/>
            <a:ext cx="703471" cy="36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7000</a:t>
            </a:r>
            <a:endParaRPr lang="tr-TR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7899926" y="5401149"/>
            <a:ext cx="703471" cy="36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8000</a:t>
            </a:r>
            <a:endParaRPr lang="tr-TR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6" name="Grup 15"/>
          <p:cNvGrpSpPr/>
          <p:nvPr/>
        </p:nvGrpSpPr>
        <p:grpSpPr>
          <a:xfrm>
            <a:off x="5857875" y="2343150"/>
            <a:ext cx="542925" cy="3394356"/>
            <a:chOff x="5857875" y="2343150"/>
            <a:chExt cx="542925" cy="3394356"/>
          </a:xfrm>
        </p:grpSpPr>
        <p:sp>
          <p:nvSpPr>
            <p:cNvPr id="17" name="Dikdörtgen 16"/>
            <p:cNvSpPr/>
            <p:nvPr/>
          </p:nvSpPr>
          <p:spPr>
            <a:xfrm>
              <a:off x="6019800" y="2343150"/>
              <a:ext cx="228600" cy="3077063"/>
            </a:xfrm>
            <a:prstGeom prst="rect">
              <a:avLst/>
            </a:prstGeom>
            <a:noFill/>
            <a:ln w="31750">
              <a:solidFill>
                <a:schemeClr val="bg1">
                  <a:lumMod val="85000"/>
                </a:schemeClr>
              </a:solidFill>
            </a:ln>
            <a:effectLst>
              <a:innerShdw blurRad="114300">
                <a:schemeClr val="bg2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srgbClr val="FFFFFF"/>
                </a:solidFill>
              </a:endParaRPr>
            </a:p>
          </p:txBody>
        </p:sp>
        <p:sp>
          <p:nvSpPr>
            <p:cNvPr id="18" name="Dikdörtgen 17"/>
            <p:cNvSpPr/>
            <p:nvPr/>
          </p:nvSpPr>
          <p:spPr>
            <a:xfrm>
              <a:off x="5857875" y="5429738"/>
              <a:ext cx="542925" cy="307768"/>
            </a:xfrm>
            <a:prstGeom prst="rect">
              <a:avLst/>
            </a:prstGeom>
            <a:solidFill>
              <a:srgbClr val="00FFFF">
                <a:alpha val="35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srgbClr val="FFFFFF"/>
                </a:solidFill>
              </a:endParaRPr>
            </a:p>
          </p:txBody>
        </p:sp>
      </p:grp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Akış Çizelgesi: Belge 19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1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17762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PATOLOJİNİN YERLEŞİMİNE GÖRE İŞİTME KAYIPLARI</a:t>
            </a: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662907"/>
              </p:ext>
            </p:extLst>
          </p:nvPr>
        </p:nvGraphicFramePr>
        <p:xfrm>
          <a:off x="76201" y="1058863"/>
          <a:ext cx="8944974" cy="5136830"/>
        </p:xfrm>
        <a:graphic>
          <a:graphicData uri="http://schemas.openxmlformats.org/drawingml/2006/table">
            <a:tbl>
              <a:tblPr firstRow="1" bandRow="1"/>
              <a:tblGrid>
                <a:gridCol w="1577807"/>
                <a:gridCol w="1823305"/>
                <a:gridCol w="1823305"/>
                <a:gridCol w="1839820"/>
                <a:gridCol w="1880737"/>
              </a:tblGrid>
              <a:tr h="132287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İŞİTME KAYBI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PATOLOJİNİN YERLEŞİMİ</a:t>
                      </a:r>
                      <a:endParaRPr kumimoji="0" lang="en-US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HAVA YOLUNDA KAYIP</a:t>
                      </a:r>
                      <a:endParaRPr kumimoji="0" lang="en-US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KEMİK YOLUNDA KAYIP</a:t>
                      </a:r>
                      <a:endParaRPr kumimoji="0" lang="en-US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HAVA-KEMİK YOLU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AÇIKLIĞI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«AIR-BONE GAP»</a:t>
                      </a:r>
                      <a:endParaRPr kumimoji="0" lang="en-US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128538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İTİK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Dış Kulak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Orta Kulak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Var 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Yok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&lt;70 dB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12668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SNİK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İç Kulak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Var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Var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&lt;10 dB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126174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MİKST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Dış Kulak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Orta Kulak</a:t>
                      </a:r>
                      <a:endParaRPr kumimoji="0" lang="tr-TR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İç Kulak</a:t>
                      </a:r>
                      <a:endParaRPr kumimoji="0" lang="fi-FI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Var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Var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&gt;10 dB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79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172004" y="3103673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İşitme Kaybını </a:t>
            </a:r>
          </a:p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Etkileyen Faktörler</a:t>
            </a:r>
            <a:endParaRPr lang="tr-TR" sz="6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2" descr="D:\DOKTOR\1-ISTANBULUZMAN\1-EĞİTİM KURUMU\1. İstanbuluzman\Fiziksel Risk Etmenleri\Yardımcı\Resimler\KKB-Resim\Cochlea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579" y="796922"/>
            <a:ext cx="3997326" cy="28310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77420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5"/>
          <p:cNvSpPr>
            <a:spLocks noChangeArrowheads="1"/>
          </p:cNvSpPr>
          <p:nvPr/>
        </p:nvSpPr>
        <p:spPr bwMode="gray">
          <a:xfrm>
            <a:off x="6791325" y="1533323"/>
            <a:ext cx="2286000" cy="1764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72000" tIns="288000" rIns="36000" bIns="3600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Artıkça 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Zararda 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Artar</a:t>
            </a:r>
            <a:endParaRPr lang="tr-TR" sz="24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>
            <a:spLocks noChangeArrowheads="1"/>
          </p:cNvSpPr>
          <p:nvPr/>
        </p:nvSpPr>
        <p:spPr bwMode="gray">
          <a:xfrm>
            <a:off x="19050" y="1533323"/>
            <a:ext cx="6696075" cy="1764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marL="36000" indent="-28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Gürültüyü Meydana Getiren Sesin </a:t>
            </a:r>
            <a:r>
              <a:rPr lang="tr-TR" sz="2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Şiddeti</a:t>
            </a:r>
          </a:p>
          <a:p>
            <a:pPr marL="36000" indent="-28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Gürültüyü </a:t>
            </a:r>
            <a:r>
              <a:rPr lang="tr-TR" sz="2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Meydana </a:t>
            </a:r>
            <a:r>
              <a:rPr lang="tr-TR" sz="2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Getiren </a:t>
            </a:r>
            <a:r>
              <a:rPr lang="tr-TR" sz="2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Sesin </a:t>
            </a: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Frekansı </a:t>
            </a:r>
            <a:endParaRPr lang="tr-TR" sz="24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 indent="-28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Gürültüden </a:t>
            </a:r>
            <a:r>
              <a:rPr lang="tr-TR" sz="2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Etkilenme </a:t>
            </a:r>
            <a:r>
              <a:rPr lang="tr-TR" sz="2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2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Maruziyet) </a:t>
            </a: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Süresi</a:t>
            </a:r>
          </a:p>
          <a:p>
            <a:pPr marL="1692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11"/>
          <p:cNvSpPr>
            <a:spLocks noChangeArrowheads="1"/>
          </p:cNvSpPr>
          <p:nvPr/>
        </p:nvSpPr>
        <p:spPr bwMode="gray">
          <a:xfrm>
            <a:off x="6791325" y="1172962"/>
            <a:ext cx="2295078" cy="360363"/>
          </a:xfrm>
          <a:prstGeom prst="rect">
            <a:avLst/>
          </a:prstGeom>
          <a:solidFill>
            <a:schemeClr val="hlink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SONUÇ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gray">
          <a:xfrm>
            <a:off x="19051" y="1172962"/>
            <a:ext cx="6696074" cy="360363"/>
          </a:xfrm>
          <a:prstGeom prst="rect">
            <a:avLst/>
          </a:prstGeom>
          <a:solidFill>
            <a:schemeClr val="hlink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GÜRÜLTÜ KAYNAĞINA AİT FAKTÖRLER</a:t>
            </a:r>
          </a:p>
        </p:txBody>
      </p:sp>
      <p:sp>
        <p:nvSpPr>
          <p:cNvPr id="24" name="Rectangle 11"/>
          <p:cNvSpPr>
            <a:spLocks noChangeArrowheads="1"/>
          </p:cNvSpPr>
          <p:nvPr/>
        </p:nvSpPr>
        <p:spPr bwMode="gray">
          <a:xfrm>
            <a:off x="6791325" y="1165024"/>
            <a:ext cx="2286000" cy="360363"/>
          </a:xfrm>
          <a:prstGeom prst="rect">
            <a:avLst/>
          </a:prstGeom>
          <a:solidFill>
            <a:schemeClr val="accent2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SONUÇ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26" name="Rectangle 7"/>
          <p:cNvSpPr>
            <a:spLocks noChangeArrowheads="1"/>
          </p:cNvSpPr>
          <p:nvPr/>
        </p:nvSpPr>
        <p:spPr bwMode="gray">
          <a:xfrm>
            <a:off x="19050" y="1163437"/>
            <a:ext cx="6696075" cy="360363"/>
          </a:xfrm>
          <a:prstGeom prst="rect">
            <a:avLst/>
          </a:prstGeom>
          <a:solidFill>
            <a:schemeClr val="tx2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GÜRÜLTÜ KAYNAĞINA AİT FAKTÖRLER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3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KAYBINI ETKİLEYEN FAKTÖRLER</a:t>
            </a:r>
          </a:p>
        </p:txBody>
      </p:sp>
      <p:sp>
        <p:nvSpPr>
          <p:cNvPr id="30" name="Rectangle 5"/>
          <p:cNvSpPr>
            <a:spLocks noChangeArrowheads="1"/>
          </p:cNvSpPr>
          <p:nvPr/>
        </p:nvSpPr>
        <p:spPr bwMode="gray">
          <a:xfrm>
            <a:off x="6790878" y="3790747"/>
            <a:ext cx="2286000" cy="1764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72000" tIns="288000" rIns="36000" bIns="3600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&gt;40 Yaş</a:t>
            </a:r>
            <a:endParaRPr lang="tr-TR" sz="24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Belirsiz</a:t>
            </a:r>
            <a:endParaRPr lang="tr-TR" sz="24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Belirsiz</a:t>
            </a:r>
            <a:endParaRPr lang="tr-TR" sz="24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1" name="Rectangle 3"/>
          <p:cNvSpPr>
            <a:spLocks noChangeArrowheads="1"/>
          </p:cNvSpPr>
          <p:nvPr/>
        </p:nvSpPr>
        <p:spPr bwMode="gray">
          <a:xfrm>
            <a:off x="19051" y="3790748"/>
            <a:ext cx="6696075" cy="1764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marL="36000" indent="-28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Gürültüye Maruz Kalan Kişinin </a:t>
            </a: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Yaşı</a:t>
            </a:r>
          </a:p>
          <a:p>
            <a:pPr marL="36000" indent="-28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Gürültüye </a:t>
            </a:r>
            <a:r>
              <a:rPr lang="tr-TR" sz="2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Kalan Kişinin Kişisel </a:t>
            </a: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Duyarlığı*</a:t>
            </a:r>
          </a:p>
          <a:p>
            <a:pPr marL="36000" indent="-28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Gürültüye </a:t>
            </a:r>
            <a:r>
              <a:rPr lang="tr-TR" sz="2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Kalan Kişinin </a:t>
            </a:r>
            <a:r>
              <a:rPr lang="tr-TR" sz="2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Cinsiyeti </a:t>
            </a: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*</a:t>
            </a:r>
          </a:p>
          <a:p>
            <a:pPr marL="1692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2" name="Rectangle 11"/>
          <p:cNvSpPr>
            <a:spLocks noChangeArrowheads="1"/>
          </p:cNvSpPr>
          <p:nvPr/>
        </p:nvSpPr>
        <p:spPr bwMode="gray">
          <a:xfrm>
            <a:off x="6790878" y="3430386"/>
            <a:ext cx="2295078" cy="360363"/>
          </a:xfrm>
          <a:prstGeom prst="rect">
            <a:avLst/>
          </a:prstGeom>
          <a:solidFill>
            <a:schemeClr val="hlink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SONUÇ</a:t>
            </a:r>
          </a:p>
        </p:txBody>
      </p:sp>
      <p:sp>
        <p:nvSpPr>
          <p:cNvPr id="33" name="Rectangle 7"/>
          <p:cNvSpPr>
            <a:spLocks noChangeArrowheads="1"/>
          </p:cNvSpPr>
          <p:nvPr/>
        </p:nvSpPr>
        <p:spPr bwMode="gray">
          <a:xfrm>
            <a:off x="19051" y="3430387"/>
            <a:ext cx="6696073" cy="360363"/>
          </a:xfrm>
          <a:prstGeom prst="rect">
            <a:avLst/>
          </a:prstGeom>
          <a:solidFill>
            <a:schemeClr val="hlink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GÜRÜLTÜYE MARUZ KALAN KİŞİYE AİT FAKTÖRLER</a:t>
            </a:r>
          </a:p>
        </p:txBody>
      </p:sp>
      <p:sp>
        <p:nvSpPr>
          <p:cNvPr id="34" name="Rectangle 11"/>
          <p:cNvSpPr>
            <a:spLocks noChangeArrowheads="1"/>
          </p:cNvSpPr>
          <p:nvPr/>
        </p:nvSpPr>
        <p:spPr bwMode="gray">
          <a:xfrm>
            <a:off x="6790878" y="3439911"/>
            <a:ext cx="2286000" cy="360363"/>
          </a:xfrm>
          <a:prstGeom prst="rect">
            <a:avLst/>
          </a:prstGeom>
          <a:solidFill>
            <a:schemeClr val="accent2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SONUÇ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36" name="Rectangle 7"/>
          <p:cNvSpPr>
            <a:spLocks noChangeArrowheads="1"/>
          </p:cNvSpPr>
          <p:nvPr/>
        </p:nvSpPr>
        <p:spPr bwMode="gray">
          <a:xfrm>
            <a:off x="19052" y="3420862"/>
            <a:ext cx="6696072" cy="360363"/>
          </a:xfrm>
          <a:prstGeom prst="rect">
            <a:avLst/>
          </a:prstGeom>
          <a:solidFill>
            <a:schemeClr val="tx2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GÜRÜLTÜYE MARUZ KALAN KİŞİYE AİT FAKTÖRLER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51" name="Dikdörtgen 50"/>
          <p:cNvSpPr/>
          <p:nvPr/>
        </p:nvSpPr>
        <p:spPr>
          <a:xfrm>
            <a:off x="838201" y="5718243"/>
            <a:ext cx="7477124" cy="523220"/>
          </a:xfrm>
          <a:prstGeom prst="rect">
            <a:avLst/>
          </a:prstGeom>
          <a:ln w="0">
            <a:solidFill>
              <a:srgbClr val="DDDDDD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28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*Odyometrik ölçümlerde dikkate alınmazlar!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Akış Çizelgesi: Belge 19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2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2115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62 Düz Bağlayıcı"/>
          <p:cNvCxnSpPr/>
          <p:nvPr/>
        </p:nvCxnSpPr>
        <p:spPr>
          <a:xfrm>
            <a:off x="972329" y="3082033"/>
            <a:ext cx="2556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64 Düz Bağlayıcı"/>
          <p:cNvCxnSpPr/>
          <p:nvPr/>
        </p:nvCxnSpPr>
        <p:spPr>
          <a:xfrm rot="5400000">
            <a:off x="-85251" y="2915118"/>
            <a:ext cx="210035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74 Dikdörtgen"/>
          <p:cNvSpPr/>
          <p:nvPr/>
        </p:nvSpPr>
        <p:spPr>
          <a:xfrm>
            <a:off x="750946" y="1633804"/>
            <a:ext cx="3363855" cy="2480987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gray">
          <a:xfrm>
            <a:off x="734323" y="1193072"/>
            <a:ext cx="3360672" cy="418886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 anchorCtr="1"/>
          <a:lstStyle/>
          <a:p>
            <a:pPr algn="ctr" defTabSz="801688" eaLnBrk="0" hangingPunct="0">
              <a:defRPr/>
            </a:pPr>
            <a:endParaRPr lang="de-DE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" name="Rectangle 11"/>
          <p:cNvSpPr>
            <a:spLocks noChangeArrowheads="1"/>
          </p:cNvSpPr>
          <p:nvPr/>
        </p:nvSpPr>
        <p:spPr bwMode="gray">
          <a:xfrm>
            <a:off x="4932512" y="1190197"/>
            <a:ext cx="3360672" cy="418886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algn="ctr" defTabSz="801688" eaLnBrk="0" hangingPunct="0">
              <a:defRPr/>
            </a:pP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7" name="35 Grup"/>
          <p:cNvGrpSpPr/>
          <p:nvPr/>
        </p:nvGrpSpPr>
        <p:grpSpPr>
          <a:xfrm>
            <a:off x="5163118" y="1889662"/>
            <a:ext cx="2671399" cy="2102789"/>
            <a:chOff x="367570" y="345276"/>
            <a:chExt cx="4588809" cy="2902924"/>
          </a:xfrm>
        </p:grpSpPr>
        <p:cxnSp>
          <p:nvCxnSpPr>
            <p:cNvPr id="44" name="62 Düz Bağlayıcı"/>
            <p:cNvCxnSpPr/>
            <p:nvPr/>
          </p:nvCxnSpPr>
          <p:spPr>
            <a:xfrm>
              <a:off x="380280" y="2027435"/>
              <a:ext cx="4576099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64 Düz Bağlayıcı"/>
            <p:cNvCxnSpPr/>
            <p:nvPr/>
          </p:nvCxnSpPr>
          <p:spPr>
            <a:xfrm rot="5400000">
              <a:off x="-1083892" y="1796738"/>
              <a:ext cx="2902924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74 Dikdörtgen"/>
          <p:cNvSpPr/>
          <p:nvPr/>
        </p:nvSpPr>
        <p:spPr>
          <a:xfrm>
            <a:off x="4949135" y="1639555"/>
            <a:ext cx="3363855" cy="2483862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63" name="Rectangle 5"/>
          <p:cNvSpPr>
            <a:spLocks noChangeArrowheads="1"/>
          </p:cNvSpPr>
          <p:nvPr/>
        </p:nvSpPr>
        <p:spPr bwMode="gray">
          <a:xfrm>
            <a:off x="747317" y="4114189"/>
            <a:ext cx="3376800" cy="177597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lIns="108000" tIns="108000" rIns="144000" bIns="72000"/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Genliği derin olan ses, şiddetlidir.</a:t>
            </a:r>
          </a:p>
          <a:p>
            <a:pPr algn="ctr"/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Kulağımız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için yüksek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şiddetli sesler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düşük şiddetli seslerden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daha zararlıdır.</a:t>
            </a:r>
          </a:p>
          <a:p>
            <a:pPr algn="ctr"/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20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20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4" name="Rectangle 5"/>
          <p:cNvSpPr>
            <a:spLocks noChangeArrowheads="1"/>
          </p:cNvSpPr>
          <p:nvPr/>
        </p:nvSpPr>
        <p:spPr bwMode="gray">
          <a:xfrm>
            <a:off x="4939762" y="4088309"/>
            <a:ext cx="3376800" cy="177597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lIns="108000" tIns="108000" rIns="144000" bIns="72000"/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Genliği düşük olan ses, alçak sestir.</a:t>
            </a:r>
          </a:p>
        </p:txBody>
      </p:sp>
      <p:cxnSp>
        <p:nvCxnSpPr>
          <p:cNvPr id="68" name="62 Düz Bağlayıcı"/>
          <p:cNvCxnSpPr/>
          <p:nvPr/>
        </p:nvCxnSpPr>
        <p:spPr>
          <a:xfrm>
            <a:off x="236207" y="1086458"/>
            <a:ext cx="8532000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3" name="72 Metin kutusu"/>
          <p:cNvSpPr txBox="1"/>
          <p:nvPr/>
        </p:nvSpPr>
        <p:spPr>
          <a:xfrm>
            <a:off x="759127" y="1250824"/>
            <a:ext cx="3303917" cy="310548"/>
          </a:xfrm>
          <a:prstGeom prst="rect">
            <a:avLst/>
          </a:prstGeom>
          <a:noFill/>
        </p:spPr>
        <p:txBody>
          <a:bodyPr wrap="square" rtlCol="0" anchor="ctr" anchorCtr="1">
            <a:noAutofit/>
          </a:bodyPr>
          <a:lstStyle/>
          <a:p>
            <a:r>
              <a:rPr lang="tr-TR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YÜKSEK GENLİKLİ (ŞİDDETLİ) SES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74" name="73 Metin kutusu"/>
          <p:cNvSpPr txBox="1"/>
          <p:nvPr/>
        </p:nvSpPr>
        <p:spPr>
          <a:xfrm>
            <a:off x="4942938" y="1242197"/>
            <a:ext cx="3381553" cy="310548"/>
          </a:xfrm>
          <a:prstGeom prst="rect">
            <a:avLst/>
          </a:prstGeom>
          <a:noFill/>
        </p:spPr>
        <p:txBody>
          <a:bodyPr wrap="square" rtlCol="0" anchor="ctr" anchorCtr="1">
            <a:noAutofit/>
          </a:bodyPr>
          <a:lstStyle/>
          <a:p>
            <a:pPr algn="ctr" defTabSz="801688" eaLnBrk="0" hangingPunct="0">
              <a:defRPr/>
            </a:pPr>
            <a:r>
              <a:rPr lang="tr-TR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DÜŞÜK GENLİKLİ (ALÇAK) SES</a:t>
            </a:r>
            <a:endParaRPr lang="de-DE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5" name="56 Metin kutusu"/>
          <p:cNvSpPr txBox="1"/>
          <p:nvPr/>
        </p:nvSpPr>
        <p:spPr>
          <a:xfrm>
            <a:off x="3583017" y="2963294"/>
            <a:ext cx="638355" cy="245724"/>
          </a:xfrm>
          <a:prstGeom prst="rect">
            <a:avLst/>
          </a:prstGeom>
          <a:noFill/>
          <a:ln w="9525" cmpd="sng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900" dirty="0" smtClean="0">
                <a:solidFill>
                  <a:srgbClr val="000000"/>
                </a:solidFill>
              </a:rPr>
              <a:t>ZAMAN</a:t>
            </a:r>
            <a:endParaRPr lang="tr-TR" sz="900" dirty="0">
              <a:solidFill>
                <a:srgbClr val="000000"/>
              </a:solidFill>
            </a:endParaRPr>
          </a:p>
        </p:txBody>
      </p:sp>
      <p:sp>
        <p:nvSpPr>
          <p:cNvPr id="76" name="57 Metin kutusu"/>
          <p:cNvSpPr txBox="1"/>
          <p:nvPr/>
        </p:nvSpPr>
        <p:spPr>
          <a:xfrm>
            <a:off x="721279" y="1686466"/>
            <a:ext cx="685009" cy="319175"/>
          </a:xfrm>
          <a:prstGeom prst="rect">
            <a:avLst/>
          </a:prstGeom>
          <a:noFill/>
          <a:ln w="9525" cmpd="sng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900" dirty="0">
                <a:solidFill>
                  <a:srgbClr val="000000"/>
                </a:solidFill>
              </a:rPr>
              <a:t>BASINÇ</a:t>
            </a:r>
          </a:p>
        </p:txBody>
      </p:sp>
      <p:sp>
        <p:nvSpPr>
          <p:cNvPr id="77" name="56 Metin kutusu"/>
          <p:cNvSpPr txBox="1"/>
          <p:nvPr/>
        </p:nvSpPr>
        <p:spPr>
          <a:xfrm>
            <a:off x="7771316" y="2939569"/>
            <a:ext cx="638355" cy="245724"/>
          </a:xfrm>
          <a:prstGeom prst="rect">
            <a:avLst/>
          </a:prstGeom>
          <a:noFill/>
          <a:ln w="9525" cmpd="sng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900" dirty="0" smtClean="0">
                <a:solidFill>
                  <a:srgbClr val="000000"/>
                </a:solidFill>
              </a:rPr>
              <a:t>ZAMAN</a:t>
            </a:r>
            <a:endParaRPr lang="tr-TR" sz="900" dirty="0">
              <a:solidFill>
                <a:srgbClr val="000000"/>
              </a:solidFill>
            </a:endParaRPr>
          </a:p>
        </p:txBody>
      </p:sp>
      <p:sp>
        <p:nvSpPr>
          <p:cNvPr id="78" name="57 Metin kutusu"/>
          <p:cNvSpPr txBox="1"/>
          <p:nvPr/>
        </p:nvSpPr>
        <p:spPr>
          <a:xfrm>
            <a:off x="4910841" y="1718093"/>
            <a:ext cx="685009" cy="319175"/>
          </a:xfrm>
          <a:prstGeom prst="rect">
            <a:avLst/>
          </a:prstGeom>
          <a:noFill/>
          <a:ln w="9525" cmpd="sng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900" dirty="0">
                <a:solidFill>
                  <a:srgbClr val="000000"/>
                </a:solidFill>
              </a:rPr>
              <a:t>BASINÇ</a:t>
            </a:r>
          </a:p>
        </p:txBody>
      </p:sp>
      <p:sp>
        <p:nvSpPr>
          <p:cNvPr id="79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GENLİĞE (ŞİDDETE) GÖRE </a:t>
            </a: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KAYBI 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5" name="44 Resim" descr="images22.jpg"/>
          <p:cNvPicPr preferRelativeResize="0"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46852" y="2033319"/>
            <a:ext cx="1186848" cy="54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7" name="46 Resim" descr="ABT-Audi-R8_modifiye-modifye-modifiyeli-tuning-turing-araba-resimleri.jpg"/>
          <p:cNvPicPr preferRelativeResize="0"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2188" y="2117787"/>
            <a:ext cx="1188000" cy="54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49" name="Group 92"/>
          <p:cNvGrpSpPr>
            <a:grpSpLocks/>
          </p:cNvGrpSpPr>
          <p:nvPr/>
        </p:nvGrpSpPr>
        <p:grpSpPr bwMode="auto">
          <a:xfrm>
            <a:off x="4094995" y="5359240"/>
            <a:ext cx="2457450" cy="1248495"/>
            <a:chOff x="4008" y="2358"/>
            <a:chExt cx="1548" cy="906"/>
          </a:xfrm>
        </p:grpSpPr>
        <p:sp>
          <p:nvSpPr>
            <p:cNvPr id="50" name="Oval 43"/>
            <p:cNvSpPr>
              <a:spLocks noChangeArrowheads="1"/>
            </p:cNvSpPr>
            <p:nvPr/>
          </p:nvSpPr>
          <p:spPr bwMode="auto">
            <a:xfrm>
              <a:off x="5028" y="2402"/>
              <a:ext cx="376" cy="26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8902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51" name="AutoShape 51"/>
            <p:cNvSpPr>
              <a:spLocks noChangeArrowheads="1"/>
            </p:cNvSpPr>
            <p:nvPr/>
          </p:nvSpPr>
          <p:spPr bwMode="auto">
            <a:xfrm>
              <a:off x="4008" y="2358"/>
              <a:ext cx="1548" cy="906"/>
            </a:xfrm>
            <a:prstGeom prst="foldedCorner">
              <a:avLst>
                <a:gd name="adj" fmla="val 9551"/>
              </a:avLst>
            </a:prstGeom>
            <a:gradFill rotWithShape="1">
              <a:gsLst>
                <a:gs pos="0">
                  <a:srgbClr val="FDEB03"/>
                </a:gs>
                <a:gs pos="100000">
                  <a:srgbClr val="FDEB03">
                    <a:gamma/>
                    <a:tint val="2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chemeClr val="tx1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52" name="Rectangle 52"/>
            <p:cNvSpPr>
              <a:spLocks noChangeArrowheads="1"/>
            </p:cNvSpPr>
            <p:nvPr/>
          </p:nvSpPr>
          <p:spPr bwMode="auto">
            <a:xfrm>
              <a:off x="4044" y="2408"/>
              <a:ext cx="1483" cy="155"/>
            </a:xfrm>
            <a:prstGeom prst="rect">
              <a:avLst/>
            </a:prstGeom>
            <a:solidFill>
              <a:srgbClr val="FAC4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tr-TR" sz="14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Calibri" pitchFamily="34" charset="0"/>
                </a:rPr>
                <a:t>DİPNOT</a:t>
              </a:r>
              <a:endParaRPr lang="en-GB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3" name="Rectangle 52"/>
            <p:cNvSpPr>
              <a:spLocks noChangeArrowheads="1"/>
            </p:cNvSpPr>
            <p:nvPr/>
          </p:nvSpPr>
          <p:spPr bwMode="auto">
            <a:xfrm>
              <a:off x="4044" y="2632"/>
              <a:ext cx="1483" cy="5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tr-TR" sz="1400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Uçak, arabaya göre daha şiddetli ses üretir ve kulak için daha tehlikelidir.</a:t>
              </a:r>
            </a:p>
          </p:txBody>
        </p:sp>
        <p:sp>
          <p:nvSpPr>
            <p:cNvPr id="54" name="Oval 32"/>
            <p:cNvSpPr>
              <a:spLocks noChangeArrowheads="1"/>
            </p:cNvSpPr>
            <p:nvPr/>
          </p:nvSpPr>
          <p:spPr bwMode="auto">
            <a:xfrm>
              <a:off x="5252" y="2361"/>
              <a:ext cx="249" cy="287"/>
            </a:xfrm>
            <a:prstGeom prst="ellipse">
              <a:avLst/>
            </a:prstGeom>
            <a:gradFill rotWithShape="1">
              <a:gsLst>
                <a:gs pos="0">
                  <a:srgbClr val="ECECEC"/>
                </a:gs>
                <a:gs pos="100000">
                  <a:srgbClr val="B2B2B2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bg1"/>
              </a:solidFill>
              <a:round/>
              <a:headEnd/>
              <a:tailEnd/>
            </a:ln>
            <a:effectLst>
              <a:outerShdw dist="53882" dir="2700000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de-DE">
                <a:solidFill>
                  <a:srgbClr val="000000"/>
                </a:solidFill>
              </a:endParaRPr>
            </a:p>
          </p:txBody>
        </p:sp>
        <p:grpSp>
          <p:nvGrpSpPr>
            <p:cNvPr id="55" name="Group 87"/>
            <p:cNvGrpSpPr>
              <a:grpSpLocks/>
            </p:cNvGrpSpPr>
            <p:nvPr/>
          </p:nvGrpSpPr>
          <p:grpSpPr bwMode="auto">
            <a:xfrm>
              <a:off x="5325" y="2426"/>
              <a:ext cx="101" cy="167"/>
              <a:chOff x="6363" y="1672"/>
              <a:chExt cx="222" cy="365"/>
            </a:xfrm>
          </p:grpSpPr>
          <p:sp>
            <p:nvSpPr>
              <p:cNvPr id="56" name="Freeform 88"/>
              <p:cNvSpPr>
                <a:spLocks/>
              </p:cNvSpPr>
              <p:nvPr/>
            </p:nvSpPr>
            <p:spPr bwMode="gray">
              <a:xfrm>
                <a:off x="6363" y="1672"/>
                <a:ext cx="222" cy="276"/>
              </a:xfrm>
              <a:custGeom>
                <a:avLst/>
                <a:gdLst/>
                <a:ahLst/>
                <a:cxnLst>
                  <a:cxn ang="0">
                    <a:pos x="115" y="0"/>
                  </a:cxn>
                  <a:cxn ang="0">
                    <a:pos x="0" y="108"/>
                  </a:cxn>
                  <a:cxn ang="0">
                    <a:pos x="44" y="227"/>
                  </a:cxn>
                  <a:cxn ang="0">
                    <a:pos x="58" y="276"/>
                  </a:cxn>
                  <a:cxn ang="0">
                    <a:pos x="71" y="287"/>
                  </a:cxn>
                  <a:cxn ang="0">
                    <a:pos x="159" y="287"/>
                  </a:cxn>
                  <a:cxn ang="0">
                    <a:pos x="172" y="276"/>
                  </a:cxn>
                  <a:cxn ang="0">
                    <a:pos x="186" y="227"/>
                  </a:cxn>
                  <a:cxn ang="0">
                    <a:pos x="230" y="108"/>
                  </a:cxn>
                  <a:cxn ang="0">
                    <a:pos x="115" y="0"/>
                  </a:cxn>
                </a:cxnLst>
                <a:rect l="0" t="0" r="r" b="b"/>
                <a:pathLst>
                  <a:path w="230" h="287">
                    <a:moveTo>
                      <a:pt x="115" y="0"/>
                    </a:moveTo>
                    <a:cubicBezTo>
                      <a:pt x="51" y="0"/>
                      <a:pt x="0" y="49"/>
                      <a:pt x="0" y="108"/>
                    </a:cubicBezTo>
                    <a:cubicBezTo>
                      <a:pt x="0" y="146"/>
                      <a:pt x="25" y="185"/>
                      <a:pt x="44" y="227"/>
                    </a:cubicBezTo>
                    <a:cubicBezTo>
                      <a:pt x="58" y="276"/>
                      <a:pt x="58" y="276"/>
                      <a:pt x="58" y="276"/>
                    </a:cubicBezTo>
                    <a:cubicBezTo>
                      <a:pt x="58" y="282"/>
                      <a:pt x="64" y="287"/>
                      <a:pt x="71" y="287"/>
                    </a:cubicBezTo>
                    <a:cubicBezTo>
                      <a:pt x="159" y="287"/>
                      <a:pt x="159" y="287"/>
                      <a:pt x="159" y="287"/>
                    </a:cubicBezTo>
                    <a:cubicBezTo>
                      <a:pt x="166" y="287"/>
                      <a:pt x="172" y="282"/>
                      <a:pt x="172" y="276"/>
                    </a:cubicBezTo>
                    <a:cubicBezTo>
                      <a:pt x="186" y="227"/>
                      <a:pt x="186" y="227"/>
                      <a:pt x="186" y="227"/>
                    </a:cubicBezTo>
                    <a:cubicBezTo>
                      <a:pt x="205" y="185"/>
                      <a:pt x="230" y="146"/>
                      <a:pt x="230" y="108"/>
                    </a:cubicBezTo>
                    <a:cubicBezTo>
                      <a:pt x="230" y="49"/>
                      <a:pt x="179" y="0"/>
                      <a:pt x="115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99"/>
                  </a:gs>
                  <a:gs pos="100000">
                    <a:srgbClr val="FEA501"/>
                  </a:gs>
                </a:gsLst>
                <a:lin ang="5400000" scaled="1"/>
              </a:gradFill>
              <a:ln w="9525">
                <a:solidFill>
                  <a:schemeClr val="bg1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333333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tr-TR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gray">
              <a:xfrm>
                <a:off x="6418" y="1919"/>
                <a:ext cx="112" cy="8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" y="56"/>
                  </a:cxn>
                  <a:cxn ang="0">
                    <a:pos x="41" y="89"/>
                  </a:cxn>
                  <a:cxn ang="0">
                    <a:pos x="75" y="89"/>
                  </a:cxn>
                  <a:cxn ang="0">
                    <a:pos x="109" y="56"/>
                  </a:cxn>
                  <a:cxn ang="0">
                    <a:pos x="116" y="0"/>
                  </a:cxn>
                  <a:cxn ang="0">
                    <a:pos x="0" y="0"/>
                  </a:cxn>
                </a:cxnLst>
                <a:rect l="0" t="0" r="r" b="b"/>
                <a:pathLst>
                  <a:path w="116" h="89">
                    <a:moveTo>
                      <a:pt x="0" y="0"/>
                    </a:moveTo>
                    <a:cubicBezTo>
                      <a:pt x="0" y="0"/>
                      <a:pt x="6" y="53"/>
                      <a:pt x="7" y="56"/>
                    </a:cubicBezTo>
                    <a:cubicBezTo>
                      <a:pt x="8" y="59"/>
                      <a:pt x="29" y="89"/>
                      <a:pt x="41" y="89"/>
                    </a:cubicBezTo>
                    <a:cubicBezTo>
                      <a:pt x="75" y="89"/>
                      <a:pt x="75" y="89"/>
                      <a:pt x="75" y="89"/>
                    </a:cubicBezTo>
                    <a:cubicBezTo>
                      <a:pt x="87" y="89"/>
                      <a:pt x="108" y="59"/>
                      <a:pt x="109" y="56"/>
                    </a:cubicBezTo>
                    <a:cubicBezTo>
                      <a:pt x="109" y="53"/>
                      <a:pt x="116" y="0"/>
                      <a:pt x="116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noFill/>
                <a:round/>
                <a:headEnd/>
                <a:tailEnd/>
              </a:ln>
              <a:effectLst>
                <a:outerShdw dist="35921" dir="2700000" algn="ctr" rotWithShape="0">
                  <a:srgbClr val="333333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tr-TR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8" name="Freeform 90"/>
              <p:cNvSpPr>
                <a:spLocks noEditPoints="1"/>
              </p:cNvSpPr>
              <p:nvPr/>
            </p:nvSpPr>
            <p:spPr bwMode="gray">
              <a:xfrm>
                <a:off x="6419" y="1973"/>
                <a:ext cx="108" cy="64"/>
              </a:xfrm>
              <a:custGeom>
                <a:avLst/>
                <a:gdLst>
                  <a:gd name="T0" fmla="*/ 0 w 112"/>
                  <a:gd name="T1" fmla="*/ 0 h 65"/>
                  <a:gd name="T2" fmla="*/ 1 w 112"/>
                  <a:gd name="T3" fmla="*/ 7 h 65"/>
                  <a:gd name="T4" fmla="*/ 112 w 112"/>
                  <a:gd name="T5" fmla="*/ 18 h 65"/>
                  <a:gd name="T6" fmla="*/ 112 w 112"/>
                  <a:gd name="T7" fmla="*/ 11 h 65"/>
                  <a:gd name="T8" fmla="*/ 0 w 112"/>
                  <a:gd name="T9" fmla="*/ 0 h 65"/>
                  <a:gd name="T10" fmla="*/ 4 w 112"/>
                  <a:gd name="T11" fmla="*/ 33 h 65"/>
                  <a:gd name="T12" fmla="*/ 108 w 112"/>
                  <a:gd name="T13" fmla="*/ 43 h 65"/>
                  <a:gd name="T14" fmla="*/ 109 w 112"/>
                  <a:gd name="T15" fmla="*/ 37 h 65"/>
                  <a:gd name="T16" fmla="*/ 4 w 112"/>
                  <a:gd name="T17" fmla="*/ 26 h 65"/>
                  <a:gd name="T18" fmla="*/ 4 w 112"/>
                  <a:gd name="T19" fmla="*/ 33 h 65"/>
                  <a:gd name="T20" fmla="*/ 14 w 112"/>
                  <a:gd name="T21" fmla="*/ 57 h 65"/>
                  <a:gd name="T22" fmla="*/ 93 w 112"/>
                  <a:gd name="T23" fmla="*/ 65 h 65"/>
                  <a:gd name="T24" fmla="*/ 98 w 112"/>
                  <a:gd name="T25" fmla="*/ 59 h 65"/>
                  <a:gd name="T26" fmla="*/ 9 w 112"/>
                  <a:gd name="T27" fmla="*/ 50 h 65"/>
                  <a:gd name="T28" fmla="*/ 14 w 112"/>
                  <a:gd name="T29" fmla="*/ 57 h 6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12"/>
                  <a:gd name="T46" fmla="*/ 0 h 65"/>
                  <a:gd name="T47" fmla="*/ 112 w 112"/>
                  <a:gd name="T48" fmla="*/ 65 h 6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12" h="65">
                    <a:moveTo>
                      <a:pt x="0" y="0"/>
                    </a:moveTo>
                    <a:cubicBezTo>
                      <a:pt x="0" y="2"/>
                      <a:pt x="1" y="5"/>
                      <a:pt x="1" y="7"/>
                    </a:cubicBezTo>
                    <a:cubicBezTo>
                      <a:pt x="112" y="18"/>
                      <a:pt x="112" y="18"/>
                      <a:pt x="112" y="18"/>
                    </a:cubicBezTo>
                    <a:cubicBezTo>
                      <a:pt x="112" y="16"/>
                      <a:pt x="112" y="13"/>
                      <a:pt x="112" y="11"/>
                    </a:cubicBezTo>
                    <a:lnTo>
                      <a:pt x="0" y="0"/>
                    </a:lnTo>
                    <a:close/>
                    <a:moveTo>
                      <a:pt x="4" y="33"/>
                    </a:moveTo>
                    <a:cubicBezTo>
                      <a:pt x="108" y="43"/>
                      <a:pt x="108" y="43"/>
                      <a:pt x="108" y="43"/>
                    </a:cubicBezTo>
                    <a:cubicBezTo>
                      <a:pt x="108" y="42"/>
                      <a:pt x="108" y="39"/>
                      <a:pt x="109" y="37"/>
                    </a:cubicBezTo>
                    <a:cubicBezTo>
                      <a:pt x="4" y="26"/>
                      <a:pt x="4" y="26"/>
                      <a:pt x="4" y="26"/>
                    </a:cubicBezTo>
                    <a:cubicBezTo>
                      <a:pt x="4" y="29"/>
                      <a:pt x="4" y="31"/>
                      <a:pt x="4" y="33"/>
                    </a:cubicBezTo>
                    <a:close/>
                    <a:moveTo>
                      <a:pt x="14" y="57"/>
                    </a:moveTo>
                    <a:cubicBezTo>
                      <a:pt x="93" y="65"/>
                      <a:pt x="93" y="65"/>
                      <a:pt x="93" y="65"/>
                    </a:cubicBezTo>
                    <a:cubicBezTo>
                      <a:pt x="95" y="63"/>
                      <a:pt x="97" y="61"/>
                      <a:pt x="98" y="59"/>
                    </a:cubicBezTo>
                    <a:cubicBezTo>
                      <a:pt x="9" y="50"/>
                      <a:pt x="9" y="50"/>
                      <a:pt x="9" y="50"/>
                    </a:cubicBezTo>
                    <a:cubicBezTo>
                      <a:pt x="11" y="52"/>
                      <a:pt x="12" y="54"/>
                      <a:pt x="14" y="57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60" name="Freeform 91"/>
              <p:cNvSpPr>
                <a:spLocks/>
              </p:cNvSpPr>
              <p:nvPr/>
            </p:nvSpPr>
            <p:spPr bwMode="gray">
              <a:xfrm>
                <a:off x="6379" y="1693"/>
                <a:ext cx="69" cy="83"/>
              </a:xfrm>
              <a:custGeom>
                <a:avLst/>
                <a:gdLst>
                  <a:gd name="T0" fmla="*/ 29 w 72"/>
                  <a:gd name="T1" fmla="*/ 72 h 86"/>
                  <a:gd name="T2" fmla="*/ 62 w 72"/>
                  <a:gd name="T3" fmla="*/ 24 h 86"/>
                  <a:gd name="T4" fmla="*/ 71 w 72"/>
                  <a:gd name="T5" fmla="*/ 10 h 86"/>
                  <a:gd name="T6" fmla="*/ 58 w 72"/>
                  <a:gd name="T7" fmla="*/ 1 h 86"/>
                  <a:gd name="T8" fmla="*/ 6 w 72"/>
                  <a:gd name="T9" fmla="*/ 76 h 86"/>
                  <a:gd name="T10" fmla="*/ 19 w 72"/>
                  <a:gd name="T11" fmla="*/ 85 h 86"/>
                  <a:gd name="T12" fmla="*/ 29 w 72"/>
                  <a:gd name="T13" fmla="*/ 72 h 8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2"/>
                  <a:gd name="T22" fmla="*/ 0 h 86"/>
                  <a:gd name="T23" fmla="*/ 72 w 72"/>
                  <a:gd name="T24" fmla="*/ 86 h 8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2" h="86">
                    <a:moveTo>
                      <a:pt x="29" y="72"/>
                    </a:moveTo>
                    <a:cubicBezTo>
                      <a:pt x="25" y="49"/>
                      <a:pt x="40" y="28"/>
                      <a:pt x="62" y="24"/>
                    </a:cubicBezTo>
                    <a:cubicBezTo>
                      <a:pt x="68" y="23"/>
                      <a:pt x="72" y="17"/>
                      <a:pt x="71" y="10"/>
                    </a:cubicBezTo>
                    <a:cubicBezTo>
                      <a:pt x="70" y="4"/>
                      <a:pt x="64" y="0"/>
                      <a:pt x="58" y="1"/>
                    </a:cubicBezTo>
                    <a:cubicBezTo>
                      <a:pt x="23" y="7"/>
                      <a:pt x="0" y="41"/>
                      <a:pt x="6" y="76"/>
                    </a:cubicBezTo>
                    <a:cubicBezTo>
                      <a:pt x="7" y="82"/>
                      <a:pt x="13" y="86"/>
                      <a:pt x="19" y="85"/>
                    </a:cubicBezTo>
                    <a:cubicBezTo>
                      <a:pt x="26" y="84"/>
                      <a:pt x="30" y="78"/>
                      <a:pt x="29" y="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pic>
        <p:nvPicPr>
          <p:cNvPr id="66" name="65 Resim" descr="Düşük Freken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81600" y="2724150"/>
            <a:ext cx="2657475" cy="657225"/>
          </a:xfrm>
          <a:prstGeom prst="rect">
            <a:avLst/>
          </a:prstGeom>
        </p:spPr>
      </p:pic>
      <p:pic>
        <p:nvPicPr>
          <p:cNvPr id="67" name="66 Resim" descr="Yüksek Genlikli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76312" y="2619375"/>
            <a:ext cx="2657475" cy="1009650"/>
          </a:xfrm>
          <a:prstGeom prst="rect">
            <a:avLst/>
          </a:prstGeom>
        </p:spPr>
      </p:pic>
      <p:cxnSp>
        <p:nvCxnSpPr>
          <p:cNvPr id="3" name="Düz Ok Bağlayıcısı 2"/>
          <p:cNvCxnSpPr/>
          <p:nvPr/>
        </p:nvCxnSpPr>
        <p:spPr>
          <a:xfrm flipH="1">
            <a:off x="1171575" y="2762250"/>
            <a:ext cx="9525" cy="288000"/>
          </a:xfrm>
          <a:prstGeom prst="straightConnector1">
            <a:avLst/>
          </a:prstGeom>
          <a:ln w="25400">
            <a:headEnd type="diamond"/>
            <a:tailEnd type="diamon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0" name="Düz Ok Bağlayıcısı 39"/>
          <p:cNvCxnSpPr/>
          <p:nvPr/>
        </p:nvCxnSpPr>
        <p:spPr>
          <a:xfrm flipH="1">
            <a:off x="5391150" y="2829852"/>
            <a:ext cx="9525" cy="180000"/>
          </a:xfrm>
          <a:prstGeom prst="straightConnector1">
            <a:avLst/>
          </a:prstGeom>
          <a:ln>
            <a:headEnd type="diamond"/>
            <a:tailEnd type="diamon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42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9199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AKUT İŞİTME KAYBI (AKUSTİK TRAVMA)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Akustik travma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120dBA’den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daha yüksek şiddet düzeyindeki sese, kısa bir süre içinde maruz kalma sonucunda meydana gelir.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şiddetli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gürültüye (patlama gibi),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ısa süren bir maruziyet sonucu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gelişen, ani ve genellikle ağrılı işitme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kaybıdır.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Korti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Organı tahrip olur. Kulak zarı (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timpanik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zar yırtılır)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orta kulakta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iletim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komponentinde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hasar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oluşabilir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İşitme kaybıyla birlikte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vertigo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da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meydana gelebilir.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KAYIPLARI</a:t>
            </a:r>
          </a:p>
        </p:txBody>
      </p:sp>
      <p:grpSp>
        <p:nvGrpSpPr>
          <p:cNvPr id="19" name="Grup 18"/>
          <p:cNvGrpSpPr/>
          <p:nvPr/>
        </p:nvGrpSpPr>
        <p:grpSpPr>
          <a:xfrm>
            <a:off x="2663361" y="5451679"/>
            <a:ext cx="6162416" cy="663371"/>
            <a:chOff x="2644311" y="5451679"/>
            <a:chExt cx="6162416" cy="663371"/>
          </a:xfrm>
        </p:grpSpPr>
        <p:grpSp>
          <p:nvGrpSpPr>
            <p:cNvPr id="20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2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9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30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5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6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31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3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4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2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1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Ezberlenmeli 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pic>
        <p:nvPicPr>
          <p:cNvPr id="38" name="Picture 2" descr="http://militaryaudiology.org/site/wp-content/downloads/boom_ouch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111" y="4267112"/>
            <a:ext cx="2350373" cy="17738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7" name="Akış Çizelgesi: Belge 36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1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3571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TANIM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8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Kronik işitme kaybı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90dBA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üzerindeki gürültüye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uzun süre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kalma sonucunda ortaya çıkar.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Klinik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olarak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kronik gürültünün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meydana getirdiği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işitme kayıpları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 grupta toplanır.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52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Geçici Eşik Yükselmesi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Temporary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Threshold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Shift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TTS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252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Sürekli Eşik Yükselmesi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Permenant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Threshold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Shift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PTS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252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Belirtisiz Eşik Yükselmesi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Asymptomatic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Threshold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Shift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-ATS)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KAYIPLARI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96300" y="63959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892831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75 Grup"/>
          <p:cNvGrpSpPr/>
          <p:nvPr/>
        </p:nvGrpSpPr>
        <p:grpSpPr>
          <a:xfrm>
            <a:off x="750946" y="1633804"/>
            <a:ext cx="3363855" cy="2480987"/>
            <a:chOff x="0" y="0"/>
            <a:chExt cx="5778279" cy="3429000"/>
          </a:xfrm>
        </p:grpSpPr>
        <p:grpSp>
          <p:nvGrpSpPr>
            <p:cNvPr id="24" name="35 Grup"/>
            <p:cNvGrpSpPr/>
            <p:nvPr/>
          </p:nvGrpSpPr>
          <p:grpSpPr>
            <a:xfrm>
              <a:off x="367567" y="319456"/>
              <a:ext cx="4403296" cy="2902924"/>
              <a:chOff x="367566" y="319456"/>
              <a:chExt cx="4403297" cy="2902924"/>
            </a:xfrm>
          </p:grpSpPr>
          <p:cxnSp>
            <p:nvCxnSpPr>
              <p:cNvPr id="26" name="62 Düz Bağlayıcı"/>
              <p:cNvCxnSpPr/>
              <p:nvPr/>
            </p:nvCxnSpPr>
            <p:spPr>
              <a:xfrm>
                <a:off x="380281" y="2001614"/>
                <a:ext cx="439058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64 Düz Bağlayıcı"/>
              <p:cNvCxnSpPr/>
              <p:nvPr/>
            </p:nvCxnSpPr>
            <p:spPr>
              <a:xfrm rot="5400000">
                <a:off x="-1083896" y="1770918"/>
                <a:ext cx="2902924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74 Dikdörtgen"/>
            <p:cNvSpPr/>
            <p:nvPr/>
          </p:nvSpPr>
          <p:spPr>
            <a:xfrm>
              <a:off x="0" y="0"/>
              <a:ext cx="5778279" cy="3429000"/>
            </a:xfrm>
            <a:prstGeom prst="rect">
              <a:avLst/>
            </a:prstGeom>
            <a:noFill/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tr-TR">
                <a:solidFill>
                  <a:srgbClr val="FFFFFF"/>
                </a:solidFill>
              </a:endParaRPr>
            </a:p>
          </p:txBody>
        </p:sp>
      </p:grpSp>
      <p:sp>
        <p:nvSpPr>
          <p:cNvPr id="11" name="Rectangle 11"/>
          <p:cNvSpPr>
            <a:spLocks noChangeArrowheads="1"/>
          </p:cNvSpPr>
          <p:nvPr/>
        </p:nvSpPr>
        <p:spPr bwMode="gray">
          <a:xfrm>
            <a:off x="734323" y="1193072"/>
            <a:ext cx="3360672" cy="418886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 anchorCtr="1"/>
          <a:lstStyle/>
          <a:p>
            <a:pPr algn="ctr" defTabSz="801688" eaLnBrk="0" hangingPunct="0">
              <a:defRPr/>
            </a:pPr>
            <a:endParaRPr lang="de-DE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" name="Rectangle 11"/>
          <p:cNvSpPr>
            <a:spLocks noChangeArrowheads="1"/>
          </p:cNvSpPr>
          <p:nvPr/>
        </p:nvSpPr>
        <p:spPr bwMode="gray">
          <a:xfrm>
            <a:off x="4932512" y="1190197"/>
            <a:ext cx="3360672" cy="418886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algn="ctr" defTabSz="801688" eaLnBrk="0" hangingPunct="0">
              <a:defRPr/>
            </a:pP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8" name="75 Grup"/>
          <p:cNvGrpSpPr/>
          <p:nvPr/>
        </p:nvGrpSpPr>
        <p:grpSpPr>
          <a:xfrm>
            <a:off x="4949135" y="1639555"/>
            <a:ext cx="3363855" cy="2483862"/>
            <a:chOff x="0" y="0"/>
            <a:chExt cx="5778279" cy="3429000"/>
          </a:xfrm>
        </p:grpSpPr>
        <p:grpSp>
          <p:nvGrpSpPr>
            <p:cNvPr id="42" name="35 Grup"/>
            <p:cNvGrpSpPr/>
            <p:nvPr/>
          </p:nvGrpSpPr>
          <p:grpSpPr>
            <a:xfrm>
              <a:off x="367570" y="345276"/>
              <a:ext cx="4588810" cy="2902925"/>
              <a:chOff x="367570" y="345276"/>
              <a:chExt cx="4588809" cy="2902924"/>
            </a:xfrm>
          </p:grpSpPr>
          <p:cxnSp>
            <p:nvCxnSpPr>
              <p:cNvPr id="44" name="62 Düz Bağlayıcı"/>
              <p:cNvCxnSpPr/>
              <p:nvPr/>
            </p:nvCxnSpPr>
            <p:spPr>
              <a:xfrm>
                <a:off x="380280" y="2027435"/>
                <a:ext cx="4576099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64 Düz Bağlayıcı"/>
              <p:cNvCxnSpPr/>
              <p:nvPr/>
            </p:nvCxnSpPr>
            <p:spPr>
              <a:xfrm rot="5400000">
                <a:off x="-1083892" y="1796738"/>
                <a:ext cx="2902924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" name="74 Dikdörtgen"/>
            <p:cNvSpPr/>
            <p:nvPr/>
          </p:nvSpPr>
          <p:spPr>
            <a:xfrm>
              <a:off x="0" y="0"/>
              <a:ext cx="5778279" cy="3429000"/>
            </a:xfrm>
            <a:prstGeom prst="rect">
              <a:avLst/>
            </a:prstGeom>
            <a:noFill/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tr-TR">
                <a:solidFill>
                  <a:srgbClr val="FFFFFF"/>
                </a:solidFill>
              </a:endParaRPr>
            </a:p>
          </p:txBody>
        </p:sp>
      </p:grpSp>
      <p:sp>
        <p:nvSpPr>
          <p:cNvPr id="63" name="Rectangle 5"/>
          <p:cNvSpPr>
            <a:spLocks noChangeArrowheads="1"/>
          </p:cNvSpPr>
          <p:nvPr/>
        </p:nvSpPr>
        <p:spPr bwMode="gray">
          <a:xfrm>
            <a:off x="747317" y="4114190"/>
            <a:ext cx="3376800" cy="184270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lIns="108000" tIns="108000" rIns="144000" bIns="72000"/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Aynı sürede daha çok dalga üreten sesin frekansı daha yüksektir.</a:t>
            </a:r>
          </a:p>
          <a:p>
            <a:pPr algn="ctr"/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Kulağımız için yüksek frekanslı (ince-tiz) sesler, alçak frekanslı (kalın-pes) seslerden daha zararlıdır.</a:t>
            </a:r>
          </a:p>
          <a:p>
            <a:pPr algn="ctr"/>
            <a:endParaRPr lang="tr-TR" sz="16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4" name="Rectangle 5"/>
          <p:cNvSpPr>
            <a:spLocks noChangeArrowheads="1"/>
          </p:cNvSpPr>
          <p:nvPr/>
        </p:nvSpPr>
        <p:spPr bwMode="gray">
          <a:xfrm>
            <a:off x="4939753" y="4114189"/>
            <a:ext cx="3376800" cy="184270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lIns="108000" tIns="108000" rIns="144000" bIns="72000"/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Aynı sürede daha az dalga üreten sesin frekansı daha düşüktür.</a:t>
            </a:r>
          </a:p>
          <a:p>
            <a:pPr algn="ctr"/>
            <a:endParaRPr lang="tr-TR" sz="16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68" name="62 Düz Bağlayıcı"/>
          <p:cNvCxnSpPr/>
          <p:nvPr/>
        </p:nvCxnSpPr>
        <p:spPr>
          <a:xfrm>
            <a:off x="236207" y="1086458"/>
            <a:ext cx="8532000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9" name="68 Resim" descr="Kedi.jpg"/>
          <p:cNvPicPr preferRelativeResize="0"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67697" y="2073560"/>
            <a:ext cx="1188000" cy="54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" name="70 Resim" descr="Ayı-1.jpg"/>
          <p:cNvPicPr preferRelativeResize="0"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19776" y="2124074"/>
            <a:ext cx="1188000" cy="54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3" name="72 Metin kutusu"/>
          <p:cNvSpPr txBox="1"/>
          <p:nvPr/>
        </p:nvSpPr>
        <p:spPr>
          <a:xfrm>
            <a:off x="759127" y="1250824"/>
            <a:ext cx="3303917" cy="310548"/>
          </a:xfrm>
          <a:prstGeom prst="rect">
            <a:avLst/>
          </a:prstGeom>
          <a:noFill/>
        </p:spPr>
        <p:txBody>
          <a:bodyPr wrap="square" rtlCol="0" anchor="ctr" anchorCtr="1">
            <a:noAutofit/>
          </a:bodyPr>
          <a:lstStyle/>
          <a:p>
            <a:r>
              <a:rPr lang="tr-TR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YÜKSEK FREKANS (İnce-Tiz)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74" name="73 Metin kutusu"/>
          <p:cNvSpPr txBox="1"/>
          <p:nvPr/>
        </p:nvSpPr>
        <p:spPr>
          <a:xfrm>
            <a:off x="4942938" y="1242197"/>
            <a:ext cx="3495308" cy="310548"/>
          </a:xfrm>
          <a:prstGeom prst="rect">
            <a:avLst/>
          </a:prstGeom>
          <a:noFill/>
        </p:spPr>
        <p:txBody>
          <a:bodyPr wrap="square" rtlCol="0" anchor="ctr" anchorCtr="1">
            <a:noAutofit/>
          </a:bodyPr>
          <a:lstStyle/>
          <a:p>
            <a:pPr algn="ctr" defTabSz="801688" eaLnBrk="0" hangingPunct="0">
              <a:defRPr/>
            </a:pPr>
            <a:r>
              <a:rPr lang="tr-TR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DÜŞÜK FREKANS (Kalın-Pes-Bas)</a:t>
            </a:r>
            <a:endParaRPr lang="de-DE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5" name="56 Metin kutusu"/>
          <p:cNvSpPr txBox="1"/>
          <p:nvPr/>
        </p:nvSpPr>
        <p:spPr>
          <a:xfrm>
            <a:off x="3563967" y="2963294"/>
            <a:ext cx="638355" cy="245724"/>
          </a:xfrm>
          <a:prstGeom prst="rect">
            <a:avLst/>
          </a:prstGeom>
          <a:noFill/>
          <a:ln w="9525" cmpd="sng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900" dirty="0" smtClean="0">
                <a:solidFill>
                  <a:srgbClr val="000000"/>
                </a:solidFill>
              </a:rPr>
              <a:t>ZAMAN</a:t>
            </a:r>
            <a:endParaRPr lang="tr-TR" sz="900" dirty="0">
              <a:solidFill>
                <a:srgbClr val="000000"/>
              </a:solidFill>
            </a:endParaRPr>
          </a:p>
        </p:txBody>
      </p:sp>
      <p:sp>
        <p:nvSpPr>
          <p:cNvPr id="76" name="57 Metin kutusu"/>
          <p:cNvSpPr txBox="1"/>
          <p:nvPr/>
        </p:nvSpPr>
        <p:spPr>
          <a:xfrm>
            <a:off x="721279" y="1686466"/>
            <a:ext cx="685009" cy="319175"/>
          </a:xfrm>
          <a:prstGeom prst="rect">
            <a:avLst/>
          </a:prstGeom>
          <a:noFill/>
          <a:ln w="9525" cmpd="sng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900" dirty="0">
                <a:solidFill>
                  <a:srgbClr val="000000"/>
                </a:solidFill>
              </a:rPr>
              <a:t>BASINÇ</a:t>
            </a:r>
          </a:p>
        </p:txBody>
      </p:sp>
      <p:sp>
        <p:nvSpPr>
          <p:cNvPr id="77" name="56 Metin kutusu"/>
          <p:cNvSpPr txBox="1"/>
          <p:nvPr/>
        </p:nvSpPr>
        <p:spPr>
          <a:xfrm>
            <a:off x="7799891" y="2958619"/>
            <a:ext cx="638355" cy="245724"/>
          </a:xfrm>
          <a:prstGeom prst="rect">
            <a:avLst/>
          </a:prstGeom>
          <a:noFill/>
          <a:ln w="9525" cmpd="sng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900" dirty="0" smtClean="0">
                <a:solidFill>
                  <a:srgbClr val="000000"/>
                </a:solidFill>
              </a:rPr>
              <a:t>ZAMAN</a:t>
            </a:r>
            <a:endParaRPr lang="tr-TR" sz="900" dirty="0">
              <a:solidFill>
                <a:srgbClr val="000000"/>
              </a:solidFill>
            </a:endParaRPr>
          </a:p>
        </p:txBody>
      </p:sp>
      <p:sp>
        <p:nvSpPr>
          <p:cNvPr id="78" name="57 Metin kutusu"/>
          <p:cNvSpPr txBox="1"/>
          <p:nvPr/>
        </p:nvSpPr>
        <p:spPr>
          <a:xfrm>
            <a:off x="4910841" y="1718093"/>
            <a:ext cx="685009" cy="319175"/>
          </a:xfrm>
          <a:prstGeom prst="rect">
            <a:avLst/>
          </a:prstGeom>
          <a:noFill/>
          <a:ln w="9525" cmpd="sng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900" dirty="0">
                <a:solidFill>
                  <a:srgbClr val="000000"/>
                </a:solidFill>
              </a:rPr>
              <a:t>BASINÇ</a:t>
            </a:r>
          </a:p>
        </p:txBody>
      </p:sp>
      <p:sp>
        <p:nvSpPr>
          <p:cNvPr id="79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FREKANSA GÖRE İŞİTME KAYBI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86" name="Group 92"/>
          <p:cNvGrpSpPr>
            <a:grpSpLocks/>
          </p:cNvGrpSpPr>
          <p:nvPr/>
        </p:nvGrpSpPr>
        <p:grpSpPr bwMode="auto">
          <a:xfrm>
            <a:off x="4114801" y="5496216"/>
            <a:ext cx="2457450" cy="1248495"/>
            <a:chOff x="4008" y="2358"/>
            <a:chExt cx="1548" cy="906"/>
          </a:xfrm>
        </p:grpSpPr>
        <p:sp>
          <p:nvSpPr>
            <p:cNvPr id="87" name="Oval 43"/>
            <p:cNvSpPr>
              <a:spLocks noChangeArrowheads="1"/>
            </p:cNvSpPr>
            <p:nvPr/>
          </p:nvSpPr>
          <p:spPr bwMode="auto">
            <a:xfrm>
              <a:off x="5028" y="2402"/>
              <a:ext cx="376" cy="26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8902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88" name="AutoShape 51"/>
            <p:cNvSpPr>
              <a:spLocks noChangeArrowheads="1"/>
            </p:cNvSpPr>
            <p:nvPr/>
          </p:nvSpPr>
          <p:spPr bwMode="auto">
            <a:xfrm>
              <a:off x="4008" y="2358"/>
              <a:ext cx="1548" cy="906"/>
            </a:xfrm>
            <a:prstGeom prst="foldedCorner">
              <a:avLst>
                <a:gd name="adj" fmla="val 9551"/>
              </a:avLst>
            </a:prstGeom>
            <a:gradFill rotWithShape="1">
              <a:gsLst>
                <a:gs pos="0">
                  <a:srgbClr val="FDEB03"/>
                </a:gs>
                <a:gs pos="100000">
                  <a:srgbClr val="FDEB03">
                    <a:gamma/>
                    <a:tint val="2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chemeClr val="tx1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89" name="Rectangle 52"/>
            <p:cNvSpPr>
              <a:spLocks noChangeArrowheads="1"/>
            </p:cNvSpPr>
            <p:nvPr/>
          </p:nvSpPr>
          <p:spPr bwMode="auto">
            <a:xfrm>
              <a:off x="4044" y="2408"/>
              <a:ext cx="1483" cy="155"/>
            </a:xfrm>
            <a:prstGeom prst="rect">
              <a:avLst/>
            </a:prstGeom>
            <a:solidFill>
              <a:srgbClr val="FAC4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tr-TR" sz="14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Calibri" pitchFamily="34" charset="0"/>
                </a:rPr>
                <a:t>DİPNOT</a:t>
              </a:r>
              <a:endParaRPr lang="en-GB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90" name="Rectangle 52"/>
            <p:cNvSpPr>
              <a:spLocks noChangeArrowheads="1"/>
            </p:cNvSpPr>
            <p:nvPr/>
          </p:nvSpPr>
          <p:spPr bwMode="auto">
            <a:xfrm>
              <a:off x="4044" y="2632"/>
              <a:ext cx="1483" cy="5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tr-TR" sz="1400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Kedi, ayıya göre daha yüksek frekanslı ses üretir ve insan kulağı için daha tehlikelidir.</a:t>
              </a:r>
            </a:p>
          </p:txBody>
        </p:sp>
        <p:sp>
          <p:nvSpPr>
            <p:cNvPr id="91" name="Oval 32"/>
            <p:cNvSpPr>
              <a:spLocks noChangeArrowheads="1"/>
            </p:cNvSpPr>
            <p:nvPr/>
          </p:nvSpPr>
          <p:spPr bwMode="auto">
            <a:xfrm>
              <a:off x="5252" y="2361"/>
              <a:ext cx="249" cy="287"/>
            </a:xfrm>
            <a:prstGeom prst="ellipse">
              <a:avLst/>
            </a:prstGeom>
            <a:gradFill rotWithShape="1">
              <a:gsLst>
                <a:gs pos="0">
                  <a:srgbClr val="ECECEC"/>
                </a:gs>
                <a:gs pos="100000">
                  <a:srgbClr val="B2B2B2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bg1"/>
              </a:solidFill>
              <a:round/>
              <a:headEnd/>
              <a:tailEnd/>
            </a:ln>
            <a:effectLst>
              <a:outerShdw dist="53882" dir="2700000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de-DE">
                <a:solidFill>
                  <a:srgbClr val="000000"/>
                </a:solidFill>
              </a:endParaRPr>
            </a:p>
          </p:txBody>
        </p:sp>
        <p:grpSp>
          <p:nvGrpSpPr>
            <p:cNvPr id="92" name="Group 87"/>
            <p:cNvGrpSpPr>
              <a:grpSpLocks/>
            </p:cNvGrpSpPr>
            <p:nvPr/>
          </p:nvGrpSpPr>
          <p:grpSpPr bwMode="auto">
            <a:xfrm>
              <a:off x="5325" y="2421"/>
              <a:ext cx="101" cy="166"/>
              <a:chOff x="6363" y="1672"/>
              <a:chExt cx="222" cy="365"/>
            </a:xfrm>
          </p:grpSpPr>
          <p:sp>
            <p:nvSpPr>
              <p:cNvPr id="93" name="Freeform 88"/>
              <p:cNvSpPr>
                <a:spLocks/>
              </p:cNvSpPr>
              <p:nvPr/>
            </p:nvSpPr>
            <p:spPr bwMode="gray">
              <a:xfrm>
                <a:off x="6363" y="1672"/>
                <a:ext cx="222" cy="276"/>
              </a:xfrm>
              <a:custGeom>
                <a:avLst/>
                <a:gdLst/>
                <a:ahLst/>
                <a:cxnLst>
                  <a:cxn ang="0">
                    <a:pos x="115" y="0"/>
                  </a:cxn>
                  <a:cxn ang="0">
                    <a:pos x="0" y="108"/>
                  </a:cxn>
                  <a:cxn ang="0">
                    <a:pos x="44" y="227"/>
                  </a:cxn>
                  <a:cxn ang="0">
                    <a:pos x="58" y="276"/>
                  </a:cxn>
                  <a:cxn ang="0">
                    <a:pos x="71" y="287"/>
                  </a:cxn>
                  <a:cxn ang="0">
                    <a:pos x="159" y="287"/>
                  </a:cxn>
                  <a:cxn ang="0">
                    <a:pos x="172" y="276"/>
                  </a:cxn>
                  <a:cxn ang="0">
                    <a:pos x="186" y="227"/>
                  </a:cxn>
                  <a:cxn ang="0">
                    <a:pos x="230" y="108"/>
                  </a:cxn>
                  <a:cxn ang="0">
                    <a:pos x="115" y="0"/>
                  </a:cxn>
                </a:cxnLst>
                <a:rect l="0" t="0" r="r" b="b"/>
                <a:pathLst>
                  <a:path w="230" h="287">
                    <a:moveTo>
                      <a:pt x="115" y="0"/>
                    </a:moveTo>
                    <a:cubicBezTo>
                      <a:pt x="51" y="0"/>
                      <a:pt x="0" y="49"/>
                      <a:pt x="0" y="108"/>
                    </a:cubicBezTo>
                    <a:cubicBezTo>
                      <a:pt x="0" y="146"/>
                      <a:pt x="25" y="185"/>
                      <a:pt x="44" y="227"/>
                    </a:cubicBezTo>
                    <a:cubicBezTo>
                      <a:pt x="58" y="276"/>
                      <a:pt x="58" y="276"/>
                      <a:pt x="58" y="276"/>
                    </a:cubicBezTo>
                    <a:cubicBezTo>
                      <a:pt x="58" y="282"/>
                      <a:pt x="64" y="287"/>
                      <a:pt x="71" y="287"/>
                    </a:cubicBezTo>
                    <a:cubicBezTo>
                      <a:pt x="159" y="287"/>
                      <a:pt x="159" y="287"/>
                      <a:pt x="159" y="287"/>
                    </a:cubicBezTo>
                    <a:cubicBezTo>
                      <a:pt x="166" y="287"/>
                      <a:pt x="172" y="282"/>
                      <a:pt x="172" y="276"/>
                    </a:cubicBezTo>
                    <a:cubicBezTo>
                      <a:pt x="186" y="227"/>
                      <a:pt x="186" y="227"/>
                      <a:pt x="186" y="227"/>
                    </a:cubicBezTo>
                    <a:cubicBezTo>
                      <a:pt x="205" y="185"/>
                      <a:pt x="230" y="146"/>
                      <a:pt x="230" y="108"/>
                    </a:cubicBezTo>
                    <a:cubicBezTo>
                      <a:pt x="230" y="49"/>
                      <a:pt x="179" y="0"/>
                      <a:pt x="115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99"/>
                  </a:gs>
                  <a:gs pos="100000">
                    <a:srgbClr val="FEA501"/>
                  </a:gs>
                </a:gsLst>
                <a:lin ang="5400000" scaled="1"/>
              </a:gradFill>
              <a:ln w="9525">
                <a:solidFill>
                  <a:schemeClr val="bg1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333333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tr-TR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4" name="Freeform 89"/>
              <p:cNvSpPr>
                <a:spLocks/>
              </p:cNvSpPr>
              <p:nvPr/>
            </p:nvSpPr>
            <p:spPr bwMode="gray">
              <a:xfrm>
                <a:off x="6418" y="1919"/>
                <a:ext cx="112" cy="8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" y="56"/>
                  </a:cxn>
                  <a:cxn ang="0">
                    <a:pos x="41" y="89"/>
                  </a:cxn>
                  <a:cxn ang="0">
                    <a:pos x="75" y="89"/>
                  </a:cxn>
                  <a:cxn ang="0">
                    <a:pos x="109" y="56"/>
                  </a:cxn>
                  <a:cxn ang="0">
                    <a:pos x="116" y="0"/>
                  </a:cxn>
                  <a:cxn ang="0">
                    <a:pos x="0" y="0"/>
                  </a:cxn>
                </a:cxnLst>
                <a:rect l="0" t="0" r="r" b="b"/>
                <a:pathLst>
                  <a:path w="116" h="89">
                    <a:moveTo>
                      <a:pt x="0" y="0"/>
                    </a:moveTo>
                    <a:cubicBezTo>
                      <a:pt x="0" y="0"/>
                      <a:pt x="6" y="53"/>
                      <a:pt x="7" y="56"/>
                    </a:cubicBezTo>
                    <a:cubicBezTo>
                      <a:pt x="8" y="59"/>
                      <a:pt x="29" y="89"/>
                      <a:pt x="41" y="89"/>
                    </a:cubicBezTo>
                    <a:cubicBezTo>
                      <a:pt x="75" y="89"/>
                      <a:pt x="75" y="89"/>
                      <a:pt x="75" y="89"/>
                    </a:cubicBezTo>
                    <a:cubicBezTo>
                      <a:pt x="87" y="89"/>
                      <a:pt x="108" y="59"/>
                      <a:pt x="109" y="56"/>
                    </a:cubicBezTo>
                    <a:cubicBezTo>
                      <a:pt x="109" y="53"/>
                      <a:pt x="116" y="0"/>
                      <a:pt x="116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noFill/>
                <a:round/>
                <a:headEnd/>
                <a:tailEnd/>
              </a:ln>
              <a:effectLst>
                <a:outerShdw dist="35921" dir="2700000" algn="ctr" rotWithShape="0">
                  <a:srgbClr val="333333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tr-TR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5" name="Freeform 90"/>
              <p:cNvSpPr>
                <a:spLocks noEditPoints="1"/>
              </p:cNvSpPr>
              <p:nvPr/>
            </p:nvSpPr>
            <p:spPr bwMode="gray">
              <a:xfrm>
                <a:off x="6419" y="1973"/>
                <a:ext cx="108" cy="64"/>
              </a:xfrm>
              <a:custGeom>
                <a:avLst/>
                <a:gdLst>
                  <a:gd name="T0" fmla="*/ 0 w 112"/>
                  <a:gd name="T1" fmla="*/ 0 h 65"/>
                  <a:gd name="T2" fmla="*/ 1 w 112"/>
                  <a:gd name="T3" fmla="*/ 7 h 65"/>
                  <a:gd name="T4" fmla="*/ 112 w 112"/>
                  <a:gd name="T5" fmla="*/ 18 h 65"/>
                  <a:gd name="T6" fmla="*/ 112 w 112"/>
                  <a:gd name="T7" fmla="*/ 11 h 65"/>
                  <a:gd name="T8" fmla="*/ 0 w 112"/>
                  <a:gd name="T9" fmla="*/ 0 h 65"/>
                  <a:gd name="T10" fmla="*/ 4 w 112"/>
                  <a:gd name="T11" fmla="*/ 33 h 65"/>
                  <a:gd name="T12" fmla="*/ 108 w 112"/>
                  <a:gd name="T13" fmla="*/ 43 h 65"/>
                  <a:gd name="T14" fmla="*/ 109 w 112"/>
                  <a:gd name="T15" fmla="*/ 37 h 65"/>
                  <a:gd name="T16" fmla="*/ 4 w 112"/>
                  <a:gd name="T17" fmla="*/ 26 h 65"/>
                  <a:gd name="T18" fmla="*/ 4 w 112"/>
                  <a:gd name="T19" fmla="*/ 33 h 65"/>
                  <a:gd name="T20" fmla="*/ 14 w 112"/>
                  <a:gd name="T21" fmla="*/ 57 h 65"/>
                  <a:gd name="T22" fmla="*/ 93 w 112"/>
                  <a:gd name="T23" fmla="*/ 65 h 65"/>
                  <a:gd name="T24" fmla="*/ 98 w 112"/>
                  <a:gd name="T25" fmla="*/ 59 h 65"/>
                  <a:gd name="T26" fmla="*/ 9 w 112"/>
                  <a:gd name="T27" fmla="*/ 50 h 65"/>
                  <a:gd name="T28" fmla="*/ 14 w 112"/>
                  <a:gd name="T29" fmla="*/ 57 h 6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12"/>
                  <a:gd name="T46" fmla="*/ 0 h 65"/>
                  <a:gd name="T47" fmla="*/ 112 w 112"/>
                  <a:gd name="T48" fmla="*/ 65 h 6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12" h="65">
                    <a:moveTo>
                      <a:pt x="0" y="0"/>
                    </a:moveTo>
                    <a:cubicBezTo>
                      <a:pt x="0" y="2"/>
                      <a:pt x="1" y="5"/>
                      <a:pt x="1" y="7"/>
                    </a:cubicBezTo>
                    <a:cubicBezTo>
                      <a:pt x="112" y="18"/>
                      <a:pt x="112" y="18"/>
                      <a:pt x="112" y="18"/>
                    </a:cubicBezTo>
                    <a:cubicBezTo>
                      <a:pt x="112" y="16"/>
                      <a:pt x="112" y="13"/>
                      <a:pt x="112" y="11"/>
                    </a:cubicBezTo>
                    <a:lnTo>
                      <a:pt x="0" y="0"/>
                    </a:lnTo>
                    <a:close/>
                    <a:moveTo>
                      <a:pt x="4" y="33"/>
                    </a:moveTo>
                    <a:cubicBezTo>
                      <a:pt x="108" y="43"/>
                      <a:pt x="108" y="43"/>
                      <a:pt x="108" y="43"/>
                    </a:cubicBezTo>
                    <a:cubicBezTo>
                      <a:pt x="108" y="42"/>
                      <a:pt x="108" y="39"/>
                      <a:pt x="109" y="37"/>
                    </a:cubicBezTo>
                    <a:cubicBezTo>
                      <a:pt x="4" y="26"/>
                      <a:pt x="4" y="26"/>
                      <a:pt x="4" y="26"/>
                    </a:cubicBezTo>
                    <a:cubicBezTo>
                      <a:pt x="4" y="29"/>
                      <a:pt x="4" y="31"/>
                      <a:pt x="4" y="33"/>
                    </a:cubicBezTo>
                    <a:close/>
                    <a:moveTo>
                      <a:pt x="14" y="57"/>
                    </a:moveTo>
                    <a:cubicBezTo>
                      <a:pt x="93" y="65"/>
                      <a:pt x="93" y="65"/>
                      <a:pt x="93" y="65"/>
                    </a:cubicBezTo>
                    <a:cubicBezTo>
                      <a:pt x="95" y="63"/>
                      <a:pt x="97" y="61"/>
                      <a:pt x="98" y="59"/>
                    </a:cubicBezTo>
                    <a:cubicBezTo>
                      <a:pt x="9" y="50"/>
                      <a:pt x="9" y="50"/>
                      <a:pt x="9" y="50"/>
                    </a:cubicBezTo>
                    <a:cubicBezTo>
                      <a:pt x="11" y="52"/>
                      <a:pt x="12" y="54"/>
                      <a:pt x="14" y="57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96" name="Freeform 91"/>
              <p:cNvSpPr>
                <a:spLocks/>
              </p:cNvSpPr>
              <p:nvPr/>
            </p:nvSpPr>
            <p:spPr bwMode="gray">
              <a:xfrm>
                <a:off x="6379" y="1693"/>
                <a:ext cx="69" cy="83"/>
              </a:xfrm>
              <a:custGeom>
                <a:avLst/>
                <a:gdLst>
                  <a:gd name="T0" fmla="*/ 29 w 72"/>
                  <a:gd name="T1" fmla="*/ 72 h 86"/>
                  <a:gd name="T2" fmla="*/ 62 w 72"/>
                  <a:gd name="T3" fmla="*/ 24 h 86"/>
                  <a:gd name="T4" fmla="*/ 71 w 72"/>
                  <a:gd name="T5" fmla="*/ 10 h 86"/>
                  <a:gd name="T6" fmla="*/ 58 w 72"/>
                  <a:gd name="T7" fmla="*/ 1 h 86"/>
                  <a:gd name="T8" fmla="*/ 6 w 72"/>
                  <a:gd name="T9" fmla="*/ 76 h 86"/>
                  <a:gd name="T10" fmla="*/ 19 w 72"/>
                  <a:gd name="T11" fmla="*/ 85 h 86"/>
                  <a:gd name="T12" fmla="*/ 29 w 72"/>
                  <a:gd name="T13" fmla="*/ 72 h 8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2"/>
                  <a:gd name="T22" fmla="*/ 0 h 86"/>
                  <a:gd name="T23" fmla="*/ 72 w 72"/>
                  <a:gd name="T24" fmla="*/ 86 h 8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2" h="86">
                    <a:moveTo>
                      <a:pt x="29" y="72"/>
                    </a:moveTo>
                    <a:cubicBezTo>
                      <a:pt x="25" y="49"/>
                      <a:pt x="40" y="28"/>
                      <a:pt x="62" y="24"/>
                    </a:cubicBezTo>
                    <a:cubicBezTo>
                      <a:pt x="68" y="23"/>
                      <a:pt x="72" y="17"/>
                      <a:pt x="71" y="10"/>
                    </a:cubicBezTo>
                    <a:cubicBezTo>
                      <a:pt x="70" y="4"/>
                      <a:pt x="64" y="0"/>
                      <a:pt x="58" y="1"/>
                    </a:cubicBezTo>
                    <a:cubicBezTo>
                      <a:pt x="23" y="7"/>
                      <a:pt x="0" y="41"/>
                      <a:pt x="6" y="76"/>
                    </a:cubicBezTo>
                    <a:cubicBezTo>
                      <a:pt x="7" y="82"/>
                      <a:pt x="13" y="86"/>
                      <a:pt x="19" y="85"/>
                    </a:cubicBezTo>
                    <a:cubicBezTo>
                      <a:pt x="26" y="84"/>
                      <a:pt x="30" y="78"/>
                      <a:pt x="29" y="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pic>
        <p:nvPicPr>
          <p:cNvPr id="49" name="48 Resim" descr="Düşük Freka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72076" y="2719387"/>
            <a:ext cx="2695574" cy="733425"/>
          </a:xfrm>
          <a:prstGeom prst="rect">
            <a:avLst/>
          </a:prstGeom>
        </p:spPr>
      </p:pic>
      <p:pic>
        <p:nvPicPr>
          <p:cNvPr id="50" name="49 Resim" descr="YüksekFrekan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81074" y="2652712"/>
            <a:ext cx="2647951" cy="790575"/>
          </a:xfrm>
          <a:prstGeom prst="rect">
            <a:avLst/>
          </a:prstGeom>
        </p:spPr>
      </p:pic>
      <p:cxnSp>
        <p:nvCxnSpPr>
          <p:cNvPr id="3" name="Düz Ok Bağlayıcısı 2"/>
          <p:cNvCxnSpPr/>
          <p:nvPr/>
        </p:nvCxnSpPr>
        <p:spPr>
          <a:xfrm>
            <a:off x="999006" y="3529012"/>
            <a:ext cx="26280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3" name="Düz Ok Bağlayıcısı 42"/>
          <p:cNvCxnSpPr/>
          <p:nvPr/>
        </p:nvCxnSpPr>
        <p:spPr>
          <a:xfrm>
            <a:off x="5205863" y="3529012"/>
            <a:ext cx="26280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4" name="Metin kutusu 3"/>
          <p:cNvSpPr txBox="1"/>
          <p:nvPr/>
        </p:nvSpPr>
        <p:spPr>
          <a:xfrm>
            <a:off x="1662922" y="3505200"/>
            <a:ext cx="135650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7 Dalga/Saniye</a:t>
            </a:r>
            <a:endParaRPr lang="tr-TR" sz="1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5" name="Metin kutusu 44"/>
          <p:cNvSpPr txBox="1"/>
          <p:nvPr/>
        </p:nvSpPr>
        <p:spPr>
          <a:xfrm>
            <a:off x="5841611" y="3500437"/>
            <a:ext cx="135650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 Dalga/Saniye</a:t>
            </a:r>
            <a:endParaRPr lang="tr-TR" sz="1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0177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Nesne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8472065"/>
              </p:ext>
            </p:extLst>
          </p:nvPr>
        </p:nvGraphicFramePr>
        <p:xfrm>
          <a:off x="136525" y="1109663"/>
          <a:ext cx="8833850" cy="4811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MARUZİYET SÜRESİNE GÖRE İŞİTME KAYBI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203222" y="931307"/>
            <a:ext cx="781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latin typeface="Cambria" pitchFamily="18" charset="0"/>
              </a:rPr>
              <a:t>dB</a:t>
            </a:r>
            <a:endParaRPr lang="tr-TR" sz="2400" b="1" dirty="0">
              <a:latin typeface="Cambria" pitchFamily="18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8562691" y="5288518"/>
            <a:ext cx="7810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smtClean="0">
                <a:latin typeface="Cambria" pitchFamily="18" charset="0"/>
              </a:rPr>
              <a:t>Yıl</a:t>
            </a:r>
            <a:endParaRPr lang="tr-TR" sz="2000" b="1" dirty="0">
              <a:latin typeface="Cambria" pitchFamily="18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2470535" y="5657850"/>
            <a:ext cx="4568440" cy="369332"/>
          </a:xfrm>
          <a:prstGeom prst="rect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i="1" dirty="0" smtClean="0">
                <a:latin typeface="Calibri" pitchFamily="34" charset="0"/>
                <a:cs typeface="Calibri" pitchFamily="34" charset="0"/>
              </a:rPr>
              <a:t>Maruziyet süresi arttıkça işitme kaybı da artar</a:t>
            </a:r>
            <a:endParaRPr lang="tr-TR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5581650" y="2276474"/>
            <a:ext cx="252000" cy="252000"/>
          </a:xfrm>
          <a:prstGeom prst="ellipse">
            <a:avLst/>
          </a:prstGeom>
          <a:noFill/>
          <a:ln w="317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5581650" y="3428999"/>
            <a:ext cx="252000" cy="252000"/>
          </a:xfrm>
          <a:prstGeom prst="ellipse">
            <a:avLst/>
          </a:prstGeom>
          <a:noFill/>
          <a:ln w="317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Oval 13"/>
          <p:cNvSpPr/>
          <p:nvPr/>
        </p:nvSpPr>
        <p:spPr>
          <a:xfrm>
            <a:off x="5581650" y="4552949"/>
            <a:ext cx="252000" cy="252000"/>
          </a:xfrm>
          <a:prstGeom prst="ellipse">
            <a:avLst/>
          </a:prstGeom>
          <a:noFill/>
          <a:ln w="317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518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SES NEDİR?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«Maddesel bir ortamda (katı, sıvı, gaz)  meydana gelen bir titreşimin,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ortam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moleküllerini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(katı, sıvı,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gaz) dalgalandırması (sıkışma-genleşme şeklinde ilerleyen) ve oluşan bu dalgalanmaların maddesel ortamda yayılarak kulağa taşınmasıyla (etkisiyle, çarpmasıyla) oluşan bir duygudur,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enerjidir, dalgadır.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»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96627" name="Text Box 45"/>
          <p:cNvSpPr txBox="1">
            <a:spLocks noChangeArrowheads="1"/>
          </p:cNvSpPr>
          <p:nvPr/>
        </p:nvSpPr>
        <p:spPr bwMode="auto">
          <a:xfrm>
            <a:off x="794016" y="2195514"/>
            <a:ext cx="53975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100" b="1" i="1" dirty="0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TANIM</a:t>
            </a:r>
            <a:endParaRPr lang="de-DE" sz="1100" b="1" i="1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FİZİKSEL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RİSK ETKENLERİ 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8" name="Grup 17"/>
          <p:cNvGrpSpPr/>
          <p:nvPr/>
        </p:nvGrpSpPr>
        <p:grpSpPr>
          <a:xfrm>
            <a:off x="2663361" y="5451679"/>
            <a:ext cx="6162416" cy="663371"/>
            <a:chOff x="2644311" y="5451679"/>
            <a:chExt cx="6162416" cy="663371"/>
          </a:xfrm>
        </p:grpSpPr>
        <p:grpSp>
          <p:nvGrpSpPr>
            <p:cNvPr id="19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1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2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4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6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7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8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29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4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5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grpSp>
            <p:nvGrpSpPr>
              <p:cNvPr id="30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2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3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pic>
            <p:nvPicPr>
              <p:cNvPr id="31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0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latin typeface="Cambria" pitchFamily="18" charset="0"/>
                </a:rPr>
                <a:t>Tanım ezberlenmeli 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  <p:sp>
        <p:nvSpPr>
          <p:cNvPr id="36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42776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YAŞA GÖRE İŞİTME KAYBI </a:t>
            </a:r>
          </a:p>
        </p:txBody>
      </p:sp>
      <p:pic>
        <p:nvPicPr>
          <p:cNvPr id="12" name="Resim 11" descr="image1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385" y="1400175"/>
            <a:ext cx="4257737" cy="3168000"/>
          </a:xfrm>
          <a:prstGeom prst="rect">
            <a:avLst/>
          </a:prstGeom>
          <a:noFill/>
          <a:ln w="38100">
            <a:solidFill>
              <a:schemeClr val="bg1">
                <a:lumMod val="75000"/>
              </a:schemeClr>
            </a:solidFill>
          </a:ln>
        </p:spPr>
      </p:pic>
      <p:sp>
        <p:nvSpPr>
          <p:cNvPr id="8" name="Rectangle 11"/>
          <p:cNvSpPr>
            <a:spLocks noChangeArrowheads="1"/>
          </p:cNvSpPr>
          <p:nvPr/>
        </p:nvSpPr>
        <p:spPr bwMode="gray">
          <a:xfrm>
            <a:off x="44928" y="1058863"/>
            <a:ext cx="9036320" cy="301235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YAŞ-İŞİTME KAYBI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gray">
          <a:xfrm>
            <a:off x="44928" y="1378775"/>
            <a:ext cx="4666966" cy="3179875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8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 </a:t>
            </a: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Yaş ilerledikçe fizyolojik işitme kaybında artış görülür. Odyometrik ölçümlerde 40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yaşından sonraki her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1 yaş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için 0,5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dB düşme fizyolojik olarak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hesaplanır.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Yaş ilerledikçe gürültüye bağlı işitme kaybında artış olur.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</a:t>
            </a:r>
          </a:p>
        </p:txBody>
      </p:sp>
      <p:grpSp>
        <p:nvGrpSpPr>
          <p:cNvPr id="10" name="Grup 9"/>
          <p:cNvGrpSpPr/>
          <p:nvPr/>
        </p:nvGrpSpPr>
        <p:grpSpPr>
          <a:xfrm>
            <a:off x="1661569" y="4641264"/>
            <a:ext cx="6268563" cy="1828547"/>
            <a:chOff x="2771883" y="3438075"/>
            <a:chExt cx="5861843" cy="1806822"/>
          </a:xfrm>
        </p:grpSpPr>
        <p:grpSp>
          <p:nvGrpSpPr>
            <p:cNvPr id="11" name="Grup 10"/>
            <p:cNvGrpSpPr/>
            <p:nvPr/>
          </p:nvGrpSpPr>
          <p:grpSpPr>
            <a:xfrm>
              <a:off x="2771883" y="3438075"/>
              <a:ext cx="5861843" cy="1806822"/>
              <a:chOff x="2990958" y="3459162"/>
              <a:chExt cx="5861843" cy="1806822"/>
            </a:xfrm>
          </p:grpSpPr>
          <p:pic>
            <p:nvPicPr>
              <p:cNvPr id="14" name="Picture 2" descr="D:\DOKTOR\1-ISTANBULUZMAN\1-EĞİTİM KURUMU\1. İstanbuluzman\2-RESİMLER\Meslekler\provider3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90958" y="3471983"/>
                <a:ext cx="1492807" cy="161044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3" descr="D:\DOKTOR\1-ISTANBULUZMAN\1-EĞİTİM KURUMU\1. İstanbuluzman\2-RESİMLER\Meslekler\steven-spielberg-icon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6967132" y="3459162"/>
                <a:ext cx="1885669" cy="180682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cxnSp>
          <p:nvCxnSpPr>
            <p:cNvPr id="13" name="Dirsek Bağlayıcısı 12"/>
            <p:cNvCxnSpPr/>
            <p:nvPr/>
          </p:nvCxnSpPr>
          <p:spPr>
            <a:xfrm>
              <a:off x="3783338" y="3981845"/>
              <a:ext cx="3589684" cy="142481"/>
            </a:xfrm>
            <a:prstGeom prst="bentConnector3">
              <a:avLst>
                <a:gd name="adj1" fmla="val 51124"/>
              </a:avLst>
            </a:prstGeom>
            <a:ln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6" name="Dikdörtgen 15"/>
          <p:cNvSpPr/>
          <p:nvPr/>
        </p:nvSpPr>
        <p:spPr>
          <a:xfrm>
            <a:off x="2733046" y="4925927"/>
            <a:ext cx="19988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400" i="1" dirty="0" smtClean="0">
                <a:latin typeface="Calibri" pitchFamily="34" charset="0"/>
                <a:cs typeface="Calibri" pitchFamily="34" charset="0"/>
              </a:rPr>
              <a:t>1-) Gürültüye Bağlı Kayıp</a:t>
            </a:r>
            <a:endParaRPr lang="tr-TR" sz="1400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Dikdörtgen 17"/>
          <p:cNvSpPr/>
          <p:nvPr/>
        </p:nvSpPr>
        <p:spPr>
          <a:xfrm>
            <a:off x="4746398" y="5062493"/>
            <a:ext cx="164054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400" i="1" dirty="0" smtClean="0">
                <a:latin typeface="Calibri" pitchFamily="34" charset="0"/>
                <a:cs typeface="Calibri" pitchFamily="34" charset="0"/>
              </a:rPr>
              <a:t>2-) Fizyolojik Kayıp</a:t>
            </a:r>
            <a:endParaRPr lang="tr-TR" sz="1400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6108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74 Dikdörtgen"/>
          <p:cNvSpPr/>
          <p:nvPr/>
        </p:nvSpPr>
        <p:spPr>
          <a:xfrm>
            <a:off x="750946" y="1633804"/>
            <a:ext cx="3363855" cy="2480987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gray">
          <a:xfrm>
            <a:off x="734323" y="1193072"/>
            <a:ext cx="3360672" cy="418886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 anchorCtr="1"/>
          <a:lstStyle/>
          <a:p>
            <a:pPr algn="ctr" defTabSz="801688" eaLnBrk="0" hangingPunct="0">
              <a:defRPr/>
            </a:pPr>
            <a:endParaRPr lang="de-DE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" name="Rectangle 11"/>
          <p:cNvSpPr>
            <a:spLocks noChangeArrowheads="1"/>
          </p:cNvSpPr>
          <p:nvPr/>
        </p:nvSpPr>
        <p:spPr bwMode="gray">
          <a:xfrm>
            <a:off x="4932512" y="1190197"/>
            <a:ext cx="3360672" cy="418886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algn="ctr" defTabSz="801688" eaLnBrk="0" hangingPunct="0">
              <a:defRPr/>
            </a:pP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74 Dikdörtgen"/>
          <p:cNvSpPr/>
          <p:nvPr/>
        </p:nvSpPr>
        <p:spPr>
          <a:xfrm>
            <a:off x="4949135" y="1639555"/>
            <a:ext cx="3363855" cy="2483862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63" name="Rectangle 5"/>
          <p:cNvSpPr>
            <a:spLocks noChangeArrowheads="1"/>
          </p:cNvSpPr>
          <p:nvPr/>
        </p:nvSpPr>
        <p:spPr bwMode="gray">
          <a:xfrm>
            <a:off x="747317" y="4114189"/>
            <a:ext cx="3376800" cy="785616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lIns="108000" tIns="108000" rIns="144000" bIns="72000"/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Ritmik seslerin dalgaları yumuşaktır.</a:t>
            </a:r>
          </a:p>
          <a:p>
            <a:pPr algn="ctr"/>
            <a:endParaRPr lang="tr-TR" sz="20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4" name="Rectangle 5"/>
          <p:cNvSpPr>
            <a:spLocks noChangeArrowheads="1"/>
          </p:cNvSpPr>
          <p:nvPr/>
        </p:nvSpPr>
        <p:spPr bwMode="gray">
          <a:xfrm>
            <a:off x="4939762" y="4088309"/>
            <a:ext cx="3376800" cy="785616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lIns="108000" tIns="108000" rIns="144000" bIns="72000"/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Gürültüde  seslerin dalgaları keskindir.</a:t>
            </a:r>
          </a:p>
        </p:txBody>
      </p:sp>
      <p:cxnSp>
        <p:nvCxnSpPr>
          <p:cNvPr id="68" name="62 Düz Bağlayıcı"/>
          <p:cNvCxnSpPr/>
          <p:nvPr/>
        </p:nvCxnSpPr>
        <p:spPr>
          <a:xfrm>
            <a:off x="236207" y="1086458"/>
            <a:ext cx="8532000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3" name="72 Metin kutusu"/>
          <p:cNvSpPr txBox="1"/>
          <p:nvPr/>
        </p:nvSpPr>
        <p:spPr>
          <a:xfrm>
            <a:off x="759127" y="1250824"/>
            <a:ext cx="3303917" cy="310548"/>
          </a:xfrm>
          <a:prstGeom prst="rect">
            <a:avLst/>
          </a:prstGeom>
          <a:noFill/>
        </p:spPr>
        <p:txBody>
          <a:bodyPr wrap="square" rtlCol="0" anchor="ctr" anchorCtr="1">
            <a:noAutofit/>
          </a:bodyPr>
          <a:lstStyle/>
          <a:p>
            <a:r>
              <a:rPr lang="tr-TR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RİTMİK SES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74" name="73 Metin kutusu"/>
          <p:cNvSpPr txBox="1"/>
          <p:nvPr/>
        </p:nvSpPr>
        <p:spPr>
          <a:xfrm>
            <a:off x="4942938" y="1242197"/>
            <a:ext cx="3381553" cy="310548"/>
          </a:xfrm>
          <a:prstGeom prst="rect">
            <a:avLst/>
          </a:prstGeom>
          <a:noFill/>
        </p:spPr>
        <p:txBody>
          <a:bodyPr wrap="square" rtlCol="0" anchor="ctr" anchorCtr="1">
            <a:noAutofit/>
          </a:bodyPr>
          <a:lstStyle/>
          <a:p>
            <a:pPr algn="ctr" defTabSz="801688" eaLnBrk="0" hangingPunct="0">
              <a:defRPr/>
            </a:pPr>
            <a:r>
              <a:rPr lang="tr-TR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GÜRÜLTÜLÜ SES</a:t>
            </a:r>
            <a:endParaRPr lang="de-DE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9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KİŞİSEL DUYARLILIĞA GÖRE </a:t>
            </a: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KAYBI 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2" name="31 Resim" descr="Ritmik Ses.jpg"/>
          <p:cNvPicPr preferRelativeResize="0"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1050" y="1790701"/>
            <a:ext cx="3294000" cy="1260000"/>
          </a:xfrm>
          <a:prstGeom prst="rect">
            <a:avLst/>
          </a:prstGeom>
        </p:spPr>
      </p:pic>
      <p:pic>
        <p:nvPicPr>
          <p:cNvPr id="33" name="32 Resim" descr="Gürültü.jpg"/>
          <p:cNvPicPr preferRelativeResize="0"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81572" y="1785937"/>
            <a:ext cx="3294000" cy="1260000"/>
          </a:xfrm>
          <a:prstGeom prst="rect">
            <a:avLst/>
          </a:prstGeom>
        </p:spPr>
      </p:pic>
      <p:pic>
        <p:nvPicPr>
          <p:cNvPr id="35" name="34 Resim" descr="package_utilities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6140799" y="3107851"/>
            <a:ext cx="1181100" cy="972876"/>
          </a:xfrm>
          <a:prstGeom prst="rect">
            <a:avLst/>
          </a:prstGeom>
        </p:spPr>
      </p:pic>
      <p:pic>
        <p:nvPicPr>
          <p:cNvPr id="36" name="35 Resim" descr="twitter0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81050" y="2942490"/>
            <a:ext cx="1958772" cy="113347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3510" y="3045938"/>
            <a:ext cx="1151069" cy="1068854"/>
          </a:xfrm>
          <a:prstGeom prst="rect">
            <a:avLst/>
          </a:prstGeom>
        </p:spPr>
      </p:pic>
      <p:grpSp>
        <p:nvGrpSpPr>
          <p:cNvPr id="19" name="Group 92"/>
          <p:cNvGrpSpPr>
            <a:grpSpLocks/>
          </p:cNvGrpSpPr>
          <p:nvPr/>
        </p:nvGrpSpPr>
        <p:grpSpPr bwMode="auto">
          <a:xfrm>
            <a:off x="3339044" y="4506997"/>
            <a:ext cx="2457450" cy="920691"/>
            <a:chOff x="4008" y="2358"/>
            <a:chExt cx="1548" cy="906"/>
          </a:xfrm>
        </p:grpSpPr>
        <p:sp>
          <p:nvSpPr>
            <p:cNvPr id="20" name="Oval 43"/>
            <p:cNvSpPr>
              <a:spLocks noChangeArrowheads="1"/>
            </p:cNvSpPr>
            <p:nvPr/>
          </p:nvSpPr>
          <p:spPr bwMode="auto">
            <a:xfrm>
              <a:off x="5028" y="2402"/>
              <a:ext cx="376" cy="26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8902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de-DE" sz="2000" i="1">
                <a:solidFill>
                  <a:schemeClr val="bg1"/>
                </a:solidFill>
              </a:endParaRPr>
            </a:p>
          </p:txBody>
        </p:sp>
        <p:sp>
          <p:nvSpPr>
            <p:cNvPr id="21" name="AutoShape 51"/>
            <p:cNvSpPr>
              <a:spLocks noChangeArrowheads="1"/>
            </p:cNvSpPr>
            <p:nvPr/>
          </p:nvSpPr>
          <p:spPr bwMode="auto">
            <a:xfrm>
              <a:off x="4008" y="2358"/>
              <a:ext cx="1548" cy="906"/>
            </a:xfrm>
            <a:prstGeom prst="foldedCorner">
              <a:avLst>
                <a:gd name="adj" fmla="val 9551"/>
              </a:avLst>
            </a:prstGeom>
            <a:solidFill>
              <a:schemeClr val="bg2">
                <a:lumMod val="60000"/>
                <a:lumOff val="40000"/>
              </a:schemeClr>
            </a:solidFill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chemeClr val="tx1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de-DE" sz="2000" i="1">
                <a:solidFill>
                  <a:schemeClr val="bg1"/>
                </a:solidFill>
              </a:endParaRPr>
            </a:p>
          </p:txBody>
        </p:sp>
        <p:sp>
          <p:nvSpPr>
            <p:cNvPr id="22" name="Rectangle 52"/>
            <p:cNvSpPr>
              <a:spLocks noChangeArrowheads="1"/>
            </p:cNvSpPr>
            <p:nvPr/>
          </p:nvSpPr>
          <p:spPr bwMode="auto">
            <a:xfrm>
              <a:off x="4044" y="2408"/>
              <a:ext cx="1483" cy="155"/>
            </a:xfrm>
            <a:prstGeom prst="rect">
              <a:avLst/>
            </a:prstGeom>
            <a:solidFill>
              <a:srgbClr val="FAC4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tr-TR" sz="2000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Calibri" pitchFamily="34" charset="0"/>
                </a:rPr>
                <a:t>SORU</a:t>
              </a:r>
              <a:endParaRPr lang="en-GB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3" name="Rectangle 52"/>
            <p:cNvSpPr>
              <a:spLocks noChangeArrowheads="1"/>
            </p:cNvSpPr>
            <p:nvPr/>
          </p:nvSpPr>
          <p:spPr bwMode="auto">
            <a:xfrm>
              <a:off x="4044" y="2632"/>
              <a:ext cx="1483" cy="5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tr-TR" sz="2000" b="1" i="1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Kulak için hangi ses daha zararlıdır?</a:t>
              </a:r>
            </a:p>
          </p:txBody>
        </p:sp>
        <p:sp>
          <p:nvSpPr>
            <p:cNvPr id="24" name="Oval 32"/>
            <p:cNvSpPr>
              <a:spLocks noChangeArrowheads="1"/>
            </p:cNvSpPr>
            <p:nvPr/>
          </p:nvSpPr>
          <p:spPr bwMode="auto">
            <a:xfrm>
              <a:off x="5301" y="2361"/>
              <a:ext cx="176" cy="287"/>
            </a:xfrm>
            <a:prstGeom prst="ellipse">
              <a:avLst/>
            </a:prstGeom>
            <a:gradFill rotWithShape="1">
              <a:gsLst>
                <a:gs pos="0">
                  <a:srgbClr val="ECECEC"/>
                </a:gs>
                <a:gs pos="100000">
                  <a:srgbClr val="B2B2B2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bg1"/>
              </a:solidFill>
              <a:round/>
              <a:headEnd/>
              <a:tailEnd/>
            </a:ln>
            <a:effectLst>
              <a:outerShdw dist="53882" dir="2700000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de-DE" sz="2000" i="1">
                <a:solidFill>
                  <a:schemeClr val="bg1"/>
                </a:solidFill>
              </a:endParaRPr>
            </a:p>
          </p:txBody>
        </p:sp>
        <p:grpSp>
          <p:nvGrpSpPr>
            <p:cNvPr id="25" name="Group 87"/>
            <p:cNvGrpSpPr>
              <a:grpSpLocks/>
            </p:cNvGrpSpPr>
            <p:nvPr/>
          </p:nvGrpSpPr>
          <p:grpSpPr bwMode="auto">
            <a:xfrm>
              <a:off x="5325" y="2426"/>
              <a:ext cx="101" cy="167"/>
              <a:chOff x="6363" y="1672"/>
              <a:chExt cx="222" cy="365"/>
            </a:xfrm>
          </p:grpSpPr>
          <p:sp>
            <p:nvSpPr>
              <p:cNvPr id="26" name="Freeform 88"/>
              <p:cNvSpPr>
                <a:spLocks/>
              </p:cNvSpPr>
              <p:nvPr/>
            </p:nvSpPr>
            <p:spPr bwMode="gray">
              <a:xfrm>
                <a:off x="6363" y="1672"/>
                <a:ext cx="222" cy="276"/>
              </a:xfrm>
              <a:custGeom>
                <a:avLst/>
                <a:gdLst/>
                <a:ahLst/>
                <a:cxnLst>
                  <a:cxn ang="0">
                    <a:pos x="115" y="0"/>
                  </a:cxn>
                  <a:cxn ang="0">
                    <a:pos x="0" y="108"/>
                  </a:cxn>
                  <a:cxn ang="0">
                    <a:pos x="44" y="227"/>
                  </a:cxn>
                  <a:cxn ang="0">
                    <a:pos x="58" y="276"/>
                  </a:cxn>
                  <a:cxn ang="0">
                    <a:pos x="71" y="287"/>
                  </a:cxn>
                  <a:cxn ang="0">
                    <a:pos x="159" y="287"/>
                  </a:cxn>
                  <a:cxn ang="0">
                    <a:pos x="172" y="276"/>
                  </a:cxn>
                  <a:cxn ang="0">
                    <a:pos x="186" y="227"/>
                  </a:cxn>
                  <a:cxn ang="0">
                    <a:pos x="230" y="108"/>
                  </a:cxn>
                  <a:cxn ang="0">
                    <a:pos x="115" y="0"/>
                  </a:cxn>
                </a:cxnLst>
                <a:rect l="0" t="0" r="r" b="b"/>
                <a:pathLst>
                  <a:path w="230" h="287">
                    <a:moveTo>
                      <a:pt x="115" y="0"/>
                    </a:moveTo>
                    <a:cubicBezTo>
                      <a:pt x="51" y="0"/>
                      <a:pt x="0" y="49"/>
                      <a:pt x="0" y="108"/>
                    </a:cubicBezTo>
                    <a:cubicBezTo>
                      <a:pt x="0" y="146"/>
                      <a:pt x="25" y="185"/>
                      <a:pt x="44" y="227"/>
                    </a:cubicBezTo>
                    <a:cubicBezTo>
                      <a:pt x="58" y="276"/>
                      <a:pt x="58" y="276"/>
                      <a:pt x="58" y="276"/>
                    </a:cubicBezTo>
                    <a:cubicBezTo>
                      <a:pt x="58" y="282"/>
                      <a:pt x="64" y="287"/>
                      <a:pt x="71" y="287"/>
                    </a:cubicBezTo>
                    <a:cubicBezTo>
                      <a:pt x="159" y="287"/>
                      <a:pt x="159" y="287"/>
                      <a:pt x="159" y="287"/>
                    </a:cubicBezTo>
                    <a:cubicBezTo>
                      <a:pt x="166" y="287"/>
                      <a:pt x="172" y="282"/>
                      <a:pt x="172" y="276"/>
                    </a:cubicBezTo>
                    <a:cubicBezTo>
                      <a:pt x="186" y="227"/>
                      <a:pt x="186" y="227"/>
                      <a:pt x="186" y="227"/>
                    </a:cubicBezTo>
                    <a:cubicBezTo>
                      <a:pt x="205" y="185"/>
                      <a:pt x="230" y="146"/>
                      <a:pt x="230" y="108"/>
                    </a:cubicBezTo>
                    <a:cubicBezTo>
                      <a:pt x="230" y="49"/>
                      <a:pt x="179" y="0"/>
                      <a:pt x="115" y="0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333333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tr-TR" sz="2000" i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" name="Freeform 89"/>
              <p:cNvSpPr>
                <a:spLocks/>
              </p:cNvSpPr>
              <p:nvPr/>
            </p:nvSpPr>
            <p:spPr bwMode="gray">
              <a:xfrm>
                <a:off x="6418" y="1919"/>
                <a:ext cx="112" cy="8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" y="56"/>
                  </a:cxn>
                  <a:cxn ang="0">
                    <a:pos x="41" y="89"/>
                  </a:cxn>
                  <a:cxn ang="0">
                    <a:pos x="75" y="89"/>
                  </a:cxn>
                  <a:cxn ang="0">
                    <a:pos x="109" y="56"/>
                  </a:cxn>
                  <a:cxn ang="0">
                    <a:pos x="116" y="0"/>
                  </a:cxn>
                  <a:cxn ang="0">
                    <a:pos x="0" y="0"/>
                  </a:cxn>
                </a:cxnLst>
                <a:rect l="0" t="0" r="r" b="b"/>
                <a:pathLst>
                  <a:path w="116" h="89">
                    <a:moveTo>
                      <a:pt x="0" y="0"/>
                    </a:moveTo>
                    <a:cubicBezTo>
                      <a:pt x="0" y="0"/>
                      <a:pt x="6" y="53"/>
                      <a:pt x="7" y="56"/>
                    </a:cubicBezTo>
                    <a:cubicBezTo>
                      <a:pt x="8" y="59"/>
                      <a:pt x="29" y="89"/>
                      <a:pt x="41" y="89"/>
                    </a:cubicBezTo>
                    <a:cubicBezTo>
                      <a:pt x="75" y="89"/>
                      <a:pt x="75" y="89"/>
                      <a:pt x="75" y="89"/>
                    </a:cubicBezTo>
                    <a:cubicBezTo>
                      <a:pt x="87" y="89"/>
                      <a:pt x="108" y="59"/>
                      <a:pt x="109" y="56"/>
                    </a:cubicBezTo>
                    <a:cubicBezTo>
                      <a:pt x="109" y="53"/>
                      <a:pt x="116" y="0"/>
                      <a:pt x="116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noFill/>
                <a:round/>
                <a:headEnd/>
                <a:tailEnd/>
              </a:ln>
              <a:effectLst>
                <a:outerShdw dist="35921" dir="2700000" algn="ctr" rotWithShape="0">
                  <a:srgbClr val="333333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tr-TR" sz="2000" i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" name="Freeform 90"/>
              <p:cNvSpPr>
                <a:spLocks noEditPoints="1"/>
              </p:cNvSpPr>
              <p:nvPr/>
            </p:nvSpPr>
            <p:spPr bwMode="gray">
              <a:xfrm>
                <a:off x="6419" y="1973"/>
                <a:ext cx="108" cy="64"/>
              </a:xfrm>
              <a:custGeom>
                <a:avLst/>
                <a:gdLst>
                  <a:gd name="T0" fmla="*/ 0 w 112"/>
                  <a:gd name="T1" fmla="*/ 0 h 65"/>
                  <a:gd name="T2" fmla="*/ 1 w 112"/>
                  <a:gd name="T3" fmla="*/ 7 h 65"/>
                  <a:gd name="T4" fmla="*/ 112 w 112"/>
                  <a:gd name="T5" fmla="*/ 18 h 65"/>
                  <a:gd name="T6" fmla="*/ 112 w 112"/>
                  <a:gd name="T7" fmla="*/ 11 h 65"/>
                  <a:gd name="T8" fmla="*/ 0 w 112"/>
                  <a:gd name="T9" fmla="*/ 0 h 65"/>
                  <a:gd name="T10" fmla="*/ 4 w 112"/>
                  <a:gd name="T11" fmla="*/ 33 h 65"/>
                  <a:gd name="T12" fmla="*/ 108 w 112"/>
                  <a:gd name="T13" fmla="*/ 43 h 65"/>
                  <a:gd name="T14" fmla="*/ 109 w 112"/>
                  <a:gd name="T15" fmla="*/ 37 h 65"/>
                  <a:gd name="T16" fmla="*/ 4 w 112"/>
                  <a:gd name="T17" fmla="*/ 26 h 65"/>
                  <a:gd name="T18" fmla="*/ 4 w 112"/>
                  <a:gd name="T19" fmla="*/ 33 h 65"/>
                  <a:gd name="T20" fmla="*/ 14 w 112"/>
                  <a:gd name="T21" fmla="*/ 57 h 65"/>
                  <a:gd name="T22" fmla="*/ 93 w 112"/>
                  <a:gd name="T23" fmla="*/ 65 h 65"/>
                  <a:gd name="T24" fmla="*/ 98 w 112"/>
                  <a:gd name="T25" fmla="*/ 59 h 65"/>
                  <a:gd name="T26" fmla="*/ 9 w 112"/>
                  <a:gd name="T27" fmla="*/ 50 h 65"/>
                  <a:gd name="T28" fmla="*/ 14 w 112"/>
                  <a:gd name="T29" fmla="*/ 57 h 6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12"/>
                  <a:gd name="T46" fmla="*/ 0 h 65"/>
                  <a:gd name="T47" fmla="*/ 112 w 112"/>
                  <a:gd name="T48" fmla="*/ 65 h 6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12" h="65">
                    <a:moveTo>
                      <a:pt x="0" y="0"/>
                    </a:moveTo>
                    <a:cubicBezTo>
                      <a:pt x="0" y="2"/>
                      <a:pt x="1" y="5"/>
                      <a:pt x="1" y="7"/>
                    </a:cubicBezTo>
                    <a:cubicBezTo>
                      <a:pt x="112" y="18"/>
                      <a:pt x="112" y="18"/>
                      <a:pt x="112" y="18"/>
                    </a:cubicBezTo>
                    <a:cubicBezTo>
                      <a:pt x="112" y="16"/>
                      <a:pt x="112" y="13"/>
                      <a:pt x="112" y="11"/>
                    </a:cubicBezTo>
                    <a:lnTo>
                      <a:pt x="0" y="0"/>
                    </a:lnTo>
                    <a:close/>
                    <a:moveTo>
                      <a:pt x="4" y="33"/>
                    </a:moveTo>
                    <a:cubicBezTo>
                      <a:pt x="108" y="43"/>
                      <a:pt x="108" y="43"/>
                      <a:pt x="108" y="43"/>
                    </a:cubicBezTo>
                    <a:cubicBezTo>
                      <a:pt x="108" y="42"/>
                      <a:pt x="108" y="39"/>
                      <a:pt x="109" y="37"/>
                    </a:cubicBezTo>
                    <a:cubicBezTo>
                      <a:pt x="4" y="26"/>
                      <a:pt x="4" y="26"/>
                      <a:pt x="4" y="26"/>
                    </a:cubicBezTo>
                    <a:cubicBezTo>
                      <a:pt x="4" y="29"/>
                      <a:pt x="4" y="31"/>
                      <a:pt x="4" y="33"/>
                    </a:cubicBezTo>
                    <a:close/>
                    <a:moveTo>
                      <a:pt x="14" y="57"/>
                    </a:moveTo>
                    <a:cubicBezTo>
                      <a:pt x="93" y="65"/>
                      <a:pt x="93" y="65"/>
                      <a:pt x="93" y="65"/>
                    </a:cubicBezTo>
                    <a:cubicBezTo>
                      <a:pt x="95" y="63"/>
                      <a:pt x="97" y="61"/>
                      <a:pt x="98" y="59"/>
                    </a:cubicBezTo>
                    <a:cubicBezTo>
                      <a:pt x="9" y="50"/>
                      <a:pt x="9" y="50"/>
                      <a:pt x="9" y="50"/>
                    </a:cubicBezTo>
                    <a:cubicBezTo>
                      <a:pt x="11" y="52"/>
                      <a:pt x="12" y="54"/>
                      <a:pt x="14" y="57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sz="2000" i="1">
                  <a:solidFill>
                    <a:schemeClr val="bg1"/>
                  </a:solidFill>
                </a:endParaRPr>
              </a:p>
            </p:txBody>
          </p:sp>
          <p:sp>
            <p:nvSpPr>
              <p:cNvPr id="29" name="Freeform 91"/>
              <p:cNvSpPr>
                <a:spLocks/>
              </p:cNvSpPr>
              <p:nvPr/>
            </p:nvSpPr>
            <p:spPr bwMode="gray">
              <a:xfrm>
                <a:off x="6379" y="1693"/>
                <a:ext cx="69" cy="83"/>
              </a:xfrm>
              <a:custGeom>
                <a:avLst/>
                <a:gdLst>
                  <a:gd name="T0" fmla="*/ 29 w 72"/>
                  <a:gd name="T1" fmla="*/ 72 h 86"/>
                  <a:gd name="T2" fmla="*/ 62 w 72"/>
                  <a:gd name="T3" fmla="*/ 24 h 86"/>
                  <a:gd name="T4" fmla="*/ 71 w 72"/>
                  <a:gd name="T5" fmla="*/ 10 h 86"/>
                  <a:gd name="T6" fmla="*/ 58 w 72"/>
                  <a:gd name="T7" fmla="*/ 1 h 86"/>
                  <a:gd name="T8" fmla="*/ 6 w 72"/>
                  <a:gd name="T9" fmla="*/ 76 h 86"/>
                  <a:gd name="T10" fmla="*/ 19 w 72"/>
                  <a:gd name="T11" fmla="*/ 85 h 86"/>
                  <a:gd name="T12" fmla="*/ 29 w 72"/>
                  <a:gd name="T13" fmla="*/ 72 h 8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2"/>
                  <a:gd name="T22" fmla="*/ 0 h 86"/>
                  <a:gd name="T23" fmla="*/ 72 w 72"/>
                  <a:gd name="T24" fmla="*/ 86 h 8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2" h="86">
                    <a:moveTo>
                      <a:pt x="29" y="72"/>
                    </a:moveTo>
                    <a:cubicBezTo>
                      <a:pt x="25" y="49"/>
                      <a:pt x="40" y="28"/>
                      <a:pt x="62" y="24"/>
                    </a:cubicBezTo>
                    <a:cubicBezTo>
                      <a:pt x="68" y="23"/>
                      <a:pt x="72" y="17"/>
                      <a:pt x="71" y="10"/>
                    </a:cubicBezTo>
                    <a:cubicBezTo>
                      <a:pt x="70" y="4"/>
                      <a:pt x="64" y="0"/>
                      <a:pt x="58" y="1"/>
                    </a:cubicBezTo>
                    <a:cubicBezTo>
                      <a:pt x="23" y="7"/>
                      <a:pt x="0" y="41"/>
                      <a:pt x="6" y="76"/>
                    </a:cubicBezTo>
                    <a:cubicBezTo>
                      <a:pt x="7" y="82"/>
                      <a:pt x="13" y="86"/>
                      <a:pt x="19" y="85"/>
                    </a:cubicBezTo>
                    <a:cubicBezTo>
                      <a:pt x="26" y="84"/>
                      <a:pt x="30" y="78"/>
                      <a:pt x="29" y="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 sz="2000" i="1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2" name="Dikdörtgen 1"/>
          <p:cNvSpPr/>
          <p:nvPr/>
        </p:nvSpPr>
        <p:spPr>
          <a:xfrm>
            <a:off x="734322" y="5515816"/>
            <a:ext cx="7578667" cy="78146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lIns="108000" tIns="108000" rIns="144000" bIns="72000"/>
          <a:lstStyle/>
          <a:p>
            <a:pPr algn="ctr"/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İç kulak hasarını ortaya çıkaran;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sesin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müzikal kalitesi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veya </a:t>
            </a:r>
            <a:r>
              <a:rPr lang="tr-TR" sz="1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sesin kaynağı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değil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iç kulağa gelen enerjidir. Yani iç kulağa aynı şiddette erişen güzel bir melodi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 bir matkap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gürültüsü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eşit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derecede hasar yapar. </a:t>
            </a:r>
          </a:p>
        </p:txBody>
      </p:sp>
      <p:sp>
        <p:nvSpPr>
          <p:cNvPr id="31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02172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Gürültüden Korunma Yolları</a:t>
            </a:r>
            <a:endParaRPr lang="tr-TR" sz="6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251" y="1095375"/>
            <a:ext cx="2833984" cy="223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7296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/>
        </p:nvSpPr>
        <p:spPr bwMode="gray">
          <a:xfrm>
            <a:off x="4103687" y="1847873"/>
            <a:ext cx="2411413" cy="133604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>
              <a:spcAft>
                <a:spcPts val="600"/>
              </a:spcAft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LEX,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8h=87dB(A)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LEX,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8h=85dB(A)</a:t>
            </a:r>
            <a:endParaRPr lang="tr-TR" sz="2000" b="1" i="1" dirty="0">
              <a:solidFill>
                <a:srgbClr val="6B9B1A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LEX,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8h=80dB(A)</a:t>
            </a:r>
            <a:endParaRPr lang="tr-TR" sz="2000" b="1" i="1" dirty="0">
              <a:solidFill>
                <a:srgbClr val="6B9B1A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Clr>
                <a:srgbClr val="292929"/>
              </a:buClr>
              <a:defRPr/>
            </a:pPr>
            <a:endParaRPr lang="en-GB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gray">
          <a:xfrm>
            <a:off x="28575" y="1847873"/>
            <a:ext cx="4075113" cy="133604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>
              <a:lnSpc>
                <a:spcPct val="90000"/>
              </a:lnSpc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Yüksek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Sınır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Değeri </a:t>
            </a:r>
          </a:p>
          <a:p>
            <a:pPr>
              <a:lnSpc>
                <a:spcPct val="90000"/>
              </a:lnSpc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Yüksek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Maruziyet </a:t>
            </a:r>
            <a:r>
              <a:rPr lang="tr-TR" sz="2000" b="1" i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Eylem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Değeri</a:t>
            </a:r>
          </a:p>
          <a:p>
            <a:pPr>
              <a:lnSpc>
                <a:spcPct val="90000"/>
              </a:lnSpc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Düşük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Maruziyet </a:t>
            </a:r>
            <a:r>
              <a:rPr lang="tr-TR" sz="2000" b="1" i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Eylem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Değeri</a:t>
            </a: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</a:t>
            </a:r>
            <a:endParaRPr lang="en-GB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gray">
          <a:xfrm>
            <a:off x="4103688" y="1487510"/>
            <a:ext cx="2411412" cy="360363"/>
          </a:xfrm>
          <a:prstGeom prst="rect">
            <a:avLst/>
          </a:prstGeom>
          <a:solidFill>
            <a:schemeClr val="hlink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Çalışma Süresi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gray">
          <a:xfrm>
            <a:off x="28575" y="1487510"/>
            <a:ext cx="4075113" cy="360363"/>
          </a:xfrm>
          <a:prstGeom prst="rect">
            <a:avLst/>
          </a:prstGeom>
          <a:solidFill>
            <a:schemeClr val="hlink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Maruziyet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gray">
          <a:xfrm>
            <a:off x="4103687" y="1477985"/>
            <a:ext cx="2411413" cy="360363"/>
          </a:xfrm>
          <a:prstGeom prst="rect">
            <a:avLst/>
          </a:prstGeom>
          <a:solidFill>
            <a:schemeClr val="accent2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Çalışma Süresi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gray">
          <a:xfrm>
            <a:off x="28575" y="1477985"/>
            <a:ext cx="4075113" cy="360363"/>
          </a:xfrm>
          <a:prstGeom prst="rect">
            <a:avLst/>
          </a:prstGeom>
          <a:solidFill>
            <a:schemeClr val="tx2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Maruziyet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MARUZİYET SINIR VE ETKİN DEĞERLERİ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2" name="Group 92"/>
          <p:cNvGrpSpPr>
            <a:grpSpLocks/>
          </p:cNvGrpSpPr>
          <p:nvPr/>
        </p:nvGrpSpPr>
        <p:grpSpPr bwMode="auto">
          <a:xfrm>
            <a:off x="-8235" y="3276794"/>
            <a:ext cx="9044842" cy="838006"/>
            <a:chOff x="4002" y="2358"/>
            <a:chExt cx="1554" cy="906"/>
          </a:xfrm>
        </p:grpSpPr>
        <p:sp>
          <p:nvSpPr>
            <p:cNvPr id="23" name="Oval 43"/>
            <p:cNvSpPr>
              <a:spLocks noChangeArrowheads="1"/>
            </p:cNvSpPr>
            <p:nvPr/>
          </p:nvSpPr>
          <p:spPr bwMode="auto">
            <a:xfrm>
              <a:off x="5028" y="2402"/>
              <a:ext cx="376" cy="26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8902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de-DE" i="1"/>
            </a:p>
          </p:txBody>
        </p:sp>
        <p:sp>
          <p:nvSpPr>
            <p:cNvPr id="24" name="AutoShape 51"/>
            <p:cNvSpPr>
              <a:spLocks noChangeArrowheads="1"/>
            </p:cNvSpPr>
            <p:nvPr/>
          </p:nvSpPr>
          <p:spPr bwMode="auto">
            <a:xfrm>
              <a:off x="4008" y="2358"/>
              <a:ext cx="1548" cy="906"/>
            </a:xfrm>
            <a:prstGeom prst="foldedCorner">
              <a:avLst>
                <a:gd name="adj" fmla="val 9551"/>
              </a:avLst>
            </a:prstGeom>
            <a:solidFill>
              <a:schemeClr val="bg2">
                <a:lumMod val="60000"/>
                <a:lumOff val="40000"/>
              </a:schemeClr>
            </a:solidFill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chemeClr val="tx1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de-DE" i="1"/>
            </a:p>
          </p:txBody>
        </p:sp>
        <p:sp>
          <p:nvSpPr>
            <p:cNvPr id="25" name="Rectangle 52"/>
            <p:cNvSpPr>
              <a:spLocks noChangeArrowheads="1"/>
            </p:cNvSpPr>
            <p:nvPr/>
          </p:nvSpPr>
          <p:spPr bwMode="auto">
            <a:xfrm>
              <a:off x="4044" y="2408"/>
              <a:ext cx="1483" cy="258"/>
            </a:xfrm>
            <a:prstGeom prst="rect">
              <a:avLst/>
            </a:prstGeom>
            <a:solidFill>
              <a:srgbClr val="FAC4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tr-TR" b="1" i="1" dirty="0" smtClean="0">
                  <a:latin typeface="Calibri" pitchFamily="34" charset="0"/>
                  <a:cs typeface="Calibri" pitchFamily="34" charset="0"/>
                </a:rPr>
                <a:t>AÇIKLAMA</a:t>
              </a:r>
              <a:endParaRPr lang="en-GB" b="1" i="1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6" name="Rectangle 52"/>
            <p:cNvSpPr>
              <a:spLocks noChangeArrowheads="1"/>
            </p:cNvSpPr>
            <p:nvPr/>
          </p:nvSpPr>
          <p:spPr bwMode="auto">
            <a:xfrm>
              <a:off x="4002" y="2632"/>
              <a:ext cx="1551" cy="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tr-TR" b="1" i="1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    </a:t>
              </a:r>
              <a:r>
                <a:rPr lang="tr-TR" sz="2000" b="1" i="1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En </a:t>
              </a:r>
              <a:r>
                <a:rPr lang="tr-TR" sz="2000" b="1" i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Yüksek </a:t>
              </a:r>
              <a:r>
                <a:rPr lang="tr-TR" sz="2000" b="1" i="1" dirty="0" err="1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Maruziyet</a:t>
              </a:r>
              <a:r>
                <a:rPr lang="tr-TR" sz="2000" b="1" i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 Sınır Değeri </a:t>
              </a:r>
              <a:r>
                <a:rPr lang="tr-TR" sz="2000" b="1" i="1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için KKD koruması dikkate alınır.</a:t>
              </a:r>
            </a:p>
          </p:txBody>
        </p:sp>
      </p:grpSp>
      <p:sp>
        <p:nvSpPr>
          <p:cNvPr id="29" name="53 Metin kutusu"/>
          <p:cNvSpPr txBox="1"/>
          <p:nvPr/>
        </p:nvSpPr>
        <p:spPr>
          <a:xfrm>
            <a:off x="56497" y="5288403"/>
            <a:ext cx="8983372" cy="602743"/>
          </a:xfrm>
          <a:prstGeom prst="rect">
            <a:avLst/>
          </a:prstGeom>
          <a:noFill/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600" dirty="0">
                <a:latin typeface="Cambria" pitchFamily="18" charset="0"/>
              </a:rPr>
              <a:t> </a:t>
            </a:r>
            <a:r>
              <a:rPr lang="tr-TR" sz="1600" dirty="0" smtClean="0">
                <a:latin typeface="Cambria" pitchFamily="18" charset="0"/>
              </a:rPr>
              <a:t>Sekiz </a:t>
            </a:r>
            <a:r>
              <a:rPr lang="tr-TR" sz="1600" dirty="0">
                <a:latin typeface="Cambria" pitchFamily="18" charset="0"/>
              </a:rPr>
              <a:t>saatlik bir iş günü için, anlık darbeli gürültünün de dahil olduğu bütün gürültü maruziyet düzeylerinin zaman ağırlıklı </a:t>
            </a:r>
            <a:r>
              <a:rPr lang="tr-TR" sz="1600" dirty="0" smtClean="0">
                <a:latin typeface="Cambria" pitchFamily="18" charset="0"/>
              </a:rPr>
              <a:t>ortalaması; </a:t>
            </a:r>
            <a:r>
              <a:rPr lang="tr-TR" sz="1600" b="1" dirty="0" smtClean="0">
                <a:latin typeface="Cambria" pitchFamily="18" charset="0"/>
              </a:rPr>
              <a:t>Günlük Gürültü Maruziyet Düzeyi </a:t>
            </a:r>
            <a:r>
              <a:rPr lang="tr-TR" sz="1600" dirty="0" smtClean="0">
                <a:latin typeface="Cambria" pitchFamily="18" charset="0"/>
              </a:rPr>
              <a:t>olarak tanımlanır.</a:t>
            </a:r>
            <a:endParaRPr lang="tr-TR" sz="1600" b="1" dirty="0" smtClean="0">
              <a:latin typeface="Cambria" pitchFamily="18" charset="0"/>
            </a:endParaRPr>
          </a:p>
        </p:txBody>
      </p:sp>
      <p:grpSp>
        <p:nvGrpSpPr>
          <p:cNvPr id="43" name="Grup 42"/>
          <p:cNvGrpSpPr/>
          <p:nvPr/>
        </p:nvGrpSpPr>
        <p:grpSpPr>
          <a:xfrm>
            <a:off x="189045" y="954792"/>
            <a:ext cx="8646477" cy="417248"/>
            <a:chOff x="169995" y="1162180"/>
            <a:chExt cx="8646477" cy="417248"/>
          </a:xfrm>
        </p:grpSpPr>
        <p:sp>
          <p:nvSpPr>
            <p:cNvPr id="44" name="Dikdörtgen 43"/>
            <p:cNvSpPr/>
            <p:nvPr/>
          </p:nvSpPr>
          <p:spPr>
            <a:xfrm>
              <a:off x="587905" y="1179318"/>
              <a:ext cx="8228567" cy="400110"/>
            </a:xfrm>
            <a:prstGeom prst="rect">
              <a:avLst/>
            </a:prstGeom>
            <a:ln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pPr algn="ctr" defTabSz="801688" eaLnBrk="0" hangingPunct="0">
                <a:defRPr/>
              </a:pPr>
              <a:r>
                <a:rPr lang="tr-TR" sz="2000" b="1" i="1" noProof="1" smtClean="0">
                  <a:latin typeface="Calibri" pitchFamily="34" charset="0"/>
                  <a:cs typeface="Calibri" pitchFamily="34" charset="0"/>
                </a:rPr>
                <a:t>Gürültü Yönetmeliği / 28 Temmuz 2013</a:t>
              </a:r>
              <a:endParaRPr lang="tr-TR" sz="2000" b="1" i="1" noProof="1"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45" name="Picture 2" descr="C:\Users\DOKTOR\Desktop\balanc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995" y="1162180"/>
              <a:ext cx="403609" cy="403609"/>
            </a:xfrm>
            <a:prstGeom prst="rect">
              <a:avLst/>
            </a:prstGeom>
            <a:noFill/>
            <a:ln w="22225">
              <a:solidFill>
                <a:schemeClr val="bg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6" name="53 Metin kutusu"/>
          <p:cNvSpPr txBox="1"/>
          <p:nvPr/>
        </p:nvSpPr>
        <p:spPr>
          <a:xfrm>
            <a:off x="48810" y="4188178"/>
            <a:ext cx="8999655" cy="105242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800" b="1" i="1" dirty="0">
                <a:latin typeface="Calibri" pitchFamily="34" charset="0"/>
                <a:cs typeface="Calibri" pitchFamily="34" charset="0"/>
              </a:rPr>
              <a:t>Günlük gürültü maruziyetinin </a:t>
            </a:r>
            <a:r>
              <a:rPr lang="tr-TR" sz="18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günden güne belirgin şekilde farklılık gösterdiğinin kesin olarak tespit </a:t>
            </a:r>
            <a:r>
              <a:rPr lang="tr-TR" sz="18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edilmesi </a:t>
            </a:r>
            <a:r>
              <a:rPr lang="tr-TR" sz="1800" b="1" i="1" dirty="0" smtClean="0">
                <a:latin typeface="Calibri" pitchFamily="34" charset="0"/>
                <a:cs typeface="Calibri" pitchFamily="34" charset="0"/>
              </a:rPr>
              <a:t>durumunda, maruziyet </a:t>
            </a:r>
            <a:r>
              <a:rPr lang="tr-TR" sz="1800" b="1" i="1" dirty="0">
                <a:latin typeface="Calibri" pitchFamily="34" charset="0"/>
                <a:cs typeface="Calibri" pitchFamily="34" charset="0"/>
              </a:rPr>
              <a:t>sınır </a:t>
            </a:r>
            <a:r>
              <a:rPr lang="tr-TR" sz="1800" b="1" i="1" dirty="0" smtClean="0">
                <a:latin typeface="Calibri" pitchFamily="34" charset="0"/>
                <a:cs typeface="Calibri" pitchFamily="34" charset="0"/>
              </a:rPr>
              <a:t>ve etkin değerlerinde </a:t>
            </a:r>
            <a:r>
              <a:rPr lang="tr-TR" sz="1800" b="1" i="1" dirty="0">
                <a:latin typeface="Calibri" pitchFamily="34" charset="0"/>
                <a:cs typeface="Calibri" pitchFamily="34" charset="0"/>
              </a:rPr>
              <a:t>günlük maruziyet değerleri yerine haftalık maruziyet değerleri kullanılabilir.</a:t>
            </a:r>
            <a:endParaRPr lang="tr-TR" sz="1800" b="1" i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Akış Çizelgesi: Belge 29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5</a:t>
            </a:r>
            <a:endParaRPr lang="tr-TR" sz="2000" b="1" dirty="0">
              <a:latin typeface="Calibri" pitchFamily="34" charset="0"/>
            </a:endParaRPr>
          </a:p>
        </p:txBody>
      </p:sp>
      <p:sp>
        <p:nvSpPr>
          <p:cNvPr id="31" name="Rectangle 3"/>
          <p:cNvSpPr>
            <a:spLocks noChangeArrowheads="1"/>
          </p:cNvSpPr>
          <p:nvPr/>
        </p:nvSpPr>
        <p:spPr bwMode="gray">
          <a:xfrm>
            <a:off x="6515101" y="1857398"/>
            <a:ext cx="2533365" cy="133604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>
              <a:lnSpc>
                <a:spcPct val="90000"/>
              </a:lnSpc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KKD Bulundurma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KKD Kullandırma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 Düşürme</a:t>
            </a:r>
          </a:p>
          <a:p>
            <a:pPr algn="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</a:t>
            </a:r>
            <a:endParaRPr lang="en-GB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3" name="Rectangle 7"/>
          <p:cNvSpPr>
            <a:spLocks noChangeArrowheads="1"/>
          </p:cNvSpPr>
          <p:nvPr/>
        </p:nvSpPr>
        <p:spPr bwMode="gray">
          <a:xfrm>
            <a:off x="6515101" y="1487510"/>
            <a:ext cx="2533365" cy="360363"/>
          </a:xfrm>
          <a:prstGeom prst="rect">
            <a:avLst/>
          </a:prstGeom>
          <a:solidFill>
            <a:schemeClr val="tx2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İşlem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34" name="53 Metin kutusu"/>
          <p:cNvSpPr txBox="1"/>
          <p:nvPr/>
        </p:nvSpPr>
        <p:spPr>
          <a:xfrm>
            <a:off x="1056622" y="5927551"/>
            <a:ext cx="6306203" cy="301372"/>
          </a:xfrm>
          <a:prstGeom prst="rect">
            <a:avLst/>
          </a:prstGeom>
          <a:noFill/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600" b="1" dirty="0">
                <a:solidFill>
                  <a:schemeClr val="bg1">
                    <a:lumMod val="50000"/>
                  </a:schemeClr>
                </a:solidFill>
                <a:latin typeface="Cambria" pitchFamily="18" charset="0"/>
              </a:rPr>
              <a:t> </a:t>
            </a:r>
            <a:r>
              <a:rPr lang="tr-TR" sz="1600" b="1" dirty="0" smtClean="0">
                <a:solidFill>
                  <a:schemeClr val="bg1">
                    <a:lumMod val="50000"/>
                  </a:schemeClr>
                </a:solidFill>
                <a:latin typeface="Cambria" pitchFamily="18" charset="0"/>
              </a:rPr>
              <a:t>(Hava Yolundan) </a:t>
            </a:r>
            <a:r>
              <a:rPr lang="tr-TR" sz="1600" dirty="0" smtClean="0">
                <a:latin typeface="Cambria" pitchFamily="18" charset="0"/>
              </a:rPr>
              <a:t>İşitme kaybına neden olan ses düzeyi=85 dB</a:t>
            </a:r>
            <a:endParaRPr lang="tr-TR" sz="1600" b="1" dirty="0" smtClean="0">
              <a:latin typeface="Cambria" pitchFamily="18" charset="0"/>
            </a:endParaRPr>
          </a:p>
        </p:txBody>
      </p:sp>
      <p:sp>
        <p:nvSpPr>
          <p:cNvPr id="27" name="53 Metin kutusu"/>
          <p:cNvSpPr txBox="1"/>
          <p:nvPr/>
        </p:nvSpPr>
        <p:spPr>
          <a:xfrm>
            <a:off x="1056622" y="6260926"/>
            <a:ext cx="6306203" cy="301372"/>
          </a:xfrm>
          <a:prstGeom prst="rect">
            <a:avLst/>
          </a:prstGeom>
          <a:noFill/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600" b="1" dirty="0">
                <a:solidFill>
                  <a:schemeClr val="bg1">
                    <a:lumMod val="50000"/>
                  </a:schemeClr>
                </a:solidFill>
                <a:latin typeface="Cambria" pitchFamily="18" charset="0"/>
              </a:rPr>
              <a:t> </a:t>
            </a:r>
            <a:r>
              <a:rPr lang="tr-TR" sz="1600" b="1" dirty="0" smtClean="0">
                <a:solidFill>
                  <a:schemeClr val="bg1">
                    <a:lumMod val="50000"/>
                  </a:schemeClr>
                </a:solidFill>
                <a:latin typeface="Cambria" pitchFamily="18" charset="0"/>
              </a:rPr>
              <a:t>(Kemik Yolundan) </a:t>
            </a:r>
            <a:r>
              <a:rPr lang="tr-TR" sz="1600" dirty="0" smtClean="0">
                <a:latin typeface="Cambria" pitchFamily="18" charset="0"/>
              </a:rPr>
              <a:t>İşitme kaybına neden olan ses düzeyi&gt;125 dB</a:t>
            </a:r>
            <a:endParaRPr lang="tr-TR" sz="1600" b="1" dirty="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7296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rrowheads="1"/>
          </p:cNvSpPr>
          <p:nvPr/>
        </p:nvSpPr>
        <p:spPr bwMode="gray">
          <a:xfrm>
            <a:off x="3063874" y="944564"/>
            <a:ext cx="3070225" cy="398462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2. ORTAMDA  KORUMA</a:t>
            </a: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gray">
          <a:xfrm>
            <a:off x="6203950" y="944564"/>
            <a:ext cx="2883900" cy="398462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50000">
                <a:schemeClr val="bg2">
                  <a:gamma/>
                  <a:tint val="60784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3. KİŞİDE KORUMA</a:t>
            </a:r>
            <a:endParaRPr lang="en-US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gray">
          <a:xfrm>
            <a:off x="47625" y="1343026"/>
            <a:ext cx="2952750" cy="4743449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Makineyi Değiştirmek</a:t>
            </a:r>
          </a:p>
          <a:p>
            <a:pPr algn="ctr"/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«Kullanılan makinelerin, </a:t>
            </a:r>
            <a:r>
              <a:rPr lang="tr-TR" sz="1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düzeyi düşük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makineler ile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değiştirilmesi»</a:t>
            </a:r>
          </a:p>
          <a:p>
            <a:pPr marL="342900" indent="-342900" algn="ctr">
              <a:buFontTx/>
              <a:buAutoNum type="arabicPeriod"/>
            </a:pPr>
            <a:endParaRPr lang="tr-TR" sz="14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İşlemi Değiştirmek</a:t>
            </a:r>
          </a:p>
          <a:p>
            <a:pPr algn="ctr"/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«Gürültü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düzeyi yüksek olarak yapılan işlemin, daha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az gürültü gerektiren işlemle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değiştirilmesi»</a:t>
            </a:r>
          </a:p>
          <a:p>
            <a:pPr algn="ctr"/>
            <a:endParaRPr lang="tr-TR" sz="14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İşleyişi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Değiştirmek</a:t>
            </a:r>
          </a:p>
          <a:p>
            <a:pPr algn="ctr"/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«Gürültü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çıkartan makinelerin işleyişini yeniden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düzenlemek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(bakım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titreşen veya vuran bölümleri yumuşak maddelerle kaplamak, süreçte bazı değişiklikler yapmak gibi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)»</a:t>
            </a:r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14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gray">
          <a:xfrm>
            <a:off x="3063874" y="1343026"/>
            <a:ext cx="3070225" cy="5457823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Emici Malzeme Kullanarak</a:t>
            </a:r>
          </a:p>
          <a:p>
            <a:pPr algn="ctr"/>
            <a:r>
              <a:rPr lang="tr-TR" sz="16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Yansımayı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Engellemek </a:t>
            </a:r>
          </a:p>
          <a:p>
            <a:pPr algn="ctr"/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«Sesin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geçebileceği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ve/veya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yansıyabileceği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duvar, tavan, taban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gibi yerleri ses emici malzeme ile kaplanmak.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dalgası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engele çarptığında enerjisinin bir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kısmı yutulur buna </a:t>
            </a:r>
            <a:r>
              <a:rPr lang="tr-TR" sz="1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1400" b="1" i="1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sogrulma</a:t>
            </a:r>
            <a:r>
              <a:rPr lang="tr-TR" sz="1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denir»</a:t>
            </a:r>
          </a:p>
          <a:p>
            <a:pPr algn="ctr"/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Araya Engel (Bariyer) Koyarak</a:t>
            </a: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Sesin </a:t>
            </a:r>
            <a:r>
              <a:rPr lang="tr-TR" sz="16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Y</a:t>
            </a:r>
            <a:r>
              <a:rPr lang="tr-TR" sz="16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ayılmasını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Engellemek</a:t>
            </a:r>
          </a:p>
          <a:p>
            <a:pPr algn="ctr"/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«Gürültü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kaynağı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 kişi arasına 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gürültüyü önleyici </a:t>
            </a:r>
            <a:r>
              <a:rPr lang="tr-TR" sz="1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engel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koymak»</a:t>
            </a:r>
          </a:p>
          <a:p>
            <a:pPr algn="ctr"/>
            <a:endParaRPr lang="tr-TR" sz="8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Kaynağı Ayrı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Bölmeye Almak</a:t>
            </a:r>
          </a:p>
          <a:p>
            <a:pPr algn="ctr"/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«Gürültü kaynağının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ayrı bir bölmeye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almak»</a:t>
            </a:r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8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Mesafeyi Artırmak</a:t>
            </a:r>
          </a:p>
          <a:p>
            <a:pPr algn="ctr"/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«Gürültü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kaynağı ile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arasındaki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mesafeyi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artırmak»</a:t>
            </a:r>
          </a:p>
          <a:p>
            <a:pPr algn="ctr"/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Kaynağın Yerini Değiştirmek</a:t>
            </a:r>
            <a:endParaRPr lang="tr-TR" sz="16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«Gürültü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kaynağının konumunu değiştirmek»</a:t>
            </a:r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gray">
          <a:xfrm>
            <a:off x="6203950" y="1343026"/>
            <a:ext cx="2883900" cy="4743449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 fontAlgn="auto">
              <a:spcAft>
                <a:spcPts val="0"/>
              </a:spcAft>
              <a:defRPr/>
            </a:pP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Sessiz Bölme İçine Almak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«Gürültüye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kalan kişinin, sese karşı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iyi izole edilmiş bir bölme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içine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alınması»</a:t>
            </a:r>
          </a:p>
          <a:p>
            <a:pPr algn="ctr" fontAlgn="auto">
              <a:spcAft>
                <a:spcPts val="0"/>
              </a:spcAft>
              <a:defRPr/>
            </a:pPr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 Süresini Azaltmak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«Gürültülü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ortamdaki çalışma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süresinin </a:t>
            </a:r>
            <a:r>
              <a:rPr lang="tr-TR" sz="1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kısaltılması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»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(Kişiye Yönelik Yönetsel Uygulama)</a:t>
            </a:r>
          </a:p>
          <a:p>
            <a:pPr algn="ctr" fontAlgn="auto">
              <a:spcAft>
                <a:spcPts val="0"/>
              </a:spcAft>
              <a:defRPr/>
            </a:pPr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Programını Değiştirmek (Rotasyonla Çalıştırmak)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«Kişiye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Yönelik Yönetsel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Uygulama»</a:t>
            </a:r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KKD Kullanmak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«Gürültüye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karşı etkin </a:t>
            </a:r>
            <a:r>
              <a:rPr lang="tr-TR" sz="1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kişisel koruyucu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kullanmak»</a:t>
            </a:r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GÜRÜLTÜDEN </a:t>
            </a: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KORUNMA – TEKNİK-PLANLAMA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gray">
          <a:xfrm>
            <a:off x="47625" y="944564"/>
            <a:ext cx="2952750" cy="39846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1. KAYNAKTA  KORUMA</a:t>
            </a:r>
            <a:endParaRPr lang="tr-TR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13" name="Akış Çizelgesi: Belge 12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2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907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KORUNMADA EŞDEĞER ENERJİ DÜZEYİ PRENSİBİ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 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Eşdeğer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enerji düzeyi prensibine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göre, maruz kalınan sesin şiddeti ile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 süresinin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çarpımı sabittir.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[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Sesin Şiddeti x Maruziyet Süresi = Sabit</a:t>
            </a:r>
            <a:r>
              <a:rPr lang="tr-TR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]</a:t>
            </a:r>
            <a:endParaRPr lang="tr-TR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prensibe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göre;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belirli bir sabit düzey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olması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koşulu ile,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şiddeti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azaltılırsa,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daha uzun süre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gürültüye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kalınabilir.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DÜZELTİLMİŞ GÜRÜLTÜ MARUZİYET DÜZEYLERİ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20161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DÜZELTİLMİŞ GÜRÜLTÜ MARUZİYET DÜZEYLERİ</a:t>
            </a:r>
            <a:endParaRPr lang="tr-TR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1791152"/>
              </p:ext>
            </p:extLst>
          </p:nvPr>
        </p:nvGraphicFramePr>
        <p:xfrm>
          <a:off x="0" y="1504743"/>
          <a:ext cx="9090778" cy="4598983"/>
        </p:xfrm>
        <a:graphic>
          <a:graphicData uri="http://schemas.openxmlformats.org/drawingml/2006/table">
            <a:tbl>
              <a:tblPr firstRow="1" bandRow="1"/>
              <a:tblGrid>
                <a:gridCol w="4139604"/>
                <a:gridCol w="4951174"/>
              </a:tblGrid>
              <a:tr h="7265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MAKSİMUM GÜRÜLTÜ DÜZEYİ (dBA)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MAKSİMUM MARUZİYET DÜZEYİ (OSHA - ILO)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5075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cs typeface="Calibri" pitchFamily="34" charset="0"/>
                        </a:rPr>
                        <a:t>85</a:t>
                      </a:r>
                      <a:endParaRPr lang="tr-TR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           8 / 7,5</a:t>
                      </a:r>
                      <a:endParaRPr lang="tr-TR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5765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  <a:latin typeface="Cambria" pitchFamily="18" charset="0"/>
                          <a:cs typeface="Calibri" pitchFamily="34" charset="0"/>
                        </a:rPr>
                        <a:t>90</a:t>
                      </a:r>
                      <a:endParaRPr lang="tr-TR" sz="2000" b="1" dirty="0"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  <a:latin typeface="Cambria" pitchFamily="18" charset="0"/>
                          <a:cs typeface="Calibri" pitchFamily="34" charset="0"/>
                        </a:rPr>
                        <a:t>4</a:t>
                      </a:r>
                      <a:endParaRPr lang="tr-TR" sz="2000" b="1" dirty="0"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5594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  <a:latin typeface="Cambria" pitchFamily="18" charset="0"/>
                          <a:cs typeface="Calibri" pitchFamily="34" charset="0"/>
                        </a:rPr>
                        <a:t>95</a:t>
                      </a:r>
                      <a:endParaRPr lang="tr-TR" sz="2000" b="1" dirty="0"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  <a:latin typeface="Cambria" pitchFamily="18" charset="0"/>
                          <a:cs typeface="Calibri" pitchFamily="34" charset="0"/>
                        </a:rPr>
                        <a:t>2</a:t>
                      </a:r>
                      <a:endParaRPr lang="tr-TR" sz="2000" b="1" dirty="0"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5572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  <a:latin typeface="Cambria" pitchFamily="18" charset="0"/>
                          <a:cs typeface="Calibri" pitchFamily="34" charset="0"/>
                        </a:rPr>
                        <a:t>100</a:t>
                      </a:r>
                      <a:endParaRPr lang="tr-TR" sz="2000" b="1" dirty="0"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  <a:latin typeface="Cambria" pitchFamily="18" charset="0"/>
                          <a:cs typeface="Calibri" pitchFamily="34" charset="0"/>
                        </a:rPr>
                        <a:t>1</a:t>
                      </a:r>
                      <a:endParaRPr lang="tr-TR" sz="2000" b="1" dirty="0"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5572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105</a:t>
                      </a:r>
                      <a:endParaRPr lang="tr-TR" sz="2000" b="1" dirty="0"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  <a:latin typeface="Cambria" pitchFamily="18" charset="0"/>
                          <a:cs typeface="Calibri" pitchFamily="34" charset="0"/>
                        </a:rPr>
                        <a:t>1/2</a:t>
                      </a:r>
                      <a:endParaRPr lang="tr-TR" sz="2000" b="1" dirty="0"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5572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110</a:t>
                      </a:r>
                      <a:endParaRPr lang="tr-TR" sz="2000" b="1" dirty="0"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  <a:latin typeface="Cambria" pitchFamily="18" charset="0"/>
                          <a:cs typeface="Calibri" pitchFamily="34" charset="0"/>
                        </a:rPr>
                        <a:t>1/4</a:t>
                      </a:r>
                      <a:endParaRPr lang="tr-TR" sz="2000" b="1" dirty="0"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5572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  <a:latin typeface="Cambria" pitchFamily="18" charset="0"/>
                          <a:ea typeface="+mn-ea"/>
                          <a:cs typeface="Calibri" pitchFamily="34" charset="0"/>
                        </a:rPr>
                        <a:t>115</a:t>
                      </a:r>
                      <a:endParaRPr lang="tr-TR" sz="2000" b="1" dirty="0"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ctr"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  <a:latin typeface="Cambria" pitchFamily="18" charset="0"/>
                          <a:cs typeface="Calibri" pitchFamily="34" charset="0"/>
                        </a:rPr>
                        <a:t>1/8</a:t>
                      </a:r>
                      <a:endParaRPr lang="tr-TR" sz="2000" b="1" dirty="0"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grpSp>
        <p:nvGrpSpPr>
          <p:cNvPr id="10" name="Grup 9"/>
          <p:cNvGrpSpPr/>
          <p:nvPr/>
        </p:nvGrpSpPr>
        <p:grpSpPr>
          <a:xfrm>
            <a:off x="1054448" y="6146649"/>
            <a:ext cx="6885268" cy="663371"/>
            <a:chOff x="2644311" y="5451679"/>
            <a:chExt cx="6885268" cy="663371"/>
          </a:xfrm>
        </p:grpSpPr>
        <p:grpSp>
          <p:nvGrpSpPr>
            <p:cNvPr id="11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13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4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6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7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8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19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24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25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grpSp>
            <p:nvGrpSpPr>
              <p:cNvPr id="20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22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23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pic>
            <p:nvPicPr>
              <p:cNvPr id="21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12" name="53 Metin kutusu"/>
            <p:cNvSpPr txBox="1"/>
            <p:nvPr/>
          </p:nvSpPr>
          <p:spPr>
            <a:xfrm>
              <a:off x="3298727" y="5639162"/>
              <a:ext cx="6230852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latin typeface="Cambria" pitchFamily="18" charset="0"/>
                </a:rPr>
                <a:t>Tanımlardan biri soruluyor / Metin verilip hangi tanım olduğu soruluyor / Yazarak çözülmeli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  <p:grpSp>
        <p:nvGrpSpPr>
          <p:cNvPr id="26" name="Grup 25"/>
          <p:cNvGrpSpPr/>
          <p:nvPr/>
        </p:nvGrpSpPr>
        <p:grpSpPr>
          <a:xfrm>
            <a:off x="54778" y="1018441"/>
            <a:ext cx="9036000" cy="430887"/>
            <a:chOff x="169995" y="1179318"/>
            <a:chExt cx="8737623" cy="430887"/>
          </a:xfrm>
        </p:grpSpPr>
        <p:sp>
          <p:nvSpPr>
            <p:cNvPr id="27" name="Dikdörtgen 26"/>
            <p:cNvSpPr/>
            <p:nvPr/>
          </p:nvSpPr>
          <p:spPr>
            <a:xfrm>
              <a:off x="587905" y="1179318"/>
              <a:ext cx="8319713" cy="430887"/>
            </a:xfrm>
            <a:prstGeom prst="rect">
              <a:avLst/>
            </a:prstGeom>
            <a:ln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pPr algn="ctr" defTabSz="801688" eaLnBrk="0" hangingPunct="0">
                <a:defRPr/>
              </a:pPr>
              <a:r>
                <a:rPr lang="tr-TR" sz="1100" b="1" i="1" noProof="1">
                  <a:latin typeface="Calibri" pitchFamily="34" charset="0"/>
                  <a:cs typeface="Calibri" pitchFamily="34" charset="0"/>
                </a:rPr>
                <a:t>Sağlık Kuralları Bakımından Günde Ancak 7,5 Saat veya Daha Az Çalışılması Gereken İşler Hakkında Yönetmelik 15.04.2004/25434 </a:t>
              </a:r>
              <a:r>
                <a:rPr lang="tr-TR" sz="1100" b="1" i="1" noProof="1" smtClean="0">
                  <a:latin typeface="Calibri" pitchFamily="34" charset="0"/>
                  <a:cs typeface="Calibri" pitchFamily="34" charset="0"/>
                </a:rPr>
                <a:t>Madde-4» «OSHA </a:t>
              </a:r>
              <a:r>
                <a:rPr lang="tr-TR" sz="1100" b="1" i="1" noProof="1">
                  <a:latin typeface="Calibri" pitchFamily="34" charset="0"/>
                  <a:cs typeface="Calibri" pitchFamily="34" charset="0"/>
                </a:rPr>
                <a:t>(AB İş Sağlığı Güvenliği Ajansı) (Saat/Gün</a:t>
              </a:r>
              <a:r>
                <a:rPr lang="tr-TR" sz="1100" b="1" i="1" noProof="1" smtClean="0">
                  <a:latin typeface="Calibri" pitchFamily="34" charset="0"/>
                  <a:cs typeface="Calibri" pitchFamily="34" charset="0"/>
                </a:rPr>
                <a:t>)»</a:t>
              </a:r>
              <a:endParaRPr lang="tr-TR" sz="1100" b="1" i="1" noProof="1"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28" name="Picture 2" descr="C:\Users\DOKTOR\Desktop\balance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995" y="1200280"/>
              <a:ext cx="403609" cy="403609"/>
            </a:xfrm>
            <a:prstGeom prst="rect">
              <a:avLst/>
            </a:prstGeom>
            <a:noFill/>
            <a:ln w="22225">
              <a:solidFill>
                <a:schemeClr val="bg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Metin kutusu 1"/>
          <p:cNvSpPr txBox="1"/>
          <p:nvPr/>
        </p:nvSpPr>
        <p:spPr>
          <a:xfrm rot="19682742">
            <a:off x="2651459" y="3637867"/>
            <a:ext cx="3660759" cy="646331"/>
          </a:xfrm>
          <a:prstGeom prst="rect">
            <a:avLst/>
          </a:prstGeom>
          <a:noFill/>
          <a:effectLst>
            <a:outerShdw blurRad="12700" dist="254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tr-TR" sz="3600" b="1" i="1" dirty="0" smtClean="0">
                <a:solidFill>
                  <a:srgbClr val="C00000"/>
                </a:solidFill>
                <a:latin typeface="Calibri" pitchFamily="34" charset="0"/>
              </a:rPr>
              <a:t>5 Desibel Kuralı</a:t>
            </a:r>
            <a:endParaRPr lang="tr-TR" sz="3600" b="1" i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Akış Çizelgesi: Belge 29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1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9013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GENEL KURALLAR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8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 </a:t>
            </a: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Gürültülü işlerde çalışacakların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işe girişlerinde odyogramları alınmalı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Gürültülü işlerde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sağlıklı kişiler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çalıştırılmalı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r>
              <a:rPr lang="tr-TR" sz="8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Gürültülü işlerde çalışanların,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her 6 ayda bir odyogramları alınmalı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işitme kaybı  görülenlerde  gerekli tedbirler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alınmalı,</a:t>
            </a: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 kazalarının  önlenmesinde kesin denilebilecek yeterli  önlem alınabiliniyorsa,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gürültülü işlerde doğuştan sağır ve dilsizlerin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çalıştırılabilir,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GÜRÜLTÜDEN </a:t>
            </a: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KORUNMA YOLLARI – TIBBİ 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725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KULAK KORUYUCULARI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 </a:t>
            </a:r>
            <a:endParaRPr lang="tr-TR" sz="8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Pamuk		: 5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– 16 dB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Cam pamuğu	: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7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– 32 dB</a:t>
            </a: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Parafinli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pamuk	: 20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– 35 dB</a:t>
            </a: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tıkacı	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: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20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– 45 dB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Kulaklık		: 12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– 48 dB</a:t>
            </a: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GÜRÜLTÜDEN KORUNMA YOLLARI – TIBBİ </a:t>
            </a:r>
          </a:p>
        </p:txBody>
      </p:sp>
      <p:grpSp>
        <p:nvGrpSpPr>
          <p:cNvPr id="7" name="Grup 6"/>
          <p:cNvGrpSpPr/>
          <p:nvPr/>
        </p:nvGrpSpPr>
        <p:grpSpPr>
          <a:xfrm>
            <a:off x="2703638" y="4644296"/>
            <a:ext cx="6049837" cy="1449525"/>
            <a:chOff x="2760788" y="4663346"/>
            <a:chExt cx="6049837" cy="1449525"/>
          </a:xfrm>
        </p:grpSpPr>
        <p:pic>
          <p:nvPicPr>
            <p:cNvPr id="20" name="Picture 3" descr="218"/>
            <p:cNvPicPr preferRelativeResize="0"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0788" y="4667248"/>
              <a:ext cx="1152000" cy="1440000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4" descr="219"/>
            <p:cNvPicPr preferRelativeResize="0"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70473" y="4667248"/>
              <a:ext cx="1152000" cy="1440000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5" descr="220"/>
            <p:cNvPicPr preferRelativeResize="0"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3742" y="4672871"/>
              <a:ext cx="1152000" cy="1440000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Resim 23"/>
            <p:cNvPicPr preferRelativeResize="0">
              <a:picLocks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3154" y="4667248"/>
              <a:ext cx="1210841" cy="1440000"/>
            </a:xfrm>
            <a:prstGeom prst="rect">
              <a:avLst/>
            </a:prstGeom>
            <a:ln w="3175">
              <a:solidFill>
                <a:schemeClr val="bg1">
                  <a:lumMod val="65000"/>
                </a:schemeClr>
              </a:solidFill>
            </a:ln>
          </p:spPr>
        </p:pic>
        <p:pic>
          <p:nvPicPr>
            <p:cNvPr id="26" name="Picture 14" descr="kulaklik"/>
            <p:cNvPicPr preferRelativeResize="0"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2096" y="4663346"/>
              <a:ext cx="1188529" cy="1440000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Metin kutusu 1"/>
          <p:cNvSpPr txBox="1"/>
          <p:nvPr/>
        </p:nvSpPr>
        <p:spPr>
          <a:xfrm>
            <a:off x="2703638" y="4210487"/>
            <a:ext cx="3561685" cy="338554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Koruma; </a:t>
            </a:r>
            <a:r>
              <a:rPr lang="tr-TR" sz="1600" b="1" i="1" dirty="0" smtClean="0">
                <a:latin typeface="Calibri" pitchFamily="34" charset="0"/>
                <a:cs typeface="Calibri" pitchFamily="34" charset="0"/>
              </a:rPr>
              <a:t>Hava Yolu</a:t>
            </a:r>
            <a:endParaRPr lang="tr-TR" sz="16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Metin kutusu 26"/>
          <p:cNvSpPr txBox="1"/>
          <p:nvPr/>
        </p:nvSpPr>
        <p:spPr>
          <a:xfrm>
            <a:off x="6300217" y="4210487"/>
            <a:ext cx="2453258" cy="338554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1600" i="1" dirty="0" smtClean="0">
                <a:latin typeface="Calibri" pitchFamily="34" charset="0"/>
                <a:cs typeface="Calibri" pitchFamily="34" charset="0"/>
              </a:rPr>
              <a:t>Koruma; </a:t>
            </a:r>
            <a:r>
              <a:rPr lang="tr-TR" sz="1600" b="1" i="1" dirty="0" smtClean="0">
                <a:latin typeface="Calibri" pitchFamily="34" charset="0"/>
                <a:cs typeface="Calibri" pitchFamily="34" charset="0"/>
              </a:rPr>
              <a:t>Hava-Kemik Yolu</a:t>
            </a:r>
            <a:endParaRPr lang="tr-TR" sz="16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Akış Çizelgesi: Belge 24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1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9491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2" grpId="0" animBg="1"/>
      <p:bldP spid="27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Genel Prensipler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 Koruyucuları; </a:t>
            </a:r>
          </a:p>
          <a:p>
            <a:pPr marL="5121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Rahat kullanımlı olmalı, </a:t>
            </a:r>
          </a:p>
          <a:p>
            <a:pPr marL="5121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 kanalını tamamen kapatmalı, </a:t>
            </a:r>
          </a:p>
          <a:p>
            <a:pPr marL="5121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Temiz olmalı,</a:t>
            </a:r>
          </a:p>
          <a:p>
            <a:pPr marL="5121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ağlam olmalı,</a:t>
            </a: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KULAK KORUYUCULARI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0263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346" name="Rectangle 13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35" name="74 Dikdörtgen"/>
          <p:cNvSpPr/>
          <p:nvPr/>
        </p:nvSpPr>
        <p:spPr>
          <a:xfrm>
            <a:off x="761041" y="1415457"/>
            <a:ext cx="7610400" cy="4582090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59" name="Rectangle 11"/>
          <p:cNvSpPr>
            <a:spLocks noChangeArrowheads="1"/>
          </p:cNvSpPr>
          <p:nvPr/>
        </p:nvSpPr>
        <p:spPr bwMode="gray">
          <a:xfrm>
            <a:off x="742948" y="1003300"/>
            <a:ext cx="7603200" cy="418886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SESİN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TANIMI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FİZİKSEL </a:t>
            </a: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RİSK ETKENLERİ </a:t>
            </a:r>
          </a:p>
        </p:txBody>
      </p:sp>
      <p:sp>
        <p:nvSpPr>
          <p:cNvPr id="37" name="Sağ Ok 36"/>
          <p:cNvSpPr/>
          <p:nvPr/>
        </p:nvSpPr>
        <p:spPr>
          <a:xfrm>
            <a:off x="3307369" y="2034787"/>
            <a:ext cx="608957" cy="322984"/>
          </a:xfrm>
          <a:prstGeom prst="rightArrow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 anchor="ctr" anchorCtr="0"/>
          <a:lstStyle/>
          <a:p>
            <a:r>
              <a:rPr lang="tr-TR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Kuvvet</a:t>
            </a:r>
          </a:p>
        </p:txBody>
      </p:sp>
      <p:sp>
        <p:nvSpPr>
          <p:cNvPr id="38" name="Sağ Ok 37"/>
          <p:cNvSpPr/>
          <p:nvPr/>
        </p:nvSpPr>
        <p:spPr>
          <a:xfrm>
            <a:off x="3309279" y="2369410"/>
            <a:ext cx="608957" cy="322984"/>
          </a:xfrm>
          <a:prstGeom prst="rightArrow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 anchor="ctr" anchorCtr="0"/>
          <a:lstStyle/>
          <a:p>
            <a:r>
              <a:rPr lang="tr-TR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Kuvvet</a:t>
            </a:r>
          </a:p>
        </p:txBody>
      </p:sp>
      <p:sp>
        <p:nvSpPr>
          <p:cNvPr id="39" name="Sağ Ok 38"/>
          <p:cNvSpPr/>
          <p:nvPr/>
        </p:nvSpPr>
        <p:spPr>
          <a:xfrm>
            <a:off x="3307458" y="2717064"/>
            <a:ext cx="608957" cy="322984"/>
          </a:xfrm>
          <a:prstGeom prst="rightArrow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 anchor="ctr" anchorCtr="0"/>
          <a:lstStyle/>
          <a:p>
            <a:r>
              <a:rPr lang="tr-TR" sz="9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Kuvvet</a:t>
            </a:r>
          </a:p>
        </p:txBody>
      </p:sp>
      <p:grpSp>
        <p:nvGrpSpPr>
          <p:cNvPr id="40" name="Grup 39"/>
          <p:cNvGrpSpPr/>
          <p:nvPr/>
        </p:nvGrpSpPr>
        <p:grpSpPr>
          <a:xfrm>
            <a:off x="2289198" y="1749234"/>
            <a:ext cx="996928" cy="1592760"/>
            <a:chOff x="231797" y="3225609"/>
            <a:chExt cx="1190625" cy="1592760"/>
          </a:xfrm>
        </p:grpSpPr>
        <p:pic>
          <p:nvPicPr>
            <p:cNvPr id="41" name="Picture 2" descr="D:\DOKTOR\9-ISTUZMAN\1-EĞİTİM KURUMU\1. İstanbuluzman\Z.Resim-İkon\Müzik-Ses\kmixdocked_mute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797" y="3225609"/>
              <a:ext cx="1190625" cy="1592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53 Metin kutusu"/>
            <p:cNvSpPr txBox="1"/>
            <p:nvPr/>
          </p:nvSpPr>
          <p:spPr>
            <a:xfrm rot="16200000">
              <a:off x="137128" y="3837632"/>
              <a:ext cx="912331" cy="348721"/>
            </a:xfrm>
            <a:prstGeom prst="rect">
              <a:avLst/>
            </a:prstGeom>
            <a:noFill/>
            <a:ln w="3175" cmpd="sng"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sz="900" b="1" dirty="0" smtClean="0">
                  <a:solidFill>
                    <a:srgbClr val="000000"/>
                  </a:solidFill>
                  <a:latin typeface="Cambria" pitchFamily="18" charset="0"/>
                </a:rPr>
                <a:t>Ses Kaynağı</a:t>
              </a:r>
            </a:p>
          </p:txBody>
        </p:sp>
      </p:grpSp>
      <p:grpSp>
        <p:nvGrpSpPr>
          <p:cNvPr id="2" name="Grup 1"/>
          <p:cNvGrpSpPr/>
          <p:nvPr/>
        </p:nvGrpSpPr>
        <p:grpSpPr>
          <a:xfrm>
            <a:off x="666750" y="1579950"/>
            <a:ext cx="1819275" cy="1847492"/>
            <a:chOff x="866775" y="1373214"/>
            <a:chExt cx="2219325" cy="2228060"/>
          </a:xfrm>
        </p:grpSpPr>
        <p:pic>
          <p:nvPicPr>
            <p:cNvPr id="32771" name="Picture 3" descr="D:\DOKTOR\2-DRUZ\1. EĞİTİM KURUMU\1. İstanbuluzman\2-RESİMLER\Dünya-Uzay-Uçak\Earth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775" y="1373214"/>
              <a:ext cx="2219325" cy="22280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53 Metin kutusu"/>
            <p:cNvSpPr txBox="1"/>
            <p:nvPr/>
          </p:nvSpPr>
          <p:spPr>
            <a:xfrm>
              <a:off x="1282578" y="1936576"/>
              <a:ext cx="1222546" cy="348722"/>
            </a:xfrm>
            <a:prstGeom prst="rect">
              <a:avLst/>
            </a:prstGeom>
            <a:noFill/>
            <a:ln w="3175" cmpd="sng"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sz="1400" dirty="0" smtClean="0">
                  <a:solidFill>
                    <a:srgbClr val="000000"/>
                  </a:solidFill>
                  <a:latin typeface="Cambria" pitchFamily="18" charset="0"/>
                </a:rPr>
                <a:t>Atmosfer </a:t>
              </a:r>
            </a:p>
          </p:txBody>
        </p:sp>
      </p:grpSp>
      <p:pic>
        <p:nvPicPr>
          <p:cNvPr id="133" name="Picture 4" descr="Lwav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395" y="1911355"/>
            <a:ext cx="2811647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4" name="Oval 133"/>
          <p:cNvSpPr/>
          <p:nvPr/>
        </p:nvSpPr>
        <p:spPr>
          <a:xfrm>
            <a:off x="3908627" y="1802250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35" name="Oval 134"/>
          <p:cNvSpPr/>
          <p:nvPr/>
        </p:nvSpPr>
        <p:spPr>
          <a:xfrm>
            <a:off x="4000611" y="2166167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36" name="Oval 135"/>
          <p:cNvSpPr/>
          <p:nvPr/>
        </p:nvSpPr>
        <p:spPr>
          <a:xfrm>
            <a:off x="4480872" y="235572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37" name="Oval 136"/>
          <p:cNvSpPr/>
          <p:nvPr/>
        </p:nvSpPr>
        <p:spPr>
          <a:xfrm>
            <a:off x="4577151" y="187394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38" name="Oval 137"/>
          <p:cNvSpPr/>
          <p:nvPr/>
        </p:nvSpPr>
        <p:spPr>
          <a:xfrm>
            <a:off x="4184852" y="1954650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39" name="Oval 138"/>
          <p:cNvSpPr/>
          <p:nvPr/>
        </p:nvSpPr>
        <p:spPr>
          <a:xfrm>
            <a:off x="4255195" y="2403901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40" name="Oval 139"/>
          <p:cNvSpPr/>
          <p:nvPr/>
        </p:nvSpPr>
        <p:spPr>
          <a:xfrm>
            <a:off x="4966647" y="250812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41" name="Oval 140"/>
          <p:cNvSpPr/>
          <p:nvPr/>
        </p:nvSpPr>
        <p:spPr>
          <a:xfrm>
            <a:off x="4853376" y="202634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42" name="Oval 141"/>
          <p:cNvSpPr/>
          <p:nvPr/>
        </p:nvSpPr>
        <p:spPr>
          <a:xfrm>
            <a:off x="4341033" y="1784655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43" name="Oval 142"/>
          <p:cNvSpPr/>
          <p:nvPr/>
        </p:nvSpPr>
        <p:spPr>
          <a:xfrm>
            <a:off x="4248037" y="218281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44" name="Oval 143"/>
          <p:cNvSpPr/>
          <p:nvPr/>
        </p:nvSpPr>
        <p:spPr>
          <a:xfrm>
            <a:off x="4919022" y="226999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45" name="Oval 144"/>
          <p:cNvSpPr/>
          <p:nvPr/>
        </p:nvSpPr>
        <p:spPr>
          <a:xfrm>
            <a:off x="4872426" y="178821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46" name="Oval 145"/>
          <p:cNvSpPr/>
          <p:nvPr/>
        </p:nvSpPr>
        <p:spPr>
          <a:xfrm>
            <a:off x="3823895" y="202634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47" name="Oval 146"/>
          <p:cNvSpPr/>
          <p:nvPr/>
        </p:nvSpPr>
        <p:spPr>
          <a:xfrm>
            <a:off x="4095749" y="2574087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48" name="Oval 147"/>
          <p:cNvSpPr/>
          <p:nvPr/>
        </p:nvSpPr>
        <p:spPr>
          <a:xfrm>
            <a:off x="4414197" y="261289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49" name="Oval 148"/>
          <p:cNvSpPr/>
          <p:nvPr/>
        </p:nvSpPr>
        <p:spPr>
          <a:xfrm>
            <a:off x="4510476" y="213111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0" name="Oval 149"/>
          <p:cNvSpPr>
            <a:spLocks noChangeAspect="1"/>
          </p:cNvSpPr>
          <p:nvPr/>
        </p:nvSpPr>
        <p:spPr>
          <a:xfrm>
            <a:off x="4061027" y="1954650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1" name="Oval 150"/>
          <p:cNvSpPr>
            <a:spLocks noChangeAspect="1"/>
          </p:cNvSpPr>
          <p:nvPr/>
        </p:nvSpPr>
        <p:spPr>
          <a:xfrm>
            <a:off x="4067062" y="2420943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2" name="Oval 151"/>
          <p:cNvSpPr>
            <a:spLocks noChangeAspect="1"/>
          </p:cNvSpPr>
          <p:nvPr/>
        </p:nvSpPr>
        <p:spPr>
          <a:xfrm>
            <a:off x="4633272" y="2508123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3" name="Oval 152"/>
          <p:cNvSpPr>
            <a:spLocks noChangeAspect="1"/>
          </p:cNvSpPr>
          <p:nvPr/>
        </p:nvSpPr>
        <p:spPr>
          <a:xfrm>
            <a:off x="4729551" y="2026343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4" name="Oval 153"/>
          <p:cNvSpPr>
            <a:spLocks noChangeAspect="1"/>
          </p:cNvSpPr>
          <p:nvPr/>
        </p:nvSpPr>
        <p:spPr>
          <a:xfrm>
            <a:off x="3906170" y="249588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5" name="Oval 154"/>
          <p:cNvSpPr>
            <a:spLocks noChangeAspect="1"/>
          </p:cNvSpPr>
          <p:nvPr/>
        </p:nvSpPr>
        <p:spPr>
          <a:xfrm>
            <a:off x="4651609" y="2694447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6" name="Oval 155"/>
          <p:cNvSpPr>
            <a:spLocks noChangeAspect="1"/>
          </p:cNvSpPr>
          <p:nvPr/>
        </p:nvSpPr>
        <p:spPr>
          <a:xfrm>
            <a:off x="4423308" y="197806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7" name="Oval 156"/>
          <p:cNvSpPr>
            <a:spLocks noChangeAspect="1"/>
          </p:cNvSpPr>
          <p:nvPr/>
        </p:nvSpPr>
        <p:spPr>
          <a:xfrm>
            <a:off x="4178552" y="1827600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8" name="Oval 157"/>
          <p:cNvSpPr/>
          <p:nvPr/>
        </p:nvSpPr>
        <p:spPr>
          <a:xfrm>
            <a:off x="3852358" y="2321525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9" name="Oval 158"/>
          <p:cNvSpPr>
            <a:spLocks noChangeAspect="1"/>
          </p:cNvSpPr>
          <p:nvPr/>
        </p:nvSpPr>
        <p:spPr>
          <a:xfrm>
            <a:off x="4584821" y="1768102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0" name="Oval 159"/>
          <p:cNvSpPr>
            <a:spLocks noChangeAspect="1"/>
          </p:cNvSpPr>
          <p:nvPr/>
        </p:nvSpPr>
        <p:spPr>
          <a:xfrm>
            <a:off x="4757097" y="1834337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1" name="Oval 160"/>
          <p:cNvSpPr/>
          <p:nvPr/>
        </p:nvSpPr>
        <p:spPr>
          <a:xfrm>
            <a:off x="4518972" y="285102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2" name="Oval 161"/>
          <p:cNvSpPr/>
          <p:nvPr/>
        </p:nvSpPr>
        <p:spPr>
          <a:xfrm>
            <a:off x="4293295" y="2765461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3" name="Oval 162"/>
          <p:cNvSpPr/>
          <p:nvPr/>
        </p:nvSpPr>
        <p:spPr>
          <a:xfrm>
            <a:off x="4795197" y="300342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4" name="Oval 163"/>
          <p:cNvSpPr/>
          <p:nvPr/>
        </p:nvSpPr>
        <p:spPr>
          <a:xfrm>
            <a:off x="4861872" y="276529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5" name="Oval 164"/>
          <p:cNvSpPr/>
          <p:nvPr/>
        </p:nvSpPr>
        <p:spPr>
          <a:xfrm>
            <a:off x="4255195" y="302101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6" name="Oval 165"/>
          <p:cNvSpPr/>
          <p:nvPr/>
        </p:nvSpPr>
        <p:spPr>
          <a:xfrm>
            <a:off x="4452297" y="310819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7" name="Oval 166"/>
          <p:cNvSpPr>
            <a:spLocks noChangeAspect="1"/>
          </p:cNvSpPr>
          <p:nvPr/>
        </p:nvSpPr>
        <p:spPr>
          <a:xfrm>
            <a:off x="4105162" y="2954343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8" name="Oval 167"/>
          <p:cNvSpPr>
            <a:spLocks noChangeAspect="1"/>
          </p:cNvSpPr>
          <p:nvPr/>
        </p:nvSpPr>
        <p:spPr>
          <a:xfrm>
            <a:off x="4671372" y="3003423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9" name="Oval 168"/>
          <p:cNvSpPr>
            <a:spLocks noChangeAspect="1"/>
          </p:cNvSpPr>
          <p:nvPr/>
        </p:nvSpPr>
        <p:spPr>
          <a:xfrm>
            <a:off x="4184852" y="2769663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70" name="Oval 169"/>
          <p:cNvSpPr>
            <a:spLocks noChangeAspect="1"/>
          </p:cNvSpPr>
          <p:nvPr/>
        </p:nvSpPr>
        <p:spPr>
          <a:xfrm>
            <a:off x="4689709" y="3189747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71" name="Oval 170"/>
          <p:cNvSpPr/>
          <p:nvPr/>
        </p:nvSpPr>
        <p:spPr>
          <a:xfrm>
            <a:off x="3910084" y="268248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72" name="Oval 171"/>
          <p:cNvSpPr/>
          <p:nvPr/>
        </p:nvSpPr>
        <p:spPr>
          <a:xfrm>
            <a:off x="3916552" y="289864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73" name="Oval 172"/>
          <p:cNvSpPr/>
          <p:nvPr/>
        </p:nvSpPr>
        <p:spPr>
          <a:xfrm>
            <a:off x="3792727" y="2631509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74" name="Oval 173"/>
          <p:cNvSpPr>
            <a:spLocks noChangeAspect="1"/>
          </p:cNvSpPr>
          <p:nvPr/>
        </p:nvSpPr>
        <p:spPr>
          <a:xfrm>
            <a:off x="3792727" y="2898648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75" name="Oval 174"/>
          <p:cNvSpPr>
            <a:spLocks noChangeAspect="1"/>
          </p:cNvSpPr>
          <p:nvPr/>
        </p:nvSpPr>
        <p:spPr>
          <a:xfrm>
            <a:off x="4076852" y="3075290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76" name="Oval 175"/>
          <p:cNvSpPr/>
          <p:nvPr/>
        </p:nvSpPr>
        <p:spPr>
          <a:xfrm>
            <a:off x="4757097" y="2555516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77" name="Oval 176"/>
          <p:cNvSpPr>
            <a:spLocks noChangeAspect="1"/>
          </p:cNvSpPr>
          <p:nvPr/>
        </p:nvSpPr>
        <p:spPr>
          <a:xfrm>
            <a:off x="4671372" y="2260241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78" name="Oval 177"/>
          <p:cNvSpPr>
            <a:spLocks noChangeAspect="1"/>
          </p:cNvSpPr>
          <p:nvPr/>
        </p:nvSpPr>
        <p:spPr>
          <a:xfrm>
            <a:off x="5062701" y="2114507"/>
            <a:ext cx="190971" cy="190971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79" name="Oval 178"/>
          <p:cNvSpPr>
            <a:spLocks noChangeAspect="1"/>
          </p:cNvSpPr>
          <p:nvPr/>
        </p:nvSpPr>
        <p:spPr>
          <a:xfrm>
            <a:off x="4812096" y="2260241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0" name="Oval 179"/>
          <p:cNvSpPr>
            <a:spLocks noChangeAspect="1"/>
          </p:cNvSpPr>
          <p:nvPr/>
        </p:nvSpPr>
        <p:spPr>
          <a:xfrm>
            <a:off x="4768976" y="2413153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1" name="Oval 180"/>
          <p:cNvSpPr/>
          <p:nvPr/>
        </p:nvSpPr>
        <p:spPr>
          <a:xfrm>
            <a:off x="5224068" y="226854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2" name="Oval 181"/>
          <p:cNvSpPr/>
          <p:nvPr/>
        </p:nvSpPr>
        <p:spPr>
          <a:xfrm>
            <a:off x="5320347" y="178676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3" name="Oval 182"/>
          <p:cNvSpPr/>
          <p:nvPr/>
        </p:nvSpPr>
        <p:spPr>
          <a:xfrm>
            <a:off x="5129847" y="163436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4" name="Oval 183"/>
          <p:cNvSpPr/>
          <p:nvPr/>
        </p:nvSpPr>
        <p:spPr>
          <a:xfrm>
            <a:off x="5157393" y="252571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5" name="Oval 184"/>
          <p:cNvSpPr/>
          <p:nvPr/>
        </p:nvSpPr>
        <p:spPr>
          <a:xfrm>
            <a:off x="5253672" y="204393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6" name="Oval 185"/>
          <p:cNvSpPr>
            <a:spLocks noChangeAspect="1"/>
          </p:cNvSpPr>
          <p:nvPr/>
        </p:nvSpPr>
        <p:spPr>
          <a:xfrm>
            <a:off x="5376468" y="2420943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7" name="Oval 186"/>
          <p:cNvSpPr>
            <a:spLocks noChangeAspect="1"/>
          </p:cNvSpPr>
          <p:nvPr/>
        </p:nvSpPr>
        <p:spPr>
          <a:xfrm>
            <a:off x="5472747" y="1939163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8" name="Oval 187"/>
          <p:cNvSpPr>
            <a:spLocks noChangeAspect="1"/>
          </p:cNvSpPr>
          <p:nvPr/>
        </p:nvSpPr>
        <p:spPr>
          <a:xfrm>
            <a:off x="5394805" y="2607267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9" name="Oval 188"/>
          <p:cNvSpPr>
            <a:spLocks noChangeAspect="1"/>
          </p:cNvSpPr>
          <p:nvPr/>
        </p:nvSpPr>
        <p:spPr>
          <a:xfrm>
            <a:off x="5166504" y="189088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90" name="Oval 189"/>
          <p:cNvSpPr>
            <a:spLocks noChangeAspect="1"/>
          </p:cNvSpPr>
          <p:nvPr/>
        </p:nvSpPr>
        <p:spPr>
          <a:xfrm>
            <a:off x="4842242" y="1614247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91" name="Oval 190"/>
          <p:cNvSpPr>
            <a:spLocks noChangeAspect="1"/>
          </p:cNvSpPr>
          <p:nvPr/>
        </p:nvSpPr>
        <p:spPr>
          <a:xfrm>
            <a:off x="5014518" y="1680482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92" name="Oval 191"/>
          <p:cNvSpPr/>
          <p:nvPr/>
        </p:nvSpPr>
        <p:spPr>
          <a:xfrm>
            <a:off x="5090718" y="276384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93" name="Oval 192"/>
          <p:cNvSpPr/>
          <p:nvPr/>
        </p:nvSpPr>
        <p:spPr>
          <a:xfrm>
            <a:off x="5366943" y="291624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95" name="Oval 194"/>
          <p:cNvSpPr/>
          <p:nvPr/>
        </p:nvSpPr>
        <p:spPr>
          <a:xfrm>
            <a:off x="5024043" y="302101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96" name="Oval 195"/>
          <p:cNvSpPr>
            <a:spLocks noChangeAspect="1"/>
          </p:cNvSpPr>
          <p:nvPr/>
        </p:nvSpPr>
        <p:spPr>
          <a:xfrm>
            <a:off x="5243118" y="2916243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97" name="Oval 196"/>
          <p:cNvSpPr>
            <a:spLocks noChangeAspect="1"/>
          </p:cNvSpPr>
          <p:nvPr/>
        </p:nvSpPr>
        <p:spPr>
          <a:xfrm>
            <a:off x="5261455" y="3102567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98" name="Oval 197"/>
          <p:cNvSpPr/>
          <p:nvPr/>
        </p:nvSpPr>
        <p:spPr>
          <a:xfrm>
            <a:off x="5500293" y="2468336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99" name="Oval 198"/>
          <p:cNvSpPr>
            <a:spLocks noChangeAspect="1"/>
          </p:cNvSpPr>
          <p:nvPr/>
        </p:nvSpPr>
        <p:spPr>
          <a:xfrm>
            <a:off x="5414568" y="2173061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0" name="Oval 199"/>
          <p:cNvSpPr>
            <a:spLocks noChangeAspect="1"/>
          </p:cNvSpPr>
          <p:nvPr/>
        </p:nvSpPr>
        <p:spPr>
          <a:xfrm>
            <a:off x="5555292" y="2173061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1" name="Oval 200"/>
          <p:cNvSpPr>
            <a:spLocks noChangeAspect="1"/>
          </p:cNvSpPr>
          <p:nvPr/>
        </p:nvSpPr>
        <p:spPr>
          <a:xfrm>
            <a:off x="5512172" y="2325973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2" name="Oval 201"/>
          <p:cNvSpPr>
            <a:spLocks noChangeAspect="1"/>
          </p:cNvSpPr>
          <p:nvPr/>
        </p:nvSpPr>
        <p:spPr>
          <a:xfrm>
            <a:off x="5307484" y="2718689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3" name="Oval 202"/>
          <p:cNvSpPr/>
          <p:nvPr/>
        </p:nvSpPr>
        <p:spPr>
          <a:xfrm>
            <a:off x="4013402" y="1592700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4" name="Oval 203"/>
          <p:cNvSpPr/>
          <p:nvPr/>
        </p:nvSpPr>
        <p:spPr>
          <a:xfrm>
            <a:off x="4445808" y="1575105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5" name="Oval 204"/>
          <p:cNvSpPr>
            <a:spLocks noChangeAspect="1"/>
          </p:cNvSpPr>
          <p:nvPr/>
        </p:nvSpPr>
        <p:spPr>
          <a:xfrm>
            <a:off x="4283327" y="1618050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6" name="Oval 205"/>
          <p:cNvSpPr>
            <a:spLocks noChangeAspect="1"/>
          </p:cNvSpPr>
          <p:nvPr/>
        </p:nvSpPr>
        <p:spPr>
          <a:xfrm>
            <a:off x="4689596" y="1558552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7" name="Oval 206"/>
          <p:cNvSpPr>
            <a:spLocks noChangeAspect="1"/>
          </p:cNvSpPr>
          <p:nvPr/>
        </p:nvSpPr>
        <p:spPr>
          <a:xfrm>
            <a:off x="4842109" y="3218322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8" name="Oval 207"/>
          <p:cNvSpPr>
            <a:spLocks noChangeAspect="1"/>
          </p:cNvSpPr>
          <p:nvPr/>
        </p:nvSpPr>
        <p:spPr>
          <a:xfrm>
            <a:off x="4984984" y="3199272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9" name="Oval 208"/>
          <p:cNvSpPr/>
          <p:nvPr/>
        </p:nvSpPr>
        <p:spPr>
          <a:xfrm>
            <a:off x="5623127" y="1830825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0" name="Oval 209"/>
          <p:cNvSpPr/>
          <p:nvPr/>
        </p:nvSpPr>
        <p:spPr>
          <a:xfrm>
            <a:off x="5715111" y="2194742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1" name="Oval 210"/>
          <p:cNvSpPr/>
          <p:nvPr/>
        </p:nvSpPr>
        <p:spPr>
          <a:xfrm>
            <a:off x="6195372" y="238429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2" name="Oval 211"/>
          <p:cNvSpPr/>
          <p:nvPr/>
        </p:nvSpPr>
        <p:spPr>
          <a:xfrm>
            <a:off x="6291651" y="190251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3" name="Oval 212"/>
          <p:cNvSpPr/>
          <p:nvPr/>
        </p:nvSpPr>
        <p:spPr>
          <a:xfrm>
            <a:off x="5899352" y="1983225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4" name="Oval 213"/>
          <p:cNvSpPr/>
          <p:nvPr/>
        </p:nvSpPr>
        <p:spPr>
          <a:xfrm>
            <a:off x="5969695" y="2432476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7" name="Oval 216"/>
          <p:cNvSpPr/>
          <p:nvPr/>
        </p:nvSpPr>
        <p:spPr>
          <a:xfrm>
            <a:off x="6055533" y="1813230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8" name="Oval 217"/>
          <p:cNvSpPr/>
          <p:nvPr/>
        </p:nvSpPr>
        <p:spPr>
          <a:xfrm>
            <a:off x="5962537" y="221139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1" name="Oval 220"/>
          <p:cNvSpPr/>
          <p:nvPr/>
        </p:nvSpPr>
        <p:spPr>
          <a:xfrm>
            <a:off x="5538395" y="205491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2" name="Oval 221"/>
          <p:cNvSpPr/>
          <p:nvPr/>
        </p:nvSpPr>
        <p:spPr>
          <a:xfrm>
            <a:off x="5810249" y="2602662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3" name="Oval 222"/>
          <p:cNvSpPr/>
          <p:nvPr/>
        </p:nvSpPr>
        <p:spPr>
          <a:xfrm>
            <a:off x="6128697" y="264147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4" name="Oval 223"/>
          <p:cNvSpPr/>
          <p:nvPr/>
        </p:nvSpPr>
        <p:spPr>
          <a:xfrm>
            <a:off x="6224976" y="215969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5" name="Oval 224"/>
          <p:cNvSpPr>
            <a:spLocks noChangeAspect="1"/>
          </p:cNvSpPr>
          <p:nvPr/>
        </p:nvSpPr>
        <p:spPr>
          <a:xfrm>
            <a:off x="5775527" y="198322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6" name="Oval 225"/>
          <p:cNvSpPr>
            <a:spLocks noChangeAspect="1"/>
          </p:cNvSpPr>
          <p:nvPr/>
        </p:nvSpPr>
        <p:spPr>
          <a:xfrm>
            <a:off x="5781562" y="2449518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7" name="Oval 226"/>
          <p:cNvSpPr>
            <a:spLocks noChangeAspect="1"/>
          </p:cNvSpPr>
          <p:nvPr/>
        </p:nvSpPr>
        <p:spPr>
          <a:xfrm>
            <a:off x="6347772" y="2536698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8" name="Oval 227"/>
          <p:cNvSpPr>
            <a:spLocks noChangeAspect="1"/>
          </p:cNvSpPr>
          <p:nvPr/>
        </p:nvSpPr>
        <p:spPr>
          <a:xfrm>
            <a:off x="6444051" y="2054918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0" name="Oval 229"/>
          <p:cNvSpPr>
            <a:spLocks noChangeAspect="1"/>
          </p:cNvSpPr>
          <p:nvPr/>
        </p:nvSpPr>
        <p:spPr>
          <a:xfrm>
            <a:off x="6366109" y="2723022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1" name="Oval 230"/>
          <p:cNvSpPr>
            <a:spLocks noChangeAspect="1"/>
          </p:cNvSpPr>
          <p:nvPr/>
        </p:nvSpPr>
        <p:spPr>
          <a:xfrm>
            <a:off x="6137808" y="2006640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2" name="Oval 231"/>
          <p:cNvSpPr>
            <a:spLocks noChangeAspect="1"/>
          </p:cNvSpPr>
          <p:nvPr/>
        </p:nvSpPr>
        <p:spPr>
          <a:xfrm>
            <a:off x="5893052" y="185617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4" name="Oval 233"/>
          <p:cNvSpPr>
            <a:spLocks noChangeAspect="1"/>
          </p:cNvSpPr>
          <p:nvPr/>
        </p:nvSpPr>
        <p:spPr>
          <a:xfrm>
            <a:off x="6299321" y="1796677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5" name="Oval 234"/>
          <p:cNvSpPr>
            <a:spLocks noChangeAspect="1"/>
          </p:cNvSpPr>
          <p:nvPr/>
        </p:nvSpPr>
        <p:spPr>
          <a:xfrm>
            <a:off x="6471597" y="1862912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6" name="Oval 235"/>
          <p:cNvSpPr/>
          <p:nvPr/>
        </p:nvSpPr>
        <p:spPr>
          <a:xfrm>
            <a:off x="6233472" y="287959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7" name="Oval 236"/>
          <p:cNvSpPr/>
          <p:nvPr/>
        </p:nvSpPr>
        <p:spPr>
          <a:xfrm>
            <a:off x="6007795" y="2794036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8" name="Oval 237"/>
          <p:cNvSpPr/>
          <p:nvPr/>
        </p:nvSpPr>
        <p:spPr>
          <a:xfrm>
            <a:off x="6509697" y="303199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0" name="Oval 239"/>
          <p:cNvSpPr/>
          <p:nvPr/>
        </p:nvSpPr>
        <p:spPr>
          <a:xfrm>
            <a:off x="5969695" y="304959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1" name="Oval 240"/>
          <p:cNvSpPr/>
          <p:nvPr/>
        </p:nvSpPr>
        <p:spPr>
          <a:xfrm>
            <a:off x="6166797" y="313677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2" name="Oval 241"/>
          <p:cNvSpPr>
            <a:spLocks noChangeAspect="1"/>
          </p:cNvSpPr>
          <p:nvPr/>
        </p:nvSpPr>
        <p:spPr>
          <a:xfrm>
            <a:off x="5819662" y="2982918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3" name="Oval 242"/>
          <p:cNvSpPr>
            <a:spLocks noChangeAspect="1"/>
          </p:cNvSpPr>
          <p:nvPr/>
        </p:nvSpPr>
        <p:spPr>
          <a:xfrm>
            <a:off x="6385872" y="3031998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4" name="Oval 243"/>
          <p:cNvSpPr>
            <a:spLocks noChangeAspect="1"/>
          </p:cNvSpPr>
          <p:nvPr/>
        </p:nvSpPr>
        <p:spPr>
          <a:xfrm>
            <a:off x="5899352" y="2798238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5" name="Oval 244"/>
          <p:cNvSpPr>
            <a:spLocks noChangeAspect="1"/>
          </p:cNvSpPr>
          <p:nvPr/>
        </p:nvSpPr>
        <p:spPr>
          <a:xfrm>
            <a:off x="6404209" y="3218322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7" name="Oval 246"/>
          <p:cNvSpPr/>
          <p:nvPr/>
        </p:nvSpPr>
        <p:spPr>
          <a:xfrm>
            <a:off x="5631052" y="292722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8" name="Oval 247"/>
          <p:cNvSpPr/>
          <p:nvPr/>
        </p:nvSpPr>
        <p:spPr>
          <a:xfrm>
            <a:off x="5507227" y="2660084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9" name="Oval 248"/>
          <p:cNvSpPr>
            <a:spLocks noChangeAspect="1"/>
          </p:cNvSpPr>
          <p:nvPr/>
        </p:nvSpPr>
        <p:spPr>
          <a:xfrm>
            <a:off x="5507227" y="2927223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0" name="Oval 249"/>
          <p:cNvSpPr>
            <a:spLocks noChangeAspect="1"/>
          </p:cNvSpPr>
          <p:nvPr/>
        </p:nvSpPr>
        <p:spPr>
          <a:xfrm>
            <a:off x="5791352" y="310386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1" name="Oval 250"/>
          <p:cNvSpPr/>
          <p:nvPr/>
        </p:nvSpPr>
        <p:spPr>
          <a:xfrm>
            <a:off x="6471597" y="2584091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2" name="Oval 251"/>
          <p:cNvSpPr>
            <a:spLocks noChangeAspect="1"/>
          </p:cNvSpPr>
          <p:nvPr/>
        </p:nvSpPr>
        <p:spPr>
          <a:xfrm>
            <a:off x="6385872" y="2288816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5" name="Oval 254"/>
          <p:cNvSpPr>
            <a:spLocks noChangeAspect="1"/>
          </p:cNvSpPr>
          <p:nvPr/>
        </p:nvSpPr>
        <p:spPr>
          <a:xfrm>
            <a:off x="6483476" y="2441728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78" name="Oval 277"/>
          <p:cNvSpPr/>
          <p:nvPr/>
        </p:nvSpPr>
        <p:spPr>
          <a:xfrm>
            <a:off x="5727902" y="1621275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79" name="Oval 278"/>
          <p:cNvSpPr/>
          <p:nvPr/>
        </p:nvSpPr>
        <p:spPr>
          <a:xfrm>
            <a:off x="6160308" y="1603680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0" name="Oval 279"/>
          <p:cNvSpPr>
            <a:spLocks noChangeAspect="1"/>
          </p:cNvSpPr>
          <p:nvPr/>
        </p:nvSpPr>
        <p:spPr>
          <a:xfrm>
            <a:off x="5997827" y="164662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1" name="Oval 280"/>
          <p:cNvSpPr>
            <a:spLocks noChangeAspect="1"/>
          </p:cNvSpPr>
          <p:nvPr/>
        </p:nvSpPr>
        <p:spPr>
          <a:xfrm>
            <a:off x="6404096" y="1587127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2" name="Oval 281"/>
          <p:cNvSpPr>
            <a:spLocks noChangeAspect="1"/>
          </p:cNvSpPr>
          <p:nvPr/>
        </p:nvSpPr>
        <p:spPr>
          <a:xfrm>
            <a:off x="6556609" y="3246897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4" name="Oval 283"/>
          <p:cNvSpPr/>
          <p:nvPr/>
        </p:nvSpPr>
        <p:spPr>
          <a:xfrm>
            <a:off x="5519097" y="312724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5" name="Oval 284"/>
          <p:cNvSpPr/>
          <p:nvPr/>
        </p:nvSpPr>
        <p:spPr>
          <a:xfrm>
            <a:off x="4979095" y="314484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6" name="Oval 285"/>
          <p:cNvSpPr/>
          <p:nvPr/>
        </p:nvSpPr>
        <p:spPr>
          <a:xfrm>
            <a:off x="5176197" y="323202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7" name="Oval 286"/>
          <p:cNvSpPr>
            <a:spLocks noChangeAspect="1"/>
          </p:cNvSpPr>
          <p:nvPr/>
        </p:nvSpPr>
        <p:spPr>
          <a:xfrm>
            <a:off x="5395272" y="3127248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8" name="Oval 287"/>
          <p:cNvSpPr>
            <a:spLocks noChangeAspect="1"/>
          </p:cNvSpPr>
          <p:nvPr/>
        </p:nvSpPr>
        <p:spPr>
          <a:xfrm>
            <a:off x="5413609" y="3313572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9" name="Oval 288"/>
          <p:cNvSpPr/>
          <p:nvPr/>
        </p:nvSpPr>
        <p:spPr>
          <a:xfrm>
            <a:off x="5747943" y="314484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0" name="Oval 289"/>
          <p:cNvSpPr>
            <a:spLocks noChangeAspect="1"/>
          </p:cNvSpPr>
          <p:nvPr/>
        </p:nvSpPr>
        <p:spPr>
          <a:xfrm>
            <a:off x="5566009" y="3342147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1" name="Oval 290"/>
          <p:cNvSpPr>
            <a:spLocks noChangeAspect="1"/>
          </p:cNvSpPr>
          <p:nvPr/>
        </p:nvSpPr>
        <p:spPr>
          <a:xfrm>
            <a:off x="5708884" y="3323097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2" name="Oval 291"/>
          <p:cNvSpPr/>
          <p:nvPr/>
        </p:nvSpPr>
        <p:spPr>
          <a:xfrm>
            <a:off x="5680389" y="2774494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3" name="Oval 292"/>
          <p:cNvSpPr>
            <a:spLocks noChangeAspect="1"/>
          </p:cNvSpPr>
          <p:nvPr/>
        </p:nvSpPr>
        <p:spPr>
          <a:xfrm>
            <a:off x="5683352" y="2646318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4" name="Oval 293"/>
          <p:cNvSpPr>
            <a:spLocks noChangeAspect="1"/>
          </p:cNvSpPr>
          <p:nvPr/>
        </p:nvSpPr>
        <p:spPr>
          <a:xfrm>
            <a:off x="5995026" y="2846721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5" name="Oval 294"/>
          <p:cNvSpPr>
            <a:spLocks noChangeAspect="1"/>
          </p:cNvSpPr>
          <p:nvPr/>
        </p:nvSpPr>
        <p:spPr>
          <a:xfrm>
            <a:off x="4804606" y="2712979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6" name="Oval 295"/>
          <p:cNvSpPr>
            <a:spLocks noChangeAspect="1"/>
          </p:cNvSpPr>
          <p:nvPr/>
        </p:nvSpPr>
        <p:spPr>
          <a:xfrm>
            <a:off x="4957006" y="2741554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7" name="Oval 296"/>
          <p:cNvSpPr>
            <a:spLocks noChangeAspect="1"/>
          </p:cNvSpPr>
          <p:nvPr/>
        </p:nvSpPr>
        <p:spPr>
          <a:xfrm>
            <a:off x="5099881" y="2722504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8" name="Oval 297"/>
          <p:cNvSpPr/>
          <p:nvPr/>
        </p:nvSpPr>
        <p:spPr>
          <a:xfrm>
            <a:off x="5652563" y="2384298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99" name="Oval 298"/>
          <p:cNvSpPr>
            <a:spLocks noChangeAspect="1"/>
          </p:cNvSpPr>
          <p:nvPr/>
        </p:nvSpPr>
        <p:spPr>
          <a:xfrm>
            <a:off x="5595297" y="2331979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00" name="Oval 299"/>
          <p:cNvSpPr>
            <a:spLocks noChangeAspect="1"/>
          </p:cNvSpPr>
          <p:nvPr/>
        </p:nvSpPr>
        <p:spPr>
          <a:xfrm>
            <a:off x="5747697" y="2360554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01" name="Oval 300"/>
          <p:cNvSpPr>
            <a:spLocks noChangeAspect="1"/>
          </p:cNvSpPr>
          <p:nvPr/>
        </p:nvSpPr>
        <p:spPr>
          <a:xfrm>
            <a:off x="5890572" y="2341504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02" name="Oval 301"/>
          <p:cNvSpPr/>
          <p:nvPr/>
        </p:nvSpPr>
        <p:spPr>
          <a:xfrm>
            <a:off x="5462793" y="163436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03" name="Oval 302"/>
          <p:cNvSpPr>
            <a:spLocks noChangeAspect="1"/>
          </p:cNvSpPr>
          <p:nvPr/>
        </p:nvSpPr>
        <p:spPr>
          <a:xfrm>
            <a:off x="5052147" y="1585260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04" name="Oval 303"/>
          <p:cNvSpPr/>
          <p:nvPr/>
        </p:nvSpPr>
        <p:spPr>
          <a:xfrm>
            <a:off x="5292015" y="1567276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05" name="Oval 304"/>
          <p:cNvSpPr/>
          <p:nvPr/>
        </p:nvSpPr>
        <p:spPr>
          <a:xfrm>
            <a:off x="4985922" y="1950045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06" name="Oval 305"/>
          <p:cNvSpPr>
            <a:spLocks noChangeAspect="1"/>
          </p:cNvSpPr>
          <p:nvPr/>
        </p:nvSpPr>
        <p:spPr>
          <a:xfrm>
            <a:off x="3840774" y="321080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07" name="Oval 306"/>
          <p:cNvSpPr>
            <a:spLocks noChangeAspect="1"/>
          </p:cNvSpPr>
          <p:nvPr/>
        </p:nvSpPr>
        <p:spPr>
          <a:xfrm>
            <a:off x="3993174" y="3239380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08" name="Oval 307"/>
          <p:cNvSpPr>
            <a:spLocks noChangeAspect="1"/>
          </p:cNvSpPr>
          <p:nvPr/>
        </p:nvSpPr>
        <p:spPr>
          <a:xfrm>
            <a:off x="4136049" y="3220330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09" name="Oval 308"/>
          <p:cNvSpPr>
            <a:spLocks noChangeAspect="1"/>
          </p:cNvSpPr>
          <p:nvPr/>
        </p:nvSpPr>
        <p:spPr>
          <a:xfrm>
            <a:off x="5555274" y="3239380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10" name="Oval 309"/>
          <p:cNvSpPr>
            <a:spLocks noChangeAspect="1"/>
          </p:cNvSpPr>
          <p:nvPr/>
        </p:nvSpPr>
        <p:spPr>
          <a:xfrm>
            <a:off x="5707674" y="326795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11" name="Oval 310"/>
          <p:cNvSpPr>
            <a:spLocks noChangeAspect="1"/>
          </p:cNvSpPr>
          <p:nvPr/>
        </p:nvSpPr>
        <p:spPr>
          <a:xfrm>
            <a:off x="5850549" y="324890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12" name="Oval 311"/>
          <p:cNvSpPr/>
          <p:nvPr/>
        </p:nvSpPr>
        <p:spPr>
          <a:xfrm>
            <a:off x="4327262" y="3253081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13" name="Oval 312"/>
          <p:cNvSpPr>
            <a:spLocks noChangeAspect="1"/>
          </p:cNvSpPr>
          <p:nvPr/>
        </p:nvSpPr>
        <p:spPr>
          <a:xfrm>
            <a:off x="4564674" y="3334630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14" name="Oval 313"/>
          <p:cNvSpPr>
            <a:spLocks noChangeAspect="1"/>
          </p:cNvSpPr>
          <p:nvPr/>
        </p:nvSpPr>
        <p:spPr>
          <a:xfrm>
            <a:off x="4717074" y="336320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15" name="Oval 314"/>
          <p:cNvSpPr>
            <a:spLocks noChangeAspect="1"/>
          </p:cNvSpPr>
          <p:nvPr/>
        </p:nvSpPr>
        <p:spPr>
          <a:xfrm>
            <a:off x="4859949" y="334415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16" name="Oval 315"/>
          <p:cNvSpPr>
            <a:spLocks noChangeAspect="1"/>
          </p:cNvSpPr>
          <p:nvPr/>
        </p:nvSpPr>
        <p:spPr>
          <a:xfrm>
            <a:off x="5868297" y="3297330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17" name="Oval 316"/>
          <p:cNvSpPr>
            <a:spLocks noChangeAspect="1"/>
          </p:cNvSpPr>
          <p:nvPr/>
        </p:nvSpPr>
        <p:spPr>
          <a:xfrm>
            <a:off x="6020697" y="332590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18" name="Oval 317"/>
          <p:cNvSpPr>
            <a:spLocks noChangeAspect="1"/>
          </p:cNvSpPr>
          <p:nvPr/>
        </p:nvSpPr>
        <p:spPr>
          <a:xfrm>
            <a:off x="6163572" y="330685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19" name="Oval 318"/>
          <p:cNvSpPr>
            <a:spLocks noChangeAspect="1"/>
          </p:cNvSpPr>
          <p:nvPr/>
        </p:nvSpPr>
        <p:spPr>
          <a:xfrm>
            <a:off x="6280889" y="3361108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20" name="Oval 319"/>
          <p:cNvSpPr>
            <a:spLocks noChangeAspect="1"/>
          </p:cNvSpPr>
          <p:nvPr/>
        </p:nvSpPr>
        <p:spPr>
          <a:xfrm>
            <a:off x="6423764" y="3342058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21" name="Oval 320"/>
          <p:cNvSpPr>
            <a:spLocks noChangeAspect="1"/>
          </p:cNvSpPr>
          <p:nvPr/>
        </p:nvSpPr>
        <p:spPr>
          <a:xfrm>
            <a:off x="6546379" y="3344066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25" name="Oval 324"/>
          <p:cNvSpPr>
            <a:spLocks noChangeAspect="1"/>
          </p:cNvSpPr>
          <p:nvPr/>
        </p:nvSpPr>
        <p:spPr>
          <a:xfrm>
            <a:off x="5002718" y="3372388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26" name="Oval 325"/>
          <p:cNvSpPr>
            <a:spLocks noChangeAspect="1"/>
          </p:cNvSpPr>
          <p:nvPr/>
        </p:nvSpPr>
        <p:spPr>
          <a:xfrm>
            <a:off x="5173604" y="3419302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27" name="Oval 326"/>
          <p:cNvSpPr/>
          <p:nvPr/>
        </p:nvSpPr>
        <p:spPr>
          <a:xfrm>
            <a:off x="4098548" y="3310871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28" name="Oval 327"/>
          <p:cNvSpPr/>
          <p:nvPr/>
        </p:nvSpPr>
        <p:spPr>
          <a:xfrm>
            <a:off x="3878354" y="331920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29" name="Oval 328"/>
          <p:cNvSpPr/>
          <p:nvPr/>
        </p:nvSpPr>
        <p:spPr>
          <a:xfrm>
            <a:off x="3869703" y="3081214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31" name="Oval 330"/>
          <p:cNvSpPr>
            <a:spLocks noChangeAspect="1"/>
          </p:cNvSpPr>
          <p:nvPr/>
        </p:nvSpPr>
        <p:spPr>
          <a:xfrm>
            <a:off x="3715895" y="2286527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32" name="Oval 331"/>
          <p:cNvSpPr>
            <a:spLocks noChangeAspect="1"/>
          </p:cNvSpPr>
          <p:nvPr/>
        </p:nvSpPr>
        <p:spPr>
          <a:xfrm>
            <a:off x="3674976" y="2658842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33" name="Oval 332"/>
          <p:cNvSpPr>
            <a:spLocks noChangeAspect="1"/>
          </p:cNvSpPr>
          <p:nvPr/>
        </p:nvSpPr>
        <p:spPr>
          <a:xfrm>
            <a:off x="3726474" y="302030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34" name="Oval 333"/>
          <p:cNvSpPr>
            <a:spLocks noChangeAspect="1"/>
          </p:cNvSpPr>
          <p:nvPr/>
        </p:nvSpPr>
        <p:spPr>
          <a:xfrm>
            <a:off x="3712125" y="2010243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35" name="Oval 334"/>
          <p:cNvSpPr>
            <a:spLocks noChangeAspect="1"/>
          </p:cNvSpPr>
          <p:nvPr/>
        </p:nvSpPr>
        <p:spPr>
          <a:xfrm>
            <a:off x="3421979" y="3020305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36" name="Oval 335"/>
          <p:cNvSpPr>
            <a:spLocks noChangeAspect="1"/>
          </p:cNvSpPr>
          <p:nvPr/>
        </p:nvSpPr>
        <p:spPr>
          <a:xfrm>
            <a:off x="3574379" y="3048880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37" name="Oval 336"/>
          <p:cNvSpPr>
            <a:spLocks noChangeAspect="1"/>
          </p:cNvSpPr>
          <p:nvPr/>
        </p:nvSpPr>
        <p:spPr>
          <a:xfrm>
            <a:off x="3679154" y="3125080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38" name="Oval 337"/>
          <p:cNvSpPr/>
          <p:nvPr/>
        </p:nvSpPr>
        <p:spPr>
          <a:xfrm>
            <a:off x="3641653" y="3215621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39" name="Oval 338"/>
          <p:cNvSpPr/>
          <p:nvPr/>
        </p:nvSpPr>
        <p:spPr>
          <a:xfrm>
            <a:off x="3459559" y="3128703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40" name="Oval 339"/>
          <p:cNvSpPr>
            <a:spLocks noChangeAspect="1"/>
          </p:cNvSpPr>
          <p:nvPr/>
        </p:nvSpPr>
        <p:spPr>
          <a:xfrm>
            <a:off x="3619131" y="1668014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41" name="Oval 340"/>
          <p:cNvSpPr>
            <a:spLocks noChangeAspect="1"/>
          </p:cNvSpPr>
          <p:nvPr/>
        </p:nvSpPr>
        <p:spPr>
          <a:xfrm>
            <a:off x="3723906" y="1744214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42" name="Oval 341"/>
          <p:cNvSpPr/>
          <p:nvPr/>
        </p:nvSpPr>
        <p:spPr>
          <a:xfrm>
            <a:off x="3686405" y="1834755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43" name="Oval 342"/>
          <p:cNvSpPr/>
          <p:nvPr/>
        </p:nvSpPr>
        <p:spPr>
          <a:xfrm>
            <a:off x="3504311" y="1747837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44" name="Oval 343"/>
          <p:cNvSpPr>
            <a:spLocks noChangeAspect="1"/>
          </p:cNvSpPr>
          <p:nvPr/>
        </p:nvSpPr>
        <p:spPr>
          <a:xfrm>
            <a:off x="3800410" y="1668014"/>
            <a:ext cx="108000" cy="10800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345" name="Oval 344"/>
          <p:cNvSpPr/>
          <p:nvPr/>
        </p:nvSpPr>
        <p:spPr>
          <a:xfrm>
            <a:off x="3408059" y="1927842"/>
            <a:ext cx="190275" cy="174360"/>
          </a:xfrm>
          <a:prstGeom prst="ellipse">
            <a:avLst/>
          </a:prstGeom>
          <a:noFill/>
          <a:ln w="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246" name="Picture 3" descr="C:\Users\Ahmet Yiğitap\Desktop\Resim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435" y="1567261"/>
            <a:ext cx="1631083" cy="1863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up 3"/>
          <p:cNvGrpSpPr/>
          <p:nvPr/>
        </p:nvGrpSpPr>
        <p:grpSpPr>
          <a:xfrm>
            <a:off x="823911" y="3563173"/>
            <a:ext cx="7486032" cy="2347338"/>
            <a:chOff x="823911" y="3563173"/>
            <a:chExt cx="7486032" cy="2347338"/>
          </a:xfrm>
        </p:grpSpPr>
        <p:pic>
          <p:nvPicPr>
            <p:cNvPr id="32770" name="Picture 2" descr="C:\Users\Ahmet Yiğitap\Desktop\Dalga-Yeni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911" y="3563173"/>
              <a:ext cx="7486032" cy="2347338"/>
            </a:xfrm>
            <a:prstGeom prst="rect">
              <a:avLst/>
            </a:prstGeom>
            <a:noFill/>
            <a:ln w="3175">
              <a:solidFill>
                <a:schemeClr val="bg1">
                  <a:lumMod val="7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Dikdörtgen 2"/>
            <p:cNvSpPr/>
            <p:nvPr/>
          </p:nvSpPr>
          <p:spPr>
            <a:xfrm>
              <a:off x="823911" y="3563173"/>
              <a:ext cx="423864" cy="9993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srgbClr val="FFFFFF"/>
                </a:solidFill>
              </a:endParaRPr>
            </a:p>
          </p:txBody>
        </p:sp>
      </p:grpSp>
      <p:sp>
        <p:nvSpPr>
          <p:cNvPr id="215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5791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Kulak Koruyucuları Kullanma Prensibi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 Koruyucuları Sürekli Kullanılmalı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;</a:t>
            </a: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 düzeyini 30dB azaltan kulak koruyucuları, eğer kullanılması gereken sürenin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%95’inde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takılıp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%5’inde takılmaz ise; kulak koruyucunun etkisi 30dB yerine 15dB’e yani %50 düzeyine iner.</a:t>
            </a: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«Kulaklıklar, gürültülü ortama girmeden takılmalı, çıkmadan çıkarılmamalıdır.»</a:t>
            </a: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KULAK KORUYUCULARI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9923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 18"/>
          <p:cNvGrpSpPr/>
          <p:nvPr/>
        </p:nvGrpSpPr>
        <p:grpSpPr>
          <a:xfrm>
            <a:off x="3002844" y="646049"/>
            <a:ext cx="3072635" cy="3573526"/>
            <a:chOff x="4267200" y="332656"/>
            <a:chExt cx="4876800" cy="4876800"/>
          </a:xfrm>
        </p:grpSpPr>
        <p:pic>
          <p:nvPicPr>
            <p:cNvPr id="21" name="Picture 2" descr="D:\DOKTOR\1-ISTANBULUZMAN\1-EĞİTİM KURUMU\1. İstanbuluzman\2-RESİMLER\Ev-Konut-Fabrika\Goverment-icon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7200" y="332656"/>
              <a:ext cx="4876800" cy="4876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7" descr="Türkei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15272" y="2238642"/>
              <a:ext cx="324803" cy="432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17" descr="Türkei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228184" y="2891813"/>
              <a:ext cx="324803" cy="432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" name="Grup 1"/>
          <p:cNvGrpSpPr/>
          <p:nvPr/>
        </p:nvGrpSpPr>
        <p:grpSpPr>
          <a:xfrm>
            <a:off x="1624013" y="3970361"/>
            <a:ext cx="5843588" cy="1310185"/>
            <a:chOff x="1319213" y="3970361"/>
            <a:chExt cx="5843588" cy="1310185"/>
          </a:xfrm>
        </p:grpSpPr>
        <p:sp>
          <p:nvSpPr>
            <p:cNvPr id="12" name="Rechteck 4"/>
            <p:cNvSpPr>
              <a:spLocks noChangeArrowheads="1"/>
            </p:cNvSpPr>
            <p:nvPr/>
          </p:nvSpPr>
          <p:spPr bwMode="auto">
            <a:xfrm>
              <a:off x="2514601" y="3970361"/>
              <a:ext cx="4648200" cy="1310185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tr-TR" sz="9000" b="1" noProof="1" smtClean="0">
                  <a:solidFill>
                    <a:srgbClr val="575757"/>
                  </a:solidFill>
                  <a:effectLst>
                    <a:innerShdw blurRad="63500" dist="50800" dir="8100000">
                      <a:prstClr val="black">
                        <a:alpha val="50000"/>
                      </a:prstClr>
                    </a:innerShdw>
                  </a:effectLst>
                  <a:latin typeface="Calibri" pitchFamily="34" charset="0"/>
                  <a:cs typeface="Calibri" pitchFamily="34" charset="0"/>
                </a:rPr>
                <a:t>Mevzuat</a:t>
              </a:r>
              <a:endParaRPr lang="tr-TR" sz="90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37890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9213" y="3970361"/>
              <a:ext cx="1195388" cy="1239014"/>
            </a:xfrm>
            <a:prstGeom prst="snip2Diag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88900" algn="tl" rotWithShape="0">
                <a:srgbClr val="000000">
                  <a:alpha val="45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</p:grpSp>
    </p:spTree>
    <p:extLst>
      <p:ext uri="{BB962C8B-B14F-4D97-AF65-F5344CB8AC3E}">
        <p14:creationId xmlns:p14="http://schemas.microsoft.com/office/powerpoint/2010/main" val="11460502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Sosyal Sigorta Sağlık İ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şlemleri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Tüzüğü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«Gürültü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zararlarının meslek hastalığı sayılabilmesi için gürültülü işte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en az iki yıl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gürültü şiddeti sürekli olarak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85dB’lin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üstünde olan işlerde en az 30 gün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çalışılmış olmak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gereklidir»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denilmektedir.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için yükümlük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süresi «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6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ay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olarak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»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belirtilmiştir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Not: Endüstride, meslek hastalıklarının %10'u, gürültü sonucu meydana gelen işitme kayıplarıdır.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«Çalışma </a:t>
            </a:r>
            <a:r>
              <a:rPr lang="tr-TR" sz="12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Gücü ve Meslekte Kazanma Gücü Kaybı Oranı Tespit İşlemleri Yönetmeliği Ek- </a:t>
            </a:r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2»</a:t>
            </a:r>
            <a:r>
              <a:rPr lang="tr-TR" sz="12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MEVZUAT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Akış Çizelgesi: Belge 17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2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8526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104775" y="3486150"/>
            <a:ext cx="8916400" cy="151447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110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Titreşim </a:t>
            </a:r>
            <a:endParaRPr lang="tr-TR" sz="110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3808759" y="2113201"/>
            <a:ext cx="1508429" cy="1508429"/>
          </a:xfrm>
          <a:prstGeom prst="ellipse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9600" b="1" dirty="0" smtClean="0">
                <a:latin typeface="Calibri" pitchFamily="34" charset="0"/>
                <a:cs typeface="Calibri" pitchFamily="34" charset="0"/>
              </a:rPr>
              <a:t>2</a:t>
            </a:r>
            <a:endParaRPr lang="tr-TR" sz="96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1642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TİTREŞİM-VİBRASYON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Mekanik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sistemdeki salınım hareketlerini tanımlayan bir terimdir.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«Bir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başka ifade ile potansiyel enerjinin kinetik enerjiye, kinetik enerjinin potansiyel enerjiye dönüşmesi olayına titreşim (vibrasyon) denir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Titreşimin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özelliğini,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frekansı, şiddeti ve yönü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belirler.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96627" name="Text Box 45"/>
          <p:cNvSpPr txBox="1">
            <a:spLocks noChangeArrowheads="1"/>
          </p:cNvSpPr>
          <p:nvPr/>
        </p:nvSpPr>
        <p:spPr bwMode="auto">
          <a:xfrm>
            <a:off x="793750" y="2195514"/>
            <a:ext cx="53975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100" dirty="0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TANIM</a:t>
            </a:r>
            <a:endParaRPr lang="de-DE" sz="1100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TİTREŞİM-VİBRASYON</a:t>
            </a: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KAVRAMI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3787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96627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588" y="0"/>
            <a:ext cx="9144000" cy="6858001"/>
            <a:chOff x="0" y="0"/>
            <a:chExt cx="5760" cy="3747"/>
          </a:xfrm>
        </p:grpSpPr>
        <p:sp>
          <p:nvSpPr>
            <p:cNvPr id="46107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08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09" name="Rectangle 16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10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9" name="Group 10"/>
          <p:cNvGrpSpPr>
            <a:grpSpLocks/>
          </p:cNvGrpSpPr>
          <p:nvPr/>
        </p:nvGrpSpPr>
        <p:grpSpPr bwMode="auto">
          <a:xfrm>
            <a:off x="0" y="-11113"/>
            <a:ext cx="9144000" cy="5948363"/>
            <a:chOff x="0" y="0"/>
            <a:chExt cx="5760" cy="3747"/>
          </a:xfrm>
        </p:grpSpPr>
        <p:sp>
          <p:nvSpPr>
            <p:cNvPr id="10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1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2" name="Rectangle 8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3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</p:grpSp>
      <p:sp>
        <p:nvSpPr>
          <p:cNvPr id="14" name="Text Box 19"/>
          <p:cNvSpPr txBox="1">
            <a:spLocks noChangeArrowheads="1"/>
          </p:cNvSpPr>
          <p:nvPr/>
        </p:nvSpPr>
        <p:spPr bwMode="gray">
          <a:xfrm>
            <a:off x="38030" y="1224888"/>
            <a:ext cx="327518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Aft>
                <a:spcPts val="0"/>
              </a:spcAft>
            </a:pPr>
            <a:r>
              <a:rPr lang="tr-TR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Araç, gereç ve makinelerin, </a:t>
            </a:r>
          </a:p>
          <a:p>
            <a:pPr algn="ctr" defTabSz="801688">
              <a:spcAft>
                <a:spcPts val="0"/>
              </a:spcAft>
            </a:pPr>
            <a:r>
              <a:rPr lang="tr-TR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çalışırken oluşturdukları </a:t>
            </a:r>
            <a:r>
              <a:rPr lang="tr-TR" b="1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salınım</a:t>
            </a:r>
          </a:p>
          <a:p>
            <a:pPr algn="ctr" defTabSz="801688">
              <a:spcAft>
                <a:spcPts val="0"/>
              </a:spcAft>
            </a:pPr>
            <a:r>
              <a:rPr lang="tr-TR" b="1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hareketleri sonucu</a:t>
            </a:r>
            <a:r>
              <a:rPr lang="tr-TR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 meydana gelir.</a:t>
            </a: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gray">
          <a:xfrm>
            <a:off x="5908070" y="1305109"/>
            <a:ext cx="312101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de-DE"/>
            </a:defPPr>
            <a:lvl1pPr defTabSz="801688">
              <a:spcAft>
                <a:spcPts val="0"/>
              </a:spcAft>
              <a:defRPr sz="1600">
                <a:solidFill>
                  <a:srgbClr val="FFFFFF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algn="ctr"/>
            <a:r>
              <a:rPr lang="tr-TR" sz="1800" noProof="1"/>
              <a:t>Çalışmakta olan ve </a:t>
            </a:r>
            <a:r>
              <a:rPr lang="tr-TR" sz="1800" b="1" noProof="1"/>
              <a:t>iyi </a:t>
            </a:r>
            <a:r>
              <a:rPr lang="tr-TR" sz="1800" b="1" noProof="1" smtClean="0"/>
              <a:t>dengelenmemiş </a:t>
            </a:r>
            <a:r>
              <a:rPr lang="tr-TR" sz="1800" noProof="1" smtClean="0"/>
              <a:t>araç </a:t>
            </a:r>
            <a:r>
              <a:rPr lang="tr-TR" sz="1800" noProof="1"/>
              <a:t>ve gereçler </a:t>
            </a:r>
            <a:r>
              <a:rPr lang="tr-TR" sz="1800" noProof="1" smtClean="0"/>
              <a:t>genellikle titreşim </a:t>
            </a:r>
            <a:r>
              <a:rPr lang="tr-TR" sz="1800" noProof="1"/>
              <a:t>oluştururlar.</a:t>
            </a:r>
          </a:p>
        </p:txBody>
      </p:sp>
      <p:grpSp>
        <p:nvGrpSpPr>
          <p:cNvPr id="16" name="Group 3"/>
          <p:cNvGrpSpPr>
            <a:grpSpLocks/>
          </p:cNvGrpSpPr>
          <p:nvPr/>
        </p:nvGrpSpPr>
        <p:grpSpPr bwMode="auto">
          <a:xfrm rot="356676">
            <a:off x="2190750" y="1912938"/>
            <a:ext cx="3217863" cy="3508375"/>
            <a:chOff x="1820" y="1338"/>
            <a:chExt cx="1302" cy="1413"/>
          </a:xfrm>
        </p:grpSpPr>
        <p:sp>
          <p:nvSpPr>
            <p:cNvPr id="17" name="Freeform 4"/>
            <p:cNvSpPr>
              <a:spLocks/>
            </p:cNvSpPr>
            <p:nvPr/>
          </p:nvSpPr>
          <p:spPr bwMode="gray">
            <a:xfrm>
              <a:off x="2149" y="1338"/>
              <a:ext cx="973" cy="1412"/>
            </a:xfrm>
            <a:custGeom>
              <a:avLst/>
              <a:gdLst>
                <a:gd name="T0" fmla="*/ 0 w 704"/>
                <a:gd name="T1" fmla="*/ 577713015 h 1021"/>
                <a:gd name="T2" fmla="*/ 572640199 w 704"/>
                <a:gd name="T3" fmla="*/ 2147483647 h 1021"/>
                <a:gd name="T4" fmla="*/ 867318100 w 704"/>
                <a:gd name="T5" fmla="*/ 991378676 h 1021"/>
                <a:gd name="T6" fmla="*/ 455812306 w 704"/>
                <a:gd name="T7" fmla="*/ 605594856 h 1021"/>
                <a:gd name="T8" fmla="*/ 554380003 w 704"/>
                <a:gd name="T9" fmla="*/ 0 h 1021"/>
                <a:gd name="T10" fmla="*/ 0 w 704"/>
                <a:gd name="T11" fmla="*/ 577713015 h 10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04"/>
                <a:gd name="T19" fmla="*/ 0 h 1021"/>
                <a:gd name="T20" fmla="*/ 704 w 704"/>
                <a:gd name="T21" fmla="*/ 1021 h 10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04" h="1021">
                  <a:moveTo>
                    <a:pt x="0" y="266"/>
                  </a:moveTo>
                  <a:cubicBezTo>
                    <a:pt x="0" y="412"/>
                    <a:pt x="126" y="1021"/>
                    <a:pt x="271" y="1021"/>
                  </a:cubicBezTo>
                  <a:cubicBezTo>
                    <a:pt x="704" y="955"/>
                    <a:pt x="650" y="533"/>
                    <a:pt x="411" y="457"/>
                  </a:cubicBezTo>
                  <a:cubicBezTo>
                    <a:pt x="258" y="409"/>
                    <a:pt x="212" y="360"/>
                    <a:pt x="216" y="279"/>
                  </a:cubicBezTo>
                  <a:cubicBezTo>
                    <a:pt x="224" y="133"/>
                    <a:pt x="408" y="0"/>
                    <a:pt x="263" y="0"/>
                  </a:cubicBezTo>
                  <a:cubicBezTo>
                    <a:pt x="118" y="0"/>
                    <a:pt x="0" y="119"/>
                    <a:pt x="0" y="266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/>
                </a:gs>
                <a:gs pos="50000">
                  <a:srgbClr val="595959"/>
                </a:gs>
                <a:gs pos="100000">
                  <a:srgbClr val="000000"/>
                </a:gs>
              </a:gsLst>
              <a:lin ang="27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8" name="Freeform 5"/>
            <p:cNvSpPr>
              <a:spLocks/>
            </p:cNvSpPr>
            <p:nvPr/>
          </p:nvSpPr>
          <p:spPr bwMode="gray">
            <a:xfrm>
              <a:off x="1820" y="1341"/>
              <a:ext cx="1053" cy="1410"/>
            </a:xfrm>
            <a:custGeom>
              <a:avLst/>
              <a:gdLst>
                <a:gd name="T0" fmla="*/ 1596664903 w 762"/>
                <a:gd name="T1" fmla="*/ 1630146637 h 1020"/>
                <a:gd name="T2" fmla="*/ 1064030898 w 762"/>
                <a:gd name="T3" fmla="*/ 1085430878 h 1020"/>
                <a:gd name="T4" fmla="*/ 532419093 w 762"/>
                <a:gd name="T5" fmla="*/ 539174847 h 1020"/>
                <a:gd name="T6" fmla="*/ 1062977390 w 762"/>
                <a:gd name="T7" fmla="*/ 0 h 1020"/>
                <a:gd name="T8" fmla="*/ 31461938 w 762"/>
                <a:gd name="T9" fmla="*/ 824730058 h 1020"/>
                <a:gd name="T10" fmla="*/ 0 w 762"/>
                <a:gd name="T11" fmla="*/ 1086674420 h 1020"/>
                <a:gd name="T12" fmla="*/ 1065359634 w 762"/>
                <a:gd name="T13" fmla="*/ 2147483647 h 1020"/>
                <a:gd name="T14" fmla="*/ 1596664903 w 762"/>
                <a:gd name="T15" fmla="*/ 1630146637 h 10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62"/>
                <a:gd name="T25" fmla="*/ 0 h 1020"/>
                <a:gd name="T26" fmla="*/ 762 w 762"/>
                <a:gd name="T27" fmla="*/ 1020 h 10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62" h="1020">
                  <a:moveTo>
                    <a:pt x="762" y="766"/>
                  </a:moveTo>
                  <a:cubicBezTo>
                    <a:pt x="762" y="624"/>
                    <a:pt x="648" y="510"/>
                    <a:pt x="508" y="510"/>
                  </a:cubicBezTo>
                  <a:cubicBezTo>
                    <a:pt x="368" y="510"/>
                    <a:pt x="254" y="396"/>
                    <a:pt x="254" y="254"/>
                  </a:cubicBezTo>
                  <a:cubicBezTo>
                    <a:pt x="254" y="114"/>
                    <a:pt x="367" y="1"/>
                    <a:pt x="507" y="0"/>
                  </a:cubicBezTo>
                  <a:cubicBezTo>
                    <a:pt x="269" y="2"/>
                    <a:pt x="69" y="166"/>
                    <a:pt x="15" y="388"/>
                  </a:cubicBezTo>
                  <a:cubicBezTo>
                    <a:pt x="5" y="427"/>
                    <a:pt x="0" y="468"/>
                    <a:pt x="0" y="511"/>
                  </a:cubicBezTo>
                  <a:cubicBezTo>
                    <a:pt x="0" y="792"/>
                    <a:pt x="228" y="1020"/>
                    <a:pt x="509" y="1020"/>
                  </a:cubicBezTo>
                  <a:cubicBezTo>
                    <a:pt x="649" y="1020"/>
                    <a:pt x="762" y="906"/>
                    <a:pt x="762" y="766"/>
                  </a:cubicBez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5F5F5F"/>
                </a:gs>
              </a:gsLst>
              <a:lin ang="54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</p:grpSp>
      <p:sp>
        <p:nvSpPr>
          <p:cNvPr id="19" name="Freeform 45"/>
          <p:cNvSpPr>
            <a:spLocks/>
          </p:cNvSpPr>
          <p:nvPr/>
        </p:nvSpPr>
        <p:spPr bwMode="gray">
          <a:xfrm rot="357883">
            <a:off x="4225925" y="1966913"/>
            <a:ext cx="2616200" cy="3500437"/>
          </a:xfrm>
          <a:custGeom>
            <a:avLst/>
            <a:gdLst>
              <a:gd name="T0" fmla="*/ 2147483647 w 1021"/>
              <a:gd name="T1" fmla="*/ 0 h 1354"/>
              <a:gd name="T2" fmla="*/ 2147483647 w 1021"/>
              <a:gd name="T3" fmla="*/ 0 h 1354"/>
              <a:gd name="T4" fmla="*/ 0 w 1021"/>
              <a:gd name="T5" fmla="*/ 2147483647 h 1354"/>
              <a:gd name="T6" fmla="*/ 2147483647 w 1021"/>
              <a:gd name="T7" fmla="*/ 2147483647 h 1354"/>
              <a:gd name="T8" fmla="*/ 2147483647 w 1021"/>
              <a:gd name="T9" fmla="*/ 2147483647 h 1354"/>
              <a:gd name="T10" fmla="*/ 2147483647 w 1021"/>
              <a:gd name="T11" fmla="*/ 2147483647 h 1354"/>
              <a:gd name="T12" fmla="*/ 2147483647 w 1021"/>
              <a:gd name="T13" fmla="*/ 2147483647 h 1354"/>
              <a:gd name="T14" fmla="*/ 2147483647 w 1021"/>
              <a:gd name="T15" fmla="*/ 2147483647 h 1354"/>
              <a:gd name="T16" fmla="*/ 2147483647 w 1021"/>
              <a:gd name="T17" fmla="*/ 0 h 135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021"/>
              <a:gd name="T28" fmla="*/ 0 h 1354"/>
              <a:gd name="T29" fmla="*/ 1021 w 1021"/>
              <a:gd name="T30" fmla="*/ 1354 h 135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021" h="1354">
                <a:moveTo>
                  <a:pt x="341" y="0"/>
                </a:moveTo>
                <a:cubicBezTo>
                  <a:pt x="340" y="0"/>
                  <a:pt x="337" y="0"/>
                  <a:pt x="336" y="0"/>
                </a:cubicBezTo>
                <a:cubicBezTo>
                  <a:pt x="151" y="1"/>
                  <a:pt x="0" y="151"/>
                  <a:pt x="0" y="337"/>
                </a:cubicBezTo>
                <a:cubicBezTo>
                  <a:pt x="0" y="526"/>
                  <a:pt x="152" y="677"/>
                  <a:pt x="339" y="677"/>
                </a:cubicBezTo>
                <a:cubicBezTo>
                  <a:pt x="525" y="677"/>
                  <a:pt x="677" y="828"/>
                  <a:pt x="677" y="1017"/>
                </a:cubicBezTo>
                <a:cubicBezTo>
                  <a:pt x="677" y="1203"/>
                  <a:pt x="525" y="1354"/>
                  <a:pt x="340" y="1354"/>
                </a:cubicBezTo>
                <a:cubicBezTo>
                  <a:pt x="340" y="1354"/>
                  <a:pt x="340" y="1354"/>
                  <a:pt x="341" y="1354"/>
                </a:cubicBezTo>
                <a:cubicBezTo>
                  <a:pt x="716" y="1354"/>
                  <a:pt x="1021" y="1051"/>
                  <a:pt x="1021" y="677"/>
                </a:cubicBezTo>
                <a:cubicBezTo>
                  <a:pt x="1021" y="304"/>
                  <a:pt x="716" y="0"/>
                  <a:pt x="341" y="0"/>
                </a:cubicBezTo>
              </a:path>
            </a:pathLst>
          </a:custGeom>
          <a:gradFill rotWithShape="1">
            <a:gsLst>
              <a:gs pos="0">
                <a:srgbClr val="69A2E1"/>
              </a:gs>
              <a:gs pos="100000">
                <a:srgbClr val="0061B2"/>
              </a:gs>
            </a:gsLst>
            <a:lin ang="54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pic>
        <p:nvPicPr>
          <p:cNvPr id="20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gray">
          <a:xfrm>
            <a:off x="1816100" y="5572125"/>
            <a:ext cx="52228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FFFFFF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İŞYERİNDE TİTREŞİMİN OLUŞMASI</a:t>
            </a:r>
            <a:endParaRPr lang="en-GB" sz="3200" noProof="1" smtClean="0">
              <a:solidFill>
                <a:srgbClr val="FFFFFF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2" name="Picture 2" descr="D:\DOKTOR\1-ISTANBULUZMAN\1-EĞİTİM KURUMU\1. İstanbuluzman\2-RESİMLER\İş Güvenliği\pneumatic_sande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364" y="2544175"/>
            <a:ext cx="468724" cy="60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D:\DOKTOR\1-ISTANBULUZMAN\1-EĞİTİM KURUMU\1. İstanbuluzman\2-RESİMLER\İş Güvenliği\air_compressor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17" y="2459398"/>
            <a:ext cx="771525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D:\DOKTOR\1-ISTANBULUZMAN\1-EĞİTİM KURUMU\1. İstanbuluzman\2-RESİMLER\İş Güvenliği\fork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0710" y="3335698"/>
            <a:ext cx="1617789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5" descr="D:\DOKTOR\1-ISTANBULUZMAN\1-EĞİTİM KURUMU\1. İstanbuluzman\2-RESİMLER\İş Güvenliği\machine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6" y="2449873"/>
            <a:ext cx="781050" cy="78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D:\DOKTOR\1-ISTANBULUZMAN\1-EĞİTİM KURUMU\1. İstanbuluzman\2-RESİMLER\İş Güvenliği\sewing_machine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159" y="2342250"/>
            <a:ext cx="2103077" cy="2103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8511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/>
        </p:nvSpPr>
        <p:spPr bwMode="gray">
          <a:xfrm>
            <a:off x="4656138" y="1487488"/>
            <a:ext cx="4164012" cy="476091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algn="ctr"/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Vücudun tümüne aktarıldığında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işçilerin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ve güvenliği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için risk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oluşturan,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özellikle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de,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bel bölgesinde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rahatsızlık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omurgada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travmaya yol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açan mekanik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ifade eder.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gray">
          <a:xfrm>
            <a:off x="323850" y="1487488"/>
            <a:ext cx="4075113" cy="476091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İnsanda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el-kol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sistemine aktarıldığında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işçilerin sağlık ve güvenliği için risk oluşturan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özellikle de; damar,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kemik, eklem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sinir ve kas bozukluklarına yol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açan mekanik titreşimi ifade eder.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gray">
          <a:xfrm>
            <a:off x="4656138" y="1127125"/>
            <a:ext cx="4164012" cy="360363"/>
          </a:xfrm>
          <a:prstGeom prst="rect">
            <a:avLst/>
          </a:prstGeom>
          <a:solidFill>
            <a:schemeClr val="hlink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TÜM VUCÜT TİTREŞİMİ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gray">
          <a:xfrm>
            <a:off x="323850" y="1127125"/>
            <a:ext cx="4075113" cy="360363"/>
          </a:xfrm>
          <a:prstGeom prst="rect">
            <a:avLst/>
          </a:prstGeom>
          <a:solidFill>
            <a:schemeClr val="hlink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EL-KOL TİTREŞİMİ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gray">
          <a:xfrm>
            <a:off x="4656138" y="1138866"/>
            <a:ext cx="4164012" cy="360363"/>
          </a:xfrm>
          <a:prstGeom prst="rect">
            <a:avLst/>
          </a:prstGeom>
          <a:solidFill>
            <a:schemeClr val="accent2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TÜM VÜCUT TİTREŞİMİ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gray">
          <a:xfrm>
            <a:off x="323850" y="1117600"/>
            <a:ext cx="4075113" cy="360363"/>
          </a:xfrm>
          <a:prstGeom prst="rect">
            <a:avLst/>
          </a:prstGeom>
          <a:solidFill>
            <a:schemeClr val="tx2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EL – KOL TİTREŞİMİ 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grpSp>
        <p:nvGrpSpPr>
          <p:cNvPr id="13" name="Group 35"/>
          <p:cNvGrpSpPr>
            <a:grpSpLocks/>
          </p:cNvGrpSpPr>
          <p:nvPr/>
        </p:nvGrpSpPr>
        <p:grpSpPr bwMode="auto">
          <a:xfrm>
            <a:off x="3798888" y="1006475"/>
            <a:ext cx="568325" cy="568325"/>
            <a:chOff x="2339" y="904"/>
            <a:chExt cx="358" cy="358"/>
          </a:xfrm>
        </p:grpSpPr>
        <p:sp>
          <p:nvSpPr>
            <p:cNvPr id="14" name="Oval 27"/>
            <p:cNvSpPr>
              <a:spLocks noChangeArrowheads="1"/>
            </p:cNvSpPr>
            <p:nvPr/>
          </p:nvSpPr>
          <p:spPr bwMode="auto">
            <a:xfrm>
              <a:off x="2339" y="904"/>
              <a:ext cx="358" cy="358"/>
            </a:xfrm>
            <a:prstGeom prst="ellipse">
              <a:avLst/>
            </a:prstGeom>
            <a:gradFill rotWithShape="1">
              <a:gsLst>
                <a:gs pos="0">
                  <a:srgbClr val="ECECEC"/>
                </a:gs>
                <a:gs pos="100000">
                  <a:srgbClr val="B2B2B2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chemeClr val="bg1"/>
              </a:solidFill>
              <a:round/>
              <a:headEnd/>
              <a:tailEnd/>
            </a:ln>
            <a:effectLst>
              <a:outerShdw dist="53882" dir="2700000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5" name="AutoShape 28"/>
            <p:cNvSpPr>
              <a:spLocks noChangeArrowheads="1"/>
            </p:cNvSpPr>
            <p:nvPr/>
          </p:nvSpPr>
          <p:spPr bwMode="auto">
            <a:xfrm>
              <a:off x="2418" y="989"/>
              <a:ext cx="200" cy="188"/>
            </a:xfrm>
            <a:prstGeom prst="plus">
              <a:avLst>
                <a:gd name="adj" fmla="val 34301"/>
              </a:avLst>
            </a:prstGeom>
            <a:gradFill rotWithShape="1">
              <a:gsLst>
                <a:gs pos="0">
                  <a:srgbClr val="4C7013"/>
                </a:gs>
                <a:gs pos="100000">
                  <a:srgbClr val="233409"/>
                </a:gs>
              </a:gsLst>
              <a:lin ang="27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6" name="Oval 29"/>
            <p:cNvSpPr>
              <a:spLocks noChangeArrowheads="1"/>
            </p:cNvSpPr>
            <p:nvPr/>
          </p:nvSpPr>
          <p:spPr bwMode="auto">
            <a:xfrm>
              <a:off x="2419" y="917"/>
              <a:ext cx="198" cy="139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8902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de-DE">
                <a:solidFill>
                  <a:srgbClr val="000000"/>
                </a:solidFill>
              </a:endParaRPr>
            </a:p>
          </p:txBody>
        </p:sp>
      </p:grpSp>
      <p:grpSp>
        <p:nvGrpSpPr>
          <p:cNvPr id="17" name="Group 31"/>
          <p:cNvGrpSpPr>
            <a:grpSpLocks/>
          </p:cNvGrpSpPr>
          <p:nvPr/>
        </p:nvGrpSpPr>
        <p:grpSpPr bwMode="auto">
          <a:xfrm>
            <a:off x="8275275" y="1006475"/>
            <a:ext cx="565150" cy="565150"/>
            <a:chOff x="1832" y="3056"/>
            <a:chExt cx="680" cy="680"/>
          </a:xfrm>
        </p:grpSpPr>
        <p:sp>
          <p:nvSpPr>
            <p:cNvPr id="18" name="Oval 32"/>
            <p:cNvSpPr>
              <a:spLocks noChangeArrowheads="1"/>
            </p:cNvSpPr>
            <p:nvPr/>
          </p:nvSpPr>
          <p:spPr bwMode="auto">
            <a:xfrm>
              <a:off x="1832" y="3056"/>
              <a:ext cx="680" cy="680"/>
            </a:xfrm>
            <a:prstGeom prst="ellipse">
              <a:avLst/>
            </a:prstGeom>
            <a:gradFill rotWithShape="1">
              <a:gsLst>
                <a:gs pos="0">
                  <a:srgbClr val="ECECEC"/>
                </a:gs>
                <a:gs pos="100000">
                  <a:srgbClr val="B2B2B2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chemeClr val="bg1"/>
              </a:solidFill>
              <a:round/>
              <a:headEnd/>
              <a:tailEnd/>
            </a:ln>
            <a:effectLst>
              <a:outerShdw dist="53882" dir="2700000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9" name="Oval 34"/>
            <p:cNvSpPr>
              <a:spLocks noChangeArrowheads="1"/>
            </p:cNvSpPr>
            <p:nvPr/>
          </p:nvSpPr>
          <p:spPr bwMode="auto">
            <a:xfrm>
              <a:off x="1985" y="3081"/>
              <a:ext cx="374" cy="26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8902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de-DE">
                <a:solidFill>
                  <a:srgbClr val="000000"/>
                </a:solidFill>
              </a:endParaRPr>
            </a:p>
          </p:txBody>
        </p:sp>
      </p:grpSp>
      <p:sp>
        <p:nvSpPr>
          <p:cNvPr id="20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TİTREŞİMİN İNSAN ÜZERİNE ETKİLERİ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543" y="1142206"/>
            <a:ext cx="328613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56" y="3705226"/>
            <a:ext cx="3829050" cy="2514600"/>
          </a:xfrm>
          <a:prstGeom prst="rect">
            <a:avLst/>
          </a:prstGeom>
        </p:spPr>
      </p:pic>
      <p:sp>
        <p:nvSpPr>
          <p:cNvPr id="22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Akış Çizelgesi: Belge 22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2</a:t>
            </a:r>
            <a:endParaRPr lang="tr-TR" sz="2000" b="1" dirty="0">
              <a:latin typeface="Calibri" pitchFamily="34" charset="0"/>
            </a:endParaRPr>
          </a:p>
        </p:txBody>
      </p:sp>
      <p:pic>
        <p:nvPicPr>
          <p:cNvPr id="24" name="Picture 4" descr="D:\DOKTOR\9-ISTUZMAN\1-EĞİTİM KURUMU\1. İstanbuluzman\ZZResim\Resim-İkon\bulldozer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552" y="2971828"/>
            <a:ext cx="3193748" cy="3681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3" name="Picture 5" descr="C:\Users\AhmetYigitalp\Desktop\images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5758" y="4869670"/>
            <a:ext cx="1571259" cy="1361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37296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3"/>
          <p:cNvSpPr>
            <a:spLocks/>
          </p:cNvSpPr>
          <p:nvPr/>
        </p:nvSpPr>
        <p:spPr bwMode="gray">
          <a:xfrm>
            <a:off x="3233493" y="3745743"/>
            <a:ext cx="1296987" cy="13001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93" y="154"/>
              </a:cxn>
              <a:cxn ang="0">
                <a:pos x="178" y="179"/>
              </a:cxn>
              <a:cxn ang="0">
                <a:pos x="178" y="0"/>
              </a:cxn>
              <a:cxn ang="0">
                <a:pos x="0" y="0"/>
              </a:cxn>
            </a:cxnLst>
            <a:rect l="0" t="0" r="r" b="b"/>
            <a:pathLst>
              <a:path w="178" h="179">
                <a:moveTo>
                  <a:pt x="0" y="0"/>
                </a:moveTo>
                <a:cubicBezTo>
                  <a:pt x="2" y="62"/>
                  <a:pt x="35" y="121"/>
                  <a:pt x="93" y="154"/>
                </a:cubicBezTo>
                <a:cubicBezTo>
                  <a:pt x="120" y="170"/>
                  <a:pt x="149" y="178"/>
                  <a:pt x="178" y="179"/>
                </a:cubicBezTo>
                <a:cubicBezTo>
                  <a:pt x="178" y="0"/>
                  <a:pt x="178" y="0"/>
                  <a:pt x="178" y="0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C0C0C0">
                  <a:gamma/>
                  <a:tint val="26275"/>
                  <a:invGamma/>
                </a:srgbClr>
              </a:gs>
              <a:gs pos="100000">
                <a:srgbClr val="C0C0C0"/>
              </a:gs>
            </a:gsLst>
            <a:lin ang="5400000" scaled="1"/>
          </a:gra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7" name="Freeform 14"/>
          <p:cNvSpPr>
            <a:spLocks/>
          </p:cNvSpPr>
          <p:nvPr/>
        </p:nvSpPr>
        <p:spPr bwMode="gray">
          <a:xfrm>
            <a:off x="4638430" y="2339218"/>
            <a:ext cx="1293813" cy="1301750"/>
          </a:xfrm>
          <a:custGeom>
            <a:avLst/>
            <a:gdLst/>
            <a:ahLst/>
            <a:cxnLst>
              <a:cxn ang="0">
                <a:pos x="178" y="179"/>
              </a:cxn>
              <a:cxn ang="0">
                <a:pos x="86" y="25"/>
              </a:cxn>
              <a:cxn ang="0">
                <a:pos x="0" y="0"/>
              </a:cxn>
              <a:cxn ang="0">
                <a:pos x="0" y="179"/>
              </a:cxn>
              <a:cxn ang="0">
                <a:pos x="178" y="179"/>
              </a:cxn>
            </a:cxnLst>
            <a:rect l="0" t="0" r="r" b="b"/>
            <a:pathLst>
              <a:path w="178" h="179">
                <a:moveTo>
                  <a:pt x="178" y="179"/>
                </a:moveTo>
                <a:cubicBezTo>
                  <a:pt x="176" y="117"/>
                  <a:pt x="143" y="58"/>
                  <a:pt x="86" y="25"/>
                </a:cubicBezTo>
                <a:cubicBezTo>
                  <a:pt x="58" y="9"/>
                  <a:pt x="29" y="1"/>
                  <a:pt x="0" y="0"/>
                </a:cubicBezTo>
                <a:cubicBezTo>
                  <a:pt x="0" y="179"/>
                  <a:pt x="0" y="179"/>
                  <a:pt x="0" y="179"/>
                </a:cubicBezTo>
                <a:lnTo>
                  <a:pt x="178" y="179"/>
                </a:lnTo>
                <a:close/>
              </a:path>
            </a:pathLst>
          </a:custGeom>
          <a:gradFill rotWithShape="1">
            <a:gsLst>
              <a:gs pos="0">
                <a:srgbClr val="C0C0C0">
                  <a:gamma/>
                  <a:tint val="26275"/>
                  <a:invGamma/>
                </a:srgbClr>
              </a:gs>
              <a:gs pos="100000">
                <a:srgbClr val="C0C0C0"/>
              </a:gs>
            </a:gsLst>
            <a:lin ang="5400000" scaled="1"/>
          </a:gra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8" name="Freeform 15"/>
          <p:cNvSpPr>
            <a:spLocks/>
          </p:cNvSpPr>
          <p:nvPr/>
        </p:nvSpPr>
        <p:spPr bwMode="gray">
          <a:xfrm>
            <a:off x="3233493" y="2339218"/>
            <a:ext cx="1296987" cy="1301750"/>
          </a:xfrm>
          <a:custGeom>
            <a:avLst/>
            <a:gdLst/>
            <a:ahLst/>
            <a:cxnLst>
              <a:cxn ang="0">
                <a:pos x="178" y="0"/>
              </a:cxn>
              <a:cxn ang="0">
                <a:pos x="24" y="93"/>
              </a:cxn>
              <a:cxn ang="0">
                <a:pos x="0" y="179"/>
              </a:cxn>
              <a:cxn ang="0">
                <a:pos x="178" y="179"/>
              </a:cxn>
              <a:cxn ang="0">
                <a:pos x="178" y="0"/>
              </a:cxn>
            </a:cxnLst>
            <a:rect l="0" t="0" r="r" b="b"/>
            <a:pathLst>
              <a:path w="178" h="179">
                <a:moveTo>
                  <a:pt x="178" y="0"/>
                </a:moveTo>
                <a:cubicBezTo>
                  <a:pt x="117" y="3"/>
                  <a:pt x="58" y="36"/>
                  <a:pt x="24" y="93"/>
                </a:cubicBezTo>
                <a:cubicBezTo>
                  <a:pt x="9" y="120"/>
                  <a:pt x="1" y="150"/>
                  <a:pt x="0" y="179"/>
                </a:cubicBezTo>
                <a:cubicBezTo>
                  <a:pt x="178" y="179"/>
                  <a:pt x="178" y="179"/>
                  <a:pt x="178" y="179"/>
                </a:cubicBezTo>
                <a:lnTo>
                  <a:pt x="178" y="0"/>
                </a:lnTo>
                <a:close/>
              </a:path>
            </a:pathLst>
          </a:custGeom>
          <a:gradFill rotWithShape="1">
            <a:gsLst>
              <a:gs pos="0">
                <a:srgbClr val="C0C0C0">
                  <a:gamma/>
                  <a:tint val="26275"/>
                  <a:invGamma/>
                </a:srgbClr>
              </a:gs>
              <a:gs pos="100000">
                <a:srgbClr val="C0C0C0"/>
              </a:gs>
            </a:gsLst>
            <a:lin ang="5400000" scaled="1"/>
          </a:gra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9" name="Freeform 16"/>
          <p:cNvSpPr>
            <a:spLocks/>
          </p:cNvSpPr>
          <p:nvPr/>
        </p:nvSpPr>
        <p:spPr bwMode="gray">
          <a:xfrm>
            <a:off x="4638430" y="3745743"/>
            <a:ext cx="1293813" cy="1300163"/>
          </a:xfrm>
          <a:custGeom>
            <a:avLst/>
            <a:gdLst/>
            <a:ahLst/>
            <a:cxnLst>
              <a:cxn ang="0">
                <a:pos x="0" y="179"/>
              </a:cxn>
              <a:cxn ang="0">
                <a:pos x="154" y="86"/>
              </a:cxn>
              <a:cxn ang="0">
                <a:pos x="178" y="0"/>
              </a:cxn>
              <a:cxn ang="0">
                <a:pos x="0" y="0"/>
              </a:cxn>
              <a:cxn ang="0">
                <a:pos x="0" y="179"/>
              </a:cxn>
            </a:cxnLst>
            <a:rect l="0" t="0" r="r" b="b"/>
            <a:pathLst>
              <a:path w="178" h="179">
                <a:moveTo>
                  <a:pt x="0" y="179"/>
                </a:moveTo>
                <a:cubicBezTo>
                  <a:pt x="61" y="177"/>
                  <a:pt x="120" y="144"/>
                  <a:pt x="154" y="86"/>
                </a:cubicBezTo>
                <a:cubicBezTo>
                  <a:pt x="169" y="59"/>
                  <a:pt x="177" y="29"/>
                  <a:pt x="178" y="0"/>
                </a:cubicBezTo>
                <a:cubicBezTo>
                  <a:pt x="0" y="0"/>
                  <a:pt x="0" y="0"/>
                  <a:pt x="0" y="0"/>
                </a:cubicBezTo>
                <a:lnTo>
                  <a:pt x="0" y="179"/>
                </a:lnTo>
                <a:close/>
              </a:path>
            </a:pathLst>
          </a:custGeom>
          <a:gradFill rotWithShape="1">
            <a:gsLst>
              <a:gs pos="0">
                <a:srgbClr val="C0C0C0">
                  <a:gamma/>
                  <a:tint val="26275"/>
                  <a:invGamma/>
                </a:srgbClr>
              </a:gs>
              <a:gs pos="100000">
                <a:srgbClr val="C0C0C0"/>
              </a:gs>
            </a:gsLst>
            <a:lin ang="5400000" scaled="1"/>
          </a:gra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gray">
          <a:xfrm>
            <a:off x="6203949" y="1685925"/>
            <a:ext cx="2592000" cy="57600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lIns="0" rIns="0"/>
          <a:lstStyle/>
          <a:p>
            <a:pPr algn="ctr" eaLnBrk="0" hangingPunct="0">
              <a:spcBef>
                <a:spcPct val="60000"/>
              </a:spcBef>
              <a:buClr>
                <a:srgbClr val="FEA501"/>
              </a:buClr>
              <a:buFont typeface="Wingdings" pitchFamily="2" charset="2"/>
              <a:buNone/>
            </a:pPr>
            <a:r>
              <a:rPr lang="tr-TR" sz="16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Kömür ve madencilikte kullanılan pnömatik </a:t>
            </a: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çekiçler </a:t>
            </a:r>
            <a:endParaRPr lang="tr-TR" sz="1600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gray">
          <a:xfrm>
            <a:off x="6288086" y="5035550"/>
            <a:ext cx="2592000" cy="57600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lIns="0" rIns="0"/>
          <a:lstStyle/>
          <a:p>
            <a:pPr algn="ctr" eaLnBrk="0" hangingPunct="0">
              <a:spcBef>
                <a:spcPct val="60000"/>
              </a:spcBef>
              <a:buClr>
                <a:srgbClr val="FEA501"/>
              </a:buClr>
              <a:buFont typeface="Wingdings" pitchFamily="2" charset="2"/>
              <a:buNone/>
            </a:pPr>
            <a:r>
              <a:rPr lang="tr-TR" sz="16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Parlatma ve rendelemede kullanılan </a:t>
            </a: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makineler</a:t>
            </a:r>
            <a:endParaRPr lang="tr-TR" sz="1600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gray">
          <a:xfrm>
            <a:off x="288362" y="1749425"/>
            <a:ext cx="2592000" cy="57600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lIns="0" rIns="0"/>
          <a:lstStyle/>
          <a:p>
            <a:pPr algn="ctr" eaLnBrk="0" hangingPunct="0">
              <a:spcBef>
                <a:spcPct val="60000"/>
              </a:spcBef>
              <a:buClr>
                <a:srgbClr val="FEA501"/>
              </a:buClr>
              <a:buFont typeface="Wingdings" pitchFamily="2" charset="2"/>
              <a:buNone/>
            </a:pP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Taş kırma işlerinde kullanılan  makineler</a:t>
            </a:r>
            <a:endParaRPr lang="tr-TR" sz="1600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gray">
          <a:xfrm>
            <a:off x="296332" y="5073650"/>
            <a:ext cx="2592000" cy="57600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lIns="0" rIns="0"/>
          <a:lstStyle/>
          <a:p>
            <a:pPr algn="ctr" eaLnBrk="0" hangingPunct="0">
              <a:spcBef>
                <a:spcPct val="60000"/>
              </a:spcBef>
              <a:buClr>
                <a:srgbClr val="FEA501"/>
              </a:buClr>
              <a:buFont typeface="Wingdings" pitchFamily="2" charset="2"/>
              <a:buNone/>
            </a:pPr>
            <a:r>
              <a:rPr lang="tr-TR" sz="16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Ormancılıkta kullanılan taşınabilir </a:t>
            </a: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testereler </a:t>
            </a:r>
            <a:endParaRPr lang="tr-TR" sz="1600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Freeform 9"/>
          <p:cNvSpPr>
            <a:spLocks/>
          </p:cNvSpPr>
          <p:nvPr/>
        </p:nvSpPr>
        <p:spPr bwMode="gray">
          <a:xfrm>
            <a:off x="2454030" y="3745743"/>
            <a:ext cx="2076450" cy="2079625"/>
          </a:xfrm>
          <a:custGeom>
            <a:avLst/>
            <a:gdLst/>
            <a:ahLst/>
            <a:cxnLst>
              <a:cxn ang="0">
                <a:pos x="193" y="165"/>
              </a:cxn>
              <a:cxn ang="0">
                <a:pos x="94" y="0"/>
              </a:cxn>
              <a:cxn ang="0">
                <a:pos x="0" y="0"/>
              </a:cxn>
              <a:cxn ang="0">
                <a:pos x="285" y="286"/>
              </a:cxn>
              <a:cxn ang="0">
                <a:pos x="285" y="192"/>
              </a:cxn>
              <a:cxn ang="0">
                <a:pos x="193" y="165"/>
              </a:cxn>
            </a:cxnLst>
            <a:rect l="0" t="0" r="r" b="b"/>
            <a:pathLst>
              <a:path w="285" h="286">
                <a:moveTo>
                  <a:pt x="193" y="165"/>
                </a:moveTo>
                <a:cubicBezTo>
                  <a:pt x="132" y="130"/>
                  <a:pt x="97" y="66"/>
                  <a:pt x="94" y="0"/>
                </a:cubicBezTo>
                <a:cubicBezTo>
                  <a:pt x="0" y="0"/>
                  <a:pt x="0" y="0"/>
                  <a:pt x="0" y="0"/>
                </a:cubicBezTo>
                <a:cubicBezTo>
                  <a:pt x="3" y="156"/>
                  <a:pt x="129" y="282"/>
                  <a:pt x="285" y="286"/>
                </a:cubicBezTo>
                <a:cubicBezTo>
                  <a:pt x="285" y="192"/>
                  <a:pt x="285" y="192"/>
                  <a:pt x="285" y="192"/>
                </a:cubicBezTo>
                <a:cubicBezTo>
                  <a:pt x="254" y="190"/>
                  <a:pt x="222" y="182"/>
                  <a:pt x="193" y="165"/>
                </a:cubicBezTo>
                <a:close/>
              </a:path>
            </a:pathLst>
          </a:custGeom>
          <a:solidFill>
            <a:schemeClr val="accent2"/>
          </a:soli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16" name="Freeform 10"/>
          <p:cNvSpPr>
            <a:spLocks/>
          </p:cNvSpPr>
          <p:nvPr/>
        </p:nvSpPr>
        <p:spPr bwMode="gray">
          <a:xfrm>
            <a:off x="2454030" y="1567693"/>
            <a:ext cx="2076450" cy="2073275"/>
          </a:xfrm>
          <a:custGeom>
            <a:avLst/>
            <a:gdLst/>
            <a:ahLst/>
            <a:cxnLst>
              <a:cxn ang="0">
                <a:pos x="121" y="193"/>
              </a:cxn>
              <a:cxn ang="0">
                <a:pos x="285" y="94"/>
              </a:cxn>
              <a:cxn ang="0">
                <a:pos x="285" y="0"/>
              </a:cxn>
              <a:cxn ang="0">
                <a:pos x="0" y="285"/>
              </a:cxn>
              <a:cxn ang="0">
                <a:pos x="94" y="285"/>
              </a:cxn>
              <a:cxn ang="0">
                <a:pos x="121" y="193"/>
              </a:cxn>
            </a:cxnLst>
            <a:rect l="0" t="0" r="r" b="b"/>
            <a:pathLst>
              <a:path w="285" h="285">
                <a:moveTo>
                  <a:pt x="121" y="193"/>
                </a:moveTo>
                <a:cubicBezTo>
                  <a:pt x="156" y="132"/>
                  <a:pt x="219" y="96"/>
                  <a:pt x="285" y="94"/>
                </a:cubicBezTo>
                <a:cubicBezTo>
                  <a:pt x="285" y="0"/>
                  <a:pt x="285" y="0"/>
                  <a:pt x="285" y="0"/>
                </a:cubicBezTo>
                <a:cubicBezTo>
                  <a:pt x="129" y="3"/>
                  <a:pt x="4" y="129"/>
                  <a:pt x="0" y="285"/>
                </a:cubicBezTo>
                <a:cubicBezTo>
                  <a:pt x="94" y="285"/>
                  <a:pt x="94" y="285"/>
                  <a:pt x="94" y="285"/>
                </a:cubicBezTo>
                <a:cubicBezTo>
                  <a:pt x="95" y="253"/>
                  <a:pt x="104" y="222"/>
                  <a:pt x="121" y="193"/>
                </a:cubicBezTo>
                <a:close/>
              </a:path>
            </a:pathLst>
          </a:custGeom>
          <a:solidFill>
            <a:schemeClr val="accent2"/>
          </a:soli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17" name="Freeform 11"/>
          <p:cNvSpPr>
            <a:spLocks/>
          </p:cNvSpPr>
          <p:nvPr/>
        </p:nvSpPr>
        <p:spPr bwMode="gray">
          <a:xfrm>
            <a:off x="4638430" y="1567693"/>
            <a:ext cx="2073275" cy="2073275"/>
          </a:xfrm>
          <a:custGeom>
            <a:avLst/>
            <a:gdLst/>
            <a:ahLst/>
            <a:cxnLst>
              <a:cxn ang="0">
                <a:pos x="92" y="120"/>
              </a:cxn>
              <a:cxn ang="0">
                <a:pos x="191" y="285"/>
              </a:cxn>
              <a:cxn ang="0">
                <a:pos x="285" y="285"/>
              </a:cxn>
              <a:cxn ang="0">
                <a:pos x="0" y="0"/>
              </a:cxn>
              <a:cxn ang="0">
                <a:pos x="0" y="94"/>
              </a:cxn>
              <a:cxn ang="0">
                <a:pos x="92" y="120"/>
              </a:cxn>
            </a:cxnLst>
            <a:rect l="0" t="0" r="r" b="b"/>
            <a:pathLst>
              <a:path w="285" h="285">
                <a:moveTo>
                  <a:pt x="92" y="120"/>
                </a:moveTo>
                <a:cubicBezTo>
                  <a:pt x="153" y="156"/>
                  <a:pt x="188" y="219"/>
                  <a:pt x="191" y="285"/>
                </a:cubicBezTo>
                <a:cubicBezTo>
                  <a:pt x="285" y="285"/>
                  <a:pt x="285" y="285"/>
                  <a:pt x="285" y="285"/>
                </a:cubicBezTo>
                <a:cubicBezTo>
                  <a:pt x="281" y="129"/>
                  <a:pt x="156" y="3"/>
                  <a:pt x="0" y="0"/>
                </a:cubicBezTo>
                <a:cubicBezTo>
                  <a:pt x="0" y="94"/>
                  <a:pt x="0" y="94"/>
                  <a:pt x="0" y="94"/>
                </a:cubicBezTo>
                <a:cubicBezTo>
                  <a:pt x="31" y="95"/>
                  <a:pt x="63" y="104"/>
                  <a:pt x="92" y="120"/>
                </a:cubicBezTo>
                <a:close/>
              </a:path>
            </a:pathLst>
          </a:custGeom>
          <a:solidFill>
            <a:schemeClr val="accent2"/>
          </a:soli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18" name="Freeform 12"/>
          <p:cNvSpPr>
            <a:spLocks/>
          </p:cNvSpPr>
          <p:nvPr/>
        </p:nvSpPr>
        <p:spPr bwMode="gray">
          <a:xfrm>
            <a:off x="4638430" y="3745743"/>
            <a:ext cx="2073275" cy="2079625"/>
          </a:xfrm>
          <a:custGeom>
            <a:avLst/>
            <a:gdLst/>
            <a:ahLst/>
            <a:cxnLst>
              <a:cxn ang="0">
                <a:pos x="164" y="92"/>
              </a:cxn>
              <a:cxn ang="0">
                <a:pos x="0" y="191"/>
              </a:cxn>
              <a:cxn ang="0">
                <a:pos x="0" y="286"/>
              </a:cxn>
              <a:cxn ang="0">
                <a:pos x="285" y="0"/>
              </a:cxn>
              <a:cxn ang="0">
                <a:pos x="191" y="0"/>
              </a:cxn>
              <a:cxn ang="0">
                <a:pos x="164" y="92"/>
              </a:cxn>
            </a:cxnLst>
            <a:rect l="0" t="0" r="r" b="b"/>
            <a:pathLst>
              <a:path w="285" h="286">
                <a:moveTo>
                  <a:pt x="164" y="92"/>
                </a:moveTo>
                <a:cubicBezTo>
                  <a:pt x="129" y="154"/>
                  <a:pt x="66" y="189"/>
                  <a:pt x="0" y="191"/>
                </a:cubicBezTo>
                <a:cubicBezTo>
                  <a:pt x="0" y="286"/>
                  <a:pt x="0" y="286"/>
                  <a:pt x="0" y="286"/>
                </a:cubicBezTo>
                <a:cubicBezTo>
                  <a:pt x="156" y="282"/>
                  <a:pt x="282" y="156"/>
                  <a:pt x="285" y="0"/>
                </a:cubicBezTo>
                <a:cubicBezTo>
                  <a:pt x="191" y="0"/>
                  <a:pt x="191" y="0"/>
                  <a:pt x="191" y="0"/>
                </a:cubicBezTo>
                <a:cubicBezTo>
                  <a:pt x="190" y="32"/>
                  <a:pt x="181" y="63"/>
                  <a:pt x="164" y="92"/>
                </a:cubicBezTo>
                <a:close/>
              </a:path>
            </a:pathLst>
          </a:custGeom>
          <a:solidFill>
            <a:schemeClr val="accent2"/>
          </a:soli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19" name="WordArt 18"/>
          <p:cNvSpPr>
            <a:spLocks noChangeArrowheads="1" noChangeShapeType="1" noTextEdit="1"/>
          </p:cNvSpPr>
          <p:nvPr/>
        </p:nvSpPr>
        <p:spPr bwMode="gray">
          <a:xfrm rot="18949315">
            <a:off x="2819400" y="2217738"/>
            <a:ext cx="2076450" cy="127635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2753700"/>
              </a:avLst>
            </a:prstTxWarp>
          </a:bodyPr>
          <a:lstStyle/>
          <a:p>
            <a:pPr algn="ctr"/>
            <a:r>
              <a:rPr lang="tr-TR" sz="3600" kern="10" dirty="0" smtClean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Taş Kırma </a:t>
            </a:r>
            <a:r>
              <a:rPr lang="tr-TR" sz="3600" kern="10" dirty="0" err="1" smtClean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Mak</a:t>
            </a:r>
            <a:endParaRPr lang="tr-TR" sz="3600" kern="10" dirty="0">
              <a:ln w="9525">
                <a:noFill/>
                <a:round/>
                <a:headEnd/>
                <a:tailEnd/>
              </a:ln>
              <a:solidFill>
                <a:srgbClr val="FFFFFF"/>
              </a:solidFill>
              <a:latin typeface="Arial Black"/>
            </a:endParaRPr>
          </a:p>
        </p:txBody>
      </p:sp>
      <p:sp>
        <p:nvSpPr>
          <p:cNvPr id="20" name="WordArt 19"/>
          <p:cNvSpPr>
            <a:spLocks noChangeArrowheads="1" noChangeShapeType="1" noTextEdit="1"/>
          </p:cNvSpPr>
          <p:nvPr/>
        </p:nvSpPr>
        <p:spPr bwMode="gray">
          <a:xfrm rot="7894123" flipH="1" flipV="1">
            <a:off x="4484688" y="4060825"/>
            <a:ext cx="2051050" cy="1038225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1650898"/>
              </a:avLst>
            </a:prstTxWarp>
          </a:bodyPr>
          <a:lstStyle/>
          <a:p>
            <a:pPr algn="ctr"/>
            <a:r>
              <a:rPr lang="tr-TR" sz="3600" kern="10" dirty="0" smtClean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Rende Makinesi</a:t>
            </a:r>
            <a:endParaRPr lang="tr-TR" sz="3600" kern="10" dirty="0">
              <a:ln w="9525">
                <a:noFill/>
                <a:round/>
                <a:headEnd/>
                <a:tailEnd/>
              </a:ln>
              <a:solidFill>
                <a:srgbClr val="FFFFFF"/>
              </a:solidFill>
              <a:latin typeface="Arial Black"/>
            </a:endParaRPr>
          </a:p>
        </p:txBody>
      </p:sp>
      <p:sp>
        <p:nvSpPr>
          <p:cNvPr id="21" name="WordArt 20"/>
          <p:cNvSpPr>
            <a:spLocks noChangeArrowheads="1" noChangeShapeType="1" noTextEdit="1"/>
          </p:cNvSpPr>
          <p:nvPr/>
        </p:nvSpPr>
        <p:spPr bwMode="gray">
          <a:xfrm rot="13524425" flipH="1" flipV="1">
            <a:off x="2645570" y="4047331"/>
            <a:ext cx="2049462" cy="1038225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1651989"/>
              </a:avLst>
            </a:prstTxWarp>
          </a:bodyPr>
          <a:lstStyle/>
          <a:p>
            <a:pPr algn="ctr"/>
            <a:r>
              <a:rPr lang="tr-TR" sz="3600" kern="10" dirty="0" smtClean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Taşınır Testere</a:t>
            </a:r>
            <a:endParaRPr lang="tr-TR" sz="3600" kern="10" dirty="0">
              <a:ln w="9525">
                <a:noFill/>
                <a:round/>
                <a:headEnd/>
                <a:tailEnd/>
              </a:ln>
              <a:solidFill>
                <a:srgbClr val="FFFFFF"/>
              </a:solidFill>
              <a:latin typeface="Arial Black"/>
            </a:endParaRPr>
          </a:p>
        </p:txBody>
      </p:sp>
      <p:sp>
        <p:nvSpPr>
          <p:cNvPr id="22" name="WordArt 18"/>
          <p:cNvSpPr>
            <a:spLocks noChangeArrowheads="1" noChangeShapeType="1" noTextEdit="1"/>
          </p:cNvSpPr>
          <p:nvPr/>
        </p:nvSpPr>
        <p:spPr bwMode="gray">
          <a:xfrm rot="2749315">
            <a:off x="4321175" y="2290763"/>
            <a:ext cx="2076450" cy="127635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2753700"/>
              </a:avLst>
            </a:prstTxWarp>
          </a:bodyPr>
          <a:lstStyle/>
          <a:p>
            <a:pPr algn="ctr"/>
            <a:r>
              <a:rPr lang="tr-TR" sz="3600" kern="10" dirty="0" err="1" smtClean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Pnömatik</a:t>
            </a:r>
            <a:r>
              <a:rPr lang="tr-TR" sz="3600" kern="10" dirty="0" smtClean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 Çekiç</a:t>
            </a:r>
            <a:endParaRPr lang="tr-TR" sz="3600" kern="10" dirty="0">
              <a:ln w="9525">
                <a:noFill/>
                <a:round/>
                <a:headEnd/>
                <a:tailEnd/>
              </a:ln>
              <a:solidFill>
                <a:srgbClr val="FFFFFF"/>
              </a:solidFill>
              <a:latin typeface="Arial Black"/>
            </a:endParaRPr>
          </a:p>
        </p:txBody>
      </p:sp>
      <p:pic>
        <p:nvPicPr>
          <p:cNvPr id="23" name="Picture 2" descr="D:\DOKTOR\9-ISTUZMAN\1-EĞİTİM KURUMU\1. İstanbuluzman\ZZResim\Resim-İkon\pneumatic_sande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746" y="3822519"/>
            <a:ext cx="987354" cy="987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D:\DOKTOR\9-ISTUZMAN\1-EĞİTİM KURUMU\1. İstanbuluzman\ZZResim\Resim-İkon\machine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154" y="2556705"/>
            <a:ext cx="949124" cy="1036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Resim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131" y="3926456"/>
            <a:ext cx="888413" cy="883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Resim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483" y="2604330"/>
            <a:ext cx="972584" cy="10826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EL-KOL TİTREŞİM KAYNAKLARI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7296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EL-KOL TİTREŞİMİ-VİBRASYONU* 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El-Kol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titreşiminde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1-1000 Hz frekanslar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hissedilir.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 8 Saatlik çalışma süresi için titreşimin günlük</a:t>
            </a:r>
          </a:p>
          <a:p>
            <a:pPr marL="504000" lvl="3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q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 sınır değeri 5 m/s²</a:t>
            </a:r>
          </a:p>
          <a:p>
            <a:pPr marL="504000" lvl="3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q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 etkin değeri 2,5 m/s²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EL-KOL TİTREŞİMİNDE MARUZİYET</a:t>
            </a:r>
            <a:endParaRPr lang="en-GB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9" name="Grup 18"/>
          <p:cNvGrpSpPr/>
          <p:nvPr/>
        </p:nvGrpSpPr>
        <p:grpSpPr>
          <a:xfrm>
            <a:off x="2663361" y="5451679"/>
            <a:ext cx="6162416" cy="663371"/>
            <a:chOff x="2644311" y="5451679"/>
            <a:chExt cx="6162416" cy="663371"/>
          </a:xfrm>
        </p:grpSpPr>
        <p:grpSp>
          <p:nvGrpSpPr>
            <p:cNvPr id="20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2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4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6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7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8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9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30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5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6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grpSp>
            <p:nvGrpSpPr>
              <p:cNvPr id="31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3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4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pic>
            <p:nvPicPr>
              <p:cNvPr id="32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1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latin typeface="Cambria" pitchFamily="18" charset="0"/>
                </a:rPr>
                <a:t>Tanımlardan biri soruluyor / Metin verilip hangi tanım olduğu soruluyor 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8" name="Akış Çizelgesi: Belge 37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2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1302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EL-KOL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TİTREŞİMİNDE KULLANILAN STANDARTLAR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504000" lvl="3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TS EN ISO 5349-1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1100" lvl="3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(Kişilerin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Kaldığı Elle İletilen Titreşimin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Ölçülmesi ve Değerlendirilmesi «Genel Kurallar»)</a:t>
            </a:r>
          </a:p>
          <a:p>
            <a:pPr marL="161100" lvl="3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504000" lvl="3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TS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 ISO 5349-2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1100" lvl="3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(Kişilerin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Kaldığı, Elden Vücuda İletilen Titreşimin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Ölçülmesi ve Değerlendirilmesi «İşyerlerinde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Ölçme Yapmak için Pratik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Kılavuz»)</a:t>
            </a:r>
          </a:p>
          <a:p>
            <a:pPr marL="161100" lvl="3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1100" lvl="3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EL-KOL TİTREŞİMİNDE MARUZİYET</a:t>
            </a:r>
            <a:endParaRPr lang="en-GB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9" name="Grup 18"/>
          <p:cNvGrpSpPr/>
          <p:nvPr/>
        </p:nvGrpSpPr>
        <p:grpSpPr>
          <a:xfrm>
            <a:off x="2663361" y="5451679"/>
            <a:ext cx="6162416" cy="663371"/>
            <a:chOff x="2644311" y="5451679"/>
            <a:chExt cx="6162416" cy="663371"/>
          </a:xfrm>
        </p:grpSpPr>
        <p:grpSp>
          <p:nvGrpSpPr>
            <p:cNvPr id="20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2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4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6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7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8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9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30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5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6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grpSp>
            <p:nvGrpSpPr>
              <p:cNvPr id="31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3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4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pic>
            <p:nvPicPr>
              <p:cNvPr id="32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1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latin typeface="Cambria" pitchFamily="18" charset="0"/>
                </a:rPr>
                <a:t>Standartlar 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8402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74 Dikdörtgen"/>
          <p:cNvSpPr/>
          <p:nvPr/>
        </p:nvSpPr>
        <p:spPr>
          <a:xfrm>
            <a:off x="761041" y="1444032"/>
            <a:ext cx="7610400" cy="458209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59" name="Rectangle 11"/>
          <p:cNvSpPr>
            <a:spLocks noChangeArrowheads="1"/>
          </p:cNvSpPr>
          <p:nvPr/>
        </p:nvSpPr>
        <p:spPr bwMode="gray">
          <a:xfrm>
            <a:off x="742948" y="1003300"/>
            <a:ext cx="7603200" cy="418886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BOYUNA «LONGİTUDİNAL» DALGALAR (SES DALGALARI)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FİZİKSEL </a:t>
            </a: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RİSK ETKENLERİ 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887742" y="1432918"/>
            <a:ext cx="7386780" cy="672323"/>
          </a:xfrm>
          <a:prstGeom prst="rect">
            <a:avLst/>
          </a:prstGeom>
        </p:spPr>
        <p:txBody>
          <a:bodyPr/>
          <a:lstStyle>
            <a:lvl1pPr marL="180975" indent="-180975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4500" indent="-261938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2pPr>
            <a:lvl3pPr marL="720725" indent="-274638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3pPr>
            <a:lvl4pPr marL="9874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4pPr>
            <a:lvl5pPr marL="12541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5pPr>
            <a:lvl6pPr marL="1711325" indent="-265113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2168525" indent="-265113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2625725" indent="-265113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3082925" indent="-265113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ctr" eaLnBrk="1" hangingPunct="1">
              <a:buFont typeface="Wingdings" pitchFamily="2" charset="2"/>
              <a:buNone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«Ortam parçacıklarının, dalganın hareket doğrultusuna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paralel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hareket etmesiyle oluşup ilerleyen dalgaya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boyuna dalga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denir.»</a:t>
            </a:r>
          </a:p>
        </p:txBody>
      </p:sp>
      <p:pic>
        <p:nvPicPr>
          <p:cNvPr id="13" name="Picture 4" descr="Lwav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087" y="4284918"/>
            <a:ext cx="7525012" cy="1003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 descr="lw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541" y="5291498"/>
            <a:ext cx="7585107" cy="7346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up 2"/>
          <p:cNvGrpSpPr/>
          <p:nvPr/>
        </p:nvGrpSpPr>
        <p:grpSpPr>
          <a:xfrm>
            <a:off x="811541" y="2165699"/>
            <a:ext cx="7515557" cy="992160"/>
            <a:chOff x="821066" y="2412474"/>
            <a:chExt cx="7515557" cy="1497014"/>
          </a:xfrm>
        </p:grpSpPr>
        <p:pic>
          <p:nvPicPr>
            <p:cNvPr id="24578" name="Picture 2" descr="C:\Users\DOKTOR\Desktop\Resim2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86423" y="2412474"/>
              <a:ext cx="2650200" cy="1497013"/>
            </a:xfrm>
            <a:prstGeom prst="rect">
              <a:avLst/>
            </a:prstGeom>
            <a:noFill/>
            <a:ln w="0">
              <a:solidFill>
                <a:schemeClr val="bg1">
                  <a:lumMod val="8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4" descr="FG14_10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1343" b="31343"/>
            <a:stretch>
              <a:fillRect/>
            </a:stretch>
          </p:blipFill>
          <p:spPr bwMode="auto">
            <a:xfrm>
              <a:off x="821066" y="2412475"/>
              <a:ext cx="4874883" cy="1497013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9" name="Picture 8" descr="vibrating tuning fork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086" y="3202668"/>
            <a:ext cx="7525011" cy="10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2115880" y="3848986"/>
            <a:ext cx="5071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i="1" dirty="0" smtClean="0">
                <a:latin typeface="Calibri" pitchFamily="34" charset="0"/>
                <a:cs typeface="Calibri" pitchFamily="34" charset="0"/>
              </a:rPr>
              <a:t>Enerji Taşınması-Transportu</a:t>
            </a:r>
            <a:endParaRPr lang="tr-TR" i="1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5" name="Düz Ok Bağlayıcısı 14"/>
          <p:cNvCxnSpPr/>
          <p:nvPr/>
        </p:nvCxnSpPr>
        <p:spPr>
          <a:xfrm>
            <a:off x="809625" y="5410200"/>
            <a:ext cx="7452000" cy="0"/>
          </a:xfrm>
          <a:prstGeom prst="straightConnector1">
            <a:avLst/>
          </a:prstGeom>
          <a:ln>
            <a:solidFill>
              <a:srgbClr val="6B9B1A"/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4404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3"/>
          <p:cNvSpPr>
            <a:spLocks/>
          </p:cNvSpPr>
          <p:nvPr/>
        </p:nvSpPr>
        <p:spPr bwMode="gray">
          <a:xfrm>
            <a:off x="3204918" y="3745743"/>
            <a:ext cx="1296987" cy="13001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93" y="154"/>
              </a:cxn>
              <a:cxn ang="0">
                <a:pos x="178" y="179"/>
              </a:cxn>
              <a:cxn ang="0">
                <a:pos x="178" y="0"/>
              </a:cxn>
              <a:cxn ang="0">
                <a:pos x="0" y="0"/>
              </a:cxn>
            </a:cxnLst>
            <a:rect l="0" t="0" r="r" b="b"/>
            <a:pathLst>
              <a:path w="178" h="179">
                <a:moveTo>
                  <a:pt x="0" y="0"/>
                </a:moveTo>
                <a:cubicBezTo>
                  <a:pt x="2" y="62"/>
                  <a:pt x="35" y="121"/>
                  <a:pt x="93" y="154"/>
                </a:cubicBezTo>
                <a:cubicBezTo>
                  <a:pt x="120" y="170"/>
                  <a:pt x="149" y="178"/>
                  <a:pt x="178" y="179"/>
                </a:cubicBezTo>
                <a:cubicBezTo>
                  <a:pt x="178" y="0"/>
                  <a:pt x="178" y="0"/>
                  <a:pt x="178" y="0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C0C0C0">
                  <a:gamma/>
                  <a:tint val="26275"/>
                  <a:invGamma/>
                </a:srgbClr>
              </a:gs>
              <a:gs pos="100000">
                <a:srgbClr val="C0C0C0"/>
              </a:gs>
            </a:gsLst>
            <a:lin ang="5400000" scaled="1"/>
          </a:gra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5" name="Freeform 14"/>
          <p:cNvSpPr>
            <a:spLocks/>
          </p:cNvSpPr>
          <p:nvPr/>
        </p:nvSpPr>
        <p:spPr bwMode="gray">
          <a:xfrm>
            <a:off x="4609855" y="2339218"/>
            <a:ext cx="1293813" cy="1301750"/>
          </a:xfrm>
          <a:custGeom>
            <a:avLst/>
            <a:gdLst/>
            <a:ahLst/>
            <a:cxnLst>
              <a:cxn ang="0">
                <a:pos x="178" y="179"/>
              </a:cxn>
              <a:cxn ang="0">
                <a:pos x="86" y="25"/>
              </a:cxn>
              <a:cxn ang="0">
                <a:pos x="0" y="0"/>
              </a:cxn>
              <a:cxn ang="0">
                <a:pos x="0" y="179"/>
              </a:cxn>
              <a:cxn ang="0">
                <a:pos x="178" y="179"/>
              </a:cxn>
            </a:cxnLst>
            <a:rect l="0" t="0" r="r" b="b"/>
            <a:pathLst>
              <a:path w="178" h="179">
                <a:moveTo>
                  <a:pt x="178" y="179"/>
                </a:moveTo>
                <a:cubicBezTo>
                  <a:pt x="176" y="117"/>
                  <a:pt x="143" y="58"/>
                  <a:pt x="86" y="25"/>
                </a:cubicBezTo>
                <a:cubicBezTo>
                  <a:pt x="58" y="9"/>
                  <a:pt x="29" y="1"/>
                  <a:pt x="0" y="0"/>
                </a:cubicBezTo>
                <a:cubicBezTo>
                  <a:pt x="0" y="179"/>
                  <a:pt x="0" y="179"/>
                  <a:pt x="0" y="179"/>
                </a:cubicBezTo>
                <a:lnTo>
                  <a:pt x="178" y="179"/>
                </a:lnTo>
                <a:close/>
              </a:path>
            </a:pathLst>
          </a:custGeom>
          <a:gradFill rotWithShape="1">
            <a:gsLst>
              <a:gs pos="0">
                <a:srgbClr val="C0C0C0">
                  <a:gamma/>
                  <a:tint val="26275"/>
                  <a:invGamma/>
                </a:srgbClr>
              </a:gs>
              <a:gs pos="100000">
                <a:srgbClr val="C0C0C0"/>
              </a:gs>
            </a:gsLst>
            <a:lin ang="5400000" scaled="1"/>
          </a:gra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7" name="Freeform 15"/>
          <p:cNvSpPr>
            <a:spLocks/>
          </p:cNvSpPr>
          <p:nvPr/>
        </p:nvSpPr>
        <p:spPr bwMode="gray">
          <a:xfrm>
            <a:off x="3204918" y="2339218"/>
            <a:ext cx="1296987" cy="1301750"/>
          </a:xfrm>
          <a:custGeom>
            <a:avLst/>
            <a:gdLst/>
            <a:ahLst/>
            <a:cxnLst>
              <a:cxn ang="0">
                <a:pos x="178" y="0"/>
              </a:cxn>
              <a:cxn ang="0">
                <a:pos x="24" y="93"/>
              </a:cxn>
              <a:cxn ang="0">
                <a:pos x="0" y="179"/>
              </a:cxn>
              <a:cxn ang="0">
                <a:pos x="178" y="179"/>
              </a:cxn>
              <a:cxn ang="0">
                <a:pos x="178" y="0"/>
              </a:cxn>
            </a:cxnLst>
            <a:rect l="0" t="0" r="r" b="b"/>
            <a:pathLst>
              <a:path w="178" h="179">
                <a:moveTo>
                  <a:pt x="178" y="0"/>
                </a:moveTo>
                <a:cubicBezTo>
                  <a:pt x="117" y="3"/>
                  <a:pt x="58" y="36"/>
                  <a:pt x="24" y="93"/>
                </a:cubicBezTo>
                <a:cubicBezTo>
                  <a:pt x="9" y="120"/>
                  <a:pt x="1" y="150"/>
                  <a:pt x="0" y="179"/>
                </a:cubicBezTo>
                <a:cubicBezTo>
                  <a:pt x="178" y="179"/>
                  <a:pt x="178" y="179"/>
                  <a:pt x="178" y="179"/>
                </a:cubicBezTo>
                <a:lnTo>
                  <a:pt x="178" y="0"/>
                </a:lnTo>
                <a:close/>
              </a:path>
            </a:pathLst>
          </a:custGeom>
          <a:gradFill rotWithShape="1">
            <a:gsLst>
              <a:gs pos="0">
                <a:srgbClr val="C0C0C0">
                  <a:gamma/>
                  <a:tint val="26275"/>
                  <a:invGamma/>
                </a:srgbClr>
              </a:gs>
              <a:gs pos="100000">
                <a:srgbClr val="C0C0C0"/>
              </a:gs>
            </a:gsLst>
            <a:lin ang="5400000" scaled="1"/>
          </a:gra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8" name="Freeform 16"/>
          <p:cNvSpPr>
            <a:spLocks/>
          </p:cNvSpPr>
          <p:nvPr/>
        </p:nvSpPr>
        <p:spPr bwMode="gray">
          <a:xfrm>
            <a:off x="4609855" y="3745743"/>
            <a:ext cx="1293813" cy="1300163"/>
          </a:xfrm>
          <a:custGeom>
            <a:avLst/>
            <a:gdLst/>
            <a:ahLst/>
            <a:cxnLst>
              <a:cxn ang="0">
                <a:pos x="0" y="179"/>
              </a:cxn>
              <a:cxn ang="0">
                <a:pos x="154" y="86"/>
              </a:cxn>
              <a:cxn ang="0">
                <a:pos x="178" y="0"/>
              </a:cxn>
              <a:cxn ang="0">
                <a:pos x="0" y="0"/>
              </a:cxn>
              <a:cxn ang="0">
                <a:pos x="0" y="179"/>
              </a:cxn>
            </a:cxnLst>
            <a:rect l="0" t="0" r="r" b="b"/>
            <a:pathLst>
              <a:path w="178" h="179">
                <a:moveTo>
                  <a:pt x="0" y="179"/>
                </a:moveTo>
                <a:cubicBezTo>
                  <a:pt x="61" y="177"/>
                  <a:pt x="120" y="144"/>
                  <a:pt x="154" y="86"/>
                </a:cubicBezTo>
                <a:cubicBezTo>
                  <a:pt x="169" y="59"/>
                  <a:pt x="177" y="29"/>
                  <a:pt x="178" y="0"/>
                </a:cubicBezTo>
                <a:cubicBezTo>
                  <a:pt x="0" y="0"/>
                  <a:pt x="0" y="0"/>
                  <a:pt x="0" y="0"/>
                </a:cubicBezTo>
                <a:lnTo>
                  <a:pt x="0" y="179"/>
                </a:lnTo>
                <a:close/>
              </a:path>
            </a:pathLst>
          </a:custGeom>
          <a:gradFill rotWithShape="1">
            <a:gsLst>
              <a:gs pos="0">
                <a:srgbClr val="C0C0C0">
                  <a:gamma/>
                  <a:tint val="26275"/>
                  <a:invGamma/>
                </a:srgbClr>
              </a:gs>
              <a:gs pos="100000">
                <a:srgbClr val="C0C0C0"/>
              </a:gs>
            </a:gsLst>
            <a:lin ang="5400000" scaled="1"/>
          </a:gra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9" name="Freeform 9"/>
          <p:cNvSpPr>
            <a:spLocks/>
          </p:cNvSpPr>
          <p:nvPr/>
        </p:nvSpPr>
        <p:spPr bwMode="gray">
          <a:xfrm>
            <a:off x="2425455" y="3745743"/>
            <a:ext cx="2076450" cy="2079625"/>
          </a:xfrm>
          <a:custGeom>
            <a:avLst/>
            <a:gdLst/>
            <a:ahLst/>
            <a:cxnLst>
              <a:cxn ang="0">
                <a:pos x="193" y="165"/>
              </a:cxn>
              <a:cxn ang="0">
                <a:pos x="94" y="0"/>
              </a:cxn>
              <a:cxn ang="0">
                <a:pos x="0" y="0"/>
              </a:cxn>
              <a:cxn ang="0">
                <a:pos x="285" y="286"/>
              </a:cxn>
              <a:cxn ang="0">
                <a:pos x="285" y="192"/>
              </a:cxn>
              <a:cxn ang="0">
                <a:pos x="193" y="165"/>
              </a:cxn>
            </a:cxnLst>
            <a:rect l="0" t="0" r="r" b="b"/>
            <a:pathLst>
              <a:path w="285" h="286">
                <a:moveTo>
                  <a:pt x="193" y="165"/>
                </a:moveTo>
                <a:cubicBezTo>
                  <a:pt x="132" y="130"/>
                  <a:pt x="97" y="66"/>
                  <a:pt x="94" y="0"/>
                </a:cubicBezTo>
                <a:cubicBezTo>
                  <a:pt x="0" y="0"/>
                  <a:pt x="0" y="0"/>
                  <a:pt x="0" y="0"/>
                </a:cubicBezTo>
                <a:cubicBezTo>
                  <a:pt x="3" y="156"/>
                  <a:pt x="129" y="282"/>
                  <a:pt x="285" y="286"/>
                </a:cubicBezTo>
                <a:cubicBezTo>
                  <a:pt x="285" y="192"/>
                  <a:pt x="285" y="192"/>
                  <a:pt x="285" y="192"/>
                </a:cubicBezTo>
                <a:cubicBezTo>
                  <a:pt x="254" y="190"/>
                  <a:pt x="222" y="182"/>
                  <a:pt x="193" y="165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10" name="Freeform 10"/>
          <p:cNvSpPr>
            <a:spLocks/>
          </p:cNvSpPr>
          <p:nvPr/>
        </p:nvSpPr>
        <p:spPr bwMode="gray">
          <a:xfrm>
            <a:off x="2425455" y="1567693"/>
            <a:ext cx="2076450" cy="2073275"/>
          </a:xfrm>
          <a:custGeom>
            <a:avLst/>
            <a:gdLst/>
            <a:ahLst/>
            <a:cxnLst>
              <a:cxn ang="0">
                <a:pos x="121" y="193"/>
              </a:cxn>
              <a:cxn ang="0">
                <a:pos x="285" y="94"/>
              </a:cxn>
              <a:cxn ang="0">
                <a:pos x="285" y="0"/>
              </a:cxn>
              <a:cxn ang="0">
                <a:pos x="0" y="285"/>
              </a:cxn>
              <a:cxn ang="0">
                <a:pos x="94" y="285"/>
              </a:cxn>
              <a:cxn ang="0">
                <a:pos x="121" y="193"/>
              </a:cxn>
            </a:cxnLst>
            <a:rect l="0" t="0" r="r" b="b"/>
            <a:pathLst>
              <a:path w="285" h="285">
                <a:moveTo>
                  <a:pt x="121" y="193"/>
                </a:moveTo>
                <a:cubicBezTo>
                  <a:pt x="156" y="132"/>
                  <a:pt x="219" y="96"/>
                  <a:pt x="285" y="94"/>
                </a:cubicBezTo>
                <a:cubicBezTo>
                  <a:pt x="285" y="0"/>
                  <a:pt x="285" y="0"/>
                  <a:pt x="285" y="0"/>
                </a:cubicBezTo>
                <a:cubicBezTo>
                  <a:pt x="129" y="3"/>
                  <a:pt x="4" y="129"/>
                  <a:pt x="0" y="285"/>
                </a:cubicBezTo>
                <a:cubicBezTo>
                  <a:pt x="94" y="285"/>
                  <a:pt x="94" y="285"/>
                  <a:pt x="94" y="285"/>
                </a:cubicBezTo>
                <a:cubicBezTo>
                  <a:pt x="95" y="253"/>
                  <a:pt x="104" y="222"/>
                  <a:pt x="121" y="193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11" name="Freeform 11"/>
          <p:cNvSpPr>
            <a:spLocks/>
          </p:cNvSpPr>
          <p:nvPr/>
        </p:nvSpPr>
        <p:spPr bwMode="gray">
          <a:xfrm>
            <a:off x="4609855" y="1567693"/>
            <a:ext cx="2073275" cy="2073275"/>
          </a:xfrm>
          <a:custGeom>
            <a:avLst/>
            <a:gdLst/>
            <a:ahLst/>
            <a:cxnLst>
              <a:cxn ang="0">
                <a:pos x="92" y="120"/>
              </a:cxn>
              <a:cxn ang="0">
                <a:pos x="191" y="285"/>
              </a:cxn>
              <a:cxn ang="0">
                <a:pos x="285" y="285"/>
              </a:cxn>
              <a:cxn ang="0">
                <a:pos x="0" y="0"/>
              </a:cxn>
              <a:cxn ang="0">
                <a:pos x="0" y="94"/>
              </a:cxn>
              <a:cxn ang="0">
                <a:pos x="92" y="120"/>
              </a:cxn>
            </a:cxnLst>
            <a:rect l="0" t="0" r="r" b="b"/>
            <a:pathLst>
              <a:path w="285" h="285">
                <a:moveTo>
                  <a:pt x="92" y="120"/>
                </a:moveTo>
                <a:cubicBezTo>
                  <a:pt x="153" y="156"/>
                  <a:pt x="188" y="219"/>
                  <a:pt x="191" y="285"/>
                </a:cubicBezTo>
                <a:cubicBezTo>
                  <a:pt x="285" y="285"/>
                  <a:pt x="285" y="285"/>
                  <a:pt x="285" y="285"/>
                </a:cubicBezTo>
                <a:cubicBezTo>
                  <a:pt x="281" y="129"/>
                  <a:pt x="156" y="3"/>
                  <a:pt x="0" y="0"/>
                </a:cubicBezTo>
                <a:cubicBezTo>
                  <a:pt x="0" y="94"/>
                  <a:pt x="0" y="94"/>
                  <a:pt x="0" y="94"/>
                </a:cubicBezTo>
                <a:cubicBezTo>
                  <a:pt x="31" y="95"/>
                  <a:pt x="63" y="104"/>
                  <a:pt x="92" y="12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12" name="Freeform 12"/>
          <p:cNvSpPr>
            <a:spLocks/>
          </p:cNvSpPr>
          <p:nvPr/>
        </p:nvSpPr>
        <p:spPr bwMode="gray">
          <a:xfrm>
            <a:off x="4609855" y="3745743"/>
            <a:ext cx="2073275" cy="2079625"/>
          </a:xfrm>
          <a:custGeom>
            <a:avLst/>
            <a:gdLst/>
            <a:ahLst/>
            <a:cxnLst>
              <a:cxn ang="0">
                <a:pos x="164" y="92"/>
              </a:cxn>
              <a:cxn ang="0">
                <a:pos x="0" y="191"/>
              </a:cxn>
              <a:cxn ang="0">
                <a:pos x="0" y="286"/>
              </a:cxn>
              <a:cxn ang="0">
                <a:pos x="285" y="0"/>
              </a:cxn>
              <a:cxn ang="0">
                <a:pos x="191" y="0"/>
              </a:cxn>
              <a:cxn ang="0">
                <a:pos x="164" y="92"/>
              </a:cxn>
            </a:cxnLst>
            <a:rect l="0" t="0" r="r" b="b"/>
            <a:pathLst>
              <a:path w="285" h="286">
                <a:moveTo>
                  <a:pt x="164" y="92"/>
                </a:moveTo>
                <a:cubicBezTo>
                  <a:pt x="129" y="154"/>
                  <a:pt x="66" y="189"/>
                  <a:pt x="0" y="191"/>
                </a:cubicBezTo>
                <a:cubicBezTo>
                  <a:pt x="0" y="286"/>
                  <a:pt x="0" y="286"/>
                  <a:pt x="0" y="286"/>
                </a:cubicBezTo>
                <a:cubicBezTo>
                  <a:pt x="156" y="282"/>
                  <a:pt x="282" y="156"/>
                  <a:pt x="285" y="0"/>
                </a:cubicBezTo>
                <a:cubicBezTo>
                  <a:pt x="191" y="0"/>
                  <a:pt x="191" y="0"/>
                  <a:pt x="191" y="0"/>
                </a:cubicBezTo>
                <a:cubicBezTo>
                  <a:pt x="190" y="32"/>
                  <a:pt x="181" y="63"/>
                  <a:pt x="164" y="92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 w="1905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pPr>
              <a:defRPr/>
            </a:pPr>
            <a:endParaRPr lang="fi-FI">
              <a:solidFill>
                <a:srgbClr val="000000"/>
              </a:solidFill>
              <a:cs typeface="Arial"/>
            </a:endParaRPr>
          </a:p>
        </p:txBody>
      </p:sp>
      <p:sp>
        <p:nvSpPr>
          <p:cNvPr id="13" name="WordArt 18"/>
          <p:cNvSpPr>
            <a:spLocks noChangeArrowheads="1" noChangeShapeType="1" noTextEdit="1"/>
          </p:cNvSpPr>
          <p:nvPr/>
        </p:nvSpPr>
        <p:spPr bwMode="gray">
          <a:xfrm rot="18949315">
            <a:off x="2790825" y="2217738"/>
            <a:ext cx="2076450" cy="127635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2753700"/>
              </a:avLst>
            </a:prstTxWarp>
          </a:bodyPr>
          <a:lstStyle/>
          <a:p>
            <a:pPr algn="ctr"/>
            <a:r>
              <a:rPr lang="tr-TR" sz="3600" kern="10" dirty="0" smtClean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Traktör Kamyon</a:t>
            </a:r>
            <a:endParaRPr lang="tr-TR" sz="3600" kern="10" dirty="0">
              <a:ln w="9525">
                <a:noFill/>
                <a:round/>
                <a:headEnd/>
                <a:tailEnd/>
              </a:ln>
              <a:solidFill>
                <a:srgbClr val="FFFFFF"/>
              </a:solidFill>
              <a:latin typeface="Arial Black"/>
            </a:endParaRPr>
          </a:p>
        </p:txBody>
      </p:sp>
      <p:sp>
        <p:nvSpPr>
          <p:cNvPr id="14" name="WordArt 19"/>
          <p:cNvSpPr>
            <a:spLocks noChangeArrowheads="1" noChangeShapeType="1" noTextEdit="1"/>
          </p:cNvSpPr>
          <p:nvPr/>
        </p:nvSpPr>
        <p:spPr bwMode="gray">
          <a:xfrm rot="7894123" flipH="1" flipV="1">
            <a:off x="4456113" y="4060825"/>
            <a:ext cx="2051050" cy="1038225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1650898"/>
              </a:avLst>
            </a:prstTxWarp>
          </a:bodyPr>
          <a:lstStyle/>
          <a:p>
            <a:pPr algn="ctr"/>
            <a:r>
              <a:rPr lang="tr-TR" sz="3600" kern="10" dirty="0" smtClean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Bakım-Onarım </a:t>
            </a:r>
            <a:r>
              <a:rPr lang="tr-TR" sz="3600" kern="10" dirty="0" err="1" smtClean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Mak</a:t>
            </a:r>
            <a:endParaRPr lang="tr-TR" sz="3600" kern="10" dirty="0">
              <a:ln w="9525">
                <a:noFill/>
                <a:round/>
                <a:headEnd/>
                <a:tailEnd/>
              </a:ln>
              <a:solidFill>
                <a:srgbClr val="FFFFFF"/>
              </a:solidFill>
              <a:latin typeface="Arial Black"/>
            </a:endParaRPr>
          </a:p>
        </p:txBody>
      </p:sp>
      <p:sp>
        <p:nvSpPr>
          <p:cNvPr id="15" name="WordArt 20"/>
          <p:cNvSpPr>
            <a:spLocks noChangeArrowheads="1" noChangeShapeType="1" noTextEdit="1"/>
          </p:cNvSpPr>
          <p:nvPr/>
        </p:nvSpPr>
        <p:spPr bwMode="gray">
          <a:xfrm rot="13524425" flipH="1" flipV="1">
            <a:off x="2616995" y="4047331"/>
            <a:ext cx="2049462" cy="1038225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1651989"/>
              </a:avLst>
            </a:prstTxWarp>
          </a:bodyPr>
          <a:lstStyle/>
          <a:p>
            <a:pPr algn="ctr"/>
            <a:r>
              <a:rPr lang="tr-TR" sz="3600" kern="10" dirty="0" smtClean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Çelik Konstrüksiyon</a:t>
            </a:r>
            <a:endParaRPr lang="tr-TR" sz="3600" kern="10" dirty="0">
              <a:ln w="9525">
                <a:noFill/>
                <a:round/>
                <a:headEnd/>
                <a:tailEnd/>
              </a:ln>
              <a:solidFill>
                <a:srgbClr val="FFFFFF"/>
              </a:solidFill>
              <a:latin typeface="Arial Black"/>
            </a:endParaRPr>
          </a:p>
        </p:txBody>
      </p:sp>
      <p:sp>
        <p:nvSpPr>
          <p:cNvPr id="16" name="WordArt 18"/>
          <p:cNvSpPr>
            <a:spLocks noChangeArrowheads="1" noChangeShapeType="1" noTextEdit="1"/>
          </p:cNvSpPr>
          <p:nvPr/>
        </p:nvSpPr>
        <p:spPr bwMode="gray">
          <a:xfrm rot="2749315">
            <a:off x="4292600" y="2290763"/>
            <a:ext cx="2076450" cy="127635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2753700"/>
              </a:avLst>
            </a:prstTxWarp>
          </a:bodyPr>
          <a:lstStyle/>
          <a:p>
            <a:pPr algn="ctr"/>
            <a:r>
              <a:rPr lang="tr-TR" sz="3600" kern="10" dirty="0" smtClean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Dokuma Tezgahı</a:t>
            </a:r>
            <a:endParaRPr lang="tr-TR" sz="3600" kern="10" dirty="0">
              <a:ln w="9525">
                <a:noFill/>
                <a:round/>
                <a:headEnd/>
                <a:tailEnd/>
              </a:ln>
              <a:solidFill>
                <a:srgbClr val="FFFFFF"/>
              </a:solidFill>
              <a:latin typeface="Arial Black"/>
            </a:endParaRPr>
          </a:p>
        </p:txBody>
      </p:sp>
      <p:sp>
        <p:nvSpPr>
          <p:cNvPr id="1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TÜM VÜCUT TİTREŞİM KAYNAKLARI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8" name="Picture 2" descr="D:\DOKTOR\9-ISTUZMAN\1-EĞİTİM KURUMU\1. İstanbuluzman\ZZResim\Resim-İkon\sewing_machin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460" y="2643469"/>
            <a:ext cx="855839" cy="855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D:\DOKTOR\9-ISTUZMAN\1-EĞİTİM KURUMU\1. İstanbuluzman\ZZResim\Resim-İkon\Database_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9576" y="3841469"/>
            <a:ext cx="868603" cy="829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D:\DOKTOR\9-ISTUZMAN\1-EĞİTİM KURUMU\1. İstanbuluzman\ZZResim\Resim-İkon\bulldozer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7901" y="2485412"/>
            <a:ext cx="1171954" cy="1171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D:\DOKTOR\9-ISTUZMAN\1-EĞİTİM KURUMU\1. İstanbuluzman\ZZResim\İnşaat\rigid_dump_truck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930" y="3522437"/>
            <a:ext cx="1191662" cy="1191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3"/>
          <p:cNvSpPr>
            <a:spLocks noChangeArrowheads="1"/>
          </p:cNvSpPr>
          <p:nvPr/>
        </p:nvSpPr>
        <p:spPr bwMode="gray">
          <a:xfrm>
            <a:off x="6194424" y="1704975"/>
            <a:ext cx="2592000" cy="57600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lIns="0" rIns="0"/>
          <a:lstStyle/>
          <a:p>
            <a:pPr algn="ctr" eaLnBrk="0" hangingPunct="0">
              <a:spcBef>
                <a:spcPct val="60000"/>
              </a:spcBef>
              <a:buClr>
                <a:srgbClr val="FEA501"/>
              </a:buClr>
              <a:buFont typeface="Wingdings" pitchFamily="2" charset="2"/>
              <a:buNone/>
            </a:pP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Dokuma tezgahlarında kullanılan makineler</a:t>
            </a:r>
            <a:endParaRPr lang="tr-TR" sz="1600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gray">
          <a:xfrm>
            <a:off x="6278561" y="5006975"/>
            <a:ext cx="2592000" cy="57600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lIns="0" rIns="0"/>
          <a:lstStyle/>
          <a:p>
            <a:pPr algn="ctr" eaLnBrk="0" hangingPunct="0">
              <a:spcBef>
                <a:spcPct val="60000"/>
              </a:spcBef>
              <a:buClr>
                <a:srgbClr val="FEA501"/>
              </a:buClr>
              <a:buFont typeface="Wingdings" pitchFamily="2" charset="2"/>
              <a:buNone/>
            </a:pP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Yol </a:t>
            </a:r>
            <a:r>
              <a:rPr lang="tr-TR" sz="16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yapım, bakım ve </a:t>
            </a: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onarım </a:t>
            </a:r>
            <a:r>
              <a:rPr lang="tr-TR" sz="16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makineleri</a:t>
            </a:r>
          </a:p>
        </p:txBody>
      </p:sp>
      <p:sp>
        <p:nvSpPr>
          <p:cNvPr id="24" name="Rectangle 6"/>
          <p:cNvSpPr>
            <a:spLocks noChangeArrowheads="1"/>
          </p:cNvSpPr>
          <p:nvPr/>
        </p:nvSpPr>
        <p:spPr bwMode="gray">
          <a:xfrm>
            <a:off x="288362" y="1739900"/>
            <a:ext cx="2592000" cy="57600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lIns="0" rIns="0"/>
          <a:lstStyle/>
          <a:p>
            <a:pPr algn="ctr" eaLnBrk="0" hangingPunct="0">
              <a:spcBef>
                <a:spcPct val="60000"/>
              </a:spcBef>
              <a:buClr>
                <a:srgbClr val="FEA501"/>
              </a:buClr>
              <a:buFont typeface="Wingdings" pitchFamily="2" charset="2"/>
              <a:buNone/>
            </a:pPr>
            <a:r>
              <a:rPr lang="tr-TR" sz="16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Traktör ve kamyon </a:t>
            </a: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benzeri araçlar</a:t>
            </a:r>
            <a:endParaRPr lang="tr-TR" sz="1600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7"/>
          <p:cNvSpPr>
            <a:spLocks noChangeArrowheads="1"/>
          </p:cNvSpPr>
          <p:nvPr/>
        </p:nvSpPr>
        <p:spPr bwMode="gray">
          <a:xfrm>
            <a:off x="286807" y="5064125"/>
            <a:ext cx="2592000" cy="57600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lIns="0" rIns="0"/>
          <a:lstStyle/>
          <a:p>
            <a:pPr algn="ctr" eaLnBrk="0" hangingPunct="0">
              <a:spcBef>
                <a:spcPct val="60000"/>
              </a:spcBef>
              <a:buClr>
                <a:srgbClr val="FEA501"/>
              </a:buClr>
              <a:buFont typeface="Wingdings" pitchFamily="2" charset="2"/>
              <a:buNone/>
            </a:pPr>
            <a:r>
              <a:rPr lang="tr-TR" sz="16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</a:t>
            </a: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elik konstrüksiyonlu </a:t>
            </a:r>
            <a:r>
              <a:rPr lang="tr-TR" sz="16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yapılarda titreşime sebep olan </a:t>
            </a: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makineler</a:t>
            </a:r>
            <a:endParaRPr lang="tr-TR" sz="1600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3684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BÜTÜN VÜCUT TİTREŞİMİ-VİBRASYONU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*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Tüm vücut titreşiminde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1-80 Hz frekanslar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hissedilir.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 8 Saatlik çalışma süresi için titreşimin günlük </a:t>
            </a:r>
          </a:p>
          <a:p>
            <a:pPr marL="5040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q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 sınır değeri 1,15 m/s²</a:t>
            </a:r>
          </a:p>
          <a:p>
            <a:pPr marL="5040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q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 etkin değeri 0,5 m/s²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BÜTÜN VUCÜT TİTREŞİMİNDE MARUZİYET</a:t>
            </a:r>
          </a:p>
        </p:txBody>
      </p:sp>
      <p:grpSp>
        <p:nvGrpSpPr>
          <p:cNvPr id="19" name="Grup 18"/>
          <p:cNvGrpSpPr/>
          <p:nvPr/>
        </p:nvGrpSpPr>
        <p:grpSpPr>
          <a:xfrm>
            <a:off x="2663361" y="5451679"/>
            <a:ext cx="6162416" cy="663371"/>
            <a:chOff x="2644311" y="5451679"/>
            <a:chExt cx="6162416" cy="663371"/>
          </a:xfrm>
        </p:grpSpPr>
        <p:grpSp>
          <p:nvGrpSpPr>
            <p:cNvPr id="20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2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4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6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7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8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9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30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5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6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grpSp>
            <p:nvGrpSpPr>
              <p:cNvPr id="31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3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4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pic>
            <p:nvPicPr>
              <p:cNvPr id="32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1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latin typeface="Cambria" pitchFamily="18" charset="0"/>
                </a:rPr>
                <a:t>Tanımlardan biri soruluyor / Metin verilip hangi tanım olduğu soruluyor 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4185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BÜTÜN VÜCUT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TİTREŞİMİNDE STANDARTLAR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5040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TS EN 1032:2005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11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(Bütün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Vücudun Titreşim Emisyon Değerinin Tayin Edilmesi Amacıyla Hareketli Makinelerin Denenmesi –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Genel)</a:t>
            </a:r>
          </a:p>
          <a:p>
            <a:pPr marL="161100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5040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TS 2775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11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(Tüm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Vücudun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 Etkisi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Altında Kalma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Durumunun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Değerlendirilmesi İçin Kılavuz” standartlarına göre gündelik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değeri belirlenir.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BÜTÜN VUCÜT TİTREŞİMİNDE MARUZİYET</a:t>
            </a:r>
          </a:p>
        </p:txBody>
      </p:sp>
      <p:grpSp>
        <p:nvGrpSpPr>
          <p:cNvPr id="19" name="Grup 18"/>
          <p:cNvGrpSpPr/>
          <p:nvPr/>
        </p:nvGrpSpPr>
        <p:grpSpPr>
          <a:xfrm>
            <a:off x="2663361" y="5451679"/>
            <a:ext cx="6162416" cy="663371"/>
            <a:chOff x="2644311" y="5451679"/>
            <a:chExt cx="6162416" cy="663371"/>
          </a:xfrm>
        </p:grpSpPr>
        <p:grpSp>
          <p:nvGrpSpPr>
            <p:cNvPr id="20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2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4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6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7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8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9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30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5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6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grpSp>
            <p:nvGrpSpPr>
              <p:cNvPr id="31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3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4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pic>
            <p:nvPicPr>
              <p:cNvPr id="32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1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latin typeface="Cambria" pitchFamily="18" charset="0"/>
                </a:rPr>
                <a:t>Bütün vücut titreşimi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52500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RİSK DEĞERLENDİRMESİ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96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Aralıklı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 veya tekrarlanan şoklara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de dahil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maruziyetin türü, düzeyi ve süresine,</a:t>
            </a:r>
          </a:p>
          <a:p>
            <a:pPr marL="396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sınır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eylem (etkin)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değerlerine,</a:t>
            </a:r>
          </a:p>
          <a:p>
            <a:pPr marL="396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Özel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politika gerektiren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gruplar ile kadın çalışanlar olmak üzere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tüm çalışanların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ve güvenliklerine olan etkilerine,</a:t>
            </a:r>
          </a:p>
          <a:p>
            <a:pPr marL="396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Mekanik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 ile çalışma ortamı arasındaki veya mekanik titreşim ile diğer iş ekipmanları arasındaki etkileşimlerin, çalışanların sağlık ve güvenliğine olan dolaylı etkisine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TİTREŞİM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Akış Çizelgesi: Belge 17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1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001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RİSK DEĞERLENDİRMESİ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96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ekipmanlarının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ilgili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mevzuat uyarınca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imalatçılardan sağlanan bilgilere,</a:t>
            </a:r>
          </a:p>
          <a:p>
            <a:pPr marL="396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Mekanik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titreşime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düzeyini azaltacak şekilde tasarlanmış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alternatif bir iş ekipmanının bulunup bulunmadığına,</a:t>
            </a:r>
          </a:p>
          <a:p>
            <a:pPr marL="396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Mekanik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titreşime maruziyetin, işverenin sorumluluğundaki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normal çalışma saatleri dışında da devam edip etmediğine,</a:t>
            </a:r>
          </a:p>
          <a:p>
            <a:pPr marL="396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Düşük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sıcaklık gibi özel çalışma koşullarına,</a:t>
            </a:r>
          </a:p>
          <a:p>
            <a:pPr marL="396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gözetiminden elde edilen uygun en güncel bilgilere.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TİTREŞİM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37699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Titreşimin Vücuda Etkileri</a:t>
            </a:r>
            <a:endParaRPr lang="tr-TR" sz="6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7296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22275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TİTREŞİM-VİBRASYON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Biyomekanik 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Psikolojik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Fizyolojik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Patolojik</a:t>
            </a: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9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«Titreşimin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tıbbi ve biyolojik etkisi büyük  ölçüde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titreşimin şiddetine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süresine bağlıdır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</a:t>
            </a: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«İnsan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vücuduna belirgin etkisi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olan titreşimin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frekansı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aralığı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1–100Hz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’dir.»</a:t>
            </a: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>
              <a:spcAft>
                <a:spcPts val="0"/>
              </a:spcAft>
              <a:buClr>
                <a:srgbClr val="292929"/>
              </a:buClr>
              <a:defRPr/>
            </a:pP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>
              <a:spcAft>
                <a:spcPts val="0"/>
              </a:spcAft>
              <a:buClr>
                <a:srgbClr val="292929"/>
              </a:buClr>
              <a:defRPr/>
            </a:pPr>
            <a:endParaRPr lang="tr-TR" sz="8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>
              <a:spcAft>
                <a:spcPts val="0"/>
              </a:spcAft>
              <a:buClr>
                <a:srgbClr val="292929"/>
              </a:buClr>
              <a:defRPr/>
            </a:pP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TİTREŞİMİN VÜCUDA ETKİLERİ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9" name="Grup 18"/>
          <p:cNvGrpSpPr/>
          <p:nvPr/>
        </p:nvGrpSpPr>
        <p:grpSpPr>
          <a:xfrm>
            <a:off x="2663361" y="5451679"/>
            <a:ext cx="6162416" cy="663371"/>
            <a:chOff x="2644311" y="5451679"/>
            <a:chExt cx="6162416" cy="663371"/>
          </a:xfrm>
        </p:grpSpPr>
        <p:grpSp>
          <p:nvGrpSpPr>
            <p:cNvPr id="20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2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4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6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7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8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9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30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5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6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grpSp>
            <p:nvGrpSpPr>
              <p:cNvPr id="31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3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4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pic>
            <p:nvPicPr>
              <p:cNvPr id="32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1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latin typeface="Cambria" pitchFamily="18" charset="0"/>
                </a:rPr>
                <a:t>Tanımlardan biri soruluyor / Metin verilip hangi tanım olduğu soruluyor 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47450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VÜCUT HAREKET HALİNDE İKEN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8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Titreşim;</a:t>
            </a: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Duyu organlarında,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Kas, bağ ve eklemlerde,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İç kulak denge organında,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Deride kıl dibi ve deri altı dokularda,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Kılcal damarlarda,</a:t>
            </a:r>
          </a:p>
          <a:p>
            <a:pPr marL="1692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………………………… zararlı ve kalıcı etkiler yapar.</a:t>
            </a:r>
          </a:p>
          <a:p>
            <a:pPr marL="169200">
              <a:spcAft>
                <a:spcPts val="0"/>
              </a:spcAft>
              <a:buClr>
                <a:srgbClr val="292929"/>
              </a:buClr>
              <a:defRPr/>
            </a:pPr>
            <a:endParaRPr lang="tr-TR" sz="8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«Düşük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frekanslarda sarsıntı yüksek frekanslarda karıncalanma ve yanma hissi duyarlar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TİTREŞİMİN VÜCUDA ETKİLERİ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51939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SEMPTOMLAR (Başlangıçta Yüksek, Sonra Normal)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Bazı dokularda deformasyon, 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Solunum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hızında artış, 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Oksijen, mineral ve enerji harcamasında artış, 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Performansta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düşme,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Sübjektif algılamada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bozulma,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Kalp atım sayısının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artma </a:t>
            </a: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Hipertansiyon,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MSS hücre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fonksiyonlarında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aksama,</a:t>
            </a: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Kanda glikoz ve glikojen konsantrasyonunda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azalma,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TİTREŞİMİN VÜCUDA ETKİLERİ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Akış Çizelgesi: Belge 17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1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83730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FREKANS  </a:t>
            </a:r>
            <a:r>
              <a:rPr lang="tr-TR" sz="2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&lt;2 Hz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SEMPTOMLAR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57200" indent="-288000" algn="ctr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At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otomobil, uçak, gemi gibi araçlarla seyahat s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ırasında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merkezi sinir sistemi şikayetleri meydana gelebilir.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«Bulantı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kusma, soğuk ter olabilir.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Seyahat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bitince belirtiler belli bir süre sonra ortadan kalkar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TİTREŞİMİN VÜCUDA ETKİLERİ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5987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11"/>
          <p:cNvSpPr>
            <a:spLocks noChangeArrowheads="1"/>
          </p:cNvSpPr>
          <p:nvPr/>
        </p:nvSpPr>
        <p:spPr bwMode="gray">
          <a:xfrm>
            <a:off x="742948" y="1003300"/>
            <a:ext cx="7603200" cy="418886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SESİN FİZİKSEK ÖZELLİKLERİ</a:t>
            </a:r>
          </a:p>
        </p:txBody>
      </p:sp>
      <p:sp>
        <p:nvSpPr>
          <p:cNvPr id="6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FİZİKSEL </a:t>
            </a: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RİSK ETKENLERİ </a:t>
            </a:r>
          </a:p>
        </p:txBody>
      </p:sp>
      <p:cxnSp>
        <p:nvCxnSpPr>
          <p:cNvPr id="46" name="62 Düz Bağlayıcı"/>
          <p:cNvCxnSpPr/>
          <p:nvPr/>
        </p:nvCxnSpPr>
        <p:spPr>
          <a:xfrm>
            <a:off x="1261897" y="4109216"/>
            <a:ext cx="620249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7" name="63 Serbest Form"/>
          <p:cNvSpPr/>
          <p:nvPr/>
        </p:nvSpPr>
        <p:spPr>
          <a:xfrm>
            <a:off x="1249337" y="2580857"/>
            <a:ext cx="6163870" cy="2950219"/>
          </a:xfrm>
          <a:custGeom>
            <a:avLst/>
            <a:gdLst>
              <a:gd name="connsiteX0" fmla="*/ 0 w 3180292"/>
              <a:gd name="connsiteY0" fmla="*/ 754063 h 1442862"/>
              <a:gd name="connsiteX1" fmla="*/ 460375 w 3180292"/>
              <a:gd name="connsiteY1" fmla="*/ 113771 h 1442862"/>
              <a:gd name="connsiteX2" fmla="*/ 857250 w 3180292"/>
              <a:gd name="connsiteY2" fmla="*/ 1436688 h 1442862"/>
              <a:gd name="connsiteX3" fmla="*/ 1254125 w 3180292"/>
              <a:gd name="connsiteY3" fmla="*/ 103188 h 1442862"/>
              <a:gd name="connsiteX4" fmla="*/ 1651000 w 3180292"/>
              <a:gd name="connsiteY4" fmla="*/ 1436688 h 1442862"/>
              <a:gd name="connsiteX5" fmla="*/ 2047875 w 3180292"/>
              <a:gd name="connsiteY5" fmla="*/ 97896 h 1442862"/>
              <a:gd name="connsiteX6" fmla="*/ 2444750 w 3180292"/>
              <a:gd name="connsiteY6" fmla="*/ 1441980 h 1442862"/>
              <a:gd name="connsiteX7" fmla="*/ 2836333 w 3180292"/>
              <a:gd name="connsiteY7" fmla="*/ 103188 h 1442862"/>
              <a:gd name="connsiteX8" fmla="*/ 3180292 w 3180292"/>
              <a:gd name="connsiteY8" fmla="*/ 986896 h 1442862"/>
              <a:gd name="connsiteX9" fmla="*/ 3180292 w 3180292"/>
              <a:gd name="connsiteY9" fmla="*/ 986896 h 1442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80292" h="1442862">
                <a:moveTo>
                  <a:pt x="0" y="754063"/>
                </a:moveTo>
                <a:cubicBezTo>
                  <a:pt x="158750" y="377031"/>
                  <a:pt x="317500" y="0"/>
                  <a:pt x="460375" y="113771"/>
                </a:cubicBezTo>
                <a:cubicBezTo>
                  <a:pt x="603250" y="227542"/>
                  <a:pt x="724958" y="1438452"/>
                  <a:pt x="857250" y="1436688"/>
                </a:cubicBezTo>
                <a:cubicBezTo>
                  <a:pt x="989542" y="1434924"/>
                  <a:pt x="1121833" y="103188"/>
                  <a:pt x="1254125" y="103188"/>
                </a:cubicBezTo>
                <a:cubicBezTo>
                  <a:pt x="1386417" y="103188"/>
                  <a:pt x="1518708" y="1437570"/>
                  <a:pt x="1651000" y="1436688"/>
                </a:cubicBezTo>
                <a:cubicBezTo>
                  <a:pt x="1783292" y="1435806"/>
                  <a:pt x="1915583" y="97014"/>
                  <a:pt x="2047875" y="97896"/>
                </a:cubicBezTo>
                <a:cubicBezTo>
                  <a:pt x="2180167" y="98778"/>
                  <a:pt x="2313340" y="1441098"/>
                  <a:pt x="2444750" y="1441980"/>
                </a:cubicBezTo>
                <a:cubicBezTo>
                  <a:pt x="2576160" y="1442862"/>
                  <a:pt x="2713743" y="179035"/>
                  <a:pt x="2836333" y="103188"/>
                </a:cubicBezTo>
                <a:cubicBezTo>
                  <a:pt x="2958923" y="27341"/>
                  <a:pt x="3180292" y="986896"/>
                  <a:pt x="3180292" y="986896"/>
                </a:cubicBezTo>
                <a:lnTo>
                  <a:pt x="3180292" y="986896"/>
                </a:lnTo>
              </a:path>
            </a:pathLst>
          </a:custGeom>
          <a:ln w="444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dirty="0">
              <a:solidFill>
                <a:srgbClr val="000000"/>
              </a:solidFill>
            </a:endParaRPr>
          </a:p>
        </p:txBody>
      </p:sp>
      <p:cxnSp>
        <p:nvCxnSpPr>
          <p:cNvPr id="48" name="64 Düz Bağlayıcı"/>
          <p:cNvCxnSpPr/>
          <p:nvPr/>
        </p:nvCxnSpPr>
        <p:spPr>
          <a:xfrm rot="5400000">
            <a:off x="-694402" y="3829518"/>
            <a:ext cx="3879107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9" name="65 Altıgen"/>
          <p:cNvSpPr/>
          <p:nvPr/>
        </p:nvSpPr>
        <p:spPr>
          <a:xfrm>
            <a:off x="4413764" y="5480656"/>
            <a:ext cx="86850" cy="78326"/>
          </a:xfrm>
          <a:prstGeom prst="hex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50" name="66 Altıgen"/>
          <p:cNvSpPr/>
          <p:nvPr/>
        </p:nvSpPr>
        <p:spPr>
          <a:xfrm>
            <a:off x="5184759" y="2752350"/>
            <a:ext cx="86850" cy="78326"/>
          </a:xfrm>
          <a:prstGeom prst="hexagon">
            <a:avLst/>
          </a:prstGeom>
        </p:spPr>
        <p:style>
          <a:lnRef idx="0">
            <a:schemeClr val="accent3"/>
          </a:lnRef>
          <a:fillRef idx="1001">
            <a:schemeClr val="dk2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53" name="69 Altıgen"/>
          <p:cNvSpPr/>
          <p:nvPr/>
        </p:nvSpPr>
        <p:spPr>
          <a:xfrm>
            <a:off x="6739435" y="2754562"/>
            <a:ext cx="86849" cy="78326"/>
          </a:xfrm>
          <a:prstGeom prst="hexagon">
            <a:avLst/>
          </a:prstGeom>
        </p:spPr>
        <p:style>
          <a:lnRef idx="0">
            <a:schemeClr val="accent3"/>
          </a:lnRef>
          <a:fillRef idx="1001">
            <a:schemeClr val="dk2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54" name="70 Altıgen"/>
          <p:cNvSpPr/>
          <p:nvPr/>
        </p:nvSpPr>
        <p:spPr>
          <a:xfrm>
            <a:off x="2882495" y="5479213"/>
            <a:ext cx="86850" cy="78326"/>
          </a:xfrm>
          <a:prstGeom prst="hex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55" name="71 Altıgen"/>
          <p:cNvSpPr/>
          <p:nvPr/>
        </p:nvSpPr>
        <p:spPr>
          <a:xfrm>
            <a:off x="5958573" y="5495726"/>
            <a:ext cx="86850" cy="78326"/>
          </a:xfrm>
          <a:prstGeom prst="hex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37" name="53 Metin kutusu"/>
          <p:cNvSpPr txBox="1"/>
          <p:nvPr/>
        </p:nvSpPr>
        <p:spPr>
          <a:xfrm>
            <a:off x="2029924" y="2808074"/>
            <a:ext cx="1716821" cy="308916"/>
          </a:xfrm>
          <a:prstGeom prst="rect">
            <a:avLst/>
          </a:prstGeom>
          <a:noFill/>
          <a:ln w="9525" cmpd="sng">
            <a:noFill/>
          </a:ln>
          <a:effectLst>
            <a:outerShdw blurRad="50800" dist="38100" dir="5400000" algn="t" rotWithShape="0">
              <a:schemeClr val="bg1">
                <a:alpha val="40000"/>
              </a:scheme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400" i="1" dirty="0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Periyot-T</a:t>
            </a:r>
            <a:r>
              <a:rPr lang="tr-TR" sz="1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(t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tr-TR" sz="1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8" name="54 Metin kutusu"/>
          <p:cNvSpPr txBox="1"/>
          <p:nvPr/>
        </p:nvSpPr>
        <p:spPr>
          <a:xfrm>
            <a:off x="3922024" y="5511000"/>
            <a:ext cx="2285137" cy="522826"/>
          </a:xfrm>
          <a:prstGeom prst="rect">
            <a:avLst/>
          </a:prstGeom>
          <a:noFill/>
          <a:ln w="9525" cmpd="sng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G: </a:t>
            </a:r>
            <a:r>
              <a:rPr lang="tr-TR" sz="1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Genleşme-Min Basınç</a:t>
            </a:r>
          </a:p>
          <a:p>
            <a:pPr algn="ctr"/>
            <a:r>
              <a:rPr lang="tr-TR" sz="1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(Çukur Noktası)</a:t>
            </a:r>
            <a:endParaRPr lang="tr-TR" sz="1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" name="55 Metin kutusu"/>
          <p:cNvSpPr txBox="1"/>
          <p:nvPr/>
        </p:nvSpPr>
        <p:spPr>
          <a:xfrm>
            <a:off x="4698185" y="2562549"/>
            <a:ext cx="2156791" cy="459191"/>
          </a:xfrm>
          <a:prstGeom prst="rect">
            <a:avLst/>
          </a:prstGeom>
          <a:noFill/>
          <a:ln w="9525" cmpd="sng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S: </a:t>
            </a:r>
            <a:r>
              <a:rPr lang="tr-TR" sz="1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Sıkışma-Max Basınç</a:t>
            </a:r>
          </a:p>
          <a:p>
            <a:pPr algn="ctr"/>
            <a:r>
              <a:rPr lang="tr-TR" sz="1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      (Sinüs Tepe Noktası)</a:t>
            </a:r>
            <a:endParaRPr lang="tr-TR" sz="1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0" name="56 Metin kutusu"/>
          <p:cNvSpPr txBox="1"/>
          <p:nvPr/>
        </p:nvSpPr>
        <p:spPr>
          <a:xfrm>
            <a:off x="7334997" y="3874473"/>
            <a:ext cx="881761" cy="430113"/>
          </a:xfrm>
          <a:prstGeom prst="rect">
            <a:avLst/>
          </a:prstGeom>
          <a:noFill/>
          <a:ln w="9525" cmpd="sng"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defPPr>
              <a:defRPr lang="de-DE"/>
            </a:defPPr>
            <a:lvl1pPr marL="0" indent="0" algn="ctr">
              <a:defRPr sz="1200" b="1">
                <a:solidFill>
                  <a:srgbClr val="000000"/>
                </a:solidFill>
                <a:latin typeface="Cambria" pitchFamily="18" charset="0"/>
                <a:cs typeface="Calibri" pitchFamily="34" charset="0"/>
              </a:defRPr>
            </a:lvl1pPr>
            <a:lvl2pPr indent="0">
              <a:defRPr sz="1100"/>
            </a:lvl2pPr>
            <a:lvl3pPr indent="0">
              <a:defRPr sz="1100"/>
            </a:lvl3pPr>
            <a:lvl4pPr indent="0">
              <a:defRPr sz="1100"/>
            </a:lvl4pPr>
            <a:lvl5pPr indent="0">
              <a:defRPr sz="1100"/>
            </a:lvl5pPr>
            <a:lvl6pPr indent="0">
              <a:defRPr sz="1100"/>
            </a:lvl6pPr>
            <a:lvl7pPr indent="0">
              <a:defRPr sz="1100"/>
            </a:lvl7pPr>
            <a:lvl8pPr indent="0">
              <a:defRPr sz="1100"/>
            </a:lvl8pPr>
            <a:lvl9pPr indent="0">
              <a:defRPr sz="1100"/>
            </a:lvl9pPr>
          </a:lstStyle>
          <a:p>
            <a:r>
              <a:rPr lang="tr-TR" dirty="0"/>
              <a:t>ZAMAN</a:t>
            </a:r>
          </a:p>
          <a:p>
            <a:r>
              <a:rPr lang="tr-TR" dirty="0"/>
              <a:t>KONUM</a:t>
            </a:r>
          </a:p>
        </p:txBody>
      </p:sp>
      <p:sp>
        <p:nvSpPr>
          <p:cNvPr id="41" name="57 Metin kutusu"/>
          <p:cNvSpPr txBox="1"/>
          <p:nvPr/>
        </p:nvSpPr>
        <p:spPr>
          <a:xfrm>
            <a:off x="845391" y="1646940"/>
            <a:ext cx="797404" cy="319175"/>
          </a:xfrm>
          <a:prstGeom prst="rect">
            <a:avLst/>
          </a:prstGeom>
          <a:noFill/>
          <a:ln w="9525" cmpd="sng"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200" b="1" dirty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BASINÇ</a:t>
            </a:r>
          </a:p>
        </p:txBody>
      </p:sp>
      <p:grpSp>
        <p:nvGrpSpPr>
          <p:cNvPr id="7" name="Grup 6"/>
          <p:cNvGrpSpPr/>
          <p:nvPr/>
        </p:nvGrpSpPr>
        <p:grpSpPr>
          <a:xfrm>
            <a:off x="1777281" y="2733444"/>
            <a:ext cx="357053" cy="1452955"/>
            <a:chOff x="1777281" y="2733444"/>
            <a:chExt cx="357053" cy="1452955"/>
          </a:xfrm>
        </p:grpSpPr>
        <p:cxnSp>
          <p:nvCxnSpPr>
            <p:cNvPr id="43" name="59 Düz Ok Bağlayıcısı"/>
            <p:cNvCxnSpPr/>
            <p:nvPr/>
          </p:nvCxnSpPr>
          <p:spPr>
            <a:xfrm rot="5400000">
              <a:off x="1422345" y="3440991"/>
              <a:ext cx="1274400" cy="2092"/>
            </a:xfrm>
            <a:prstGeom prst="straightConnector1">
              <a:avLst/>
            </a:prstGeom>
            <a:ln w="12700">
              <a:headEnd type="stealth"/>
              <a:tailEnd type="stealth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42" name="58 Metin kutusu"/>
            <p:cNvSpPr txBox="1"/>
            <p:nvPr/>
          </p:nvSpPr>
          <p:spPr>
            <a:xfrm rot="16200000">
              <a:off x="1229330" y="3281395"/>
              <a:ext cx="1452955" cy="357053"/>
            </a:xfrm>
            <a:prstGeom prst="rect">
              <a:avLst/>
            </a:prstGeom>
            <a:noFill/>
            <a:ln w="9525" cmpd="sng">
              <a:noFill/>
            </a:ln>
            <a:effectLst>
              <a:outerShdw blurRad="50800" dist="38100" dir="5400000" algn="t" rotWithShape="0">
                <a:schemeClr val="bg1">
                  <a:alpha val="40000"/>
                </a:scheme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sz="1400" b="1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Şiddet (Genlik)</a:t>
              </a:r>
              <a:endParaRPr lang="tr-TR" sz="1400" b="1" dirty="0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</p:grpSp>
      <p:sp>
        <p:nvSpPr>
          <p:cNvPr id="35" name="74 Dikdörtgen"/>
          <p:cNvSpPr/>
          <p:nvPr/>
        </p:nvSpPr>
        <p:spPr>
          <a:xfrm>
            <a:off x="761041" y="1444032"/>
            <a:ext cx="7610400" cy="4582090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67" name="54 Metin kutusu"/>
          <p:cNvSpPr txBox="1"/>
          <p:nvPr/>
        </p:nvSpPr>
        <p:spPr>
          <a:xfrm>
            <a:off x="2809875" y="5501475"/>
            <a:ext cx="219076" cy="232575"/>
          </a:xfrm>
          <a:prstGeom prst="rect">
            <a:avLst/>
          </a:prstGeom>
          <a:noFill/>
          <a:ln w="9525" cmpd="sng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</a:t>
            </a:r>
            <a:endParaRPr lang="tr-TR" sz="1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8" name="54 Metin kutusu"/>
          <p:cNvSpPr txBox="1"/>
          <p:nvPr/>
        </p:nvSpPr>
        <p:spPr>
          <a:xfrm>
            <a:off x="5895975" y="5520525"/>
            <a:ext cx="219076" cy="232575"/>
          </a:xfrm>
          <a:prstGeom prst="rect">
            <a:avLst/>
          </a:prstGeom>
          <a:noFill/>
          <a:ln w="9525" cmpd="sng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</a:t>
            </a:r>
            <a:endParaRPr lang="tr-TR" sz="1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9" name="54 Metin kutusu"/>
          <p:cNvSpPr txBox="1"/>
          <p:nvPr/>
        </p:nvSpPr>
        <p:spPr>
          <a:xfrm>
            <a:off x="6667500" y="2567775"/>
            <a:ext cx="219076" cy="232575"/>
          </a:xfrm>
          <a:prstGeom prst="rect">
            <a:avLst/>
          </a:prstGeom>
          <a:noFill/>
          <a:ln w="9525" cmpd="sng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</a:t>
            </a:r>
            <a:endParaRPr lang="tr-TR" sz="1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5" name="Grup 4"/>
          <p:cNvGrpSpPr/>
          <p:nvPr/>
        </p:nvGrpSpPr>
        <p:grpSpPr>
          <a:xfrm>
            <a:off x="1993524" y="2090654"/>
            <a:ext cx="4860000" cy="360000"/>
            <a:chOff x="1993524" y="2090654"/>
            <a:chExt cx="4860000" cy="360000"/>
          </a:xfrm>
        </p:grpSpPr>
        <p:cxnSp>
          <p:nvCxnSpPr>
            <p:cNvPr id="66" name="60 Düz Ok Bağlayıcısı"/>
            <p:cNvCxnSpPr/>
            <p:nvPr/>
          </p:nvCxnSpPr>
          <p:spPr>
            <a:xfrm>
              <a:off x="1997803" y="2380155"/>
              <a:ext cx="4824000" cy="2109"/>
            </a:xfrm>
            <a:prstGeom prst="straightConnector1">
              <a:avLst/>
            </a:prstGeom>
            <a:ln w="15875">
              <a:solidFill>
                <a:srgbClr val="6B9B1A"/>
              </a:solidFill>
              <a:headEnd type="arrow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71" name="53 Metin kutusu"/>
            <p:cNvSpPr txBox="1"/>
            <p:nvPr/>
          </p:nvSpPr>
          <p:spPr>
            <a:xfrm>
              <a:off x="1993524" y="2090654"/>
              <a:ext cx="4860000" cy="360000"/>
            </a:xfrm>
            <a:prstGeom prst="rect">
              <a:avLst/>
            </a:prstGeom>
            <a:noFill/>
            <a:ln w="9525" cmpd="sng">
              <a:noFill/>
            </a:ln>
            <a:effectLst>
              <a:outerShdw blurRad="50800" dist="38100" dir="5400000" algn="t" rotWithShape="0">
                <a:schemeClr val="bg1">
                  <a:alpha val="40000"/>
                </a:scheme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sz="1400" b="1" dirty="0">
                  <a:solidFill>
                    <a:srgbClr val="000000"/>
                  </a:solidFill>
                  <a:latin typeface="Cambria" pitchFamily="18" charset="0"/>
                </a:rPr>
                <a:t>Frekans-F </a:t>
              </a:r>
              <a:r>
                <a:rPr lang="tr-TR" sz="1400" b="1" dirty="0" smtClean="0">
                  <a:solidFill>
                    <a:srgbClr val="000000"/>
                  </a:solidFill>
                  <a:latin typeface="Cambria" pitchFamily="18" charset="0"/>
                </a:rPr>
                <a:t>(Hertz&amp;1/</a:t>
              </a:r>
              <a:r>
                <a:rPr lang="tr-TR" sz="1400" b="1" dirty="0" err="1" smtClean="0">
                  <a:solidFill>
                    <a:srgbClr val="000000"/>
                  </a:solidFill>
                  <a:latin typeface="Cambria" pitchFamily="18" charset="0"/>
                </a:rPr>
                <a:t>sn</a:t>
              </a:r>
              <a:r>
                <a:rPr lang="tr-TR" sz="1400" b="1" dirty="0">
                  <a:solidFill>
                    <a:srgbClr val="000000"/>
                  </a:solidFill>
                  <a:latin typeface="Cambria" pitchFamily="18" charset="0"/>
                </a:rPr>
                <a:t>) (Sesin 1 saniyedeki dalga sayısı)</a:t>
              </a:r>
            </a:p>
          </p:txBody>
        </p:sp>
      </p:grpSp>
      <p:grpSp>
        <p:nvGrpSpPr>
          <p:cNvPr id="4" name="Grup 3"/>
          <p:cNvGrpSpPr/>
          <p:nvPr/>
        </p:nvGrpSpPr>
        <p:grpSpPr>
          <a:xfrm>
            <a:off x="2027129" y="2479259"/>
            <a:ext cx="1849724" cy="375726"/>
            <a:chOff x="2027129" y="2479259"/>
            <a:chExt cx="1849724" cy="375726"/>
          </a:xfrm>
        </p:grpSpPr>
        <p:cxnSp>
          <p:nvCxnSpPr>
            <p:cNvPr id="44" name="60 Düz Ok Bağlayıcısı"/>
            <p:cNvCxnSpPr/>
            <p:nvPr/>
          </p:nvCxnSpPr>
          <p:spPr>
            <a:xfrm>
              <a:off x="2107293" y="2754306"/>
              <a:ext cx="1564680" cy="2122"/>
            </a:xfrm>
            <a:prstGeom prst="straightConnector1">
              <a:avLst/>
            </a:prstGeom>
            <a:ln w="12700">
              <a:headEnd type="arrow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51" name="67 Altıgen"/>
            <p:cNvSpPr/>
            <p:nvPr/>
          </p:nvSpPr>
          <p:spPr>
            <a:xfrm>
              <a:off x="2027129" y="2730810"/>
              <a:ext cx="86850" cy="78326"/>
            </a:xfrm>
            <a:prstGeom prst="hexagon">
              <a:avLst/>
            </a:prstGeom>
          </p:spPr>
          <p:style>
            <a:lnRef idx="0">
              <a:schemeClr val="accent3"/>
            </a:lnRef>
            <a:fillRef idx="1001">
              <a:schemeClr val="dk2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tr-TR" dirty="0">
                <a:solidFill>
                  <a:srgbClr val="FFFFFF"/>
                </a:solidFill>
              </a:endParaRPr>
            </a:p>
          </p:txBody>
        </p:sp>
        <p:sp>
          <p:nvSpPr>
            <p:cNvPr id="52" name="68 Altıgen"/>
            <p:cNvSpPr/>
            <p:nvPr/>
          </p:nvSpPr>
          <p:spPr>
            <a:xfrm>
              <a:off x="3652453" y="2764098"/>
              <a:ext cx="86850" cy="78326"/>
            </a:xfrm>
            <a:prstGeom prst="hexagon">
              <a:avLst/>
            </a:prstGeom>
          </p:spPr>
          <p:style>
            <a:lnRef idx="0">
              <a:schemeClr val="accent3"/>
            </a:lnRef>
            <a:fillRef idx="1001">
              <a:schemeClr val="dk2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tr-TR" dirty="0">
                <a:solidFill>
                  <a:srgbClr val="FFFFFF"/>
                </a:solidFill>
              </a:endParaRPr>
            </a:p>
          </p:txBody>
        </p:sp>
        <p:sp>
          <p:nvSpPr>
            <p:cNvPr id="72" name="53 Metin kutusu"/>
            <p:cNvSpPr txBox="1"/>
            <p:nvPr/>
          </p:nvSpPr>
          <p:spPr>
            <a:xfrm>
              <a:off x="2029924" y="2479259"/>
              <a:ext cx="1716821" cy="333406"/>
            </a:xfrm>
            <a:prstGeom prst="rect">
              <a:avLst/>
            </a:prstGeom>
            <a:noFill/>
            <a:ln w="9525" cmpd="sng">
              <a:noFill/>
            </a:ln>
            <a:effectLst>
              <a:outerShdw blurRad="50800" dist="38100" dir="5400000" algn="t" rotWithShape="0">
                <a:schemeClr val="bg1">
                  <a:alpha val="40000"/>
                </a:scheme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sz="1400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Dalga Boyu-</a:t>
              </a:r>
              <a:r>
                <a:rPr lang="el-GR" sz="1400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λ</a:t>
              </a:r>
              <a:r>
                <a:rPr lang="tr-TR" sz="1400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 (cm)</a:t>
              </a:r>
              <a:endParaRPr lang="tr-TR" sz="1400" dirty="0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sp>
          <p:nvSpPr>
            <p:cNvPr id="73" name="Metin kutusu 72"/>
            <p:cNvSpPr txBox="1"/>
            <p:nvPr/>
          </p:nvSpPr>
          <p:spPr>
            <a:xfrm>
              <a:off x="3572053" y="2547208"/>
              <a:ext cx="3048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b="1" i="1" dirty="0" smtClean="0">
                  <a:solidFill>
                    <a:srgbClr val="C00000"/>
                  </a:solidFill>
                  <a:latin typeface="Calibri" pitchFamily="34" charset="0"/>
                  <a:cs typeface="Calibri" pitchFamily="34" charset="0"/>
                </a:rPr>
                <a:t>B</a:t>
              </a:r>
              <a:endParaRPr lang="tr-TR" sz="14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34" name="Grup 33"/>
          <p:cNvGrpSpPr/>
          <p:nvPr/>
        </p:nvGrpSpPr>
        <p:grpSpPr>
          <a:xfrm>
            <a:off x="2000148" y="1602136"/>
            <a:ext cx="4824000" cy="360000"/>
            <a:chOff x="2000148" y="1602136"/>
            <a:chExt cx="4824000" cy="360000"/>
          </a:xfrm>
        </p:grpSpPr>
        <p:cxnSp>
          <p:nvCxnSpPr>
            <p:cNvPr id="36" name="60 Düz Ok Bağlayıcısı"/>
            <p:cNvCxnSpPr/>
            <p:nvPr/>
          </p:nvCxnSpPr>
          <p:spPr>
            <a:xfrm>
              <a:off x="2000148" y="1875139"/>
              <a:ext cx="4824000" cy="2122"/>
            </a:xfrm>
            <a:prstGeom prst="straightConnector1">
              <a:avLst/>
            </a:prstGeom>
            <a:ln w="15875">
              <a:solidFill>
                <a:schemeClr val="accent1">
                  <a:lumMod val="75000"/>
                </a:schemeClr>
              </a:solidFill>
              <a:headEnd type="arrow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45" name="53 Metin kutusu"/>
            <p:cNvSpPr txBox="1"/>
            <p:nvPr/>
          </p:nvSpPr>
          <p:spPr>
            <a:xfrm>
              <a:off x="2030165" y="1602136"/>
              <a:ext cx="4788000" cy="360000"/>
            </a:xfrm>
            <a:prstGeom prst="rect">
              <a:avLst/>
            </a:prstGeom>
            <a:noFill/>
            <a:ln w="9525" cmpd="sng">
              <a:noFill/>
            </a:ln>
            <a:effectLst>
              <a:outerShdw blurRad="50800" dist="38100" dir="5400000" algn="t" rotWithShape="0">
                <a:schemeClr val="bg1">
                  <a:alpha val="40000"/>
                </a:scheme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sz="1400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Sesin Hızı-V  (c</a:t>
              </a:r>
              <a:r>
                <a:rPr lang="en-GB" sz="1400" dirty="0" smtClean="0">
                  <a:solidFill>
                    <a:srgbClr val="000000"/>
                  </a:solidFill>
                  <a:latin typeface="Cambria Math" pitchFamily="18" charset="0"/>
                  <a:ea typeface="Cambria Math" pitchFamily="18" charset="0"/>
                </a:rPr>
                <a:t>m/</a:t>
              </a:r>
              <a:r>
                <a:rPr lang="tr-TR" sz="1400" dirty="0">
                  <a:solidFill>
                    <a:srgbClr val="000000"/>
                  </a:solidFill>
                  <a:latin typeface="Cambria Math" pitchFamily="18" charset="0"/>
                  <a:ea typeface="Cambria Math" pitchFamily="18" charset="0"/>
                </a:rPr>
                <a:t>s</a:t>
              </a:r>
              <a:r>
                <a:rPr lang="en-GB" sz="1400" dirty="0" smtClean="0">
                  <a:solidFill>
                    <a:srgbClr val="000000"/>
                  </a:solidFill>
                  <a:latin typeface="Cambria Math" pitchFamily="18" charset="0"/>
                  <a:ea typeface="Cambria Math" pitchFamily="18" charset="0"/>
                </a:rPr>
                <a:t>n</a:t>
              </a:r>
              <a:r>
                <a:rPr lang="tr-TR" sz="1400" dirty="0" smtClean="0">
                  <a:solidFill>
                    <a:srgbClr val="000000"/>
                  </a:solidFill>
                  <a:latin typeface="Cambria Math" pitchFamily="18" charset="0"/>
                  <a:ea typeface="Cambria Math" pitchFamily="18" charset="0"/>
                </a:rPr>
                <a:t>)</a:t>
              </a:r>
              <a:r>
                <a:rPr lang="tr-TR" sz="1400" dirty="0" smtClean="0">
                  <a:solidFill>
                    <a:srgbClr val="FFFFFF"/>
                  </a:solidFill>
                  <a:latin typeface="Cambria Math" pitchFamily="18" charset="0"/>
                  <a:ea typeface="Cambria Math" pitchFamily="18" charset="0"/>
                </a:rPr>
                <a:t> </a:t>
              </a:r>
              <a:r>
                <a:rPr lang="tr-TR" sz="1400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(Sesin 1 saniyede aldığı yol)</a:t>
              </a:r>
              <a:endParaRPr lang="tr-TR" sz="1400" dirty="0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</p:grpSp>
      <p:sp>
        <p:nvSpPr>
          <p:cNvPr id="56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25669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FREKANS 2-30 Hz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SEMPTOMLAR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1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Titreşimle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birlikte, 8-10 derece ısıya kısa süre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maruziyette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parmaklarda ve avuç içinde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beyazlaşma,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«Beyaz el - Ölü El -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Anjionörotik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Bozukluk»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olur. </a:t>
            </a: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 sürerse omuz başlarında ağrı, </a:t>
            </a: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orgunluk,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soğuğa karşı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hassasiyet olabilir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kol ve omuz kaslarında ağrılar görülebilir. </a:t>
            </a:r>
          </a:p>
          <a:p>
            <a:pPr marL="1692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TİTREŞİMİN VÜCUDA ETKİLERİ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47" y="3770763"/>
            <a:ext cx="2082004" cy="1147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21" name="Grup 20"/>
          <p:cNvGrpSpPr/>
          <p:nvPr/>
        </p:nvGrpSpPr>
        <p:grpSpPr>
          <a:xfrm>
            <a:off x="2663361" y="5451679"/>
            <a:ext cx="6162416" cy="663371"/>
            <a:chOff x="2644311" y="5451679"/>
            <a:chExt cx="6162416" cy="663371"/>
          </a:xfrm>
        </p:grpSpPr>
        <p:grpSp>
          <p:nvGrpSpPr>
            <p:cNvPr id="22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6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7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8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9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0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1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32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7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8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grpSp>
            <p:nvGrpSpPr>
              <p:cNvPr id="33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5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6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pic>
            <p:nvPicPr>
              <p:cNvPr id="34" name="Picture 64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4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latin typeface="Cambria" pitchFamily="18" charset="0"/>
                </a:rPr>
                <a:t>Tanımlardan biri soruluyor / Metin verilip hangi tanım olduğu soruluyor 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  <p:sp>
        <p:nvSpPr>
          <p:cNvPr id="39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0" name="Akış Çizelgesi: Belge 39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1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9390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FREKANS </a:t>
            </a:r>
            <a:r>
              <a:rPr lang="tr-TR" sz="2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&gt;30 Hz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SEMPTOMLAR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Sırt ve bel ağrıları, </a:t>
            </a: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Dirsekte kemik ve eklem zararları,</a:t>
            </a: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El bilek kemiklerinde ağrı, güç kaybı, …,</a:t>
            </a: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Vazomotor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bozukluklar (parmaklarda iskemi…),</a:t>
            </a: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Parmaklarda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trofik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bozukluklar,</a:t>
            </a: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Disk kayması (tüm vücut titreşimine bağlı)</a:t>
            </a:r>
          </a:p>
          <a:p>
            <a:pPr marL="169200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TİTREŞİMİN VÜCUDA ETKİLERİ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1957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FAKTÖRLER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69200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Tüm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vücudun veya el ve kolların titreşime maruziyeti sonucunda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oluşan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; </a:t>
            </a:r>
          </a:p>
          <a:p>
            <a:pPr marL="169200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68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Titreşimin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frekansına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</a:p>
          <a:p>
            <a:pPr marL="468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Titreşimin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şiddetine,</a:t>
            </a:r>
          </a:p>
          <a:p>
            <a:pPr marL="468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Titreşimin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yön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üne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</a:p>
          <a:p>
            <a:pPr marL="468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Titreşime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kalınan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ye,</a:t>
            </a:r>
          </a:p>
          <a:p>
            <a:pPr marL="468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Titreşime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kalan kişinin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yaş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ına, </a:t>
            </a:r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68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Titreşime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kalan kişinin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cinsiyet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ine </a:t>
            </a:r>
          </a:p>
          <a:p>
            <a:pPr marL="468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Titreşime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kalan kişinin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kişisel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duyarlılığı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na</a:t>
            </a:r>
          </a:p>
          <a:p>
            <a:pPr marL="468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Titreşime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kalan kişinin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genel sağlık durumu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na </a:t>
            </a:r>
          </a:p>
          <a:p>
            <a:pPr marL="468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Titreşimin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uygulandığı bölgeye – büyüklüğüne  ….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bağlıdır.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TİTREŞİMİN ETKİLERİNİ BELİRLEYEN FAKTÖRLER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16"/>
          <p:cNvGrpSpPr/>
          <p:nvPr/>
        </p:nvGrpSpPr>
        <p:grpSpPr>
          <a:xfrm>
            <a:off x="2663361" y="5451679"/>
            <a:ext cx="6162416" cy="663371"/>
            <a:chOff x="2644311" y="5451679"/>
            <a:chExt cx="6162416" cy="663371"/>
          </a:xfrm>
        </p:grpSpPr>
        <p:grpSp>
          <p:nvGrpSpPr>
            <p:cNvPr id="18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0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8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29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1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0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19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Tanımlardan biri soruluyor / Metin verilip hangi tanım olduğu soruluyor 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35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2077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Titreşimde Tanı Yöntemi</a:t>
            </a:r>
            <a:endParaRPr lang="tr-TR" sz="6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7296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ÖLÇÜM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frekans bantlarına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ayrılarak;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«vibrasyon detektörü / oktav bantları»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 ölçülür.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Frekans (Oktav) Bantları (Hz); 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1-2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4-8-16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31.5-125-250-1.000-2.000-4.000, 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8.000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TİTREŞİMİN ÖLÇÜLMESİ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7100" y="3179136"/>
            <a:ext cx="1385777" cy="20823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0" name="Grup 19"/>
          <p:cNvGrpSpPr/>
          <p:nvPr/>
        </p:nvGrpSpPr>
        <p:grpSpPr>
          <a:xfrm>
            <a:off x="2663361" y="5451679"/>
            <a:ext cx="6162416" cy="663371"/>
            <a:chOff x="2644311" y="5451679"/>
            <a:chExt cx="6162416" cy="663371"/>
          </a:xfrm>
        </p:grpSpPr>
        <p:grpSp>
          <p:nvGrpSpPr>
            <p:cNvPr id="21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4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6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7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8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9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0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31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6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7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grpSp>
            <p:nvGrpSpPr>
              <p:cNvPr id="32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4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  <p:sp>
              <p:nvSpPr>
                <p:cNvPr id="35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cs typeface="Arial" pitchFamily="34" charset="0"/>
                  </a:endParaRPr>
                </a:p>
              </p:txBody>
            </p:sp>
          </p:grpSp>
          <p:pic>
            <p:nvPicPr>
              <p:cNvPr id="33" name="Picture 64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2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latin typeface="Cambria" pitchFamily="18" charset="0"/>
                </a:rPr>
                <a:t>Tanımlardan biri soruluyor / Metin verilip hangi tanım olduğu soruluyor 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  <p:sp>
        <p:nvSpPr>
          <p:cNvPr id="38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5101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0" y="3970361"/>
            <a:ext cx="9144000" cy="131018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Mevzuat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9" name="Grup 18"/>
          <p:cNvGrpSpPr/>
          <p:nvPr/>
        </p:nvGrpSpPr>
        <p:grpSpPr>
          <a:xfrm>
            <a:off x="3002844" y="646049"/>
            <a:ext cx="3072635" cy="3573526"/>
            <a:chOff x="4267200" y="332656"/>
            <a:chExt cx="4876800" cy="4876800"/>
          </a:xfrm>
        </p:grpSpPr>
        <p:pic>
          <p:nvPicPr>
            <p:cNvPr id="21" name="Picture 2" descr="D:\DOKTOR\1-ISTANBULUZMAN\1-EĞİTİM KURUMU\1. İstanbuluzman\2-RESİMLER\Ev-Konut-Fabrika\Goverment-icon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7200" y="332656"/>
              <a:ext cx="4876800" cy="4876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7" descr="Türkei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15272" y="2238642"/>
              <a:ext cx="324803" cy="432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17" descr="Türkei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228184" y="2891813"/>
              <a:ext cx="324803" cy="432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307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MEVZUAT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 sonucu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kemik-eklem zararları ve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anijionörotik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bozukluklar”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olarak, Sosyal Sigortalar Sağlık İşlemleri Tüzüğü’ne ekli listede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belirtilmiştir.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SGK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yıllık istatistiklerinde, titreşimden ileri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gelen;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«meslek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hastalıklarına rastlanılmamaktadır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Titreşimden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oluşan meslek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hastalığının;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«yükümlülük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süres</a:t>
            </a:r>
            <a:r>
              <a:rPr lang="tr-TR" sz="2000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i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2 yıldır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.»</a:t>
            </a:r>
            <a:endParaRPr lang="tr-TR" sz="2000" b="1" i="1" dirty="0">
              <a:solidFill>
                <a:srgbClr val="6B9B1A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YASAL MEVZUAT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19878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201882" y="3486151"/>
            <a:ext cx="8704612" cy="1514474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11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Termal Konfor</a:t>
            </a:r>
            <a:endParaRPr lang="tr-TR" sz="11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>
            <a:off x="3799973" y="2113201"/>
            <a:ext cx="1508429" cy="1508429"/>
          </a:xfrm>
          <a:prstGeom prst="ellipse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9600" b="1" dirty="0" smtClean="0">
                <a:latin typeface="Calibri" pitchFamily="34" charset="0"/>
                <a:cs typeface="Calibri" pitchFamily="34" charset="0"/>
              </a:rPr>
              <a:t>3</a:t>
            </a:r>
            <a:endParaRPr lang="tr-TR" sz="96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750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TERMAL KONFOR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1200" b="1" i="1" dirty="0" smtClean="0">
              <a:solidFill>
                <a:prstClr val="black"/>
              </a:solidFill>
              <a:latin typeface="Calibri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1200" i="1" dirty="0" smtClean="0">
              <a:solidFill>
                <a:prstClr val="black"/>
              </a:solidFill>
              <a:latin typeface="Calibri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</a:rPr>
              <a:t>Bir </a:t>
            </a:r>
            <a:r>
              <a:rPr lang="tr-TR" sz="2000" i="1" dirty="0">
                <a:solidFill>
                  <a:prstClr val="black"/>
                </a:solidFill>
                <a:latin typeface="Calibri"/>
              </a:rPr>
              <a:t>işyerinde çalışanların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bedensel ve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zihinsel faaliyetlerini sürdürürken</a:t>
            </a:r>
            <a:r>
              <a:rPr lang="tr-TR" sz="2000" i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belirli</a:t>
            </a:r>
            <a:r>
              <a:rPr lang="tr-TR" sz="2000" i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bir </a:t>
            </a:r>
            <a:r>
              <a:rPr lang="tr-TR" sz="2000" b="1" i="1" dirty="0">
                <a:solidFill>
                  <a:srgbClr val="C00000"/>
                </a:solidFill>
                <a:latin typeface="Calibri"/>
              </a:rPr>
              <a:t>rahatlık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içinde bulunmalarına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termal konfor </a:t>
            </a:r>
            <a:r>
              <a:rPr lang="tr-TR" sz="2000" i="1" dirty="0">
                <a:solidFill>
                  <a:prstClr val="black"/>
                </a:solidFill>
                <a:latin typeface="Calibri"/>
              </a:rPr>
              <a:t>denir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</a:rPr>
              <a:t>.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 smtClean="0">
              <a:solidFill>
                <a:prstClr val="black"/>
              </a:solidFill>
              <a:latin typeface="Calibri"/>
            </a:endParaRP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>
                <a:solidFill>
                  <a:prstClr val="black"/>
                </a:solidFill>
                <a:latin typeface="Calibri"/>
              </a:rPr>
              <a:t>Bir işyerinde termal konfor şartlarının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</a:rPr>
              <a:t>sağlanınca;</a:t>
            </a:r>
          </a:p>
          <a:p>
            <a:pPr marL="565200" lvl="1" indent="-324000">
              <a:spcBef>
                <a:spcPts val="0"/>
              </a:spcBef>
              <a:spcAft>
                <a:spcPts val="0"/>
              </a:spcAft>
              <a:buSzPct val="105000"/>
              <a:buAutoNum type="arabicPeriod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</a:rPr>
              <a:t>Meslek hastalıkları azalır</a:t>
            </a:r>
          </a:p>
          <a:p>
            <a:pPr marL="565200" lvl="1" indent="-324000">
              <a:spcBef>
                <a:spcPts val="0"/>
              </a:spcBef>
              <a:spcAft>
                <a:spcPts val="0"/>
              </a:spcAft>
              <a:buSzPct val="105000"/>
              <a:buAutoNum type="arabicPeriod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</a:rPr>
              <a:t>İş kazaları azalır</a:t>
            </a:r>
          </a:p>
          <a:p>
            <a:pPr marL="565200" lvl="1" indent="-324000">
              <a:spcBef>
                <a:spcPts val="0"/>
              </a:spcBef>
              <a:spcAft>
                <a:spcPts val="0"/>
              </a:spcAft>
              <a:buSzPct val="105000"/>
              <a:buAutoNum type="arabicPeriod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</a:rPr>
              <a:t>İşe devamlılık artar</a:t>
            </a:r>
          </a:p>
          <a:p>
            <a:pPr marL="565200" lvl="1" indent="-324000">
              <a:spcBef>
                <a:spcPts val="0"/>
              </a:spcBef>
              <a:spcAft>
                <a:spcPts val="0"/>
              </a:spcAft>
              <a:buSzPct val="105000"/>
              <a:buAutoNum type="arabicPeriod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</a:rPr>
              <a:t>İş verimi artar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TERMAL – ISIL KONFOR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434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TERMAL KONFORU BELİRLEYEN FAKTÖRLER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1200" b="1" i="1" dirty="0" smtClean="0">
              <a:solidFill>
                <a:prstClr val="black"/>
              </a:solidFill>
              <a:latin typeface="Calibri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 smtClean="0">
              <a:solidFill>
                <a:prstClr val="black"/>
              </a:solidFill>
              <a:latin typeface="Calibri"/>
            </a:endParaRPr>
          </a:p>
          <a:p>
            <a:pPr marL="1479600" lvl="3" indent="-324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Hava sıcaklığı</a:t>
            </a:r>
            <a:endParaRPr lang="tr-TR" sz="2000" i="1" dirty="0" smtClean="0">
              <a:solidFill>
                <a:prstClr val="black"/>
              </a:solidFill>
              <a:latin typeface="Calibri"/>
            </a:endParaRPr>
          </a:p>
          <a:p>
            <a:pPr marL="1479600" lvl="3" indent="-324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Havanın nemi </a:t>
            </a:r>
          </a:p>
          <a:p>
            <a:pPr marL="1479600" lvl="3" indent="-324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Hava akım hızı</a:t>
            </a:r>
          </a:p>
          <a:p>
            <a:pPr marL="1479600" lvl="3" indent="-324000">
              <a:spcBef>
                <a:spcPts val="0"/>
              </a:spcBef>
              <a:spcAft>
                <a:spcPts val="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Radyant ısısı</a:t>
            </a:r>
            <a:endParaRPr lang="tr-TR" sz="2000" i="1" dirty="0" smtClean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TERMAL – ISIL KONFOR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Akış Çizelgesi: Belge 17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2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5006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SESİN ŞİDDETİ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0" name="Grup 9"/>
          <p:cNvGrpSpPr/>
          <p:nvPr/>
        </p:nvGrpSpPr>
        <p:grpSpPr>
          <a:xfrm>
            <a:off x="1824780" y="2247900"/>
            <a:ext cx="1859405" cy="2740024"/>
            <a:chOff x="2387924" y="2686050"/>
            <a:chExt cx="2215504" cy="2740024"/>
          </a:xfrm>
        </p:grpSpPr>
        <p:sp>
          <p:nvSpPr>
            <p:cNvPr id="39" name="AutoShape 4"/>
            <p:cNvSpPr>
              <a:spLocks noChangeArrowheads="1"/>
            </p:cNvSpPr>
            <p:nvPr/>
          </p:nvSpPr>
          <p:spPr bwMode="auto">
            <a:xfrm>
              <a:off x="2387924" y="2852737"/>
              <a:ext cx="2215504" cy="2573337"/>
            </a:xfrm>
            <a:prstGeom prst="roundRect">
              <a:avLst>
                <a:gd name="adj" fmla="val 4690"/>
              </a:avLst>
            </a:prstGeom>
            <a:noFill/>
            <a:ln w="25400">
              <a:solidFill>
                <a:srgbClr val="5F5F5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tr-TR" altLang="zh-CN" sz="1400" dirty="0" smtClean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0" name="AutoShape 5"/>
            <p:cNvSpPr>
              <a:spLocks noChangeArrowheads="1"/>
            </p:cNvSpPr>
            <p:nvPr/>
          </p:nvSpPr>
          <p:spPr bwMode="gray">
            <a:xfrm>
              <a:off x="2586038" y="2714625"/>
              <a:ext cx="1798757" cy="28733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1" name="AutoShape 6"/>
            <p:cNvSpPr>
              <a:spLocks noChangeArrowheads="1"/>
            </p:cNvSpPr>
            <p:nvPr/>
          </p:nvSpPr>
          <p:spPr bwMode="auto">
            <a:xfrm flipH="1">
              <a:off x="4218779" y="2790825"/>
              <a:ext cx="70479" cy="144463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2" name="AutoShape 7"/>
            <p:cNvSpPr>
              <a:spLocks noChangeArrowheads="1"/>
            </p:cNvSpPr>
            <p:nvPr/>
          </p:nvSpPr>
          <p:spPr bwMode="auto">
            <a:xfrm flipH="1">
              <a:off x="2658812" y="2781300"/>
              <a:ext cx="68948" cy="144463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3" name="Text Box 13"/>
            <p:cNvSpPr txBox="1">
              <a:spLocks noChangeArrowheads="1"/>
            </p:cNvSpPr>
            <p:nvPr/>
          </p:nvSpPr>
          <p:spPr bwMode="gray">
            <a:xfrm>
              <a:off x="2594124" y="2686050"/>
              <a:ext cx="1783435" cy="307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tr-TR" altLang="zh-CN" sz="1400" b="1" dirty="0" smtClean="0">
                  <a:solidFill>
                    <a:srgbClr val="FFFFFF"/>
                  </a:solidFill>
                  <a:latin typeface="Calibri" pitchFamily="34" charset="0"/>
                  <a:ea typeface="宋体" charset="-122"/>
                </a:rPr>
                <a:t>Ses Basıncı</a:t>
              </a:r>
              <a:endParaRPr lang="en-US" altLang="zh-CN" sz="1400" b="1" dirty="0">
                <a:solidFill>
                  <a:srgbClr val="FFFFFF"/>
                </a:solidFill>
                <a:latin typeface="Calibri" pitchFamily="34" charset="0"/>
                <a:ea typeface="宋体" charset="-122"/>
              </a:endParaRPr>
            </a:p>
          </p:txBody>
        </p:sp>
      </p:grpSp>
      <p:grpSp>
        <p:nvGrpSpPr>
          <p:cNvPr id="11" name="Grup 10"/>
          <p:cNvGrpSpPr/>
          <p:nvPr/>
        </p:nvGrpSpPr>
        <p:grpSpPr>
          <a:xfrm>
            <a:off x="3626597" y="1841500"/>
            <a:ext cx="1859405" cy="2644774"/>
            <a:chOff x="4585362" y="2279650"/>
            <a:chExt cx="2510788" cy="2644774"/>
          </a:xfrm>
        </p:grpSpPr>
        <p:sp>
          <p:nvSpPr>
            <p:cNvPr id="36" name="AutoShape 8"/>
            <p:cNvSpPr>
              <a:spLocks noChangeArrowheads="1"/>
            </p:cNvSpPr>
            <p:nvPr/>
          </p:nvSpPr>
          <p:spPr bwMode="auto">
            <a:xfrm>
              <a:off x="4585362" y="2351087"/>
              <a:ext cx="2510788" cy="2573337"/>
            </a:xfrm>
            <a:prstGeom prst="roundRect">
              <a:avLst>
                <a:gd name="adj" fmla="val 4690"/>
              </a:avLst>
            </a:prstGeom>
            <a:noFill/>
            <a:ln w="25400">
              <a:solidFill>
                <a:srgbClr val="5F5F5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tr-TR" altLang="zh-CN" sz="1400" dirty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7" name="AutoShape 10"/>
            <p:cNvSpPr>
              <a:spLocks noChangeArrowheads="1"/>
            </p:cNvSpPr>
            <p:nvPr/>
          </p:nvSpPr>
          <p:spPr bwMode="auto">
            <a:xfrm flipH="1">
              <a:off x="6652598" y="2279650"/>
              <a:ext cx="78137" cy="142875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8" name="AutoShape 11"/>
            <p:cNvSpPr>
              <a:spLocks noChangeArrowheads="1"/>
            </p:cNvSpPr>
            <p:nvPr/>
          </p:nvSpPr>
          <p:spPr bwMode="auto">
            <a:xfrm flipH="1">
              <a:off x="4892338" y="2279650"/>
              <a:ext cx="78137" cy="142875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</p:grpSp>
      <p:sp>
        <p:nvSpPr>
          <p:cNvPr id="13" name="Text Box 14"/>
          <p:cNvSpPr txBox="1">
            <a:spLocks noChangeArrowheads="1"/>
          </p:cNvSpPr>
          <p:nvPr/>
        </p:nvSpPr>
        <p:spPr bwMode="gray">
          <a:xfrm>
            <a:off x="3808010" y="1748829"/>
            <a:ext cx="1453891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tr-TR" altLang="zh-CN" sz="1400" b="1" dirty="0" smtClean="0">
                <a:solidFill>
                  <a:srgbClr val="FFFFFF"/>
                </a:solidFill>
                <a:latin typeface="Calibri" pitchFamily="34" charset="0"/>
                <a:ea typeface="宋体" charset="-122"/>
              </a:rPr>
              <a:t>Semptomatik</a:t>
            </a:r>
            <a:endParaRPr lang="en-US" altLang="zh-CN" sz="1400" b="1" dirty="0">
              <a:solidFill>
                <a:srgbClr val="FFFFFF"/>
              </a:solidFill>
              <a:latin typeface="Calibri" pitchFamily="34" charset="0"/>
              <a:ea typeface="宋体" charset="-122"/>
            </a:endParaRPr>
          </a:p>
        </p:txBody>
      </p:sp>
      <p:grpSp>
        <p:nvGrpSpPr>
          <p:cNvPr id="14" name="Grup 13"/>
          <p:cNvGrpSpPr/>
          <p:nvPr/>
        </p:nvGrpSpPr>
        <p:grpSpPr>
          <a:xfrm>
            <a:off x="19051" y="2676525"/>
            <a:ext cx="1859405" cy="2736000"/>
            <a:chOff x="257175" y="3114675"/>
            <a:chExt cx="2215505" cy="2741611"/>
          </a:xfrm>
        </p:grpSpPr>
        <p:sp>
          <p:nvSpPr>
            <p:cNvPr id="31" name="AutoShape 16"/>
            <p:cNvSpPr>
              <a:spLocks noChangeArrowheads="1"/>
            </p:cNvSpPr>
            <p:nvPr/>
          </p:nvSpPr>
          <p:spPr bwMode="auto">
            <a:xfrm>
              <a:off x="257175" y="3282949"/>
              <a:ext cx="2215505" cy="2573337"/>
            </a:xfrm>
            <a:prstGeom prst="roundRect">
              <a:avLst>
                <a:gd name="adj" fmla="val 4690"/>
              </a:avLst>
            </a:prstGeom>
            <a:noFill/>
            <a:ln w="25400">
              <a:solidFill>
                <a:schemeClr val="tx1">
                  <a:lumMod val="65000"/>
                  <a:lumOff val="3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>
              <a:normAutofit/>
            </a:bodyPr>
            <a:lstStyle/>
            <a:p>
              <a:pPr algn="ctr"/>
              <a:endParaRPr lang="zh-CN" altLang="en-US" sz="1400" dirty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2" name="AutoShape 17"/>
            <p:cNvSpPr>
              <a:spLocks noChangeArrowheads="1"/>
            </p:cNvSpPr>
            <p:nvPr/>
          </p:nvSpPr>
          <p:spPr bwMode="gray">
            <a:xfrm>
              <a:off x="440464" y="3140075"/>
              <a:ext cx="1798758" cy="287338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3" name="AutoShape 18"/>
            <p:cNvSpPr>
              <a:spLocks noChangeArrowheads="1"/>
            </p:cNvSpPr>
            <p:nvPr/>
          </p:nvSpPr>
          <p:spPr bwMode="auto">
            <a:xfrm flipH="1">
              <a:off x="2079946" y="3211513"/>
              <a:ext cx="68948" cy="144463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4" name="AutoShape 19"/>
            <p:cNvSpPr>
              <a:spLocks noChangeArrowheads="1"/>
            </p:cNvSpPr>
            <p:nvPr/>
          </p:nvSpPr>
          <p:spPr bwMode="auto">
            <a:xfrm flipH="1">
              <a:off x="526716" y="3211513"/>
              <a:ext cx="70479" cy="144463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5" name="Text Box 20"/>
            <p:cNvSpPr txBox="1">
              <a:spLocks noChangeArrowheads="1"/>
            </p:cNvSpPr>
            <p:nvPr/>
          </p:nvSpPr>
          <p:spPr bwMode="gray">
            <a:xfrm>
              <a:off x="459332" y="3114675"/>
              <a:ext cx="1755856" cy="307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tr-TR" altLang="zh-CN" sz="1400" b="1" dirty="0" smtClean="0">
                  <a:solidFill>
                    <a:srgbClr val="FFFFFF"/>
                  </a:solidFill>
                  <a:latin typeface="Calibri" pitchFamily="34" charset="0"/>
                  <a:ea typeface="宋体" charset="-122"/>
                </a:rPr>
                <a:t>Kuvvet</a:t>
              </a:r>
              <a:endParaRPr lang="en-US" altLang="zh-CN" sz="1400" b="1" dirty="0">
                <a:solidFill>
                  <a:srgbClr val="FFFFFF"/>
                </a:solidFill>
                <a:latin typeface="Calibri" pitchFamily="34" charset="0"/>
                <a:ea typeface="宋体" charset="-122"/>
              </a:endParaRPr>
            </a:p>
          </p:txBody>
        </p:sp>
      </p:grpSp>
      <p:sp>
        <p:nvSpPr>
          <p:cNvPr id="15" name="AutoShape 8"/>
          <p:cNvSpPr>
            <a:spLocks noChangeArrowheads="1"/>
          </p:cNvSpPr>
          <p:nvPr/>
        </p:nvSpPr>
        <p:spPr bwMode="auto">
          <a:xfrm>
            <a:off x="5421155" y="1465262"/>
            <a:ext cx="1859405" cy="2573337"/>
          </a:xfrm>
          <a:prstGeom prst="roundRect">
            <a:avLst>
              <a:gd name="adj" fmla="val 4690"/>
            </a:avLst>
          </a:prstGeom>
          <a:noFill/>
          <a:ln w="25400">
            <a:solidFill>
              <a:srgbClr val="5F5F5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zh-CN" altLang="en-US" sz="14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6" name="AutoShape 9"/>
          <p:cNvSpPr>
            <a:spLocks noChangeArrowheads="1"/>
          </p:cNvSpPr>
          <p:nvPr/>
        </p:nvSpPr>
        <p:spPr bwMode="gray">
          <a:xfrm>
            <a:off x="5566989" y="1322388"/>
            <a:ext cx="1509643" cy="287338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AutoShape 11"/>
          <p:cNvSpPr>
            <a:spLocks noChangeArrowheads="1"/>
          </p:cNvSpPr>
          <p:nvPr/>
        </p:nvSpPr>
        <p:spPr bwMode="auto">
          <a:xfrm flipH="1">
            <a:off x="5640512" y="1393825"/>
            <a:ext cx="57866" cy="142875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9" name="Text Box 14"/>
          <p:cNvSpPr txBox="1">
            <a:spLocks noChangeArrowheads="1"/>
          </p:cNvSpPr>
          <p:nvPr/>
        </p:nvSpPr>
        <p:spPr bwMode="gray">
          <a:xfrm>
            <a:off x="5569255" y="1304925"/>
            <a:ext cx="1495468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tr-TR" altLang="zh-CN" sz="1400" b="1" dirty="0" smtClean="0">
                <a:solidFill>
                  <a:srgbClr val="FFFFFF"/>
                </a:solidFill>
                <a:latin typeface="Calibri" pitchFamily="34" charset="0"/>
                <a:ea typeface="宋体" charset="-122"/>
              </a:rPr>
              <a:t>Ses Yoğunluğu</a:t>
            </a:r>
            <a:endParaRPr lang="en-US" altLang="zh-CN" sz="1400" b="1" dirty="0">
              <a:solidFill>
                <a:srgbClr val="FFFFFF"/>
              </a:solidFill>
              <a:latin typeface="Calibri" pitchFamily="34" charset="0"/>
              <a:ea typeface="宋体" charset="-122"/>
            </a:endParaRPr>
          </a:p>
        </p:txBody>
      </p:sp>
      <p:sp>
        <p:nvSpPr>
          <p:cNvPr id="25" name="AutoShape 9"/>
          <p:cNvSpPr>
            <a:spLocks noChangeArrowheads="1"/>
          </p:cNvSpPr>
          <p:nvPr/>
        </p:nvSpPr>
        <p:spPr bwMode="gray">
          <a:xfrm>
            <a:off x="3778150" y="1769268"/>
            <a:ext cx="1487524" cy="287338"/>
          </a:xfrm>
          <a:prstGeom prst="round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zh-CN" sz="1400" b="1" dirty="0" smtClean="0">
                <a:solidFill>
                  <a:srgbClr val="FFFFFF"/>
                </a:solidFill>
                <a:latin typeface="Calibri" pitchFamily="34" charset="0"/>
              </a:rPr>
              <a:t>Ses Gücü</a:t>
            </a:r>
            <a:endParaRPr lang="zh-CN" altLang="en-US" sz="14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6" name="AutoShape 10"/>
          <p:cNvSpPr>
            <a:spLocks noChangeArrowheads="1"/>
          </p:cNvSpPr>
          <p:nvPr/>
        </p:nvSpPr>
        <p:spPr bwMode="auto">
          <a:xfrm flipH="1">
            <a:off x="5096823" y="1841500"/>
            <a:ext cx="54787" cy="142875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AutoShape 11"/>
          <p:cNvSpPr>
            <a:spLocks noChangeArrowheads="1"/>
          </p:cNvSpPr>
          <p:nvPr/>
        </p:nvSpPr>
        <p:spPr bwMode="auto">
          <a:xfrm flipH="1">
            <a:off x="3872128" y="1841500"/>
            <a:ext cx="54787" cy="142875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7" name="Metin kutusu 46"/>
          <p:cNvSpPr txBox="1"/>
          <p:nvPr/>
        </p:nvSpPr>
        <p:spPr>
          <a:xfrm>
            <a:off x="47626" y="5376451"/>
            <a:ext cx="16634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Newton</a:t>
            </a:r>
            <a:endParaRPr lang="tr-TR" sz="1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2" name="AutoShape 8"/>
          <p:cNvSpPr>
            <a:spLocks noChangeArrowheads="1"/>
          </p:cNvSpPr>
          <p:nvPr/>
        </p:nvSpPr>
        <p:spPr bwMode="auto">
          <a:xfrm>
            <a:off x="7219263" y="989806"/>
            <a:ext cx="1859405" cy="2573337"/>
          </a:xfrm>
          <a:prstGeom prst="roundRect">
            <a:avLst>
              <a:gd name="adj" fmla="val 4690"/>
            </a:avLst>
          </a:prstGeom>
          <a:noFill/>
          <a:ln w="25400">
            <a:solidFill>
              <a:srgbClr val="5F5F5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zh-CN" altLang="en-US" sz="14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7" name="AutoShape 10"/>
          <p:cNvSpPr>
            <a:spLocks noChangeArrowheads="1"/>
          </p:cNvSpPr>
          <p:nvPr/>
        </p:nvSpPr>
        <p:spPr bwMode="auto">
          <a:xfrm flipH="1">
            <a:off x="6900841" y="1373801"/>
            <a:ext cx="54787" cy="142875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1" name="AutoShape 9"/>
          <p:cNvSpPr>
            <a:spLocks noChangeArrowheads="1"/>
          </p:cNvSpPr>
          <p:nvPr/>
        </p:nvSpPr>
        <p:spPr bwMode="gray">
          <a:xfrm>
            <a:off x="7403668" y="840581"/>
            <a:ext cx="1509643" cy="287338"/>
          </a:xfrm>
          <a:prstGeom prst="roundRect">
            <a:avLst>
              <a:gd name="adj" fmla="val 50000"/>
            </a:avLst>
          </a:prstGeom>
          <a:solidFill>
            <a:schemeClr val="accent5">
              <a:lumMod val="25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tr-TR" altLang="zh-CN" b="1" dirty="0" smtClean="0">
                <a:solidFill>
                  <a:srgbClr val="000000"/>
                </a:solidFill>
                <a:latin typeface="Calibri" pitchFamily="34" charset="0"/>
              </a:rPr>
              <a:t>    </a:t>
            </a:r>
            <a:endParaRPr lang="zh-CN" altLang="en-US" b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2" name="AutoShape 10"/>
          <p:cNvSpPr>
            <a:spLocks noChangeArrowheads="1"/>
          </p:cNvSpPr>
          <p:nvPr/>
        </p:nvSpPr>
        <p:spPr bwMode="auto">
          <a:xfrm flipH="1">
            <a:off x="8696160" y="912812"/>
            <a:ext cx="57866" cy="142875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3" name="AutoShape 11"/>
          <p:cNvSpPr>
            <a:spLocks noChangeArrowheads="1"/>
          </p:cNvSpPr>
          <p:nvPr/>
        </p:nvSpPr>
        <p:spPr bwMode="auto">
          <a:xfrm flipH="1">
            <a:off x="7556041" y="912812"/>
            <a:ext cx="57866" cy="142875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5" name="Text Box 14"/>
          <p:cNvSpPr txBox="1">
            <a:spLocks noChangeArrowheads="1"/>
          </p:cNvSpPr>
          <p:nvPr/>
        </p:nvSpPr>
        <p:spPr bwMode="gray">
          <a:xfrm>
            <a:off x="7401231" y="819170"/>
            <a:ext cx="1495468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tr-TR" altLang="zh-CN" sz="1400" b="1" dirty="0" smtClean="0">
                <a:solidFill>
                  <a:srgbClr val="FFFFFF"/>
                </a:solidFill>
                <a:latin typeface="Calibri" pitchFamily="34" charset="0"/>
                <a:ea typeface="宋体" charset="-122"/>
              </a:rPr>
              <a:t> Ses Şiddeti</a:t>
            </a:r>
            <a:endParaRPr lang="en-US" altLang="zh-CN" sz="1400" b="1" dirty="0">
              <a:solidFill>
                <a:srgbClr val="FFFFFF"/>
              </a:solidFill>
              <a:latin typeface="Calibri" pitchFamily="34" charset="0"/>
              <a:ea typeface="宋体" charset="-122"/>
            </a:endParaRPr>
          </a:p>
        </p:txBody>
      </p:sp>
      <p:sp>
        <p:nvSpPr>
          <p:cNvPr id="66" name="AutoShape 16"/>
          <p:cNvSpPr>
            <a:spLocks noChangeArrowheads="1"/>
          </p:cNvSpPr>
          <p:nvPr/>
        </p:nvSpPr>
        <p:spPr bwMode="auto">
          <a:xfrm>
            <a:off x="-47624" y="2844455"/>
            <a:ext cx="1863059" cy="2568070"/>
          </a:xfrm>
          <a:prstGeom prst="roundRect">
            <a:avLst>
              <a:gd name="adj" fmla="val 4690"/>
            </a:avLst>
          </a:prstGeom>
          <a:noFill/>
          <a:ln w="25400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 algn="ctr"/>
            <a:r>
              <a:rPr lang="tr-TR" altLang="zh-CN" sz="13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kaynağının</a:t>
            </a:r>
            <a:endParaRPr lang="tr-TR" altLang="zh-CN" sz="13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3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maddesel bir ortamda</a:t>
            </a:r>
          </a:p>
          <a:p>
            <a:pPr algn="ctr"/>
            <a:r>
              <a:rPr lang="tr-TR" altLang="zh-CN" sz="13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oluşturduğu titreşimler</a:t>
            </a:r>
          </a:p>
          <a:p>
            <a:pPr algn="ctr"/>
            <a:r>
              <a:rPr lang="tr-TR" altLang="zh-CN" sz="13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«sıkışma ve genleşme</a:t>
            </a:r>
          </a:p>
          <a:p>
            <a:pPr algn="ctr"/>
            <a:r>
              <a:rPr lang="tr-TR" altLang="zh-CN" sz="13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</a:t>
            </a:r>
            <a:r>
              <a:rPr lang="tr-TR" altLang="zh-CN" sz="13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algaları»</a:t>
            </a:r>
            <a:endParaRPr lang="zh-CN" altLang="en-US" sz="13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7" name="AutoShape 16"/>
          <p:cNvSpPr>
            <a:spLocks noChangeArrowheads="1"/>
          </p:cNvSpPr>
          <p:nvPr/>
        </p:nvSpPr>
        <p:spPr bwMode="auto">
          <a:xfrm>
            <a:off x="1821126" y="2402961"/>
            <a:ext cx="1863059" cy="2568070"/>
          </a:xfrm>
          <a:prstGeom prst="roundRect">
            <a:avLst>
              <a:gd name="adj" fmla="val 4690"/>
            </a:avLst>
          </a:prstGeom>
          <a:noFill/>
          <a:ln w="25400">
            <a:noFill/>
            <a:round/>
            <a:headEnd/>
            <a:tailEnd/>
          </a:ln>
          <a:effectLst/>
        </p:spPr>
        <p:txBody>
          <a:bodyPr wrap="none" anchor="ctr">
            <a:normAutofit fontScale="92500" lnSpcReduction="20000"/>
          </a:bodyPr>
          <a:lstStyle/>
          <a:p>
            <a:pPr algn="ctr"/>
            <a:endParaRPr lang="tr-TR" altLang="zh-CN" sz="14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altLang="zh-CN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altLang="zh-CN" sz="14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4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dalgalarının sıkışma </a:t>
            </a:r>
            <a:endParaRPr lang="tr-TR" altLang="zh-CN" sz="14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gevşeme sırasında</a:t>
            </a:r>
          </a:p>
          <a:p>
            <a:pPr algn="ctr"/>
            <a:r>
              <a:rPr lang="tr-TR" altLang="zh-CN" sz="14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</a:t>
            </a:r>
            <a:r>
              <a:rPr lang="tr-TR" altLang="zh-CN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addesel ortamda </a:t>
            </a:r>
          </a:p>
          <a:p>
            <a:pPr algn="ctr"/>
            <a:r>
              <a:rPr lang="tr-TR" altLang="zh-CN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birim </a:t>
            </a:r>
            <a:r>
              <a:rPr lang="tr-TR" altLang="zh-CN" sz="14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yüzeye uyguladığı </a:t>
            </a:r>
            <a:endParaRPr lang="tr-TR" altLang="zh-CN" sz="14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kuvvetin </a:t>
            </a:r>
            <a:r>
              <a:rPr lang="tr-TR" altLang="zh-CN" sz="14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nesnel olarak </a:t>
            </a:r>
            <a:endParaRPr lang="tr-TR" altLang="zh-CN" sz="14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ölçülmesiyle </a:t>
            </a:r>
            <a:r>
              <a:rPr lang="tr-TR" altLang="zh-CN" sz="14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elde </a:t>
            </a:r>
            <a:endParaRPr lang="tr-TR" altLang="zh-CN" sz="14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edilen değer</a:t>
            </a:r>
            <a:endParaRPr lang="tr-TR" altLang="zh-CN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altLang="zh-CN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«Birim alana </a:t>
            </a:r>
          </a:p>
          <a:p>
            <a:pPr algn="ctr"/>
            <a:r>
              <a:rPr lang="tr-TR" altLang="zh-CN" sz="14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</a:t>
            </a:r>
            <a:r>
              <a:rPr lang="tr-TR" altLang="zh-CN" sz="1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ygulanan ses </a:t>
            </a:r>
          </a:p>
          <a:p>
            <a:pPr algn="ctr"/>
            <a:r>
              <a:rPr lang="tr-TR" altLang="zh-CN" sz="1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kuvvet düzeyi»</a:t>
            </a:r>
            <a:endParaRPr lang="tr-TR" altLang="zh-CN" sz="14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8" name="AutoShape 16"/>
          <p:cNvSpPr>
            <a:spLocks noChangeArrowheads="1"/>
          </p:cNvSpPr>
          <p:nvPr/>
        </p:nvSpPr>
        <p:spPr bwMode="auto">
          <a:xfrm>
            <a:off x="3622943" y="1904205"/>
            <a:ext cx="1863059" cy="2568070"/>
          </a:xfrm>
          <a:prstGeom prst="roundRect">
            <a:avLst>
              <a:gd name="adj" fmla="val 4690"/>
            </a:avLst>
          </a:prstGeom>
          <a:noFill/>
          <a:ln w="25400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 algn="ctr"/>
            <a:endParaRPr lang="tr-TR" altLang="zh-CN" sz="14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altLang="zh-CN" sz="13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3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«Kulağın 1 </a:t>
            </a:r>
            <a:r>
              <a:rPr lang="tr-TR" altLang="zh-CN" sz="13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metre </a:t>
            </a:r>
            <a:endParaRPr lang="tr-TR" altLang="zh-CN" sz="1300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3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</a:t>
            </a:r>
            <a:r>
              <a:rPr lang="tr-TR" altLang="zh-CN" sz="13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zağındaki ses </a:t>
            </a:r>
          </a:p>
          <a:p>
            <a:pPr algn="ctr"/>
            <a:r>
              <a:rPr lang="tr-TR" altLang="zh-CN" sz="13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basınç düzeyi»</a:t>
            </a:r>
          </a:p>
          <a:p>
            <a:pPr algn="ctr"/>
            <a:endParaRPr lang="tr-TR" altLang="zh-CN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«Ses basıncı; </a:t>
            </a:r>
            <a:r>
              <a:rPr lang="tr-TR" altLang="zh-CN" sz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kulağın </a:t>
            </a:r>
          </a:p>
          <a:p>
            <a:pPr algn="ctr"/>
            <a:r>
              <a:rPr lang="tr-TR" altLang="zh-CN" sz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kaynağına </a:t>
            </a:r>
            <a:r>
              <a:rPr lang="tr-TR" altLang="zh-CN" sz="1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olan </a:t>
            </a:r>
            <a:endParaRPr lang="tr-TR" altLang="zh-CN" sz="12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</a:t>
            </a:r>
            <a:r>
              <a:rPr lang="tr-TR" altLang="zh-CN" sz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esafesine de bağlıdır»</a:t>
            </a:r>
          </a:p>
          <a:p>
            <a:pPr algn="ctr"/>
            <a:endParaRPr lang="tr-TR" altLang="zh-CN" sz="1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9" name="AutoShape 16"/>
          <p:cNvSpPr>
            <a:spLocks noChangeArrowheads="1"/>
          </p:cNvSpPr>
          <p:nvPr/>
        </p:nvSpPr>
        <p:spPr bwMode="auto">
          <a:xfrm>
            <a:off x="5423872" y="1458018"/>
            <a:ext cx="1863059" cy="2568070"/>
          </a:xfrm>
          <a:prstGeom prst="roundRect">
            <a:avLst>
              <a:gd name="adj" fmla="val 4690"/>
            </a:avLst>
          </a:prstGeom>
          <a:noFill/>
          <a:ln w="25400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 algn="ctr"/>
            <a:r>
              <a:rPr lang="tr-TR" altLang="zh-CN" sz="13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gücünün, </a:t>
            </a:r>
            <a:endParaRPr lang="tr-TR" altLang="zh-CN" sz="13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3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belirlenmiş </a:t>
            </a:r>
          </a:p>
          <a:p>
            <a:pPr algn="ctr"/>
            <a:r>
              <a:rPr lang="tr-TR" altLang="zh-CN" sz="13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«birim zamanda</a:t>
            </a:r>
            <a:r>
              <a:rPr lang="tr-TR" altLang="zh-CN" sz="13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endParaRPr lang="tr-TR" altLang="zh-CN" sz="1300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3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birim </a:t>
            </a:r>
            <a:r>
              <a:rPr lang="tr-TR" altLang="zh-CN" sz="13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alana düşen </a:t>
            </a:r>
            <a:endParaRPr lang="tr-TR" altLang="zh-CN" sz="1300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3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</a:t>
            </a:r>
            <a:r>
              <a:rPr lang="tr-TR" altLang="zh-CN" sz="13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iktarı»</a:t>
            </a:r>
            <a:endParaRPr lang="tr-TR" altLang="zh-CN" sz="13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0" name="AutoShape 16"/>
          <p:cNvSpPr>
            <a:spLocks noChangeArrowheads="1"/>
          </p:cNvSpPr>
          <p:nvPr/>
        </p:nvSpPr>
        <p:spPr bwMode="auto">
          <a:xfrm>
            <a:off x="7226959" y="992439"/>
            <a:ext cx="1863059" cy="2568070"/>
          </a:xfrm>
          <a:prstGeom prst="roundRect">
            <a:avLst>
              <a:gd name="adj" fmla="val 4690"/>
            </a:avLst>
          </a:prstGeom>
          <a:noFill/>
          <a:ln w="25400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 algn="ctr"/>
            <a:r>
              <a:rPr lang="tr-TR" altLang="zh-CN" sz="13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«Birim </a:t>
            </a:r>
            <a:r>
              <a:rPr lang="tr-TR" altLang="zh-CN" sz="13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alandaki </a:t>
            </a:r>
            <a:endParaRPr lang="tr-TR" altLang="zh-CN" sz="1300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3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sesin </a:t>
            </a:r>
            <a:r>
              <a:rPr lang="tr-TR" altLang="zh-CN" sz="13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yoğunluk </a:t>
            </a:r>
            <a:endParaRPr lang="tr-TR" altLang="zh-CN" sz="1300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3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düzeyi»</a:t>
            </a:r>
          </a:p>
          <a:p>
            <a:pPr algn="ctr"/>
            <a:endParaRPr lang="tr-TR" altLang="zh-CN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altLang="zh-CN" sz="1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«İnsan </a:t>
            </a:r>
            <a:r>
              <a:rPr lang="tr-TR" altLang="zh-CN" sz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kulağının </a:t>
            </a:r>
          </a:p>
          <a:p>
            <a:pPr algn="ctr"/>
            <a:r>
              <a:rPr lang="tr-TR" altLang="zh-CN" sz="1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</a:t>
            </a:r>
            <a:r>
              <a:rPr lang="tr-TR" altLang="zh-CN" sz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eslere verdiği</a:t>
            </a:r>
          </a:p>
          <a:p>
            <a:pPr algn="ctr"/>
            <a:r>
              <a:rPr lang="tr-TR" altLang="zh-CN" sz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logaritmik tepki» </a:t>
            </a:r>
            <a:endParaRPr lang="tr-TR" altLang="zh-CN" sz="1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altLang="zh-CN" sz="1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3" name="Metin kutusu 72"/>
          <p:cNvSpPr txBox="1"/>
          <p:nvPr/>
        </p:nvSpPr>
        <p:spPr>
          <a:xfrm>
            <a:off x="1918778" y="4949829"/>
            <a:ext cx="1663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Newton/cm²</a:t>
            </a:r>
          </a:p>
          <a:p>
            <a:pPr algn="ctr"/>
            <a:r>
              <a:rPr lang="tr-TR" sz="1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(Bar)</a:t>
            </a:r>
          </a:p>
        </p:txBody>
      </p:sp>
      <p:sp>
        <p:nvSpPr>
          <p:cNvPr id="74" name="Metin kutusu 73"/>
          <p:cNvSpPr txBox="1"/>
          <p:nvPr/>
        </p:nvSpPr>
        <p:spPr>
          <a:xfrm>
            <a:off x="3769910" y="4443700"/>
            <a:ext cx="1663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Newton*m/</a:t>
            </a:r>
            <a:r>
              <a:rPr lang="tr-TR" sz="12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sn</a:t>
            </a:r>
            <a:endParaRPr lang="tr-TR" sz="1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12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Watt</a:t>
            </a:r>
            <a:r>
              <a:rPr lang="tr-TR" sz="1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=W)</a:t>
            </a:r>
          </a:p>
        </p:txBody>
      </p:sp>
      <p:sp>
        <p:nvSpPr>
          <p:cNvPr id="75" name="Metin kutusu 74"/>
          <p:cNvSpPr txBox="1"/>
          <p:nvPr/>
        </p:nvSpPr>
        <p:spPr>
          <a:xfrm>
            <a:off x="5524102" y="4001203"/>
            <a:ext cx="16634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W/m²</a:t>
            </a:r>
          </a:p>
        </p:txBody>
      </p:sp>
      <p:sp>
        <p:nvSpPr>
          <p:cNvPr id="76" name="Metin kutusu 75"/>
          <p:cNvSpPr txBox="1"/>
          <p:nvPr/>
        </p:nvSpPr>
        <p:spPr>
          <a:xfrm>
            <a:off x="7310422" y="3544093"/>
            <a:ext cx="1747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dB</a:t>
            </a:r>
            <a:endParaRPr lang="tr-TR" sz="1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78" name="Düz Ok Bağlayıcısı 77"/>
          <p:cNvCxnSpPr/>
          <p:nvPr/>
        </p:nvCxnSpPr>
        <p:spPr>
          <a:xfrm>
            <a:off x="6399833" y="5042210"/>
            <a:ext cx="1512000" cy="0"/>
          </a:xfrm>
          <a:prstGeom prst="straightConnector1">
            <a:avLst/>
          </a:prstGeom>
          <a:ln w="6350">
            <a:solidFill>
              <a:srgbClr val="575F57"/>
            </a:solidFill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9" name="Metin kutusu 78"/>
          <p:cNvSpPr txBox="1"/>
          <p:nvPr/>
        </p:nvSpPr>
        <p:spPr>
          <a:xfrm>
            <a:off x="6466158" y="4802704"/>
            <a:ext cx="13732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i="1" dirty="0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1 Metre Uzaklık</a:t>
            </a:r>
            <a:endParaRPr lang="tr-TR" sz="1200" i="1" dirty="0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81" name="53 Metin kutusu"/>
          <p:cNvSpPr txBox="1"/>
          <p:nvPr/>
        </p:nvSpPr>
        <p:spPr>
          <a:xfrm>
            <a:off x="5354512" y="4814481"/>
            <a:ext cx="1025809" cy="452421"/>
          </a:xfrm>
          <a:prstGeom prst="rect">
            <a:avLst/>
          </a:prstGeom>
          <a:noFill/>
          <a:ln w="3175" cmpd="sng">
            <a:solidFill>
              <a:schemeClr val="bg1">
                <a:lumMod val="75000"/>
              </a:schemeClr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200" dirty="0" smtClean="0">
                <a:solidFill>
                  <a:srgbClr val="000000"/>
                </a:solidFill>
                <a:latin typeface="Cambria" pitchFamily="18" charset="0"/>
              </a:rPr>
              <a:t>Ses Basıncı</a:t>
            </a:r>
          </a:p>
          <a:p>
            <a:pPr algn="ctr"/>
            <a:r>
              <a:rPr lang="tr-TR" sz="1200" b="1" dirty="0" smtClean="0">
                <a:solidFill>
                  <a:srgbClr val="000000"/>
                </a:solidFill>
                <a:latin typeface="Cambria" pitchFamily="18" charset="0"/>
              </a:rPr>
              <a:t>«Ses Gücü»</a:t>
            </a:r>
            <a:endParaRPr lang="tr-TR" sz="1200" b="1" dirty="0">
              <a:solidFill>
                <a:srgbClr val="000000"/>
              </a:solidFill>
              <a:latin typeface="Cambria" pitchFamily="18" charset="0"/>
            </a:endParaRPr>
          </a:p>
        </p:txBody>
      </p:sp>
      <p:pic>
        <p:nvPicPr>
          <p:cNvPr id="30723" name="Picture 3" descr="C:\Users\Ahmet Yiğitap\Desktop\Resim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0421" y="4469684"/>
            <a:ext cx="1191667" cy="114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3" name="Grup 82"/>
          <p:cNvGrpSpPr/>
          <p:nvPr/>
        </p:nvGrpSpPr>
        <p:grpSpPr>
          <a:xfrm rot="5400000">
            <a:off x="382203" y="1567535"/>
            <a:ext cx="968027" cy="1194148"/>
            <a:chOff x="231797" y="3225609"/>
            <a:chExt cx="1190625" cy="1592760"/>
          </a:xfrm>
        </p:grpSpPr>
        <p:pic>
          <p:nvPicPr>
            <p:cNvPr id="84" name="Picture 2" descr="D:\DOKTOR\9-ISTUZMAN\1-EĞİTİM KURUMU\1. İstanbuluzman\Z.Resim-İkon\Müzik-Ses\kmixdocked_mut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797" y="3225609"/>
              <a:ext cx="1190625" cy="1592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5" name="53 Metin kutusu"/>
            <p:cNvSpPr txBox="1"/>
            <p:nvPr/>
          </p:nvSpPr>
          <p:spPr>
            <a:xfrm rot="16200000">
              <a:off x="137128" y="3837632"/>
              <a:ext cx="912331" cy="348721"/>
            </a:xfrm>
            <a:prstGeom prst="rect">
              <a:avLst/>
            </a:prstGeom>
            <a:noFill/>
            <a:ln w="3175" cmpd="sng"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sz="900" b="1" dirty="0" smtClean="0">
                  <a:solidFill>
                    <a:srgbClr val="000000"/>
                  </a:solidFill>
                  <a:latin typeface="Cambria" pitchFamily="18" charset="0"/>
                </a:rPr>
                <a:t>Ses </a:t>
              </a:r>
            </a:p>
            <a:p>
              <a:pPr algn="ctr"/>
              <a:r>
                <a:rPr lang="tr-TR" sz="900" b="1" dirty="0" smtClean="0">
                  <a:solidFill>
                    <a:srgbClr val="000000"/>
                  </a:solidFill>
                  <a:latin typeface="Cambria" pitchFamily="18" charset="0"/>
                </a:rPr>
                <a:t>Kaynağı</a:t>
              </a:r>
            </a:p>
          </p:txBody>
        </p:sp>
      </p:grpSp>
      <p:cxnSp>
        <p:nvCxnSpPr>
          <p:cNvPr id="3" name="Düz Bağlayıcı 2"/>
          <p:cNvCxnSpPr/>
          <p:nvPr/>
        </p:nvCxnSpPr>
        <p:spPr>
          <a:xfrm>
            <a:off x="30544" y="5643925"/>
            <a:ext cx="9059474" cy="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6" name="Picture 3" descr="D:\DOKTOR\2-DRUZ\1. EĞİTİM KURUMU\1. İstanbuluzman\2-RESİMLER\Dünya-Uzay-Uçak\Earth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799" y="960437"/>
            <a:ext cx="850834" cy="854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Metin kutusu 63"/>
          <p:cNvSpPr txBox="1"/>
          <p:nvPr/>
        </p:nvSpPr>
        <p:spPr>
          <a:xfrm>
            <a:off x="7310422" y="3199605"/>
            <a:ext cx="1747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(10¹</a:t>
            </a:r>
            <a:r>
              <a:rPr lang="tr-TR" sz="12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⁶</a:t>
            </a:r>
            <a:r>
              <a:rPr lang="tr-TR" sz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W/m² = 0 dB)</a:t>
            </a:r>
            <a:endParaRPr lang="tr-TR" sz="1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3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4" name="Akış Çizelgesi: Belge 53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1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2943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4"/>
          <p:cNvSpPr>
            <a:spLocks noChangeArrowheads="1"/>
          </p:cNvSpPr>
          <p:nvPr/>
        </p:nvSpPr>
        <p:spPr bwMode="auto">
          <a:xfrm>
            <a:off x="229155" y="2107313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Hava Sıcaklığı</a:t>
            </a:r>
            <a:endParaRPr lang="tr-TR" sz="6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2771" name="Picture 3" descr="C:\Users\Ahmet Yiğitap\Desktop\Resim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3443" y="1389412"/>
            <a:ext cx="1993900" cy="169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0510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YÜKSEK SICAKLIĞIN OLDUĞU İŞLER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16111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8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Demir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döküm işleri, metalden eşya imali, cam sanayi, porselen ve seramik üretimi yüksek sıcaklığın sorun olduğu başlıca işlerdir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HAVA </a:t>
            </a: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SICAKLIĞI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25171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TANIM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16111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8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/>
                <a:cs typeface="Arial"/>
              </a:rPr>
              <a:t>Isı;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 Enerjinin miktarını gösterir. 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/>
                <a:cs typeface="Arial"/>
              </a:rPr>
              <a:t>Sıcaklık;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 Enerjinin seviyesini gösterir.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«Bir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cismin ne kadar soğuk ve ılık olduğunu ifade eden niceliktir.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Hava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sıcaklığının fiziksel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ölçüsüdür.»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 smtClean="0">
              <a:solidFill>
                <a:srgbClr val="C00000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latin typeface="Calibri"/>
                <a:cs typeface="Arial"/>
              </a:rPr>
              <a:t>Termal </a:t>
            </a:r>
            <a:r>
              <a:rPr lang="tr-TR" sz="2000" b="1" i="1" dirty="0">
                <a:latin typeface="Calibri"/>
                <a:cs typeface="Arial"/>
              </a:rPr>
              <a:t>konforun ana parametresidir</a:t>
            </a:r>
            <a:r>
              <a:rPr lang="tr-TR" sz="2000" b="1" i="1" dirty="0" smtClean="0">
                <a:latin typeface="Calibri"/>
                <a:cs typeface="Arial"/>
              </a:rPr>
              <a:t>. </a:t>
            </a:r>
            <a:endParaRPr lang="tr-TR" sz="2000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latin typeface="Calibri"/>
                <a:cs typeface="Arial"/>
              </a:rPr>
              <a:t>Ölçüm;</a:t>
            </a:r>
            <a:r>
              <a:rPr lang="tr-TR" sz="2000" b="1" i="1" dirty="0" smtClean="0">
                <a:solidFill>
                  <a:srgbClr val="6B9B1A"/>
                </a:solidFill>
                <a:latin typeface="Calibri"/>
                <a:cs typeface="Arial"/>
              </a:rPr>
              <a:t> </a:t>
            </a:r>
            <a:r>
              <a:rPr lang="tr-TR" sz="2000" b="1" i="1" dirty="0" smtClean="0">
                <a:solidFill>
                  <a:srgbClr val="C00000"/>
                </a:solidFill>
                <a:latin typeface="Calibri"/>
                <a:cs typeface="Arial"/>
              </a:rPr>
              <a:t>«kuru </a:t>
            </a:r>
            <a:r>
              <a:rPr lang="tr-TR" sz="2000" b="1" i="1" dirty="0">
                <a:solidFill>
                  <a:srgbClr val="C00000"/>
                </a:solidFill>
                <a:latin typeface="Calibri"/>
                <a:cs typeface="Arial"/>
              </a:rPr>
              <a:t>(cıvalı) termometreler»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ile ölçülür. 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Birimi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;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«</a:t>
            </a:r>
            <a:r>
              <a:rPr lang="tr-TR" sz="2000" b="1" i="1" dirty="0">
                <a:solidFill>
                  <a:srgbClr val="6B9B1A"/>
                </a:solidFill>
                <a:latin typeface="Calibri"/>
                <a:cs typeface="Arial"/>
              </a:rPr>
              <a:t>Santigrat, </a:t>
            </a:r>
            <a:r>
              <a:rPr lang="tr-TR" sz="2000" b="1" i="1" dirty="0" err="1" smtClean="0">
                <a:solidFill>
                  <a:srgbClr val="6B9B1A"/>
                </a:solidFill>
                <a:latin typeface="Calibri"/>
                <a:cs typeface="Arial"/>
              </a:rPr>
              <a:t>Fahrenheit</a:t>
            </a:r>
            <a:r>
              <a:rPr lang="tr-TR" sz="2000" b="1" i="1" dirty="0" smtClean="0">
                <a:solidFill>
                  <a:srgbClr val="6B9B1A"/>
                </a:solidFill>
                <a:latin typeface="Calibri"/>
                <a:cs typeface="Arial"/>
              </a:rPr>
              <a:t>, Kelvin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»</a:t>
            </a:r>
            <a:endParaRPr lang="tr-TR" sz="2000" b="1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>
              <a:solidFill>
                <a:prstClr val="black"/>
              </a:solidFill>
              <a:latin typeface="Calibri"/>
              <a:cs typeface="Arial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HAVA </a:t>
            </a: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SICAKLIĞI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1" name="Grup 20"/>
          <p:cNvGrpSpPr/>
          <p:nvPr/>
        </p:nvGrpSpPr>
        <p:grpSpPr>
          <a:xfrm>
            <a:off x="4640131" y="5435128"/>
            <a:ext cx="2532194" cy="907162"/>
            <a:chOff x="4640131" y="5435128"/>
            <a:chExt cx="2532194" cy="907162"/>
          </a:xfrm>
        </p:grpSpPr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0131" y="5435128"/>
              <a:ext cx="1236793" cy="907162"/>
            </a:xfrm>
            <a:prstGeom prst="rect">
              <a:avLst/>
            </a:prstGeom>
            <a:noFill/>
            <a:ln w="952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4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5499" y="5436955"/>
              <a:ext cx="1266826" cy="905335"/>
            </a:xfrm>
            <a:prstGeom prst="rect">
              <a:avLst/>
            </a:prstGeom>
            <a:noFill/>
            <a:ln w="952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0555720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VÜCUT ISI DENGESİ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16111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8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prstClr val="black"/>
              </a:solidFill>
              <a:latin typeface="Calibri"/>
            </a:endParaRP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Vücut Isısı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	: 36,8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Calibri"/>
              </a:rPr>
              <a:t>±0,4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Calibri"/>
              </a:rPr>
              <a:t>  (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Calibri"/>
              </a:rPr>
              <a:t>36,4-37,2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Calibri"/>
              </a:rPr>
              <a:t>)</a:t>
            </a:r>
            <a:endParaRPr lang="tr-TR" sz="2000" i="1" dirty="0">
              <a:solidFill>
                <a:prstClr val="black"/>
              </a:solidFill>
              <a:latin typeface="Calibri"/>
            </a:endParaRPr>
          </a:p>
          <a:p>
            <a:pPr marL="1224000" lvl="2" indent="-1800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r-TR" i="1" dirty="0" smtClean="0">
                <a:solidFill>
                  <a:prstClr val="black"/>
                </a:solidFill>
                <a:latin typeface="Calibri"/>
              </a:rPr>
              <a:t>Hipotermi</a:t>
            </a:r>
            <a:r>
              <a:rPr lang="tr-TR" i="1" dirty="0">
                <a:solidFill>
                  <a:prstClr val="black"/>
                </a:solidFill>
                <a:latin typeface="Calibri"/>
              </a:rPr>
              <a:t>	: &lt;34</a:t>
            </a:r>
          </a:p>
          <a:p>
            <a:pPr marL="1224000" lvl="2" indent="-1800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r-TR" i="1" dirty="0">
                <a:solidFill>
                  <a:prstClr val="black"/>
                </a:solidFill>
                <a:latin typeface="Calibri"/>
              </a:rPr>
              <a:t>Normotermi	: 36-38</a:t>
            </a:r>
          </a:p>
          <a:p>
            <a:pPr marL="1224000" lvl="2" indent="-1800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r-TR" i="1" dirty="0">
                <a:solidFill>
                  <a:prstClr val="black"/>
                </a:solidFill>
                <a:latin typeface="Calibri"/>
              </a:rPr>
              <a:t>Ateş		: 38-40</a:t>
            </a:r>
          </a:p>
          <a:p>
            <a:pPr marL="1224000" lvl="2" indent="-1800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tr-TR" i="1" dirty="0">
                <a:solidFill>
                  <a:prstClr val="black"/>
                </a:solidFill>
                <a:latin typeface="Calibri"/>
              </a:rPr>
              <a:t>Hipertermi	: </a:t>
            </a:r>
            <a:r>
              <a:rPr lang="tr-TR" i="1" dirty="0" smtClean="0">
                <a:solidFill>
                  <a:prstClr val="black"/>
                </a:solidFill>
                <a:latin typeface="Calibri"/>
              </a:rPr>
              <a:t>42-44</a:t>
            </a:r>
          </a:p>
          <a:p>
            <a:pPr marL="1224000" lvl="2" indent="-1800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tr-TR" sz="800" i="1" dirty="0">
              <a:solidFill>
                <a:prstClr val="black"/>
              </a:solidFill>
              <a:latin typeface="Calibri"/>
            </a:endParaRP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C00000"/>
              </a:solidFill>
              <a:latin typeface="Calibri"/>
            </a:endParaRP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/>
              </a:rPr>
              <a:t>0,5 </a:t>
            </a:r>
            <a:r>
              <a:rPr lang="tr-TR" sz="2000" b="1" i="1" dirty="0">
                <a:solidFill>
                  <a:srgbClr val="C00000"/>
                </a:solidFill>
                <a:latin typeface="Calibri"/>
              </a:rPr>
              <a:t>derecelik </a:t>
            </a:r>
            <a:r>
              <a:rPr lang="tr-TR" sz="2000" b="1" i="1" dirty="0" smtClean="0">
                <a:solidFill>
                  <a:srgbClr val="C00000"/>
                </a:solidFill>
                <a:latin typeface="Calibri"/>
              </a:rPr>
              <a:t>artış ve azalışlar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patolojik kabul edilir.</a:t>
            </a: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HAVA </a:t>
            </a: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SICAKLIĞI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4149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VÜCUT </a:t>
            </a: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ISI DENGESİ</a:t>
            </a: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4379443"/>
              </p:ext>
            </p:extLst>
          </p:nvPr>
        </p:nvGraphicFramePr>
        <p:xfrm>
          <a:off x="66672" y="971549"/>
          <a:ext cx="9010653" cy="5160832"/>
        </p:xfrm>
        <a:graphic>
          <a:graphicData uri="http://schemas.openxmlformats.org/drawingml/2006/table">
            <a:tbl>
              <a:tblPr firstRow="1" bandRow="1"/>
              <a:tblGrid>
                <a:gridCol w="1496966"/>
                <a:gridCol w="1496966"/>
                <a:gridCol w="1496966"/>
                <a:gridCol w="1624155"/>
                <a:gridCol w="1419225"/>
                <a:gridCol w="1476375"/>
              </a:tblGrid>
              <a:tr h="7002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</a:t>
                      </a:r>
                      <a:r>
                        <a:rPr kumimoji="0" lang="tr-TR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 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</a:t>
                      </a:r>
                      <a:endPara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R</a:t>
                      </a:r>
                      <a:endPara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C</a:t>
                      </a:r>
                      <a:endPara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D</a:t>
                      </a:r>
                      <a:endPara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4095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Vücut 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Metabolik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Buharlaşma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Radyant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Konveksiyon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Kondüksiyon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(+) (N) (-) 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(+)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(-)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(+) (-)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(+) (-)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(+) (-)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23050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Eğer, Vücut ısı yükü pozitif ise, ısı kazancı, negatif ise ısı kaybı meydana gelir.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Vücut ısı yükü sıfır ise vücudun ısı dengesi sabit kalır.</a:t>
                      </a:r>
                    </a:p>
                  </a:txBody>
                  <a:tcPr marL="91439" marR="91439" marB="36000" anchorCtr="1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Vücudun bazal ve fiziksel çalışması sırasında açığa çıkar. </a:t>
                      </a:r>
                    </a:p>
                  </a:txBody>
                  <a:tcPr marL="91439" marR="91439" marB="36000" anchorCtr="1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Buharlaşma (terleme) yoluyla vücuttan atılan ısıdır. </a:t>
                      </a:r>
                    </a:p>
                  </a:txBody>
                  <a:tcPr marL="91439" marR="91439" marB="36000" anchorCtr="1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Isının </a:t>
                      </a:r>
                      <a:r>
                        <a:rPr kumimoji="0" lang="tr-TR" sz="1600" b="1" i="1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radyasyon</a:t>
                      </a:r>
                      <a:r>
                        <a:rPr kumimoji="0" lang="tr-TR" sz="1600" b="0" i="1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(elektromanyetik dalga) yoluyla ortama taşınmasıdır.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800" b="0" i="1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«</a:t>
                      </a:r>
                      <a:r>
                        <a:rPr kumimoji="0" lang="tr-TR" sz="1600" b="1" i="1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İnsan vücudu ile çevresel yüzeyler arasında sıcaklık farkı olduğunda ışınım yoluyla gerçekleşen ısı alışverişidir.»</a:t>
                      </a:r>
                    </a:p>
                  </a:txBody>
                  <a:tcPr marL="91439" marR="91439" marB="36000" anchorCtr="1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Isı enerjisinin </a:t>
                      </a:r>
                      <a:r>
                        <a:rPr kumimoji="0" lang="tr-TR" sz="1600" b="1" i="1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hava</a:t>
                      </a:r>
                      <a:r>
                        <a:rPr kumimoji="0" lang="tr-TR" sz="1600" b="0" i="1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/sıvı molekülleri ile taşınmasıyla meydana gelir.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Ortam sıcaklığı cilt sıcaklığından fazla ise cilt sıcaklığı artacak, tersi ise cilt sıcaklığı düşecektir. </a:t>
                      </a:r>
                    </a:p>
                  </a:txBody>
                  <a:tcPr marL="91439" marR="91439" marB="36000" anchorCtr="1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Vücudun herhangi bir madde ile </a:t>
                      </a:r>
                      <a:r>
                        <a:rPr kumimoji="0" lang="tr-TR" sz="1600" b="1" i="1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direkt temas</a:t>
                      </a:r>
                      <a:r>
                        <a:rPr kumimoji="0" lang="tr-TR" sz="1600" b="0" i="1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ı sonucunda ısı kazanması veya kaybetmesidir.</a:t>
                      </a:r>
                    </a:p>
                  </a:txBody>
                  <a:tcPr marL="91439" marR="91439" marB="36000" anchorCtr="1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3" name="Eşittir 2"/>
          <p:cNvSpPr/>
          <p:nvPr/>
        </p:nvSpPr>
        <p:spPr>
          <a:xfrm>
            <a:off x="1438275" y="1238250"/>
            <a:ext cx="257175" cy="247650"/>
          </a:xfrm>
          <a:prstGeom prst="mathEqual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4" name="Artı 3"/>
          <p:cNvSpPr/>
          <p:nvPr/>
        </p:nvSpPr>
        <p:spPr>
          <a:xfrm>
            <a:off x="2909887" y="1219200"/>
            <a:ext cx="295275" cy="295275"/>
          </a:xfrm>
          <a:prstGeom prst="mathPlus">
            <a:avLst/>
          </a:prstGeom>
          <a:solidFill>
            <a:schemeClr val="bg1"/>
          </a:solidFill>
          <a:ln w="12700">
            <a:solidFill>
              <a:srgbClr val="5A5A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9" name="Artı 8"/>
          <p:cNvSpPr/>
          <p:nvPr/>
        </p:nvSpPr>
        <p:spPr>
          <a:xfrm>
            <a:off x="4405312" y="1238250"/>
            <a:ext cx="295275" cy="295275"/>
          </a:xfrm>
          <a:prstGeom prst="mathPlus">
            <a:avLst/>
          </a:prstGeom>
          <a:solidFill>
            <a:schemeClr val="bg1"/>
          </a:solidFill>
          <a:ln w="12700">
            <a:solidFill>
              <a:srgbClr val="5A5A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0" name="Artı 9"/>
          <p:cNvSpPr/>
          <p:nvPr/>
        </p:nvSpPr>
        <p:spPr>
          <a:xfrm>
            <a:off x="6034087" y="1238250"/>
            <a:ext cx="295275" cy="295275"/>
          </a:xfrm>
          <a:prstGeom prst="mathPlus">
            <a:avLst/>
          </a:prstGeom>
          <a:solidFill>
            <a:schemeClr val="bg1"/>
          </a:solidFill>
          <a:ln w="12700">
            <a:solidFill>
              <a:srgbClr val="5A5A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1" name="Artı 10"/>
          <p:cNvSpPr/>
          <p:nvPr/>
        </p:nvSpPr>
        <p:spPr>
          <a:xfrm>
            <a:off x="7453312" y="1238250"/>
            <a:ext cx="295275" cy="295275"/>
          </a:xfrm>
          <a:prstGeom prst="mathPlus">
            <a:avLst/>
          </a:prstGeom>
          <a:solidFill>
            <a:schemeClr val="bg1"/>
          </a:solidFill>
          <a:ln w="12700">
            <a:solidFill>
              <a:srgbClr val="5A5A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Akış Çizelgesi: Belge 12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</a:rPr>
              <a:t>2</a:t>
            </a:r>
            <a:endParaRPr lang="tr-TR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pic>
        <p:nvPicPr>
          <p:cNvPr id="39938" name="Picture 2" descr="C:\Users\AhmetYigitalp\Desktop\isi-yayilma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1" y="6140833"/>
            <a:ext cx="1317624" cy="717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76099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YÜKSEK SICAKLIĞIN ETKİLERİ – 1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16111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8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6B9B1A"/>
                </a:solidFill>
                <a:latin typeface="Calibri"/>
              </a:rPr>
              <a:t>Vücut ısı regülasyonunun bozulması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ile, vücut ısının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41°C’ye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kadar ulaşması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sonucu </a:t>
            </a:r>
            <a:r>
              <a:rPr lang="tr-TR" sz="2000" b="1" i="1" dirty="0" smtClean="0">
                <a:solidFill>
                  <a:srgbClr val="FF0000"/>
                </a:solidFill>
                <a:latin typeface="Calibri"/>
              </a:rPr>
              <a:t>ısı-güneş </a:t>
            </a:r>
            <a:r>
              <a:rPr lang="tr-TR" sz="2000" b="1" i="1" dirty="0">
                <a:solidFill>
                  <a:srgbClr val="FF0000"/>
                </a:solidFill>
                <a:latin typeface="Calibri"/>
              </a:rPr>
              <a:t>çarpması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olur. Beyinde hasara ve ölüme neden olur.</a:t>
            </a: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endParaRPr lang="tr-TR" sz="2000" b="1" i="1" dirty="0">
              <a:solidFill>
                <a:prstClr val="black"/>
              </a:solidFill>
              <a:latin typeface="Calibri"/>
            </a:endParaRP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6B9B1A"/>
                </a:solidFill>
                <a:latin typeface="Calibri"/>
              </a:rPr>
              <a:t>Aşırı </a:t>
            </a:r>
            <a:r>
              <a:rPr lang="tr-TR" sz="2000" b="1" i="1" dirty="0">
                <a:solidFill>
                  <a:srgbClr val="6B9B1A"/>
                </a:solidFill>
                <a:latin typeface="Calibri"/>
              </a:rPr>
              <a:t>terleme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nedeni ile kaslarda ani kasılmalar şeklinde </a:t>
            </a:r>
            <a:r>
              <a:rPr lang="tr-TR" sz="2000" b="1" i="1" dirty="0">
                <a:solidFill>
                  <a:srgbClr val="FF0000"/>
                </a:solidFill>
                <a:latin typeface="Calibri"/>
              </a:rPr>
              <a:t>ısı krampları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olabilir,</a:t>
            </a: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>
              <a:solidFill>
                <a:prstClr val="black"/>
              </a:solidFill>
              <a:latin typeface="Calibri"/>
            </a:endParaRP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6B9B1A"/>
                </a:solidFill>
                <a:latin typeface="Calibri"/>
              </a:rPr>
              <a:t>Aşırı </a:t>
            </a:r>
            <a:r>
              <a:rPr lang="tr-TR" sz="2000" b="1" i="1" dirty="0">
                <a:solidFill>
                  <a:srgbClr val="6B9B1A"/>
                </a:solidFill>
                <a:latin typeface="Calibri"/>
              </a:rPr>
              <a:t>yükleme sonucu </a:t>
            </a:r>
            <a:r>
              <a:rPr lang="tr-TR" sz="2000" b="1" i="1" dirty="0" smtClean="0">
                <a:solidFill>
                  <a:srgbClr val="6B9B1A"/>
                </a:solidFill>
                <a:latin typeface="Calibri"/>
              </a:rPr>
              <a:t>oluşan sıvı kaybının tansiyon düşüklüğüne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 ve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baş dönmesine yol açan </a:t>
            </a:r>
            <a:r>
              <a:rPr lang="tr-TR" sz="2000" b="1" i="1" dirty="0">
                <a:solidFill>
                  <a:srgbClr val="FF0000"/>
                </a:solidFill>
                <a:latin typeface="Calibri"/>
              </a:rPr>
              <a:t>ısı yorgunlukları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olabilir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.</a:t>
            </a:r>
            <a:endParaRPr lang="tr-TR" sz="2000" b="1" i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HAVA </a:t>
            </a: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SICAKLIĞI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4752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YÜKSEK SICAKLIĞIN ETKİLERİ – 2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16111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8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srgbClr val="6B9B1A"/>
                </a:solidFill>
                <a:latin typeface="Calibri"/>
              </a:rPr>
              <a:t>Yüksek sıcaklık ayrıca;</a:t>
            </a:r>
            <a:endParaRPr lang="tr-TR" sz="2000" b="1" i="1" dirty="0">
              <a:solidFill>
                <a:srgbClr val="6B9B1A"/>
              </a:solidFill>
              <a:latin typeface="Calibri"/>
            </a:endParaRP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latin typeface="Calibri"/>
              </a:rPr>
              <a:t>Kaşıntılı kırmızı lekeler şeklinde deri bozukluklarına,</a:t>
            </a: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latin typeface="Calibri"/>
              </a:rPr>
              <a:t>Moral bozukluklarına,</a:t>
            </a: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latin typeface="Calibri"/>
              </a:rPr>
              <a:t>Konsantrasyon bozukluklarına,</a:t>
            </a: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latin typeface="Calibri"/>
              </a:rPr>
              <a:t>Aşırı duyarlılığa</a:t>
            </a: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latin typeface="Calibri"/>
              </a:rPr>
              <a:t>Endişeye, </a:t>
            </a: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>
                <a:latin typeface="Calibri"/>
              </a:rPr>
              <a:t>	</a:t>
            </a:r>
            <a:r>
              <a:rPr lang="tr-TR" sz="2000" b="1" i="1" dirty="0" smtClean="0">
                <a:latin typeface="Calibri"/>
              </a:rPr>
              <a:t>		…………………sebep olabilir.</a:t>
            </a:r>
            <a:endParaRPr lang="tr-TR" sz="2000" b="1" i="1" dirty="0">
              <a:latin typeface="Calibri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HAVA </a:t>
            </a: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SICAKLIĞI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3357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22275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SICAKLIK PERFORMANS İLİŞKİSİ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67000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lvl="1" indent="-222300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12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lvl="1" indent="-222300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Aşırı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sıcaklığın üretim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üzerindeki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olumsuz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etkisi;</a:t>
            </a:r>
          </a:p>
          <a:p>
            <a:pPr lvl="2" indent="-222300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29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°C olursa     performans 	%5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  düşer</a:t>
            </a:r>
          </a:p>
          <a:p>
            <a:pPr lvl="2" indent="-222300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30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°C   "                      "      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	%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10  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 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"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 </a:t>
            </a:r>
          </a:p>
          <a:p>
            <a:pPr lvl="2" indent="-222300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31 °C   "                      "          	%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17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    " 	</a:t>
            </a:r>
          </a:p>
          <a:p>
            <a:pPr lvl="2" indent="-222300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32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°C   "                      "      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	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%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30    "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	</a:t>
            </a:r>
            <a:endParaRPr lang="tr-TR" sz="20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lvl="2" indent="-222300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b="1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lvl="2" indent="-222300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b="1" i="1" dirty="0" smtClean="0">
                <a:solidFill>
                  <a:prstClr val="black"/>
                </a:solidFill>
                <a:latin typeface="Calibri"/>
                <a:cs typeface="Arial"/>
              </a:rPr>
              <a:t> </a:t>
            </a:r>
          </a:p>
          <a:p>
            <a:pPr lvl="1" indent="-108000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"İşyerinde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termal konfor şartlarının sağlanması </a:t>
            </a:r>
            <a:r>
              <a:rPr lang="tr-TR" sz="2000" b="1" i="1" dirty="0" smtClean="0">
                <a:solidFill>
                  <a:srgbClr val="C00000"/>
                </a:solidFill>
                <a:latin typeface="Calibri"/>
                <a:cs typeface="Arial"/>
              </a:rPr>
              <a:t>İş Verimini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artırır."</a:t>
            </a:r>
            <a:endParaRPr lang="tr-TR" sz="2000" b="1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lvl="1" indent="-108000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b="1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lvl="1" indent="-108000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i="1" dirty="0">
              <a:solidFill>
                <a:prstClr val="black"/>
              </a:solidFill>
              <a:latin typeface="Calibri"/>
              <a:cs typeface="Arial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HAVA </a:t>
            </a: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SICAKLIĞI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Akış Çizelgesi: Belge 17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1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6809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22275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SICAKLIK PERFORMANS İLİŞKİSİ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67000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lvl="1" indent="-222300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12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lvl="1" indent="-222300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/>
              </a:rPr>
              <a:t>Faaliyetin </a:t>
            </a:r>
            <a:r>
              <a:rPr lang="tr-TR" sz="2000" b="1" i="1" dirty="0">
                <a:solidFill>
                  <a:srgbClr val="C00000"/>
                </a:solidFill>
                <a:latin typeface="Calibri"/>
              </a:rPr>
              <a:t>Şekli		 </a:t>
            </a:r>
            <a:r>
              <a:rPr lang="tr-TR" sz="2000" b="1" i="1" dirty="0" smtClean="0">
                <a:solidFill>
                  <a:srgbClr val="C00000"/>
                </a:solidFill>
                <a:latin typeface="Calibri"/>
              </a:rPr>
              <a:t>                         Hava sıcaklığı</a:t>
            </a:r>
            <a:endParaRPr lang="tr-TR" sz="2000" b="1" i="1" dirty="0">
              <a:solidFill>
                <a:srgbClr val="C00000"/>
              </a:solidFill>
              <a:latin typeface="Calibri"/>
            </a:endParaRPr>
          </a:p>
          <a:p>
            <a:pPr marL="177750" indent="-28575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Oturarak yapılan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hafif el-kol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işleri  	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20 derece</a:t>
            </a:r>
            <a:endParaRPr lang="tr-TR" sz="2000" b="1" i="1" dirty="0">
              <a:solidFill>
                <a:prstClr val="black"/>
              </a:solidFill>
              <a:latin typeface="Calibri"/>
            </a:endParaRPr>
          </a:p>
          <a:p>
            <a:pPr marL="177750" indent="-28575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Ayakta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yapılan ağır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el-kol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işleri     	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17 derece</a:t>
            </a:r>
          </a:p>
          <a:p>
            <a:pPr marL="177750" indent="-28575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Çok 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ağır işlerin yapılması		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</a:rPr>
              <a:t>15 derece</a:t>
            </a:r>
            <a:endParaRPr lang="tr-TR" sz="2000" b="1" i="1" dirty="0">
              <a:solidFill>
                <a:prstClr val="black"/>
              </a:solidFill>
              <a:latin typeface="Calibri"/>
            </a:endParaRPr>
          </a:p>
          <a:p>
            <a:pPr lvl="1" indent="-108000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b="1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lvl="1" indent="-108000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i="1" dirty="0">
              <a:solidFill>
                <a:prstClr val="black"/>
              </a:solidFill>
              <a:latin typeface="Calibri"/>
              <a:cs typeface="Arial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HAVA </a:t>
            </a: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SICAKLIĞI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11940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Nem (Mutlak – Bağıl) </a:t>
            </a:r>
            <a:endParaRPr lang="tr-TR" sz="6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" name="Picture 2" descr="C:\Users\ahmet\Desktop\stock_weather-snow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919" y="546801"/>
            <a:ext cx="2570162" cy="2570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574969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1" name="Rectangle 7"/>
          <p:cNvSpPr>
            <a:spLocks noChangeArrowheads="1"/>
          </p:cNvSpPr>
          <p:nvPr/>
        </p:nvSpPr>
        <p:spPr bwMode="gray">
          <a:xfrm>
            <a:off x="323850" y="1068388"/>
            <a:ext cx="2711450" cy="97155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marL="342900" indent="-342900"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SESİN DALGA BOYU (</a:t>
            </a:r>
            <a:r>
              <a:rPr lang="el-GR" sz="1600" b="1" dirty="0" smtClean="0">
                <a:solidFill>
                  <a:srgbClr val="FFFFFF"/>
                </a:solidFill>
                <a:latin typeface="Calibri"/>
                <a:ea typeface="Cambria Math" pitchFamily="18" charset="0"/>
                <a:cs typeface="Calibri"/>
              </a:rPr>
              <a:t>λ</a:t>
            </a:r>
            <a:r>
              <a:rPr lang="tr-TR" sz="1600" b="1" dirty="0" smtClean="0">
                <a:solidFill>
                  <a:srgbClr val="FFFFFF"/>
                </a:solidFill>
                <a:latin typeface="Calibri"/>
                <a:ea typeface="Cambria Math" pitchFamily="18" charset="0"/>
                <a:cs typeface="Calibri"/>
              </a:rPr>
              <a:t>)</a:t>
            </a:r>
          </a:p>
          <a:p>
            <a:pPr marL="342900" indent="-342900"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libri"/>
                <a:ea typeface="Cambria Math" pitchFamily="18" charset="0"/>
                <a:cs typeface="Calibri"/>
              </a:rPr>
              <a:t>(cm)</a:t>
            </a:r>
            <a:endParaRPr lang="en-GB" sz="1600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2" name="Rectangle 7"/>
          <p:cNvSpPr>
            <a:spLocks noChangeArrowheads="1"/>
          </p:cNvSpPr>
          <p:nvPr/>
        </p:nvSpPr>
        <p:spPr bwMode="gray">
          <a:xfrm>
            <a:off x="3216275" y="1068388"/>
            <a:ext cx="2711450" cy="971550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SESİN PERİYODU (T)</a:t>
            </a:r>
          </a:p>
          <a:p>
            <a:pPr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(sn)</a:t>
            </a:r>
            <a:endParaRPr lang="en-GB" sz="1600" dirty="0" smtClean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gray">
          <a:xfrm>
            <a:off x="6108700" y="1068388"/>
            <a:ext cx="2711450" cy="97155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50000">
                <a:schemeClr val="bg2">
                  <a:gamma/>
                  <a:tint val="60784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SESİN FREKANSI (F)</a:t>
            </a:r>
          </a:p>
          <a:p>
            <a:pPr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(1/sn  </a:t>
            </a:r>
            <a:r>
              <a:rPr lang="tr-TR" sz="1600" b="1" dirty="0" smtClean="0">
                <a:solidFill>
                  <a:srgbClr val="FFFFFF"/>
                </a:solidFill>
                <a:latin typeface="Calibri"/>
                <a:ea typeface="Cambria Math" pitchFamily="18" charset="0"/>
                <a:cs typeface="Calibri"/>
              </a:rPr>
              <a:t>&amp; </a:t>
            </a: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Hertz-Hz)</a:t>
            </a:r>
            <a:endParaRPr lang="en-GB" sz="1600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gray">
          <a:xfrm>
            <a:off x="323850" y="2039937"/>
            <a:ext cx="2711450" cy="4218359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Arka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arkaya gelen iki sinüs tepe noktası arasındaki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uzaklık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9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dalgaları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boyuna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dalgalardır. </a:t>
            </a:r>
          </a:p>
          <a:p>
            <a:pPr algn="ctr"/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Titreşimle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rtaya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çıkan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sıkıştırma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dalgalarıdır.</a:t>
            </a: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dalgaları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maddesel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ortamlarda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(katı, sıvı, gaz) hareket edebilir, ancak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boşlukta hareket edemezler.</a:t>
            </a:r>
          </a:p>
          <a:p>
            <a:pPr algn="ctr"/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en-GB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gray">
          <a:xfrm>
            <a:off x="3216275" y="2039938"/>
            <a:ext cx="2711450" cy="291306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dalga boyu için geçen zaman.</a:t>
            </a:r>
          </a:p>
          <a:p>
            <a:pPr algn="ctr"/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Birim saniyedeki devir sayısı.</a:t>
            </a:r>
          </a:p>
          <a:p>
            <a:pPr algn="ctr"/>
            <a:endParaRPr lang="tr-TR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gray">
          <a:xfrm>
            <a:off x="6108700" y="2039937"/>
            <a:ext cx="2711450" cy="4218359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Birim zamandaki (bir saniyedeki) dalga sayısı.</a:t>
            </a:r>
          </a:p>
          <a:p>
            <a:pPr algn="ctr"/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dalganın boyu arttığında frekansı azalır. </a:t>
            </a: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İşitilebilir Frekanslar</a:t>
            </a:r>
          </a:p>
          <a:p>
            <a:pPr algn="ctr"/>
            <a:r>
              <a:rPr lang="tr-TR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20 – 20.000 Hz</a:t>
            </a:r>
          </a:p>
          <a:p>
            <a:pPr algn="ctr"/>
            <a:r>
              <a:rPr lang="tr-TR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20 Hz – 20 kHz</a:t>
            </a: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Pratikte 4000 Hz üzeri frekanslara rastlanmaz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algn="ctr"/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SESİN FİZİKSEL ÖZELLİKLERİ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266" name="Picture 2" descr="C:\Users\Ahmet Yiğitap\Desktop\Resim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75" y="5076822"/>
            <a:ext cx="2692400" cy="1190999"/>
          </a:xfrm>
          <a:prstGeom prst="rect">
            <a:avLst/>
          </a:prstGeom>
          <a:noFill/>
          <a:ln w="34925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Akış Çizelgesi: Belge 11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2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1171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NEM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900" i="1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Havadaki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nem miktarı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mutlak ve bağıl nem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olarak ifade edilir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.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>
              <a:solidFill>
                <a:prstClr val="black"/>
              </a:solidFill>
              <a:latin typeface="Calibri"/>
              <a:cs typeface="+mn-cs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900" i="1" dirty="0">
              <a:solidFill>
                <a:prstClr val="black"/>
              </a:solidFill>
              <a:latin typeface="Calibri"/>
              <a:cs typeface="+mn-cs"/>
            </a:endParaRPr>
          </a:p>
          <a:p>
            <a:pPr marL="144000" lvl="1" indent="-324000">
              <a:spcBef>
                <a:spcPts val="0"/>
              </a:spcBef>
              <a:spcAft>
                <a:spcPts val="60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Mutlak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nem;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b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irim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havadaki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su buharı miktarı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dır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.</a:t>
            </a:r>
          </a:p>
          <a:p>
            <a:pPr marL="144000" lvl="1" indent="-324000">
              <a:spcBef>
                <a:spcPts val="0"/>
              </a:spcBef>
              <a:spcAft>
                <a:spcPts val="600"/>
              </a:spcAft>
              <a:buSzPct val="105000"/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Bağıl nem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; aynı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sıcaklıkta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doymuş havadaki mutlak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nemin yüzdesini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ifade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eder.</a:t>
            </a:r>
          </a:p>
          <a:p>
            <a:pPr marL="207450" lvl="1" indent="-17145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q"/>
              <a:defRPr/>
            </a:pPr>
            <a:endParaRPr lang="tr-TR" sz="900" i="1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NEM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2812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NEMİN ETKİSİ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1000" i="1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B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ir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işyerinde bağıl nem %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30-60 (80)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olmalıdır. 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900" i="1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1000" i="1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Yüksek ortam sıcaklığında yüksek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bağıl nem </a:t>
            </a:r>
            <a:r>
              <a:rPr lang="tr-TR" sz="2000" b="1" i="1" dirty="0" smtClean="0">
                <a:solidFill>
                  <a:srgbClr val="C00000"/>
                </a:solidFill>
                <a:latin typeface="Calibri"/>
                <a:cs typeface="+mn-cs"/>
              </a:rPr>
              <a:t>bunalma </a:t>
            </a:r>
            <a:r>
              <a:rPr lang="tr-TR" sz="2000" b="1" i="1" dirty="0">
                <a:solidFill>
                  <a:srgbClr val="C00000"/>
                </a:solidFill>
                <a:latin typeface="Calibri"/>
                <a:cs typeface="+mn-cs"/>
              </a:rPr>
              <a:t>hissine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 neden olur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ve kişinin çalışma gücünü düşürür. </a:t>
            </a:r>
            <a:endParaRPr lang="tr-TR" sz="2000" i="1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1000" i="1" dirty="0">
              <a:solidFill>
                <a:prstClr val="black"/>
              </a:solidFill>
              <a:latin typeface="Calibri"/>
              <a:cs typeface="+mn-cs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Düşük ortam sıcaklığında yüksek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+mn-cs"/>
              </a:rPr>
              <a:t>bağıl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+mn-cs"/>
              </a:rPr>
              <a:t>nem ise </a:t>
            </a:r>
            <a:r>
              <a:rPr lang="tr-TR" sz="2000" b="1" i="1" dirty="0">
                <a:solidFill>
                  <a:srgbClr val="C00000"/>
                </a:solidFill>
                <a:latin typeface="Calibri"/>
                <a:cs typeface="+mn-cs"/>
              </a:rPr>
              <a:t>üşüme ve ürperme hissi</a:t>
            </a:r>
            <a:r>
              <a:rPr lang="tr-TR" sz="2000" i="1" dirty="0">
                <a:solidFill>
                  <a:srgbClr val="C00000"/>
                </a:solidFill>
                <a:latin typeface="Calibri"/>
                <a:cs typeface="+mn-cs"/>
              </a:rPr>
              <a:t>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+mn-cs"/>
              </a:rPr>
              <a:t>verir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+mn-cs"/>
              </a:rPr>
              <a:t>.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>
              <a:solidFill>
                <a:prstClr val="black"/>
              </a:solidFill>
              <a:latin typeface="Calibri"/>
              <a:cs typeface="+mn-cs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«Ortamdaki nem </a:t>
            </a:r>
            <a:r>
              <a:rPr lang="tr-TR" sz="2000" b="1" i="1" dirty="0">
                <a:solidFill>
                  <a:srgbClr val="6B9B1A"/>
                </a:solidFill>
                <a:latin typeface="Calibri"/>
              </a:rPr>
              <a:t>Higrometre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 yada </a:t>
            </a:r>
            <a:r>
              <a:rPr lang="tr-TR" sz="2000" b="1" i="1" dirty="0" err="1">
                <a:solidFill>
                  <a:srgbClr val="6B9B1A"/>
                </a:solidFill>
                <a:latin typeface="Calibri"/>
              </a:rPr>
              <a:t>Psikometre</a:t>
            </a:r>
            <a:r>
              <a:rPr lang="tr-TR" sz="2000" b="1" i="1" dirty="0">
                <a:solidFill>
                  <a:prstClr val="black"/>
                </a:solidFill>
                <a:latin typeface="Calibri"/>
              </a:rPr>
              <a:t> ile ölçülür.»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BAĞIL NEMİN ORGANİZMAYA ETKİSİ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3853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Hava Akım Hızı</a:t>
            </a:r>
            <a:endParaRPr lang="tr-TR" sz="6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2" descr="D:\DOKTOR\9-ISTUZMAN\1-EĞİTİM KURUMU\1. İstanbuluzman\ZZResim\Resim-İkon\refresh%20re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524" y="285749"/>
            <a:ext cx="2962275" cy="296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7296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HAVA AKIM HIZI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700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İşyerinde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termal konforu sağlamak ve sağlığa zararlı olan gaz ve tozları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işyeri ortamından uzaklaştırmak için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uygun bir hava akım hızı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temin edilmesi gerekir.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800" i="1" dirty="0" smtClean="0">
              <a:solidFill>
                <a:prstClr val="black"/>
              </a:solidFill>
              <a:latin typeface="Calibri"/>
              <a:cs typeface="Arial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HAVA AKIM HIZI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4091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HAVA AKIM HIZI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700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800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«Hava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akım hızı saniyede 0,3-0,5 metreyi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aşmamalı» 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1000" b="1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Aşarsa,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vücut ile çevresindeki hava arasında hava akımın etkisi ile ısı transferi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olur ve </a:t>
            </a:r>
            <a:r>
              <a:rPr lang="tr-TR" sz="2000" b="1" i="1" dirty="0" smtClean="0">
                <a:solidFill>
                  <a:srgbClr val="C00000"/>
                </a:solidFill>
                <a:latin typeface="Calibri"/>
                <a:cs typeface="Arial"/>
              </a:rPr>
              <a:t>ısı stresleri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oluşur.</a:t>
            </a: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16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Eğer;</a:t>
            </a: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Hava vücuttan </a:t>
            </a:r>
            <a:r>
              <a:rPr lang="tr-TR" sz="2000" b="1" i="1" dirty="0" smtClean="0">
                <a:solidFill>
                  <a:srgbClr val="C00000"/>
                </a:solidFill>
                <a:latin typeface="Calibri"/>
                <a:cs typeface="Arial"/>
              </a:rPr>
              <a:t>serin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ise vücut </a:t>
            </a:r>
            <a:r>
              <a:rPr lang="tr-TR" sz="2000" b="1" i="1" dirty="0">
                <a:solidFill>
                  <a:srgbClr val="6B9B1A"/>
                </a:solidFill>
                <a:latin typeface="Calibri"/>
                <a:cs typeface="Arial"/>
              </a:rPr>
              <a:t>ısısı </a:t>
            </a:r>
            <a:r>
              <a:rPr lang="tr-TR" sz="2000" b="1" i="1" dirty="0" smtClean="0">
                <a:solidFill>
                  <a:srgbClr val="6B9B1A"/>
                </a:solidFill>
                <a:latin typeface="Calibri"/>
                <a:cs typeface="Arial"/>
              </a:rPr>
              <a:t>azalır. </a:t>
            </a:r>
          </a:p>
          <a:p>
            <a:pPr marL="450900" lvl="1" indent="-342900">
              <a:spcBef>
                <a:spcPts val="0"/>
              </a:spcBef>
              <a:spcAft>
                <a:spcPts val="0"/>
              </a:spcAft>
              <a:buSzPct val="105000"/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Hava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vücuttan </a:t>
            </a:r>
            <a:r>
              <a:rPr lang="tr-TR" sz="2000" b="1" i="1" dirty="0" smtClean="0">
                <a:solidFill>
                  <a:srgbClr val="C00000"/>
                </a:solidFill>
                <a:latin typeface="Calibri"/>
                <a:cs typeface="Arial"/>
              </a:rPr>
              <a:t>sıcak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 ise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vücut </a:t>
            </a:r>
            <a:r>
              <a:rPr lang="tr-TR" sz="2000" b="1" i="1" dirty="0">
                <a:solidFill>
                  <a:srgbClr val="6B9B1A"/>
                </a:solidFill>
                <a:latin typeface="Calibri"/>
                <a:cs typeface="Arial"/>
              </a:rPr>
              <a:t>ısısı artar</a:t>
            </a:r>
            <a:r>
              <a:rPr lang="tr-TR" sz="2000" b="1" i="1" dirty="0" smtClean="0">
                <a:solidFill>
                  <a:srgbClr val="6B9B1A"/>
                </a:solidFill>
                <a:latin typeface="Calibri"/>
                <a:cs typeface="Arial"/>
              </a:rPr>
              <a:t>. </a:t>
            </a:r>
            <a:endParaRPr lang="tr-TR" sz="2000" b="1" i="1" dirty="0">
              <a:solidFill>
                <a:srgbClr val="6B9B1A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Hava akım hızı </a:t>
            </a:r>
            <a:r>
              <a:rPr lang="tr-TR" sz="2000" b="1" i="1" dirty="0" smtClean="0">
                <a:solidFill>
                  <a:srgbClr val="6B9B1A"/>
                </a:solidFill>
                <a:latin typeface="Calibri"/>
                <a:cs typeface="Arial"/>
              </a:rPr>
              <a:t>«Anemometre»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 ile ölçülür. </a:t>
            </a:r>
            <a:endParaRPr lang="tr-TR" sz="2000" i="1" dirty="0">
              <a:solidFill>
                <a:prstClr val="black"/>
              </a:solidFill>
              <a:latin typeface="Calibri"/>
              <a:cs typeface="Arial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HAVA AKIM HIZI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41031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Radyant Isı </a:t>
            </a:r>
          </a:p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(Termal Radyasyon)</a:t>
            </a:r>
            <a:endParaRPr lang="tr-TR" sz="6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" name="Picture 2" descr="C:\Users\ahmet\Desktop\imagesCAPSOK4Z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350" y="633413"/>
            <a:ext cx="4229099" cy="2157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11896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RADYANT ISI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900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Radyant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ısı </a:t>
            </a:r>
            <a:r>
              <a:rPr lang="tr-TR" sz="2000" b="1" i="1" dirty="0" err="1" smtClean="0">
                <a:solidFill>
                  <a:prstClr val="black"/>
                </a:solidFill>
                <a:latin typeface="Calibri"/>
                <a:cs typeface="Arial"/>
              </a:rPr>
              <a:t>absorplanacağı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bir yüzeye çarpmadıkça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,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ısı meydana getirmeyen elektromagnetik bir enerjidir.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Dolayısı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ile hava akımları </a:t>
            </a:r>
            <a:r>
              <a:rPr lang="tr-TR" sz="2000" i="1" dirty="0" err="1">
                <a:solidFill>
                  <a:prstClr val="black"/>
                </a:solidFill>
                <a:latin typeface="Calibri"/>
                <a:cs typeface="Arial"/>
              </a:rPr>
              <a:t>radyant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 ısıyı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etkileyemez. 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800" i="1" dirty="0">
              <a:solidFill>
                <a:prstClr val="black"/>
              </a:solidFill>
              <a:latin typeface="Calibri"/>
              <a:cs typeface="Arial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RADYANT ISI (TERMAL RADYASYON)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0962" name="Picture 2" descr="C:\Users\AhmetYigitalp\Desktop\termal-II_html_60a0461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0" y="3640931"/>
            <a:ext cx="2676655" cy="1670050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789990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RADYANT ISIDAN KORUNMA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900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Termal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radyasyondan korunmanın tek yolu, </a:t>
            </a:r>
            <a:r>
              <a:rPr lang="tr-TR" sz="2000" b="1" i="1" dirty="0">
                <a:solidFill>
                  <a:prstClr val="black"/>
                </a:solidFill>
                <a:latin typeface="Calibri"/>
                <a:cs typeface="Arial"/>
              </a:rPr>
              <a:t>çalışanla kaynak arasına ısı </a:t>
            </a: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geçirmeyen ve aynı zamanda yansıtan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 koruyucu koymaktır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.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Eğer,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konulan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koruyucu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ısıyı yansıtmıyorsa, ısıyı </a:t>
            </a:r>
            <a:r>
              <a:rPr lang="tr-TR" sz="2000" i="1" dirty="0" err="1" smtClean="0">
                <a:solidFill>
                  <a:prstClr val="black"/>
                </a:solidFill>
                <a:latin typeface="Calibri"/>
                <a:cs typeface="Arial"/>
              </a:rPr>
              <a:t>absorplayarak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 kendisi ısı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kaynağı haline de gelebilir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.</a:t>
            </a: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>
              <a:solidFill>
                <a:prstClr val="black"/>
              </a:solidFill>
              <a:latin typeface="Calibri"/>
              <a:cs typeface="Arial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RADYANT ISI (TERMAL RADYASYON)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Akış Çizelgesi: Belge 17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1</a:t>
            </a:r>
            <a:endParaRPr lang="tr-TR" sz="2000" b="1" dirty="0">
              <a:latin typeface="Calibri" pitchFamily="34" charset="0"/>
            </a:endParaRPr>
          </a:p>
        </p:txBody>
      </p:sp>
      <p:pic>
        <p:nvPicPr>
          <p:cNvPr id="34818" name="Picture 2" descr="C:\Users\AhmetYigitalp\Desktop\indi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2702" y="3867150"/>
            <a:ext cx="2408369" cy="17126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8383097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67000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RADYANT ISININ ÖLÇÜLMESİ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900" i="1" dirty="0" smtClean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/>
                <a:cs typeface="Arial"/>
              </a:rPr>
              <a:t>Aletin Adı;</a:t>
            </a:r>
            <a:endParaRPr lang="tr-TR" sz="2000" b="1" i="1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srgbClr val="6B9B1A"/>
                </a:solidFill>
                <a:latin typeface="Calibri"/>
                <a:cs typeface="Arial"/>
              </a:rPr>
              <a:t>	</a:t>
            </a:r>
            <a:r>
              <a:rPr lang="tr-TR" sz="2000" b="1" i="1" dirty="0" err="1" smtClean="0">
                <a:solidFill>
                  <a:srgbClr val="6B9B1A"/>
                </a:solidFill>
                <a:latin typeface="Calibri"/>
                <a:cs typeface="Arial"/>
              </a:rPr>
              <a:t>Glob</a:t>
            </a:r>
            <a:r>
              <a:rPr lang="tr-TR" sz="2000" b="1" i="1" dirty="0" smtClean="0">
                <a:solidFill>
                  <a:srgbClr val="6B9B1A"/>
                </a:solidFill>
                <a:latin typeface="Calibri"/>
                <a:cs typeface="Arial"/>
              </a:rPr>
              <a:t>-Termometre </a:t>
            </a:r>
            <a:r>
              <a:rPr lang="tr-TR" sz="2000" b="1" i="1" dirty="0" smtClean="0">
                <a:solidFill>
                  <a:schemeClr val="bg1">
                    <a:lumMod val="65000"/>
                  </a:schemeClr>
                </a:solidFill>
                <a:latin typeface="Calibri"/>
                <a:cs typeface="Arial"/>
              </a:rPr>
              <a:t>(siyah hazneli termometre)</a:t>
            </a: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srgbClr val="6B9B1A"/>
                </a:solidFill>
                <a:latin typeface="Calibri"/>
                <a:cs typeface="Arial"/>
              </a:rPr>
              <a:t> 	</a:t>
            </a:r>
            <a:r>
              <a:rPr lang="tr-TR" sz="2000" b="1" i="1" dirty="0" err="1" smtClean="0">
                <a:solidFill>
                  <a:srgbClr val="6B9B1A"/>
                </a:solidFill>
                <a:latin typeface="Calibri"/>
                <a:cs typeface="Arial"/>
              </a:rPr>
              <a:t>Radiometre</a:t>
            </a:r>
            <a:endParaRPr lang="tr-TR" sz="2000" b="1" i="1" dirty="0">
              <a:solidFill>
                <a:srgbClr val="6B9B1A"/>
              </a:solidFill>
              <a:latin typeface="Calibri"/>
              <a:cs typeface="Arial"/>
            </a:endParaRP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b="1" i="1" dirty="0" smtClean="0">
                <a:solidFill>
                  <a:srgbClr val="6B9B1A"/>
                </a:solidFill>
                <a:latin typeface="Calibri"/>
                <a:cs typeface="Arial"/>
              </a:rPr>
              <a:t>	Çift </a:t>
            </a:r>
            <a:r>
              <a:rPr lang="tr-TR" sz="2000" b="1" i="1" dirty="0" err="1" smtClean="0">
                <a:solidFill>
                  <a:srgbClr val="6B9B1A"/>
                </a:solidFill>
                <a:latin typeface="Calibri"/>
                <a:cs typeface="Arial"/>
              </a:rPr>
              <a:t>katatermometre</a:t>
            </a:r>
            <a:endParaRPr lang="tr-TR" sz="2000" b="1" i="1" dirty="0" smtClean="0">
              <a:solidFill>
                <a:srgbClr val="6B9B1A"/>
              </a:solidFill>
              <a:latin typeface="Calibri"/>
              <a:cs typeface="Arial"/>
            </a:endParaRP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>
              <a:solidFill>
                <a:srgbClr val="6B9B1A"/>
              </a:solidFill>
              <a:latin typeface="Calibri"/>
              <a:cs typeface="Arial"/>
            </a:endParaRP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 smtClean="0">
              <a:solidFill>
                <a:srgbClr val="6B9B1A"/>
              </a:solidFill>
              <a:latin typeface="Calibri"/>
              <a:cs typeface="Arial"/>
            </a:endParaRPr>
          </a:p>
          <a:p>
            <a:pPr marL="108000" lvl="1">
              <a:spcBef>
                <a:spcPts val="0"/>
              </a:spcBef>
              <a:spcAft>
                <a:spcPts val="0"/>
              </a:spcAft>
              <a:buSzPct val="105000"/>
              <a:defRPr/>
            </a:pPr>
            <a:endParaRPr lang="tr-TR" sz="2000" b="1" i="1" dirty="0">
              <a:solidFill>
                <a:srgbClr val="6B9B1A"/>
              </a:solidFill>
              <a:latin typeface="Calibri"/>
              <a:cs typeface="Arial"/>
            </a:endParaRPr>
          </a:p>
          <a:p>
            <a:pPr marL="108000" lvl="1" algn="ctr">
              <a:spcBef>
                <a:spcPts val="0"/>
              </a:spcBef>
              <a:spcAft>
                <a:spcPts val="0"/>
              </a:spcAft>
              <a:buSzPct val="105000"/>
              <a:defRPr/>
            </a:pPr>
            <a:r>
              <a:rPr lang="tr-TR" sz="2000" i="1" dirty="0" err="1" smtClean="0">
                <a:solidFill>
                  <a:prstClr val="black"/>
                </a:solidFill>
                <a:latin typeface="Calibri"/>
                <a:cs typeface="Arial"/>
              </a:rPr>
              <a:t>Glob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-termometre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;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İnce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metalden yapılmış yüzeyi mat siyaha boyanmış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10-15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cm </a:t>
            </a:r>
            <a:r>
              <a:rPr lang="tr-TR" sz="2000" i="1" dirty="0" smtClean="0">
                <a:solidFill>
                  <a:prstClr val="black"/>
                </a:solidFill>
                <a:latin typeface="Calibri"/>
                <a:cs typeface="Arial"/>
              </a:rPr>
              <a:t>çapında </a:t>
            </a:r>
            <a:r>
              <a:rPr lang="tr-TR" sz="2000" i="1" dirty="0">
                <a:solidFill>
                  <a:prstClr val="black"/>
                </a:solidFill>
                <a:latin typeface="Calibri"/>
                <a:cs typeface="Arial"/>
              </a:rPr>
              <a:t>içi boş bir küredir.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RADYANT ISI (TERMAL RADYASYON)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2637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4"/>
          <p:cNvSpPr>
            <a:spLocks noChangeArrowheads="1"/>
          </p:cNvSpPr>
          <p:nvPr/>
        </p:nvSpPr>
        <p:spPr bwMode="auto">
          <a:xfrm>
            <a:off x="172005" y="268833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Termal Konfor </a:t>
            </a:r>
          </a:p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Bölgesi</a:t>
            </a:r>
            <a:endParaRPr lang="tr-TR" sz="6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" name="Picture 2" descr="D:\DOKTOR\9-ISTUZMAN\1-EĞİTİM KURUMU\1. İstanbuluzman\ZZResim\Resim-İkon\d_effec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275" y="200025"/>
            <a:ext cx="2952750" cy="295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47675" y="6390848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8229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22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24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7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0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3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2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36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37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9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19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8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5_Standarddesign">
  <a:themeElements>
    <a:clrScheme name="Gri Tonlamalı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2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4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6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7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8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21786</TotalTime>
  <Words>6986</Words>
  <Application>Microsoft Office PowerPoint</Application>
  <PresentationFormat>Ekran Gösterisi (4:3)</PresentationFormat>
  <Paragraphs>1982</Paragraphs>
  <Slides>149</Slides>
  <Notes>147</Notes>
  <HiddenSlides>0</HiddenSlides>
  <MMClips>0</MMClips>
  <ScaleCrop>false</ScaleCrop>
  <HeadingPairs>
    <vt:vector size="6" baseType="variant">
      <vt:variant>
        <vt:lpstr>Tema</vt:lpstr>
      </vt:variant>
      <vt:variant>
        <vt:i4>20</vt:i4>
      </vt:variant>
      <vt:variant>
        <vt:lpstr>Katıştırılmış OLE Hizmet Programları</vt:lpstr>
      </vt:variant>
      <vt:variant>
        <vt:i4>2</vt:i4>
      </vt:variant>
      <vt:variant>
        <vt:lpstr>Slayt Başlıkları</vt:lpstr>
      </vt:variant>
      <vt:variant>
        <vt:i4>149</vt:i4>
      </vt:variant>
    </vt:vector>
  </HeadingPairs>
  <TitlesOfParts>
    <vt:vector size="171" baseType="lpstr">
      <vt:lpstr>1_Standarddesign</vt:lpstr>
      <vt:lpstr>4_Standarddesign</vt:lpstr>
      <vt:lpstr>8_Standarddesign</vt:lpstr>
      <vt:lpstr>5_Standarddesign</vt:lpstr>
      <vt:lpstr>12_Standarddesign</vt:lpstr>
      <vt:lpstr>14_Standarddesign</vt:lpstr>
      <vt:lpstr>16_Standarddesign</vt:lpstr>
      <vt:lpstr>17_Standarddesign</vt:lpstr>
      <vt:lpstr>18_Standarddesign</vt:lpstr>
      <vt:lpstr>22_Standarddesign</vt:lpstr>
      <vt:lpstr>24_Standarddesign</vt:lpstr>
      <vt:lpstr>7_Standarddesign</vt:lpstr>
      <vt:lpstr>10_Standarddesign</vt:lpstr>
      <vt:lpstr>11_Standarddesign</vt:lpstr>
      <vt:lpstr>13_Standarddesign</vt:lpstr>
      <vt:lpstr>2_Standarddesign</vt:lpstr>
      <vt:lpstr>36_Standarddesign</vt:lpstr>
      <vt:lpstr>37_Standarddesign</vt:lpstr>
      <vt:lpstr>9_Standarddesign</vt:lpstr>
      <vt:lpstr>19_Standarddesign</vt:lpstr>
      <vt:lpstr>Çizelge</vt:lpstr>
      <vt:lpstr>Bit Eşlem Resmi</vt:lpstr>
      <vt:lpstr>PowerPoint Sunusu</vt:lpstr>
      <vt:lpstr>İŞYERLERİNDEKİ FİZİKSEL RİSK ETKENLERİ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Inscale GmbH &amp; Co. KG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PresentationPackage</dc:title>
  <dc:creator>DOKTOR</dc:creator>
  <cp:lastModifiedBy>Ahmet Yiğitalp</cp:lastModifiedBy>
  <cp:revision>2040</cp:revision>
  <cp:lastPrinted>2011-04-12T09:40:02Z</cp:lastPrinted>
  <dcterms:created xsi:type="dcterms:W3CDTF">2008-04-16T13:39:00Z</dcterms:created>
  <dcterms:modified xsi:type="dcterms:W3CDTF">2013-08-13T10:29:00Z</dcterms:modified>
</cp:coreProperties>
</file>