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WAV" ContentType="audio/wav"/>
  <Default Extension="wdp" ContentType="image/vnd.ms-photo"/>
  <Default Extension="gif" ContentType="image/gif"/>
  <Default Extension="vml" ContentType="application/vnd.openxmlformats-officedocument.vmlDrawing"/>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0.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11.xml" ContentType="application/vnd.openxmlformats-officedocument.theme+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2.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3.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4.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15.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16.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7.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18.xml" ContentType="application/vnd.openxmlformats-officedocument.theme+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theme/theme19.xml" ContentType="application/vnd.openxmlformats-officedocument.theme+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20.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21.xml" ContentType="application/vnd.openxmlformats-officedocument.theme+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22.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theme/theme23.xml" ContentType="application/vnd.openxmlformats-officedocument.theme+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theme/theme24.xml" ContentType="application/vnd.openxmlformats-officedocument.theme+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theme/theme25.xml" ContentType="application/vnd.openxmlformats-officedocument.theme+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26.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theme/theme27.xml" ContentType="application/vnd.openxmlformats-officedocument.theme+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theme/theme28.xml" ContentType="application/vnd.openxmlformats-officedocument.theme+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29.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theme/theme30.xml" ContentType="application/vnd.openxmlformats-officedocument.theme+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theme/theme31.xml" ContentType="application/vnd.openxmlformats-officedocument.theme+xml"/>
  <Override PartName="/ppt/theme/theme32.xml" ContentType="application/vnd.openxmlformats-officedocument.theme+xml"/>
  <Override PartName="/ppt/theme/theme3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50" r:id="rId2"/>
    <p:sldMasterId id="2147483708" r:id="rId3"/>
    <p:sldMasterId id="2147483720" r:id="rId4"/>
    <p:sldMasterId id="2147483732" r:id="rId5"/>
    <p:sldMasterId id="2147483780" r:id="rId6"/>
    <p:sldMasterId id="2147483816" r:id="rId7"/>
    <p:sldMasterId id="2147483852" r:id="rId8"/>
    <p:sldMasterId id="2147483864" r:id="rId9"/>
    <p:sldMasterId id="2147483876" r:id="rId10"/>
    <p:sldMasterId id="2147483888" r:id="rId11"/>
    <p:sldMasterId id="2147483912" r:id="rId12"/>
    <p:sldMasterId id="2147483924" r:id="rId13"/>
    <p:sldMasterId id="2147483936" r:id="rId14"/>
    <p:sldMasterId id="2147483948" r:id="rId15"/>
    <p:sldMasterId id="2147484008" r:id="rId16"/>
    <p:sldMasterId id="2147484032" r:id="rId17"/>
    <p:sldMasterId id="2147484044" r:id="rId18"/>
    <p:sldMasterId id="2147484068" r:id="rId19"/>
    <p:sldMasterId id="2147484080" r:id="rId20"/>
    <p:sldMasterId id="2147484092" r:id="rId21"/>
    <p:sldMasterId id="2147484104" r:id="rId22"/>
    <p:sldMasterId id="2147484116" r:id="rId23"/>
    <p:sldMasterId id="2147484224" r:id="rId24"/>
    <p:sldMasterId id="2147484236" r:id="rId25"/>
    <p:sldMasterId id="2147484248" r:id="rId26"/>
    <p:sldMasterId id="2147484260" r:id="rId27"/>
    <p:sldMasterId id="2147484284" r:id="rId28"/>
    <p:sldMasterId id="2147484296" r:id="rId29"/>
    <p:sldMasterId id="2147484308" r:id="rId30"/>
    <p:sldMasterId id="2147484332" r:id="rId31"/>
  </p:sldMasterIdLst>
  <p:notesMasterIdLst>
    <p:notesMasterId r:id="rId265"/>
  </p:notesMasterIdLst>
  <p:handoutMasterIdLst>
    <p:handoutMasterId r:id="rId266"/>
  </p:handoutMasterIdLst>
  <p:sldIdLst>
    <p:sldId id="461" r:id="rId32"/>
    <p:sldId id="1610" r:id="rId33"/>
    <p:sldId id="1611" r:id="rId34"/>
    <p:sldId id="1612" r:id="rId35"/>
    <p:sldId id="1390" r:id="rId36"/>
    <p:sldId id="1625" r:id="rId37"/>
    <p:sldId id="1387" r:id="rId38"/>
    <p:sldId id="1627" r:id="rId39"/>
    <p:sldId id="1282" r:id="rId40"/>
    <p:sldId id="1111" r:id="rId41"/>
    <p:sldId id="1636" r:id="rId42"/>
    <p:sldId id="1143" r:id="rId43"/>
    <p:sldId id="1617" r:id="rId44"/>
    <p:sldId id="1162" r:id="rId45"/>
    <p:sldId id="1614" r:id="rId46"/>
    <p:sldId id="1615" r:id="rId47"/>
    <p:sldId id="1616" r:id="rId48"/>
    <p:sldId id="1618" r:id="rId49"/>
    <p:sldId id="1112" r:id="rId50"/>
    <p:sldId id="1150" r:id="rId51"/>
    <p:sldId id="1524" r:id="rId52"/>
    <p:sldId id="1341" r:id="rId53"/>
    <p:sldId id="1142" r:id="rId54"/>
    <p:sldId id="1654" r:id="rId55"/>
    <p:sldId id="1569" r:id="rId56"/>
    <p:sldId id="1570" r:id="rId57"/>
    <p:sldId id="1429" r:id="rId58"/>
    <p:sldId id="1619" r:id="rId59"/>
    <p:sldId id="1635" r:id="rId60"/>
    <p:sldId id="1571" r:id="rId61"/>
    <p:sldId id="1656" r:id="rId62"/>
    <p:sldId id="1431" r:id="rId63"/>
    <p:sldId id="1572" r:id="rId64"/>
    <p:sldId id="1573" r:id="rId65"/>
    <p:sldId id="1574" r:id="rId66"/>
    <p:sldId id="1344" r:id="rId67"/>
    <p:sldId id="1575" r:id="rId68"/>
    <p:sldId id="1169" r:id="rId69"/>
    <p:sldId id="1655" r:id="rId70"/>
    <p:sldId id="1170" r:id="rId71"/>
    <p:sldId id="1576" r:id="rId72"/>
    <p:sldId id="1147" r:id="rId73"/>
    <p:sldId id="1578" r:id="rId74"/>
    <p:sldId id="1326" r:id="rId75"/>
    <p:sldId id="1637" r:id="rId76"/>
    <p:sldId id="1327" r:id="rId77"/>
    <p:sldId id="1328" r:id="rId78"/>
    <p:sldId id="1577" r:id="rId79"/>
    <p:sldId id="1331" r:id="rId80"/>
    <p:sldId id="1329" r:id="rId81"/>
    <p:sldId id="1330" r:id="rId82"/>
    <p:sldId id="1579" r:id="rId83"/>
    <p:sldId id="1599" r:id="rId84"/>
    <p:sldId id="1600" r:id="rId85"/>
    <p:sldId id="1303" r:id="rId86"/>
    <p:sldId id="1365" r:id="rId87"/>
    <p:sldId id="1296" r:id="rId88"/>
    <p:sldId id="1580" r:id="rId89"/>
    <p:sldId id="1357" r:id="rId90"/>
    <p:sldId id="1346" r:id="rId91"/>
    <p:sldId id="1631" r:id="rId92"/>
    <p:sldId id="1347" r:id="rId93"/>
    <p:sldId id="1354" r:id="rId94"/>
    <p:sldId id="1601" r:id="rId95"/>
    <p:sldId id="1355" r:id="rId96"/>
    <p:sldId id="1582" r:id="rId97"/>
    <p:sldId id="1385" r:id="rId98"/>
    <p:sldId id="1581" r:id="rId99"/>
    <p:sldId id="1633" r:id="rId100"/>
    <p:sldId id="1630" r:id="rId101"/>
    <p:sldId id="1628" r:id="rId102"/>
    <p:sldId id="1629" r:id="rId103"/>
    <p:sldId id="1360" r:id="rId104"/>
    <p:sldId id="1632" r:id="rId105"/>
    <p:sldId id="1293" r:id="rId106"/>
    <p:sldId id="1495" r:id="rId107"/>
    <p:sldId id="1339" r:id="rId108"/>
    <p:sldId id="1584" r:id="rId109"/>
    <p:sldId id="1585" r:id="rId110"/>
    <p:sldId id="1638" r:id="rId111"/>
    <p:sldId id="1435" r:id="rId112"/>
    <p:sldId id="1669" r:id="rId113"/>
    <p:sldId id="1307" r:id="rId114"/>
    <p:sldId id="1634" r:id="rId115"/>
    <p:sldId id="1436" r:id="rId116"/>
    <p:sldId id="1177" r:id="rId117"/>
    <p:sldId id="1180" r:id="rId118"/>
    <p:sldId id="1181" r:id="rId119"/>
    <p:sldId id="1197" r:id="rId120"/>
    <p:sldId id="1653" r:id="rId121"/>
    <p:sldId id="1497" r:id="rId122"/>
    <p:sldId id="1586" r:id="rId123"/>
    <p:sldId id="1587" r:id="rId124"/>
    <p:sldId id="1566" r:id="rId125"/>
    <p:sldId id="1639" r:id="rId126"/>
    <p:sldId id="1188" r:id="rId127"/>
    <p:sldId id="1567" r:id="rId128"/>
    <p:sldId id="1640" r:id="rId129"/>
    <p:sldId id="1588" r:id="rId130"/>
    <p:sldId id="1190" r:id="rId131"/>
    <p:sldId id="1488" r:id="rId132"/>
    <p:sldId id="1489" r:id="rId133"/>
    <p:sldId id="1498" r:id="rId134"/>
    <p:sldId id="1493" r:id="rId135"/>
    <p:sldId id="1490" r:id="rId136"/>
    <p:sldId id="1589" r:id="rId137"/>
    <p:sldId id="1198" r:id="rId138"/>
    <p:sldId id="1469" r:id="rId139"/>
    <p:sldId id="1470" r:id="rId140"/>
    <p:sldId id="1471" r:id="rId141"/>
    <p:sldId id="1603" r:id="rId142"/>
    <p:sldId id="1194" r:id="rId143"/>
    <p:sldId id="1496" r:id="rId144"/>
    <p:sldId id="1671" r:id="rId145"/>
    <p:sldId id="1437" r:id="rId146"/>
    <p:sldId id="1208" r:id="rId147"/>
    <p:sldId id="1438" r:id="rId148"/>
    <p:sldId id="1260" r:id="rId149"/>
    <p:sldId id="1265" r:id="rId150"/>
    <p:sldId id="1604" r:id="rId151"/>
    <p:sldId id="1494" r:id="rId152"/>
    <p:sldId id="1263" r:id="rId153"/>
    <p:sldId id="1264" r:id="rId154"/>
    <p:sldId id="1314" r:id="rId155"/>
    <p:sldId id="1266" r:id="rId156"/>
    <p:sldId id="1366" r:id="rId157"/>
    <p:sldId id="1605" r:id="rId158"/>
    <p:sldId id="1273" r:id="rId159"/>
    <p:sldId id="1316" r:id="rId160"/>
    <p:sldId id="1650" r:id="rId161"/>
    <p:sldId id="1486" r:id="rId162"/>
    <p:sldId id="1591" r:id="rId163"/>
    <p:sldId id="1359" r:id="rId164"/>
    <p:sldId id="1482" r:id="rId165"/>
    <p:sldId id="1606" r:id="rId166"/>
    <p:sldId id="1481" r:id="rId167"/>
    <p:sldId id="1608" r:id="rId168"/>
    <p:sldId id="1483" r:id="rId169"/>
    <p:sldId id="1484" r:id="rId170"/>
    <p:sldId id="1281" r:id="rId171"/>
    <p:sldId id="1428" r:id="rId172"/>
    <p:sldId id="1371" r:id="rId173"/>
    <p:sldId id="1372" r:id="rId174"/>
    <p:sldId id="1373" r:id="rId175"/>
    <p:sldId id="1374" r:id="rId176"/>
    <p:sldId id="1378" r:id="rId177"/>
    <p:sldId id="1377" r:id="rId178"/>
    <p:sldId id="1379" r:id="rId179"/>
    <p:sldId id="1376" r:id="rId180"/>
    <p:sldId id="1375" r:id="rId181"/>
    <p:sldId id="1641" r:id="rId182"/>
    <p:sldId id="1380" r:id="rId183"/>
    <p:sldId id="1381" r:id="rId184"/>
    <p:sldId id="1391" r:id="rId185"/>
    <p:sldId id="1392" r:id="rId186"/>
    <p:sldId id="1554" r:id="rId187"/>
    <p:sldId id="1553" r:id="rId188"/>
    <p:sldId id="1393" r:id="rId189"/>
    <p:sldId id="1502" r:id="rId190"/>
    <p:sldId id="1643" r:id="rId191"/>
    <p:sldId id="1522" r:id="rId192"/>
    <p:sldId id="1500" r:id="rId193"/>
    <p:sldId id="1521" r:id="rId194"/>
    <p:sldId id="1397" r:id="rId195"/>
    <p:sldId id="1537" r:id="rId196"/>
    <p:sldId id="1541" r:id="rId197"/>
    <p:sldId id="1538" r:id="rId198"/>
    <p:sldId id="1542" r:id="rId199"/>
    <p:sldId id="1540" r:id="rId200"/>
    <p:sldId id="1544" r:id="rId201"/>
    <p:sldId id="1539" r:id="rId202"/>
    <p:sldId id="1543" r:id="rId203"/>
    <p:sldId id="1503" r:id="rId204"/>
    <p:sldId id="1504" r:id="rId205"/>
    <p:sldId id="1505" r:id="rId206"/>
    <p:sldId id="1506" r:id="rId207"/>
    <p:sldId id="1508" r:id="rId208"/>
    <p:sldId id="1509" r:id="rId209"/>
    <p:sldId id="1510" r:id="rId210"/>
    <p:sldId id="1511" r:id="rId211"/>
    <p:sldId id="1512" r:id="rId212"/>
    <p:sldId id="1642" r:id="rId213"/>
    <p:sldId id="1513" r:id="rId214"/>
    <p:sldId id="1679" r:id="rId215"/>
    <p:sldId id="1514" r:id="rId216"/>
    <p:sldId id="1546" r:id="rId217"/>
    <p:sldId id="1516" r:id="rId218"/>
    <p:sldId id="1678" r:id="rId219"/>
    <p:sldId id="1517" r:id="rId220"/>
    <p:sldId id="1518" r:id="rId221"/>
    <p:sldId id="1547" r:id="rId222"/>
    <p:sldId id="1667" r:id="rId223"/>
    <p:sldId id="1668" r:id="rId224"/>
    <p:sldId id="1657" r:id="rId225"/>
    <p:sldId id="1658" r:id="rId226"/>
    <p:sldId id="1659" r:id="rId227"/>
    <p:sldId id="1660" r:id="rId228"/>
    <p:sldId id="1661" r:id="rId229"/>
    <p:sldId id="1663" r:id="rId230"/>
    <p:sldId id="1550" r:id="rId231"/>
    <p:sldId id="1689" r:id="rId232"/>
    <p:sldId id="1690" r:id="rId233"/>
    <p:sldId id="1692" r:id="rId234"/>
    <p:sldId id="1693" r:id="rId235"/>
    <p:sldId id="1685" r:id="rId236"/>
    <p:sldId id="1688" r:id="rId237"/>
    <p:sldId id="1684" r:id="rId238"/>
    <p:sldId id="1664" r:id="rId239"/>
    <p:sldId id="1665" r:id="rId240"/>
    <p:sldId id="1674" r:id="rId241"/>
    <p:sldId id="1675" r:id="rId242"/>
    <p:sldId id="1677" r:id="rId243"/>
    <p:sldId id="1676" r:id="rId244"/>
    <p:sldId id="1673" r:id="rId245"/>
    <p:sldId id="1515" r:id="rId246"/>
    <p:sldId id="1666" r:id="rId247"/>
    <p:sldId id="1519" r:id="rId248"/>
    <p:sldId id="1415" r:id="rId249"/>
    <p:sldId id="1416" r:id="rId250"/>
    <p:sldId id="1417" r:id="rId251"/>
    <p:sldId id="1418" r:id="rId252"/>
    <p:sldId id="1479" r:id="rId253"/>
    <p:sldId id="1419" r:id="rId254"/>
    <p:sldId id="1478" r:id="rId255"/>
    <p:sldId id="1420" r:id="rId256"/>
    <p:sldId id="1421" r:id="rId257"/>
    <p:sldId id="1422" r:id="rId258"/>
    <p:sldId id="1672" r:id="rId259"/>
    <p:sldId id="1424" r:id="rId260"/>
    <p:sldId id="1425" r:id="rId261"/>
    <p:sldId id="1426" r:id="rId262"/>
    <p:sldId id="1427" r:id="rId263"/>
    <p:sldId id="1592" r:id="rId264"/>
  </p:sldIdLst>
  <p:sldSz cx="9144000" cy="6858000" type="screen4x3"/>
  <p:notesSz cx="6858000" cy="9144000"/>
  <p:defaultTex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75F57"/>
    <a:srgbClr val="D0D8E8"/>
    <a:srgbClr val="6B9B1A"/>
    <a:srgbClr val="414141"/>
    <a:srgbClr val="0066CC"/>
    <a:srgbClr val="E9EDF4"/>
    <a:srgbClr val="5A5A59"/>
    <a:srgbClr val="00A4FF"/>
    <a:srgbClr val="004074"/>
    <a:srgbClr val="00498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Orta Stil 2 - Vurgu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75DCB02-9BB8-47FD-8907-85C794F793BA}" styleName="Tema Uygulanmış Stil 1 - Vurgu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D27102A9-8310-4765-A935-A1911B00CA55}" styleName="Açık Stil 1 - Vurgu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 styleId="{00A15C55-8517-42AA-B614-E9B94910E393}" styleName="Orta Stil 2 - Vurgu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5940675A-B579-460E-94D1-54222C63F5DA}" styleName="Stil Yok, Tablo Kılavuzu">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073A0DAA-6AF3-43AB-8588-CEC1D06C72B9}" styleName="Orta Stil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2838BEF-8BB2-4498-84A7-C5851F593DF1}" styleName="Orta Stil 4 - Vurgu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5638" autoAdjust="0"/>
    <p:restoredTop sz="94981" autoAdjust="0"/>
  </p:normalViewPr>
  <p:slideViewPr>
    <p:cSldViewPr snapToGrid="0">
      <p:cViewPr>
        <p:scale>
          <a:sx n="100" d="100"/>
          <a:sy n="100" d="100"/>
        </p:scale>
        <p:origin x="-1104" y="-258"/>
      </p:cViewPr>
      <p:guideLst>
        <p:guide orient="horz" pos="2294"/>
        <p:guide orient="horz" pos="1151"/>
        <p:guide orient="horz" pos="2018"/>
        <p:guide orient="horz" pos="2652"/>
        <p:guide pos="5579"/>
        <p:guide pos="5266"/>
        <p:guide pos="198"/>
        <p:guide pos="3193"/>
        <p:guide pos="4934"/>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80" d="100"/>
        <a:sy n="180" d="100"/>
      </p:scale>
      <p:origin x="0" y="0"/>
    </p:cViewPr>
  </p:sorterViewPr>
  <p:notesViewPr>
    <p:cSldViewPr snapToGrid="0">
      <p:cViewPr varScale="1">
        <p:scale>
          <a:sx n="85" d="100"/>
          <a:sy n="85" d="100"/>
        </p:scale>
        <p:origin x="-3906" y="-96"/>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86.xml"/><Relationship Id="rId21" Type="http://schemas.openxmlformats.org/officeDocument/2006/relationships/slideMaster" Target="slideMasters/slideMaster21.xml"/><Relationship Id="rId42" Type="http://schemas.openxmlformats.org/officeDocument/2006/relationships/slide" Target="slides/slide11.xml"/><Relationship Id="rId63" Type="http://schemas.openxmlformats.org/officeDocument/2006/relationships/slide" Target="slides/slide32.xml"/><Relationship Id="rId84" Type="http://schemas.openxmlformats.org/officeDocument/2006/relationships/slide" Target="slides/slide53.xml"/><Relationship Id="rId138" Type="http://schemas.openxmlformats.org/officeDocument/2006/relationships/slide" Target="slides/slide107.xml"/><Relationship Id="rId159" Type="http://schemas.openxmlformats.org/officeDocument/2006/relationships/slide" Target="slides/slide128.xml"/><Relationship Id="rId170" Type="http://schemas.openxmlformats.org/officeDocument/2006/relationships/slide" Target="slides/slide139.xml"/><Relationship Id="rId191" Type="http://schemas.openxmlformats.org/officeDocument/2006/relationships/slide" Target="slides/slide160.xml"/><Relationship Id="rId205" Type="http://schemas.openxmlformats.org/officeDocument/2006/relationships/slide" Target="slides/slide174.xml"/><Relationship Id="rId226" Type="http://schemas.openxmlformats.org/officeDocument/2006/relationships/slide" Target="slides/slide195.xml"/><Relationship Id="rId247" Type="http://schemas.openxmlformats.org/officeDocument/2006/relationships/slide" Target="slides/slide216.xml"/><Relationship Id="rId107" Type="http://schemas.openxmlformats.org/officeDocument/2006/relationships/slide" Target="slides/slide76.xml"/><Relationship Id="rId268" Type="http://schemas.openxmlformats.org/officeDocument/2006/relationships/viewProps" Target="viewProps.xml"/><Relationship Id="rId11" Type="http://schemas.openxmlformats.org/officeDocument/2006/relationships/slideMaster" Target="slideMasters/slideMaster11.xml"/><Relationship Id="rId32" Type="http://schemas.openxmlformats.org/officeDocument/2006/relationships/slide" Target="slides/slide1.xml"/><Relationship Id="rId53" Type="http://schemas.openxmlformats.org/officeDocument/2006/relationships/slide" Target="slides/slide22.xml"/><Relationship Id="rId74" Type="http://schemas.openxmlformats.org/officeDocument/2006/relationships/slide" Target="slides/slide43.xml"/><Relationship Id="rId128" Type="http://schemas.openxmlformats.org/officeDocument/2006/relationships/slide" Target="slides/slide97.xml"/><Relationship Id="rId149" Type="http://schemas.openxmlformats.org/officeDocument/2006/relationships/slide" Target="slides/slide118.xml"/><Relationship Id="rId5" Type="http://schemas.openxmlformats.org/officeDocument/2006/relationships/slideMaster" Target="slideMasters/slideMaster5.xml"/><Relationship Id="rId95" Type="http://schemas.openxmlformats.org/officeDocument/2006/relationships/slide" Target="slides/slide64.xml"/><Relationship Id="rId160" Type="http://schemas.openxmlformats.org/officeDocument/2006/relationships/slide" Target="slides/slide129.xml"/><Relationship Id="rId181" Type="http://schemas.openxmlformats.org/officeDocument/2006/relationships/slide" Target="slides/slide150.xml"/><Relationship Id="rId216" Type="http://schemas.openxmlformats.org/officeDocument/2006/relationships/slide" Target="slides/slide185.xml"/><Relationship Id="rId237" Type="http://schemas.openxmlformats.org/officeDocument/2006/relationships/slide" Target="slides/slide206.xml"/><Relationship Id="rId258" Type="http://schemas.openxmlformats.org/officeDocument/2006/relationships/slide" Target="slides/slide227.xml"/><Relationship Id="rId22" Type="http://schemas.openxmlformats.org/officeDocument/2006/relationships/slideMaster" Target="slideMasters/slideMaster22.xml"/><Relationship Id="rId43" Type="http://schemas.openxmlformats.org/officeDocument/2006/relationships/slide" Target="slides/slide12.xml"/><Relationship Id="rId64" Type="http://schemas.openxmlformats.org/officeDocument/2006/relationships/slide" Target="slides/slide33.xml"/><Relationship Id="rId118" Type="http://schemas.openxmlformats.org/officeDocument/2006/relationships/slide" Target="slides/slide87.xml"/><Relationship Id="rId139" Type="http://schemas.openxmlformats.org/officeDocument/2006/relationships/slide" Target="slides/slide108.xml"/><Relationship Id="rId85" Type="http://schemas.openxmlformats.org/officeDocument/2006/relationships/slide" Target="slides/slide54.xml"/><Relationship Id="rId150" Type="http://schemas.openxmlformats.org/officeDocument/2006/relationships/slide" Target="slides/slide119.xml"/><Relationship Id="rId171" Type="http://schemas.openxmlformats.org/officeDocument/2006/relationships/slide" Target="slides/slide140.xml"/><Relationship Id="rId192" Type="http://schemas.openxmlformats.org/officeDocument/2006/relationships/slide" Target="slides/slide161.xml"/><Relationship Id="rId206" Type="http://schemas.openxmlformats.org/officeDocument/2006/relationships/slide" Target="slides/slide175.xml"/><Relationship Id="rId227" Type="http://schemas.openxmlformats.org/officeDocument/2006/relationships/slide" Target="slides/slide196.xml"/><Relationship Id="rId248" Type="http://schemas.openxmlformats.org/officeDocument/2006/relationships/slide" Target="slides/slide217.xml"/><Relationship Id="rId269" Type="http://schemas.openxmlformats.org/officeDocument/2006/relationships/theme" Target="theme/theme1.xml"/><Relationship Id="rId12" Type="http://schemas.openxmlformats.org/officeDocument/2006/relationships/slideMaster" Target="slideMasters/slideMaster12.xml"/><Relationship Id="rId33" Type="http://schemas.openxmlformats.org/officeDocument/2006/relationships/slide" Target="slides/slide2.xml"/><Relationship Id="rId108" Type="http://schemas.openxmlformats.org/officeDocument/2006/relationships/slide" Target="slides/slide77.xml"/><Relationship Id="rId129" Type="http://schemas.openxmlformats.org/officeDocument/2006/relationships/slide" Target="slides/slide98.xml"/><Relationship Id="rId54" Type="http://schemas.openxmlformats.org/officeDocument/2006/relationships/slide" Target="slides/slide23.xml"/><Relationship Id="rId75" Type="http://schemas.openxmlformats.org/officeDocument/2006/relationships/slide" Target="slides/slide44.xml"/><Relationship Id="rId96" Type="http://schemas.openxmlformats.org/officeDocument/2006/relationships/slide" Target="slides/slide65.xml"/><Relationship Id="rId140" Type="http://schemas.openxmlformats.org/officeDocument/2006/relationships/slide" Target="slides/slide109.xml"/><Relationship Id="rId161" Type="http://schemas.openxmlformats.org/officeDocument/2006/relationships/slide" Target="slides/slide130.xml"/><Relationship Id="rId182" Type="http://schemas.openxmlformats.org/officeDocument/2006/relationships/slide" Target="slides/slide151.xml"/><Relationship Id="rId217" Type="http://schemas.openxmlformats.org/officeDocument/2006/relationships/slide" Target="slides/slide186.xml"/><Relationship Id="rId6" Type="http://schemas.openxmlformats.org/officeDocument/2006/relationships/slideMaster" Target="slideMasters/slideMaster6.xml"/><Relationship Id="rId238" Type="http://schemas.openxmlformats.org/officeDocument/2006/relationships/slide" Target="slides/slide207.xml"/><Relationship Id="rId259" Type="http://schemas.openxmlformats.org/officeDocument/2006/relationships/slide" Target="slides/slide228.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 Target="slides/slide18.xml"/><Relationship Id="rId114" Type="http://schemas.openxmlformats.org/officeDocument/2006/relationships/slide" Target="slides/slide83.xml"/><Relationship Id="rId119" Type="http://schemas.openxmlformats.org/officeDocument/2006/relationships/slide" Target="slides/slide88.xml"/><Relationship Id="rId270" Type="http://schemas.openxmlformats.org/officeDocument/2006/relationships/tableStyles" Target="tableStyles.xml"/><Relationship Id="rId44" Type="http://schemas.openxmlformats.org/officeDocument/2006/relationships/slide" Target="slides/slide13.xml"/><Relationship Id="rId60" Type="http://schemas.openxmlformats.org/officeDocument/2006/relationships/slide" Target="slides/slide29.xml"/><Relationship Id="rId65" Type="http://schemas.openxmlformats.org/officeDocument/2006/relationships/slide" Target="slides/slide34.xml"/><Relationship Id="rId81" Type="http://schemas.openxmlformats.org/officeDocument/2006/relationships/slide" Target="slides/slide50.xml"/><Relationship Id="rId86" Type="http://schemas.openxmlformats.org/officeDocument/2006/relationships/slide" Target="slides/slide55.xml"/><Relationship Id="rId130" Type="http://schemas.openxmlformats.org/officeDocument/2006/relationships/slide" Target="slides/slide99.xml"/><Relationship Id="rId135" Type="http://schemas.openxmlformats.org/officeDocument/2006/relationships/slide" Target="slides/slide104.xml"/><Relationship Id="rId151" Type="http://schemas.openxmlformats.org/officeDocument/2006/relationships/slide" Target="slides/slide120.xml"/><Relationship Id="rId156" Type="http://schemas.openxmlformats.org/officeDocument/2006/relationships/slide" Target="slides/slide125.xml"/><Relationship Id="rId177" Type="http://schemas.openxmlformats.org/officeDocument/2006/relationships/slide" Target="slides/slide146.xml"/><Relationship Id="rId198" Type="http://schemas.openxmlformats.org/officeDocument/2006/relationships/slide" Target="slides/slide167.xml"/><Relationship Id="rId172" Type="http://schemas.openxmlformats.org/officeDocument/2006/relationships/slide" Target="slides/slide141.xml"/><Relationship Id="rId193" Type="http://schemas.openxmlformats.org/officeDocument/2006/relationships/slide" Target="slides/slide162.xml"/><Relationship Id="rId202" Type="http://schemas.openxmlformats.org/officeDocument/2006/relationships/slide" Target="slides/slide171.xml"/><Relationship Id="rId207" Type="http://schemas.openxmlformats.org/officeDocument/2006/relationships/slide" Target="slides/slide176.xml"/><Relationship Id="rId223" Type="http://schemas.openxmlformats.org/officeDocument/2006/relationships/slide" Target="slides/slide192.xml"/><Relationship Id="rId228" Type="http://schemas.openxmlformats.org/officeDocument/2006/relationships/slide" Target="slides/slide197.xml"/><Relationship Id="rId244" Type="http://schemas.openxmlformats.org/officeDocument/2006/relationships/slide" Target="slides/slide213.xml"/><Relationship Id="rId249" Type="http://schemas.openxmlformats.org/officeDocument/2006/relationships/slide" Target="slides/slide218.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8.xml"/><Relationship Id="rId109" Type="http://schemas.openxmlformats.org/officeDocument/2006/relationships/slide" Target="slides/slide78.xml"/><Relationship Id="rId260" Type="http://schemas.openxmlformats.org/officeDocument/2006/relationships/slide" Target="slides/slide229.xml"/><Relationship Id="rId265" Type="http://schemas.openxmlformats.org/officeDocument/2006/relationships/notesMaster" Target="notesMasters/notesMaster1.xml"/><Relationship Id="rId34" Type="http://schemas.openxmlformats.org/officeDocument/2006/relationships/slide" Target="slides/slide3.xml"/><Relationship Id="rId50" Type="http://schemas.openxmlformats.org/officeDocument/2006/relationships/slide" Target="slides/slide19.xml"/><Relationship Id="rId55" Type="http://schemas.openxmlformats.org/officeDocument/2006/relationships/slide" Target="slides/slide24.xml"/><Relationship Id="rId76" Type="http://schemas.openxmlformats.org/officeDocument/2006/relationships/slide" Target="slides/slide45.xml"/><Relationship Id="rId97" Type="http://schemas.openxmlformats.org/officeDocument/2006/relationships/slide" Target="slides/slide66.xml"/><Relationship Id="rId104" Type="http://schemas.openxmlformats.org/officeDocument/2006/relationships/slide" Target="slides/slide73.xml"/><Relationship Id="rId120" Type="http://schemas.openxmlformats.org/officeDocument/2006/relationships/slide" Target="slides/slide89.xml"/><Relationship Id="rId125" Type="http://schemas.openxmlformats.org/officeDocument/2006/relationships/slide" Target="slides/slide94.xml"/><Relationship Id="rId141" Type="http://schemas.openxmlformats.org/officeDocument/2006/relationships/slide" Target="slides/slide110.xml"/><Relationship Id="rId146" Type="http://schemas.openxmlformats.org/officeDocument/2006/relationships/slide" Target="slides/slide115.xml"/><Relationship Id="rId167" Type="http://schemas.openxmlformats.org/officeDocument/2006/relationships/slide" Target="slides/slide136.xml"/><Relationship Id="rId188" Type="http://schemas.openxmlformats.org/officeDocument/2006/relationships/slide" Target="slides/slide157.xml"/><Relationship Id="rId7" Type="http://schemas.openxmlformats.org/officeDocument/2006/relationships/slideMaster" Target="slideMasters/slideMaster7.xml"/><Relationship Id="rId71" Type="http://schemas.openxmlformats.org/officeDocument/2006/relationships/slide" Target="slides/slide40.xml"/><Relationship Id="rId92" Type="http://schemas.openxmlformats.org/officeDocument/2006/relationships/slide" Target="slides/slide61.xml"/><Relationship Id="rId162" Type="http://schemas.openxmlformats.org/officeDocument/2006/relationships/slide" Target="slides/slide131.xml"/><Relationship Id="rId183" Type="http://schemas.openxmlformats.org/officeDocument/2006/relationships/slide" Target="slides/slide152.xml"/><Relationship Id="rId213" Type="http://schemas.openxmlformats.org/officeDocument/2006/relationships/slide" Target="slides/slide182.xml"/><Relationship Id="rId218" Type="http://schemas.openxmlformats.org/officeDocument/2006/relationships/slide" Target="slides/slide187.xml"/><Relationship Id="rId234" Type="http://schemas.openxmlformats.org/officeDocument/2006/relationships/slide" Target="slides/slide203.xml"/><Relationship Id="rId239" Type="http://schemas.openxmlformats.org/officeDocument/2006/relationships/slide" Target="slides/slide208.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0" Type="http://schemas.openxmlformats.org/officeDocument/2006/relationships/slide" Target="slides/slide219.xml"/><Relationship Id="rId255" Type="http://schemas.openxmlformats.org/officeDocument/2006/relationships/slide" Target="slides/slide224.xml"/><Relationship Id="rId24" Type="http://schemas.openxmlformats.org/officeDocument/2006/relationships/slideMaster" Target="slideMasters/slideMaster24.xml"/><Relationship Id="rId40" Type="http://schemas.openxmlformats.org/officeDocument/2006/relationships/slide" Target="slides/slide9.xml"/><Relationship Id="rId45" Type="http://schemas.openxmlformats.org/officeDocument/2006/relationships/slide" Target="slides/slide14.xml"/><Relationship Id="rId66" Type="http://schemas.openxmlformats.org/officeDocument/2006/relationships/slide" Target="slides/slide35.xml"/><Relationship Id="rId87" Type="http://schemas.openxmlformats.org/officeDocument/2006/relationships/slide" Target="slides/slide56.xml"/><Relationship Id="rId110" Type="http://schemas.openxmlformats.org/officeDocument/2006/relationships/slide" Target="slides/slide79.xml"/><Relationship Id="rId115" Type="http://schemas.openxmlformats.org/officeDocument/2006/relationships/slide" Target="slides/slide84.xml"/><Relationship Id="rId131" Type="http://schemas.openxmlformats.org/officeDocument/2006/relationships/slide" Target="slides/slide100.xml"/><Relationship Id="rId136" Type="http://schemas.openxmlformats.org/officeDocument/2006/relationships/slide" Target="slides/slide105.xml"/><Relationship Id="rId157" Type="http://schemas.openxmlformats.org/officeDocument/2006/relationships/slide" Target="slides/slide126.xml"/><Relationship Id="rId178" Type="http://schemas.openxmlformats.org/officeDocument/2006/relationships/slide" Target="slides/slide147.xml"/><Relationship Id="rId61" Type="http://schemas.openxmlformats.org/officeDocument/2006/relationships/slide" Target="slides/slide30.xml"/><Relationship Id="rId82" Type="http://schemas.openxmlformats.org/officeDocument/2006/relationships/slide" Target="slides/slide51.xml"/><Relationship Id="rId152" Type="http://schemas.openxmlformats.org/officeDocument/2006/relationships/slide" Target="slides/slide121.xml"/><Relationship Id="rId173" Type="http://schemas.openxmlformats.org/officeDocument/2006/relationships/slide" Target="slides/slide142.xml"/><Relationship Id="rId194" Type="http://schemas.openxmlformats.org/officeDocument/2006/relationships/slide" Target="slides/slide163.xml"/><Relationship Id="rId199" Type="http://schemas.openxmlformats.org/officeDocument/2006/relationships/slide" Target="slides/slide168.xml"/><Relationship Id="rId203" Type="http://schemas.openxmlformats.org/officeDocument/2006/relationships/slide" Target="slides/slide172.xml"/><Relationship Id="rId208" Type="http://schemas.openxmlformats.org/officeDocument/2006/relationships/slide" Target="slides/slide177.xml"/><Relationship Id="rId229" Type="http://schemas.openxmlformats.org/officeDocument/2006/relationships/slide" Target="slides/slide198.xml"/><Relationship Id="rId19" Type="http://schemas.openxmlformats.org/officeDocument/2006/relationships/slideMaster" Target="slideMasters/slideMaster19.xml"/><Relationship Id="rId224" Type="http://schemas.openxmlformats.org/officeDocument/2006/relationships/slide" Target="slides/slide193.xml"/><Relationship Id="rId240" Type="http://schemas.openxmlformats.org/officeDocument/2006/relationships/slide" Target="slides/slide209.xml"/><Relationship Id="rId245" Type="http://schemas.openxmlformats.org/officeDocument/2006/relationships/slide" Target="slides/slide214.xml"/><Relationship Id="rId261" Type="http://schemas.openxmlformats.org/officeDocument/2006/relationships/slide" Target="slides/slide230.xml"/><Relationship Id="rId266" Type="http://schemas.openxmlformats.org/officeDocument/2006/relationships/handoutMaster" Target="handoutMasters/handoutMaster1.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 Target="slides/slide4.xml"/><Relationship Id="rId56" Type="http://schemas.openxmlformats.org/officeDocument/2006/relationships/slide" Target="slides/slide25.xml"/><Relationship Id="rId77" Type="http://schemas.openxmlformats.org/officeDocument/2006/relationships/slide" Target="slides/slide46.xml"/><Relationship Id="rId100" Type="http://schemas.openxmlformats.org/officeDocument/2006/relationships/slide" Target="slides/slide69.xml"/><Relationship Id="rId105" Type="http://schemas.openxmlformats.org/officeDocument/2006/relationships/slide" Target="slides/slide74.xml"/><Relationship Id="rId126" Type="http://schemas.openxmlformats.org/officeDocument/2006/relationships/slide" Target="slides/slide95.xml"/><Relationship Id="rId147" Type="http://schemas.openxmlformats.org/officeDocument/2006/relationships/slide" Target="slides/slide116.xml"/><Relationship Id="rId168" Type="http://schemas.openxmlformats.org/officeDocument/2006/relationships/slide" Target="slides/slide137.xml"/><Relationship Id="rId8" Type="http://schemas.openxmlformats.org/officeDocument/2006/relationships/slideMaster" Target="slideMasters/slideMaster8.xml"/><Relationship Id="rId51" Type="http://schemas.openxmlformats.org/officeDocument/2006/relationships/slide" Target="slides/slide20.xml"/><Relationship Id="rId72" Type="http://schemas.openxmlformats.org/officeDocument/2006/relationships/slide" Target="slides/slide41.xml"/><Relationship Id="rId93" Type="http://schemas.openxmlformats.org/officeDocument/2006/relationships/slide" Target="slides/slide62.xml"/><Relationship Id="rId98" Type="http://schemas.openxmlformats.org/officeDocument/2006/relationships/slide" Target="slides/slide67.xml"/><Relationship Id="rId121" Type="http://schemas.openxmlformats.org/officeDocument/2006/relationships/slide" Target="slides/slide90.xml"/><Relationship Id="rId142" Type="http://schemas.openxmlformats.org/officeDocument/2006/relationships/slide" Target="slides/slide111.xml"/><Relationship Id="rId163" Type="http://schemas.openxmlformats.org/officeDocument/2006/relationships/slide" Target="slides/slide132.xml"/><Relationship Id="rId184" Type="http://schemas.openxmlformats.org/officeDocument/2006/relationships/slide" Target="slides/slide153.xml"/><Relationship Id="rId189" Type="http://schemas.openxmlformats.org/officeDocument/2006/relationships/slide" Target="slides/slide158.xml"/><Relationship Id="rId219" Type="http://schemas.openxmlformats.org/officeDocument/2006/relationships/slide" Target="slides/slide188.xml"/><Relationship Id="rId3" Type="http://schemas.openxmlformats.org/officeDocument/2006/relationships/slideMaster" Target="slideMasters/slideMaster3.xml"/><Relationship Id="rId214" Type="http://schemas.openxmlformats.org/officeDocument/2006/relationships/slide" Target="slides/slide183.xml"/><Relationship Id="rId230" Type="http://schemas.openxmlformats.org/officeDocument/2006/relationships/slide" Target="slides/slide199.xml"/><Relationship Id="rId235" Type="http://schemas.openxmlformats.org/officeDocument/2006/relationships/slide" Target="slides/slide204.xml"/><Relationship Id="rId251" Type="http://schemas.openxmlformats.org/officeDocument/2006/relationships/slide" Target="slides/slide220.xml"/><Relationship Id="rId256" Type="http://schemas.openxmlformats.org/officeDocument/2006/relationships/slide" Target="slides/slide225.xml"/><Relationship Id="rId25" Type="http://schemas.openxmlformats.org/officeDocument/2006/relationships/slideMaster" Target="slideMasters/slideMaster25.xml"/><Relationship Id="rId46" Type="http://schemas.openxmlformats.org/officeDocument/2006/relationships/slide" Target="slides/slide15.xml"/><Relationship Id="rId67" Type="http://schemas.openxmlformats.org/officeDocument/2006/relationships/slide" Target="slides/slide36.xml"/><Relationship Id="rId116" Type="http://schemas.openxmlformats.org/officeDocument/2006/relationships/slide" Target="slides/slide85.xml"/><Relationship Id="rId137" Type="http://schemas.openxmlformats.org/officeDocument/2006/relationships/slide" Target="slides/slide106.xml"/><Relationship Id="rId158" Type="http://schemas.openxmlformats.org/officeDocument/2006/relationships/slide" Target="slides/slide127.xml"/><Relationship Id="rId20" Type="http://schemas.openxmlformats.org/officeDocument/2006/relationships/slideMaster" Target="slideMasters/slideMaster20.xml"/><Relationship Id="rId41" Type="http://schemas.openxmlformats.org/officeDocument/2006/relationships/slide" Target="slides/slide10.xml"/><Relationship Id="rId62" Type="http://schemas.openxmlformats.org/officeDocument/2006/relationships/slide" Target="slides/slide31.xml"/><Relationship Id="rId83" Type="http://schemas.openxmlformats.org/officeDocument/2006/relationships/slide" Target="slides/slide52.xml"/><Relationship Id="rId88" Type="http://schemas.openxmlformats.org/officeDocument/2006/relationships/slide" Target="slides/slide57.xml"/><Relationship Id="rId111" Type="http://schemas.openxmlformats.org/officeDocument/2006/relationships/slide" Target="slides/slide80.xml"/><Relationship Id="rId132" Type="http://schemas.openxmlformats.org/officeDocument/2006/relationships/slide" Target="slides/slide101.xml"/><Relationship Id="rId153" Type="http://schemas.openxmlformats.org/officeDocument/2006/relationships/slide" Target="slides/slide122.xml"/><Relationship Id="rId174" Type="http://schemas.openxmlformats.org/officeDocument/2006/relationships/slide" Target="slides/slide143.xml"/><Relationship Id="rId179" Type="http://schemas.openxmlformats.org/officeDocument/2006/relationships/slide" Target="slides/slide148.xml"/><Relationship Id="rId195" Type="http://schemas.openxmlformats.org/officeDocument/2006/relationships/slide" Target="slides/slide164.xml"/><Relationship Id="rId209" Type="http://schemas.openxmlformats.org/officeDocument/2006/relationships/slide" Target="slides/slide178.xml"/><Relationship Id="rId190" Type="http://schemas.openxmlformats.org/officeDocument/2006/relationships/slide" Target="slides/slide159.xml"/><Relationship Id="rId204" Type="http://schemas.openxmlformats.org/officeDocument/2006/relationships/slide" Target="slides/slide173.xml"/><Relationship Id="rId220" Type="http://schemas.openxmlformats.org/officeDocument/2006/relationships/slide" Target="slides/slide189.xml"/><Relationship Id="rId225" Type="http://schemas.openxmlformats.org/officeDocument/2006/relationships/slide" Target="slides/slide194.xml"/><Relationship Id="rId241" Type="http://schemas.openxmlformats.org/officeDocument/2006/relationships/slide" Target="slides/slide210.xml"/><Relationship Id="rId246" Type="http://schemas.openxmlformats.org/officeDocument/2006/relationships/slide" Target="slides/slide215.xml"/><Relationship Id="rId267" Type="http://schemas.openxmlformats.org/officeDocument/2006/relationships/presProps" Target="presProps.xml"/><Relationship Id="rId15" Type="http://schemas.openxmlformats.org/officeDocument/2006/relationships/slideMaster" Target="slideMasters/slideMaster15.xml"/><Relationship Id="rId36" Type="http://schemas.openxmlformats.org/officeDocument/2006/relationships/slide" Target="slides/slide5.xml"/><Relationship Id="rId57" Type="http://schemas.openxmlformats.org/officeDocument/2006/relationships/slide" Target="slides/slide26.xml"/><Relationship Id="rId106" Type="http://schemas.openxmlformats.org/officeDocument/2006/relationships/slide" Target="slides/slide75.xml"/><Relationship Id="rId127" Type="http://schemas.openxmlformats.org/officeDocument/2006/relationships/slide" Target="slides/slide96.xml"/><Relationship Id="rId262" Type="http://schemas.openxmlformats.org/officeDocument/2006/relationships/slide" Target="slides/slide231.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21.xml"/><Relationship Id="rId73" Type="http://schemas.openxmlformats.org/officeDocument/2006/relationships/slide" Target="slides/slide42.xml"/><Relationship Id="rId78" Type="http://schemas.openxmlformats.org/officeDocument/2006/relationships/slide" Target="slides/slide47.xml"/><Relationship Id="rId94" Type="http://schemas.openxmlformats.org/officeDocument/2006/relationships/slide" Target="slides/slide63.xml"/><Relationship Id="rId99" Type="http://schemas.openxmlformats.org/officeDocument/2006/relationships/slide" Target="slides/slide68.xml"/><Relationship Id="rId101" Type="http://schemas.openxmlformats.org/officeDocument/2006/relationships/slide" Target="slides/slide70.xml"/><Relationship Id="rId122" Type="http://schemas.openxmlformats.org/officeDocument/2006/relationships/slide" Target="slides/slide91.xml"/><Relationship Id="rId143" Type="http://schemas.openxmlformats.org/officeDocument/2006/relationships/slide" Target="slides/slide112.xml"/><Relationship Id="rId148" Type="http://schemas.openxmlformats.org/officeDocument/2006/relationships/slide" Target="slides/slide117.xml"/><Relationship Id="rId164" Type="http://schemas.openxmlformats.org/officeDocument/2006/relationships/slide" Target="slides/slide133.xml"/><Relationship Id="rId169" Type="http://schemas.openxmlformats.org/officeDocument/2006/relationships/slide" Target="slides/slide138.xml"/><Relationship Id="rId185" Type="http://schemas.openxmlformats.org/officeDocument/2006/relationships/slide" Target="slides/slide154.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49.xml"/><Relationship Id="rId210" Type="http://schemas.openxmlformats.org/officeDocument/2006/relationships/slide" Target="slides/slide179.xml"/><Relationship Id="rId215" Type="http://schemas.openxmlformats.org/officeDocument/2006/relationships/slide" Target="slides/slide184.xml"/><Relationship Id="rId236" Type="http://schemas.openxmlformats.org/officeDocument/2006/relationships/slide" Target="slides/slide205.xml"/><Relationship Id="rId257" Type="http://schemas.openxmlformats.org/officeDocument/2006/relationships/slide" Target="slides/slide226.xml"/><Relationship Id="rId26" Type="http://schemas.openxmlformats.org/officeDocument/2006/relationships/slideMaster" Target="slideMasters/slideMaster26.xml"/><Relationship Id="rId231" Type="http://schemas.openxmlformats.org/officeDocument/2006/relationships/slide" Target="slides/slide200.xml"/><Relationship Id="rId252" Type="http://schemas.openxmlformats.org/officeDocument/2006/relationships/slide" Target="slides/slide221.xml"/><Relationship Id="rId47" Type="http://schemas.openxmlformats.org/officeDocument/2006/relationships/slide" Target="slides/slide16.xml"/><Relationship Id="rId68" Type="http://schemas.openxmlformats.org/officeDocument/2006/relationships/slide" Target="slides/slide37.xml"/><Relationship Id="rId89" Type="http://schemas.openxmlformats.org/officeDocument/2006/relationships/slide" Target="slides/slide58.xml"/><Relationship Id="rId112" Type="http://schemas.openxmlformats.org/officeDocument/2006/relationships/slide" Target="slides/slide81.xml"/><Relationship Id="rId133" Type="http://schemas.openxmlformats.org/officeDocument/2006/relationships/slide" Target="slides/slide102.xml"/><Relationship Id="rId154" Type="http://schemas.openxmlformats.org/officeDocument/2006/relationships/slide" Target="slides/slide123.xml"/><Relationship Id="rId175" Type="http://schemas.openxmlformats.org/officeDocument/2006/relationships/slide" Target="slides/slide144.xml"/><Relationship Id="rId196" Type="http://schemas.openxmlformats.org/officeDocument/2006/relationships/slide" Target="slides/slide165.xml"/><Relationship Id="rId200" Type="http://schemas.openxmlformats.org/officeDocument/2006/relationships/slide" Target="slides/slide169.xml"/><Relationship Id="rId16" Type="http://schemas.openxmlformats.org/officeDocument/2006/relationships/slideMaster" Target="slideMasters/slideMaster16.xml"/><Relationship Id="rId221" Type="http://schemas.openxmlformats.org/officeDocument/2006/relationships/slide" Target="slides/slide190.xml"/><Relationship Id="rId242" Type="http://schemas.openxmlformats.org/officeDocument/2006/relationships/slide" Target="slides/slide211.xml"/><Relationship Id="rId263" Type="http://schemas.openxmlformats.org/officeDocument/2006/relationships/slide" Target="slides/slide232.xml"/><Relationship Id="rId37" Type="http://schemas.openxmlformats.org/officeDocument/2006/relationships/slide" Target="slides/slide6.xml"/><Relationship Id="rId58" Type="http://schemas.openxmlformats.org/officeDocument/2006/relationships/slide" Target="slides/slide27.xml"/><Relationship Id="rId79" Type="http://schemas.openxmlformats.org/officeDocument/2006/relationships/slide" Target="slides/slide48.xml"/><Relationship Id="rId102" Type="http://schemas.openxmlformats.org/officeDocument/2006/relationships/slide" Target="slides/slide71.xml"/><Relationship Id="rId123" Type="http://schemas.openxmlformats.org/officeDocument/2006/relationships/slide" Target="slides/slide92.xml"/><Relationship Id="rId144" Type="http://schemas.openxmlformats.org/officeDocument/2006/relationships/slide" Target="slides/slide113.xml"/><Relationship Id="rId90" Type="http://schemas.openxmlformats.org/officeDocument/2006/relationships/slide" Target="slides/slide59.xml"/><Relationship Id="rId165" Type="http://schemas.openxmlformats.org/officeDocument/2006/relationships/slide" Target="slides/slide134.xml"/><Relationship Id="rId186" Type="http://schemas.openxmlformats.org/officeDocument/2006/relationships/slide" Target="slides/slide155.xml"/><Relationship Id="rId211" Type="http://schemas.openxmlformats.org/officeDocument/2006/relationships/slide" Target="slides/slide180.xml"/><Relationship Id="rId232" Type="http://schemas.openxmlformats.org/officeDocument/2006/relationships/slide" Target="slides/slide201.xml"/><Relationship Id="rId253" Type="http://schemas.openxmlformats.org/officeDocument/2006/relationships/slide" Target="slides/slide222.xml"/><Relationship Id="rId27" Type="http://schemas.openxmlformats.org/officeDocument/2006/relationships/slideMaster" Target="slideMasters/slideMaster27.xml"/><Relationship Id="rId48" Type="http://schemas.openxmlformats.org/officeDocument/2006/relationships/slide" Target="slides/slide17.xml"/><Relationship Id="rId69" Type="http://schemas.openxmlformats.org/officeDocument/2006/relationships/slide" Target="slides/slide38.xml"/><Relationship Id="rId113" Type="http://schemas.openxmlformats.org/officeDocument/2006/relationships/slide" Target="slides/slide82.xml"/><Relationship Id="rId134" Type="http://schemas.openxmlformats.org/officeDocument/2006/relationships/slide" Target="slides/slide103.xml"/><Relationship Id="rId80" Type="http://schemas.openxmlformats.org/officeDocument/2006/relationships/slide" Target="slides/slide49.xml"/><Relationship Id="rId155" Type="http://schemas.openxmlformats.org/officeDocument/2006/relationships/slide" Target="slides/slide124.xml"/><Relationship Id="rId176" Type="http://schemas.openxmlformats.org/officeDocument/2006/relationships/slide" Target="slides/slide145.xml"/><Relationship Id="rId197" Type="http://schemas.openxmlformats.org/officeDocument/2006/relationships/slide" Target="slides/slide166.xml"/><Relationship Id="rId201" Type="http://schemas.openxmlformats.org/officeDocument/2006/relationships/slide" Target="slides/slide170.xml"/><Relationship Id="rId222" Type="http://schemas.openxmlformats.org/officeDocument/2006/relationships/slide" Target="slides/slide191.xml"/><Relationship Id="rId243" Type="http://schemas.openxmlformats.org/officeDocument/2006/relationships/slide" Target="slides/slide212.xml"/><Relationship Id="rId264" Type="http://schemas.openxmlformats.org/officeDocument/2006/relationships/slide" Target="slides/slide233.xml"/><Relationship Id="rId17" Type="http://schemas.openxmlformats.org/officeDocument/2006/relationships/slideMaster" Target="slideMasters/slideMaster17.xml"/><Relationship Id="rId38" Type="http://schemas.openxmlformats.org/officeDocument/2006/relationships/slide" Target="slides/slide7.xml"/><Relationship Id="rId59" Type="http://schemas.openxmlformats.org/officeDocument/2006/relationships/slide" Target="slides/slide28.xml"/><Relationship Id="rId103" Type="http://schemas.openxmlformats.org/officeDocument/2006/relationships/slide" Target="slides/slide72.xml"/><Relationship Id="rId124" Type="http://schemas.openxmlformats.org/officeDocument/2006/relationships/slide" Target="slides/slide93.xml"/><Relationship Id="rId70" Type="http://schemas.openxmlformats.org/officeDocument/2006/relationships/slide" Target="slides/slide39.xml"/><Relationship Id="rId91" Type="http://schemas.openxmlformats.org/officeDocument/2006/relationships/slide" Target="slides/slide60.xml"/><Relationship Id="rId145" Type="http://schemas.openxmlformats.org/officeDocument/2006/relationships/slide" Target="slides/slide114.xml"/><Relationship Id="rId166" Type="http://schemas.openxmlformats.org/officeDocument/2006/relationships/slide" Target="slides/slide135.xml"/><Relationship Id="rId187" Type="http://schemas.openxmlformats.org/officeDocument/2006/relationships/slide" Target="slides/slide156.xml"/><Relationship Id="rId1" Type="http://schemas.openxmlformats.org/officeDocument/2006/relationships/slideMaster" Target="slideMasters/slideMaster1.xml"/><Relationship Id="rId212" Type="http://schemas.openxmlformats.org/officeDocument/2006/relationships/slide" Target="slides/slide181.xml"/><Relationship Id="rId233" Type="http://schemas.openxmlformats.org/officeDocument/2006/relationships/slide" Target="slides/slide202.xml"/><Relationship Id="rId254" Type="http://schemas.openxmlformats.org/officeDocument/2006/relationships/slide" Target="slides/slide223.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_al__ma_Sayfas_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067092651757185E-2"/>
          <c:y val="7.874015748031496E-2"/>
          <c:w val="0.87539936102236426"/>
          <c:h val="0.76377952755905509"/>
        </c:manualLayout>
      </c:layout>
      <c:lineChart>
        <c:grouping val="standard"/>
        <c:varyColors val="0"/>
        <c:ser>
          <c:idx val="0"/>
          <c:order val="0"/>
          <c:tx>
            <c:strRef>
              <c:f>Sheet1!$A$2</c:f>
              <c:strCache>
                <c:ptCount val="1"/>
                <c:pt idx="0">
                  <c:v>97 dB</c:v>
                </c:pt>
              </c:strCache>
            </c:strRef>
          </c:tx>
          <c:spPr>
            <a:ln w="16754">
              <a:solidFill>
                <a:srgbClr val="FF0000"/>
              </a:solidFill>
              <a:prstDash val="solid"/>
            </a:ln>
          </c:spPr>
          <c:marker>
            <c:symbol val="diamond"/>
            <c:size val="6"/>
            <c:spPr>
              <a:solidFill>
                <a:srgbClr val="FF0000"/>
              </a:solidFill>
              <a:ln>
                <a:solidFill>
                  <a:srgbClr val="FF0000"/>
                </a:solidFill>
                <a:prstDash val="solid"/>
              </a:ln>
            </c:spPr>
          </c:marker>
          <c:cat>
            <c:numRef>
              <c:f>Sheet1!$B$1:$J$1</c:f>
              <c:numCache>
                <c:formatCode>General</c:formatCode>
                <c:ptCount val="9"/>
                <c:pt idx="0">
                  <c:v>0</c:v>
                </c:pt>
                <c:pt idx="1">
                  <c:v>1</c:v>
                </c:pt>
                <c:pt idx="2">
                  <c:v>2</c:v>
                </c:pt>
                <c:pt idx="3">
                  <c:v>3</c:v>
                </c:pt>
                <c:pt idx="4">
                  <c:v>4</c:v>
                </c:pt>
                <c:pt idx="5">
                  <c:v>5</c:v>
                </c:pt>
                <c:pt idx="6">
                  <c:v>10</c:v>
                </c:pt>
                <c:pt idx="7">
                  <c:v>20</c:v>
                </c:pt>
                <c:pt idx="8">
                  <c:v>50</c:v>
                </c:pt>
              </c:numCache>
            </c:numRef>
          </c:cat>
          <c:val>
            <c:numRef>
              <c:f>Sheet1!$B$2:$J$2</c:f>
              <c:numCache>
                <c:formatCode>General</c:formatCode>
                <c:ptCount val="9"/>
                <c:pt idx="0">
                  <c:v>0</c:v>
                </c:pt>
                <c:pt idx="1">
                  <c:v>10</c:v>
                </c:pt>
                <c:pt idx="2">
                  <c:v>18.5</c:v>
                </c:pt>
                <c:pt idx="3">
                  <c:v>27.5</c:v>
                </c:pt>
                <c:pt idx="4">
                  <c:v>36</c:v>
                </c:pt>
                <c:pt idx="5">
                  <c:v>45</c:v>
                </c:pt>
                <c:pt idx="6">
                  <c:v>50</c:v>
                </c:pt>
                <c:pt idx="7">
                  <c:v>52</c:v>
                </c:pt>
                <c:pt idx="8">
                  <c:v>53</c:v>
                </c:pt>
              </c:numCache>
            </c:numRef>
          </c:val>
          <c:smooth val="0"/>
        </c:ser>
        <c:ser>
          <c:idx val="1"/>
          <c:order val="1"/>
          <c:tx>
            <c:strRef>
              <c:f>Sheet1!$A$3</c:f>
              <c:strCache>
                <c:ptCount val="1"/>
                <c:pt idx="0">
                  <c:v>92 dB</c:v>
                </c:pt>
              </c:strCache>
            </c:strRef>
          </c:tx>
          <c:spPr>
            <a:ln w="16754">
              <a:solidFill>
                <a:srgbClr val="FFFF00"/>
              </a:solidFill>
              <a:prstDash val="solid"/>
            </a:ln>
          </c:spPr>
          <c:marker>
            <c:symbol val="square"/>
            <c:size val="6"/>
            <c:spPr>
              <a:solidFill>
                <a:srgbClr val="FFFF00"/>
              </a:solidFill>
              <a:ln>
                <a:solidFill>
                  <a:srgbClr val="FFFF00"/>
                </a:solidFill>
                <a:prstDash val="solid"/>
              </a:ln>
            </c:spPr>
          </c:marker>
          <c:cat>
            <c:numRef>
              <c:f>Sheet1!$B$1:$J$1</c:f>
              <c:numCache>
                <c:formatCode>General</c:formatCode>
                <c:ptCount val="9"/>
                <c:pt idx="0">
                  <c:v>0</c:v>
                </c:pt>
                <c:pt idx="1">
                  <c:v>1</c:v>
                </c:pt>
                <c:pt idx="2">
                  <c:v>2</c:v>
                </c:pt>
                <c:pt idx="3">
                  <c:v>3</c:v>
                </c:pt>
                <c:pt idx="4">
                  <c:v>4</c:v>
                </c:pt>
                <c:pt idx="5">
                  <c:v>5</c:v>
                </c:pt>
                <c:pt idx="6">
                  <c:v>10</c:v>
                </c:pt>
                <c:pt idx="7">
                  <c:v>20</c:v>
                </c:pt>
                <c:pt idx="8">
                  <c:v>50</c:v>
                </c:pt>
              </c:numCache>
            </c:numRef>
          </c:cat>
          <c:val>
            <c:numRef>
              <c:f>Sheet1!$B$3:$J$3</c:f>
              <c:numCache>
                <c:formatCode>General</c:formatCode>
                <c:ptCount val="9"/>
                <c:pt idx="0">
                  <c:v>0</c:v>
                </c:pt>
                <c:pt idx="1">
                  <c:v>3</c:v>
                </c:pt>
                <c:pt idx="2">
                  <c:v>8</c:v>
                </c:pt>
                <c:pt idx="3">
                  <c:v>13</c:v>
                </c:pt>
                <c:pt idx="4">
                  <c:v>20</c:v>
                </c:pt>
                <c:pt idx="5">
                  <c:v>26</c:v>
                </c:pt>
                <c:pt idx="6">
                  <c:v>30</c:v>
                </c:pt>
                <c:pt idx="7">
                  <c:v>32</c:v>
                </c:pt>
                <c:pt idx="8">
                  <c:v>34</c:v>
                </c:pt>
              </c:numCache>
            </c:numRef>
          </c:val>
          <c:smooth val="0"/>
        </c:ser>
        <c:ser>
          <c:idx val="2"/>
          <c:order val="2"/>
          <c:tx>
            <c:strRef>
              <c:f>Sheet1!$A$4</c:f>
              <c:strCache>
                <c:ptCount val="1"/>
                <c:pt idx="0">
                  <c:v>83 dB</c:v>
                </c:pt>
              </c:strCache>
            </c:strRef>
          </c:tx>
          <c:spPr>
            <a:ln w="16754">
              <a:solidFill>
                <a:srgbClr val="00FF00"/>
              </a:solidFill>
              <a:prstDash val="solid"/>
            </a:ln>
          </c:spPr>
          <c:marker>
            <c:symbol val="triangle"/>
            <c:size val="6"/>
            <c:spPr>
              <a:solidFill>
                <a:srgbClr val="00FF00"/>
              </a:solidFill>
              <a:ln>
                <a:solidFill>
                  <a:srgbClr val="00FF00"/>
                </a:solidFill>
                <a:prstDash val="solid"/>
              </a:ln>
            </c:spPr>
          </c:marker>
          <c:cat>
            <c:numRef>
              <c:f>Sheet1!$B$1:$J$1</c:f>
              <c:numCache>
                <c:formatCode>General</c:formatCode>
                <c:ptCount val="9"/>
                <c:pt idx="0">
                  <c:v>0</c:v>
                </c:pt>
                <c:pt idx="1">
                  <c:v>1</c:v>
                </c:pt>
                <c:pt idx="2">
                  <c:v>2</c:v>
                </c:pt>
                <c:pt idx="3">
                  <c:v>3</c:v>
                </c:pt>
                <c:pt idx="4">
                  <c:v>4</c:v>
                </c:pt>
                <c:pt idx="5">
                  <c:v>5</c:v>
                </c:pt>
                <c:pt idx="6">
                  <c:v>10</c:v>
                </c:pt>
                <c:pt idx="7">
                  <c:v>20</c:v>
                </c:pt>
                <c:pt idx="8">
                  <c:v>50</c:v>
                </c:pt>
              </c:numCache>
            </c:numRef>
          </c:cat>
          <c:val>
            <c:numRef>
              <c:f>Sheet1!$B$4:$J$4</c:f>
              <c:numCache>
                <c:formatCode>General</c:formatCode>
                <c:ptCount val="9"/>
                <c:pt idx="0">
                  <c:v>0</c:v>
                </c:pt>
                <c:pt idx="1">
                  <c:v>1</c:v>
                </c:pt>
                <c:pt idx="2">
                  <c:v>2</c:v>
                </c:pt>
                <c:pt idx="3">
                  <c:v>3</c:v>
                </c:pt>
                <c:pt idx="4">
                  <c:v>5</c:v>
                </c:pt>
                <c:pt idx="5">
                  <c:v>8</c:v>
                </c:pt>
                <c:pt idx="6">
                  <c:v>12</c:v>
                </c:pt>
                <c:pt idx="7">
                  <c:v>15</c:v>
                </c:pt>
                <c:pt idx="8">
                  <c:v>17</c:v>
                </c:pt>
              </c:numCache>
            </c:numRef>
          </c:val>
          <c:smooth val="0"/>
        </c:ser>
        <c:dLbls>
          <c:showLegendKey val="0"/>
          <c:showVal val="0"/>
          <c:showCatName val="0"/>
          <c:showSerName val="0"/>
          <c:showPercent val="0"/>
          <c:showBubbleSize val="0"/>
        </c:dLbls>
        <c:marker val="1"/>
        <c:smooth val="0"/>
        <c:axId val="108745472"/>
        <c:axId val="108747392"/>
      </c:lineChart>
      <c:catAx>
        <c:axId val="108745472"/>
        <c:scaling>
          <c:orientation val="minMax"/>
        </c:scaling>
        <c:delete val="0"/>
        <c:axPos val="b"/>
        <c:majorGridlines>
          <c:spPr>
            <a:ln w="4189">
              <a:solidFill>
                <a:srgbClr val="000000"/>
              </a:solidFill>
              <a:prstDash val="solid"/>
            </a:ln>
          </c:spPr>
        </c:majorGridlines>
        <c:numFmt formatCode="General" sourceLinked="1"/>
        <c:majorTickMark val="out"/>
        <c:minorTickMark val="none"/>
        <c:tickLblPos val="nextTo"/>
        <c:spPr>
          <a:ln w="4189">
            <a:solidFill>
              <a:srgbClr val="000000"/>
            </a:solidFill>
            <a:prstDash val="solid"/>
          </a:ln>
        </c:spPr>
        <c:txPr>
          <a:bodyPr rot="0" vert="horz"/>
          <a:lstStyle/>
          <a:p>
            <a:pPr>
              <a:defRPr sz="2177" b="1" i="0" u="none" strike="noStrike" baseline="0">
                <a:solidFill>
                  <a:srgbClr val="000000"/>
                </a:solidFill>
                <a:latin typeface="Arial"/>
                <a:ea typeface="Arial"/>
                <a:cs typeface="Arial"/>
              </a:defRPr>
            </a:pPr>
            <a:endParaRPr lang="tr-TR"/>
          </a:p>
        </c:txPr>
        <c:crossAx val="108747392"/>
        <c:crosses val="autoZero"/>
        <c:auto val="1"/>
        <c:lblAlgn val="ctr"/>
        <c:lblOffset val="100"/>
        <c:tickLblSkip val="1"/>
        <c:tickMarkSkip val="1"/>
        <c:noMultiLvlLbl val="0"/>
      </c:catAx>
      <c:valAx>
        <c:axId val="108747392"/>
        <c:scaling>
          <c:orientation val="minMax"/>
        </c:scaling>
        <c:delete val="0"/>
        <c:axPos val="l"/>
        <c:majorGridlines>
          <c:spPr>
            <a:ln w="4189">
              <a:solidFill>
                <a:srgbClr val="000000"/>
              </a:solidFill>
              <a:prstDash val="solid"/>
            </a:ln>
          </c:spPr>
        </c:majorGridlines>
        <c:numFmt formatCode="General" sourceLinked="1"/>
        <c:majorTickMark val="out"/>
        <c:minorTickMark val="none"/>
        <c:tickLblPos val="nextTo"/>
        <c:spPr>
          <a:ln w="4189">
            <a:solidFill>
              <a:srgbClr val="000000"/>
            </a:solidFill>
            <a:prstDash val="solid"/>
          </a:ln>
        </c:spPr>
        <c:txPr>
          <a:bodyPr rot="0" vert="horz"/>
          <a:lstStyle/>
          <a:p>
            <a:pPr>
              <a:defRPr sz="2177" b="1" i="0" u="none" strike="noStrike" baseline="0">
                <a:solidFill>
                  <a:srgbClr val="000000"/>
                </a:solidFill>
                <a:latin typeface="Arial"/>
                <a:ea typeface="Arial"/>
                <a:cs typeface="Arial"/>
              </a:defRPr>
            </a:pPr>
            <a:endParaRPr lang="tr-TR"/>
          </a:p>
        </c:txPr>
        <c:crossAx val="108745472"/>
        <c:crosses val="autoZero"/>
        <c:crossBetween val="midCat"/>
      </c:valAx>
      <c:spPr>
        <a:solidFill>
          <a:srgbClr val="C0C0C0"/>
        </a:solidFill>
        <a:ln w="16754">
          <a:solidFill>
            <a:srgbClr val="808080"/>
          </a:solidFill>
          <a:prstDash val="solid"/>
        </a:ln>
      </c:spPr>
    </c:plotArea>
    <c:plotVisOnly val="1"/>
    <c:dispBlanksAs val="gap"/>
    <c:showDLblsOverMax val="0"/>
  </c:chart>
  <c:spPr>
    <a:noFill/>
    <a:ln>
      <a:noFill/>
    </a:ln>
  </c:spPr>
  <c:txPr>
    <a:bodyPr/>
    <a:lstStyle/>
    <a:p>
      <a:pPr>
        <a:defRPr sz="2177" b="1" i="0" u="none" strike="noStrike" baseline="0">
          <a:solidFill>
            <a:srgbClr val="000000"/>
          </a:solidFill>
          <a:latin typeface="Arial"/>
          <a:ea typeface="Arial"/>
          <a:cs typeface="Arial"/>
        </a:defRPr>
      </a:pPr>
      <a:endParaRPr lang="tr-TR"/>
    </a:p>
  </c:txPr>
  <c:externalData r:id="rId1">
    <c:autoUpdate val="0"/>
  </c:externalData>
  <c:userShapes r:id="rId2"/>
</c:chartSpace>
</file>

<file path=ppt/drawings/_rels/vmlDrawing1.vml.rels><?xml version="1.0" encoding="UTF-8" standalone="yes"?>
<Relationships xmlns="http://schemas.openxmlformats.org/package/2006/relationships"><Relationship Id="rId1" Type="http://schemas.openxmlformats.org/officeDocument/2006/relationships/image" Target="../media/image65.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22.png"/></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22.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58.png"/></Relationships>
</file>

<file path=ppt/drawings/drawing1.xml><?xml version="1.0" encoding="utf-8"?>
<c:userShapes xmlns:c="http://schemas.openxmlformats.org/drawingml/2006/chart">
  <cdr:relSizeAnchor xmlns:cdr="http://schemas.openxmlformats.org/drawingml/2006/chartDrawing">
    <cdr:from>
      <cdr:x>0.90736</cdr:x>
      <cdr:y>0.10292</cdr:y>
    </cdr:from>
    <cdr:to>
      <cdr:x>0.95908</cdr:x>
      <cdr:y>0.15729</cdr:y>
    </cdr:to>
    <cdr:sp macro="" textlink="">
      <cdr:nvSpPr>
        <cdr:cNvPr id="1025" name="Text Box 1"/>
        <cdr:cNvSpPr txBox="1">
          <a:spLocks xmlns:a="http://schemas.openxmlformats.org/drawingml/2006/main" noChangeArrowheads="1"/>
        </cdr:cNvSpPr>
      </cdr:nvSpPr>
      <cdr:spPr bwMode="auto">
        <a:xfrm xmlns:a="http://schemas.openxmlformats.org/drawingml/2006/main">
          <a:off x="8015452" y="495221"/>
          <a:ext cx="456920" cy="261610"/>
        </a:xfrm>
        <a:prstGeom xmlns:a="http://schemas.openxmlformats.org/drawingml/2006/main" prst="rect">
          <a:avLst/>
        </a:prstGeom>
        <a:noFill xmlns:a="http://schemas.openxmlformats.org/drawingml/2006/main"/>
        <a:ln xmlns:a="http://schemas.openxmlformats.org/drawingml/2006/main">
          <a:noFill/>
        </a:ln>
        <a:effectLst xmlns:a="http://schemas.openxmlformats.org/drawingml/2006/main"/>
        <a:extLst xmlns:a="http://schemas.openxmlformats.org/drawingml/2006/main">
          <a:ext uri="{909E8E84-426E-40DD-AFC4-6F175D3DCCD1}">
            <a14:hiddenFill xmlns:a14="http://schemas.microsoft.com/office/drawing/2010/main">
              <a:solidFill>
                <a:srgbClr xmlns:mc="http://schemas.openxmlformats.org/markup-compatibility/2006" val="000000" mc:Ignorable="a14" a14:legacySpreadsheetColorIndex="64"/>
              </a:solidFill>
            </a14:hiddenFill>
          </a:ext>
          <a:ext uri="{91240B29-F687-4F45-9708-019B960494DF}">
            <a14:hiddenLine xmlns:a14="http://schemas.microsoft.com/office/drawing/2010/main" w="9525">
              <a:solidFill>
                <a:srgbClr xmlns:mc="http://schemas.openxmlformats.org/markup-compatibility/2006" val="FFFFFF" mc:Ignorable="a14" a14:legacySpreadsheetColorIndex="65"/>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cdr:spPr>
      <cdr:txBody>
        <a:bodyPr xmlns:a="http://schemas.openxmlformats.org/drawingml/2006/main" wrap="none" lIns="18288" tIns="22860" rIns="18288" bIns="22860" anchor="ctr" upright="1">
          <a:spAutoFit/>
        </a:bodyPr>
        <a:lstStyle xmlns:a="http://schemas.openxmlformats.org/drawingml/2006/main"/>
        <a:p xmlns:a="http://schemas.openxmlformats.org/drawingml/2006/main">
          <a:pPr algn="ctr" rtl="0">
            <a:defRPr sz="1000"/>
          </a:pPr>
          <a:r>
            <a:rPr lang="tr-TR" sz="1400" b="1" i="0" u="none" strike="noStrike" baseline="0" dirty="0">
              <a:solidFill>
                <a:srgbClr val="000000"/>
              </a:solidFill>
              <a:latin typeface="Calibri" pitchFamily="34" charset="0"/>
              <a:cs typeface="Calibri" pitchFamily="34" charset="0"/>
            </a:rPr>
            <a:t>97 </a:t>
          </a:r>
          <a:r>
            <a:rPr lang="tr-TR" sz="1400" b="1" i="0" u="none" strike="noStrike" baseline="0" dirty="0" smtClean="0">
              <a:solidFill>
                <a:srgbClr val="000000"/>
              </a:solidFill>
              <a:latin typeface="Calibri" pitchFamily="34" charset="0"/>
              <a:cs typeface="Calibri" pitchFamily="34" charset="0"/>
            </a:rPr>
            <a:t>dB</a:t>
          </a:r>
          <a:endParaRPr lang="tr-TR" sz="1400" b="1" i="0" u="none" strike="noStrike" baseline="0" dirty="0">
            <a:solidFill>
              <a:srgbClr val="000000"/>
            </a:solidFill>
            <a:latin typeface="Calibri" pitchFamily="34" charset="0"/>
            <a:cs typeface="Calibri" pitchFamily="34" charset="0"/>
          </a:endParaRPr>
        </a:p>
      </cdr:txBody>
    </cdr:sp>
  </cdr:relSizeAnchor>
  <cdr:relSizeAnchor xmlns:cdr="http://schemas.openxmlformats.org/drawingml/2006/chartDrawing">
    <cdr:from>
      <cdr:x>0.90602</cdr:x>
      <cdr:y>0.34711</cdr:y>
    </cdr:from>
    <cdr:to>
      <cdr:x>0.95774</cdr:x>
      <cdr:y>0.40148</cdr:y>
    </cdr:to>
    <cdr:sp macro="" textlink="">
      <cdr:nvSpPr>
        <cdr:cNvPr id="1026" name="Text Box 2"/>
        <cdr:cNvSpPr txBox="1">
          <a:spLocks xmlns:a="http://schemas.openxmlformats.org/drawingml/2006/main" noChangeArrowheads="1"/>
        </cdr:cNvSpPr>
      </cdr:nvSpPr>
      <cdr:spPr bwMode="auto">
        <a:xfrm xmlns:a="http://schemas.openxmlformats.org/drawingml/2006/main">
          <a:off x="8003647" y="1670186"/>
          <a:ext cx="456920" cy="261610"/>
        </a:xfrm>
        <a:prstGeom xmlns:a="http://schemas.openxmlformats.org/drawingml/2006/main" prst="rect">
          <a:avLst/>
        </a:prstGeom>
        <a:noFill xmlns:a="http://schemas.openxmlformats.org/drawingml/2006/main"/>
        <a:ln xmlns:a="http://schemas.openxmlformats.org/drawingml/2006/main">
          <a:noFill/>
        </a:ln>
        <a:effectLst xmlns:a="http://schemas.openxmlformats.org/drawingml/2006/main"/>
        <a:extLst xmlns:a="http://schemas.openxmlformats.org/drawingml/2006/main">
          <a:ext uri="{909E8E84-426E-40DD-AFC4-6F175D3DCCD1}">
            <a14:hiddenFill xmlns:a14="http://schemas.microsoft.com/office/drawing/2010/main">
              <a:solidFill>
                <a:srgbClr xmlns:mc="http://schemas.openxmlformats.org/markup-compatibility/2006" val="000000" mc:Ignorable="a14" a14:legacySpreadsheetColorIndex="64"/>
              </a:solidFill>
            </a14:hiddenFill>
          </a:ext>
          <a:ext uri="{91240B29-F687-4F45-9708-019B960494DF}">
            <a14:hiddenLine xmlns:a14="http://schemas.microsoft.com/office/drawing/2010/main" w="9525">
              <a:solidFill>
                <a:srgbClr xmlns:mc="http://schemas.openxmlformats.org/markup-compatibility/2006" val="FFFFFF" mc:Ignorable="a14" a14:legacySpreadsheetColorIndex="65"/>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cdr:spPr>
      <cdr:txBody>
        <a:bodyPr xmlns:a="http://schemas.openxmlformats.org/drawingml/2006/main" wrap="none" lIns="18288" tIns="22860" rIns="18288" bIns="22860" anchor="ctr" upright="1">
          <a:spAutoFit/>
        </a:bodyPr>
        <a:lstStyle xmlns:a="http://schemas.openxmlformats.org/drawingml/2006/main"/>
        <a:p xmlns:a="http://schemas.openxmlformats.org/drawingml/2006/main">
          <a:pPr algn="ctr" rtl="0">
            <a:defRPr sz="1000"/>
          </a:pPr>
          <a:r>
            <a:rPr lang="tr-TR" sz="1400" b="1" i="0" u="none" strike="noStrike" baseline="0" dirty="0">
              <a:solidFill>
                <a:srgbClr val="000000"/>
              </a:solidFill>
              <a:latin typeface="Calibri" pitchFamily="34" charset="0"/>
              <a:cs typeface="Calibri" pitchFamily="34" charset="0"/>
            </a:rPr>
            <a:t>92 </a:t>
          </a:r>
          <a:r>
            <a:rPr lang="tr-TR" sz="1400" b="1" i="0" u="none" strike="noStrike" baseline="0" dirty="0" smtClean="0">
              <a:solidFill>
                <a:srgbClr val="000000"/>
              </a:solidFill>
              <a:latin typeface="Calibri" pitchFamily="34" charset="0"/>
              <a:cs typeface="Calibri" pitchFamily="34" charset="0"/>
            </a:rPr>
            <a:t>dB</a:t>
          </a:r>
          <a:endParaRPr lang="tr-TR" sz="1400" b="1" i="0" u="none" strike="noStrike" baseline="0" dirty="0">
            <a:solidFill>
              <a:srgbClr val="000000"/>
            </a:solidFill>
            <a:latin typeface="Calibri" pitchFamily="34" charset="0"/>
            <a:cs typeface="Calibri" pitchFamily="34" charset="0"/>
          </a:endParaRPr>
        </a:p>
      </cdr:txBody>
    </cdr:sp>
  </cdr:relSizeAnchor>
  <cdr:relSizeAnchor xmlns:cdr="http://schemas.openxmlformats.org/drawingml/2006/chartDrawing">
    <cdr:from>
      <cdr:x>0.90602</cdr:x>
      <cdr:y>0.58214</cdr:y>
    </cdr:from>
    <cdr:to>
      <cdr:x>0.95774</cdr:x>
      <cdr:y>0.63651</cdr:y>
    </cdr:to>
    <cdr:sp macro="" textlink="">
      <cdr:nvSpPr>
        <cdr:cNvPr id="1027" name="Text Box 3"/>
        <cdr:cNvSpPr txBox="1">
          <a:spLocks xmlns:a="http://schemas.openxmlformats.org/drawingml/2006/main" noChangeArrowheads="1"/>
        </cdr:cNvSpPr>
      </cdr:nvSpPr>
      <cdr:spPr bwMode="auto">
        <a:xfrm xmlns:a="http://schemas.openxmlformats.org/drawingml/2006/main">
          <a:off x="8003647" y="2801081"/>
          <a:ext cx="456920" cy="261610"/>
        </a:xfrm>
        <a:prstGeom xmlns:a="http://schemas.openxmlformats.org/drawingml/2006/main" prst="rect">
          <a:avLst/>
        </a:prstGeom>
        <a:noFill xmlns:a="http://schemas.openxmlformats.org/drawingml/2006/main"/>
        <a:ln xmlns:a="http://schemas.openxmlformats.org/drawingml/2006/main">
          <a:noFill/>
        </a:ln>
        <a:effectLst xmlns:a="http://schemas.openxmlformats.org/drawingml/2006/main"/>
        <a:extLst xmlns:a="http://schemas.openxmlformats.org/drawingml/2006/main">
          <a:ext uri="{909E8E84-426E-40DD-AFC4-6F175D3DCCD1}">
            <a14:hiddenFill xmlns:a14="http://schemas.microsoft.com/office/drawing/2010/main">
              <a:solidFill>
                <a:srgbClr xmlns:mc="http://schemas.openxmlformats.org/markup-compatibility/2006" val="000000" mc:Ignorable="a14" a14:legacySpreadsheetColorIndex="64"/>
              </a:solidFill>
            </a14:hiddenFill>
          </a:ext>
          <a:ext uri="{91240B29-F687-4F45-9708-019B960494DF}">
            <a14:hiddenLine xmlns:a14="http://schemas.microsoft.com/office/drawing/2010/main" w="9525">
              <a:solidFill>
                <a:srgbClr xmlns:mc="http://schemas.openxmlformats.org/markup-compatibility/2006" val="FFFFFF" mc:Ignorable="a14" a14:legacySpreadsheetColorIndex="65"/>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cdr:spPr>
      <cdr:txBody>
        <a:bodyPr xmlns:a="http://schemas.openxmlformats.org/drawingml/2006/main" wrap="none" lIns="18288" tIns="22860" rIns="18288" bIns="22860" anchor="ctr" upright="1">
          <a:spAutoFit/>
        </a:bodyPr>
        <a:lstStyle xmlns:a="http://schemas.openxmlformats.org/drawingml/2006/main"/>
        <a:p xmlns:a="http://schemas.openxmlformats.org/drawingml/2006/main">
          <a:pPr algn="ctr" rtl="0">
            <a:defRPr sz="1000"/>
          </a:pPr>
          <a:r>
            <a:rPr lang="tr-TR" sz="1400" b="1" i="0" u="none" strike="noStrike" baseline="0" dirty="0">
              <a:solidFill>
                <a:srgbClr val="000000"/>
              </a:solidFill>
              <a:latin typeface="Calibri" pitchFamily="34" charset="0"/>
              <a:cs typeface="Calibri" pitchFamily="34" charset="0"/>
            </a:rPr>
            <a:t>83 </a:t>
          </a:r>
          <a:r>
            <a:rPr lang="tr-TR" sz="1400" b="1" i="0" u="none" strike="noStrike" baseline="0" dirty="0" smtClean="0">
              <a:solidFill>
                <a:srgbClr val="000000"/>
              </a:solidFill>
              <a:latin typeface="Calibri" pitchFamily="34" charset="0"/>
              <a:cs typeface="Calibri" pitchFamily="34" charset="0"/>
            </a:rPr>
            <a:t>dB</a:t>
          </a:r>
          <a:endParaRPr lang="tr-TR" sz="1400" b="1" i="0" u="none" strike="noStrike" baseline="0" dirty="0">
            <a:solidFill>
              <a:srgbClr val="000000"/>
            </a:solidFill>
            <a:latin typeface="Calibri" pitchFamily="34" charset="0"/>
            <a:cs typeface="Calibri" pitchFamily="34" charset="0"/>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891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200">
                <a:latin typeface="Arial" charset="0"/>
                <a:cs typeface="Arial" charset="0"/>
              </a:defRPr>
            </a:lvl1pPr>
          </a:lstStyle>
          <a:p>
            <a:pPr>
              <a:defRPr/>
            </a:pPr>
            <a:endParaRPr lang="de-DE"/>
          </a:p>
        </p:txBody>
      </p:sp>
      <p:sp>
        <p:nvSpPr>
          <p:cNvPr id="38915" name="Rectangle 3"/>
          <p:cNvSpPr>
            <a:spLocks noGrp="1" noChangeArrowheads="1"/>
          </p:cNvSpPr>
          <p:nvPr>
            <p:ph type="dt" sz="quarter"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200">
                <a:latin typeface="Arial" charset="0"/>
                <a:cs typeface="Arial" charset="0"/>
              </a:defRPr>
            </a:lvl1pPr>
          </a:lstStyle>
          <a:p>
            <a:pPr>
              <a:defRPr/>
            </a:pPr>
            <a:fld id="{86FBF181-6581-4E2F-849B-67FB4221BBBA}" type="datetimeFigureOut">
              <a:rPr lang="de-DE"/>
              <a:pPr>
                <a:defRPr/>
              </a:pPr>
              <a:t>16.01.2012</a:t>
            </a:fld>
            <a:endParaRPr lang="de-DE"/>
          </a:p>
        </p:txBody>
      </p:sp>
      <p:sp>
        <p:nvSpPr>
          <p:cNvPr id="38916" name="Rectangle 4"/>
          <p:cNvSpPr>
            <a:spLocks noGrp="1" noChangeArrowheads="1"/>
          </p:cNvSpPr>
          <p:nvPr>
            <p:ph type="ftr" sz="quarter" idx="2"/>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0" hangingPunct="0">
              <a:defRPr sz="1200">
                <a:latin typeface="Arial" charset="0"/>
                <a:cs typeface="Arial" charset="0"/>
              </a:defRPr>
            </a:lvl1pPr>
          </a:lstStyle>
          <a:p>
            <a:pPr>
              <a:defRPr/>
            </a:pPr>
            <a:endParaRPr lang="de-DE"/>
          </a:p>
        </p:txBody>
      </p:sp>
      <p:sp>
        <p:nvSpPr>
          <p:cNvPr id="38917" name="Rectangle 5"/>
          <p:cNvSpPr>
            <a:spLocks noGrp="1" noChangeArrowheads="1"/>
          </p:cNvSpPr>
          <p:nvPr>
            <p:ph type="sldNum" sz="quarter" idx="3"/>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0" hangingPunct="0">
              <a:defRPr sz="1200">
                <a:latin typeface="Arial" charset="0"/>
                <a:cs typeface="Arial" charset="0"/>
              </a:defRPr>
            </a:lvl1pPr>
          </a:lstStyle>
          <a:p>
            <a:pPr>
              <a:defRPr/>
            </a:pPr>
            <a:fld id="{D42F2CB9-D2A6-4AD7-95AE-4B6DB534C3CB}" type="slidenum">
              <a:rPr lang="de-DE"/>
              <a:pPr>
                <a:defRPr/>
              </a:pPr>
              <a:t>‹#›</a:t>
            </a:fld>
            <a:endParaRPr lang="de-DE"/>
          </a:p>
        </p:txBody>
      </p:sp>
    </p:spTree>
    <p:extLst>
      <p:ext uri="{BB962C8B-B14F-4D97-AF65-F5344CB8AC3E}">
        <p14:creationId xmlns:p14="http://schemas.microsoft.com/office/powerpoint/2010/main" val="213914158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0" name="Rectangle 2"/>
          <p:cNvSpPr>
            <a:spLocks noGrp="1" noChangeArrowheads="1"/>
          </p:cNvSpPr>
          <p:nvPr>
            <p:ph type="hdr" sz="quarter"/>
          </p:nvPr>
        </p:nvSpPr>
        <p:spPr bwMode="auto">
          <a:xfrm>
            <a:off x="0"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defRPr sz="1200" noProof="1">
                <a:latin typeface="Arial" charset="0"/>
                <a:cs typeface="Arial" charset="0"/>
              </a:defRPr>
            </a:lvl1pPr>
          </a:lstStyle>
          <a:p>
            <a:pPr>
              <a:defRPr/>
            </a:pPr>
            <a:endParaRPr lang="de-DE"/>
          </a:p>
        </p:txBody>
      </p:sp>
      <p:sp>
        <p:nvSpPr>
          <p:cNvPr id="17411" name="Rectangle 3"/>
          <p:cNvSpPr>
            <a:spLocks noGrp="1" noChangeArrowheads="1"/>
          </p:cNvSpPr>
          <p:nvPr>
            <p:ph type="dt" idx="1"/>
          </p:nvPr>
        </p:nvSpPr>
        <p:spPr bwMode="auto">
          <a:xfrm>
            <a:off x="3884613"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defRPr sz="1200" noProof="1">
                <a:latin typeface="Arial" charset="0"/>
                <a:cs typeface="Arial" charset="0"/>
              </a:defRPr>
            </a:lvl1pPr>
          </a:lstStyle>
          <a:p>
            <a:pPr>
              <a:defRPr/>
            </a:pPr>
            <a:endParaRPr lang="de-DE"/>
          </a:p>
        </p:txBody>
      </p:sp>
      <p:sp>
        <p:nvSpPr>
          <p:cNvPr id="542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17413"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de-DE" noProof="0" smtClean="0"/>
              <a:t>Textmasterformate durch Klicken bearbeiten</a:t>
            </a:r>
          </a:p>
          <a:p>
            <a:pPr lvl="1"/>
            <a:r>
              <a:rPr lang="de-DE" noProof="0" smtClean="0"/>
              <a:t>Zweite Ebene</a:t>
            </a:r>
          </a:p>
          <a:p>
            <a:pPr lvl="2"/>
            <a:r>
              <a:rPr lang="de-DE" noProof="0" smtClean="0"/>
              <a:t>Dritte Ebene</a:t>
            </a:r>
          </a:p>
          <a:p>
            <a:pPr lvl="3"/>
            <a:r>
              <a:rPr lang="de-DE" noProof="0" smtClean="0"/>
              <a:t>Vierte Ebene</a:t>
            </a:r>
          </a:p>
          <a:p>
            <a:pPr lvl="4"/>
            <a:r>
              <a:rPr lang="de-DE" noProof="0" smtClean="0"/>
              <a:t>Fünfte Ebene</a:t>
            </a:r>
          </a:p>
        </p:txBody>
      </p:sp>
      <p:sp>
        <p:nvSpPr>
          <p:cNvPr id="17414"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defRPr sz="1200" noProof="1">
                <a:latin typeface="Arial" charset="0"/>
                <a:cs typeface="Arial" charset="0"/>
              </a:defRPr>
            </a:lvl1pPr>
          </a:lstStyle>
          <a:p>
            <a:pPr>
              <a:defRPr/>
            </a:pPr>
            <a:endParaRPr lang="de-DE"/>
          </a:p>
        </p:txBody>
      </p:sp>
      <p:sp>
        <p:nvSpPr>
          <p:cNvPr id="17415"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a:defRPr sz="1200">
                <a:latin typeface="Arial" charset="0"/>
                <a:cs typeface="Arial" charset="0"/>
              </a:defRPr>
            </a:lvl1pPr>
          </a:lstStyle>
          <a:p>
            <a:pPr>
              <a:defRPr/>
            </a:pPr>
            <a:fld id="{5D5FAF4A-B3D3-49A6-BC24-6E15E10FCEAE}" type="slidenum">
              <a:rPr lang="de-DE"/>
              <a:pPr>
                <a:defRPr/>
              </a:pPr>
              <a:t>‹#›</a:t>
            </a:fld>
            <a:endParaRPr lang="de-DE"/>
          </a:p>
        </p:txBody>
      </p:sp>
    </p:spTree>
    <p:extLst>
      <p:ext uri="{BB962C8B-B14F-4D97-AF65-F5344CB8AC3E}">
        <p14:creationId xmlns:p14="http://schemas.microsoft.com/office/powerpoint/2010/main" val="199964234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Arial" charset="0"/>
      </a:defRPr>
    </a:lvl1pPr>
    <a:lvl2pPr marL="457200" algn="l" rtl="0" eaLnBrk="0" fontAlgn="base" hangingPunct="0">
      <a:spcBef>
        <a:spcPct val="30000"/>
      </a:spcBef>
      <a:spcAft>
        <a:spcPct val="0"/>
      </a:spcAft>
      <a:defRPr sz="1200" kern="1200">
        <a:solidFill>
          <a:schemeClr val="tx1"/>
        </a:solidFill>
        <a:latin typeface="Arial" charset="0"/>
        <a:ea typeface="+mn-ea"/>
        <a:cs typeface="Arial" charset="0"/>
      </a:defRPr>
    </a:lvl2pPr>
    <a:lvl3pPr marL="914400" algn="l" rtl="0" eaLnBrk="0" fontAlgn="base" hangingPunct="0">
      <a:spcBef>
        <a:spcPct val="30000"/>
      </a:spcBef>
      <a:spcAft>
        <a:spcPct val="0"/>
      </a:spcAft>
      <a:defRPr sz="1200" kern="1200">
        <a:solidFill>
          <a:schemeClr val="tx1"/>
        </a:solidFill>
        <a:latin typeface="Arial" charset="0"/>
        <a:ea typeface="+mn-ea"/>
        <a:cs typeface="Arial" charset="0"/>
      </a:defRPr>
    </a:lvl3pPr>
    <a:lvl4pPr marL="1371600" algn="l" rtl="0" eaLnBrk="0" fontAlgn="base" hangingPunct="0">
      <a:spcBef>
        <a:spcPct val="30000"/>
      </a:spcBef>
      <a:spcAft>
        <a:spcPct val="0"/>
      </a:spcAft>
      <a:defRPr sz="1200" kern="1200">
        <a:solidFill>
          <a:schemeClr val="tx1"/>
        </a:solidFill>
        <a:latin typeface="Arial" charset="0"/>
        <a:ea typeface="+mn-ea"/>
        <a:cs typeface="Arial" charset="0"/>
      </a:defRPr>
    </a:lvl4pPr>
    <a:lvl5pPr marL="1828800" algn="l" rtl="0" eaLnBrk="0" fontAlgn="base" hangingPunct="0">
      <a:spcBef>
        <a:spcPct val="30000"/>
      </a:spcBef>
      <a:spcAft>
        <a:spcPct val="0"/>
      </a:spcAft>
      <a:defRPr sz="1200" kern="1200">
        <a:solidFill>
          <a:schemeClr val="tx1"/>
        </a:solidFill>
        <a:latin typeface="Arial" charset="0"/>
        <a:ea typeface="+mn-ea"/>
        <a:cs typeface="Arial"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5</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5</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6</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6</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7</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7</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8</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8</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9</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9</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11</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11</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12</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12</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a:noFill/>
          <a:ln/>
        </p:spPr>
        <p:txBody>
          <a:bodyPr/>
          <a:lstStyle/>
          <a:p>
            <a:pPr eaLnBrk="1" hangingPunct="1"/>
            <a:endParaRPr lang="en-US" dirty="0"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24</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24</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CC8F3166-9584-4576-BF2A-88277A808BE4}" type="slidenum">
              <a:rPr lang="de-DE" sz="1200">
                <a:solidFill>
                  <a:prstClr val="black"/>
                </a:solidFill>
              </a:rPr>
              <a:pPr algn="r"/>
              <a:t>28</a:t>
            </a:fld>
            <a:endParaRPr lang="de-DE" sz="1200" dirty="0">
              <a:solidFill>
                <a:prstClr val="black"/>
              </a:solidFill>
            </a:endParaRPr>
          </a:p>
        </p:txBody>
      </p:sp>
      <p:sp>
        <p:nvSpPr>
          <p:cNvPr id="75779"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62394A9D-7604-46CA-89C0-B937B3BD6EB5}" type="slidenum">
              <a:rPr lang="en-GB" sz="1300">
                <a:solidFill>
                  <a:prstClr val="black"/>
                </a:solidFill>
              </a:rPr>
              <a:pPr algn="r" defTabSz="947738"/>
              <a:t>28</a:t>
            </a:fld>
            <a:endParaRPr lang="en-GB" sz="1300" dirty="0">
              <a:solidFill>
                <a:prstClr val="black"/>
              </a:solidFill>
            </a:endParaRPr>
          </a:p>
        </p:txBody>
      </p:sp>
      <p:sp>
        <p:nvSpPr>
          <p:cNvPr id="75780" name="Rectangle 2"/>
          <p:cNvSpPr>
            <a:spLocks noGrp="1" noRot="1" noChangeAspect="1" noChangeArrowheads="1" noTextEdit="1"/>
          </p:cNvSpPr>
          <p:nvPr>
            <p:ph type="sldImg"/>
          </p:nvPr>
        </p:nvSpPr>
        <p:spPr>
          <a:xfrm>
            <a:off x="1143000" y="685800"/>
            <a:ext cx="4573588" cy="3430588"/>
          </a:xfrm>
          <a:ln/>
        </p:spPr>
      </p:sp>
      <p:sp>
        <p:nvSpPr>
          <p:cNvPr id="75781"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29</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29</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30</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30</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31</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31</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33</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33</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34</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34</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35</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35</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CC8F3166-9584-4576-BF2A-88277A808BE4}" type="slidenum">
              <a:rPr lang="de-DE" sz="1200">
                <a:solidFill>
                  <a:prstClr val="black"/>
                </a:solidFill>
              </a:rPr>
              <a:pPr algn="r"/>
              <a:t>36</a:t>
            </a:fld>
            <a:endParaRPr lang="de-DE" sz="1200" dirty="0">
              <a:solidFill>
                <a:prstClr val="black"/>
              </a:solidFill>
            </a:endParaRPr>
          </a:p>
        </p:txBody>
      </p:sp>
      <p:sp>
        <p:nvSpPr>
          <p:cNvPr id="75779"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62394A9D-7604-46CA-89C0-B937B3BD6EB5}" type="slidenum">
              <a:rPr lang="en-GB" sz="1300">
                <a:solidFill>
                  <a:prstClr val="black"/>
                </a:solidFill>
              </a:rPr>
              <a:pPr algn="r" defTabSz="947738"/>
              <a:t>36</a:t>
            </a:fld>
            <a:endParaRPr lang="en-GB" sz="1300" dirty="0">
              <a:solidFill>
                <a:prstClr val="black"/>
              </a:solidFill>
            </a:endParaRPr>
          </a:p>
        </p:txBody>
      </p:sp>
      <p:sp>
        <p:nvSpPr>
          <p:cNvPr id="75780" name="Rectangle 2"/>
          <p:cNvSpPr>
            <a:spLocks noGrp="1" noRot="1" noChangeAspect="1" noChangeArrowheads="1" noTextEdit="1"/>
          </p:cNvSpPr>
          <p:nvPr>
            <p:ph type="sldImg"/>
          </p:nvPr>
        </p:nvSpPr>
        <p:spPr>
          <a:xfrm>
            <a:off x="1143000" y="685800"/>
            <a:ext cx="4573588" cy="3430588"/>
          </a:xfrm>
          <a:ln/>
        </p:spPr>
      </p:sp>
      <p:sp>
        <p:nvSpPr>
          <p:cNvPr id="75781"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37</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37</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39</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39</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41</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41</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43</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43</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CC8F3166-9584-4576-BF2A-88277A808BE4}" type="slidenum">
              <a:rPr lang="de-DE" sz="1200">
                <a:solidFill>
                  <a:prstClr val="black"/>
                </a:solidFill>
              </a:rPr>
              <a:pPr algn="r"/>
              <a:t>44</a:t>
            </a:fld>
            <a:endParaRPr lang="de-DE" sz="1200" dirty="0">
              <a:solidFill>
                <a:prstClr val="black"/>
              </a:solidFill>
            </a:endParaRPr>
          </a:p>
        </p:txBody>
      </p:sp>
      <p:sp>
        <p:nvSpPr>
          <p:cNvPr id="75779"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62394A9D-7604-46CA-89C0-B937B3BD6EB5}" type="slidenum">
              <a:rPr lang="en-GB" sz="1300">
                <a:solidFill>
                  <a:prstClr val="black"/>
                </a:solidFill>
              </a:rPr>
              <a:pPr algn="r" defTabSz="947738"/>
              <a:t>44</a:t>
            </a:fld>
            <a:endParaRPr lang="en-GB" sz="1300" dirty="0">
              <a:solidFill>
                <a:prstClr val="black"/>
              </a:solidFill>
            </a:endParaRPr>
          </a:p>
        </p:txBody>
      </p:sp>
      <p:sp>
        <p:nvSpPr>
          <p:cNvPr id="75780" name="Rectangle 2"/>
          <p:cNvSpPr>
            <a:spLocks noGrp="1" noRot="1" noChangeAspect="1" noChangeArrowheads="1" noTextEdit="1"/>
          </p:cNvSpPr>
          <p:nvPr>
            <p:ph type="sldImg"/>
          </p:nvPr>
        </p:nvSpPr>
        <p:spPr>
          <a:xfrm>
            <a:off x="1143000" y="685800"/>
            <a:ext cx="4573588" cy="3430588"/>
          </a:xfrm>
          <a:ln/>
        </p:spPr>
      </p:sp>
      <p:sp>
        <p:nvSpPr>
          <p:cNvPr id="75781"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45</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45</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46</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46</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47</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47</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pPr algn="r"/>
              <a:t>48</a:t>
            </a:fld>
            <a:endParaRPr lang="de-DE" sz="1200" dirty="0"/>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pPr algn="r" defTabSz="947738"/>
              <a:t>48</a:t>
            </a:fld>
            <a:endParaRPr lang="en-GB" sz="1300" dirty="0"/>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50</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50</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61</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61</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64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64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66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66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68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68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69</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69</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71</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71</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72</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72</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74</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74</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80</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80</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81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81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82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82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84</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84</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90</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90</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92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92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93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93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95</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95</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96</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96</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98</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98</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99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99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106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106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111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111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114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114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126</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126</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127</a:t>
            </a:fld>
            <a:endParaRPr lang="de-DE" sz="120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127</a:t>
            </a:fld>
            <a:endParaRPr lang="en-GB" sz="130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130</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130</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132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132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135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135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137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137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149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149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150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150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151</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151</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158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158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160</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160</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161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161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164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164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180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180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182</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182</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D9AD146D-C36D-4BBA-B3C3-4E5EF381C173}" type="slidenum">
              <a:rPr lang="de-DE" sz="1200">
                <a:solidFill>
                  <a:prstClr val="black"/>
                </a:solidFill>
              </a:rPr>
              <a:pPr algn="r"/>
              <a:t>184</a:t>
            </a:fld>
            <a:endParaRPr lang="de-DE" sz="1200">
              <a:solidFill>
                <a:prstClr val="black"/>
              </a:solidFill>
            </a:endParaRPr>
          </a:p>
        </p:txBody>
      </p:sp>
      <p:sp>
        <p:nvSpPr>
          <p:cNvPr id="7680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F6B5062F-F2F4-4AC6-BADC-0FE2CC4822C6}" type="slidenum">
              <a:rPr lang="en-GB" sz="1300">
                <a:solidFill>
                  <a:prstClr val="black"/>
                </a:solidFill>
              </a:rPr>
              <a:pPr algn="r" defTabSz="947738"/>
              <a:t>184</a:t>
            </a:fld>
            <a:endParaRPr lang="en-GB" sz="1300">
              <a:solidFill>
                <a:prstClr val="black"/>
              </a:solidFill>
            </a:endParaRPr>
          </a:p>
        </p:txBody>
      </p:sp>
      <p:sp>
        <p:nvSpPr>
          <p:cNvPr id="76804" name="Rectangle 2"/>
          <p:cNvSpPr>
            <a:spLocks noGrp="1" noRot="1" noChangeAspect="1" noChangeArrowheads="1" noTextEdit="1"/>
          </p:cNvSpPr>
          <p:nvPr>
            <p:ph type="sldImg"/>
          </p:nvPr>
        </p:nvSpPr>
        <p:spPr>
          <a:xfrm>
            <a:off x="1143000" y="685800"/>
            <a:ext cx="4573588" cy="3430588"/>
          </a:xfrm>
          <a:ln/>
        </p:spPr>
      </p:sp>
      <p:sp>
        <p:nvSpPr>
          <p:cNvPr id="7680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186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186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232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232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233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233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Başlık Slaydı">
    <p:spTree>
      <p:nvGrpSpPr>
        <p:cNvPr id="1" name=""/>
        <p:cNvGrpSpPr/>
        <p:nvPr/>
      </p:nvGrpSpPr>
      <p:grpSpPr>
        <a:xfrm>
          <a:off x="0" y="0"/>
          <a:ext cx="0" cy="0"/>
          <a:chOff x="0" y="0"/>
          <a:chExt cx="0" cy="0"/>
        </a:xfrm>
      </p:grpSpPr>
      <p:sp>
        <p:nvSpPr>
          <p:cNvPr id="7" name="Rectangle 15"/>
          <p:cNvSpPr>
            <a:spLocks noChangeArrowheads="1"/>
          </p:cNvSpPr>
          <p:nvPr userDrawn="1"/>
        </p:nvSpPr>
        <p:spPr bwMode="auto">
          <a:xfrm>
            <a:off x="300038" y="6269038"/>
            <a:ext cx="496887" cy="115887"/>
          </a:xfrm>
          <a:prstGeom prst="rect">
            <a:avLst/>
          </a:prstGeom>
          <a:solidFill>
            <a:schemeClr val="accent2"/>
          </a:solidFill>
          <a:ln w="9525" algn="ctr">
            <a:solidFill>
              <a:schemeClr val="bg1"/>
            </a:solidFill>
            <a:miter lim="800000"/>
            <a:headEnd/>
            <a:tailEnd/>
          </a:ln>
          <a:effectLst/>
        </p:spPr>
        <p:txBody>
          <a:bodyPr wrap="none" anchor="ctr"/>
          <a:lstStyle/>
          <a:p>
            <a:pPr>
              <a:defRPr/>
            </a:pPr>
            <a:endParaRPr lang="de-DE"/>
          </a:p>
        </p:txBody>
      </p:sp>
      <p:sp>
        <p:nvSpPr>
          <p:cNvPr id="8" name="Rectangle 16"/>
          <p:cNvSpPr>
            <a:spLocks noChangeArrowheads="1"/>
          </p:cNvSpPr>
          <p:nvPr userDrawn="1"/>
        </p:nvSpPr>
        <p:spPr bwMode="auto">
          <a:xfrm>
            <a:off x="79692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9" name="Rectangle 17"/>
          <p:cNvSpPr>
            <a:spLocks noChangeArrowheads="1"/>
          </p:cNvSpPr>
          <p:nvPr userDrawn="1"/>
        </p:nvSpPr>
        <p:spPr bwMode="auto">
          <a:xfrm>
            <a:off x="129381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0" name="Rectangle 18"/>
          <p:cNvSpPr>
            <a:spLocks noChangeArrowheads="1"/>
          </p:cNvSpPr>
          <p:nvPr userDrawn="1"/>
        </p:nvSpPr>
        <p:spPr bwMode="auto">
          <a:xfrm>
            <a:off x="178911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1" name="Rectangle 19"/>
          <p:cNvSpPr>
            <a:spLocks noChangeArrowheads="1"/>
          </p:cNvSpPr>
          <p:nvPr userDrawn="1"/>
        </p:nvSpPr>
        <p:spPr bwMode="auto">
          <a:xfrm>
            <a:off x="228600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2" name="Rectangle 20"/>
          <p:cNvSpPr>
            <a:spLocks noChangeArrowheads="1"/>
          </p:cNvSpPr>
          <p:nvPr userDrawn="1"/>
        </p:nvSpPr>
        <p:spPr bwMode="auto">
          <a:xfrm>
            <a:off x="2782888"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3" name="Rectangle 21"/>
          <p:cNvSpPr>
            <a:spLocks noChangeArrowheads="1"/>
          </p:cNvSpPr>
          <p:nvPr userDrawn="1"/>
        </p:nvSpPr>
        <p:spPr bwMode="auto">
          <a:xfrm>
            <a:off x="327977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4" name="Rectangle 22"/>
          <p:cNvSpPr>
            <a:spLocks noChangeArrowheads="1"/>
          </p:cNvSpPr>
          <p:nvPr userDrawn="1"/>
        </p:nvSpPr>
        <p:spPr bwMode="auto">
          <a:xfrm>
            <a:off x="377666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5" name="Rectangle 23"/>
          <p:cNvSpPr>
            <a:spLocks noChangeArrowheads="1"/>
          </p:cNvSpPr>
          <p:nvPr userDrawn="1"/>
        </p:nvSpPr>
        <p:spPr bwMode="auto">
          <a:xfrm>
            <a:off x="427196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6" name="Rectangle 24"/>
          <p:cNvSpPr>
            <a:spLocks noChangeArrowheads="1"/>
          </p:cNvSpPr>
          <p:nvPr userDrawn="1"/>
        </p:nvSpPr>
        <p:spPr bwMode="auto">
          <a:xfrm>
            <a:off x="476885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7" name="Line 25"/>
          <p:cNvSpPr>
            <a:spLocks noChangeShapeType="1"/>
          </p:cNvSpPr>
          <p:nvPr userDrawn="1"/>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p>
        </p:txBody>
      </p:sp>
      <p:sp>
        <p:nvSpPr>
          <p:cNvPr id="156674" name="Rectangle 3"/>
          <p:cNvSpPr>
            <a:spLocks noGrp="1" noChangeArrowheads="1"/>
          </p:cNvSpPr>
          <p:nvPr>
            <p:ph type="subTitle" idx="1"/>
          </p:nvPr>
        </p:nvSpPr>
        <p:spPr>
          <a:xfrm>
            <a:off x="1371600" y="3886200"/>
            <a:ext cx="6400800" cy="1752600"/>
          </a:xfrm>
        </p:spPr>
        <p:txBody>
          <a:bodyPr/>
          <a:lstStyle>
            <a:lvl1pPr marL="0" indent="0" algn="ctr">
              <a:buFont typeface="Wingdings" pitchFamily="2" charset="2"/>
              <a:buNone/>
              <a:defRPr noProof="1" smtClean="0"/>
            </a:lvl1pPr>
          </a:lstStyle>
          <a:p>
            <a:r>
              <a:rPr lang="tr-TR" noProof="1" smtClean="0"/>
              <a:t>Formatvorlage des Untertitelmasters durch Klicken bearbeiten</a:t>
            </a:r>
          </a:p>
        </p:txBody>
      </p:sp>
      <p:sp>
        <p:nvSpPr>
          <p:cNvPr id="156676" name="Rectangle 7"/>
          <p:cNvSpPr>
            <a:spLocks noGrp="1" noChangeArrowheads="1"/>
          </p:cNvSpPr>
          <p:nvPr>
            <p:ph type="ctrTitle"/>
          </p:nvPr>
        </p:nvSpPr>
        <p:spPr>
          <a:xfrm>
            <a:off x="685800" y="2130425"/>
            <a:ext cx="7772400" cy="1470025"/>
          </a:xfrm>
        </p:spPr>
        <p:txBody>
          <a:bodyPr/>
          <a:lstStyle>
            <a:lvl1pPr>
              <a:defRPr noProof="1" smtClean="0"/>
            </a:lvl1pPr>
          </a:lstStyle>
          <a:p>
            <a:r>
              <a:rPr lang="tr-TR" noProof="1" smtClean="0"/>
              <a:t>Titelmasterformat durch Klicken bearbeiten</a:t>
            </a:r>
          </a:p>
        </p:txBody>
      </p:sp>
      <p:sp>
        <p:nvSpPr>
          <p:cNvPr id="18" name="Rectangle 5"/>
          <p:cNvSpPr>
            <a:spLocks noGrp="1" noChangeArrowheads="1"/>
          </p:cNvSpPr>
          <p:nvPr>
            <p:ph type="ftr" sz="quarter" idx="10"/>
          </p:nvPr>
        </p:nvSpPr>
        <p:spPr>
          <a:xfrm>
            <a:off x="3124200" y="6245225"/>
            <a:ext cx="2895600" cy="476250"/>
          </a:xfrm>
        </p:spPr>
        <p:txBody>
          <a:bodyPr/>
          <a:lstStyle>
            <a:lvl1pPr>
              <a:defRPr smtClean="0"/>
            </a:lvl1pPr>
          </a:lstStyle>
          <a:p>
            <a:pPr>
              <a:defRPr/>
            </a:pPr>
            <a:endParaRPr lang="tr-TR" dirty="0"/>
          </a:p>
        </p:txBody>
      </p:sp>
    </p:spTree>
  </p:cSld>
  <p:clrMapOvr>
    <a:masterClrMapping/>
  </p:clrMapOvr>
  <p:transition advClick="0" advTm="4000">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idx="1"/>
          </p:nvPr>
        </p:nvSpPr>
        <p:spPr/>
        <p:txBody>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bschnitts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722313" y="4406900"/>
            <a:ext cx="7772400" cy="1362075"/>
          </a:xfrm>
        </p:spPr>
        <p:txBody>
          <a:bodyPr/>
          <a:lstStyle>
            <a:lvl1pPr algn="l">
              <a:defRPr sz="4000" b="1" cap="all"/>
            </a:lvl1pPr>
          </a:lstStyle>
          <a:p>
            <a:r>
              <a:rPr lang="de-DE" smtClean="0"/>
              <a:t>Titelmasterformat durch Klicken bearbeiten</a:t>
            </a:r>
            <a:endParaRPr lang="de-DE"/>
          </a:p>
        </p:txBody>
      </p:sp>
      <p:sp>
        <p:nvSpPr>
          <p:cNvPr id="3" name="Textplatzhalt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de-DE" smtClean="0"/>
              <a:t>Textmasterformate durch Klicken bearbeiten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Inhaltsplatzhalter 3"/>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p:cNvSpPr>
            <a:spLocks noGrp="1"/>
          </p:cNvSpPr>
          <p:nvPr>
            <p:ph type="title"/>
          </p:nvPr>
        </p:nvSpPr>
        <p:spPr>
          <a:xfrm>
            <a:off x="457200" y="274638"/>
            <a:ext cx="8229600" cy="1143000"/>
          </a:xfrm>
        </p:spPr>
        <p:txBody>
          <a:bodyPr/>
          <a:lstStyle>
            <a:lvl1pPr>
              <a:defRPr/>
            </a:lvl1pPr>
          </a:lstStyle>
          <a:p>
            <a:r>
              <a:rPr lang="de-DE" smtClean="0"/>
              <a:t>Titelmasterformat durch Klicken bearbeiten</a:t>
            </a:r>
            <a:endParaRPr lang="de-DE"/>
          </a:p>
        </p:txBody>
      </p:sp>
      <p:sp>
        <p:nvSpPr>
          <p:cNvPr id="3" name="Textplatzhalt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4" name="Inhaltsplatzhalt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Textplatzhalt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6" name="Inhaltsplatzhalt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7"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457200" y="273050"/>
            <a:ext cx="3008313" cy="1162050"/>
          </a:xfrm>
        </p:spPr>
        <p:txBody>
          <a:bodyPr anchor="b"/>
          <a:lstStyle>
            <a:lvl1pPr algn="l">
              <a:defRPr sz="2000" b="1"/>
            </a:lvl1pPr>
          </a:lstStyle>
          <a:p>
            <a:r>
              <a:rPr lang="de-DE" smtClean="0"/>
              <a:t>Titelmasterformat durch Klicken bearbeiten</a:t>
            </a:r>
            <a:endParaRPr lang="de-DE"/>
          </a:p>
        </p:txBody>
      </p:sp>
      <p:sp>
        <p:nvSpPr>
          <p:cNvPr id="3" name="Inhaltsplatzhalt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Textplatzhalt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1792288" y="4800600"/>
            <a:ext cx="5486400" cy="566738"/>
          </a:xfrm>
        </p:spPr>
        <p:txBody>
          <a:bodyPr anchor="b"/>
          <a:lstStyle>
            <a:lvl1pPr algn="l">
              <a:defRPr sz="2000" b="1"/>
            </a:lvl1pPr>
          </a:lstStyle>
          <a:p>
            <a:r>
              <a:rPr lang="de-DE" smtClean="0"/>
              <a:t>Titelmasterformat durch Klicken bearbeiten</a:t>
            </a:r>
            <a:endParaRPr lang="de-DE"/>
          </a:p>
        </p:txBody>
      </p:sp>
      <p:sp>
        <p:nvSpPr>
          <p:cNvPr id="3" name="Bildplatzhalt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smtClean="0"/>
          </a:p>
        </p:txBody>
      </p:sp>
      <p:sp>
        <p:nvSpPr>
          <p:cNvPr id="4" name="Textplatzhalt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Vertikaler Textplatzhalter 2"/>
          <p:cNvSpPr>
            <a:spLocks noGrp="1"/>
          </p:cNvSpPr>
          <p:nvPr>
            <p:ph type="body" orient="vert" idx="1"/>
          </p:nvPr>
        </p:nvSpPr>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p:cNvSpPr>
            <a:spLocks noGrp="1"/>
          </p:cNvSpPr>
          <p:nvPr>
            <p:ph type="title" orient="vert"/>
          </p:nvPr>
        </p:nvSpPr>
        <p:spPr>
          <a:xfrm>
            <a:off x="6689725" y="411163"/>
            <a:ext cx="2130425" cy="5391150"/>
          </a:xfrm>
        </p:spPr>
        <p:txBody>
          <a:bodyPr vert="eaVert"/>
          <a:lstStyle/>
          <a:p>
            <a:r>
              <a:rPr lang="de-DE" smtClean="0"/>
              <a:t>Titelmasterformat durch Klicken bearbeiten</a:t>
            </a:r>
            <a:endParaRPr lang="de-DE"/>
          </a:p>
        </p:txBody>
      </p:sp>
      <p:sp>
        <p:nvSpPr>
          <p:cNvPr id="3" name="Vertikaler Textplatzhalter 2"/>
          <p:cNvSpPr>
            <a:spLocks noGrp="1"/>
          </p:cNvSpPr>
          <p:nvPr>
            <p:ph type="body" orient="vert" idx="1"/>
          </p:nvPr>
        </p:nvSpPr>
        <p:spPr>
          <a:xfrm>
            <a:off x="295275" y="411163"/>
            <a:ext cx="6242050" cy="5391150"/>
          </a:xfrm>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Başlık Slaydı">
    <p:spTree>
      <p:nvGrpSpPr>
        <p:cNvPr id="1" name=""/>
        <p:cNvGrpSpPr/>
        <p:nvPr/>
      </p:nvGrpSpPr>
      <p:grpSpPr>
        <a:xfrm>
          <a:off x="0" y="0"/>
          <a:ext cx="0" cy="0"/>
          <a:chOff x="0" y="0"/>
          <a:chExt cx="0" cy="0"/>
        </a:xfrm>
      </p:grpSpPr>
      <p:sp>
        <p:nvSpPr>
          <p:cNvPr id="7" name="Rectangle 15"/>
          <p:cNvSpPr>
            <a:spLocks noChangeArrowheads="1"/>
          </p:cNvSpPr>
          <p:nvPr userDrawn="1"/>
        </p:nvSpPr>
        <p:spPr bwMode="auto">
          <a:xfrm>
            <a:off x="300038" y="6269038"/>
            <a:ext cx="496887" cy="115887"/>
          </a:xfrm>
          <a:prstGeom prst="rect">
            <a:avLst/>
          </a:prstGeom>
          <a:solidFill>
            <a:schemeClr val="accent2"/>
          </a:solidFill>
          <a:ln w="9525" algn="ctr">
            <a:solidFill>
              <a:schemeClr val="bg1"/>
            </a:solidFill>
            <a:miter lim="800000"/>
            <a:headEnd/>
            <a:tailEnd/>
          </a:ln>
          <a:effectLst/>
        </p:spPr>
        <p:txBody>
          <a:bodyPr wrap="none" anchor="ctr"/>
          <a:lstStyle/>
          <a:p>
            <a:pPr>
              <a:defRPr/>
            </a:pPr>
            <a:endParaRPr lang="de-DE">
              <a:solidFill>
                <a:srgbClr val="000000"/>
              </a:solidFill>
            </a:endParaRPr>
          </a:p>
        </p:txBody>
      </p:sp>
      <p:sp>
        <p:nvSpPr>
          <p:cNvPr id="8" name="Rectangle 16"/>
          <p:cNvSpPr>
            <a:spLocks noChangeArrowheads="1"/>
          </p:cNvSpPr>
          <p:nvPr userDrawn="1"/>
        </p:nvSpPr>
        <p:spPr bwMode="auto">
          <a:xfrm>
            <a:off x="79692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9" name="Rectangle 17"/>
          <p:cNvSpPr>
            <a:spLocks noChangeArrowheads="1"/>
          </p:cNvSpPr>
          <p:nvPr userDrawn="1"/>
        </p:nvSpPr>
        <p:spPr bwMode="auto">
          <a:xfrm>
            <a:off x="129381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0" name="Rectangle 18"/>
          <p:cNvSpPr>
            <a:spLocks noChangeArrowheads="1"/>
          </p:cNvSpPr>
          <p:nvPr userDrawn="1"/>
        </p:nvSpPr>
        <p:spPr bwMode="auto">
          <a:xfrm>
            <a:off x="178911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1" name="Rectangle 19"/>
          <p:cNvSpPr>
            <a:spLocks noChangeArrowheads="1"/>
          </p:cNvSpPr>
          <p:nvPr userDrawn="1"/>
        </p:nvSpPr>
        <p:spPr bwMode="auto">
          <a:xfrm>
            <a:off x="228600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2" name="Rectangle 20"/>
          <p:cNvSpPr>
            <a:spLocks noChangeArrowheads="1"/>
          </p:cNvSpPr>
          <p:nvPr userDrawn="1"/>
        </p:nvSpPr>
        <p:spPr bwMode="auto">
          <a:xfrm>
            <a:off x="2782888"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3" name="Rectangle 21"/>
          <p:cNvSpPr>
            <a:spLocks noChangeArrowheads="1"/>
          </p:cNvSpPr>
          <p:nvPr userDrawn="1"/>
        </p:nvSpPr>
        <p:spPr bwMode="auto">
          <a:xfrm>
            <a:off x="327977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4" name="Rectangle 22"/>
          <p:cNvSpPr>
            <a:spLocks noChangeArrowheads="1"/>
          </p:cNvSpPr>
          <p:nvPr userDrawn="1"/>
        </p:nvSpPr>
        <p:spPr bwMode="auto">
          <a:xfrm>
            <a:off x="377666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5" name="Rectangle 23"/>
          <p:cNvSpPr>
            <a:spLocks noChangeArrowheads="1"/>
          </p:cNvSpPr>
          <p:nvPr userDrawn="1"/>
        </p:nvSpPr>
        <p:spPr bwMode="auto">
          <a:xfrm>
            <a:off x="427196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6" name="Rectangle 24"/>
          <p:cNvSpPr>
            <a:spLocks noChangeArrowheads="1"/>
          </p:cNvSpPr>
          <p:nvPr userDrawn="1"/>
        </p:nvSpPr>
        <p:spPr bwMode="auto">
          <a:xfrm>
            <a:off x="476885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solidFill>
                <a:srgbClr val="000000"/>
              </a:solidFill>
            </a:endParaRPr>
          </a:p>
        </p:txBody>
      </p:sp>
      <p:sp>
        <p:nvSpPr>
          <p:cNvPr id="17" name="Line 25"/>
          <p:cNvSpPr>
            <a:spLocks noChangeShapeType="1"/>
          </p:cNvSpPr>
          <p:nvPr userDrawn="1"/>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solidFill>
                <a:srgbClr val="000000"/>
              </a:solidFill>
            </a:endParaRPr>
          </a:p>
        </p:txBody>
      </p:sp>
      <p:sp>
        <p:nvSpPr>
          <p:cNvPr id="156674" name="Rectangle 3"/>
          <p:cNvSpPr>
            <a:spLocks noGrp="1" noChangeArrowheads="1"/>
          </p:cNvSpPr>
          <p:nvPr>
            <p:ph type="subTitle" idx="1"/>
          </p:nvPr>
        </p:nvSpPr>
        <p:spPr>
          <a:xfrm>
            <a:off x="1371600" y="3886200"/>
            <a:ext cx="6400800" cy="1752600"/>
          </a:xfrm>
        </p:spPr>
        <p:txBody>
          <a:bodyPr/>
          <a:lstStyle>
            <a:lvl1pPr marL="0" indent="0" algn="ctr">
              <a:buFont typeface="Wingdings" pitchFamily="2" charset="2"/>
              <a:buNone/>
              <a:defRPr noProof="1" smtClean="0"/>
            </a:lvl1pPr>
          </a:lstStyle>
          <a:p>
            <a:r>
              <a:rPr lang="tr-TR" noProof="1" smtClean="0"/>
              <a:t>Formatvorlage des Untertitelmasters durch Klicken bearbeiten</a:t>
            </a:r>
          </a:p>
        </p:txBody>
      </p:sp>
      <p:sp>
        <p:nvSpPr>
          <p:cNvPr id="156676" name="Rectangle 7"/>
          <p:cNvSpPr>
            <a:spLocks noGrp="1" noChangeArrowheads="1"/>
          </p:cNvSpPr>
          <p:nvPr>
            <p:ph type="ctrTitle"/>
          </p:nvPr>
        </p:nvSpPr>
        <p:spPr>
          <a:xfrm>
            <a:off x="685800" y="2130425"/>
            <a:ext cx="7772400" cy="1470025"/>
          </a:xfrm>
        </p:spPr>
        <p:txBody>
          <a:bodyPr/>
          <a:lstStyle>
            <a:lvl1pPr>
              <a:defRPr noProof="1" smtClean="0"/>
            </a:lvl1pPr>
          </a:lstStyle>
          <a:p>
            <a:r>
              <a:rPr lang="tr-TR" noProof="1" smtClean="0"/>
              <a:t>Titelmasterformat durch Klicken bearbeiten</a:t>
            </a:r>
          </a:p>
        </p:txBody>
      </p:sp>
      <p:sp>
        <p:nvSpPr>
          <p:cNvPr id="18" name="Rectangle 5"/>
          <p:cNvSpPr>
            <a:spLocks noGrp="1" noChangeArrowheads="1"/>
          </p:cNvSpPr>
          <p:nvPr>
            <p:ph type="ftr" sz="quarter" idx="10"/>
          </p:nvPr>
        </p:nvSpPr>
        <p:spPr>
          <a:xfrm>
            <a:off x="3124200" y="6245225"/>
            <a:ext cx="2895600" cy="476250"/>
          </a:xfrm>
        </p:spPr>
        <p:txBody>
          <a:bodyPr/>
          <a:lstStyle>
            <a:lvl1pPr>
              <a:defRPr smtClean="0"/>
            </a:lvl1pPr>
          </a:lstStyle>
          <a:p>
            <a:pPr>
              <a:defRPr/>
            </a:pPr>
            <a:endParaRPr lang="tr-TR" dirty="0">
              <a:solidFill>
                <a:srgbClr val="FFFFFF"/>
              </a:solidFill>
            </a:endParaRPr>
          </a:p>
        </p:txBody>
      </p:sp>
    </p:spTree>
    <p:extLst>
      <p:ext uri="{BB962C8B-B14F-4D97-AF65-F5344CB8AC3E}">
        <p14:creationId xmlns:p14="http://schemas.microsoft.com/office/powerpoint/2010/main" val="459275612"/>
      </p:ext>
    </p:extLst>
  </p:cSld>
  <p:clrMapOvr>
    <a:masterClrMapping/>
  </p:clrMapOvr>
  <p:transition advClick="0" advTm="4000">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idx="1"/>
          </p:nvPr>
        </p:nvSpPr>
        <p:spPr/>
        <p:txBody>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37056831"/>
      </p:ext>
    </p:extLst>
  </p:cSld>
  <p:clrMapOvr>
    <a:masterClrMapping/>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Abschnitts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722313" y="4406900"/>
            <a:ext cx="7772400" cy="1362075"/>
          </a:xfrm>
        </p:spPr>
        <p:txBody>
          <a:bodyPr/>
          <a:lstStyle>
            <a:lvl1pPr algn="l">
              <a:defRPr sz="4000" b="1" cap="all"/>
            </a:lvl1pPr>
          </a:lstStyle>
          <a:p>
            <a:r>
              <a:rPr lang="de-DE" smtClean="0"/>
              <a:t>Titelmasterformat durch Klicken bearbeiten</a:t>
            </a:r>
            <a:endParaRPr lang="de-DE"/>
          </a:p>
        </p:txBody>
      </p:sp>
      <p:sp>
        <p:nvSpPr>
          <p:cNvPr id="3" name="Textplatzhalt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de-DE" smtClean="0"/>
              <a:t>Textmasterformate durch Klicken bearbeiten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44917381"/>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Inhaltsplatzhalter 3"/>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9913224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p:cNvSpPr>
            <a:spLocks noGrp="1"/>
          </p:cNvSpPr>
          <p:nvPr>
            <p:ph type="title"/>
          </p:nvPr>
        </p:nvSpPr>
        <p:spPr>
          <a:xfrm>
            <a:off x="457200" y="274638"/>
            <a:ext cx="8229600" cy="1143000"/>
          </a:xfrm>
        </p:spPr>
        <p:txBody>
          <a:bodyPr/>
          <a:lstStyle>
            <a:lvl1pPr>
              <a:defRPr/>
            </a:lvl1pPr>
          </a:lstStyle>
          <a:p>
            <a:r>
              <a:rPr lang="de-DE" smtClean="0"/>
              <a:t>Titelmasterformat durch Klicken bearbeiten</a:t>
            </a:r>
            <a:endParaRPr lang="de-DE"/>
          </a:p>
        </p:txBody>
      </p:sp>
      <p:sp>
        <p:nvSpPr>
          <p:cNvPr id="3" name="Textplatzhalt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4" name="Inhaltsplatzhalt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Textplatzhalt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6" name="Inhaltsplatzhalt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3516897"/>
      </p:ext>
    </p:extLst>
  </p:cSld>
  <p:clrMapOvr>
    <a:masterClrMapping/>
  </p:clrMapOvr>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5195116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44125050"/>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457200" y="273050"/>
            <a:ext cx="3008313" cy="1162050"/>
          </a:xfrm>
        </p:spPr>
        <p:txBody>
          <a:bodyPr anchor="b"/>
          <a:lstStyle>
            <a:lvl1pPr algn="l">
              <a:defRPr sz="2000" b="1"/>
            </a:lvl1pPr>
          </a:lstStyle>
          <a:p>
            <a:r>
              <a:rPr lang="de-DE" smtClean="0"/>
              <a:t>Titelmasterformat durch Klicken bearbeiten</a:t>
            </a:r>
            <a:endParaRPr lang="de-DE"/>
          </a:p>
        </p:txBody>
      </p:sp>
      <p:sp>
        <p:nvSpPr>
          <p:cNvPr id="3" name="Inhaltsplatzhalt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Textplatzhalt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1915134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1792288" y="4800600"/>
            <a:ext cx="5486400" cy="566738"/>
          </a:xfrm>
        </p:spPr>
        <p:txBody>
          <a:bodyPr anchor="b"/>
          <a:lstStyle>
            <a:lvl1pPr algn="l">
              <a:defRPr sz="2000" b="1"/>
            </a:lvl1pPr>
          </a:lstStyle>
          <a:p>
            <a:r>
              <a:rPr lang="de-DE" smtClean="0"/>
              <a:t>Titelmasterformat durch Klicken bearbeiten</a:t>
            </a:r>
            <a:endParaRPr lang="de-DE"/>
          </a:p>
        </p:txBody>
      </p:sp>
      <p:sp>
        <p:nvSpPr>
          <p:cNvPr id="3" name="Bildplatzhalt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smtClean="0"/>
          </a:p>
        </p:txBody>
      </p:sp>
      <p:sp>
        <p:nvSpPr>
          <p:cNvPr id="4" name="Textplatzhalt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49435029"/>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Vertikaler Textplatzhalter 2"/>
          <p:cNvSpPr>
            <a:spLocks noGrp="1"/>
          </p:cNvSpPr>
          <p:nvPr>
            <p:ph type="body" orient="vert" idx="1"/>
          </p:nvPr>
        </p:nvSpPr>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1365672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p:cNvSpPr>
            <a:spLocks noGrp="1"/>
          </p:cNvSpPr>
          <p:nvPr>
            <p:ph type="title" orient="vert"/>
          </p:nvPr>
        </p:nvSpPr>
        <p:spPr>
          <a:xfrm>
            <a:off x="6689725" y="411163"/>
            <a:ext cx="2130425" cy="5391150"/>
          </a:xfrm>
        </p:spPr>
        <p:txBody>
          <a:bodyPr vert="eaVert"/>
          <a:lstStyle/>
          <a:p>
            <a:r>
              <a:rPr lang="de-DE" smtClean="0"/>
              <a:t>Titelmasterformat durch Klicken bearbeiten</a:t>
            </a:r>
            <a:endParaRPr lang="de-DE"/>
          </a:p>
        </p:txBody>
      </p:sp>
      <p:sp>
        <p:nvSpPr>
          <p:cNvPr id="3" name="Vertikaler Textplatzhalter 2"/>
          <p:cNvSpPr>
            <a:spLocks noGrp="1"/>
          </p:cNvSpPr>
          <p:nvPr>
            <p:ph type="body" orient="vert" idx="1"/>
          </p:nvPr>
        </p:nvSpPr>
        <p:spPr>
          <a:xfrm>
            <a:off x="295275" y="411163"/>
            <a:ext cx="6242050" cy="5391150"/>
          </a:xfrm>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8723799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4143997824"/>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33852082"/>
      </p:ext>
    </p:extLst>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6513180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7471014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5118345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1866485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84320442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831061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945297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64389336"/>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44753449"/>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4107376192"/>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76504754"/>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1673990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9712477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3046619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496377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05098003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5300709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4514282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60931622"/>
      </p:ext>
    </p:extLst>
  </p:cSld>
  <p:clrMapOvr>
    <a:masterClrMapping/>
  </p:clrMapOvr>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64972594"/>
      </p:ext>
    </p:extLst>
  </p:cSld>
  <p:clrMapOvr>
    <a:masterClrMapping/>
  </p:clrMapOvr>
  <p:timing>
    <p:tnLst>
      <p:par>
        <p:cTn id="1" dur="indefinite" restart="never" nodeType="tmRoot"/>
      </p:par>
    </p:tn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140909222"/>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6265306"/>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9674938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6624546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4952928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5782807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44942704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0383210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0573807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95544251"/>
      </p:ext>
    </p:extLst>
  </p:cSld>
  <p:clrMapOvr>
    <a:masterClrMapping/>
  </p:clrMapOvr>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99940122"/>
      </p:ext>
    </p:extLst>
  </p:cSld>
  <p:clrMapOvr>
    <a:masterClrMapping/>
  </p:clrMapOvr>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758434816"/>
      </p:ext>
    </p:extLst>
  </p:cSld>
  <p:clrMapOvr>
    <a:masterClrMapping/>
  </p:clrMapOvr>
  <p:timing>
    <p:tnLst>
      <p:par>
        <p:cT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60911258"/>
      </p:ext>
    </p:extLst>
  </p:cSld>
  <p:clrMapOvr>
    <a:masterClrMapping/>
  </p:clrMapOvr>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8399762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765334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4242403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3462033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10237218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2548797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0808817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97411951"/>
      </p:ext>
    </p:extLst>
  </p:cSld>
  <p:clrMapOvr>
    <a:masterClrMapping/>
  </p:clrMapOvr>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31055554"/>
      </p:ext>
    </p:extLst>
  </p:cSld>
  <p:clrMapOvr>
    <a:masterClrMapping/>
  </p:clrMapOvr>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prstClr val="black"/>
              </a:solidFill>
            </a:endParaRPr>
          </a:p>
        </p:txBody>
      </p:sp>
    </p:spTree>
    <p:extLst>
      <p:ext uri="{BB962C8B-B14F-4D97-AF65-F5344CB8AC3E}">
        <p14:creationId xmlns:p14="http://schemas.microsoft.com/office/powerpoint/2010/main" val="432264934"/>
      </p:ext>
    </p:extLst>
  </p:cSld>
  <p:clrMapOvr>
    <a:masterClrMapping/>
  </p:clrMapOvr>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2949696758"/>
      </p:ext>
    </p:extLst>
  </p:cSld>
  <p:clrMapOvr>
    <a:masterClrMapping/>
  </p:clrMapOvr>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3879081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197358627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204463025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40420075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prstClr val="white"/>
              </a:solidFill>
            </a:endParaRPr>
          </a:p>
        </p:txBody>
      </p:sp>
    </p:spTree>
    <p:extLst>
      <p:ext uri="{BB962C8B-B14F-4D97-AF65-F5344CB8AC3E}">
        <p14:creationId xmlns:p14="http://schemas.microsoft.com/office/powerpoint/2010/main" val="182390230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421370702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241309984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3245060016"/>
      </p:ext>
    </p:extLst>
  </p:cSld>
  <p:clrMapOvr>
    <a:masterClrMapping/>
  </p:clrMapOvr>
  <p:timing>
    <p:tnLst>
      <p:par>
        <p:cT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prstClr val="white"/>
              </a:solidFill>
            </a:endParaRPr>
          </a:p>
        </p:txBody>
      </p:sp>
    </p:spTree>
    <p:extLst>
      <p:ext uri="{BB962C8B-B14F-4D97-AF65-F5344CB8AC3E}">
        <p14:creationId xmlns:p14="http://schemas.microsoft.com/office/powerpoint/2010/main" val="2146746345"/>
      </p:ext>
    </p:extLst>
  </p:cSld>
  <p:clrMapOvr>
    <a:masterClrMapping/>
  </p:clrMapOvr>
  <p:timing>
    <p:tnLst>
      <p:par>
        <p:cT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403632521"/>
      </p:ext>
    </p:extLst>
  </p:cSld>
  <p:clrMapOvr>
    <a:masterClrMapping/>
  </p:clrMapOvr>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55017401"/>
      </p:ext>
    </p:extLst>
  </p:cSld>
  <p:clrMapOvr>
    <a:masterClrMapping/>
  </p:clrMapOvr>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489794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3563533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8126928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4802396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49584817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1036379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716476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57718363"/>
      </p:ext>
    </p:extLst>
  </p:cSld>
  <p:clrMapOvr>
    <a:masterClrMapping/>
  </p:clrMapOvr>
  <p:timing>
    <p:tnLst>
      <p:par>
        <p:cTn id="1" dur="indefinite" restart="never" nodeType="tmRoot"/>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73877776"/>
      </p:ext>
    </p:extLst>
  </p:cSld>
  <p:clrMapOvr>
    <a:masterClrMapping/>
  </p:clrMapOvr>
  <p:timing>
    <p:tnLst>
      <p:par>
        <p:cTn id="1" dur="indefinite" restart="never" nodeType="tmRoot"/>
      </p:par>
    </p:tn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050570972"/>
      </p:ext>
    </p:extLst>
  </p:cSld>
  <p:clrMapOvr>
    <a:masterClrMapping/>
  </p:clrMapOvr>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62718191"/>
      </p:ext>
    </p:extLst>
  </p:cSld>
  <p:clrMapOvr>
    <a:masterClrMapping/>
  </p:clrMapOvr>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2294194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39075639"/>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701661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5533581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703230015"/>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4765532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8525342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88013789"/>
      </p:ext>
    </p:extLst>
  </p:cSld>
  <p:clrMapOvr>
    <a:masterClrMapping/>
  </p:clrMapOvr>
  <p:timing>
    <p:tnLst>
      <p:par>
        <p:cTn id="1" dur="indefinite" restart="never" nodeType="tmRoot"/>
      </p:par>
    </p:tn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74239750"/>
      </p:ext>
    </p:extLst>
  </p:cSld>
  <p:clrMapOvr>
    <a:masterClrMapping/>
  </p:clrMapOvr>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886723772"/>
      </p:ext>
    </p:extLst>
  </p:cSld>
  <p:clrMapOvr>
    <a:masterClrMapping/>
  </p:clrMapOvr>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54934924"/>
      </p:ext>
    </p:extLst>
  </p:cSld>
  <p:clrMapOvr>
    <a:masterClrMapping/>
  </p:clrMapOvr>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6679591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9273598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8013612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5482154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11434945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6086278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3849641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40754145"/>
      </p:ext>
    </p:extLst>
  </p:cSld>
  <p:clrMapOvr>
    <a:masterClrMapping/>
  </p:clrMapOvr>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00570854"/>
      </p:ext>
    </p:extLst>
  </p:cSld>
  <p:clrMapOvr>
    <a:masterClrMapping/>
  </p:clrMapOvr>
  <p:timing>
    <p:tnLst>
      <p:par>
        <p:cTn id="1" dur="indefinite" restart="never" nodeType="tmRoot"/>
      </p:par>
    </p:tn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49006550"/>
      </p:ext>
    </p:extLst>
  </p:cSld>
  <p:clrMapOvr>
    <a:masterClrMapping/>
  </p:clrMapOvr>
  <p:timing>
    <p:tnLst>
      <p:par>
        <p:cTn id="1" dur="indefinite" restart="never" nodeType="tmRoot"/>
      </p:par>
    </p:tn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08409466"/>
      </p:ext>
    </p:extLst>
  </p:cSld>
  <p:clrMapOvr>
    <a:masterClrMapping/>
  </p:clrMapOvr>
  <p:timing>
    <p:tnLst>
      <p:par>
        <p:cTn id="1" dur="indefinite" restart="never" nodeType="tmRoot"/>
      </p:par>
    </p:tn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8690413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4967854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4980278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2200838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80698963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64415531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047645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07968575"/>
      </p:ext>
    </p:extLst>
  </p:cSld>
  <p:clrMapOvr>
    <a:masterClrMapping/>
  </p:clrMapOvr>
  <p:timing>
    <p:tnLst>
      <p:par>
        <p:cTn id="1" dur="indefinite" restart="never" nodeType="tmRoot"/>
      </p:par>
    </p:tn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82074311"/>
      </p:ext>
    </p:extLst>
  </p:cSld>
  <p:clrMapOvr>
    <a:masterClrMapping/>
  </p:clrMapOvr>
  <p:timing>
    <p:tnLst>
      <p:par>
        <p:cTn id="1" dur="indefinite" restart="never" nodeType="tmRoot"/>
      </p:par>
    </p:tn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179925523"/>
      </p:ext>
    </p:extLst>
  </p:cSld>
  <p:clrMapOvr>
    <a:masterClrMapping/>
  </p:clrMapOvr>
  <p:timing>
    <p:tnLst>
      <p:par>
        <p:cTn id="1" dur="indefinite" restart="never" nodeType="tmRoot"/>
      </p:par>
    </p:tn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11340650"/>
      </p:ext>
    </p:extLst>
  </p:cSld>
  <p:clrMapOvr>
    <a:masterClrMapping/>
  </p:clrMapOvr>
  <p:timing>
    <p:tnLst>
      <p:par>
        <p:cTn id="1" dur="indefinite" restart="never" nodeType="tmRoot"/>
      </p:par>
    </p:tn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4991836"/>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5626991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8116275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009532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6491676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5601679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7028653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53805811"/>
      </p:ext>
    </p:extLst>
  </p:cSld>
  <p:clrMapOvr>
    <a:masterClrMapping/>
  </p:clrMapOvr>
  <p:timing>
    <p:tnLst>
      <p:par>
        <p:cTn id="1" dur="indefinite" restart="never" nodeType="tmRoot"/>
      </p:par>
    </p:tn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74966625"/>
      </p:ext>
    </p:extLst>
  </p:cSld>
  <p:clrMapOvr>
    <a:masterClrMapping/>
  </p:clrMapOvr>
  <p:timing>
    <p:tnLst>
      <p:par>
        <p:cTn id="1" dur="indefinite" restart="never" nodeType="tmRoot"/>
      </p:par>
    </p:tn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235017527"/>
      </p:ext>
    </p:extLst>
  </p:cSld>
  <p:clrMapOvr>
    <a:masterClrMapping/>
  </p:clrMapOvr>
  <p:timing>
    <p:tnLst>
      <p:par>
        <p:cTn id="1" dur="indefinite" restart="never" nodeType="tmRoot"/>
      </p:par>
    </p:tn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91128117"/>
      </p:ext>
    </p:extLst>
  </p:cSld>
  <p:clrMapOvr>
    <a:masterClrMapping/>
  </p:clrMapOvr>
  <p:timing>
    <p:tnLst>
      <p:par>
        <p:cTn id="1" dur="indefinite" restart="never" nodeType="tmRoot"/>
      </p:par>
    </p:tn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2168551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1529211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2019233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77814229"/>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38458129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412666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3616290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64101769"/>
      </p:ext>
    </p:extLst>
  </p:cSld>
  <p:clrMapOvr>
    <a:masterClrMapping/>
  </p:clrMapOvr>
  <p:timing>
    <p:tnLst>
      <p:par>
        <p:cTn id="1" dur="indefinite" restart="never" nodeType="tmRoot"/>
      </p:par>
    </p:tn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50382671"/>
      </p:ext>
    </p:extLst>
  </p:cSld>
  <p:clrMapOvr>
    <a:masterClrMapping/>
  </p:clrMapOvr>
  <p:timing>
    <p:tnLst>
      <p:par>
        <p:cTn id="1" dur="indefinite" restart="never" nodeType="tmRoot"/>
      </p:par>
    </p:tn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404929432"/>
      </p:ext>
    </p:extLst>
  </p:cSld>
  <p:clrMapOvr>
    <a:masterClrMapping/>
  </p:clrMapOvr>
  <p:timing>
    <p:tnLst>
      <p:par>
        <p:cTn id="1" dur="indefinite" restart="never" nodeType="tmRoot"/>
      </p:par>
    </p:tn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1048502"/>
      </p:ext>
    </p:extLst>
  </p:cSld>
  <p:clrMapOvr>
    <a:masterClrMapping/>
  </p:clrMapOvr>
  <p:timing>
    <p:tnLst>
      <p:par>
        <p:cTn id="1" dur="indefinite" restart="never" nodeType="tmRoot"/>
      </p:par>
    </p:tn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3495521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9738204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2253423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7097027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093705010"/>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0838406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9539199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63505516"/>
      </p:ext>
    </p:extLst>
  </p:cSld>
  <p:clrMapOvr>
    <a:masterClrMapping/>
  </p:clrMapOvr>
  <p:timing>
    <p:tnLst>
      <p:par>
        <p:cTn id="1" dur="indefinite" restart="never" nodeType="tmRoot"/>
      </p:par>
    </p:tn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24738317"/>
      </p:ext>
    </p:extLst>
  </p:cSld>
  <p:clrMapOvr>
    <a:masterClrMapping/>
  </p:clrMapOvr>
  <p:timing>
    <p:tnLst>
      <p:par>
        <p:cTn id="1" dur="indefinite" restart="never" nodeType="tmRoot"/>
      </p:par>
    </p:tn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036460994"/>
      </p:ext>
    </p:extLst>
  </p:cSld>
  <p:clrMapOvr>
    <a:masterClrMapping/>
  </p:clrMapOvr>
  <p:timing>
    <p:tnLst>
      <p:par>
        <p:cTn id="1" dur="indefinite" restart="never" nodeType="tmRoot"/>
      </p:par>
    </p:tn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49089452"/>
      </p:ext>
    </p:extLst>
  </p:cSld>
  <p:clrMapOvr>
    <a:masterClrMapping/>
  </p:clrMapOvr>
  <p:timing>
    <p:tnLst>
      <p:par>
        <p:cTn id="1" dur="indefinite" restart="never" nodeType="tmRoot"/>
      </p:par>
    </p:tn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86541170"/>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2396354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2964572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5780758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53767600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4599649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8499827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40050375"/>
      </p:ext>
    </p:extLst>
  </p:cSld>
  <p:clrMapOvr>
    <a:masterClrMapping/>
  </p:clrMapOvr>
  <p:timing>
    <p:tnLst>
      <p:par>
        <p:cTn id="1" dur="indefinite" restart="never" nodeType="tmRoot"/>
      </p:par>
    </p:tn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36225894"/>
      </p:ext>
    </p:extLst>
  </p:cSld>
  <p:clrMapOvr>
    <a:masterClrMapping/>
  </p:clrMapOvr>
  <p:timing>
    <p:tnLst>
      <p:par>
        <p:cTn id="1" dur="indefinite" restart="never" nodeType="tmRoot"/>
      </p:par>
    </p:tn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190.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530542628"/>
      </p:ext>
    </p:extLst>
  </p:cSld>
  <p:clrMapOvr>
    <a:masterClrMapping/>
  </p:clrMapOvr>
  <p:timing>
    <p:tnLst>
      <p:par>
        <p:cTn id="1" dur="indefinite" restart="never" nodeType="tmRoot"/>
      </p:par>
    </p:tn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0258806"/>
      </p:ext>
    </p:extLst>
  </p:cSld>
  <p:clrMapOvr>
    <a:masterClrMapping/>
  </p:clrMapOvr>
  <p:timing>
    <p:tnLst>
      <p:par>
        <p:cTn id="1" dur="indefinite" restart="never" nodeType="tmRoot"/>
      </p:par>
    </p:tn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40591064"/>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24415975"/>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2468356"/>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5130959"/>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01676269"/>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128541"/>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115724"/>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744911"/>
      </p:ext>
    </p:extLst>
  </p:cSld>
  <p:clrMapOvr>
    <a:masterClrMapping/>
  </p:clrMapOvr>
  <p:timing>
    <p:tnLst>
      <p:par>
        <p:cTn id="1" dur="indefinite" restart="never" nodeType="tmRoot"/>
      </p:par>
    </p:tn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321673"/>
      </p:ext>
    </p:extLst>
  </p:cSld>
  <p:clrMapOvr>
    <a:masterClrMapping/>
  </p:clrMapOvr>
  <p:timing>
    <p:tnLst>
      <p:par>
        <p:cTn id="1" dur="indefinite" restart="never" nodeType="tmRoot"/>
      </p:par>
    </p:tn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4072743190"/>
      </p:ext>
    </p:extLst>
  </p:cSld>
  <p:clrMapOvr>
    <a:masterClrMapping/>
  </p:clrMapOvr>
  <p:timing>
    <p:tnLst>
      <p:par>
        <p:cTn id="1" dur="indefinite" restart="never" nodeType="tmRoot"/>
      </p:par>
    </p:tn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19594383"/>
      </p:ext>
    </p:extLst>
  </p:cSld>
  <p:clrMapOvr>
    <a:masterClrMapping/>
  </p:clrMapOvr>
  <p:timing>
    <p:tnLst>
      <p:par>
        <p:cTn id="1" dur="indefinite" restart="never" nodeType="tmRoot"/>
      </p:par>
    </p:tn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64455046"/>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5257039"/>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40937781"/>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7102580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13682439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07427835"/>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3300497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02399044"/>
      </p:ext>
    </p:extLst>
  </p:cSld>
  <p:clrMapOvr>
    <a:masterClrMapping/>
  </p:clrMapOvr>
  <p:timing>
    <p:tnLst>
      <p:par>
        <p:cTn id="1" dur="indefinite" restart="never" nodeType="tmRoot"/>
      </p:par>
    </p:tn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91838807"/>
      </p:ext>
    </p:extLst>
  </p:cSld>
  <p:clrMapOvr>
    <a:masterClrMapping/>
  </p:clrMapOvr>
  <p:timing>
    <p:tnLst>
      <p:par>
        <p:cTn id="1" dur="indefinite" restart="never" nodeType="tmRoot"/>
      </p:par>
    </p:tn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833792821"/>
      </p:ext>
    </p:extLst>
  </p:cSld>
  <p:clrMapOvr>
    <a:masterClrMapping/>
  </p:clrMapOvr>
  <p:timing>
    <p:tnLst>
      <p:par>
        <p:cTn id="1" dur="indefinite" restart="never" nodeType="tmRoot"/>
      </p:par>
    </p:tn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91321135"/>
      </p:ext>
    </p:extLst>
  </p:cSld>
  <p:clrMapOvr>
    <a:masterClrMapping/>
  </p:clrMapOvr>
  <p:timing>
    <p:tnLst>
      <p:par>
        <p:cTn id="1" dur="indefinite" restart="never" nodeType="tmRoot"/>
      </p:par>
    </p:tn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7119116"/>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7387320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3798687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8575303"/>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799358469"/>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3967989"/>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2178423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0313649"/>
      </p:ext>
    </p:extLst>
  </p:cSld>
  <p:clrMapOvr>
    <a:masterClrMapping/>
  </p:clrMapOvr>
  <p:timing>
    <p:tnLst>
      <p:par>
        <p:cTn id="1" dur="indefinite" restart="never" nodeType="tmRoot"/>
      </p:par>
    </p:tn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97032390"/>
      </p:ext>
    </p:extLst>
  </p:cSld>
  <p:clrMapOvr>
    <a:masterClrMapping/>
  </p:clrMapOvr>
  <p:timing>
    <p:tnLst>
      <p:par>
        <p:cTn id="1" dur="indefinite" restart="never" nodeType="tmRoot"/>
      </p:par>
    </p:tn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53282100"/>
      </p:ext>
    </p:extLst>
  </p:cSld>
  <p:clrMapOvr>
    <a:masterClrMapping/>
  </p:clrMapOvr>
  <p:timing>
    <p:tnLst>
      <p:par>
        <p:cTn id="1" dur="indefinite" restart="never" nodeType="tmRoot"/>
      </p:par>
    </p:tn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29052747"/>
      </p:ext>
    </p:extLst>
  </p:cSld>
  <p:clrMapOvr>
    <a:masterClrMapping/>
  </p:clrMapOvr>
  <p:timing>
    <p:tnLst>
      <p:par>
        <p:cTn id="1" dur="indefinite" restart="never" nodeType="tmRoot"/>
      </p:par>
    </p:tn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27670809"/>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80005900"/>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15078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68925224"/>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548416675"/>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60722968"/>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25955586"/>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5086697"/>
      </p:ext>
    </p:extLst>
  </p:cSld>
  <p:clrMapOvr>
    <a:masterClrMapping/>
  </p:clrMapOvr>
  <p:timing>
    <p:tnLst>
      <p:par>
        <p:cTn id="1" dur="indefinite" restart="never" nodeType="tmRoot"/>
      </p:par>
    </p:tn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8090056"/>
      </p:ext>
    </p:extLst>
  </p:cSld>
  <p:clrMapOvr>
    <a:masterClrMapping/>
  </p:clrMapOvr>
  <p:timing>
    <p:tnLst>
      <p:par>
        <p:cTn id="1" dur="indefinite" restart="never" nodeType="tmRoot"/>
      </p:par>
    </p:tn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373106717"/>
      </p:ext>
    </p:extLst>
  </p:cSld>
  <p:clrMapOvr>
    <a:masterClrMapping/>
  </p:clrMapOvr>
  <p:timing>
    <p:tnLst>
      <p:par>
        <p:cTn id="1" dur="indefinite" restart="never" nodeType="tmRoot"/>
      </p:par>
    </p:tn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83011270"/>
      </p:ext>
    </p:extLst>
  </p:cSld>
  <p:clrMapOvr>
    <a:masterClrMapping/>
  </p:clrMapOvr>
  <p:timing>
    <p:tnLst>
      <p:par>
        <p:cTn id="1" dur="indefinite" restart="never" nodeType="tmRoot"/>
      </p:par>
    </p:tn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605566768"/>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9626457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5400691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76774768"/>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503301249"/>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41530736"/>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21106855"/>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07756350"/>
      </p:ext>
    </p:extLst>
  </p:cSld>
  <p:clrMapOvr>
    <a:masterClrMapping/>
  </p:clrMapOvr>
  <p:timing>
    <p:tnLst>
      <p:par>
        <p:cTn id="1" dur="indefinite" restart="never" nodeType="tmRoot"/>
      </p:par>
    </p:tn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64655479"/>
      </p:ext>
    </p:extLst>
  </p:cSld>
  <p:clrMapOvr>
    <a:masterClrMapping/>
  </p:clrMapOvr>
  <p:timing>
    <p:tnLst>
      <p:par>
        <p:cTn id="1" dur="indefinite" restart="never" nodeType="tmRoot"/>
      </p:par>
    </p:tn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86093387"/>
      </p:ext>
    </p:extLst>
  </p:cSld>
  <p:clrMapOvr>
    <a:masterClrMapping/>
  </p:clrMapOvr>
  <p:timing>
    <p:tnLst>
      <p:par>
        <p:cTn id="1" dur="indefinite" restart="never" nodeType="tmRoot"/>
      </p:par>
    </p:tn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73787424"/>
      </p:ext>
    </p:extLst>
  </p:cSld>
  <p:clrMapOvr>
    <a:masterClrMapping/>
  </p:clrMapOvr>
  <p:timing>
    <p:tnLst>
      <p:par>
        <p:cTn id="1" dur="indefinite" restart="never" nodeType="tmRoot"/>
      </p:par>
    </p:tn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60669700"/>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39477734"/>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669525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2021577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62246970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31013883"/>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200719612"/>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67818127"/>
      </p:ext>
    </p:extLst>
  </p:cSld>
  <p:clrMapOvr>
    <a:masterClrMapping/>
  </p:clrMapOvr>
  <p:timing>
    <p:tnLst>
      <p:par>
        <p:cTn id="1" dur="indefinite" restart="never" nodeType="tmRoot"/>
      </p:par>
    </p:tn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81981603"/>
      </p:ext>
    </p:extLst>
  </p:cSld>
  <p:clrMapOvr>
    <a:masterClrMapping/>
  </p:clrMapOvr>
  <p:timing>
    <p:tnLst>
      <p:par>
        <p:cTn id="1" dur="indefinite" restart="never" nodeType="tmRoot"/>
      </p:par>
    </p:tn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540049805"/>
      </p:ext>
    </p:extLst>
  </p:cSld>
  <p:clrMapOvr>
    <a:masterClrMapping/>
  </p:clrMapOvr>
  <p:timing>
    <p:tnLst>
      <p:par>
        <p:cTn id="1" dur="indefinite" restart="never" nodeType="tmRoot"/>
      </p:par>
    </p:tn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18192429"/>
      </p:ext>
    </p:extLst>
  </p:cSld>
  <p:clrMapOvr>
    <a:masterClrMapping/>
  </p:clrMapOvr>
  <p:timing>
    <p:tnLst>
      <p:par>
        <p:cTn id="1" dur="indefinite" restart="never" nodeType="tmRoot"/>
      </p:par>
    </p:tn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70421968"/>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44741939"/>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5496216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30770383"/>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823972471"/>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69454406"/>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27107052"/>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07889253"/>
      </p:ext>
    </p:extLst>
  </p:cSld>
  <p:clrMapOvr>
    <a:masterClrMapping/>
  </p:clrMapOvr>
  <p:timing>
    <p:tnLst>
      <p:par>
        <p:cTn id="1" dur="indefinite" restart="never" nodeType="tmRoot"/>
      </p:par>
    </p:tn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20797934"/>
      </p:ext>
    </p:extLst>
  </p:cSld>
  <p:clrMapOvr>
    <a:masterClrMapping/>
  </p:clrMapOvr>
  <p:timing>
    <p:tnLst>
      <p:par>
        <p:cTn id="1" dur="indefinite" restart="never" nodeType="tmRoot"/>
      </p:par>
    </p:tn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306047202"/>
      </p:ext>
    </p:extLst>
  </p:cSld>
  <p:clrMapOvr>
    <a:masterClrMapping/>
  </p:clrMapOvr>
  <p:timing>
    <p:tnLst>
      <p:par>
        <p:cTn id="1" dur="indefinite" restart="never" nodeType="tmRoot"/>
      </p:par>
    </p:tn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88586045"/>
      </p:ext>
    </p:extLst>
  </p:cSld>
  <p:clrMapOvr>
    <a:masterClrMapping/>
  </p:clrMapOvr>
  <p:timing>
    <p:tnLst>
      <p:par>
        <p:cTn id="1" dur="indefinite" restart="never" nodeType="tmRoot"/>
      </p:par>
    </p:tn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60102161"/>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41465654"/>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18077866"/>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30828422"/>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126601039"/>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12168096"/>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7341710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278950444"/>
      </p:ext>
    </p:extLst>
  </p:cSld>
  <p:clrMapOvr>
    <a:masterClrMapping/>
  </p:clrMapOvr>
  <p:timing>
    <p:tnLst>
      <p:par>
        <p:cTn id="1" dur="indefinite" restart="never" nodeType="tmRoot"/>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51775420"/>
      </p:ext>
    </p:extLst>
  </p:cSld>
  <p:clrMapOvr>
    <a:masterClrMapping/>
  </p:clrMapOvr>
  <p:timing>
    <p:tnLst>
      <p:par>
        <p:cTn id="1" dur="indefinite" restart="never" nodeType="tmRoot"/>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799156902"/>
      </p:ext>
    </p:extLst>
  </p:cSld>
  <p:clrMapOvr>
    <a:masterClrMapping/>
  </p:clrMapOvr>
  <p:timing>
    <p:tnLst>
      <p:par>
        <p:cTn id="1" dur="indefinite" restart="never" nodeType="tmRoot"/>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06436561"/>
      </p:ext>
    </p:extLst>
  </p:cSld>
  <p:clrMapOvr>
    <a:masterClrMapping/>
  </p:clrMapOvr>
  <p:timing>
    <p:tnLst>
      <p:par>
        <p:cTn id="1" dur="indefinite" restart="never" nodeType="tmRoot"/>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34032068"/>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8103303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40694037"/>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62096487"/>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39486723"/>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89934975"/>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49384210"/>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92496547"/>
      </p:ext>
    </p:extLst>
  </p:cSld>
  <p:clrMapOvr>
    <a:masterClrMapping/>
  </p:clrMapOvr>
  <p:timing>
    <p:tnLst>
      <p:par>
        <p:cTn id="1" dur="indefinite" restart="never" nodeType="tmRoot"/>
      </p:par>
    </p:tn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27314644"/>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2.jpe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3.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jpe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2.jpe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image" Target="../media/image3.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2.jpe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image" Target="../media/image3.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image" Target="../media/image2.jpeg"/><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image" Target="../media/image3.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13" Type="http://schemas.openxmlformats.org/officeDocument/2006/relationships/image" Target="../media/image2.jpeg"/><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 Id="rId14" Type="http://schemas.openxmlformats.org/officeDocument/2006/relationships/image" Target="../media/image3.png"/></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image" Target="../media/image2.jpeg"/><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theme" Target="../theme/theme8.xml"/><Relationship Id="rId2" Type="http://schemas.openxmlformats.org/officeDocument/2006/relationships/slideLayout" Target="../slideLayouts/slideLayout7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image" Target="../media/image3.pn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image" Target="../media/image2.jpeg"/><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theme" Target="../theme/theme9.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image" Target="../media/image3.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image" Target="../media/image2.jpeg"/><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theme" Target="../theme/theme10.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image" Target="../media/image3.pn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image" Target="../media/image2.jpeg"/><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theme" Target="../theme/theme11.xml"/><Relationship Id="rId2" Type="http://schemas.openxmlformats.org/officeDocument/2006/relationships/slideLayout" Target="../slideLayouts/slideLayout112.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image" Target="../media/image3.pn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9.xml"/><Relationship Id="rId13" Type="http://schemas.openxmlformats.org/officeDocument/2006/relationships/image" Target="../media/image2.jpeg"/><Relationship Id="rId3" Type="http://schemas.openxmlformats.org/officeDocument/2006/relationships/slideLayout" Target="../slideLayouts/slideLayout124.xml"/><Relationship Id="rId7" Type="http://schemas.openxmlformats.org/officeDocument/2006/relationships/slideLayout" Target="../slideLayouts/slideLayout128.xml"/><Relationship Id="rId12" Type="http://schemas.openxmlformats.org/officeDocument/2006/relationships/theme" Target="../theme/theme12.xml"/><Relationship Id="rId2" Type="http://schemas.openxmlformats.org/officeDocument/2006/relationships/slideLayout" Target="../slideLayouts/slideLayout123.xml"/><Relationship Id="rId1" Type="http://schemas.openxmlformats.org/officeDocument/2006/relationships/slideLayout" Target="../slideLayouts/slideLayout122.xml"/><Relationship Id="rId6" Type="http://schemas.openxmlformats.org/officeDocument/2006/relationships/slideLayout" Target="../slideLayouts/slideLayout127.xml"/><Relationship Id="rId11" Type="http://schemas.openxmlformats.org/officeDocument/2006/relationships/slideLayout" Target="../slideLayouts/slideLayout132.xml"/><Relationship Id="rId5" Type="http://schemas.openxmlformats.org/officeDocument/2006/relationships/slideLayout" Target="../slideLayouts/slideLayout126.xml"/><Relationship Id="rId10" Type="http://schemas.openxmlformats.org/officeDocument/2006/relationships/slideLayout" Target="../slideLayouts/slideLayout131.xml"/><Relationship Id="rId4" Type="http://schemas.openxmlformats.org/officeDocument/2006/relationships/slideLayout" Target="../slideLayouts/slideLayout125.xml"/><Relationship Id="rId9" Type="http://schemas.openxmlformats.org/officeDocument/2006/relationships/slideLayout" Target="../slideLayouts/slideLayout130.xml"/><Relationship Id="rId14" Type="http://schemas.openxmlformats.org/officeDocument/2006/relationships/image" Target="../media/image3.pn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image" Target="../media/image2.jpeg"/><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theme" Target="../theme/theme13.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image" Target="../media/image3.pn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image" Target="../media/image2.jpeg"/><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14.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 Id="rId14" Type="http://schemas.openxmlformats.org/officeDocument/2006/relationships/image" Target="../media/image3.png"/></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2.xml"/><Relationship Id="rId13" Type="http://schemas.openxmlformats.org/officeDocument/2006/relationships/image" Target="../media/image2.jpeg"/><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theme" Target="../theme/theme15.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0" Type="http://schemas.openxmlformats.org/officeDocument/2006/relationships/slideLayout" Target="../slideLayouts/slideLayout164.xml"/><Relationship Id="rId4" Type="http://schemas.openxmlformats.org/officeDocument/2006/relationships/slideLayout" Target="../slideLayouts/slideLayout158.xml"/><Relationship Id="rId9" Type="http://schemas.openxmlformats.org/officeDocument/2006/relationships/slideLayout" Target="../slideLayouts/slideLayout163.xml"/><Relationship Id="rId14" Type="http://schemas.openxmlformats.org/officeDocument/2006/relationships/image" Target="../media/image3.pn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3.xml"/><Relationship Id="rId13" Type="http://schemas.openxmlformats.org/officeDocument/2006/relationships/image" Target="../media/image2.jpeg"/><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theme" Target="../theme/theme16.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 Id="rId14" Type="http://schemas.openxmlformats.org/officeDocument/2006/relationships/image" Target="../media/image3.png"/></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4.xml"/><Relationship Id="rId13" Type="http://schemas.openxmlformats.org/officeDocument/2006/relationships/image" Target="../media/image2.jpeg"/><Relationship Id="rId3" Type="http://schemas.openxmlformats.org/officeDocument/2006/relationships/slideLayout" Target="../slideLayouts/slideLayout179.xml"/><Relationship Id="rId7" Type="http://schemas.openxmlformats.org/officeDocument/2006/relationships/slideLayout" Target="../slideLayouts/slideLayout183.xml"/><Relationship Id="rId12" Type="http://schemas.openxmlformats.org/officeDocument/2006/relationships/theme" Target="../theme/theme17.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6" Type="http://schemas.openxmlformats.org/officeDocument/2006/relationships/slideLayout" Target="../slideLayouts/slideLayout182.xml"/><Relationship Id="rId11" Type="http://schemas.openxmlformats.org/officeDocument/2006/relationships/slideLayout" Target="../slideLayouts/slideLayout187.xml"/><Relationship Id="rId5" Type="http://schemas.openxmlformats.org/officeDocument/2006/relationships/slideLayout" Target="../slideLayouts/slideLayout181.xml"/><Relationship Id="rId10" Type="http://schemas.openxmlformats.org/officeDocument/2006/relationships/slideLayout" Target="../slideLayouts/slideLayout186.xml"/><Relationship Id="rId4" Type="http://schemas.openxmlformats.org/officeDocument/2006/relationships/slideLayout" Target="../slideLayouts/slideLayout180.xml"/><Relationship Id="rId9" Type="http://schemas.openxmlformats.org/officeDocument/2006/relationships/slideLayout" Target="../slideLayouts/slideLayout185.xml"/><Relationship Id="rId14" Type="http://schemas.openxmlformats.org/officeDocument/2006/relationships/image" Target="../media/image3.pn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image" Target="../media/image2.jpeg"/><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theme" Target="../theme/theme18.xml"/><Relationship Id="rId2" Type="http://schemas.openxmlformats.org/officeDocument/2006/relationships/slideLayout" Target="../slideLayouts/slideLayout189.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0" Type="http://schemas.openxmlformats.org/officeDocument/2006/relationships/slideLayout" Target="../slideLayouts/slideLayout197.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image" Target="../media/image3.png"/></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6.xml"/><Relationship Id="rId13" Type="http://schemas.openxmlformats.org/officeDocument/2006/relationships/image" Target="../media/image2.jpeg"/><Relationship Id="rId3" Type="http://schemas.openxmlformats.org/officeDocument/2006/relationships/slideLayout" Target="../slideLayouts/slideLayout201.xml"/><Relationship Id="rId7" Type="http://schemas.openxmlformats.org/officeDocument/2006/relationships/slideLayout" Target="../slideLayouts/slideLayout205.xml"/><Relationship Id="rId12" Type="http://schemas.openxmlformats.org/officeDocument/2006/relationships/theme" Target="../theme/theme19.xml"/><Relationship Id="rId2" Type="http://schemas.openxmlformats.org/officeDocument/2006/relationships/slideLayout" Target="../slideLayouts/slideLayout200.xml"/><Relationship Id="rId1" Type="http://schemas.openxmlformats.org/officeDocument/2006/relationships/slideLayout" Target="../slideLayouts/slideLayout199.xml"/><Relationship Id="rId6" Type="http://schemas.openxmlformats.org/officeDocument/2006/relationships/slideLayout" Target="../slideLayouts/slideLayout204.xml"/><Relationship Id="rId11" Type="http://schemas.openxmlformats.org/officeDocument/2006/relationships/slideLayout" Target="../slideLayouts/slideLayout209.xml"/><Relationship Id="rId5" Type="http://schemas.openxmlformats.org/officeDocument/2006/relationships/slideLayout" Target="../slideLayouts/slideLayout203.xml"/><Relationship Id="rId10" Type="http://schemas.openxmlformats.org/officeDocument/2006/relationships/slideLayout" Target="../slideLayouts/slideLayout208.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14" Type="http://schemas.openxmlformats.org/officeDocument/2006/relationships/image" Target="../media/image3.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7.xml"/><Relationship Id="rId13" Type="http://schemas.openxmlformats.org/officeDocument/2006/relationships/image" Target="../media/image2.jpeg"/><Relationship Id="rId3" Type="http://schemas.openxmlformats.org/officeDocument/2006/relationships/slideLayout" Target="../slideLayouts/slideLayout212.xml"/><Relationship Id="rId7" Type="http://schemas.openxmlformats.org/officeDocument/2006/relationships/slideLayout" Target="../slideLayouts/slideLayout216.xml"/><Relationship Id="rId12" Type="http://schemas.openxmlformats.org/officeDocument/2006/relationships/theme" Target="../theme/theme20.xml"/><Relationship Id="rId2" Type="http://schemas.openxmlformats.org/officeDocument/2006/relationships/slideLayout" Target="../slideLayouts/slideLayout211.xml"/><Relationship Id="rId1" Type="http://schemas.openxmlformats.org/officeDocument/2006/relationships/slideLayout" Target="../slideLayouts/slideLayout210.xml"/><Relationship Id="rId6" Type="http://schemas.openxmlformats.org/officeDocument/2006/relationships/slideLayout" Target="../slideLayouts/slideLayout215.xml"/><Relationship Id="rId11" Type="http://schemas.openxmlformats.org/officeDocument/2006/relationships/slideLayout" Target="../slideLayouts/slideLayout220.xml"/><Relationship Id="rId5" Type="http://schemas.openxmlformats.org/officeDocument/2006/relationships/slideLayout" Target="../slideLayouts/slideLayout214.xml"/><Relationship Id="rId10" Type="http://schemas.openxmlformats.org/officeDocument/2006/relationships/slideLayout" Target="../slideLayouts/slideLayout219.xml"/><Relationship Id="rId4" Type="http://schemas.openxmlformats.org/officeDocument/2006/relationships/slideLayout" Target="../slideLayouts/slideLayout213.xml"/><Relationship Id="rId9" Type="http://schemas.openxmlformats.org/officeDocument/2006/relationships/slideLayout" Target="../slideLayouts/slideLayout218.xml"/><Relationship Id="rId14" Type="http://schemas.openxmlformats.org/officeDocument/2006/relationships/image" Target="../media/image3.png"/></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image" Target="../media/image2.jpeg"/><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theme" Target="../theme/theme21.xml"/><Relationship Id="rId2" Type="http://schemas.openxmlformats.org/officeDocument/2006/relationships/slideLayout" Target="../slideLayouts/slideLayout222.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image" Target="../media/image3.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9.xml"/><Relationship Id="rId13" Type="http://schemas.openxmlformats.org/officeDocument/2006/relationships/image" Target="../media/image2.jpeg"/><Relationship Id="rId3" Type="http://schemas.openxmlformats.org/officeDocument/2006/relationships/slideLayout" Target="../slideLayouts/slideLayout234.xml"/><Relationship Id="rId7" Type="http://schemas.openxmlformats.org/officeDocument/2006/relationships/slideLayout" Target="../slideLayouts/slideLayout238.xml"/><Relationship Id="rId12" Type="http://schemas.openxmlformats.org/officeDocument/2006/relationships/theme" Target="../theme/theme22.xml"/><Relationship Id="rId2" Type="http://schemas.openxmlformats.org/officeDocument/2006/relationships/slideLayout" Target="../slideLayouts/slideLayout233.xml"/><Relationship Id="rId1" Type="http://schemas.openxmlformats.org/officeDocument/2006/relationships/slideLayout" Target="../slideLayouts/slideLayout232.xml"/><Relationship Id="rId6" Type="http://schemas.openxmlformats.org/officeDocument/2006/relationships/slideLayout" Target="../slideLayouts/slideLayout237.xml"/><Relationship Id="rId11" Type="http://schemas.openxmlformats.org/officeDocument/2006/relationships/slideLayout" Target="../slideLayouts/slideLayout242.xml"/><Relationship Id="rId5" Type="http://schemas.openxmlformats.org/officeDocument/2006/relationships/slideLayout" Target="../slideLayouts/slideLayout236.xml"/><Relationship Id="rId10" Type="http://schemas.openxmlformats.org/officeDocument/2006/relationships/slideLayout" Target="../slideLayouts/slideLayout241.xml"/><Relationship Id="rId4" Type="http://schemas.openxmlformats.org/officeDocument/2006/relationships/slideLayout" Target="../slideLayouts/slideLayout235.xml"/><Relationship Id="rId9" Type="http://schemas.openxmlformats.org/officeDocument/2006/relationships/slideLayout" Target="../slideLayouts/slideLayout240.xml"/><Relationship Id="rId14" Type="http://schemas.openxmlformats.org/officeDocument/2006/relationships/image" Target="../media/image3.png"/></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50.xml"/><Relationship Id="rId13" Type="http://schemas.openxmlformats.org/officeDocument/2006/relationships/image" Target="../media/image2.jpeg"/><Relationship Id="rId3" Type="http://schemas.openxmlformats.org/officeDocument/2006/relationships/slideLayout" Target="../slideLayouts/slideLayout245.xml"/><Relationship Id="rId7" Type="http://schemas.openxmlformats.org/officeDocument/2006/relationships/slideLayout" Target="../slideLayouts/slideLayout249.xml"/><Relationship Id="rId12" Type="http://schemas.openxmlformats.org/officeDocument/2006/relationships/theme" Target="../theme/theme23.xml"/><Relationship Id="rId2" Type="http://schemas.openxmlformats.org/officeDocument/2006/relationships/slideLayout" Target="../slideLayouts/slideLayout244.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11" Type="http://schemas.openxmlformats.org/officeDocument/2006/relationships/slideLayout" Target="../slideLayouts/slideLayout253.xml"/><Relationship Id="rId5" Type="http://schemas.openxmlformats.org/officeDocument/2006/relationships/slideLayout" Target="../slideLayouts/slideLayout247.xml"/><Relationship Id="rId10" Type="http://schemas.openxmlformats.org/officeDocument/2006/relationships/slideLayout" Target="../slideLayouts/slideLayout252.xml"/><Relationship Id="rId4" Type="http://schemas.openxmlformats.org/officeDocument/2006/relationships/slideLayout" Target="../slideLayouts/slideLayout246.xml"/><Relationship Id="rId9" Type="http://schemas.openxmlformats.org/officeDocument/2006/relationships/slideLayout" Target="../slideLayouts/slideLayout251.xml"/><Relationship Id="rId14" Type="http://schemas.openxmlformats.org/officeDocument/2006/relationships/image" Target="../media/image3.png"/></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61.xml"/><Relationship Id="rId13" Type="http://schemas.openxmlformats.org/officeDocument/2006/relationships/image" Target="../media/image2.jpeg"/><Relationship Id="rId3" Type="http://schemas.openxmlformats.org/officeDocument/2006/relationships/slideLayout" Target="../slideLayouts/slideLayout256.xml"/><Relationship Id="rId7" Type="http://schemas.openxmlformats.org/officeDocument/2006/relationships/slideLayout" Target="../slideLayouts/slideLayout260.xml"/><Relationship Id="rId12" Type="http://schemas.openxmlformats.org/officeDocument/2006/relationships/theme" Target="../theme/theme24.xml"/><Relationship Id="rId2" Type="http://schemas.openxmlformats.org/officeDocument/2006/relationships/slideLayout" Target="../slideLayouts/slideLayout255.xml"/><Relationship Id="rId1" Type="http://schemas.openxmlformats.org/officeDocument/2006/relationships/slideLayout" Target="../slideLayouts/slideLayout254.xml"/><Relationship Id="rId6" Type="http://schemas.openxmlformats.org/officeDocument/2006/relationships/slideLayout" Target="../slideLayouts/slideLayout259.xml"/><Relationship Id="rId11" Type="http://schemas.openxmlformats.org/officeDocument/2006/relationships/slideLayout" Target="../slideLayouts/slideLayout264.xml"/><Relationship Id="rId5" Type="http://schemas.openxmlformats.org/officeDocument/2006/relationships/slideLayout" Target="../slideLayouts/slideLayout258.xml"/><Relationship Id="rId10" Type="http://schemas.openxmlformats.org/officeDocument/2006/relationships/slideLayout" Target="../slideLayouts/slideLayout263.xml"/><Relationship Id="rId4" Type="http://schemas.openxmlformats.org/officeDocument/2006/relationships/slideLayout" Target="../slideLayouts/slideLayout257.xml"/><Relationship Id="rId9" Type="http://schemas.openxmlformats.org/officeDocument/2006/relationships/slideLayout" Target="../slideLayouts/slideLayout262.xml"/><Relationship Id="rId14" Type="http://schemas.openxmlformats.org/officeDocument/2006/relationships/image" Target="../media/image3.png"/></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72.xml"/><Relationship Id="rId13" Type="http://schemas.openxmlformats.org/officeDocument/2006/relationships/image" Target="../media/image2.jpeg"/><Relationship Id="rId3" Type="http://schemas.openxmlformats.org/officeDocument/2006/relationships/slideLayout" Target="../slideLayouts/slideLayout267.xml"/><Relationship Id="rId7" Type="http://schemas.openxmlformats.org/officeDocument/2006/relationships/slideLayout" Target="../slideLayouts/slideLayout271.xml"/><Relationship Id="rId12" Type="http://schemas.openxmlformats.org/officeDocument/2006/relationships/theme" Target="../theme/theme25.xml"/><Relationship Id="rId2" Type="http://schemas.openxmlformats.org/officeDocument/2006/relationships/slideLayout" Target="../slideLayouts/slideLayout266.xml"/><Relationship Id="rId1" Type="http://schemas.openxmlformats.org/officeDocument/2006/relationships/slideLayout" Target="../slideLayouts/slideLayout265.xml"/><Relationship Id="rId6" Type="http://schemas.openxmlformats.org/officeDocument/2006/relationships/slideLayout" Target="../slideLayouts/slideLayout270.xml"/><Relationship Id="rId11" Type="http://schemas.openxmlformats.org/officeDocument/2006/relationships/slideLayout" Target="../slideLayouts/slideLayout275.xml"/><Relationship Id="rId5" Type="http://schemas.openxmlformats.org/officeDocument/2006/relationships/slideLayout" Target="../slideLayouts/slideLayout269.xml"/><Relationship Id="rId10" Type="http://schemas.openxmlformats.org/officeDocument/2006/relationships/slideLayout" Target="../slideLayouts/slideLayout274.xml"/><Relationship Id="rId4" Type="http://schemas.openxmlformats.org/officeDocument/2006/relationships/slideLayout" Target="../slideLayouts/slideLayout268.xml"/><Relationship Id="rId9" Type="http://schemas.openxmlformats.org/officeDocument/2006/relationships/slideLayout" Target="../slideLayouts/slideLayout273.xml"/><Relationship Id="rId14" Type="http://schemas.openxmlformats.org/officeDocument/2006/relationships/image" Target="../media/image3.png"/></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83.xml"/><Relationship Id="rId13" Type="http://schemas.openxmlformats.org/officeDocument/2006/relationships/image" Target="../media/image2.jpeg"/><Relationship Id="rId3" Type="http://schemas.openxmlformats.org/officeDocument/2006/relationships/slideLayout" Target="../slideLayouts/slideLayout278.xml"/><Relationship Id="rId7" Type="http://schemas.openxmlformats.org/officeDocument/2006/relationships/slideLayout" Target="../slideLayouts/slideLayout282.xml"/><Relationship Id="rId12" Type="http://schemas.openxmlformats.org/officeDocument/2006/relationships/theme" Target="../theme/theme26.xml"/><Relationship Id="rId2" Type="http://schemas.openxmlformats.org/officeDocument/2006/relationships/slideLayout" Target="../slideLayouts/slideLayout277.xml"/><Relationship Id="rId1" Type="http://schemas.openxmlformats.org/officeDocument/2006/relationships/slideLayout" Target="../slideLayouts/slideLayout276.xml"/><Relationship Id="rId6" Type="http://schemas.openxmlformats.org/officeDocument/2006/relationships/slideLayout" Target="../slideLayouts/slideLayout281.xml"/><Relationship Id="rId11" Type="http://schemas.openxmlformats.org/officeDocument/2006/relationships/slideLayout" Target="../slideLayouts/slideLayout286.xml"/><Relationship Id="rId5" Type="http://schemas.openxmlformats.org/officeDocument/2006/relationships/slideLayout" Target="../slideLayouts/slideLayout280.xml"/><Relationship Id="rId10" Type="http://schemas.openxmlformats.org/officeDocument/2006/relationships/slideLayout" Target="../slideLayouts/slideLayout285.xml"/><Relationship Id="rId4" Type="http://schemas.openxmlformats.org/officeDocument/2006/relationships/slideLayout" Target="../slideLayouts/slideLayout279.xml"/><Relationship Id="rId9" Type="http://schemas.openxmlformats.org/officeDocument/2006/relationships/slideLayout" Target="../slideLayouts/slideLayout284.xml"/><Relationship Id="rId14" Type="http://schemas.openxmlformats.org/officeDocument/2006/relationships/image" Target="../media/image3.png"/></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4.xml"/><Relationship Id="rId13" Type="http://schemas.openxmlformats.org/officeDocument/2006/relationships/image" Target="../media/image2.jpeg"/><Relationship Id="rId3" Type="http://schemas.openxmlformats.org/officeDocument/2006/relationships/slideLayout" Target="../slideLayouts/slideLayout289.xml"/><Relationship Id="rId7" Type="http://schemas.openxmlformats.org/officeDocument/2006/relationships/slideLayout" Target="../slideLayouts/slideLayout293.xml"/><Relationship Id="rId12" Type="http://schemas.openxmlformats.org/officeDocument/2006/relationships/theme" Target="../theme/theme27.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5" Type="http://schemas.openxmlformats.org/officeDocument/2006/relationships/slideLayout" Target="../slideLayouts/slideLayout291.xml"/><Relationship Id="rId10" Type="http://schemas.openxmlformats.org/officeDocument/2006/relationships/slideLayout" Target="../slideLayouts/slideLayout296.xml"/><Relationship Id="rId4" Type="http://schemas.openxmlformats.org/officeDocument/2006/relationships/slideLayout" Target="../slideLayouts/slideLayout290.xml"/><Relationship Id="rId9" Type="http://schemas.openxmlformats.org/officeDocument/2006/relationships/slideLayout" Target="../slideLayouts/slideLayout295.xml"/><Relationship Id="rId14" Type="http://schemas.openxmlformats.org/officeDocument/2006/relationships/image" Target="../media/image3.png"/></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05.xml"/><Relationship Id="rId13" Type="http://schemas.openxmlformats.org/officeDocument/2006/relationships/image" Target="../media/image2.jpeg"/><Relationship Id="rId3" Type="http://schemas.openxmlformats.org/officeDocument/2006/relationships/slideLayout" Target="../slideLayouts/slideLayout300.xml"/><Relationship Id="rId7" Type="http://schemas.openxmlformats.org/officeDocument/2006/relationships/slideLayout" Target="../slideLayouts/slideLayout304.xml"/><Relationship Id="rId12" Type="http://schemas.openxmlformats.org/officeDocument/2006/relationships/theme" Target="../theme/theme28.xml"/><Relationship Id="rId2" Type="http://schemas.openxmlformats.org/officeDocument/2006/relationships/slideLayout" Target="../slideLayouts/slideLayout299.xml"/><Relationship Id="rId1" Type="http://schemas.openxmlformats.org/officeDocument/2006/relationships/slideLayout" Target="../slideLayouts/slideLayout298.xml"/><Relationship Id="rId6" Type="http://schemas.openxmlformats.org/officeDocument/2006/relationships/slideLayout" Target="../slideLayouts/slideLayout303.xml"/><Relationship Id="rId11" Type="http://schemas.openxmlformats.org/officeDocument/2006/relationships/slideLayout" Target="../slideLayouts/slideLayout308.xml"/><Relationship Id="rId5" Type="http://schemas.openxmlformats.org/officeDocument/2006/relationships/slideLayout" Target="../slideLayouts/slideLayout302.xml"/><Relationship Id="rId10" Type="http://schemas.openxmlformats.org/officeDocument/2006/relationships/slideLayout" Target="../slideLayouts/slideLayout307.xml"/><Relationship Id="rId4" Type="http://schemas.openxmlformats.org/officeDocument/2006/relationships/slideLayout" Target="../slideLayouts/slideLayout301.xml"/><Relationship Id="rId9" Type="http://schemas.openxmlformats.org/officeDocument/2006/relationships/slideLayout" Target="../slideLayouts/slideLayout306.xml"/><Relationship Id="rId14" Type="http://schemas.openxmlformats.org/officeDocument/2006/relationships/image" Target="../media/image3.png"/></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6.xml"/><Relationship Id="rId13" Type="http://schemas.openxmlformats.org/officeDocument/2006/relationships/image" Target="../media/image2.jpeg"/><Relationship Id="rId3" Type="http://schemas.openxmlformats.org/officeDocument/2006/relationships/slideLayout" Target="../slideLayouts/slideLayout311.xml"/><Relationship Id="rId7" Type="http://schemas.openxmlformats.org/officeDocument/2006/relationships/slideLayout" Target="../slideLayouts/slideLayout315.xml"/><Relationship Id="rId12" Type="http://schemas.openxmlformats.org/officeDocument/2006/relationships/theme" Target="../theme/theme29.xml"/><Relationship Id="rId2" Type="http://schemas.openxmlformats.org/officeDocument/2006/relationships/slideLayout" Target="../slideLayouts/slideLayout310.xml"/><Relationship Id="rId1" Type="http://schemas.openxmlformats.org/officeDocument/2006/relationships/slideLayout" Target="../slideLayouts/slideLayout309.xml"/><Relationship Id="rId6" Type="http://schemas.openxmlformats.org/officeDocument/2006/relationships/slideLayout" Target="../slideLayouts/slideLayout314.xml"/><Relationship Id="rId11" Type="http://schemas.openxmlformats.org/officeDocument/2006/relationships/slideLayout" Target="../slideLayouts/slideLayout319.xml"/><Relationship Id="rId5" Type="http://schemas.openxmlformats.org/officeDocument/2006/relationships/slideLayout" Target="../slideLayouts/slideLayout313.xml"/><Relationship Id="rId10" Type="http://schemas.openxmlformats.org/officeDocument/2006/relationships/slideLayout" Target="../slideLayouts/slideLayout318.xml"/><Relationship Id="rId4" Type="http://schemas.openxmlformats.org/officeDocument/2006/relationships/slideLayout" Target="../slideLayouts/slideLayout312.xml"/><Relationship Id="rId9" Type="http://schemas.openxmlformats.org/officeDocument/2006/relationships/slideLayout" Target="../slideLayouts/slideLayout317.xml"/><Relationship Id="rId14" Type="http://schemas.openxmlformats.org/officeDocument/2006/relationships/image" Target="../media/image3.png"/></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7.xml"/><Relationship Id="rId13" Type="http://schemas.openxmlformats.org/officeDocument/2006/relationships/image" Target="../media/image2.jpeg"/><Relationship Id="rId3" Type="http://schemas.openxmlformats.org/officeDocument/2006/relationships/slideLayout" Target="../slideLayouts/slideLayout322.xml"/><Relationship Id="rId7" Type="http://schemas.openxmlformats.org/officeDocument/2006/relationships/slideLayout" Target="../slideLayouts/slideLayout326.xml"/><Relationship Id="rId12" Type="http://schemas.openxmlformats.org/officeDocument/2006/relationships/theme" Target="../theme/theme30.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11" Type="http://schemas.openxmlformats.org/officeDocument/2006/relationships/slideLayout" Target="../slideLayouts/slideLayout330.xml"/><Relationship Id="rId5" Type="http://schemas.openxmlformats.org/officeDocument/2006/relationships/slideLayout" Target="../slideLayouts/slideLayout324.xml"/><Relationship Id="rId10" Type="http://schemas.openxmlformats.org/officeDocument/2006/relationships/slideLayout" Target="../slideLayouts/slideLayout329.xml"/><Relationship Id="rId4" Type="http://schemas.openxmlformats.org/officeDocument/2006/relationships/slideLayout" Target="../slideLayouts/slideLayout323.xml"/><Relationship Id="rId9" Type="http://schemas.openxmlformats.org/officeDocument/2006/relationships/slideLayout" Target="../slideLayouts/slideLayout328.xml"/><Relationship Id="rId14" Type="http://schemas.openxmlformats.org/officeDocument/2006/relationships/image" Target="../media/image3.png"/></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8.xml"/><Relationship Id="rId13" Type="http://schemas.openxmlformats.org/officeDocument/2006/relationships/image" Target="../media/image2.jpeg"/><Relationship Id="rId3" Type="http://schemas.openxmlformats.org/officeDocument/2006/relationships/slideLayout" Target="../slideLayouts/slideLayout333.xml"/><Relationship Id="rId7" Type="http://schemas.openxmlformats.org/officeDocument/2006/relationships/slideLayout" Target="../slideLayouts/slideLayout337.xml"/><Relationship Id="rId12" Type="http://schemas.openxmlformats.org/officeDocument/2006/relationships/theme" Target="../theme/theme31.xml"/><Relationship Id="rId2" Type="http://schemas.openxmlformats.org/officeDocument/2006/relationships/slideLayout" Target="../slideLayouts/slideLayout332.xml"/><Relationship Id="rId1" Type="http://schemas.openxmlformats.org/officeDocument/2006/relationships/slideLayout" Target="../slideLayouts/slideLayout331.xml"/><Relationship Id="rId6" Type="http://schemas.openxmlformats.org/officeDocument/2006/relationships/slideLayout" Target="../slideLayouts/slideLayout336.xml"/><Relationship Id="rId11" Type="http://schemas.openxmlformats.org/officeDocument/2006/relationships/slideLayout" Target="../slideLayouts/slideLayout341.xml"/><Relationship Id="rId5" Type="http://schemas.openxmlformats.org/officeDocument/2006/relationships/slideLayout" Target="../slideLayouts/slideLayout335.xml"/><Relationship Id="rId10" Type="http://schemas.openxmlformats.org/officeDocument/2006/relationships/slideLayout" Target="../slideLayouts/slideLayout340.xml"/><Relationship Id="rId4" Type="http://schemas.openxmlformats.org/officeDocument/2006/relationships/slideLayout" Target="../slideLayouts/slideLayout334.xml"/><Relationship Id="rId9" Type="http://schemas.openxmlformats.org/officeDocument/2006/relationships/slideLayout" Target="../slideLayouts/slideLayout339.xml"/><Relationship Id="rId14" Type="http://schemas.openxmlformats.org/officeDocument/2006/relationships/image" Target="../media/image3.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3074"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1028"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p>
        </p:txBody>
      </p:sp>
      <p:sp>
        <p:nvSpPr>
          <p:cNvPr id="3076"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2063" name="Rectangle 15"/>
          <p:cNvSpPr>
            <a:spLocks noChangeArrowheads="1"/>
          </p:cNvSpPr>
          <p:nvPr/>
        </p:nvSpPr>
        <p:spPr bwMode="auto">
          <a:xfrm>
            <a:off x="300038" y="6269038"/>
            <a:ext cx="496887" cy="158750"/>
          </a:xfrm>
          <a:prstGeom prst="rect">
            <a:avLst/>
          </a:prstGeom>
          <a:solidFill>
            <a:srgbClr val="E2E2E2"/>
          </a:solidFill>
          <a:ln w="9525" algn="ctr">
            <a:solidFill>
              <a:schemeClr val="bg1"/>
            </a:solidFill>
            <a:miter lim="800000"/>
            <a:headEnd/>
            <a:tailEnd/>
          </a:ln>
          <a:effectLst/>
        </p:spPr>
        <p:txBody>
          <a:bodyPr wrap="none" anchor="ctr"/>
          <a:lstStyle/>
          <a:p>
            <a:pPr>
              <a:defRPr/>
            </a:pPr>
            <a:endParaRPr lang="de-DE"/>
          </a:p>
        </p:txBody>
      </p:sp>
      <p:sp>
        <p:nvSpPr>
          <p:cNvPr id="2064" name="Rectangle 16"/>
          <p:cNvSpPr>
            <a:spLocks noChangeArrowheads="1"/>
          </p:cNvSpPr>
          <p:nvPr/>
        </p:nvSpPr>
        <p:spPr bwMode="auto">
          <a:xfrm>
            <a:off x="79692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5" name="Rectangle 17"/>
          <p:cNvSpPr>
            <a:spLocks noChangeArrowheads="1"/>
          </p:cNvSpPr>
          <p:nvPr/>
        </p:nvSpPr>
        <p:spPr bwMode="auto">
          <a:xfrm>
            <a:off x="129381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6" name="Rectangle 18"/>
          <p:cNvSpPr>
            <a:spLocks noChangeArrowheads="1"/>
          </p:cNvSpPr>
          <p:nvPr/>
        </p:nvSpPr>
        <p:spPr bwMode="auto">
          <a:xfrm>
            <a:off x="178911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7" name="Rectangle 19"/>
          <p:cNvSpPr>
            <a:spLocks noChangeArrowheads="1"/>
          </p:cNvSpPr>
          <p:nvPr/>
        </p:nvSpPr>
        <p:spPr bwMode="auto">
          <a:xfrm>
            <a:off x="228600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8" name="Rectangle 20"/>
          <p:cNvSpPr>
            <a:spLocks noChangeArrowheads="1"/>
          </p:cNvSpPr>
          <p:nvPr/>
        </p:nvSpPr>
        <p:spPr bwMode="auto">
          <a:xfrm>
            <a:off x="2782888"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9" name="Rectangle 21"/>
          <p:cNvSpPr>
            <a:spLocks noChangeArrowheads="1"/>
          </p:cNvSpPr>
          <p:nvPr/>
        </p:nvSpPr>
        <p:spPr bwMode="auto">
          <a:xfrm>
            <a:off x="327977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0" name="Rectangle 22"/>
          <p:cNvSpPr>
            <a:spLocks noChangeArrowheads="1"/>
          </p:cNvSpPr>
          <p:nvPr/>
        </p:nvSpPr>
        <p:spPr bwMode="auto">
          <a:xfrm>
            <a:off x="377666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1" name="Rectangle 23"/>
          <p:cNvSpPr>
            <a:spLocks noChangeArrowheads="1"/>
          </p:cNvSpPr>
          <p:nvPr/>
        </p:nvSpPr>
        <p:spPr bwMode="auto">
          <a:xfrm>
            <a:off x="427196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2" name="Rectangle 24"/>
          <p:cNvSpPr>
            <a:spLocks noChangeArrowheads="1"/>
          </p:cNvSpPr>
          <p:nvPr/>
        </p:nvSpPr>
        <p:spPr bwMode="auto">
          <a:xfrm>
            <a:off x="476885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3" name="Line 25"/>
          <p:cNvSpPr>
            <a:spLocks noChangeShapeType="1"/>
          </p:cNvSpPr>
          <p:nvPr/>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p>
        </p:txBody>
      </p:sp>
    </p:spTree>
  </p:cSld>
  <p:clrMap bg1="lt1" tx1="dk1" bg2="lt2" tx2="dk2" accent1="accent1" accent2="accent2" accent3="accent3" accent4="accent4" accent5="accent5" accent6="accent6" hlink="hlink" folHlink="folHlink"/>
  <p:sldLayoutIdLst>
    <p:sldLayoutId id="2147483694"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ransition advClick="0" advTm="4000">
    <p:fade/>
  </p:transition>
  <p:timing>
    <p:tnLst>
      <p:par>
        <p:cTn id="1" dur="indefinite" restart="never" nodeType="tmRoot"/>
      </p:par>
    </p:tnLst>
  </p:timing>
  <p:txStyles>
    <p:title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p:titleStyle>
    <p:bodyStyle>
      <a:lvl1pPr marL="180975" indent="-180975" algn="l" rtl="0" eaLnBrk="0" fontAlgn="base" hangingPunct="0">
        <a:spcBef>
          <a:spcPct val="20000"/>
        </a:spcBef>
        <a:spcAft>
          <a:spcPct val="0"/>
        </a:spcAft>
        <a:buFont typeface="Wingdings" pitchFamily="2" charset="2"/>
        <a:buChar char="§"/>
        <a:defRPr sz="1600">
          <a:solidFill>
            <a:schemeClr val="tx1"/>
          </a:solidFill>
          <a:latin typeface="+mn-lt"/>
          <a:ea typeface="+mn-ea"/>
          <a:cs typeface="+mn-cs"/>
        </a:defRPr>
      </a:lvl1pPr>
      <a:lvl2pPr marL="444500" indent="-261938" algn="l" rtl="0" eaLnBrk="0" fontAlgn="base" hangingPunct="0">
        <a:spcBef>
          <a:spcPct val="20000"/>
        </a:spcBef>
        <a:spcAft>
          <a:spcPct val="0"/>
        </a:spcAft>
        <a:buChar char="–"/>
        <a:defRPr sz="1600">
          <a:solidFill>
            <a:schemeClr val="tx1"/>
          </a:solidFill>
          <a:latin typeface="+mn-lt"/>
          <a:cs typeface="+mn-cs"/>
        </a:defRPr>
      </a:lvl2pPr>
      <a:lvl3pPr marL="720725" indent="-274638" algn="l" rtl="0" eaLnBrk="0" fontAlgn="base" hangingPunct="0">
        <a:spcBef>
          <a:spcPct val="20000"/>
        </a:spcBef>
        <a:spcAft>
          <a:spcPct val="0"/>
        </a:spcAft>
        <a:buChar char="•"/>
        <a:defRPr sz="1600">
          <a:solidFill>
            <a:schemeClr val="tx1"/>
          </a:solidFill>
          <a:latin typeface="+mn-lt"/>
          <a:cs typeface="+mn-cs"/>
        </a:defRPr>
      </a:lvl3pPr>
      <a:lvl4pPr marL="987425" indent="-265113" algn="l" rtl="0" eaLnBrk="0" fontAlgn="base" hangingPunct="0">
        <a:spcBef>
          <a:spcPct val="20000"/>
        </a:spcBef>
        <a:spcAft>
          <a:spcPct val="0"/>
        </a:spcAft>
        <a:buChar char="–"/>
        <a:defRPr sz="1600">
          <a:solidFill>
            <a:schemeClr val="tx1"/>
          </a:solidFill>
          <a:latin typeface="+mn-lt"/>
          <a:cs typeface="+mn-cs"/>
        </a:defRPr>
      </a:lvl4pPr>
      <a:lvl5pPr marL="1254125" indent="-265113" algn="l" rtl="0" eaLnBrk="0" fontAlgn="base" hangingPunct="0">
        <a:spcBef>
          <a:spcPct val="20000"/>
        </a:spcBef>
        <a:spcAft>
          <a:spcPct val="0"/>
        </a:spcAft>
        <a:buChar char="»"/>
        <a:defRPr sz="1600">
          <a:solidFill>
            <a:schemeClr val="tx1"/>
          </a:solidFill>
          <a:latin typeface="+mn-lt"/>
          <a:cs typeface="+mn-cs"/>
        </a:defRPr>
      </a:lvl5pPr>
      <a:lvl6pPr marL="1711325" indent="-265113" algn="l" rtl="0" eaLnBrk="0" fontAlgn="base" hangingPunct="0">
        <a:spcBef>
          <a:spcPct val="20000"/>
        </a:spcBef>
        <a:spcAft>
          <a:spcPct val="0"/>
        </a:spcAft>
        <a:buChar char="»"/>
        <a:defRPr>
          <a:solidFill>
            <a:schemeClr val="tx1"/>
          </a:solidFill>
          <a:latin typeface="+mn-lt"/>
          <a:cs typeface="+mn-cs"/>
        </a:defRPr>
      </a:lvl6pPr>
      <a:lvl7pPr marL="2168525" indent="-265113" algn="l" rtl="0" eaLnBrk="0" fontAlgn="base" hangingPunct="0">
        <a:spcBef>
          <a:spcPct val="20000"/>
        </a:spcBef>
        <a:spcAft>
          <a:spcPct val="0"/>
        </a:spcAft>
        <a:buChar char="»"/>
        <a:defRPr>
          <a:solidFill>
            <a:schemeClr val="tx1"/>
          </a:solidFill>
          <a:latin typeface="+mn-lt"/>
          <a:cs typeface="+mn-cs"/>
        </a:defRPr>
      </a:lvl7pPr>
      <a:lvl8pPr marL="2625725" indent="-265113" algn="l" rtl="0" eaLnBrk="0" fontAlgn="base" hangingPunct="0">
        <a:spcBef>
          <a:spcPct val="20000"/>
        </a:spcBef>
        <a:spcAft>
          <a:spcPct val="0"/>
        </a:spcAft>
        <a:buChar char="»"/>
        <a:defRPr>
          <a:solidFill>
            <a:schemeClr val="tx1"/>
          </a:solidFill>
          <a:latin typeface="+mn-lt"/>
          <a:cs typeface="+mn-cs"/>
        </a:defRPr>
      </a:lvl8pPr>
      <a:lvl9pPr marL="3082925" indent="-265113" algn="l" rtl="0" eaLnBrk="0" fontAlgn="base" hangingPunct="0">
        <a:spcBef>
          <a:spcPct val="20000"/>
        </a:spcBef>
        <a:spcAft>
          <a:spcPct val="0"/>
        </a:spcAft>
        <a:buChar char="»"/>
        <a:defRPr>
          <a:solidFill>
            <a:schemeClr val="tx1"/>
          </a:solidFill>
          <a:latin typeface="+mn-lt"/>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latin typeface="Arial" pitchFamily="34" charset="0"/>
                <a:cs typeface="Arial" pitchFamily="34" charset="0"/>
              </a:rPr>
              <a:t>Page </a:t>
            </a:r>
            <a:r>
              <a:rPr lang="de-DE" sz="1000">
                <a:latin typeface="Arial" pitchFamily="34" charset="0"/>
                <a:cs typeface="Arial" pitchFamily="34" charset="0"/>
                <a:sym typeface="Wingdings" pitchFamily="2" charset="2"/>
              </a:rPr>
              <a:t></a:t>
            </a:r>
            <a:r>
              <a:rPr lang="de-DE" sz="1000">
                <a:latin typeface="Arial" pitchFamily="34" charset="0"/>
                <a:cs typeface="Arial" pitchFamily="34" charset="0"/>
              </a:rPr>
              <a:t> </a:t>
            </a:r>
            <a:fld id="{CF825FEF-9EFF-427A-BA79-FFBBF98227EB}" type="slidenum">
              <a:rPr lang="de-DE" sz="1000">
                <a:latin typeface="Arial" pitchFamily="34" charset="0"/>
                <a:cs typeface="Arial" pitchFamily="34" charset="0"/>
              </a:rPr>
              <a:pPr>
                <a:defRPr/>
              </a:pPr>
              <a:t>‹#›</a:t>
            </a:fld>
            <a:endParaRPr lang="de-DE" sz="1000">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cSld>
  <p:clrMap bg1="lt1" tx1="dk1" bg2="lt2" tx2="dk2" accent1="accent1" accent2="accent2" accent3="accent3" accent4="accent4" accent5="accent5" accent6="accent6" hlink="hlink" folHlink="folHlink"/>
  <p:sldLayoutIdLst>
    <p:sldLayoutId id="2147483695"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3074"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1028"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3076"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2063" name="Rectangle 15"/>
          <p:cNvSpPr>
            <a:spLocks noChangeArrowheads="1"/>
          </p:cNvSpPr>
          <p:nvPr/>
        </p:nvSpPr>
        <p:spPr bwMode="auto">
          <a:xfrm>
            <a:off x="300038" y="6269038"/>
            <a:ext cx="496887" cy="158750"/>
          </a:xfrm>
          <a:prstGeom prst="rect">
            <a:avLst/>
          </a:prstGeom>
          <a:solidFill>
            <a:srgbClr val="E2E2E2"/>
          </a:solidFill>
          <a:ln w="9525" algn="ctr">
            <a:solidFill>
              <a:schemeClr val="bg1"/>
            </a:solidFill>
            <a:miter lim="800000"/>
            <a:headEnd/>
            <a:tailEnd/>
          </a:ln>
          <a:effectLst/>
        </p:spPr>
        <p:txBody>
          <a:bodyPr wrap="none" anchor="ctr"/>
          <a:lstStyle/>
          <a:p>
            <a:pPr>
              <a:defRPr/>
            </a:pPr>
            <a:endParaRPr lang="de-DE">
              <a:solidFill>
                <a:srgbClr val="000000"/>
              </a:solidFill>
            </a:endParaRPr>
          </a:p>
        </p:txBody>
      </p:sp>
      <p:sp>
        <p:nvSpPr>
          <p:cNvPr id="2064" name="Rectangle 16"/>
          <p:cNvSpPr>
            <a:spLocks noChangeArrowheads="1"/>
          </p:cNvSpPr>
          <p:nvPr/>
        </p:nvSpPr>
        <p:spPr bwMode="auto">
          <a:xfrm>
            <a:off x="79692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65" name="Rectangle 17"/>
          <p:cNvSpPr>
            <a:spLocks noChangeArrowheads="1"/>
          </p:cNvSpPr>
          <p:nvPr/>
        </p:nvSpPr>
        <p:spPr bwMode="auto">
          <a:xfrm>
            <a:off x="129381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66" name="Rectangle 18"/>
          <p:cNvSpPr>
            <a:spLocks noChangeArrowheads="1"/>
          </p:cNvSpPr>
          <p:nvPr/>
        </p:nvSpPr>
        <p:spPr bwMode="auto">
          <a:xfrm>
            <a:off x="178911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67" name="Rectangle 19"/>
          <p:cNvSpPr>
            <a:spLocks noChangeArrowheads="1"/>
          </p:cNvSpPr>
          <p:nvPr/>
        </p:nvSpPr>
        <p:spPr bwMode="auto">
          <a:xfrm>
            <a:off x="228600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68" name="Rectangle 20"/>
          <p:cNvSpPr>
            <a:spLocks noChangeArrowheads="1"/>
          </p:cNvSpPr>
          <p:nvPr/>
        </p:nvSpPr>
        <p:spPr bwMode="auto">
          <a:xfrm>
            <a:off x="2782888"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69" name="Rectangle 21"/>
          <p:cNvSpPr>
            <a:spLocks noChangeArrowheads="1"/>
          </p:cNvSpPr>
          <p:nvPr/>
        </p:nvSpPr>
        <p:spPr bwMode="auto">
          <a:xfrm>
            <a:off x="327977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70" name="Rectangle 22"/>
          <p:cNvSpPr>
            <a:spLocks noChangeArrowheads="1"/>
          </p:cNvSpPr>
          <p:nvPr/>
        </p:nvSpPr>
        <p:spPr bwMode="auto">
          <a:xfrm>
            <a:off x="377666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71" name="Rectangle 23"/>
          <p:cNvSpPr>
            <a:spLocks noChangeArrowheads="1"/>
          </p:cNvSpPr>
          <p:nvPr/>
        </p:nvSpPr>
        <p:spPr bwMode="auto">
          <a:xfrm>
            <a:off x="427196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72" name="Rectangle 24"/>
          <p:cNvSpPr>
            <a:spLocks noChangeArrowheads="1"/>
          </p:cNvSpPr>
          <p:nvPr/>
        </p:nvSpPr>
        <p:spPr bwMode="auto">
          <a:xfrm>
            <a:off x="476885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solidFill>
                <a:srgbClr val="000000"/>
              </a:solidFill>
            </a:endParaRPr>
          </a:p>
        </p:txBody>
      </p:sp>
      <p:sp>
        <p:nvSpPr>
          <p:cNvPr id="2073" name="Line 25"/>
          <p:cNvSpPr>
            <a:spLocks noChangeShapeType="1"/>
          </p:cNvSpPr>
          <p:nvPr/>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solidFill>
                <a:srgbClr val="000000"/>
              </a:solidFill>
            </a:endParaRPr>
          </a:p>
        </p:txBody>
      </p:sp>
    </p:spTree>
    <p:extLst>
      <p:ext uri="{BB962C8B-B14F-4D97-AF65-F5344CB8AC3E}">
        <p14:creationId xmlns:p14="http://schemas.microsoft.com/office/powerpoint/2010/main" val="538856730"/>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transition advClick="0" advTm="4000">
    <p:fade/>
  </p:transition>
  <p:timing>
    <p:tnLst>
      <p:par>
        <p:cTn id="1" dur="indefinite" restart="never" nodeType="tmRoot"/>
      </p:par>
    </p:tnLst>
  </p:timing>
  <p:hf sldNum="0" hdr="0" ftr="0"/>
  <p:txStyles>
    <p:title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p:titleStyle>
    <p:bodyStyle>
      <a:lvl1pPr marL="180975" indent="-180975" algn="l" rtl="0" eaLnBrk="0" fontAlgn="base" hangingPunct="0">
        <a:spcBef>
          <a:spcPct val="20000"/>
        </a:spcBef>
        <a:spcAft>
          <a:spcPct val="0"/>
        </a:spcAft>
        <a:buFont typeface="Wingdings" pitchFamily="2" charset="2"/>
        <a:buChar char="§"/>
        <a:defRPr sz="1600">
          <a:solidFill>
            <a:schemeClr val="tx1"/>
          </a:solidFill>
          <a:latin typeface="+mn-lt"/>
          <a:ea typeface="+mn-ea"/>
          <a:cs typeface="+mn-cs"/>
        </a:defRPr>
      </a:lvl1pPr>
      <a:lvl2pPr marL="444500" indent="-261938" algn="l" rtl="0" eaLnBrk="0" fontAlgn="base" hangingPunct="0">
        <a:spcBef>
          <a:spcPct val="20000"/>
        </a:spcBef>
        <a:spcAft>
          <a:spcPct val="0"/>
        </a:spcAft>
        <a:buChar char="–"/>
        <a:defRPr sz="1600">
          <a:solidFill>
            <a:schemeClr val="tx1"/>
          </a:solidFill>
          <a:latin typeface="+mn-lt"/>
          <a:cs typeface="+mn-cs"/>
        </a:defRPr>
      </a:lvl2pPr>
      <a:lvl3pPr marL="720725" indent="-274638" algn="l" rtl="0" eaLnBrk="0" fontAlgn="base" hangingPunct="0">
        <a:spcBef>
          <a:spcPct val="20000"/>
        </a:spcBef>
        <a:spcAft>
          <a:spcPct val="0"/>
        </a:spcAft>
        <a:buChar char="•"/>
        <a:defRPr sz="1600">
          <a:solidFill>
            <a:schemeClr val="tx1"/>
          </a:solidFill>
          <a:latin typeface="+mn-lt"/>
          <a:cs typeface="+mn-cs"/>
        </a:defRPr>
      </a:lvl3pPr>
      <a:lvl4pPr marL="987425" indent="-265113" algn="l" rtl="0" eaLnBrk="0" fontAlgn="base" hangingPunct="0">
        <a:spcBef>
          <a:spcPct val="20000"/>
        </a:spcBef>
        <a:spcAft>
          <a:spcPct val="0"/>
        </a:spcAft>
        <a:buChar char="–"/>
        <a:defRPr sz="1600">
          <a:solidFill>
            <a:schemeClr val="tx1"/>
          </a:solidFill>
          <a:latin typeface="+mn-lt"/>
          <a:cs typeface="+mn-cs"/>
        </a:defRPr>
      </a:lvl4pPr>
      <a:lvl5pPr marL="1254125" indent="-265113" algn="l" rtl="0" eaLnBrk="0" fontAlgn="base" hangingPunct="0">
        <a:spcBef>
          <a:spcPct val="20000"/>
        </a:spcBef>
        <a:spcAft>
          <a:spcPct val="0"/>
        </a:spcAft>
        <a:buChar char="»"/>
        <a:defRPr sz="1600">
          <a:solidFill>
            <a:schemeClr val="tx1"/>
          </a:solidFill>
          <a:latin typeface="+mn-lt"/>
          <a:cs typeface="+mn-cs"/>
        </a:defRPr>
      </a:lvl5pPr>
      <a:lvl6pPr marL="1711325" indent="-265113" algn="l" rtl="0" eaLnBrk="0" fontAlgn="base" hangingPunct="0">
        <a:spcBef>
          <a:spcPct val="20000"/>
        </a:spcBef>
        <a:spcAft>
          <a:spcPct val="0"/>
        </a:spcAft>
        <a:buChar char="»"/>
        <a:defRPr>
          <a:solidFill>
            <a:schemeClr val="tx1"/>
          </a:solidFill>
          <a:latin typeface="+mn-lt"/>
          <a:cs typeface="+mn-cs"/>
        </a:defRPr>
      </a:lvl6pPr>
      <a:lvl7pPr marL="2168525" indent="-265113" algn="l" rtl="0" eaLnBrk="0" fontAlgn="base" hangingPunct="0">
        <a:spcBef>
          <a:spcPct val="20000"/>
        </a:spcBef>
        <a:spcAft>
          <a:spcPct val="0"/>
        </a:spcAft>
        <a:buChar char="»"/>
        <a:defRPr>
          <a:solidFill>
            <a:schemeClr val="tx1"/>
          </a:solidFill>
          <a:latin typeface="+mn-lt"/>
          <a:cs typeface="+mn-cs"/>
        </a:defRPr>
      </a:lvl7pPr>
      <a:lvl8pPr marL="2625725" indent="-265113" algn="l" rtl="0" eaLnBrk="0" fontAlgn="base" hangingPunct="0">
        <a:spcBef>
          <a:spcPct val="20000"/>
        </a:spcBef>
        <a:spcAft>
          <a:spcPct val="0"/>
        </a:spcAft>
        <a:buChar char="»"/>
        <a:defRPr>
          <a:solidFill>
            <a:schemeClr val="tx1"/>
          </a:solidFill>
          <a:latin typeface="+mn-lt"/>
          <a:cs typeface="+mn-cs"/>
        </a:defRPr>
      </a:lvl8pPr>
      <a:lvl9pPr marL="3082925" indent="-265113" algn="l" rtl="0" eaLnBrk="0" fontAlgn="base" hangingPunct="0">
        <a:spcBef>
          <a:spcPct val="20000"/>
        </a:spcBef>
        <a:spcAft>
          <a:spcPct val="0"/>
        </a:spcAft>
        <a:buChar char="»"/>
        <a:defRPr>
          <a:solidFill>
            <a:schemeClr val="tx1"/>
          </a:solidFill>
          <a:latin typeface="+mn-lt"/>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892364332"/>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891204305"/>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620287342"/>
      </p:ext>
    </p:extLst>
  </p:cSld>
  <p:clrMap bg1="lt1" tx1="dk1" bg2="lt2" tx2="dk2" accent1="accent1" accent2="accent2" accent3="accent3" accent4="accent4" accent5="accent5" accent6="accent6" hlink="hlink" folHlink="folHlink"/>
  <p:sldLayoutIdLst>
    <p:sldLayoutId id="2147483781" r:id="rId1"/>
    <p:sldLayoutId id="2147483782" r:id="rId2"/>
    <p:sldLayoutId id="2147483783" r:id="rId3"/>
    <p:sldLayoutId id="2147483784" r:id="rId4"/>
    <p:sldLayoutId id="2147483785" r:id="rId5"/>
    <p:sldLayoutId id="2147483786" r:id="rId6"/>
    <p:sldLayoutId id="2147483787" r:id="rId7"/>
    <p:sldLayoutId id="2147483788" r:id="rId8"/>
    <p:sldLayoutId id="2147483789" r:id="rId9"/>
    <p:sldLayoutId id="2147483790" r:id="rId10"/>
    <p:sldLayoutId id="2147483791"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4281515745"/>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prstClr val="white"/>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prstClr val="black"/>
                </a:solidFill>
                <a:latin typeface="Arial" pitchFamily="34" charset="0"/>
                <a:cs typeface="Arial" pitchFamily="34" charset="0"/>
              </a:rPr>
              <a:t>Page </a:t>
            </a:r>
            <a:r>
              <a:rPr lang="de-DE" sz="1000">
                <a:solidFill>
                  <a:prstClr val="black"/>
                </a:solidFill>
                <a:latin typeface="Arial" pitchFamily="34" charset="0"/>
                <a:cs typeface="Arial" pitchFamily="34" charset="0"/>
                <a:sym typeface="Wingdings" pitchFamily="2" charset="2"/>
              </a:rPr>
              <a:t></a:t>
            </a:r>
            <a:r>
              <a:rPr lang="de-DE" sz="1000">
                <a:solidFill>
                  <a:prstClr val="black"/>
                </a:solidFill>
                <a:latin typeface="Arial" pitchFamily="34" charset="0"/>
                <a:cs typeface="Arial" pitchFamily="34" charset="0"/>
              </a:rPr>
              <a:t> </a:t>
            </a:r>
            <a:fld id="{CF825FEF-9EFF-427A-BA79-FFBBF98227EB}" type="slidenum">
              <a:rPr lang="de-DE" sz="1000">
                <a:solidFill>
                  <a:prstClr val="black"/>
                </a:solidFill>
                <a:latin typeface="Arial" pitchFamily="34" charset="0"/>
                <a:cs typeface="Arial" pitchFamily="34" charset="0"/>
              </a:rPr>
              <a:pPr>
                <a:defRPr/>
              </a:pPr>
              <a:t>‹#›</a:t>
            </a:fld>
            <a:endParaRPr lang="de-DE" sz="1000">
              <a:solidFill>
                <a:prstClr val="black"/>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4232151081"/>
      </p:ext>
    </p:extLst>
  </p:cSld>
  <p:clrMap bg1="lt1" tx1="dk1" bg2="lt2" tx2="dk2" accent1="accent1" accent2="accent2" accent3="accent3" accent4="accent4" accent5="accent5" accent6="accent6" hlink="hlink" folHlink="folHlink"/>
  <p:sldLayoutIdLst>
    <p:sldLayoutId id="2147483853" r:id="rId1"/>
    <p:sldLayoutId id="2147483854" r:id="rId2"/>
    <p:sldLayoutId id="2147483855" r:id="rId3"/>
    <p:sldLayoutId id="2147483856" r:id="rId4"/>
    <p:sldLayoutId id="2147483857" r:id="rId5"/>
    <p:sldLayoutId id="2147483858" r:id="rId6"/>
    <p:sldLayoutId id="2147483859" r:id="rId7"/>
    <p:sldLayoutId id="2147483860" r:id="rId8"/>
    <p:sldLayoutId id="2147483861" r:id="rId9"/>
    <p:sldLayoutId id="2147483862" r:id="rId10"/>
    <p:sldLayoutId id="2147483863" r:id="rId11"/>
  </p:sldLayoutIdLst>
  <p:timing>
    <p:tnLst>
      <p:par>
        <p:cTn id="1" dur="indefinite" restart="never" nodeType="tmRoot"/>
      </p:par>
    </p:tnLst>
  </p:timing>
  <p:hf sldNum="0" hdr="0" ftr="0"/>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558378364"/>
      </p:ext>
    </p:extLst>
  </p:cSld>
  <p:clrMap bg1="lt1" tx1="dk1" bg2="lt2" tx2="dk2" accent1="accent1" accent2="accent2" accent3="accent3" accent4="accent4" accent5="accent5" accent6="accent6" hlink="hlink" folHlink="folHlink"/>
  <p:sldLayoutIdLst>
    <p:sldLayoutId id="2147483865" r:id="rId1"/>
    <p:sldLayoutId id="2147483866" r:id="rId2"/>
    <p:sldLayoutId id="2147483867" r:id="rId3"/>
    <p:sldLayoutId id="2147483868" r:id="rId4"/>
    <p:sldLayoutId id="2147483869" r:id="rId5"/>
    <p:sldLayoutId id="2147483870" r:id="rId6"/>
    <p:sldLayoutId id="2147483871" r:id="rId7"/>
    <p:sldLayoutId id="2147483872" r:id="rId8"/>
    <p:sldLayoutId id="2147483873" r:id="rId9"/>
    <p:sldLayoutId id="2147483874" r:id="rId10"/>
    <p:sldLayoutId id="214748387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4153260502"/>
      </p:ext>
    </p:extLst>
  </p:cSld>
  <p:clrMap bg1="lt1" tx1="dk1" bg2="lt2" tx2="dk2" accent1="accent1" accent2="accent2" accent3="accent3" accent4="accent4" accent5="accent5" accent6="accent6" hlink="hlink" folHlink="fol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 id="2147483885" r:id="rId9"/>
    <p:sldLayoutId id="2147483886" r:id="rId10"/>
    <p:sldLayoutId id="214748388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067123350"/>
      </p:ext>
    </p:extLst>
  </p:cSld>
  <p:clrMap bg1="lt1" tx1="dk1" bg2="lt2" tx2="dk2" accent1="accent1" accent2="accent2" accent3="accent3" accent4="accent4" accent5="accent5" accent6="accent6" hlink="hlink" folHlink="folHlink"/>
  <p:sldLayoutIdLst>
    <p:sldLayoutId id="2147483889" r:id="rId1"/>
    <p:sldLayoutId id="2147483890" r:id="rId2"/>
    <p:sldLayoutId id="2147483891" r:id="rId3"/>
    <p:sldLayoutId id="2147483892" r:id="rId4"/>
    <p:sldLayoutId id="2147483893" r:id="rId5"/>
    <p:sldLayoutId id="2147483894" r:id="rId6"/>
    <p:sldLayoutId id="2147483895" r:id="rId7"/>
    <p:sldLayoutId id="2147483896" r:id="rId8"/>
    <p:sldLayoutId id="2147483897" r:id="rId9"/>
    <p:sldLayoutId id="2147483898" r:id="rId10"/>
    <p:sldLayoutId id="214748389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048032142"/>
      </p:ext>
    </p:extLst>
  </p:cSld>
  <p:clrMap bg1="lt1" tx1="dk1" bg2="lt2" tx2="dk2" accent1="accent1" accent2="accent2" accent3="accent3" accent4="accent4" accent5="accent5" accent6="accent6" hlink="hlink" folHlink="fol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 id="2147483921" r:id="rId9"/>
    <p:sldLayoutId id="2147483922" r:id="rId10"/>
    <p:sldLayoutId id="214748392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952392366"/>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873947355"/>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945194268"/>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951493947"/>
      </p:ext>
    </p:extLst>
  </p:cSld>
  <p:clrMap bg1="lt1" tx1="dk1" bg2="lt2" tx2="dk2" accent1="accent1" accent2="accent2" accent3="accent3" accent4="accent4" accent5="accent5" accent6="accent6" hlink="hlink" folHlink="folHlink"/>
  <p:sldLayoutIdLst>
    <p:sldLayoutId id="2147484009" r:id="rId1"/>
    <p:sldLayoutId id="2147484010" r:id="rId2"/>
    <p:sldLayoutId id="2147484011" r:id="rId3"/>
    <p:sldLayoutId id="2147484012" r:id="rId4"/>
    <p:sldLayoutId id="2147484013" r:id="rId5"/>
    <p:sldLayoutId id="2147484014" r:id="rId6"/>
    <p:sldLayoutId id="2147484015" r:id="rId7"/>
    <p:sldLayoutId id="2147484016" r:id="rId8"/>
    <p:sldLayoutId id="2147484017" r:id="rId9"/>
    <p:sldLayoutId id="2147484018" r:id="rId10"/>
    <p:sldLayoutId id="214748401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033" r:id="rId1"/>
    <p:sldLayoutId id="2147484034" r:id="rId2"/>
    <p:sldLayoutId id="2147484035" r:id="rId3"/>
    <p:sldLayoutId id="2147484036" r:id="rId4"/>
    <p:sldLayoutId id="2147484037" r:id="rId5"/>
    <p:sldLayoutId id="2147484038" r:id="rId6"/>
    <p:sldLayoutId id="2147484039" r:id="rId7"/>
    <p:sldLayoutId id="2147484040" r:id="rId8"/>
    <p:sldLayoutId id="2147484041" r:id="rId9"/>
    <p:sldLayoutId id="2147484042" r:id="rId10"/>
    <p:sldLayoutId id="214748404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 id="2147484054" r:id="rId10"/>
    <p:sldLayoutId id="214748405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069" r:id="rId1"/>
    <p:sldLayoutId id="2147484070" r:id="rId2"/>
    <p:sldLayoutId id="2147484071" r:id="rId3"/>
    <p:sldLayoutId id="2147484072" r:id="rId4"/>
    <p:sldLayoutId id="2147484073" r:id="rId5"/>
    <p:sldLayoutId id="2147484074" r:id="rId6"/>
    <p:sldLayoutId id="2147484075" r:id="rId7"/>
    <p:sldLayoutId id="2147484076" r:id="rId8"/>
    <p:sldLayoutId id="2147484077" r:id="rId9"/>
    <p:sldLayoutId id="2147484078" r:id="rId10"/>
    <p:sldLayoutId id="214748407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081" r:id="rId1"/>
    <p:sldLayoutId id="2147484082" r:id="rId2"/>
    <p:sldLayoutId id="2147484083" r:id="rId3"/>
    <p:sldLayoutId id="2147484084" r:id="rId4"/>
    <p:sldLayoutId id="2147484085" r:id="rId5"/>
    <p:sldLayoutId id="2147484086" r:id="rId6"/>
    <p:sldLayoutId id="2147484087" r:id="rId7"/>
    <p:sldLayoutId id="2147484088" r:id="rId8"/>
    <p:sldLayoutId id="2147484089" r:id="rId9"/>
    <p:sldLayoutId id="2147484090" r:id="rId10"/>
    <p:sldLayoutId id="2147484091"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093" r:id="rId1"/>
    <p:sldLayoutId id="2147484094" r:id="rId2"/>
    <p:sldLayoutId id="2147484095" r:id="rId3"/>
    <p:sldLayoutId id="2147484096" r:id="rId4"/>
    <p:sldLayoutId id="2147484097" r:id="rId5"/>
    <p:sldLayoutId id="2147484098" r:id="rId6"/>
    <p:sldLayoutId id="2147484099" r:id="rId7"/>
    <p:sldLayoutId id="2147484100" r:id="rId8"/>
    <p:sldLayoutId id="2147484101" r:id="rId9"/>
    <p:sldLayoutId id="2147484102" r:id="rId10"/>
    <p:sldLayoutId id="214748410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105" r:id="rId1"/>
    <p:sldLayoutId id="2147484106" r:id="rId2"/>
    <p:sldLayoutId id="2147484107" r:id="rId3"/>
    <p:sldLayoutId id="2147484108" r:id="rId4"/>
    <p:sldLayoutId id="2147484109" r:id="rId5"/>
    <p:sldLayoutId id="2147484110" r:id="rId6"/>
    <p:sldLayoutId id="2147484111" r:id="rId7"/>
    <p:sldLayoutId id="2147484112" r:id="rId8"/>
    <p:sldLayoutId id="2147484113" r:id="rId9"/>
    <p:sldLayoutId id="2147484114" r:id="rId10"/>
    <p:sldLayoutId id="214748411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074713640"/>
      </p:ext>
    </p:extLst>
  </p:cSld>
  <p:clrMap bg1="lt1" tx1="dk1" bg2="lt2" tx2="dk2" accent1="accent1" accent2="accent2" accent3="accent3" accent4="accent4" accent5="accent5" accent6="accent6" hlink="hlink" folHlink="folHlink"/>
  <p:sldLayoutIdLst>
    <p:sldLayoutId id="2147484117" r:id="rId1"/>
    <p:sldLayoutId id="2147484118" r:id="rId2"/>
    <p:sldLayoutId id="2147484119" r:id="rId3"/>
    <p:sldLayoutId id="2147484120" r:id="rId4"/>
    <p:sldLayoutId id="2147484121" r:id="rId5"/>
    <p:sldLayoutId id="2147484122" r:id="rId6"/>
    <p:sldLayoutId id="2147484123" r:id="rId7"/>
    <p:sldLayoutId id="2147484124" r:id="rId8"/>
    <p:sldLayoutId id="2147484125" r:id="rId9"/>
    <p:sldLayoutId id="2147484126" r:id="rId10"/>
    <p:sldLayoutId id="214748412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4558730"/>
      </p:ext>
    </p:extLst>
  </p:cSld>
  <p:clrMap bg1="lt1" tx1="dk1" bg2="lt2" tx2="dk2" accent1="accent1" accent2="accent2" accent3="accent3" accent4="accent4" accent5="accent5" accent6="accent6" hlink="hlink" folHlink="folHlink"/>
  <p:sldLayoutIdLst>
    <p:sldLayoutId id="2147484225" r:id="rId1"/>
    <p:sldLayoutId id="2147484226" r:id="rId2"/>
    <p:sldLayoutId id="2147484227" r:id="rId3"/>
    <p:sldLayoutId id="2147484228" r:id="rId4"/>
    <p:sldLayoutId id="2147484229" r:id="rId5"/>
    <p:sldLayoutId id="2147484230" r:id="rId6"/>
    <p:sldLayoutId id="2147484231" r:id="rId7"/>
    <p:sldLayoutId id="2147484232" r:id="rId8"/>
    <p:sldLayoutId id="2147484233" r:id="rId9"/>
    <p:sldLayoutId id="2147484234" r:id="rId10"/>
    <p:sldLayoutId id="214748423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3367739825"/>
      </p:ext>
    </p:extLst>
  </p:cSld>
  <p:clrMap bg1="lt1" tx1="dk1" bg2="lt2" tx2="dk2" accent1="accent1" accent2="accent2" accent3="accent3" accent4="accent4" accent5="accent5" accent6="accent6" hlink="hlink" folHlink="folHlink"/>
  <p:sldLayoutIdLst>
    <p:sldLayoutId id="2147484237" r:id="rId1"/>
    <p:sldLayoutId id="2147484238" r:id="rId2"/>
    <p:sldLayoutId id="2147484239" r:id="rId3"/>
    <p:sldLayoutId id="2147484240" r:id="rId4"/>
    <p:sldLayoutId id="2147484241" r:id="rId5"/>
    <p:sldLayoutId id="2147484242" r:id="rId6"/>
    <p:sldLayoutId id="2147484243" r:id="rId7"/>
    <p:sldLayoutId id="2147484244" r:id="rId8"/>
    <p:sldLayoutId id="2147484245" r:id="rId9"/>
    <p:sldLayoutId id="2147484246" r:id="rId10"/>
    <p:sldLayoutId id="214748424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164237434"/>
      </p:ext>
    </p:extLst>
  </p:cSld>
  <p:clrMap bg1="lt1" tx1="dk1" bg2="lt2" tx2="dk2" accent1="accent1" accent2="accent2" accent3="accent3" accent4="accent4" accent5="accent5" accent6="accent6" hlink="hlink" folHlink="folHlink"/>
  <p:sldLayoutIdLst>
    <p:sldLayoutId id="2147484249" r:id="rId1"/>
    <p:sldLayoutId id="2147484250" r:id="rId2"/>
    <p:sldLayoutId id="2147484251" r:id="rId3"/>
    <p:sldLayoutId id="2147484252" r:id="rId4"/>
    <p:sldLayoutId id="2147484253" r:id="rId5"/>
    <p:sldLayoutId id="2147484254" r:id="rId6"/>
    <p:sldLayoutId id="2147484255" r:id="rId7"/>
    <p:sldLayoutId id="2147484256" r:id="rId8"/>
    <p:sldLayoutId id="2147484257" r:id="rId9"/>
    <p:sldLayoutId id="2147484258" r:id="rId10"/>
    <p:sldLayoutId id="214748425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644007063"/>
      </p:ext>
    </p:extLst>
  </p:cSld>
  <p:clrMap bg1="lt1" tx1="dk1" bg2="lt2" tx2="dk2" accent1="accent1" accent2="accent2" accent3="accent3" accent4="accent4" accent5="accent5" accent6="accent6" hlink="hlink" folHlink="folHlink"/>
  <p:sldLayoutIdLst>
    <p:sldLayoutId id="2147484261" r:id="rId1"/>
    <p:sldLayoutId id="2147484262" r:id="rId2"/>
    <p:sldLayoutId id="2147484263" r:id="rId3"/>
    <p:sldLayoutId id="2147484264" r:id="rId4"/>
    <p:sldLayoutId id="2147484265" r:id="rId5"/>
    <p:sldLayoutId id="2147484266" r:id="rId6"/>
    <p:sldLayoutId id="2147484267" r:id="rId7"/>
    <p:sldLayoutId id="2147484268" r:id="rId8"/>
    <p:sldLayoutId id="2147484269" r:id="rId9"/>
    <p:sldLayoutId id="2147484270" r:id="rId10"/>
    <p:sldLayoutId id="2147484271"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419960775"/>
      </p:ext>
    </p:extLst>
  </p:cSld>
  <p:clrMap bg1="lt1" tx1="dk1" bg2="lt2" tx2="dk2" accent1="accent1" accent2="accent2" accent3="accent3" accent4="accent4" accent5="accent5" accent6="accent6" hlink="hlink" folHlink="folHlink"/>
  <p:sldLayoutIdLst>
    <p:sldLayoutId id="2147484285" r:id="rId1"/>
    <p:sldLayoutId id="2147484286" r:id="rId2"/>
    <p:sldLayoutId id="2147484287" r:id="rId3"/>
    <p:sldLayoutId id="2147484288" r:id="rId4"/>
    <p:sldLayoutId id="2147484289" r:id="rId5"/>
    <p:sldLayoutId id="2147484290" r:id="rId6"/>
    <p:sldLayoutId id="2147484291" r:id="rId7"/>
    <p:sldLayoutId id="2147484292" r:id="rId8"/>
    <p:sldLayoutId id="2147484293" r:id="rId9"/>
    <p:sldLayoutId id="2147484294" r:id="rId10"/>
    <p:sldLayoutId id="214748429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872793235"/>
      </p:ext>
    </p:extLst>
  </p:cSld>
  <p:clrMap bg1="lt1" tx1="dk1" bg2="lt2" tx2="dk2" accent1="accent1" accent2="accent2" accent3="accent3" accent4="accent4" accent5="accent5" accent6="accent6" hlink="hlink" folHlink="folHlink"/>
  <p:sldLayoutIdLst>
    <p:sldLayoutId id="2147484297" r:id="rId1"/>
    <p:sldLayoutId id="2147484298" r:id="rId2"/>
    <p:sldLayoutId id="2147484299" r:id="rId3"/>
    <p:sldLayoutId id="2147484300" r:id="rId4"/>
    <p:sldLayoutId id="2147484301" r:id="rId5"/>
    <p:sldLayoutId id="2147484302" r:id="rId6"/>
    <p:sldLayoutId id="2147484303" r:id="rId7"/>
    <p:sldLayoutId id="2147484304" r:id="rId8"/>
    <p:sldLayoutId id="2147484305" r:id="rId9"/>
    <p:sldLayoutId id="2147484306" r:id="rId10"/>
    <p:sldLayoutId id="214748430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64850357"/>
      </p:ext>
    </p:extLst>
  </p:cSld>
  <p:clrMap bg1="lt1" tx1="dk1" bg2="lt2" tx2="dk2" accent1="accent1" accent2="accent2" accent3="accent3" accent4="accent4" accent5="accent5" accent6="accent6" hlink="hlink" folHlink="folHlink"/>
  <p:sldLayoutIdLst>
    <p:sldLayoutId id="2147484309" r:id="rId1"/>
    <p:sldLayoutId id="2147484310" r:id="rId2"/>
    <p:sldLayoutId id="2147484311" r:id="rId3"/>
    <p:sldLayoutId id="2147484312" r:id="rId4"/>
    <p:sldLayoutId id="2147484313" r:id="rId5"/>
    <p:sldLayoutId id="2147484314" r:id="rId6"/>
    <p:sldLayoutId id="2147484315" r:id="rId7"/>
    <p:sldLayoutId id="2147484316" r:id="rId8"/>
    <p:sldLayoutId id="2147484317" r:id="rId9"/>
    <p:sldLayoutId id="2147484318" r:id="rId10"/>
    <p:sldLayoutId id="214748431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349656403"/>
      </p:ext>
    </p:extLst>
  </p:cSld>
  <p:clrMap bg1="lt1" tx1="dk1" bg2="lt2" tx2="dk2" accent1="accent1" accent2="accent2" accent3="accent3" accent4="accent4" accent5="accent5" accent6="accent6" hlink="hlink" folHlink="folHlink"/>
  <p:sldLayoutIdLst>
    <p:sldLayoutId id="2147484333" r:id="rId1"/>
    <p:sldLayoutId id="2147484334" r:id="rId2"/>
    <p:sldLayoutId id="2147484335" r:id="rId3"/>
    <p:sldLayoutId id="2147484336" r:id="rId4"/>
    <p:sldLayoutId id="2147484337" r:id="rId5"/>
    <p:sldLayoutId id="2147484338" r:id="rId6"/>
    <p:sldLayoutId id="2147484339" r:id="rId7"/>
    <p:sldLayoutId id="2147484340" r:id="rId8"/>
    <p:sldLayoutId id="2147484341" r:id="rId9"/>
    <p:sldLayoutId id="2147484342" r:id="rId10"/>
    <p:sldLayoutId id="214748434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8.xml"/><Relationship Id="rId5" Type="http://schemas.openxmlformats.org/officeDocument/2006/relationships/image" Target="../media/image8.png"/><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17.xml"/><Relationship Id="rId5" Type="http://schemas.openxmlformats.org/officeDocument/2006/relationships/image" Target="../media/image12.png"/><Relationship Id="rId4" Type="http://schemas.openxmlformats.org/officeDocument/2006/relationships/image" Target="../media/image11.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3.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3" Type="http://schemas.openxmlformats.org/officeDocument/2006/relationships/image" Target="../media/image14.gif"/><Relationship Id="rId7"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17.xml"/><Relationship Id="rId6" Type="http://schemas.openxmlformats.org/officeDocument/2006/relationships/image" Target="../media/image17.jpeg"/><Relationship Id="rId5" Type="http://schemas.openxmlformats.org/officeDocument/2006/relationships/image" Target="../media/image16.png"/><Relationship Id="rId4" Type="http://schemas.openxmlformats.org/officeDocument/2006/relationships/image" Target="../media/image15.gif"/></Relationships>
</file>

<file path=ppt/slides/_rels/slide16.xml.rels><?xml version="1.0" encoding="UTF-8" standalone="yes"?>
<Relationships xmlns="http://schemas.openxmlformats.org/package/2006/relationships"><Relationship Id="rId3" Type="http://schemas.openxmlformats.org/officeDocument/2006/relationships/image" Target="../media/image18.gif"/><Relationship Id="rId2" Type="http://schemas.openxmlformats.org/officeDocument/2006/relationships/notesSlide" Target="../notesSlides/notesSlide16.xml"/><Relationship Id="rId1" Type="http://schemas.openxmlformats.org/officeDocument/2006/relationships/slideLayout" Target="../slideLayouts/slideLayout17.xml"/><Relationship Id="rId5" Type="http://schemas.openxmlformats.org/officeDocument/2006/relationships/image" Target="../media/image20.png"/><Relationship Id="rId4" Type="http://schemas.openxmlformats.org/officeDocument/2006/relationships/image" Target="../media/image19.jpeg"/></Relationships>
</file>

<file path=ppt/slides/_rels/slide17.xml.rels><?xml version="1.0" encoding="UTF-8" standalone="yes"?>
<Relationships xmlns="http://schemas.openxmlformats.org/package/2006/relationships"><Relationship Id="rId3" Type="http://schemas.openxmlformats.org/officeDocument/2006/relationships/image" Target="../media/image21.gif"/><Relationship Id="rId2" Type="http://schemas.openxmlformats.org/officeDocument/2006/relationships/notesSlide" Target="../notesSlides/notesSlide17.xml"/><Relationship Id="rId1" Type="http://schemas.openxmlformats.org/officeDocument/2006/relationships/slideLayout" Target="../slideLayouts/slideLayout17.xml"/><Relationship Id="rId4" Type="http://schemas.openxmlformats.org/officeDocument/2006/relationships/image" Target="../media/image22.png"/></Relationships>
</file>

<file path=ppt/slides/_rels/slide18.xml.rels><?xml version="1.0" encoding="UTF-8" standalone="yes"?>
<Relationships xmlns="http://schemas.openxmlformats.org/package/2006/relationships"><Relationship Id="rId3" Type="http://schemas.openxmlformats.org/officeDocument/2006/relationships/image" Target="../media/image23.gif"/><Relationship Id="rId2" Type="http://schemas.openxmlformats.org/officeDocument/2006/relationships/notesSlide" Target="../notesSlides/notesSlide18.xml"/><Relationship Id="rId1" Type="http://schemas.openxmlformats.org/officeDocument/2006/relationships/slideLayout" Target="../slideLayouts/slideLayout17.xml"/><Relationship Id="rId5" Type="http://schemas.openxmlformats.org/officeDocument/2006/relationships/image" Target="../media/image25.jpeg"/><Relationship Id="rId4" Type="http://schemas.openxmlformats.org/officeDocument/2006/relationships/image" Target="../media/image24.jpe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8" Type="http://schemas.openxmlformats.org/officeDocument/2006/relationships/image" Target="../media/image30.jpeg"/><Relationship Id="rId3" Type="http://schemas.openxmlformats.org/officeDocument/2006/relationships/image" Target="../media/image26.jpeg"/><Relationship Id="rId7" Type="http://schemas.openxmlformats.org/officeDocument/2006/relationships/image" Target="../media/image29.jpeg"/><Relationship Id="rId2" Type="http://schemas.openxmlformats.org/officeDocument/2006/relationships/notesSlide" Target="../notesSlides/notesSlide20.xml"/><Relationship Id="rId1" Type="http://schemas.openxmlformats.org/officeDocument/2006/relationships/slideLayout" Target="../slideLayouts/slideLayout17.xml"/><Relationship Id="rId6" Type="http://schemas.openxmlformats.org/officeDocument/2006/relationships/image" Target="../media/image28.jpeg"/><Relationship Id="rId5" Type="http://schemas.openxmlformats.org/officeDocument/2006/relationships/image" Target="../media/image27.png"/><Relationship Id="rId4" Type="http://schemas.microsoft.com/office/2007/relationships/hdphoto" Target="../media/hdphoto1.wdp"/></Relationships>
</file>

<file path=ppt/slides/_rels/slide21.xml.rels><?xml version="1.0" encoding="UTF-8" standalone="yes"?>
<Relationships xmlns="http://schemas.openxmlformats.org/package/2006/relationships"><Relationship Id="rId3" Type="http://schemas.openxmlformats.org/officeDocument/2006/relationships/image" Target="../media/image26.jpeg"/><Relationship Id="rId7" Type="http://schemas.openxmlformats.org/officeDocument/2006/relationships/image" Target="../media/image32.gif"/><Relationship Id="rId2" Type="http://schemas.openxmlformats.org/officeDocument/2006/relationships/notesSlide" Target="../notesSlides/notesSlide21.xml"/><Relationship Id="rId1" Type="http://schemas.openxmlformats.org/officeDocument/2006/relationships/slideLayout" Target="../slideLayouts/slideLayout17.xml"/><Relationship Id="rId6" Type="http://schemas.openxmlformats.org/officeDocument/2006/relationships/image" Target="../media/image13.png"/><Relationship Id="rId5" Type="http://schemas.openxmlformats.org/officeDocument/2006/relationships/image" Target="../media/image31.png"/><Relationship Id="rId4" Type="http://schemas.microsoft.com/office/2007/relationships/hdphoto" Target="../media/hdphoto1.wdp"/></Relationships>
</file>

<file path=ppt/slides/_rels/slide2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2.xml"/><Relationship Id="rId1" Type="http://schemas.openxmlformats.org/officeDocument/2006/relationships/slideLayout" Target="../slideLayouts/slideLayout17.xml"/><Relationship Id="rId5" Type="http://schemas.microsoft.com/office/2007/relationships/hdphoto" Target="../media/hdphoto1.wdp"/><Relationship Id="rId4" Type="http://schemas.openxmlformats.org/officeDocument/2006/relationships/image" Target="../media/image26.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89.xml"/></Relationships>
</file>

<file path=ppt/slides/_rels/slide2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xml"/><Relationship Id="rId1" Type="http://schemas.openxmlformats.org/officeDocument/2006/relationships/slideLayout" Target="../slideLayouts/slideLayout9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71.xml"/></Relationships>
</file>

<file path=ppt/slides/_rels/slide3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5.xml"/><Relationship Id="rId1" Type="http://schemas.openxmlformats.org/officeDocument/2006/relationships/slideLayout" Target="../slideLayouts/slideLayout18.xml"/><Relationship Id="rId4" Type="http://schemas.openxmlformats.org/officeDocument/2006/relationships/image" Target="../media/image36.jpeg"/></Relationships>
</file>

<file path=ppt/slides/_rels/slide36.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36.xml"/><Relationship Id="rId1" Type="http://schemas.openxmlformats.org/officeDocument/2006/relationships/slideLayout" Target="../slideLayouts/slideLayout95.xml"/></Relationships>
</file>

<file path=ppt/slides/_rels/slide3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7.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7.xml"/></Relationships>
</file>

<file path=ppt/slides/_rels/slide43.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43.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46.xml"/><Relationship Id="rId1" Type="http://schemas.openxmlformats.org/officeDocument/2006/relationships/slideLayout" Target="../slideLayouts/slideLayout117.xml"/><Relationship Id="rId6" Type="http://schemas.openxmlformats.org/officeDocument/2006/relationships/image" Target="../media/image44.jpeg"/><Relationship Id="rId5" Type="http://schemas.openxmlformats.org/officeDocument/2006/relationships/image" Target="../media/image43.jpeg"/><Relationship Id="rId4" Type="http://schemas.openxmlformats.org/officeDocument/2006/relationships/image" Target="../media/image42.jpeg"/></Relationships>
</file>

<file path=ppt/slides/_rels/slide4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47.xml"/><Relationship Id="rId1" Type="http://schemas.openxmlformats.org/officeDocument/2006/relationships/slideLayout" Target="../slideLayouts/slideLayout117.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4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9.xml"/><Relationship Id="rId1" Type="http://schemas.openxmlformats.org/officeDocument/2006/relationships/slideLayout" Target="../slideLayouts/slideLayout117.xml"/><Relationship Id="rId4" Type="http://schemas.openxmlformats.org/officeDocument/2006/relationships/image" Target="../media/image50.png"/></Relationships>
</file>

<file path=ppt/slides/_rels/slide50.xml.rels><?xml version="1.0" encoding="UTF-8" standalone="yes"?>
<Relationships xmlns="http://schemas.openxmlformats.org/package/2006/relationships"><Relationship Id="rId3" Type="http://schemas.openxmlformats.org/officeDocument/2006/relationships/image" Target="../media/image51.jpeg"/><Relationship Id="rId7" Type="http://schemas.openxmlformats.org/officeDocument/2006/relationships/image" Target="../media/image55.png"/><Relationship Id="rId2" Type="http://schemas.openxmlformats.org/officeDocument/2006/relationships/notesSlide" Target="../notesSlides/notesSlide50.xml"/><Relationship Id="rId1" Type="http://schemas.openxmlformats.org/officeDocument/2006/relationships/slideLayout" Target="../slideLayouts/slideLayout117.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jpe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17.xml"/></Relationships>
</file>

<file path=ppt/slides/_rels/slide5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52.xml"/><Relationship Id="rId1" Type="http://schemas.openxmlformats.org/officeDocument/2006/relationships/slideLayout" Target="../slideLayouts/slideLayout18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8.xml"/></Relationships>
</file>

<file path=ppt/slides/_rels/slide54.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54.xml"/><Relationship Id="rId1" Type="http://schemas.openxmlformats.org/officeDocument/2006/relationships/slideLayout" Target="../slideLayouts/slideLayout18.xml"/><Relationship Id="rId4" Type="http://schemas.openxmlformats.org/officeDocument/2006/relationships/image" Target="../media/image58.png"/></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73.xml"/><Relationship Id="rId2" Type="http://schemas.openxmlformats.org/officeDocument/2006/relationships/audio" Target="../media/media1.WAV"/><Relationship Id="rId1" Type="http://schemas.microsoft.com/office/2007/relationships/media" Target="../media/media1.WAV"/><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8" Type="http://schemas.openxmlformats.org/officeDocument/2006/relationships/audio" Target="../media/media5.WAV"/><Relationship Id="rId13" Type="http://schemas.microsoft.com/office/2007/relationships/media" Target="../media/media8.WAV"/><Relationship Id="rId18" Type="http://schemas.openxmlformats.org/officeDocument/2006/relationships/audio" Target="../media/media10.WAV"/><Relationship Id="rId3" Type="http://schemas.microsoft.com/office/2007/relationships/media" Target="../media/media3.WAV"/><Relationship Id="rId21" Type="http://schemas.openxmlformats.org/officeDocument/2006/relationships/image" Target="../media/image61.png"/><Relationship Id="rId7" Type="http://schemas.microsoft.com/office/2007/relationships/media" Target="../media/media5.WAV"/><Relationship Id="rId12" Type="http://schemas.openxmlformats.org/officeDocument/2006/relationships/audio" Target="../media/media7.WAV"/><Relationship Id="rId17" Type="http://schemas.microsoft.com/office/2007/relationships/media" Target="../media/media10.WAV"/><Relationship Id="rId2" Type="http://schemas.openxmlformats.org/officeDocument/2006/relationships/audio" Target="../media/media2.WAV"/><Relationship Id="rId16" Type="http://schemas.openxmlformats.org/officeDocument/2006/relationships/audio" Target="../media/media9.WAV"/><Relationship Id="rId20" Type="http://schemas.openxmlformats.org/officeDocument/2006/relationships/notesSlide" Target="../notesSlides/notesSlide56.xml"/><Relationship Id="rId1" Type="http://schemas.microsoft.com/office/2007/relationships/media" Target="../media/media2.WAV"/><Relationship Id="rId6" Type="http://schemas.openxmlformats.org/officeDocument/2006/relationships/audio" Target="../media/media4.WAV"/><Relationship Id="rId11" Type="http://schemas.microsoft.com/office/2007/relationships/media" Target="../media/media7.WAV"/><Relationship Id="rId5" Type="http://schemas.microsoft.com/office/2007/relationships/media" Target="../media/media4.WAV"/><Relationship Id="rId15" Type="http://schemas.microsoft.com/office/2007/relationships/media" Target="../media/media9.WAV"/><Relationship Id="rId23" Type="http://schemas.openxmlformats.org/officeDocument/2006/relationships/image" Target="../media/image63.png"/><Relationship Id="rId10" Type="http://schemas.openxmlformats.org/officeDocument/2006/relationships/audio" Target="../media/media6.WAV"/><Relationship Id="rId19" Type="http://schemas.openxmlformats.org/officeDocument/2006/relationships/slideLayout" Target="../slideLayouts/slideLayout73.xml"/><Relationship Id="rId4" Type="http://schemas.openxmlformats.org/officeDocument/2006/relationships/audio" Target="../media/media3.WAV"/><Relationship Id="rId9" Type="http://schemas.microsoft.com/office/2007/relationships/media" Target="../media/media6.WAV"/><Relationship Id="rId14" Type="http://schemas.openxmlformats.org/officeDocument/2006/relationships/audio" Target="../media/media8.WAV"/><Relationship Id="rId22" Type="http://schemas.openxmlformats.org/officeDocument/2006/relationships/image" Target="../media/image62.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58.xml"/><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39.xml"/></Relationships>
</file>

<file path=ppt/slides/_rels/slide6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0.xml"/><Relationship Id="rId1" Type="http://schemas.openxmlformats.org/officeDocument/2006/relationships/slideLayout" Target="../slideLayouts/slideLayout18.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6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2.xml"/><Relationship Id="rId1" Type="http://schemas.openxmlformats.org/officeDocument/2006/relationships/slideLayout" Target="../slideLayouts/slideLayout18.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28.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194.xml"/><Relationship Id="rId1" Type="http://schemas.openxmlformats.org/officeDocument/2006/relationships/vmlDrawing" Target="../drawings/vmlDrawing1.vml"/><Relationship Id="rId5" Type="http://schemas.openxmlformats.org/officeDocument/2006/relationships/image" Target="../media/image65.emf"/><Relationship Id="rId4" Type="http://schemas.openxmlformats.org/officeDocument/2006/relationships/oleObject" Target="../embeddings/oleObject1.bin"/></Relationships>
</file>

<file path=ppt/slides/_rels/slide65.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65.xml"/><Relationship Id="rId1" Type="http://schemas.openxmlformats.org/officeDocument/2006/relationships/slideLayout" Target="../slideLayouts/slideLayout128.xml"/></Relationships>
</file>

<file path=ppt/slides/_rels/slide66.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66.xml"/><Relationship Id="rId1" Type="http://schemas.openxmlformats.org/officeDocument/2006/relationships/slideLayout" Target="../slideLayouts/slideLayout19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8.xml"/></Relationships>
</file>

<file path=ppt/slides/_rels/slide6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8.xml"/><Relationship Id="rId1" Type="http://schemas.openxmlformats.org/officeDocument/2006/relationships/slideLayout" Target="../slideLayouts/slideLayout18.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8.xml"/></Relationships>
</file>

<file path=ppt/slides/_rels/slide7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0.xml"/><Relationship Id="rId1" Type="http://schemas.openxmlformats.org/officeDocument/2006/relationships/slideLayout" Target="../slideLayouts/slideLayout19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60.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60.xml"/></Relationships>
</file>

<file path=ppt/slides/_rels/slide7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3.xml"/><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76.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06.xml"/></Relationships>
</file>

<file path=ppt/slides/_rels/slide78.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78.xml"/><Relationship Id="rId1" Type="http://schemas.openxmlformats.org/officeDocument/2006/relationships/slideLayout" Target="../slideLayouts/slideLayout20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16.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8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61.xml"/></Relationships>
</file>

<file path=ppt/slides/_rels/slide8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82.xml"/><Relationship Id="rId1" Type="http://schemas.openxmlformats.org/officeDocument/2006/relationships/slideLayout" Target="../slideLayouts/slideLayout18.xml"/><Relationship Id="rId4" Type="http://schemas.openxmlformats.org/officeDocument/2006/relationships/image" Target="../media/image71.png"/></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8.xml"/></Relationships>
</file>

<file path=ppt/slides/_rels/slide86.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6.xml"/><Relationship Id="rId1" Type="http://schemas.openxmlformats.org/officeDocument/2006/relationships/slideLayout" Target="../slideLayouts/slideLayout34.xml"/><Relationship Id="rId4" Type="http://schemas.openxmlformats.org/officeDocument/2006/relationships/image" Target="../media/image73.jpe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51.xml"/></Relationships>
</file>

<file path=ppt/slides/_rels/slide88.xml.rels><?xml version="1.0" encoding="UTF-8" standalone="yes"?>
<Relationships xmlns="http://schemas.openxmlformats.org/package/2006/relationships"><Relationship Id="rId3" Type="http://schemas.openxmlformats.org/officeDocument/2006/relationships/image" Target="../media/image75.png"/><Relationship Id="rId7" Type="http://schemas.openxmlformats.org/officeDocument/2006/relationships/image" Target="../media/image79.png"/><Relationship Id="rId2" Type="http://schemas.openxmlformats.org/officeDocument/2006/relationships/image" Target="../media/image74.png"/><Relationship Id="rId1" Type="http://schemas.openxmlformats.org/officeDocument/2006/relationships/slideLayout" Target="../slideLayouts/slideLayout7.xml"/><Relationship Id="rId6" Type="http://schemas.openxmlformats.org/officeDocument/2006/relationships/image" Target="../media/image78.png"/><Relationship Id="rId5" Type="http://schemas.openxmlformats.org/officeDocument/2006/relationships/image" Target="../media/image77.png"/><Relationship Id="rId4" Type="http://schemas.openxmlformats.org/officeDocument/2006/relationships/image" Target="../media/image76.png"/></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04.xml"/></Relationships>
</file>

<file path=ppt/slides/_rels/slide9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0.xml"/><Relationship Id="rId1" Type="http://schemas.openxmlformats.org/officeDocument/2006/relationships/slideLayout" Target="../slideLayouts/slideLayout18.xml"/></Relationships>
</file>

<file path=ppt/slides/_rels/slide92.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91.xml"/><Relationship Id="rId1" Type="http://schemas.openxmlformats.org/officeDocument/2006/relationships/slideLayout" Target="../slideLayouts/slideLayout18.xml"/><Relationship Id="rId5" Type="http://schemas.openxmlformats.org/officeDocument/2006/relationships/image" Target="../media/image82.jpg"/><Relationship Id="rId4" Type="http://schemas.openxmlformats.org/officeDocument/2006/relationships/image" Target="../media/image81.jpeg"/></Relationships>
</file>

<file path=ppt/slides/_rels/slide9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92.xml"/><Relationship Id="rId1" Type="http://schemas.openxmlformats.org/officeDocument/2006/relationships/slideLayout" Target="../slideLayouts/slideLayout227.xml"/><Relationship Id="rId6" Type="http://schemas.openxmlformats.org/officeDocument/2006/relationships/image" Target="../media/image86.jpg"/><Relationship Id="rId5" Type="http://schemas.openxmlformats.org/officeDocument/2006/relationships/image" Target="../media/image85.jpg"/><Relationship Id="rId4" Type="http://schemas.openxmlformats.org/officeDocument/2006/relationships/image" Target="../media/image84.png"/></Relationships>
</file>

<file path=ppt/slides/_rels/slide9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3.xml"/><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8.xml"/></Relationships>
</file>

<file path=ppt/slides/_rels/slide96.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95.xml"/><Relationship Id="rId1" Type="http://schemas.openxmlformats.org/officeDocument/2006/relationships/slideLayout" Target="../slideLayouts/slideLayout7.xml"/><Relationship Id="rId6" Type="http://schemas.openxmlformats.org/officeDocument/2006/relationships/image" Target="../media/image90.png"/><Relationship Id="rId5" Type="http://schemas.openxmlformats.org/officeDocument/2006/relationships/image" Target="../media/image89.png"/><Relationship Id="rId4" Type="http://schemas.openxmlformats.org/officeDocument/2006/relationships/image" Target="../media/image88.png"/></Relationships>
</file>

<file path=ppt/slides/_rels/slide9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6.xml"/><Relationship Id="rId1" Type="http://schemas.openxmlformats.org/officeDocument/2006/relationships/slideLayout" Target="../slideLayouts/slideLayout18.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8.xml"/></Relationships>
</file>

<file path=ppt/slides/_rels/slide99.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8.xml"/><Relationship Id="rId1" Type="http://schemas.openxmlformats.org/officeDocument/2006/relationships/slideLayout" Target="../slideLayouts/slideLayout18.xml"/></Relationships>
</file>

<file path=ppt/slides/_rels/slide10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9.xml"/><Relationship Id="rId1" Type="http://schemas.openxmlformats.org/officeDocument/2006/relationships/slideLayout" Target="../slideLayouts/slideLayout18.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8.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8.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8.xml"/></Relationships>
</file>

<file path=ppt/slides/_rels/slide104.xml.rels><?xml version="1.0" encoding="UTF-8" standalone="yes"?>
<Relationships xmlns="http://schemas.openxmlformats.org/package/2006/relationships"><Relationship Id="rId3" Type="http://schemas.openxmlformats.org/officeDocument/2006/relationships/image" Target="../media/image91.jpg"/><Relationship Id="rId2" Type="http://schemas.openxmlformats.org/officeDocument/2006/relationships/notesSlide" Target="../notesSlides/notesSlide103.xml"/><Relationship Id="rId1" Type="http://schemas.openxmlformats.org/officeDocument/2006/relationships/slideLayout" Target="../slideLayouts/slideLayout18.xml"/><Relationship Id="rId5" Type="http://schemas.openxmlformats.org/officeDocument/2006/relationships/image" Target="../media/image12.png"/><Relationship Id="rId4" Type="http://schemas.openxmlformats.org/officeDocument/2006/relationships/image" Target="../media/image92.jpg"/></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8.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8.xml"/></Relationships>
</file>

<file path=ppt/slides/_rels/slide107.xml.rels><?xml version="1.0" encoding="UTF-8" standalone="yes"?>
<Relationships xmlns="http://schemas.openxmlformats.org/package/2006/relationships"><Relationship Id="rId3" Type="http://schemas.openxmlformats.org/officeDocument/2006/relationships/image" Target="../media/image93.jpg"/><Relationship Id="rId2" Type="http://schemas.openxmlformats.org/officeDocument/2006/relationships/notesSlide" Target="../notesSlides/notesSlide106.xml"/><Relationship Id="rId1" Type="http://schemas.openxmlformats.org/officeDocument/2006/relationships/slideLayout" Target="../slideLayouts/slideLayout18.xml"/><Relationship Id="rId4" Type="http://schemas.openxmlformats.org/officeDocument/2006/relationships/image" Target="../media/image12.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8.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8.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8.xml"/></Relationships>
</file>

<file path=ppt/slides/_rels/slide111.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10.xml"/><Relationship Id="rId1" Type="http://schemas.openxmlformats.org/officeDocument/2006/relationships/slideLayout" Target="../slideLayouts/slideLayout238.xml"/></Relationships>
</file>

<file path=ppt/slides/_rels/slide11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94.png"/><Relationship Id="rId7" Type="http://schemas.openxmlformats.org/officeDocument/2006/relationships/image" Target="../media/image98.png"/><Relationship Id="rId2" Type="http://schemas.openxmlformats.org/officeDocument/2006/relationships/image" Target="../media/image74.png"/><Relationship Id="rId1" Type="http://schemas.openxmlformats.org/officeDocument/2006/relationships/slideLayout" Target="../slideLayouts/slideLayout7.xml"/><Relationship Id="rId6" Type="http://schemas.openxmlformats.org/officeDocument/2006/relationships/image" Target="../media/image97.png"/><Relationship Id="rId5" Type="http://schemas.openxmlformats.org/officeDocument/2006/relationships/image" Target="../media/image96.png"/><Relationship Id="rId4" Type="http://schemas.openxmlformats.org/officeDocument/2006/relationships/image" Target="../media/image95.png"/></Relationships>
</file>

<file path=ppt/slides/_rels/slide11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11.xml"/><Relationship Id="rId1" Type="http://schemas.openxmlformats.org/officeDocument/2006/relationships/slideLayout" Target="../slideLayouts/slideLayout337.xml"/><Relationship Id="rId4" Type="http://schemas.openxmlformats.org/officeDocument/2006/relationships/image" Target="../media/image71.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8.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8.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8.xml"/></Relationships>
</file>

<file path=ppt/slides/_rels/slide118.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115.xml"/><Relationship Id="rId1" Type="http://schemas.openxmlformats.org/officeDocument/2006/relationships/slideLayout" Target="../slideLayouts/slideLayout56.xml"/><Relationship Id="rId4" Type="http://schemas.openxmlformats.org/officeDocument/2006/relationships/image" Target="../media/image101.png"/></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8.xml"/></Relationships>
</file>

<file path=ppt/slides/_rels/slide120.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117.xml"/><Relationship Id="rId1" Type="http://schemas.openxmlformats.org/officeDocument/2006/relationships/slideLayout" Target="../slideLayouts/slideLayout18.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7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8.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8.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8.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8.xml"/></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84.xml"/><Relationship Id="rId1" Type="http://schemas.openxmlformats.org/officeDocument/2006/relationships/vmlDrawing" Target="../drawings/vmlDrawing2.vml"/><Relationship Id="rId6" Type="http://schemas.openxmlformats.org/officeDocument/2006/relationships/image" Target="../media/image103.emf"/><Relationship Id="rId5" Type="http://schemas.openxmlformats.org/officeDocument/2006/relationships/package" Target="../embeddings/Microsoft_Excel__al__ma_Sayfas_2.xlsx"/><Relationship Id="rId4" Type="http://schemas.openxmlformats.org/officeDocument/2006/relationships/oleObject" Target="../embeddings/oleObject2.bin"/></Relationships>
</file>

<file path=ppt/slides/_rels/slide127.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24.xml"/><Relationship Id="rId1" Type="http://schemas.openxmlformats.org/officeDocument/2006/relationships/slideLayout" Target="../slideLayouts/slideLayout84.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8.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8.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8.xml"/></Relationships>
</file>

<file path=ppt/slides/_rels/slide13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28.xml"/><Relationship Id="rId1" Type="http://schemas.openxmlformats.org/officeDocument/2006/relationships/slideLayout" Target="../slideLayouts/slideLayout18.xml"/></Relationships>
</file>

<file path=ppt/slides/_rels/slide13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129.xml"/><Relationship Id="rId1" Type="http://schemas.openxmlformats.org/officeDocument/2006/relationships/slideLayout" Target="../slideLayouts/slideLayout18.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50.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8.xml"/></Relationships>
</file>

<file path=ppt/slides/_rels/slide135.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132.xml"/><Relationship Id="rId1" Type="http://schemas.openxmlformats.org/officeDocument/2006/relationships/slideLayout" Target="../slideLayouts/slideLayout18.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8.xml"/></Relationships>
</file>

<file path=ppt/slides/_rels/slide137.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34.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8.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8.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18.xml"/></Relationships>
</file>

<file path=ppt/slides/_rels/slide141.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38.xml"/><Relationship Id="rId1" Type="http://schemas.openxmlformats.org/officeDocument/2006/relationships/slideLayout" Target="../slideLayouts/slideLayout12.xml"/></Relationships>
</file>

<file path=ppt/slides/_rels/slide142.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39.xml"/><Relationship Id="rId1" Type="http://schemas.openxmlformats.org/officeDocument/2006/relationships/slideLayout" Target="../slideLayouts/slideLayout150.xml"/><Relationship Id="rId4" Type="http://schemas.openxmlformats.org/officeDocument/2006/relationships/image" Target="../media/image111.jpeg"/></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50.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50.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50.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50.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50.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50.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50.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50.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93.xml"/></Relationships>
</file>

<file path=ppt/slides/_rels/slide152.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149.xml"/><Relationship Id="rId1" Type="http://schemas.openxmlformats.org/officeDocument/2006/relationships/slideLayout" Target="../slideLayouts/slideLayout150.xml"/><Relationship Id="rId4" Type="http://schemas.openxmlformats.org/officeDocument/2006/relationships/image" Target="../media/image113.png"/></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50.xml"/></Relationships>
</file>

<file path=ppt/slides/_rels/slide154.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151.xml"/><Relationship Id="rId1" Type="http://schemas.openxmlformats.org/officeDocument/2006/relationships/slideLayout" Target="../slideLayouts/slideLayout144.xml"/><Relationship Id="rId4" Type="http://schemas.openxmlformats.org/officeDocument/2006/relationships/image" Target="../media/image115.png"/></Relationships>
</file>

<file path=ppt/slides/_rels/slide155.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152.xml"/><Relationship Id="rId1" Type="http://schemas.openxmlformats.org/officeDocument/2006/relationships/slideLayout" Target="../slideLayouts/slideLayout150.xml"/><Relationship Id="rId4" Type="http://schemas.openxmlformats.org/officeDocument/2006/relationships/image" Target="../media/image117.png"/></Relationships>
</file>

<file path=ppt/slides/_rels/slide156.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74.png"/><Relationship Id="rId1" Type="http://schemas.openxmlformats.org/officeDocument/2006/relationships/slideLayout" Target="../slideLayouts/slideLayout150.xml"/><Relationship Id="rId6" Type="http://schemas.openxmlformats.org/officeDocument/2006/relationships/image" Target="../media/image121.png"/><Relationship Id="rId5" Type="http://schemas.openxmlformats.org/officeDocument/2006/relationships/image" Target="../media/image120.png"/><Relationship Id="rId4" Type="http://schemas.openxmlformats.org/officeDocument/2006/relationships/image" Target="../media/image119.png"/></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153.xml"/><Relationship Id="rId2" Type="http://schemas.openxmlformats.org/officeDocument/2006/relationships/slideLayout" Target="../slideLayouts/slideLayout150.xml"/><Relationship Id="rId1" Type="http://schemas.openxmlformats.org/officeDocument/2006/relationships/vmlDrawing" Target="../drawings/vmlDrawing3.vml"/><Relationship Id="rId5" Type="http://schemas.openxmlformats.org/officeDocument/2006/relationships/image" Target="../media/image122.png"/><Relationship Id="rId4" Type="http://schemas.openxmlformats.org/officeDocument/2006/relationships/oleObject" Target="../embeddings/oleObject3.bin"/></Relationships>
</file>

<file path=ppt/slides/_rels/slide158.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notesSlide" Target="../notesSlides/notesSlide154.xml"/><Relationship Id="rId1" Type="http://schemas.openxmlformats.org/officeDocument/2006/relationships/slideLayout" Target="../slideLayouts/slideLayout150.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50.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50.xml"/></Relationships>
</file>

<file path=ppt/slides/_rels/slide161.xml.rels><?xml version="1.0" encoding="UTF-8" standalone="yes"?>
<Relationships xmlns="http://schemas.openxmlformats.org/package/2006/relationships"><Relationship Id="rId3" Type="http://schemas.openxmlformats.org/officeDocument/2006/relationships/image" Target="../media/image124.jpg"/><Relationship Id="rId2" Type="http://schemas.openxmlformats.org/officeDocument/2006/relationships/notesSlide" Target="../notesSlides/notesSlide157.xml"/><Relationship Id="rId1" Type="http://schemas.openxmlformats.org/officeDocument/2006/relationships/slideLayout" Target="../slideLayouts/slideLayout150.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150.xml"/><Relationship Id="rId1" Type="http://schemas.openxmlformats.org/officeDocument/2006/relationships/vmlDrawing" Target="../drawings/vmlDrawing4.vml"/><Relationship Id="rId5" Type="http://schemas.openxmlformats.org/officeDocument/2006/relationships/image" Target="../media/image122.png"/><Relationship Id="rId4" Type="http://schemas.openxmlformats.org/officeDocument/2006/relationships/oleObject" Target="../embeddings/oleObject4.bin"/></Relationships>
</file>

<file path=ppt/slides/_rels/slide163.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150.xml"/></Relationships>
</file>

<file path=ppt/slides/_rels/slide164.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59.xml"/><Relationship Id="rId1" Type="http://schemas.openxmlformats.org/officeDocument/2006/relationships/slideLayout" Target="../slideLayouts/slideLayout150.xml"/><Relationship Id="rId4" Type="http://schemas.openxmlformats.org/officeDocument/2006/relationships/image" Target="../media/image127.png"/></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50.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50.xml"/></Relationships>
</file>

<file path=ppt/slides/_rels/slide167.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62.xml"/><Relationship Id="rId1" Type="http://schemas.openxmlformats.org/officeDocument/2006/relationships/slideLayout" Target="../slideLayouts/slideLayout150.xml"/></Relationships>
</file>

<file path=ppt/slides/_rels/slide168.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63.xml"/><Relationship Id="rId1" Type="http://schemas.openxmlformats.org/officeDocument/2006/relationships/slideLayout" Target="../slideLayouts/slideLayout150.xml"/></Relationships>
</file>

<file path=ppt/slides/_rels/slide16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64.xml"/><Relationship Id="rId1" Type="http://schemas.openxmlformats.org/officeDocument/2006/relationships/slideLayout" Target="../slideLayouts/slideLayout150.xml"/></Relationships>
</file>

<file path=ppt/slides/_rels/slide170.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65.xml"/><Relationship Id="rId1" Type="http://schemas.openxmlformats.org/officeDocument/2006/relationships/slideLayout" Target="../slideLayouts/slideLayout150.xml"/></Relationships>
</file>

<file path=ppt/slides/_rels/slide171.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66.xml"/><Relationship Id="rId1" Type="http://schemas.openxmlformats.org/officeDocument/2006/relationships/slideLayout" Target="../slideLayouts/slideLayout150.xml"/></Relationships>
</file>

<file path=ppt/slides/_rels/slide172.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67.xml"/><Relationship Id="rId1" Type="http://schemas.openxmlformats.org/officeDocument/2006/relationships/slideLayout" Target="../slideLayouts/slideLayout150.xml"/></Relationships>
</file>

<file path=ppt/slides/_rels/slide173.xml.rels><?xml version="1.0" encoding="UTF-8" standalone="yes"?>
<Relationships xmlns="http://schemas.openxmlformats.org/package/2006/relationships"><Relationship Id="rId3" Type="http://schemas.openxmlformats.org/officeDocument/2006/relationships/image" Target="../media/image131.gif"/><Relationship Id="rId2" Type="http://schemas.openxmlformats.org/officeDocument/2006/relationships/notesSlide" Target="../notesSlides/notesSlide168.xml"/><Relationship Id="rId1" Type="http://schemas.openxmlformats.org/officeDocument/2006/relationships/slideLayout" Target="../slideLayouts/slideLayout150.xml"/><Relationship Id="rId4" Type="http://schemas.openxmlformats.org/officeDocument/2006/relationships/image" Target="../media/image132.png"/></Relationships>
</file>

<file path=ppt/slides/_rels/slide174.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69.xml"/><Relationship Id="rId1" Type="http://schemas.openxmlformats.org/officeDocument/2006/relationships/slideLayout" Target="../slideLayouts/slideLayout150.xml"/><Relationship Id="rId5" Type="http://schemas.openxmlformats.org/officeDocument/2006/relationships/image" Target="../media/image132.png"/><Relationship Id="rId4" Type="http://schemas.openxmlformats.org/officeDocument/2006/relationships/image" Target="../media/image134.png"/></Relationships>
</file>

<file path=ppt/slides/_rels/slide175.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70.xml"/><Relationship Id="rId1" Type="http://schemas.openxmlformats.org/officeDocument/2006/relationships/slideLayout" Target="../slideLayouts/slideLayout150.xml"/></Relationships>
</file>

<file path=ppt/slides/_rels/slide176.xml.rels><?xml version="1.0" encoding="UTF-8" standalone="yes"?>
<Relationships xmlns="http://schemas.openxmlformats.org/package/2006/relationships"><Relationship Id="rId8" Type="http://schemas.openxmlformats.org/officeDocument/2006/relationships/image" Target="../media/image140.jpeg"/><Relationship Id="rId3" Type="http://schemas.openxmlformats.org/officeDocument/2006/relationships/image" Target="../media/image135.png"/><Relationship Id="rId7" Type="http://schemas.openxmlformats.org/officeDocument/2006/relationships/image" Target="../media/image139.jpeg"/><Relationship Id="rId2" Type="http://schemas.openxmlformats.org/officeDocument/2006/relationships/notesSlide" Target="../notesSlides/notesSlide171.xml"/><Relationship Id="rId1" Type="http://schemas.openxmlformats.org/officeDocument/2006/relationships/slideLayout" Target="../slideLayouts/slideLayout150.xml"/><Relationship Id="rId6" Type="http://schemas.openxmlformats.org/officeDocument/2006/relationships/image" Target="../media/image138.jpeg"/><Relationship Id="rId5" Type="http://schemas.openxmlformats.org/officeDocument/2006/relationships/image" Target="../media/image137.jpeg"/><Relationship Id="rId4" Type="http://schemas.openxmlformats.org/officeDocument/2006/relationships/image" Target="../media/image136.jpeg"/></Relationships>
</file>

<file path=ppt/slides/_rels/slide177.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72.xml"/><Relationship Id="rId1" Type="http://schemas.openxmlformats.org/officeDocument/2006/relationships/slideLayout" Target="../slideLayouts/slideLayout150.xml"/></Relationships>
</file>

<file path=ppt/slides/_rels/slide178.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notesSlide" Target="../notesSlides/notesSlide173.xml"/><Relationship Id="rId1" Type="http://schemas.openxmlformats.org/officeDocument/2006/relationships/slideLayout" Target="../slideLayouts/slideLayout150.xml"/><Relationship Id="rId5" Type="http://schemas.openxmlformats.org/officeDocument/2006/relationships/image" Target="../media/image141.png"/><Relationship Id="rId4" Type="http://schemas.openxmlformats.org/officeDocument/2006/relationships/image" Target="../media/image143.jpeg"/></Relationships>
</file>

<file path=ppt/slides/_rels/slide179.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74.xml"/><Relationship Id="rId1" Type="http://schemas.openxmlformats.org/officeDocument/2006/relationships/slideLayout" Target="../slideLayouts/slideLayout150.xml"/></Relationships>
</file>

<file path=ppt/slides/_rels/slide180.xml.rels><?xml version="1.0" encoding="UTF-8" standalone="yes"?>
<Relationships xmlns="http://schemas.openxmlformats.org/package/2006/relationships"><Relationship Id="rId3" Type="http://schemas.openxmlformats.org/officeDocument/2006/relationships/image" Target="../media/image145.jpg"/><Relationship Id="rId2" Type="http://schemas.openxmlformats.org/officeDocument/2006/relationships/notesSlide" Target="../notesSlides/notesSlide175.xml"/><Relationship Id="rId1" Type="http://schemas.openxmlformats.org/officeDocument/2006/relationships/slideLayout" Target="../slideLayouts/slideLayout150.xml"/><Relationship Id="rId4" Type="http://schemas.openxmlformats.org/officeDocument/2006/relationships/image" Target="../media/image146.jpeg"/></Relationships>
</file>

<file path=ppt/slides/_rels/slide181.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6.xml"/><Relationship Id="rId1" Type="http://schemas.openxmlformats.org/officeDocument/2006/relationships/slideLayout" Target="../slideLayouts/slideLayout150.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50.xml"/></Relationships>
</file>

<file path=ppt/slides/_rels/slide183.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8.xml"/><Relationship Id="rId1" Type="http://schemas.openxmlformats.org/officeDocument/2006/relationships/slideLayout" Target="../slideLayouts/slideLayout150.xml"/><Relationship Id="rId4" Type="http://schemas.openxmlformats.org/officeDocument/2006/relationships/image" Target="../media/image148.jpeg"/></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50.xml"/></Relationships>
</file>

<file path=ppt/slides/_rels/slide185.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80.xml"/><Relationship Id="rId1" Type="http://schemas.openxmlformats.org/officeDocument/2006/relationships/slideLayout" Target="../slideLayouts/slideLayout150.xml"/></Relationships>
</file>

<file path=ppt/slides/_rels/slide18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81.xml"/><Relationship Id="rId1" Type="http://schemas.openxmlformats.org/officeDocument/2006/relationships/slideLayout" Target="../slideLayouts/slideLayout150.xml"/></Relationships>
</file>

<file path=ppt/slides/_rels/slide187.xml.rels><?xml version="1.0" encoding="UTF-8" standalone="yes"?>
<Relationships xmlns="http://schemas.openxmlformats.org/package/2006/relationships"><Relationship Id="rId3" Type="http://schemas.openxmlformats.org/officeDocument/2006/relationships/image" Target="../media/image150.wmf"/><Relationship Id="rId2" Type="http://schemas.openxmlformats.org/officeDocument/2006/relationships/notesSlide" Target="../notesSlides/notesSlide182.xml"/><Relationship Id="rId1" Type="http://schemas.openxmlformats.org/officeDocument/2006/relationships/slideLayout" Target="../slideLayouts/slideLayout150.xml"/><Relationship Id="rId4" Type="http://schemas.openxmlformats.org/officeDocument/2006/relationships/image" Target="../media/image114.jpeg"/></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50.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50.xml"/></Relationships>
</file>

<file path=ppt/slides/_rels/slide190.xml.rels><?xml version="1.0" encoding="UTF-8" standalone="yes"?>
<Relationships xmlns="http://schemas.openxmlformats.org/package/2006/relationships"><Relationship Id="rId8" Type="http://schemas.openxmlformats.org/officeDocument/2006/relationships/image" Target="../media/image153.gif"/><Relationship Id="rId3" Type="http://schemas.openxmlformats.org/officeDocument/2006/relationships/hyperlink" Target="http://awst.gsf.de/portrait/grusswort.asp" TargetMode="External"/><Relationship Id="rId7" Type="http://schemas.openxmlformats.org/officeDocument/2006/relationships/image" Target="../media/image152.jpeg"/><Relationship Id="rId12" Type="http://schemas.openxmlformats.org/officeDocument/2006/relationships/image" Target="../media/image155.png"/><Relationship Id="rId2" Type="http://schemas.openxmlformats.org/officeDocument/2006/relationships/notesSlide" Target="../notesSlides/notesSlide185.xml"/><Relationship Id="rId1" Type="http://schemas.openxmlformats.org/officeDocument/2006/relationships/slideLayout" Target="../slideLayouts/slideLayout150.xml"/><Relationship Id="rId6" Type="http://schemas.openxmlformats.org/officeDocument/2006/relationships/hyperlink" Target="http://www.bicron.com/rmp/grafix/cards2lg.jpg" TargetMode="External"/><Relationship Id="rId11" Type="http://schemas.openxmlformats.org/officeDocument/2006/relationships/image" Target="../media/image154.png"/><Relationship Id="rId5" Type="http://schemas.openxmlformats.org/officeDocument/2006/relationships/image" Target="http://awst.gsf.de/resource/logo_dosimo.jpg" TargetMode="External"/><Relationship Id="rId10" Type="http://schemas.openxmlformats.org/officeDocument/2006/relationships/hyperlink" Target="http://www.drct.com/specials/Model450.htm" TargetMode="External"/><Relationship Id="rId4" Type="http://schemas.openxmlformats.org/officeDocument/2006/relationships/image" Target="../media/image151.jpeg"/><Relationship Id="rId9" Type="http://schemas.openxmlformats.org/officeDocument/2006/relationships/image" Target="http://www.ieer.org/pcktdos.gif" TargetMode="External"/></Relationships>
</file>

<file path=ppt/slides/_rels/slide191.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86.xml"/><Relationship Id="rId1" Type="http://schemas.openxmlformats.org/officeDocument/2006/relationships/slideLayout" Target="../slideLayouts/slideLayout150.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50.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50.xml"/></Relationships>
</file>

<file path=ppt/slides/_rels/slide194.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89.xml"/><Relationship Id="rId1" Type="http://schemas.openxmlformats.org/officeDocument/2006/relationships/slideLayout" Target="../slideLayouts/slideLayout18.xml"/></Relationships>
</file>

<file path=ppt/slides/_rels/slide195.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29.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8.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8.xml"/></Relationships>
</file>

<file path=ppt/slides/_rels/slide198.xml.rels><?xml version="1.0" encoding="UTF-8" standalone="yes"?>
<Relationships xmlns="http://schemas.openxmlformats.org/package/2006/relationships"><Relationship Id="rId3" Type="http://schemas.openxmlformats.org/officeDocument/2006/relationships/image" Target="../media/image157.wmf"/><Relationship Id="rId2" Type="http://schemas.openxmlformats.org/officeDocument/2006/relationships/notesSlide" Target="../notesSlides/notesSlide192.xml"/><Relationship Id="rId1" Type="http://schemas.openxmlformats.org/officeDocument/2006/relationships/slideLayout" Target="../slideLayouts/slideLayout18.xml"/></Relationships>
</file>

<file path=ppt/slides/_rels/slide199.xml.rels><?xml version="1.0" encoding="UTF-8" standalone="yes"?>
<Relationships xmlns="http://schemas.openxmlformats.org/package/2006/relationships"><Relationship Id="rId3" Type="http://schemas.openxmlformats.org/officeDocument/2006/relationships/notesSlide" Target="../notesSlides/notesSlide193.xml"/><Relationship Id="rId2" Type="http://schemas.openxmlformats.org/officeDocument/2006/relationships/slideLayout" Target="../slideLayouts/slideLayout18.xml"/><Relationship Id="rId1" Type="http://schemas.openxmlformats.org/officeDocument/2006/relationships/vmlDrawing" Target="../drawings/vmlDrawing5.vml"/><Relationship Id="rId6" Type="http://schemas.openxmlformats.org/officeDocument/2006/relationships/image" Target="../media/image159.jpeg"/><Relationship Id="rId5" Type="http://schemas.openxmlformats.org/officeDocument/2006/relationships/image" Target="../media/image158.png"/><Relationship Id="rId4" Type="http://schemas.openxmlformats.org/officeDocument/2006/relationships/oleObject" Target="../embeddings/oleObject5.bin"/></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50.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315.xml"/></Relationships>
</file>

<file path=ppt/slides/_rels/slide202.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notesSlide" Target="../notesSlides/notesSlide196.xml"/><Relationship Id="rId1" Type="http://schemas.openxmlformats.org/officeDocument/2006/relationships/slideLayout" Target="../slideLayouts/slideLayout315.xml"/><Relationship Id="rId4" Type="http://schemas.openxmlformats.org/officeDocument/2006/relationships/image" Target="../media/image161.png"/></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315.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315.xml"/></Relationships>
</file>

<file path=ppt/slides/_rels/slide205.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notesSlide" Target="../notesSlides/notesSlide199.xml"/><Relationship Id="rId1" Type="http://schemas.openxmlformats.org/officeDocument/2006/relationships/slideLayout" Target="../slideLayouts/slideLayout315.xml"/></Relationships>
</file>

<file path=ppt/slides/_rels/slide206.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200.xml"/><Relationship Id="rId1" Type="http://schemas.openxmlformats.org/officeDocument/2006/relationships/slideLayout" Target="../slideLayouts/slideLayout315.xml"/><Relationship Id="rId6" Type="http://schemas.openxmlformats.org/officeDocument/2006/relationships/image" Target="../media/image166.jpeg"/><Relationship Id="rId5" Type="http://schemas.openxmlformats.org/officeDocument/2006/relationships/image" Target="../media/image165.png"/><Relationship Id="rId4" Type="http://schemas.openxmlformats.org/officeDocument/2006/relationships/image" Target="../media/image164.png"/></Relationships>
</file>

<file path=ppt/slides/_rels/slide207.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201.xml"/><Relationship Id="rId1" Type="http://schemas.openxmlformats.org/officeDocument/2006/relationships/slideLayout" Target="../slideLayouts/slideLayout18.xml"/></Relationships>
</file>

<file path=ppt/slides/_rels/slide20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02.xml"/><Relationship Id="rId1" Type="http://schemas.openxmlformats.org/officeDocument/2006/relationships/slideLayout" Target="../slideLayouts/slideLayout315.xml"/><Relationship Id="rId4" Type="http://schemas.openxmlformats.org/officeDocument/2006/relationships/image" Target="../media/image71.png"/></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326.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326.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326.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326.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326.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326.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50.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150.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50.xml"/></Relationships>
</file>

<file path=ppt/slides/_rels/slide218.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212.xml"/><Relationship Id="rId1" Type="http://schemas.openxmlformats.org/officeDocument/2006/relationships/slideLayout" Target="../slideLayouts/slideLayout144.xml"/><Relationship Id="rId4" Type="http://schemas.openxmlformats.org/officeDocument/2006/relationships/image" Target="../media/image169.png"/></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150.xml"/></Relationships>
</file>

<file path=ppt/slides/_rels/slide220.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214.xml"/><Relationship Id="rId1" Type="http://schemas.openxmlformats.org/officeDocument/2006/relationships/slideLayout" Target="../slideLayouts/slideLayout150.xml"/><Relationship Id="rId5" Type="http://schemas.openxmlformats.org/officeDocument/2006/relationships/image" Target="../media/image172.png"/><Relationship Id="rId4" Type="http://schemas.openxmlformats.org/officeDocument/2006/relationships/image" Target="../media/image171.png"/></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50.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150.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150.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150.xml"/></Relationships>
</file>

<file path=ppt/slides/_rels/slide225.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19.xml"/><Relationship Id="rId1" Type="http://schemas.openxmlformats.org/officeDocument/2006/relationships/slideLayout" Target="../slideLayouts/slideLayout150.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50.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150.xml"/></Relationships>
</file>

<file path=ppt/slides/_rels/slide22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22.xml"/><Relationship Id="rId1" Type="http://schemas.openxmlformats.org/officeDocument/2006/relationships/slideLayout" Target="../slideLayouts/slideLayout150.xml"/><Relationship Id="rId4" Type="http://schemas.openxmlformats.org/officeDocument/2006/relationships/image" Target="../media/image71.png"/></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150.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50.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150.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50.xml"/></Relationships>
</file>

<file path=ppt/slides/_rels/slide233.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notesSlide" Target="../notesSlides/notesSlide227.xml"/><Relationship Id="rId1" Type="http://schemas.openxmlformats.org/officeDocument/2006/relationships/slideLayout" Target="../slideLayouts/slideLayout24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12 Dikdörtgen"/>
          <p:cNvSpPr/>
          <p:nvPr/>
        </p:nvSpPr>
        <p:spPr>
          <a:xfrm>
            <a:off x="176274" y="364980"/>
            <a:ext cx="8791574" cy="1631216"/>
          </a:xfrm>
          <a:prstGeom prst="rect">
            <a:avLst/>
          </a:prstGeom>
          <a:noFill/>
          <a:ln>
            <a:noFill/>
          </a:ln>
          <a:effectLst>
            <a:glow rad="228600">
              <a:schemeClr val="accent4">
                <a:satMod val="175000"/>
                <a:alpha val="40000"/>
              </a:schemeClr>
            </a:glow>
            <a:outerShdw blurRad="107950" dist="12700" dir="5400000" algn="ctr">
              <a:srgbClr val="7DC4FF"/>
            </a:outerShdw>
            <a:softEdge rad="127000"/>
          </a:effectLst>
          <a:scene3d>
            <a:camera prst="orthographicFront">
              <a:rot lat="0" lon="0" rev="0"/>
            </a:camera>
            <a:lightRig rig="soft" dir="t">
              <a:rot lat="0" lon="0" rev="0"/>
            </a:lightRig>
          </a:scene3d>
          <a:sp3d prstMaterial="dkEdge">
            <a:bevelT w="63500" h="63500"/>
            <a:contourClr>
              <a:schemeClr val="bg2">
                <a:lumMod val="20000"/>
                <a:lumOff val="80000"/>
              </a:schemeClr>
            </a:contourClr>
          </a:sp3d>
        </p:spPr>
        <p:txBody>
          <a:bodyPr wrap="square" anchor="ctr" anchorCtr="1">
            <a:spAutoFit/>
          </a:bodyPr>
          <a:lstStyle/>
          <a:p>
            <a:pPr algn="ctr">
              <a:defRPr/>
            </a:pPr>
            <a:r>
              <a:rPr lang="tr-TR" sz="10000" dirty="0" smtClean="0">
                <a:ln w="38100">
                  <a:solidFill>
                    <a:schemeClr val="bg2">
                      <a:lumMod val="40000"/>
                      <a:lumOff val="60000"/>
                    </a:schemeClr>
                  </a:solidFill>
                  <a:prstDash val="solid"/>
                  <a:miter lim="800000"/>
                </a:ln>
                <a:noFill/>
                <a:effectLst>
                  <a:outerShdw blurRad="76200" dist="50800" dir="5400000" algn="tl">
                    <a:schemeClr val="tx1"/>
                  </a:outerShdw>
                </a:effectLst>
                <a:latin typeface="Cambria" pitchFamily="18" charset="0"/>
              </a:rPr>
              <a:t>İstanbulUzman</a:t>
            </a:r>
            <a:endParaRPr lang="tr-TR" sz="10000" dirty="0">
              <a:ln w="38100">
                <a:solidFill>
                  <a:schemeClr val="bg2">
                    <a:lumMod val="40000"/>
                    <a:lumOff val="60000"/>
                  </a:schemeClr>
                </a:solidFill>
                <a:prstDash val="solid"/>
                <a:miter lim="800000"/>
              </a:ln>
              <a:noFill/>
              <a:effectLst>
                <a:outerShdw blurRad="76200" dist="50800" dir="5400000" algn="tl">
                  <a:schemeClr val="tx1"/>
                </a:outerShdw>
              </a:effectLst>
              <a:latin typeface="Cambria" pitchFamily="18"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6" name="WordArt 7"/>
          <p:cNvSpPr>
            <a:spLocks noChangeArrowheads="1" noChangeShapeType="1" noTextEdit="1"/>
          </p:cNvSpPr>
          <p:nvPr/>
        </p:nvSpPr>
        <p:spPr bwMode="auto">
          <a:xfrm>
            <a:off x="186906" y="3377664"/>
            <a:ext cx="8791575" cy="2180107"/>
          </a:xfrm>
          <a:prstGeom prst="rect">
            <a:avLst/>
          </a:prstGeom>
          <a:effectLst>
            <a:glow rad="63500">
              <a:schemeClr val="tx1">
                <a:lumMod val="95000"/>
                <a:lumOff val="5000"/>
                <a:alpha val="40000"/>
              </a:schemeClr>
            </a:glow>
            <a:innerShdw blurRad="114300">
              <a:schemeClr val="bg1">
                <a:lumMod val="50000"/>
              </a:schemeClr>
            </a:innerShdw>
          </a:effectLst>
          <a:scene3d>
            <a:camera prst="orthographicFront">
              <a:rot lat="1200000" lon="21599987" rev="21594348"/>
            </a:camera>
            <a:lightRig rig="threePt" dir="t"/>
          </a:scene3d>
        </p:spPr>
        <p:txBody>
          <a:bodyPr wrap="none" fromWordArt="1">
            <a:prstTxWarp prst="textPlain">
              <a:avLst>
                <a:gd name="adj" fmla="val 50000"/>
              </a:avLst>
            </a:prstTxWarp>
            <a:scene3d>
              <a:camera prst="legacyPerspectiveBottomRight">
                <a:rot lat="0" lon="21239990" rev="0"/>
              </a:camera>
              <a:lightRig rig="legacyHarsh3" dir="l"/>
            </a:scene3d>
            <a:sp3d extrusionH="430200" prstMaterial="legacyMatte">
              <a:extrusionClr>
                <a:srgbClr val="C0C0C0"/>
              </a:extrusionClr>
            </a:sp3d>
          </a:bodyPr>
          <a:lstStyle/>
          <a:p>
            <a:pPr algn="ctr"/>
            <a:r>
              <a:rPr lang="tr-TR" sz="3600" b="1" i="1" kern="10" dirty="0" smtClean="0">
                <a:ln w="9525">
                  <a:round/>
                  <a:headEnd/>
                  <a:tailEnd/>
                </a:ln>
                <a:solidFill>
                  <a:schemeClr val="tx1">
                    <a:lumMod val="85000"/>
                    <a:lumOff val="15000"/>
                  </a:schemeClr>
                </a:solidFill>
                <a:effectLst>
                  <a:outerShdw blurRad="38100" dist="38100" dir="2700000" algn="tl">
                    <a:srgbClr val="000000">
                      <a:alpha val="43137"/>
                    </a:srgbClr>
                  </a:outerShdw>
                </a:effectLst>
                <a:latin typeface="Monotype Corsiva"/>
              </a:rPr>
              <a:t>Fiziksel Risk Etkenleri </a:t>
            </a:r>
            <a:endParaRPr lang="tr-TR" sz="3600" b="1" i="1" kern="10" dirty="0">
              <a:ln w="9525">
                <a:round/>
                <a:headEnd/>
                <a:tailEnd/>
              </a:ln>
              <a:solidFill>
                <a:schemeClr val="tx1">
                  <a:lumMod val="85000"/>
                  <a:lumOff val="15000"/>
                </a:schemeClr>
              </a:solidFill>
              <a:effectLst>
                <a:outerShdw blurRad="38100" dist="38100" dir="2700000" algn="tl">
                  <a:srgbClr val="000000">
                    <a:alpha val="43137"/>
                  </a:srgbClr>
                </a:outerShdw>
              </a:effectLst>
              <a:latin typeface="Monotype Corsiva"/>
            </a:endParaRPr>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 name="Grup 2"/>
          <p:cNvGrpSpPr/>
          <p:nvPr/>
        </p:nvGrpSpPr>
        <p:grpSpPr>
          <a:xfrm>
            <a:off x="10080" y="940500"/>
            <a:ext cx="9133920" cy="5184075"/>
            <a:chOff x="10080" y="940500"/>
            <a:chExt cx="9133920" cy="5184075"/>
          </a:xfrm>
        </p:grpSpPr>
        <p:sp>
          <p:nvSpPr>
            <p:cNvPr id="12" name="Rechteck 4"/>
            <p:cNvSpPr>
              <a:spLocks noChangeArrowheads="1"/>
            </p:cNvSpPr>
            <p:nvPr/>
          </p:nvSpPr>
          <p:spPr bwMode="auto">
            <a:xfrm>
              <a:off x="10080" y="3202688"/>
              <a:ext cx="9133920"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Amaç &amp; Öğrenme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Hedefleri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1026" name="Picture 2" descr="C:\Users\DOKTOR\Desktop\birds_and_sig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126" y="940500"/>
              <a:ext cx="5860795" cy="2243138"/>
            </a:xfrm>
            <a:prstGeom prst="rect">
              <a:avLst/>
            </a:prstGeom>
            <a:noFill/>
            <a:extLst>
              <a:ext uri="{909E8E84-426E-40DD-AFC4-6F175D3DCCD1}">
                <a14:hiddenFill xmlns:a14="http://schemas.microsoft.com/office/drawing/2010/main">
                  <a:solidFill>
                    <a:srgbClr val="FFFFFF"/>
                  </a:solidFill>
                </a14:hiddenFill>
              </a:ext>
            </a:extLst>
          </p:spPr>
        </p:pic>
        <p:sp>
          <p:nvSpPr>
            <p:cNvPr id="2" name="Metin kutusu 1"/>
            <p:cNvSpPr txBox="1"/>
            <p:nvPr/>
          </p:nvSpPr>
          <p:spPr>
            <a:xfrm>
              <a:off x="3248025" y="1962150"/>
              <a:ext cx="3057525" cy="400110"/>
            </a:xfrm>
            <a:prstGeom prst="rect">
              <a:avLst/>
            </a:prstGeom>
            <a:noFill/>
          </p:spPr>
          <p:txBody>
            <a:bodyPr wrap="square" rtlCol="0">
              <a:spAutoFit/>
            </a:bodyPr>
            <a:lstStyle/>
            <a:p>
              <a:pPr algn="ctr"/>
              <a:r>
                <a:rPr lang="tr-TR" sz="2000" i="1" dirty="0" smtClean="0">
                  <a:latin typeface="Calibri" pitchFamily="34" charset="0"/>
                  <a:cs typeface="Calibri" pitchFamily="34" charset="0"/>
                </a:rPr>
                <a:t>Amaç Öğrenme Hedefleri</a:t>
              </a:r>
              <a:endParaRPr lang="tr-TR" sz="2000" i="1" dirty="0">
                <a:latin typeface="Calibri" pitchFamily="34" charset="0"/>
                <a:cs typeface="Calibri" pitchFamily="34" charset="0"/>
              </a:endParaRPr>
            </a:p>
          </p:txBody>
        </p:sp>
      </p:grpSp>
    </p:spTree>
    <p:extLst>
      <p:ext uri="{BB962C8B-B14F-4D97-AF65-F5344CB8AC3E}">
        <p14:creationId xmlns:p14="http://schemas.microsoft.com/office/powerpoint/2010/main" val="1619348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1"/>
          <p:cNvSpPr>
            <a:spLocks noGrp="1" noChangeArrowheads="1"/>
          </p:cNvSpPr>
          <p:nvPr>
            <p:ph type="title" idx="4294967295"/>
          </p:nvPr>
        </p:nvSpPr>
        <p:spPr>
          <a:xfrm>
            <a:off x="231797" y="411163"/>
            <a:ext cx="8816669" cy="647700"/>
          </a:xfrm>
        </p:spPr>
        <p:txBody>
          <a:bodyPr anchor="ctr" anchorCtr="0"/>
          <a:lstStyle/>
          <a:p>
            <a:r>
              <a:rPr lang="tr-TR" sz="3200" kern="1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ETKENLERİ (FRE)</a:t>
            </a:r>
            <a:endParaRPr lang="tr-TR" sz="3200" kern="1200" noProof="1">
              <a:solidFill>
                <a:srgbClr val="575757"/>
              </a:solidFill>
              <a:effectLst>
                <a:innerShdw blurRad="63500" dist="50800" dir="8100000">
                  <a:prstClr val="black">
                    <a:alpha val="50000"/>
                  </a:prstClr>
                </a:innerShdw>
              </a:effectLst>
              <a:latin typeface="Calibri" pitchFamily="34" charset="0"/>
              <a:ea typeface="+mn-ea"/>
              <a:cs typeface="Calibri" pitchFamily="34" charset="0"/>
            </a:endParaRPr>
          </a:p>
        </p:txBody>
      </p:sp>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grpSp>
        <p:nvGrpSpPr>
          <p:cNvPr id="2" name="Grup 1"/>
          <p:cNvGrpSpPr/>
          <p:nvPr/>
        </p:nvGrpSpPr>
        <p:grpSpPr>
          <a:xfrm>
            <a:off x="112735" y="980705"/>
            <a:ext cx="2878902" cy="5324843"/>
            <a:chOff x="112735" y="1037855"/>
            <a:chExt cx="2878902" cy="5324843"/>
          </a:xfrm>
        </p:grpSpPr>
        <p:sp>
          <p:nvSpPr>
            <p:cNvPr id="20" name="Rectangle 5"/>
            <p:cNvSpPr>
              <a:spLocks noChangeArrowheads="1"/>
            </p:cNvSpPr>
            <p:nvPr/>
          </p:nvSpPr>
          <p:spPr bwMode="gray">
            <a:xfrm>
              <a:off x="112736" y="1926657"/>
              <a:ext cx="2878901" cy="4436041"/>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marL="342900" indent="-342900" algn="ctr">
                <a:lnSpc>
                  <a:spcPct val="90000"/>
                </a:lnSpc>
                <a:spcAft>
                  <a:spcPct val="20000"/>
                </a:spcAft>
                <a:buClr>
                  <a:srgbClr val="292929"/>
                </a:buClr>
                <a:buFont typeface="+mj-lt"/>
                <a:buAutoNum type="arabicPeriod"/>
              </a:pPr>
              <a:endParaRPr lang="tr-TR" b="1" i="1" noProof="1" smtClean="0">
                <a:solidFill>
                  <a:srgbClr val="000000"/>
                </a:solidFill>
                <a:latin typeface="Calibri" pitchFamily="34" charset="0"/>
                <a:cs typeface="Calibri" pitchFamily="34" charset="0"/>
              </a:endParaRPr>
            </a:p>
            <a:p>
              <a:pPr marL="36000" algn="ctr">
                <a:lnSpc>
                  <a:spcPct val="90000"/>
                </a:lnSpc>
                <a:spcAft>
                  <a:spcPct val="20000"/>
                </a:spcAft>
                <a:buClr>
                  <a:srgbClr val="292929"/>
                </a:buClr>
              </a:pPr>
              <a:r>
                <a:rPr lang="tr-TR" b="1" i="1" noProof="1" smtClean="0">
                  <a:solidFill>
                    <a:srgbClr val="000000"/>
                  </a:solidFill>
                  <a:latin typeface="Calibri" pitchFamily="34" charset="0"/>
                  <a:cs typeface="Calibri" pitchFamily="34" charset="0"/>
                </a:rPr>
                <a:t>Katılımcıların;</a:t>
              </a:r>
            </a:p>
            <a:p>
              <a:pPr marL="36000" algn="ctr">
                <a:lnSpc>
                  <a:spcPct val="90000"/>
                </a:lnSpc>
                <a:spcAft>
                  <a:spcPct val="20000"/>
                </a:spcAft>
                <a:buClr>
                  <a:srgbClr val="292929"/>
                </a:buClr>
              </a:pPr>
              <a:r>
                <a:rPr lang="tr-TR" b="1" i="1" noProof="1" smtClean="0">
                  <a:solidFill>
                    <a:srgbClr val="000000"/>
                  </a:solidFill>
                  <a:latin typeface="Calibri" pitchFamily="34" charset="0"/>
                  <a:cs typeface="Calibri" pitchFamily="34" charset="0"/>
                </a:rPr>
                <a:t>«</a:t>
              </a:r>
              <a:r>
                <a:rPr lang="tr-TR" b="1" i="1" noProof="1">
                  <a:solidFill>
                    <a:srgbClr val="000000"/>
                  </a:solidFill>
                  <a:latin typeface="Calibri" pitchFamily="34" charset="0"/>
                  <a:cs typeface="Calibri" pitchFamily="34" charset="0"/>
                </a:rPr>
                <a:t>İşyerindeki sağlığı ve güvenliği olumsuz etkileyen fiziksel risk etmenleri hakkında bilgi sahibi olmalarını ve bu etmenlere karşı alınması gereken İSG tedbirlerini öğrenmelerini sağlamaktır.»</a:t>
              </a:r>
            </a:p>
            <a:p>
              <a:pPr marL="36000" algn="ctr">
                <a:lnSpc>
                  <a:spcPct val="90000"/>
                </a:lnSpc>
                <a:spcAft>
                  <a:spcPct val="20000"/>
                </a:spcAft>
                <a:buClr>
                  <a:srgbClr val="292929"/>
                </a:buClr>
              </a:pPr>
              <a:endParaRPr lang="tr-TR" b="1" i="1" noProof="1">
                <a:solidFill>
                  <a:srgbClr val="000000"/>
                </a:solidFill>
                <a:latin typeface="Calibri" pitchFamily="34" charset="0"/>
                <a:cs typeface="Calibri" pitchFamily="34" charset="0"/>
              </a:endParaRPr>
            </a:p>
          </p:txBody>
        </p:sp>
        <p:sp>
          <p:nvSpPr>
            <p:cNvPr id="14" name="Rectangle 11"/>
            <p:cNvSpPr>
              <a:spLocks noChangeArrowheads="1"/>
            </p:cNvSpPr>
            <p:nvPr/>
          </p:nvSpPr>
          <p:spPr bwMode="gray">
            <a:xfrm>
              <a:off x="112735" y="1037855"/>
              <a:ext cx="2844000" cy="841179"/>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a:solidFill>
                    <a:srgbClr val="FFFFFF"/>
                  </a:solidFill>
                  <a:latin typeface="Calibri" pitchFamily="34" charset="0"/>
                  <a:cs typeface="Calibri" pitchFamily="34" charset="0"/>
                </a:rPr>
                <a:t>Konunun </a:t>
              </a:r>
            </a:p>
            <a:p>
              <a:pPr algn="ctr" defTabSz="801688" eaLnBrk="0" hangingPunct="0">
                <a:defRPr/>
              </a:pPr>
              <a:r>
                <a:rPr lang="tr-TR" sz="2400" b="1" dirty="0">
                  <a:solidFill>
                    <a:srgbClr val="FFFFFF"/>
                  </a:solidFill>
                  <a:latin typeface="Calibri" pitchFamily="34" charset="0"/>
                  <a:cs typeface="Calibri" pitchFamily="34" charset="0"/>
                </a:rPr>
                <a:t>Genel Amacı</a:t>
              </a:r>
            </a:p>
          </p:txBody>
        </p:sp>
      </p:grpSp>
      <p:grpSp>
        <p:nvGrpSpPr>
          <p:cNvPr id="3" name="Grup 2"/>
          <p:cNvGrpSpPr/>
          <p:nvPr/>
        </p:nvGrpSpPr>
        <p:grpSpPr>
          <a:xfrm>
            <a:off x="3130901" y="980704"/>
            <a:ext cx="2878901" cy="5324845"/>
            <a:chOff x="3130901" y="1037854"/>
            <a:chExt cx="2878901" cy="5324845"/>
          </a:xfrm>
        </p:grpSpPr>
        <p:sp>
          <p:nvSpPr>
            <p:cNvPr id="26" name="Rectangle 5"/>
            <p:cNvSpPr>
              <a:spLocks noChangeArrowheads="1"/>
            </p:cNvSpPr>
            <p:nvPr/>
          </p:nvSpPr>
          <p:spPr bwMode="gray">
            <a:xfrm>
              <a:off x="3130901" y="1926657"/>
              <a:ext cx="2878901" cy="4436042"/>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Çalışanların sağlığını olumsuz etkileyen fiziksel riskleri </a:t>
              </a:r>
              <a:r>
                <a:rPr lang="tr-TR" sz="1400" i="1" noProof="1" smtClean="0">
                  <a:solidFill>
                    <a:srgbClr val="000000"/>
                  </a:solidFill>
                  <a:latin typeface="Calibri" pitchFamily="34" charset="0"/>
                  <a:cs typeface="Calibri" pitchFamily="34" charset="0"/>
                </a:rPr>
                <a:t>tanımlar</a:t>
              </a:r>
              <a:endParaRPr lang="tr-TR" sz="1400" i="1" noProof="1">
                <a:solidFill>
                  <a:srgbClr val="000000"/>
                </a:solidFill>
                <a:latin typeface="Calibri" pitchFamily="34" charset="0"/>
                <a:cs typeface="Calibri" pitchFamily="34" charset="0"/>
              </a:endParaRPr>
            </a:p>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FRE’nin ortam ve kişiye yönelik ölçüm metotlarını </a:t>
              </a:r>
              <a:r>
                <a:rPr lang="tr-TR" sz="1400" i="1" noProof="1" smtClean="0">
                  <a:solidFill>
                    <a:srgbClr val="000000"/>
                  </a:solidFill>
                  <a:latin typeface="Calibri" pitchFamily="34" charset="0"/>
                  <a:cs typeface="Calibri" pitchFamily="34" charset="0"/>
                </a:rPr>
                <a:t>sıralar</a:t>
              </a:r>
              <a:endParaRPr lang="tr-TR" sz="1400" i="1" noProof="1">
                <a:solidFill>
                  <a:srgbClr val="000000"/>
                </a:solidFill>
                <a:latin typeface="Calibri" pitchFamily="34" charset="0"/>
                <a:cs typeface="Calibri" pitchFamily="34" charset="0"/>
              </a:endParaRPr>
            </a:p>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Ulusal ve uluslararası standartlarda müsaade edilen değerleri </a:t>
              </a:r>
              <a:r>
                <a:rPr lang="tr-TR" sz="1400" i="1" noProof="1" smtClean="0">
                  <a:solidFill>
                    <a:srgbClr val="000000"/>
                  </a:solidFill>
                  <a:latin typeface="Calibri" pitchFamily="34" charset="0"/>
                  <a:cs typeface="Calibri" pitchFamily="34" charset="0"/>
                </a:rPr>
                <a:t>belirtir</a:t>
              </a:r>
              <a:endParaRPr lang="tr-TR" sz="1400" i="1" noProof="1">
                <a:solidFill>
                  <a:srgbClr val="000000"/>
                </a:solidFill>
                <a:latin typeface="Calibri" pitchFamily="34" charset="0"/>
                <a:cs typeface="Calibri" pitchFamily="34" charset="0"/>
              </a:endParaRPr>
            </a:p>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Ülkemizde ve dünyada FRE’ne maruziyetin yüksek olduğu iş kollarını </a:t>
              </a:r>
              <a:r>
                <a:rPr lang="tr-TR" sz="1400" i="1" noProof="1" smtClean="0">
                  <a:solidFill>
                    <a:srgbClr val="000000"/>
                  </a:solidFill>
                  <a:latin typeface="Calibri" pitchFamily="34" charset="0"/>
                  <a:cs typeface="Calibri" pitchFamily="34" charset="0"/>
                </a:rPr>
                <a:t>karşılaştırır</a:t>
              </a:r>
              <a:endParaRPr lang="tr-TR" sz="1400" i="1" noProof="1">
                <a:solidFill>
                  <a:srgbClr val="000000"/>
                </a:solidFill>
                <a:latin typeface="Calibri" pitchFamily="34" charset="0"/>
                <a:cs typeface="Calibri" pitchFamily="34" charset="0"/>
              </a:endParaRPr>
            </a:p>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FRE’nin işyerinde kontrolü ve işyeri hekiminin bu konudaki görevlerini </a:t>
              </a:r>
              <a:r>
                <a:rPr lang="tr-TR" sz="1400" i="1" noProof="1" smtClean="0">
                  <a:solidFill>
                    <a:srgbClr val="000000"/>
                  </a:solidFill>
                  <a:latin typeface="Calibri" pitchFamily="34" charset="0"/>
                  <a:cs typeface="Calibri" pitchFamily="34" charset="0"/>
                </a:rPr>
                <a:t>açıklar</a:t>
              </a:r>
              <a:endParaRPr lang="tr-TR" sz="1400" i="1" noProof="1">
                <a:solidFill>
                  <a:srgbClr val="000000"/>
                </a:solidFill>
                <a:latin typeface="Calibri" pitchFamily="34" charset="0"/>
                <a:cs typeface="Calibri" pitchFamily="34" charset="0"/>
              </a:endParaRPr>
            </a:p>
          </p:txBody>
        </p:sp>
        <p:sp>
          <p:nvSpPr>
            <p:cNvPr id="23" name="Rectangle 11"/>
            <p:cNvSpPr>
              <a:spLocks noChangeArrowheads="1"/>
            </p:cNvSpPr>
            <p:nvPr/>
          </p:nvSpPr>
          <p:spPr bwMode="gray">
            <a:xfrm>
              <a:off x="3130901" y="1037854"/>
              <a:ext cx="2844000" cy="841179"/>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a:solidFill>
                    <a:srgbClr val="FFFFFF"/>
                  </a:solidFill>
                  <a:latin typeface="Calibri" pitchFamily="34" charset="0"/>
                  <a:cs typeface="Calibri" pitchFamily="34" charset="0"/>
                </a:rPr>
                <a:t>Öğrenme </a:t>
              </a:r>
            </a:p>
            <a:p>
              <a:pPr algn="ctr" defTabSz="801688" eaLnBrk="0" hangingPunct="0">
                <a:defRPr/>
              </a:pPr>
              <a:r>
                <a:rPr lang="tr-TR" sz="2400" b="1" dirty="0">
                  <a:solidFill>
                    <a:srgbClr val="FFFFFF"/>
                  </a:solidFill>
                  <a:latin typeface="Calibri" pitchFamily="34" charset="0"/>
                  <a:cs typeface="Calibri" pitchFamily="34" charset="0"/>
                </a:rPr>
                <a:t>Hedefleri</a:t>
              </a:r>
            </a:p>
          </p:txBody>
        </p:sp>
      </p:grpSp>
      <p:grpSp>
        <p:nvGrpSpPr>
          <p:cNvPr id="4" name="Grup 3"/>
          <p:cNvGrpSpPr/>
          <p:nvPr/>
        </p:nvGrpSpPr>
        <p:grpSpPr>
          <a:xfrm>
            <a:off x="6140441" y="980703"/>
            <a:ext cx="2878901" cy="5324846"/>
            <a:chOff x="6140441" y="1037853"/>
            <a:chExt cx="2878901" cy="5324846"/>
          </a:xfrm>
        </p:grpSpPr>
        <p:sp>
          <p:nvSpPr>
            <p:cNvPr id="29" name="Rectangle 5"/>
            <p:cNvSpPr>
              <a:spLocks noChangeArrowheads="1"/>
            </p:cNvSpPr>
            <p:nvPr/>
          </p:nvSpPr>
          <p:spPr bwMode="gray">
            <a:xfrm>
              <a:off x="6140441" y="1926658"/>
              <a:ext cx="2878901" cy="4436041"/>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marL="216000"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İşyerinde sağlığı olumsuz etkileyebilecek fiziksel risk etmenleri;</a:t>
              </a:r>
            </a:p>
            <a:p>
              <a:pPr marL="778950" lvl="1" indent="-285750">
                <a:spcBef>
                  <a:spcPts val="0"/>
                </a:spcBef>
                <a:spcAft>
                  <a:spcPts val="0"/>
                </a:spcAft>
                <a:buClr>
                  <a:srgbClr val="292929"/>
                </a:buClr>
                <a:buFont typeface="Wingdings" pitchFamily="2" charset="2"/>
                <a:buChar char="§"/>
              </a:pPr>
              <a:r>
                <a:rPr lang="tr-TR" sz="1400" i="1" noProof="1">
                  <a:solidFill>
                    <a:srgbClr val="000000"/>
                  </a:solidFill>
                  <a:latin typeface="Calibri" pitchFamily="34" charset="0"/>
                  <a:cs typeface="Calibri" pitchFamily="34" charset="0"/>
                </a:rPr>
                <a:t>Gürültü</a:t>
              </a:r>
            </a:p>
            <a:p>
              <a:pPr marL="778950" lvl="1" indent="-285750">
                <a:spcBef>
                  <a:spcPts val="0"/>
                </a:spcBef>
                <a:spcAft>
                  <a:spcPts val="0"/>
                </a:spcAft>
                <a:buClr>
                  <a:srgbClr val="292929"/>
                </a:buClr>
                <a:buFont typeface="Wingdings" pitchFamily="2" charset="2"/>
                <a:buChar char="§"/>
              </a:pPr>
              <a:r>
                <a:rPr lang="tr-TR" sz="1400" i="1" noProof="1" smtClean="0">
                  <a:solidFill>
                    <a:srgbClr val="000000"/>
                  </a:solidFill>
                  <a:latin typeface="Calibri" pitchFamily="34" charset="0"/>
                  <a:cs typeface="Calibri" pitchFamily="34" charset="0"/>
                </a:rPr>
                <a:t>Titreşim</a:t>
              </a:r>
              <a:endParaRPr lang="tr-TR" sz="1400" i="1" noProof="1">
                <a:solidFill>
                  <a:srgbClr val="000000"/>
                </a:solidFill>
                <a:latin typeface="Calibri" pitchFamily="34" charset="0"/>
                <a:cs typeface="Calibri" pitchFamily="34" charset="0"/>
              </a:endParaRPr>
            </a:p>
            <a:p>
              <a:pPr marL="778950" lvl="1" indent="-285750">
                <a:spcBef>
                  <a:spcPts val="0"/>
                </a:spcBef>
                <a:spcAft>
                  <a:spcPts val="0"/>
                </a:spcAft>
                <a:buClr>
                  <a:srgbClr val="292929"/>
                </a:buClr>
                <a:buFont typeface="Wingdings" pitchFamily="2" charset="2"/>
                <a:buChar char="§"/>
              </a:pPr>
              <a:r>
                <a:rPr lang="tr-TR" sz="1400" i="1" noProof="1">
                  <a:solidFill>
                    <a:srgbClr val="000000"/>
                  </a:solidFill>
                  <a:latin typeface="Calibri" pitchFamily="34" charset="0"/>
                  <a:cs typeface="Calibri" pitchFamily="34" charset="0"/>
                </a:rPr>
                <a:t>Termal </a:t>
              </a:r>
              <a:r>
                <a:rPr lang="tr-TR" sz="1400" i="1" noProof="1" smtClean="0">
                  <a:solidFill>
                    <a:srgbClr val="000000"/>
                  </a:solidFill>
                  <a:latin typeface="Calibri" pitchFamily="34" charset="0"/>
                  <a:cs typeface="Calibri" pitchFamily="34" charset="0"/>
                </a:rPr>
                <a:t>Konfor</a:t>
              </a:r>
            </a:p>
            <a:p>
              <a:pPr marL="778950" lvl="1" indent="-285750">
                <a:spcBef>
                  <a:spcPts val="0"/>
                </a:spcBef>
                <a:spcAft>
                  <a:spcPts val="0"/>
                </a:spcAft>
                <a:buClr>
                  <a:srgbClr val="292929"/>
                </a:buClr>
                <a:buFont typeface="Wingdings" pitchFamily="2" charset="2"/>
                <a:buChar char="§"/>
              </a:pPr>
              <a:r>
                <a:rPr lang="tr-TR" sz="1400" i="1" noProof="1" smtClean="0">
                  <a:solidFill>
                    <a:srgbClr val="000000"/>
                  </a:solidFill>
                  <a:latin typeface="Calibri" pitchFamily="34" charset="0"/>
                  <a:cs typeface="Calibri" pitchFamily="34" charset="0"/>
                </a:rPr>
                <a:t>Aydınlatma</a:t>
              </a:r>
              <a:r>
                <a:rPr lang="tr-TR" sz="1400" i="1" noProof="1">
                  <a:solidFill>
                    <a:srgbClr val="000000"/>
                  </a:solidFill>
                  <a:latin typeface="Calibri" pitchFamily="34" charset="0"/>
                  <a:cs typeface="Calibri" pitchFamily="34" charset="0"/>
                </a:rPr>
                <a:t>,</a:t>
              </a:r>
            </a:p>
            <a:p>
              <a:pPr marL="778950" lvl="1" indent="-285750">
                <a:spcBef>
                  <a:spcPts val="0"/>
                </a:spcBef>
                <a:spcAft>
                  <a:spcPts val="0"/>
                </a:spcAft>
                <a:buClr>
                  <a:srgbClr val="292929"/>
                </a:buClr>
                <a:buFont typeface="Wingdings" pitchFamily="2" charset="2"/>
                <a:buChar char="§"/>
              </a:pPr>
              <a:r>
                <a:rPr lang="tr-TR" sz="1400" i="1" noProof="1">
                  <a:solidFill>
                    <a:srgbClr val="000000"/>
                  </a:solidFill>
                  <a:latin typeface="Calibri" pitchFamily="34" charset="0"/>
                  <a:cs typeface="Calibri" pitchFamily="34" charset="0"/>
                </a:rPr>
                <a:t>İyonize-noniyonize </a:t>
              </a:r>
              <a:r>
                <a:rPr lang="tr-TR" sz="1400" i="1" noProof="1" smtClean="0">
                  <a:solidFill>
                    <a:srgbClr val="000000"/>
                  </a:solidFill>
                  <a:latin typeface="Calibri" pitchFamily="34" charset="0"/>
                  <a:cs typeface="Calibri" pitchFamily="34" charset="0"/>
                </a:rPr>
                <a:t>ışın</a:t>
              </a:r>
              <a:endParaRPr lang="tr-TR" sz="1400" i="1" noProof="1">
                <a:solidFill>
                  <a:srgbClr val="000000"/>
                </a:solidFill>
                <a:latin typeface="Calibri" pitchFamily="34" charset="0"/>
                <a:cs typeface="Calibri" pitchFamily="34" charset="0"/>
              </a:endParaRPr>
            </a:p>
            <a:p>
              <a:pPr marL="778950" lvl="1" indent="-285750">
                <a:spcBef>
                  <a:spcPts val="0"/>
                </a:spcBef>
                <a:spcAft>
                  <a:spcPts val="0"/>
                </a:spcAft>
                <a:buClr>
                  <a:srgbClr val="292929"/>
                </a:buClr>
                <a:buFont typeface="Wingdings" pitchFamily="2" charset="2"/>
                <a:buChar char="§"/>
              </a:pPr>
              <a:r>
                <a:rPr lang="tr-TR" sz="1400" i="1" noProof="1">
                  <a:solidFill>
                    <a:srgbClr val="000000"/>
                  </a:solidFill>
                  <a:latin typeface="Calibri" pitchFamily="34" charset="0"/>
                  <a:cs typeface="Calibri" pitchFamily="34" charset="0"/>
                </a:rPr>
                <a:t>Alçak ve yüksek </a:t>
              </a:r>
              <a:r>
                <a:rPr lang="tr-TR" sz="1400" i="1" noProof="1" smtClean="0">
                  <a:solidFill>
                    <a:srgbClr val="000000"/>
                  </a:solidFill>
                  <a:latin typeface="Calibri" pitchFamily="34" charset="0"/>
                  <a:cs typeface="Calibri" pitchFamily="34" charset="0"/>
                </a:rPr>
                <a:t>basınç</a:t>
              </a:r>
              <a:endParaRPr lang="tr-TR" sz="1400" i="1" noProof="1">
                <a:solidFill>
                  <a:srgbClr val="000000"/>
                </a:solidFill>
                <a:latin typeface="Calibri" pitchFamily="34" charset="0"/>
                <a:cs typeface="Calibri" pitchFamily="34" charset="0"/>
              </a:endParaRPr>
            </a:p>
            <a:p>
              <a:pPr marL="216000" lvl="1" indent="-180000">
                <a:lnSpc>
                  <a:spcPct val="90000"/>
                </a:lnSpc>
                <a:spcBef>
                  <a:spcPts val="600"/>
                </a:spcBef>
                <a:spcAft>
                  <a:spcPct val="20000"/>
                </a:spcAft>
                <a:buClr>
                  <a:srgbClr val="292929"/>
                </a:buClr>
                <a:buFont typeface="Wingdings" pitchFamily="2" charset="2"/>
                <a:buChar char="ü"/>
              </a:pPr>
              <a:r>
                <a:rPr lang="tr-TR" sz="1400" i="1" noProof="1">
                  <a:solidFill>
                    <a:srgbClr val="000000"/>
                  </a:solidFill>
                  <a:latin typeface="Calibri" pitchFamily="34" charset="0"/>
                  <a:cs typeface="Calibri" pitchFamily="34" charset="0"/>
                </a:rPr>
                <a:t>İlgili mevzuat</a:t>
              </a:r>
            </a:p>
            <a:p>
              <a:pPr marL="216000" indent="-180000">
                <a:lnSpc>
                  <a:spcPct val="90000"/>
                </a:lnSpc>
                <a:spcBef>
                  <a:spcPts val="600"/>
                </a:spcBef>
                <a:spcAft>
                  <a:spcPct val="20000"/>
                </a:spcAft>
                <a:buClr>
                  <a:srgbClr val="292929"/>
                </a:buClr>
                <a:buFont typeface="Wingdings" pitchFamily="2" charset="2"/>
                <a:buChar char="ü"/>
              </a:pPr>
              <a:endParaRPr lang="tr-TR" sz="1400" i="1" noProof="1">
                <a:solidFill>
                  <a:srgbClr val="000000"/>
                </a:solidFill>
                <a:latin typeface="Calibri" pitchFamily="34" charset="0"/>
                <a:cs typeface="Calibri" pitchFamily="34" charset="0"/>
              </a:endParaRPr>
            </a:p>
          </p:txBody>
        </p:sp>
        <p:sp>
          <p:nvSpPr>
            <p:cNvPr id="30" name="Rectangle 11"/>
            <p:cNvSpPr>
              <a:spLocks noChangeArrowheads="1"/>
            </p:cNvSpPr>
            <p:nvPr/>
          </p:nvSpPr>
          <p:spPr bwMode="gray">
            <a:xfrm>
              <a:off x="6140441" y="1037853"/>
              <a:ext cx="2844000" cy="841179"/>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a:solidFill>
                    <a:srgbClr val="FFFFFF"/>
                  </a:solidFill>
                  <a:latin typeface="Calibri" pitchFamily="34" charset="0"/>
                  <a:cs typeface="Calibri" pitchFamily="34" charset="0"/>
                </a:rPr>
                <a:t>Konunun </a:t>
              </a:r>
            </a:p>
            <a:p>
              <a:pPr algn="ctr" defTabSz="801688" eaLnBrk="0" hangingPunct="0">
                <a:defRPr/>
              </a:pPr>
              <a:r>
                <a:rPr lang="tr-TR" sz="2400" b="1" dirty="0">
                  <a:solidFill>
                    <a:srgbClr val="FFFFFF"/>
                  </a:solidFill>
                  <a:latin typeface="Calibri" pitchFamily="34" charset="0"/>
                  <a:cs typeface="Calibri" pitchFamily="34" charset="0"/>
                </a:rPr>
                <a:t>Alt Başlıkları</a:t>
              </a:r>
            </a:p>
          </p:txBody>
        </p:sp>
      </p:grpSp>
      <p:sp>
        <p:nvSpPr>
          <p:cNvPr id="3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5110235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2" name="Rechteck 4"/>
          <p:cNvSpPr>
            <a:spLocks noChangeArrowheads="1"/>
          </p:cNvSpPr>
          <p:nvPr/>
        </p:nvSpPr>
        <p:spPr bwMode="auto">
          <a:xfrm>
            <a:off x="10080" y="3155064"/>
            <a:ext cx="9133920" cy="1359786"/>
          </a:xfrm>
          <a:prstGeom prst="rect">
            <a:avLst/>
          </a:prstGeom>
          <a:noFill/>
          <a:ln w="9525" algn="ctr">
            <a:noFill/>
            <a:round/>
            <a:headEnd/>
            <a:tailEnd/>
          </a:ln>
        </p:spPr>
        <p:txBody>
          <a:bodyPr wrap="none" lIns="0" tIns="0" rIns="0" bIns="0"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Sınav Sorular</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4098" name="Picture 2" descr="D:\DOKTOR\1-ISTANBULUZMAN\1-EĞİTİM KURUMU\1. İstanbuluzman\2-RESİMLER\z.Diğer\Gnome-Help-Faq-64.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4824" y="2771774"/>
            <a:ext cx="676275" cy="676275"/>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Group 82"/>
          <p:cNvGrpSpPr>
            <a:grpSpLocks/>
          </p:cNvGrpSpPr>
          <p:nvPr/>
        </p:nvGrpSpPr>
        <p:grpSpPr bwMode="auto">
          <a:xfrm>
            <a:off x="3338790" y="704850"/>
            <a:ext cx="2476500" cy="2586594"/>
            <a:chOff x="1671" y="1171"/>
            <a:chExt cx="2321" cy="2628"/>
          </a:xfrm>
        </p:grpSpPr>
        <p:pic>
          <p:nvPicPr>
            <p:cNvPr id="11" name="Picture 27"/>
            <p:cNvPicPr>
              <a:picLocks noChangeAspect="1" noChangeArrowheads="1"/>
            </p:cNvPicPr>
            <p:nvPr/>
          </p:nvPicPr>
          <p:blipFill>
            <a:blip r:embed="rId4" cstate="print"/>
            <a:srcRect/>
            <a:stretch>
              <a:fillRect/>
            </a:stretch>
          </p:blipFill>
          <p:spPr bwMode="auto">
            <a:xfrm>
              <a:off x="1671" y="3199"/>
              <a:ext cx="2321" cy="600"/>
            </a:xfrm>
            <a:prstGeom prst="rect">
              <a:avLst/>
            </a:prstGeom>
            <a:noFill/>
            <a:ln w="9525">
              <a:noFill/>
              <a:miter lim="800000"/>
              <a:headEnd/>
              <a:tailEnd/>
            </a:ln>
          </p:spPr>
        </p:pic>
        <p:sp>
          <p:nvSpPr>
            <p:cNvPr id="13" name="Freeform 15"/>
            <p:cNvSpPr>
              <a:spLocks noChangeAspect="1"/>
            </p:cNvSpPr>
            <p:nvPr/>
          </p:nvSpPr>
          <p:spPr bwMode="auto">
            <a:xfrm>
              <a:off x="1700" y="1171"/>
              <a:ext cx="2292" cy="1980"/>
            </a:xfrm>
            <a:custGeom>
              <a:avLst/>
              <a:gdLst>
                <a:gd name="T0" fmla="*/ 7385 w 365"/>
                <a:gd name="T1" fmla="*/ 89031 h 316"/>
                <a:gd name="T2" fmla="*/ 2531 w 365"/>
                <a:gd name="T3" fmla="*/ 80879 h 316"/>
                <a:gd name="T4" fmla="*/ 46738 w 365"/>
                <a:gd name="T5" fmla="*/ 4499 h 316"/>
                <a:gd name="T6" fmla="*/ 56697 w 365"/>
                <a:gd name="T7" fmla="*/ 4499 h 316"/>
                <a:gd name="T8" fmla="*/ 100905 w 365"/>
                <a:gd name="T9" fmla="*/ 80879 h 316"/>
                <a:gd name="T10" fmla="*/ 96050 w 365"/>
                <a:gd name="T11" fmla="*/ 89031 h 316"/>
                <a:gd name="T12" fmla="*/ 7385 w 365"/>
                <a:gd name="T13" fmla="*/ 8903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US">
                <a:solidFill>
                  <a:srgbClr val="000000"/>
                </a:solidFill>
              </a:endParaRPr>
            </a:p>
          </p:txBody>
        </p:sp>
        <p:sp>
          <p:nvSpPr>
            <p:cNvPr id="14" name="Freeform 16"/>
            <p:cNvSpPr>
              <a:spLocks noChangeAspect="1"/>
            </p:cNvSpPr>
            <p:nvPr/>
          </p:nvSpPr>
          <p:spPr bwMode="auto">
            <a:xfrm>
              <a:off x="1700" y="1171"/>
              <a:ext cx="2292" cy="1980"/>
            </a:xfrm>
            <a:custGeom>
              <a:avLst/>
              <a:gdLst>
                <a:gd name="T0" fmla="*/ 7385 w 365"/>
                <a:gd name="T1" fmla="*/ 89031 h 316"/>
                <a:gd name="T2" fmla="*/ 2531 w 365"/>
                <a:gd name="T3" fmla="*/ 80879 h 316"/>
                <a:gd name="T4" fmla="*/ 46738 w 365"/>
                <a:gd name="T5" fmla="*/ 4499 h 316"/>
                <a:gd name="T6" fmla="*/ 56697 w 365"/>
                <a:gd name="T7" fmla="*/ 4499 h 316"/>
                <a:gd name="T8" fmla="*/ 100905 w 365"/>
                <a:gd name="T9" fmla="*/ 80879 h 316"/>
                <a:gd name="T10" fmla="*/ 96050 w 365"/>
                <a:gd name="T11" fmla="*/ 89031 h 316"/>
                <a:gd name="T12" fmla="*/ 7385 w 365"/>
                <a:gd name="T13" fmla="*/ 8903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US">
                <a:solidFill>
                  <a:srgbClr val="000000"/>
                </a:solidFill>
              </a:endParaRPr>
            </a:p>
          </p:txBody>
        </p:sp>
        <p:sp>
          <p:nvSpPr>
            <p:cNvPr id="15" name="Freeform 17"/>
            <p:cNvSpPr>
              <a:spLocks noChangeAspect="1"/>
            </p:cNvSpPr>
            <p:nvPr/>
          </p:nvSpPr>
          <p:spPr bwMode="auto">
            <a:xfrm>
              <a:off x="1950" y="1439"/>
              <a:ext cx="1789" cy="1555"/>
            </a:xfrm>
            <a:custGeom>
              <a:avLst/>
              <a:gdLst>
                <a:gd name="T0" fmla="*/ 2279 w 285"/>
                <a:gd name="T1" fmla="*/ 70006 h 248"/>
                <a:gd name="T2" fmla="*/ 841 w 285"/>
                <a:gd name="T3" fmla="*/ 67185 h 248"/>
                <a:gd name="T4" fmla="*/ 38787 w 285"/>
                <a:gd name="T5" fmla="*/ 1430 h 248"/>
                <a:gd name="T6" fmla="*/ 41900 w 285"/>
                <a:gd name="T7" fmla="*/ 1430 h 248"/>
                <a:gd name="T8" fmla="*/ 79846 w 285"/>
                <a:gd name="T9" fmla="*/ 67185 h 248"/>
                <a:gd name="T10" fmla="*/ 78408 w 285"/>
                <a:gd name="T11" fmla="*/ 70006 h 248"/>
                <a:gd name="T12" fmla="*/ 2279 w 285"/>
                <a:gd name="T13" fmla="*/ 70006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US">
                <a:solidFill>
                  <a:srgbClr val="000000"/>
                </a:solidFill>
              </a:endParaRPr>
            </a:p>
          </p:txBody>
        </p:sp>
        <p:sp>
          <p:nvSpPr>
            <p:cNvPr id="16" name="Freeform 18"/>
            <p:cNvSpPr>
              <a:spLocks noChangeAspect="1"/>
            </p:cNvSpPr>
            <p:nvPr/>
          </p:nvSpPr>
          <p:spPr bwMode="auto">
            <a:xfrm>
              <a:off x="1950" y="1441"/>
              <a:ext cx="1789" cy="1555"/>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a:solidFill>
                  <a:srgbClr val="000000"/>
                </a:solidFill>
              </a:endParaRPr>
            </a:p>
          </p:txBody>
        </p:sp>
        <p:sp>
          <p:nvSpPr>
            <p:cNvPr id="17" name="Freeform 19"/>
            <p:cNvSpPr>
              <a:spLocks noChangeAspect="1"/>
            </p:cNvSpPr>
            <p:nvPr/>
          </p:nvSpPr>
          <p:spPr bwMode="auto">
            <a:xfrm>
              <a:off x="2728" y="1736"/>
              <a:ext cx="234" cy="784"/>
            </a:xfrm>
            <a:custGeom>
              <a:avLst/>
              <a:gdLst>
                <a:gd name="T0" fmla="*/ 13 w 720"/>
                <a:gd name="T1" fmla="*/ 0 h 2437"/>
                <a:gd name="T2" fmla="*/ 24 w 720"/>
                <a:gd name="T3" fmla="*/ 4 h 2437"/>
                <a:gd name="T4" fmla="*/ 28 w 720"/>
                <a:gd name="T5" fmla="*/ 16 h 2437"/>
                <a:gd name="T6" fmla="*/ 21 w 720"/>
                <a:gd name="T7" fmla="*/ 89 h 2437"/>
                <a:gd name="T8" fmla="*/ 15 w 720"/>
                <a:gd name="T9" fmla="*/ 93 h 2437"/>
                <a:gd name="T10" fmla="*/ 13 w 720"/>
                <a:gd name="T11" fmla="*/ 93 h 2437"/>
                <a:gd name="T12" fmla="*/ 7 w 720"/>
                <a:gd name="T13" fmla="*/ 89 h 2437"/>
                <a:gd name="T14" fmla="*/ 0 w 720"/>
                <a:gd name="T15" fmla="*/ 16 h 2437"/>
                <a:gd name="T16" fmla="*/ 4 w 720"/>
                <a:gd name="T17" fmla="*/ 4 h 2437"/>
                <a:gd name="T18" fmla="*/ 14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US">
                <a:solidFill>
                  <a:srgbClr val="000000"/>
                </a:solidFill>
              </a:endParaRPr>
            </a:p>
          </p:txBody>
        </p:sp>
        <p:pic>
          <p:nvPicPr>
            <p:cNvPr id="18" name="Picture 20"/>
            <p:cNvPicPr>
              <a:picLocks noChangeAspect="1" noChangeArrowheads="1"/>
            </p:cNvPicPr>
            <p:nvPr/>
          </p:nvPicPr>
          <p:blipFill>
            <a:blip r:embed="rId5" cstate="print"/>
            <a:srcRect/>
            <a:stretch>
              <a:fillRect/>
            </a:stretch>
          </p:blipFill>
          <p:spPr bwMode="auto">
            <a:xfrm>
              <a:off x="2037" y="1203"/>
              <a:ext cx="1298" cy="1330"/>
            </a:xfrm>
            <a:prstGeom prst="rect">
              <a:avLst/>
            </a:prstGeom>
            <a:noFill/>
            <a:ln w="11176">
              <a:noFill/>
              <a:miter lim="800000"/>
              <a:headEnd/>
              <a:tailEnd/>
            </a:ln>
          </p:spPr>
        </p:pic>
        <p:sp>
          <p:nvSpPr>
            <p:cNvPr id="19" name="Oval 21"/>
            <p:cNvSpPr>
              <a:spLocks noChangeAspect="1" noChangeArrowheads="1"/>
            </p:cNvSpPr>
            <p:nvPr/>
          </p:nvSpPr>
          <p:spPr bwMode="auto">
            <a:xfrm>
              <a:off x="2751" y="2644"/>
              <a:ext cx="190" cy="190"/>
            </a:xfrm>
            <a:prstGeom prst="ellipse">
              <a:avLst/>
            </a:prstGeom>
            <a:solidFill>
              <a:schemeClr val="tx1"/>
            </a:solidFill>
            <a:ln w="11176">
              <a:solidFill>
                <a:srgbClr val="161316"/>
              </a:solidFill>
              <a:round/>
              <a:headEnd/>
              <a:tailEnd/>
            </a:ln>
          </p:spPr>
          <p:txBody>
            <a:bodyPr wrap="none" anchor="ctr"/>
            <a:lstStyle/>
            <a:p>
              <a:endParaRPr lang="en-US">
                <a:solidFill>
                  <a:srgbClr val="000000"/>
                </a:solidFill>
              </a:endParaRPr>
            </a:p>
          </p:txBody>
        </p:sp>
      </p:grpSp>
    </p:spTree>
    <p:extLst>
      <p:ext uri="{BB962C8B-B14F-4D97-AF65-F5344CB8AC3E}">
        <p14:creationId xmlns:p14="http://schemas.microsoft.com/office/powerpoint/2010/main" val="20708473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GENEL</a:t>
            </a:r>
            <a:endParaRPr lang="en-GB" sz="3200"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69258" y="1114618"/>
            <a:ext cx="8697325" cy="1569660"/>
            <a:chOff x="269258" y="1114618"/>
            <a:chExt cx="8697325" cy="1569660"/>
          </a:xfrm>
        </p:grpSpPr>
        <p:grpSp>
          <p:nvGrpSpPr>
            <p:cNvPr id="2" name="Grup 1"/>
            <p:cNvGrpSpPr/>
            <p:nvPr/>
          </p:nvGrpSpPr>
          <p:grpSpPr>
            <a:xfrm>
              <a:off x="269258" y="1146310"/>
              <a:ext cx="1482725" cy="1482725"/>
              <a:chOff x="323850" y="1528454"/>
              <a:chExt cx="1482725" cy="1482725"/>
            </a:xfrm>
          </p:grpSpPr>
          <p:grpSp>
            <p:nvGrpSpPr>
              <p:cNvPr id="27654" name="Group 8"/>
              <p:cNvGrpSpPr>
                <a:grpSpLocks/>
              </p:cNvGrpSpPr>
              <p:nvPr/>
            </p:nvGrpSpPr>
            <p:grpSpPr bwMode="auto">
              <a:xfrm>
                <a:off x="323850" y="1528454"/>
                <a:ext cx="1482725" cy="1482725"/>
                <a:chOff x="1166" y="1342"/>
                <a:chExt cx="934" cy="934"/>
              </a:xfrm>
            </p:grpSpPr>
            <p:grpSp>
              <p:nvGrpSpPr>
                <p:cNvPr id="27664" name="Group 9"/>
                <p:cNvGrpSpPr>
                  <a:grpSpLocks/>
                </p:cNvGrpSpPr>
                <p:nvPr/>
              </p:nvGrpSpPr>
              <p:grpSpPr bwMode="auto">
                <a:xfrm>
                  <a:off x="1166" y="1342"/>
                  <a:ext cx="934" cy="934"/>
                  <a:chOff x="1710" y="1035"/>
                  <a:chExt cx="2316" cy="2316"/>
                </a:xfrm>
              </p:grpSpPr>
              <p:grpSp>
                <p:nvGrpSpPr>
                  <p:cNvPr id="27666" name="Group 10"/>
                  <p:cNvGrpSpPr>
                    <a:grpSpLocks/>
                  </p:cNvGrpSpPr>
                  <p:nvPr/>
                </p:nvGrpSpPr>
                <p:grpSpPr bwMode="auto">
                  <a:xfrm rot="3600000">
                    <a:off x="1710" y="1035"/>
                    <a:ext cx="2316" cy="2316"/>
                    <a:chOff x="1710" y="1035"/>
                    <a:chExt cx="2316" cy="2316"/>
                  </a:xfrm>
                </p:grpSpPr>
                <p:sp>
                  <p:nvSpPr>
                    <p:cNvPr id="276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276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276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7667" name="Group 14"/>
                  <p:cNvGrpSpPr>
                    <a:grpSpLocks/>
                  </p:cNvGrpSpPr>
                  <p:nvPr/>
                </p:nvGrpSpPr>
                <p:grpSpPr bwMode="auto">
                  <a:xfrm rot="7200000">
                    <a:off x="2059" y="1386"/>
                    <a:ext cx="1616" cy="1614"/>
                    <a:chOff x="2060" y="1387"/>
                    <a:chExt cx="1616" cy="1614"/>
                  </a:xfrm>
                </p:grpSpPr>
                <p:sp>
                  <p:nvSpPr>
                    <p:cNvPr id="276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76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7655" name="Text Box 45"/>
              <p:cNvSpPr txBox="1">
                <a:spLocks noChangeArrowheads="1"/>
              </p:cNvSpPr>
              <p:nvPr/>
            </p:nvSpPr>
            <p:spPr bwMode="auto">
              <a:xfrm>
                <a:off x="801710" y="2135519"/>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20" name="Dikdörtgen 1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Aşağıdakilerden hangisi işyerlerinde karşılaşılabilecek fiziksel risk etmenlerinden birisi değildir?</a:t>
              </a:r>
            </a:p>
            <a:p>
              <a:pPr marL="800100" lvl="1" indent="-342900">
                <a:buFont typeface="+mj-lt"/>
                <a:buAutoNum type="alphaLcParenR"/>
              </a:pPr>
              <a:r>
                <a:rPr lang="tr-TR" sz="1600" i="1" dirty="0">
                  <a:latin typeface="Calibri" pitchFamily="34" charset="0"/>
                  <a:cs typeface="Calibri" pitchFamily="34" charset="0"/>
                </a:rPr>
                <a:t>Havalandırma </a:t>
              </a:r>
            </a:p>
            <a:p>
              <a:pPr marL="800100" lvl="1" indent="-342900">
                <a:buFont typeface="+mj-lt"/>
                <a:buAutoNum type="alphaLcParenR"/>
              </a:pPr>
              <a:r>
                <a:rPr lang="tr-TR" sz="1600" i="1" dirty="0">
                  <a:latin typeface="Calibri" pitchFamily="34" charset="0"/>
                  <a:cs typeface="Calibri" pitchFamily="34" charset="0"/>
                </a:rPr>
                <a:t>Radyasyon </a:t>
              </a:r>
            </a:p>
            <a:p>
              <a:pPr marL="800100" lvl="1" indent="-342900">
                <a:buFont typeface="+mj-lt"/>
                <a:buAutoNum type="alphaLcParenR"/>
              </a:pPr>
              <a:r>
                <a:rPr lang="tr-TR" sz="1600" i="1" dirty="0">
                  <a:latin typeface="Calibri" pitchFamily="34" charset="0"/>
                  <a:cs typeface="Calibri" pitchFamily="34" charset="0"/>
                </a:rPr>
                <a:t>Titreşim</a:t>
              </a:r>
            </a:p>
            <a:p>
              <a:pPr marL="800100" lvl="1" indent="-342900">
                <a:buFont typeface="+mj-lt"/>
                <a:buAutoNum type="alphaLcParenR"/>
              </a:pPr>
              <a:r>
                <a:rPr lang="tr-TR" sz="1600" i="1" dirty="0" err="1">
                  <a:latin typeface="Calibri" pitchFamily="34" charset="0"/>
                  <a:cs typeface="Calibri" pitchFamily="34" charset="0"/>
                </a:rPr>
                <a:t>Antropometri</a:t>
              </a:r>
              <a:endParaRPr lang="tr-TR" sz="1600" i="1" dirty="0">
                <a:latin typeface="Calibri" pitchFamily="34" charset="0"/>
                <a:cs typeface="Calibri" pitchFamily="34" charset="0"/>
              </a:endParaRPr>
            </a:p>
          </p:txBody>
        </p:sp>
      </p:grpSp>
    </p:spTree>
    <p:extLst>
      <p:ext uri="{BB962C8B-B14F-4D97-AF65-F5344CB8AC3E}">
        <p14:creationId xmlns:p14="http://schemas.microsoft.com/office/powerpoint/2010/main" val="4162778057"/>
      </p:ext>
    </p:extLst>
  </p:cSld>
  <p:clrMapOvr>
    <a:masterClrMapping/>
  </p:clrMapOvr>
  <p:transition>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7" name="Grup 6"/>
          <p:cNvGrpSpPr/>
          <p:nvPr/>
        </p:nvGrpSpPr>
        <p:grpSpPr>
          <a:xfrm>
            <a:off x="269258" y="1114618"/>
            <a:ext cx="8697325" cy="1569660"/>
            <a:chOff x="269258" y="1114618"/>
            <a:chExt cx="8697325" cy="1569660"/>
          </a:xfrm>
        </p:grpSpPr>
        <p:grpSp>
          <p:nvGrpSpPr>
            <p:cNvPr id="47" name="Grup 46"/>
            <p:cNvGrpSpPr/>
            <p:nvPr/>
          </p:nvGrpSpPr>
          <p:grpSpPr>
            <a:xfrm>
              <a:off x="269258" y="1146310"/>
              <a:ext cx="1482725" cy="1482725"/>
              <a:chOff x="323850" y="1528454"/>
              <a:chExt cx="1482725" cy="1482725"/>
            </a:xfrm>
          </p:grpSpPr>
          <p:grpSp>
            <p:nvGrpSpPr>
              <p:cNvPr id="48" name="Group 8"/>
              <p:cNvGrpSpPr>
                <a:grpSpLocks/>
              </p:cNvGrpSpPr>
              <p:nvPr/>
            </p:nvGrpSpPr>
            <p:grpSpPr bwMode="auto">
              <a:xfrm>
                <a:off x="323850" y="1528454"/>
                <a:ext cx="1482725" cy="1482725"/>
                <a:chOff x="1166" y="1342"/>
                <a:chExt cx="934" cy="934"/>
              </a:xfrm>
            </p:grpSpPr>
            <p:grpSp>
              <p:nvGrpSpPr>
                <p:cNvPr id="50" name="Group 9"/>
                <p:cNvGrpSpPr>
                  <a:grpSpLocks/>
                </p:cNvGrpSpPr>
                <p:nvPr/>
              </p:nvGrpSpPr>
              <p:grpSpPr bwMode="auto">
                <a:xfrm>
                  <a:off x="1166" y="1342"/>
                  <a:ext cx="934" cy="934"/>
                  <a:chOff x="1710" y="1035"/>
                  <a:chExt cx="2316" cy="2316"/>
                </a:xfrm>
              </p:grpSpPr>
              <p:grpSp>
                <p:nvGrpSpPr>
                  <p:cNvPr id="52" name="Group 10"/>
                  <p:cNvGrpSpPr>
                    <a:grpSpLocks/>
                  </p:cNvGrpSpPr>
                  <p:nvPr/>
                </p:nvGrpSpPr>
                <p:grpSpPr bwMode="auto">
                  <a:xfrm rot="3600000">
                    <a:off x="1710" y="1035"/>
                    <a:ext cx="2316" cy="2316"/>
                    <a:chOff x="1710" y="1035"/>
                    <a:chExt cx="2316" cy="2316"/>
                  </a:xfrm>
                </p:grpSpPr>
                <p:sp>
                  <p:nvSpPr>
                    <p:cNvPr id="5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5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5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53" name="Group 14"/>
                  <p:cNvGrpSpPr>
                    <a:grpSpLocks/>
                  </p:cNvGrpSpPr>
                  <p:nvPr/>
                </p:nvGrpSpPr>
                <p:grpSpPr bwMode="auto">
                  <a:xfrm rot="7200000">
                    <a:off x="2059" y="1386"/>
                    <a:ext cx="1616" cy="1614"/>
                    <a:chOff x="2060" y="1387"/>
                    <a:chExt cx="1616" cy="1614"/>
                  </a:xfrm>
                </p:grpSpPr>
                <p:sp>
                  <p:nvSpPr>
                    <p:cNvPr id="5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5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9" name="Text Box 45"/>
              <p:cNvSpPr txBox="1">
                <a:spLocks noChangeArrowheads="1"/>
              </p:cNvSpPr>
              <p:nvPr/>
            </p:nvSpPr>
            <p:spPr bwMode="auto">
              <a:xfrm>
                <a:off x="792185" y="2030744"/>
                <a:ext cx="550682" cy="492443"/>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  İGU</a:t>
                </a:r>
                <a:endParaRPr lang="de-DE" sz="1600" b="1" noProof="1">
                  <a:solidFill>
                    <a:srgbClr val="333333"/>
                  </a:solidFill>
                  <a:latin typeface="Calibri" pitchFamily="34" charset="0"/>
                  <a:cs typeface="Calibri" pitchFamily="34" charset="0"/>
                </a:endParaRPr>
              </a:p>
            </p:txBody>
          </p:sp>
        </p:grpSp>
        <p:sp>
          <p:nvSpPr>
            <p:cNvPr id="60" name="Dikdörtgen 5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Gürültü Yönetmeliği’ne göre yeterli sınır değerini aşmaması gereken ölçümle tespit edilen ve aşılmaması gereken haftalık </a:t>
              </a:r>
              <a:r>
                <a:rPr lang="tr-TR" sz="1600" b="1" i="1" dirty="0" err="1">
                  <a:latin typeface="Calibri" pitchFamily="34" charset="0"/>
                  <a:cs typeface="Calibri" pitchFamily="34" charset="0"/>
                </a:rPr>
                <a:t>maruziyet</a:t>
              </a:r>
              <a:r>
                <a:rPr lang="tr-TR" sz="1600" b="1" i="1" dirty="0">
                  <a:latin typeface="Calibri" pitchFamily="34" charset="0"/>
                  <a:cs typeface="Calibri" pitchFamily="34" charset="0"/>
                </a:rPr>
                <a:t> sınır değeri kaçtır? </a:t>
              </a:r>
            </a:p>
            <a:p>
              <a:pPr marL="800100" lvl="1" indent="-342900">
                <a:buFont typeface="+mj-lt"/>
                <a:buAutoNum type="alphaLcParenR"/>
              </a:pPr>
              <a:r>
                <a:rPr lang="tr-TR" sz="1600" i="1" dirty="0">
                  <a:latin typeface="Calibri" pitchFamily="34" charset="0"/>
                  <a:cs typeface="Calibri" pitchFamily="34" charset="0"/>
                </a:rPr>
                <a:t>100 </a:t>
              </a:r>
              <a:r>
                <a:rPr lang="tr-TR" sz="1600" i="1" dirty="0" err="1">
                  <a:latin typeface="Calibri" pitchFamily="34" charset="0"/>
                  <a:cs typeface="Calibri" pitchFamily="34" charset="0"/>
                </a:rPr>
                <a:t>dB</a:t>
              </a:r>
              <a:r>
                <a:rPr lang="tr-TR" sz="1600" i="1" dirty="0">
                  <a:latin typeface="Calibri" pitchFamily="34" charset="0"/>
                  <a:cs typeface="Calibri" pitchFamily="34" charset="0"/>
                </a:rPr>
                <a:t> (A)</a:t>
              </a:r>
            </a:p>
            <a:p>
              <a:pPr marL="800100" lvl="1" indent="-342900">
                <a:buFont typeface="+mj-lt"/>
                <a:buAutoNum type="alphaLcParenR"/>
              </a:pPr>
              <a:r>
                <a:rPr lang="tr-TR" sz="1600" i="1" dirty="0">
                  <a:latin typeface="Calibri" pitchFamily="34" charset="0"/>
                  <a:cs typeface="Calibri" pitchFamily="34" charset="0"/>
                </a:rPr>
                <a:t>90 </a:t>
              </a:r>
              <a:r>
                <a:rPr lang="tr-TR" sz="1600" i="1" dirty="0" err="1">
                  <a:latin typeface="Calibri" pitchFamily="34" charset="0"/>
                  <a:cs typeface="Calibri" pitchFamily="34" charset="0"/>
                </a:rPr>
                <a:t>db</a:t>
              </a:r>
              <a:r>
                <a:rPr lang="tr-TR" sz="1600" i="1" dirty="0">
                  <a:latin typeface="Calibri" pitchFamily="34" charset="0"/>
                  <a:cs typeface="Calibri" pitchFamily="34" charset="0"/>
                </a:rPr>
                <a:t> (A) </a:t>
              </a:r>
            </a:p>
            <a:p>
              <a:pPr marL="800100" lvl="1" indent="-342900">
                <a:buFont typeface="+mj-lt"/>
                <a:buAutoNum type="alphaLcParenR"/>
              </a:pPr>
              <a:r>
                <a:rPr lang="tr-TR" sz="1600" i="1" dirty="0">
                  <a:latin typeface="Calibri" pitchFamily="34" charset="0"/>
                  <a:cs typeface="Calibri" pitchFamily="34" charset="0"/>
                </a:rPr>
                <a:t>80 </a:t>
              </a:r>
              <a:r>
                <a:rPr lang="tr-TR" sz="1600" i="1" dirty="0" err="1">
                  <a:latin typeface="Calibri" pitchFamily="34" charset="0"/>
                  <a:cs typeface="Calibri" pitchFamily="34" charset="0"/>
                </a:rPr>
                <a:t>db</a:t>
              </a:r>
              <a:r>
                <a:rPr lang="tr-TR" sz="1600" i="1" dirty="0">
                  <a:latin typeface="Calibri" pitchFamily="34" charset="0"/>
                  <a:cs typeface="Calibri" pitchFamily="34" charset="0"/>
                </a:rPr>
                <a:t> (A)</a:t>
              </a:r>
            </a:p>
            <a:p>
              <a:pPr marL="800100" lvl="1" indent="-342900">
                <a:buFont typeface="+mj-lt"/>
                <a:buAutoNum type="alphaLcParenR"/>
              </a:pPr>
              <a:r>
                <a:rPr lang="tr-TR" sz="1600" i="1" dirty="0">
                  <a:latin typeface="Calibri" pitchFamily="34" charset="0"/>
                  <a:cs typeface="Calibri" pitchFamily="34" charset="0"/>
                </a:rPr>
                <a:t>87 </a:t>
              </a:r>
              <a:r>
                <a:rPr lang="tr-TR" sz="1600" i="1" dirty="0" err="1">
                  <a:latin typeface="Calibri" pitchFamily="34" charset="0"/>
                  <a:cs typeface="Calibri" pitchFamily="34" charset="0"/>
                </a:rPr>
                <a:t>dB</a:t>
              </a:r>
              <a:r>
                <a:rPr lang="tr-TR" sz="1600" i="1" dirty="0">
                  <a:latin typeface="Calibri" pitchFamily="34" charset="0"/>
                  <a:cs typeface="Calibri" pitchFamily="34" charset="0"/>
                </a:rPr>
                <a:t> (A)</a:t>
              </a:r>
            </a:p>
          </p:txBody>
        </p:sp>
      </p:grpSp>
      <p:grpSp>
        <p:nvGrpSpPr>
          <p:cNvPr id="5" name="Grup 4"/>
          <p:cNvGrpSpPr/>
          <p:nvPr/>
        </p:nvGrpSpPr>
        <p:grpSpPr>
          <a:xfrm>
            <a:off x="281055" y="4454507"/>
            <a:ext cx="8697325" cy="1569600"/>
            <a:chOff x="281055" y="4454507"/>
            <a:chExt cx="8697325" cy="1569600"/>
          </a:xfrm>
        </p:grpSpPr>
        <p:grpSp>
          <p:nvGrpSpPr>
            <p:cNvPr id="61" name="Grup 60"/>
            <p:cNvGrpSpPr/>
            <p:nvPr/>
          </p:nvGrpSpPr>
          <p:grpSpPr>
            <a:xfrm>
              <a:off x="281055" y="4499849"/>
              <a:ext cx="1482725" cy="1482725"/>
              <a:chOff x="326122" y="3086598"/>
              <a:chExt cx="1482725" cy="1482725"/>
            </a:xfrm>
          </p:grpSpPr>
          <p:grpSp>
            <p:nvGrpSpPr>
              <p:cNvPr id="62" name="Group 8"/>
              <p:cNvGrpSpPr>
                <a:grpSpLocks/>
              </p:cNvGrpSpPr>
              <p:nvPr/>
            </p:nvGrpSpPr>
            <p:grpSpPr bwMode="auto">
              <a:xfrm>
                <a:off x="326122" y="3086598"/>
                <a:ext cx="1482725" cy="1482725"/>
                <a:chOff x="1166" y="1342"/>
                <a:chExt cx="934" cy="934"/>
              </a:xfrm>
            </p:grpSpPr>
            <p:grpSp>
              <p:nvGrpSpPr>
                <p:cNvPr id="64" name="Group 9"/>
                <p:cNvGrpSpPr>
                  <a:grpSpLocks/>
                </p:cNvGrpSpPr>
                <p:nvPr/>
              </p:nvGrpSpPr>
              <p:grpSpPr bwMode="auto">
                <a:xfrm>
                  <a:off x="1166" y="1342"/>
                  <a:ext cx="934" cy="934"/>
                  <a:chOff x="1710" y="1035"/>
                  <a:chExt cx="2316" cy="2316"/>
                </a:xfrm>
              </p:grpSpPr>
              <p:grpSp>
                <p:nvGrpSpPr>
                  <p:cNvPr id="66" name="Group 10"/>
                  <p:cNvGrpSpPr>
                    <a:grpSpLocks/>
                  </p:cNvGrpSpPr>
                  <p:nvPr/>
                </p:nvGrpSpPr>
                <p:grpSpPr bwMode="auto">
                  <a:xfrm rot="3600000">
                    <a:off x="1710" y="1035"/>
                    <a:ext cx="2316" cy="2316"/>
                    <a:chOff x="1710" y="1035"/>
                    <a:chExt cx="2316" cy="2316"/>
                  </a:xfrm>
                </p:grpSpPr>
                <p:sp>
                  <p:nvSpPr>
                    <p:cNvPr id="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67" name="Group 14"/>
                  <p:cNvGrpSpPr>
                    <a:grpSpLocks/>
                  </p:cNvGrpSpPr>
                  <p:nvPr/>
                </p:nvGrpSpPr>
                <p:grpSpPr bwMode="auto">
                  <a:xfrm rot="7200000">
                    <a:off x="2059" y="1386"/>
                    <a:ext cx="1616" cy="1614"/>
                    <a:chOff x="2060" y="1387"/>
                    <a:chExt cx="1616" cy="1614"/>
                  </a:xfrm>
                </p:grpSpPr>
                <p:sp>
                  <p:nvSpPr>
                    <p:cNvPr id="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63"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74" name="Dikdörtgen 73"/>
            <p:cNvSpPr>
              <a:spLocks/>
            </p:cNvSpPr>
            <p:nvPr/>
          </p:nvSpPr>
          <p:spPr>
            <a:xfrm>
              <a:off x="1826948" y="4454507"/>
              <a:ext cx="7151432" cy="156960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Aşağıdakilerden hangisi çalışanlar üzerinde fizyolojik ve psikolojik etkiler bırakan ve iş verimini olumsuz yönde etkileyen sesler tanımını ifade eden kavramdır?</a:t>
              </a:r>
            </a:p>
            <a:p>
              <a:pPr marL="800100" lvl="1" indent="-342900">
                <a:buFont typeface="+mj-lt"/>
                <a:buAutoNum type="alphaLcParenR"/>
              </a:pPr>
              <a:r>
                <a:rPr lang="tr-TR" sz="1600" i="1" dirty="0">
                  <a:latin typeface="Calibri" pitchFamily="34" charset="0"/>
                  <a:cs typeface="Calibri" pitchFamily="34" charset="0"/>
                </a:rPr>
                <a:t>Yüksek gürültü	</a:t>
              </a:r>
            </a:p>
            <a:p>
              <a:pPr marL="800100" lvl="1" indent="-342900">
                <a:buFont typeface="+mj-lt"/>
                <a:buAutoNum type="alphaLcParenR"/>
              </a:pPr>
              <a:r>
                <a:rPr lang="tr-TR" sz="1600" i="1" dirty="0">
                  <a:latin typeface="Calibri" pitchFamily="34" charset="0"/>
                  <a:cs typeface="Calibri" pitchFamily="34" charset="0"/>
                </a:rPr>
                <a:t>Eşdeğer gürültü</a:t>
              </a:r>
            </a:p>
            <a:p>
              <a:pPr marL="800100" lvl="1" indent="-342900">
                <a:buFont typeface="+mj-lt"/>
                <a:buAutoNum type="alphaLcParenR"/>
              </a:pPr>
              <a:r>
                <a:rPr lang="tr-TR" sz="1600" i="1" dirty="0">
                  <a:latin typeface="Calibri" pitchFamily="34" charset="0"/>
                  <a:cs typeface="Calibri" pitchFamily="34" charset="0"/>
                </a:rPr>
                <a:t>Endüstriyel gürültü   </a:t>
              </a:r>
            </a:p>
            <a:p>
              <a:pPr marL="800100" lvl="1" indent="-342900">
                <a:buFont typeface="+mj-lt"/>
                <a:buAutoNum type="alphaLcParenR"/>
              </a:pPr>
              <a:r>
                <a:rPr lang="tr-TR" sz="1600" i="1" dirty="0">
                  <a:latin typeface="Calibri" pitchFamily="34" charset="0"/>
                  <a:cs typeface="Calibri" pitchFamily="34" charset="0"/>
                </a:rPr>
                <a:t>Arı gürültü</a:t>
              </a:r>
            </a:p>
          </p:txBody>
        </p:sp>
      </p:grpSp>
      <p:grpSp>
        <p:nvGrpSpPr>
          <p:cNvPr id="6" name="Grup 5"/>
          <p:cNvGrpSpPr/>
          <p:nvPr/>
        </p:nvGrpSpPr>
        <p:grpSpPr>
          <a:xfrm>
            <a:off x="279995" y="2793644"/>
            <a:ext cx="8697325" cy="1569660"/>
            <a:chOff x="279995" y="2793644"/>
            <a:chExt cx="8697325" cy="1569660"/>
          </a:xfrm>
        </p:grpSpPr>
        <p:grpSp>
          <p:nvGrpSpPr>
            <p:cNvPr id="103" name="Grup 102"/>
            <p:cNvGrpSpPr/>
            <p:nvPr/>
          </p:nvGrpSpPr>
          <p:grpSpPr>
            <a:xfrm>
              <a:off x="279995" y="2825337"/>
              <a:ext cx="1482725" cy="1482725"/>
              <a:chOff x="314746" y="4658390"/>
              <a:chExt cx="1482725" cy="1482725"/>
            </a:xfrm>
          </p:grpSpPr>
          <p:grpSp>
            <p:nvGrpSpPr>
              <p:cNvPr id="104" name="Group 8"/>
              <p:cNvGrpSpPr>
                <a:grpSpLocks/>
              </p:cNvGrpSpPr>
              <p:nvPr/>
            </p:nvGrpSpPr>
            <p:grpSpPr bwMode="auto">
              <a:xfrm>
                <a:off x="314746" y="4658390"/>
                <a:ext cx="1482725" cy="1482725"/>
                <a:chOff x="1166" y="1342"/>
                <a:chExt cx="934" cy="934"/>
              </a:xfrm>
            </p:grpSpPr>
            <p:grpSp>
              <p:nvGrpSpPr>
                <p:cNvPr id="106" name="Group 9"/>
                <p:cNvGrpSpPr>
                  <a:grpSpLocks/>
                </p:cNvGrpSpPr>
                <p:nvPr/>
              </p:nvGrpSpPr>
              <p:grpSpPr bwMode="auto">
                <a:xfrm>
                  <a:off x="1166" y="1342"/>
                  <a:ext cx="934" cy="934"/>
                  <a:chOff x="1710" y="1035"/>
                  <a:chExt cx="2316" cy="2316"/>
                </a:xfrm>
              </p:grpSpPr>
              <p:grpSp>
                <p:nvGrpSpPr>
                  <p:cNvPr id="108" name="Group 10"/>
                  <p:cNvGrpSpPr>
                    <a:grpSpLocks/>
                  </p:cNvGrpSpPr>
                  <p:nvPr/>
                </p:nvGrpSpPr>
                <p:grpSpPr bwMode="auto">
                  <a:xfrm rot="3600000">
                    <a:off x="1710" y="1035"/>
                    <a:ext cx="2316" cy="2316"/>
                    <a:chOff x="1710" y="1035"/>
                    <a:chExt cx="2316" cy="2316"/>
                  </a:xfrm>
                </p:grpSpPr>
                <p:sp>
                  <p:nvSpPr>
                    <p:cNvPr id="11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14"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15"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109" name="Group 14"/>
                  <p:cNvGrpSpPr>
                    <a:grpSpLocks/>
                  </p:cNvGrpSpPr>
                  <p:nvPr/>
                </p:nvGrpSpPr>
                <p:grpSpPr bwMode="auto">
                  <a:xfrm rot="7200000">
                    <a:off x="2059" y="1386"/>
                    <a:ext cx="1616" cy="1614"/>
                    <a:chOff x="2060" y="1387"/>
                    <a:chExt cx="1616" cy="1614"/>
                  </a:xfrm>
                </p:grpSpPr>
                <p:sp>
                  <p:nvSpPr>
                    <p:cNvPr id="11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107"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0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16" name="Dikdörtgen 115"/>
            <p:cNvSpPr>
              <a:spLocks noChangeAspect="1"/>
            </p:cNvSpPr>
            <p:nvPr/>
          </p:nvSpPr>
          <p:spPr>
            <a:xfrm>
              <a:off x="1825888" y="279364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smtClean="0">
                  <a:latin typeface="Calibri" pitchFamily="34" charset="0"/>
                  <a:cs typeface="Calibri" pitchFamily="34" charset="0"/>
                </a:rPr>
                <a:t>Gürültüden </a:t>
              </a:r>
              <a:r>
                <a:rPr lang="tr-TR" sz="1600" b="1" i="1" dirty="0">
                  <a:latin typeface="Calibri" pitchFamily="34" charset="0"/>
                  <a:cs typeface="Calibri" pitchFamily="34" charset="0"/>
                </a:rPr>
                <a:t>kaynaklanan işitme kayıpları için kanuni yükümlülük süresi aşağıdakilerden hangisidir?</a:t>
              </a:r>
            </a:p>
            <a:p>
              <a:pPr marL="800100" lvl="1" indent="-342900">
                <a:buFont typeface="+mj-lt"/>
                <a:buAutoNum type="alphaLcParenR"/>
              </a:pPr>
              <a:r>
                <a:rPr lang="pt-BR" sz="1600" i="1" dirty="0">
                  <a:latin typeface="Calibri" pitchFamily="34" charset="0"/>
                  <a:cs typeface="Calibri" pitchFamily="34" charset="0"/>
                </a:rPr>
                <a:t>6 gün	</a:t>
              </a:r>
            </a:p>
            <a:p>
              <a:pPr marL="800100" lvl="1" indent="-342900">
                <a:buFont typeface="+mj-lt"/>
                <a:buAutoNum type="alphaLcParenR"/>
              </a:pPr>
              <a:r>
                <a:rPr lang="pt-BR" sz="1600" i="1" dirty="0">
                  <a:latin typeface="Calibri" pitchFamily="34" charset="0"/>
                  <a:cs typeface="Calibri" pitchFamily="34" charset="0"/>
                </a:rPr>
                <a:t>6 hafta</a:t>
              </a:r>
            </a:p>
            <a:p>
              <a:pPr marL="800100" lvl="1" indent="-342900">
                <a:buFont typeface="+mj-lt"/>
                <a:buAutoNum type="alphaLcParenR"/>
              </a:pPr>
              <a:r>
                <a:rPr lang="pt-BR" sz="1600" i="1" dirty="0">
                  <a:latin typeface="Calibri" pitchFamily="34" charset="0"/>
                  <a:cs typeface="Calibri" pitchFamily="34" charset="0"/>
                </a:rPr>
                <a:t>6 ay	</a:t>
              </a:r>
            </a:p>
            <a:p>
              <a:pPr marL="800100" lvl="1" indent="-342900">
                <a:buFont typeface="+mj-lt"/>
                <a:buAutoNum type="alphaLcParenR"/>
              </a:pPr>
              <a:r>
                <a:rPr lang="pt-BR" sz="1600" i="1" dirty="0">
                  <a:latin typeface="Calibri" pitchFamily="34" charset="0"/>
                  <a:cs typeface="Calibri" pitchFamily="34" charset="0"/>
                </a:rPr>
                <a:t>6 </a:t>
              </a:r>
              <a:r>
                <a:rPr lang="pt-BR" sz="1600" i="1" dirty="0" smtClean="0">
                  <a:latin typeface="Calibri" pitchFamily="34" charset="0"/>
                  <a:cs typeface="Calibri" pitchFamily="34" charset="0"/>
                </a:rPr>
                <a:t>yıl</a:t>
              </a:r>
              <a:r>
                <a:rPr lang="tr-TR" sz="1600" i="1" dirty="0" smtClean="0">
                  <a:latin typeface="Calibri" pitchFamily="34" charset="0"/>
                  <a:cs typeface="Calibri" pitchFamily="34" charset="0"/>
                </a:rPr>
                <a:t>	</a:t>
              </a:r>
              <a:endParaRPr lang="tr-TR" sz="1600" i="1" dirty="0">
                <a:latin typeface="Calibri" pitchFamily="34" charset="0"/>
                <a:cs typeface="Calibri" pitchFamily="34" charset="0"/>
              </a:endParaRPr>
            </a:p>
          </p:txBody>
        </p:sp>
      </p:grpSp>
    </p:spTree>
    <p:extLst>
      <p:ext uri="{BB962C8B-B14F-4D97-AF65-F5344CB8AC3E}">
        <p14:creationId xmlns:p14="http://schemas.microsoft.com/office/powerpoint/2010/main" val="1948701673"/>
      </p:ext>
    </p:extLst>
  </p:cSld>
  <p:clrMapOvr>
    <a:masterClrMapping/>
  </p:clrMapOvr>
  <p:transition>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271530" y="2863833"/>
            <a:ext cx="8697325" cy="1569660"/>
            <a:chOff x="271530" y="2863833"/>
            <a:chExt cx="8697325" cy="1569660"/>
          </a:xfrm>
        </p:grpSpPr>
        <p:grpSp>
          <p:nvGrpSpPr>
            <p:cNvPr id="3" name="Grup 2"/>
            <p:cNvGrpSpPr/>
            <p:nvPr/>
          </p:nvGrpSpPr>
          <p:grpSpPr>
            <a:xfrm>
              <a:off x="271530" y="2909174"/>
              <a:ext cx="1482725" cy="1482725"/>
              <a:chOff x="326122" y="3086598"/>
              <a:chExt cx="1482725" cy="1482725"/>
            </a:xfrm>
          </p:grpSpPr>
          <p:grpSp>
            <p:nvGrpSpPr>
              <p:cNvPr id="18" name="Group 8"/>
              <p:cNvGrpSpPr>
                <a:grpSpLocks/>
              </p:cNvGrpSpPr>
              <p:nvPr/>
            </p:nvGrpSpPr>
            <p:grpSpPr bwMode="auto">
              <a:xfrm>
                <a:off x="326122" y="3086598"/>
                <a:ext cx="1482725" cy="1482725"/>
                <a:chOff x="1166" y="1342"/>
                <a:chExt cx="934" cy="934"/>
              </a:xfrm>
            </p:grpSpPr>
            <p:grpSp>
              <p:nvGrpSpPr>
                <p:cNvPr id="21" name="Group 9"/>
                <p:cNvGrpSpPr>
                  <a:grpSpLocks/>
                </p:cNvGrpSpPr>
                <p:nvPr/>
              </p:nvGrpSpPr>
              <p:grpSpPr bwMode="auto">
                <a:xfrm>
                  <a:off x="1166" y="1342"/>
                  <a:ext cx="934" cy="934"/>
                  <a:chOff x="1710" y="1035"/>
                  <a:chExt cx="2316" cy="2316"/>
                </a:xfrm>
              </p:grpSpPr>
              <p:grpSp>
                <p:nvGrpSpPr>
                  <p:cNvPr id="24" name="Group 10"/>
                  <p:cNvGrpSpPr>
                    <a:grpSpLocks/>
                  </p:cNvGrpSpPr>
                  <p:nvPr/>
                </p:nvGrpSpPr>
                <p:grpSpPr bwMode="auto">
                  <a:xfrm rot="3600000">
                    <a:off x="1710" y="1035"/>
                    <a:ext cx="2316" cy="2316"/>
                    <a:chOff x="1710" y="1035"/>
                    <a:chExt cx="2316" cy="2316"/>
                  </a:xfrm>
                </p:grpSpPr>
                <p:sp>
                  <p:nvSpPr>
                    <p:cNvPr id="2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3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3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5" name="Group 14"/>
                  <p:cNvGrpSpPr>
                    <a:grpSpLocks/>
                  </p:cNvGrpSpPr>
                  <p:nvPr/>
                </p:nvGrpSpPr>
                <p:grpSpPr bwMode="auto">
                  <a:xfrm rot="7200000">
                    <a:off x="2059" y="1386"/>
                    <a:ext cx="1616" cy="1614"/>
                    <a:chOff x="2060" y="1387"/>
                    <a:chExt cx="1616" cy="1614"/>
                  </a:xfrm>
                </p:grpSpPr>
                <p:sp>
                  <p:nvSpPr>
                    <p:cNvPr id="2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2"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32" name="Text Box 45"/>
              <p:cNvSpPr txBox="1">
                <a:spLocks noChangeArrowheads="1"/>
              </p:cNvSpPr>
              <p:nvPr/>
            </p:nvSpPr>
            <p:spPr bwMode="auto">
              <a:xfrm>
                <a:off x="803982" y="3598413"/>
                <a:ext cx="550682" cy="492443"/>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  İGU</a:t>
                </a:r>
                <a:endParaRPr lang="de-DE" sz="1600" b="1" noProof="1">
                  <a:solidFill>
                    <a:srgbClr val="333333"/>
                  </a:solidFill>
                  <a:latin typeface="Calibri" pitchFamily="34" charset="0"/>
                  <a:cs typeface="Calibri" pitchFamily="34" charset="0"/>
                </a:endParaRPr>
              </a:p>
            </p:txBody>
          </p:sp>
        </p:grpSp>
        <p:sp>
          <p:nvSpPr>
            <p:cNvPr id="33" name="Dikdörtgen 32"/>
            <p:cNvSpPr>
              <a:spLocks noChangeAspect="1"/>
            </p:cNvSpPr>
            <p:nvPr/>
          </p:nvSpPr>
          <p:spPr>
            <a:xfrm>
              <a:off x="1817423" y="2863833"/>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Çalışanların olası zararlardan korunması için önlemler önceliğe göre hangi doğru sırada alınmalıdır? </a:t>
              </a:r>
            </a:p>
            <a:p>
              <a:pPr marL="800100" lvl="1" indent="-342900">
                <a:buFont typeface="+mj-lt"/>
                <a:buAutoNum type="alphaLcParenR"/>
              </a:pPr>
              <a:r>
                <a:rPr lang="tr-TR" sz="1600" i="1" dirty="0">
                  <a:latin typeface="Calibri" pitchFamily="34" charset="0"/>
                  <a:cs typeface="Calibri" pitchFamily="34" charset="0"/>
                </a:rPr>
                <a:t>Kişiye yönelik koruma - ortama yönelik koruma - kaynağında korunma</a:t>
              </a:r>
            </a:p>
            <a:p>
              <a:pPr marL="800100" lvl="1" indent="-342900">
                <a:buFont typeface="+mj-lt"/>
                <a:buAutoNum type="alphaLcParenR"/>
              </a:pPr>
              <a:r>
                <a:rPr lang="tr-TR" sz="1600" i="1" dirty="0">
                  <a:latin typeface="Calibri" pitchFamily="34" charset="0"/>
                  <a:cs typeface="Calibri" pitchFamily="34" charset="0"/>
                </a:rPr>
                <a:t>Kaynağında korunma - ortama yönelik koruma - kişiye yönelik koruma</a:t>
              </a:r>
            </a:p>
            <a:p>
              <a:pPr marL="800100" lvl="1" indent="-342900">
                <a:buFont typeface="+mj-lt"/>
                <a:buAutoNum type="alphaLcParenR"/>
              </a:pPr>
              <a:r>
                <a:rPr lang="tr-TR" sz="1600" i="1" dirty="0">
                  <a:latin typeface="Calibri" pitchFamily="34" charset="0"/>
                  <a:cs typeface="Calibri" pitchFamily="34" charset="0"/>
                </a:rPr>
                <a:t>Ortama yönelik koruma - kişiye yönelik koruma - kaynağında korunma</a:t>
              </a:r>
            </a:p>
            <a:p>
              <a:pPr marL="800100" lvl="1" indent="-342900">
                <a:buFont typeface="+mj-lt"/>
                <a:buAutoNum type="alphaLcParenR"/>
              </a:pPr>
              <a:r>
                <a:rPr lang="tr-TR" sz="1600" i="1" dirty="0">
                  <a:latin typeface="Calibri" pitchFamily="34" charset="0"/>
                  <a:cs typeface="Calibri" pitchFamily="34" charset="0"/>
                </a:rPr>
                <a:t>Kişiye yönelik koruma - kaynağında korunma -ortama yönelik </a:t>
              </a:r>
              <a:r>
                <a:rPr lang="tr-TR" sz="1600" i="1" dirty="0" smtClean="0">
                  <a:latin typeface="Calibri" pitchFamily="34" charset="0"/>
                  <a:cs typeface="Calibri" pitchFamily="34" charset="0"/>
                </a:rPr>
                <a:t>koruma</a:t>
              </a:r>
              <a:endParaRPr lang="tr-TR" sz="1600" i="1" dirty="0">
                <a:latin typeface="Calibri" pitchFamily="34" charset="0"/>
                <a:cs typeface="Calibri" pitchFamily="34" charset="0"/>
              </a:endParaRPr>
            </a:p>
          </p:txBody>
        </p:sp>
      </p:grpSp>
      <p:grpSp>
        <p:nvGrpSpPr>
          <p:cNvPr id="7" name="Grup 6"/>
          <p:cNvGrpSpPr/>
          <p:nvPr/>
        </p:nvGrpSpPr>
        <p:grpSpPr>
          <a:xfrm>
            <a:off x="270208" y="1098194"/>
            <a:ext cx="8697325" cy="1569660"/>
            <a:chOff x="270208" y="1098194"/>
            <a:chExt cx="8697325" cy="1569660"/>
          </a:xfrm>
        </p:grpSpPr>
        <p:grpSp>
          <p:nvGrpSpPr>
            <p:cNvPr id="4" name="Grup 3"/>
            <p:cNvGrpSpPr/>
            <p:nvPr/>
          </p:nvGrpSpPr>
          <p:grpSpPr>
            <a:xfrm>
              <a:off x="270208" y="1129887"/>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816101" y="10981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Aşağıdakilerden hangisi gürültü açısından değerlendirilecek bir işyerinde dikkate alınacak parametrelerdendir? </a:t>
              </a:r>
            </a:p>
            <a:p>
              <a:pPr marL="800100" lvl="1" indent="-342900">
                <a:buFont typeface="+mj-lt"/>
                <a:buAutoNum type="alphaLcParenR"/>
              </a:pPr>
              <a:r>
                <a:rPr lang="tr-TR" sz="1600" i="1" dirty="0">
                  <a:latin typeface="Calibri" pitchFamily="34" charset="0"/>
                  <a:cs typeface="Calibri" pitchFamily="34" charset="0"/>
                </a:rPr>
                <a:t>Şiddet ve frekans</a:t>
              </a:r>
            </a:p>
            <a:p>
              <a:pPr marL="800100" lvl="1" indent="-342900">
                <a:buFont typeface="+mj-lt"/>
                <a:buAutoNum type="alphaLcParenR"/>
              </a:pPr>
              <a:r>
                <a:rPr lang="tr-TR" sz="1600" i="1" dirty="0">
                  <a:latin typeface="Calibri" pitchFamily="34" charset="0"/>
                  <a:cs typeface="Calibri" pitchFamily="34" charset="0"/>
                </a:rPr>
                <a:t>Şiddet ve </a:t>
              </a:r>
              <a:r>
                <a:rPr lang="tr-TR" sz="1600" i="1" dirty="0" err="1">
                  <a:latin typeface="Calibri" pitchFamily="34" charset="0"/>
                  <a:cs typeface="Calibri" pitchFamily="34" charset="0"/>
                </a:rPr>
                <a:t>maruziyet</a:t>
              </a:r>
              <a:r>
                <a:rPr lang="tr-TR" sz="1600" i="1" dirty="0">
                  <a:latin typeface="Calibri" pitchFamily="34" charset="0"/>
                  <a:cs typeface="Calibri" pitchFamily="34" charset="0"/>
                </a:rPr>
                <a:t> süresi</a:t>
              </a:r>
            </a:p>
            <a:p>
              <a:pPr marL="800100" lvl="1" indent="-342900">
                <a:buFont typeface="+mj-lt"/>
                <a:buAutoNum type="alphaLcParenR"/>
              </a:pPr>
              <a:r>
                <a:rPr lang="tr-TR" sz="1600" i="1" dirty="0">
                  <a:latin typeface="Calibri" pitchFamily="34" charset="0"/>
                  <a:cs typeface="Calibri" pitchFamily="34" charset="0"/>
                </a:rPr>
                <a:t>Frekans ve </a:t>
              </a:r>
              <a:r>
                <a:rPr lang="tr-TR" sz="1600" i="1" dirty="0" err="1">
                  <a:latin typeface="Calibri" pitchFamily="34" charset="0"/>
                  <a:cs typeface="Calibri" pitchFamily="34" charset="0"/>
                </a:rPr>
                <a:t>maruziyet</a:t>
              </a:r>
              <a:r>
                <a:rPr lang="tr-TR" sz="1600" i="1" dirty="0">
                  <a:latin typeface="Calibri" pitchFamily="34" charset="0"/>
                  <a:cs typeface="Calibri" pitchFamily="34" charset="0"/>
                </a:rPr>
                <a:t> süresi</a:t>
              </a:r>
            </a:p>
            <a:p>
              <a:pPr marL="800100" lvl="1" indent="-342900">
                <a:buFont typeface="+mj-lt"/>
                <a:buAutoNum type="alphaLcParenR"/>
              </a:pPr>
              <a:r>
                <a:rPr lang="tr-TR" sz="1600" i="1" dirty="0">
                  <a:latin typeface="Calibri" pitchFamily="34" charset="0"/>
                  <a:cs typeface="Calibri" pitchFamily="34" charset="0"/>
                </a:rPr>
                <a:t>Şiddet, frekans ve </a:t>
              </a:r>
              <a:r>
                <a:rPr lang="tr-TR" sz="1600" i="1" dirty="0" err="1">
                  <a:latin typeface="Calibri" pitchFamily="34" charset="0"/>
                  <a:cs typeface="Calibri" pitchFamily="34" charset="0"/>
                </a:rPr>
                <a:t>maruziyet</a:t>
              </a:r>
              <a:r>
                <a:rPr lang="tr-TR" sz="1600" i="1" dirty="0">
                  <a:latin typeface="Calibri" pitchFamily="34" charset="0"/>
                  <a:cs typeface="Calibri" pitchFamily="34" charset="0"/>
                </a:rPr>
                <a:t> </a:t>
              </a:r>
              <a:r>
                <a:rPr lang="tr-TR" sz="1600" i="1" dirty="0" smtClean="0">
                  <a:latin typeface="Calibri" pitchFamily="34" charset="0"/>
                  <a:cs typeface="Calibri" pitchFamily="34" charset="0"/>
                </a:rPr>
                <a:t>süresi			</a:t>
              </a:r>
              <a:endParaRPr lang="tr-TR" sz="1600" i="1" dirty="0">
                <a:latin typeface="Calibri" pitchFamily="34" charset="0"/>
                <a:cs typeface="Calibri" pitchFamily="34" charset="0"/>
              </a:endParaRPr>
            </a:p>
          </p:txBody>
        </p:sp>
      </p:grpSp>
      <p:grpSp>
        <p:nvGrpSpPr>
          <p:cNvPr id="5" name="Grup 4"/>
          <p:cNvGrpSpPr/>
          <p:nvPr/>
        </p:nvGrpSpPr>
        <p:grpSpPr>
          <a:xfrm>
            <a:off x="260154" y="4626697"/>
            <a:ext cx="8697325" cy="1569660"/>
            <a:chOff x="260154" y="4626697"/>
            <a:chExt cx="8697325" cy="1569660"/>
          </a:xfrm>
        </p:grpSpPr>
        <p:grpSp>
          <p:nvGrpSpPr>
            <p:cNvPr id="89" name="Grup 88"/>
            <p:cNvGrpSpPr/>
            <p:nvPr/>
          </p:nvGrpSpPr>
          <p:grpSpPr>
            <a:xfrm>
              <a:off x="260154" y="4658390"/>
              <a:ext cx="1482725" cy="1482725"/>
              <a:chOff x="314746" y="4658390"/>
              <a:chExt cx="1482725" cy="1482725"/>
            </a:xfrm>
          </p:grpSpPr>
          <p:grpSp>
            <p:nvGrpSpPr>
              <p:cNvPr id="90" name="Group 8"/>
              <p:cNvGrpSpPr>
                <a:grpSpLocks/>
              </p:cNvGrpSpPr>
              <p:nvPr/>
            </p:nvGrpSpPr>
            <p:grpSpPr bwMode="auto">
              <a:xfrm>
                <a:off x="314746" y="4658390"/>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806047" y="4626697"/>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Gürültüye karşı alınacak önlemler arasında yer alan kullanılan makinelerin gürültü düzeyi düşük makinelerle değiştirilmesi hangi grupta değerlendirilen önlemdir?</a:t>
              </a:r>
            </a:p>
            <a:p>
              <a:pPr marL="800100" lvl="1" indent="-342900">
                <a:buFont typeface="+mj-lt"/>
                <a:buAutoNum type="alphaLcParenR"/>
              </a:pPr>
              <a:r>
                <a:rPr lang="tr-TR" sz="1600" i="1" dirty="0">
                  <a:latin typeface="Calibri" pitchFamily="34" charset="0"/>
                  <a:cs typeface="Calibri" pitchFamily="34" charset="0"/>
                </a:rPr>
                <a:t>Ortamda alınan önlemler</a:t>
              </a:r>
            </a:p>
            <a:p>
              <a:pPr marL="800100" lvl="1" indent="-342900">
                <a:buFont typeface="+mj-lt"/>
                <a:buAutoNum type="alphaLcParenR"/>
              </a:pPr>
              <a:r>
                <a:rPr lang="tr-TR" sz="1600" i="1" dirty="0">
                  <a:latin typeface="Calibri" pitchFamily="34" charset="0"/>
                  <a:cs typeface="Calibri" pitchFamily="34" charset="0"/>
                </a:rPr>
                <a:t>Kaynağında alınan önlemler</a:t>
              </a:r>
            </a:p>
            <a:p>
              <a:pPr marL="800100" lvl="1" indent="-342900">
                <a:buFont typeface="+mj-lt"/>
                <a:buAutoNum type="alphaLcParenR"/>
              </a:pPr>
              <a:r>
                <a:rPr lang="tr-TR" sz="1600" i="1" dirty="0">
                  <a:latin typeface="Calibri" pitchFamily="34" charset="0"/>
                  <a:cs typeface="Calibri" pitchFamily="34" charset="0"/>
                </a:rPr>
                <a:t>Alıcı üzerinde alınan önlemler</a:t>
              </a:r>
            </a:p>
            <a:p>
              <a:pPr marL="800100" lvl="1" indent="-342900">
                <a:buFont typeface="+mj-lt"/>
                <a:buAutoNum type="alphaLcParenR"/>
              </a:pPr>
              <a:r>
                <a:rPr lang="tr-TR" sz="1600" i="1" dirty="0">
                  <a:latin typeface="Calibri" pitchFamily="34" charset="0"/>
                  <a:cs typeface="Calibri" pitchFamily="34" charset="0"/>
                </a:rPr>
                <a:t>Kaynakla alıcı arasındaki önlemler</a:t>
              </a:r>
              <a:r>
                <a:rPr lang="tr-TR" sz="1600" i="1" dirty="0" smtClean="0">
                  <a:latin typeface="Calibri" pitchFamily="34" charset="0"/>
                  <a:cs typeface="Calibri" pitchFamily="34" charset="0"/>
                </a:rPr>
                <a:t>		</a:t>
              </a:r>
              <a:endParaRPr lang="tr-TR" sz="1600" i="1" dirty="0">
                <a:latin typeface="Calibri" pitchFamily="34" charset="0"/>
                <a:cs typeface="Calibri" pitchFamily="34" charset="0"/>
              </a:endParaRPr>
            </a:p>
          </p:txBody>
        </p:sp>
      </p:grpSp>
    </p:spTree>
    <p:extLst>
      <p:ext uri="{BB962C8B-B14F-4D97-AF65-F5344CB8AC3E}">
        <p14:creationId xmlns:p14="http://schemas.microsoft.com/office/powerpoint/2010/main" val="3685018477"/>
      </p:ext>
    </p:extLst>
  </p:cSld>
  <p:clrMapOvr>
    <a:masterClrMapping/>
  </p:clrMapOvr>
  <p:transition>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270208" y="1098194"/>
            <a:ext cx="8697325" cy="1569660"/>
            <a:chOff x="270208" y="1098194"/>
            <a:chExt cx="8697325" cy="1569660"/>
          </a:xfrm>
        </p:grpSpPr>
        <p:grpSp>
          <p:nvGrpSpPr>
            <p:cNvPr id="4" name="Grup 3"/>
            <p:cNvGrpSpPr/>
            <p:nvPr/>
          </p:nvGrpSpPr>
          <p:grpSpPr>
            <a:xfrm>
              <a:off x="270208" y="1129887"/>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816101" y="10981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Gürültüye bağlı akut işitme kayıplarına neden olacak ses düzeyi kaçtır</a:t>
              </a:r>
              <a:r>
                <a:rPr lang="tr-TR" sz="1600" b="1" i="1" dirty="0" smtClean="0">
                  <a:latin typeface="Calibri" pitchFamily="34" charset="0"/>
                  <a:cs typeface="Calibri" pitchFamily="34" charset="0"/>
                </a:rPr>
                <a:t>?</a:t>
              </a:r>
            </a:p>
            <a:p>
              <a:endParaRPr lang="tr-TR" sz="1600" b="1" i="1" dirty="0">
                <a:latin typeface="Calibri" pitchFamily="34" charset="0"/>
                <a:cs typeface="Calibri" pitchFamily="34" charset="0"/>
              </a:endParaRPr>
            </a:p>
            <a:p>
              <a:pPr marL="800100" lvl="1" indent="-342900">
                <a:buFont typeface="+mj-lt"/>
                <a:buAutoNum type="alphaLcParenR"/>
              </a:pPr>
              <a:r>
                <a:rPr lang="pt-BR" sz="1600" i="1" dirty="0">
                  <a:latin typeface="Calibri" pitchFamily="34" charset="0"/>
                  <a:cs typeface="Calibri" pitchFamily="34" charset="0"/>
                </a:rPr>
                <a:t>80 dB (A)	</a:t>
              </a:r>
            </a:p>
            <a:p>
              <a:pPr marL="800100" lvl="1" indent="-342900">
                <a:buFont typeface="+mj-lt"/>
                <a:buAutoNum type="alphaLcParenR"/>
              </a:pPr>
              <a:r>
                <a:rPr lang="pt-BR" sz="1600" i="1" dirty="0">
                  <a:latin typeface="Calibri" pitchFamily="34" charset="0"/>
                  <a:cs typeface="Calibri" pitchFamily="34" charset="0"/>
                </a:rPr>
                <a:t>90 dB (A)</a:t>
              </a:r>
            </a:p>
            <a:p>
              <a:pPr marL="800100" lvl="1" indent="-342900">
                <a:buFont typeface="+mj-lt"/>
                <a:buAutoNum type="alphaLcParenR"/>
              </a:pPr>
              <a:r>
                <a:rPr lang="pt-BR" sz="1600" i="1" dirty="0">
                  <a:latin typeface="Calibri" pitchFamily="34" charset="0"/>
                  <a:cs typeface="Calibri" pitchFamily="34" charset="0"/>
                </a:rPr>
                <a:t>100 dB (A)	</a:t>
              </a:r>
            </a:p>
            <a:p>
              <a:pPr marL="800100" lvl="1" indent="-342900">
                <a:buFont typeface="+mj-lt"/>
                <a:buAutoNum type="alphaLcParenR"/>
              </a:pPr>
              <a:r>
                <a:rPr lang="pt-BR" sz="1600" i="1" dirty="0">
                  <a:latin typeface="Calibri" pitchFamily="34" charset="0"/>
                  <a:cs typeface="Calibri" pitchFamily="34" charset="0"/>
                </a:rPr>
                <a:t>120 dB (A</a:t>
              </a:r>
              <a:r>
                <a:rPr lang="pt-BR" sz="1600" i="1" dirty="0" smtClean="0">
                  <a:latin typeface="Calibri" pitchFamily="34" charset="0"/>
                  <a:cs typeface="Calibri" pitchFamily="34" charset="0"/>
                </a:rPr>
                <a:t>)</a:t>
              </a:r>
              <a:r>
                <a:rPr lang="tr-TR" sz="1600" i="1" dirty="0" smtClean="0">
                  <a:latin typeface="Calibri" pitchFamily="34" charset="0"/>
                  <a:cs typeface="Calibri" pitchFamily="34" charset="0"/>
                </a:rPr>
                <a:t>		</a:t>
              </a:r>
              <a:endParaRPr lang="tr-TR" sz="1600" i="1" dirty="0">
                <a:latin typeface="Calibri" pitchFamily="34" charset="0"/>
                <a:cs typeface="Calibri" pitchFamily="34" charset="0"/>
              </a:endParaRPr>
            </a:p>
          </p:txBody>
        </p:sp>
      </p:grpSp>
      <p:grpSp>
        <p:nvGrpSpPr>
          <p:cNvPr id="5" name="Grup 4"/>
          <p:cNvGrpSpPr/>
          <p:nvPr/>
        </p:nvGrpSpPr>
        <p:grpSpPr>
          <a:xfrm>
            <a:off x="263692" y="2768583"/>
            <a:ext cx="8697325" cy="1569660"/>
            <a:chOff x="263692" y="2768583"/>
            <a:chExt cx="8697325" cy="1569660"/>
          </a:xfrm>
        </p:grpSpPr>
        <p:grpSp>
          <p:nvGrpSpPr>
            <p:cNvPr id="89" name="Grup 88"/>
            <p:cNvGrpSpPr/>
            <p:nvPr/>
          </p:nvGrpSpPr>
          <p:grpSpPr>
            <a:xfrm>
              <a:off x="263692" y="2813924"/>
              <a:ext cx="1482725" cy="1482725"/>
              <a:chOff x="326122" y="3086598"/>
              <a:chExt cx="1482725" cy="1482725"/>
            </a:xfrm>
          </p:grpSpPr>
          <p:grpSp>
            <p:nvGrpSpPr>
              <p:cNvPr id="90" name="Group 8"/>
              <p:cNvGrpSpPr>
                <a:grpSpLocks/>
              </p:cNvGrpSpPr>
              <p:nvPr/>
            </p:nvGrpSpPr>
            <p:grpSpPr bwMode="auto">
              <a:xfrm>
                <a:off x="326122" y="3086598"/>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809585" y="2768583"/>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Bir işyerinde gürültü düzeyi 85dB ise ILO standardına göre </a:t>
              </a:r>
              <a:r>
                <a:rPr lang="tr-TR" sz="1600" b="1" i="1" dirty="0" err="1">
                  <a:latin typeface="Calibri" pitchFamily="34" charset="0"/>
                  <a:cs typeface="Calibri" pitchFamily="34" charset="0"/>
                </a:rPr>
                <a:t>işgörenler</a:t>
              </a:r>
              <a:r>
                <a:rPr lang="tr-TR" sz="1600" b="1" i="1" dirty="0">
                  <a:latin typeface="Calibri" pitchFamily="34" charset="0"/>
                  <a:cs typeface="Calibri" pitchFamily="34" charset="0"/>
                </a:rPr>
                <a:t> bu ortamda kaç saat çalıştırılmalıdırlar?</a:t>
              </a:r>
            </a:p>
            <a:p>
              <a:pPr marL="800100" lvl="1" indent="-342900">
                <a:buFont typeface="+mj-lt"/>
                <a:buAutoNum type="alphaLcParenR"/>
              </a:pPr>
              <a:r>
                <a:rPr lang="tr-TR" sz="1600" i="1" dirty="0">
                  <a:latin typeface="Calibri" pitchFamily="34" charset="0"/>
                  <a:cs typeface="Calibri" pitchFamily="34" charset="0"/>
                </a:rPr>
                <a:t>8,5 </a:t>
              </a:r>
            </a:p>
            <a:p>
              <a:pPr marL="800100" lvl="1" indent="-342900">
                <a:buFont typeface="+mj-lt"/>
                <a:buAutoNum type="alphaLcParenR"/>
              </a:pPr>
              <a:r>
                <a:rPr lang="tr-TR" sz="1600" i="1" dirty="0">
                  <a:latin typeface="Calibri" pitchFamily="34" charset="0"/>
                  <a:cs typeface="Calibri" pitchFamily="34" charset="0"/>
                </a:rPr>
                <a:t>8</a:t>
              </a:r>
            </a:p>
            <a:p>
              <a:pPr marL="800100" lvl="1" indent="-342900">
                <a:buFont typeface="+mj-lt"/>
                <a:buAutoNum type="alphaLcParenR"/>
              </a:pPr>
              <a:r>
                <a:rPr lang="tr-TR" sz="1600" i="1" dirty="0">
                  <a:latin typeface="Calibri" pitchFamily="34" charset="0"/>
                  <a:cs typeface="Calibri" pitchFamily="34" charset="0"/>
                </a:rPr>
                <a:t>7,5 </a:t>
              </a:r>
            </a:p>
            <a:p>
              <a:pPr marL="800100" lvl="1" indent="-342900">
                <a:buFont typeface="+mj-lt"/>
                <a:buAutoNum type="alphaLcParenR"/>
              </a:pPr>
              <a:r>
                <a:rPr lang="tr-TR" sz="1600" i="1" dirty="0">
                  <a:latin typeface="Calibri" pitchFamily="34" charset="0"/>
                  <a:cs typeface="Calibri" pitchFamily="34" charset="0"/>
                </a:rPr>
                <a:t>7</a:t>
              </a:r>
            </a:p>
          </p:txBody>
        </p:sp>
      </p:grpSp>
      <p:grpSp>
        <p:nvGrpSpPr>
          <p:cNvPr id="2" name="Grup 1"/>
          <p:cNvGrpSpPr/>
          <p:nvPr/>
        </p:nvGrpSpPr>
        <p:grpSpPr>
          <a:xfrm>
            <a:off x="260372" y="4473558"/>
            <a:ext cx="8697325" cy="1569660"/>
            <a:chOff x="260372" y="4473558"/>
            <a:chExt cx="8697325" cy="1569660"/>
          </a:xfrm>
        </p:grpSpPr>
        <p:grpSp>
          <p:nvGrpSpPr>
            <p:cNvPr id="103" name="Grup 102"/>
            <p:cNvGrpSpPr/>
            <p:nvPr/>
          </p:nvGrpSpPr>
          <p:grpSpPr>
            <a:xfrm>
              <a:off x="260372" y="4518899"/>
              <a:ext cx="1482725" cy="1482725"/>
              <a:chOff x="326122" y="3086598"/>
              <a:chExt cx="1482725" cy="1482725"/>
            </a:xfrm>
          </p:grpSpPr>
          <p:grpSp>
            <p:nvGrpSpPr>
              <p:cNvPr id="104" name="Group 8"/>
              <p:cNvGrpSpPr>
                <a:grpSpLocks/>
              </p:cNvGrpSpPr>
              <p:nvPr/>
            </p:nvGrpSpPr>
            <p:grpSpPr bwMode="auto">
              <a:xfrm>
                <a:off x="326122" y="3086598"/>
                <a:ext cx="1482725" cy="1482725"/>
                <a:chOff x="1166" y="1342"/>
                <a:chExt cx="934" cy="934"/>
              </a:xfrm>
            </p:grpSpPr>
            <p:grpSp>
              <p:nvGrpSpPr>
                <p:cNvPr id="106" name="Group 9"/>
                <p:cNvGrpSpPr>
                  <a:grpSpLocks/>
                </p:cNvGrpSpPr>
                <p:nvPr/>
              </p:nvGrpSpPr>
              <p:grpSpPr bwMode="auto">
                <a:xfrm>
                  <a:off x="1166" y="1342"/>
                  <a:ext cx="934" cy="934"/>
                  <a:chOff x="1710" y="1035"/>
                  <a:chExt cx="2316" cy="2316"/>
                </a:xfrm>
              </p:grpSpPr>
              <p:grpSp>
                <p:nvGrpSpPr>
                  <p:cNvPr id="108" name="Group 10"/>
                  <p:cNvGrpSpPr>
                    <a:grpSpLocks/>
                  </p:cNvGrpSpPr>
                  <p:nvPr/>
                </p:nvGrpSpPr>
                <p:grpSpPr bwMode="auto">
                  <a:xfrm rot="3600000">
                    <a:off x="1710" y="1035"/>
                    <a:ext cx="2316" cy="2316"/>
                    <a:chOff x="1710" y="1035"/>
                    <a:chExt cx="2316" cy="2316"/>
                  </a:xfrm>
                </p:grpSpPr>
                <p:sp>
                  <p:nvSpPr>
                    <p:cNvPr id="11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14"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15"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109" name="Group 14"/>
                  <p:cNvGrpSpPr>
                    <a:grpSpLocks/>
                  </p:cNvGrpSpPr>
                  <p:nvPr/>
                </p:nvGrpSpPr>
                <p:grpSpPr bwMode="auto">
                  <a:xfrm rot="7200000">
                    <a:off x="2059" y="1386"/>
                    <a:ext cx="1616" cy="1614"/>
                    <a:chOff x="2060" y="1387"/>
                    <a:chExt cx="1616" cy="1614"/>
                  </a:xfrm>
                </p:grpSpPr>
                <p:sp>
                  <p:nvSpPr>
                    <p:cNvPr id="11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107"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05"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16" name="Dikdörtgen 115"/>
            <p:cNvSpPr>
              <a:spLocks noChangeAspect="1"/>
            </p:cNvSpPr>
            <p:nvPr/>
          </p:nvSpPr>
          <p:spPr>
            <a:xfrm>
              <a:off x="1806265" y="447355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latin typeface="Calibri" pitchFamily="34" charset="0"/>
                  <a:cs typeface="Calibri" pitchFamily="34" charset="0"/>
                </a:rPr>
                <a:t>İşyerinde işçide gürültüye bağlı işitme kaybı görüldüğünde işveren aşağıdakilerden hangisini öncelikli olarak yapmak zorunda </a:t>
              </a:r>
              <a:r>
                <a:rPr lang="tr-TR" sz="1600" b="1" i="1" dirty="0" smtClean="0">
                  <a:latin typeface="Calibri" pitchFamily="34" charset="0"/>
                  <a:cs typeface="Calibri" pitchFamily="34" charset="0"/>
                </a:rPr>
                <a:t>değildir?</a:t>
              </a:r>
              <a:endParaRPr lang="tr-TR" sz="1600" b="1" i="1" dirty="0">
                <a:latin typeface="Calibri" pitchFamily="34" charset="0"/>
                <a:cs typeface="Calibri" pitchFamily="34" charset="0"/>
              </a:endParaRPr>
            </a:p>
            <a:p>
              <a:pPr marL="800100" lvl="1" indent="-342900">
                <a:buFont typeface="+mj-lt"/>
                <a:buAutoNum type="alphaLcParenR"/>
              </a:pPr>
              <a:r>
                <a:rPr lang="tr-TR" sz="1600" i="1" dirty="0">
                  <a:latin typeface="Calibri" pitchFamily="34" charset="0"/>
                  <a:cs typeface="Calibri" pitchFamily="34" charset="0"/>
                </a:rPr>
                <a:t>Mevzuat uyarınca alınan önlemleri gözden geçirmek</a:t>
              </a:r>
            </a:p>
            <a:p>
              <a:pPr marL="800100" lvl="1" indent="-342900">
                <a:buFont typeface="+mj-lt"/>
                <a:buAutoNum type="alphaLcParenR"/>
              </a:pPr>
              <a:r>
                <a:rPr lang="tr-TR" sz="1600" i="1" dirty="0">
                  <a:latin typeface="Calibri" pitchFamily="34" charset="0"/>
                  <a:cs typeface="Calibri" pitchFamily="34" charset="0"/>
                </a:rPr>
                <a:t>İşçiyi gürültüye maruz kalmayacağı başka bir işte görevlendirmek</a:t>
              </a:r>
            </a:p>
            <a:p>
              <a:pPr marL="800100" lvl="1" indent="-342900">
                <a:buFont typeface="+mj-lt"/>
                <a:buAutoNum type="alphaLcParenR"/>
              </a:pPr>
              <a:r>
                <a:rPr lang="tr-TR" sz="1600" i="1" dirty="0">
                  <a:latin typeface="Calibri" pitchFamily="34" charset="0"/>
                  <a:cs typeface="Calibri" pitchFamily="34" charset="0"/>
                </a:rPr>
                <a:t>Mevzuat uyarınca yapılan risk değerlendirmesini gözden geçirmek</a:t>
              </a:r>
            </a:p>
            <a:p>
              <a:pPr marL="800100" lvl="1" indent="-342900">
                <a:buFont typeface="+mj-lt"/>
                <a:buAutoNum type="alphaLcParenR"/>
              </a:pPr>
              <a:r>
                <a:rPr lang="tr-TR" sz="1600" i="1" dirty="0">
                  <a:latin typeface="Calibri" pitchFamily="34" charset="0"/>
                  <a:cs typeface="Calibri" pitchFamily="34" charset="0"/>
                </a:rPr>
                <a:t>Derhâl işçiye gürültüye karşı koruyucu malzeme sağlamak</a:t>
              </a:r>
            </a:p>
          </p:txBody>
        </p:sp>
      </p:grpSp>
    </p:spTree>
    <p:extLst>
      <p:ext uri="{BB962C8B-B14F-4D97-AF65-F5344CB8AC3E}">
        <p14:creationId xmlns:p14="http://schemas.microsoft.com/office/powerpoint/2010/main" val="2802549725"/>
      </p:ext>
    </p:extLst>
  </p:cSld>
  <p:clrMapOvr>
    <a:masterClrMapping/>
  </p:clrMapOvr>
  <p:transition>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12" name="Rechteck 4"/>
          <p:cNvSpPr>
            <a:spLocks noChangeArrowheads="1"/>
          </p:cNvSpPr>
          <p:nvPr/>
        </p:nvSpPr>
        <p:spPr bwMode="auto">
          <a:xfrm>
            <a:off x="690562" y="3486150"/>
            <a:ext cx="7762875" cy="2524125"/>
          </a:xfrm>
          <a:prstGeom prst="rect">
            <a:avLst/>
          </a:prstGeom>
          <a:noFill/>
          <a:ln w="9525" algn="ctr">
            <a:noFill/>
            <a:round/>
            <a:headEnd/>
            <a:tailEnd/>
          </a:ln>
        </p:spPr>
        <p:txBody>
          <a:bodyPr wrap="none" anchor="ctr"/>
          <a:lstStyle/>
          <a:p>
            <a:pPr algn="ctr"/>
            <a:r>
              <a:rPr lang="tr-TR" sz="11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Fiziksel Risk </a:t>
            </a:r>
          </a:p>
          <a:p>
            <a:pPr algn="ctr"/>
            <a:r>
              <a:rPr lang="tr-TR" sz="11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Etkenleri?</a:t>
            </a:r>
            <a:endParaRPr lang="tr-TR" sz="11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pic>
        <p:nvPicPr>
          <p:cNvPr id="2050" name="Picture 2" descr="D:\DOKTOR\9-ISTUZMAN\1-EĞİTİM KURUMU\1. İstanbuluzman\Z.Resim-İkon\Siyah\Search Opti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9118" y="504826"/>
            <a:ext cx="2925763" cy="27813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37928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6" name="Rectangle 14"/>
          <p:cNvSpPr>
            <a:spLocks noChangeArrowheads="1"/>
          </p:cNvSpPr>
          <p:nvPr/>
        </p:nvSpPr>
        <p:spPr bwMode="gray">
          <a:xfrm>
            <a:off x="241703" y="1160552"/>
            <a:ext cx="6305532" cy="4956049"/>
          </a:xfrm>
          <a:prstGeom prst="rect">
            <a:avLst/>
          </a:prstGeom>
          <a:noFill/>
          <a:ln w="12700">
            <a:noFill/>
            <a:miter lim="800000"/>
            <a:headEnd/>
            <a:tailEnd/>
          </a:ln>
        </p:spPr>
        <p:txBody>
          <a:bodyPr lIns="108000" tIns="108000" rIns="72000" bIns="72000"/>
          <a:lstStyle/>
          <a:p>
            <a:pPr marL="342900" indent="-288000">
              <a:spcAft>
                <a:spcPts val="1200"/>
              </a:spcAft>
              <a:buClr>
                <a:srgbClr val="292929"/>
              </a:buClr>
              <a:buFont typeface="Wingdings" pitchFamily="2" charset="2"/>
              <a:buAutoNum type="arabicPeriod"/>
            </a:pPr>
            <a:r>
              <a:rPr lang="tr-TR" sz="2400" b="1" i="1" dirty="0" smtClean="0">
                <a:latin typeface="Calibri" pitchFamily="34" charset="0"/>
                <a:cs typeface="Calibri" pitchFamily="34" charset="0"/>
              </a:rPr>
              <a:t>Gürültü</a:t>
            </a:r>
          </a:p>
          <a:p>
            <a:pPr marL="342900" indent="-288000">
              <a:spcAft>
                <a:spcPts val="1200"/>
              </a:spcAft>
              <a:buClr>
                <a:srgbClr val="292929"/>
              </a:buClr>
              <a:buFont typeface="Wingdings" pitchFamily="2" charset="2"/>
              <a:buAutoNum type="arabicPeriod"/>
            </a:pPr>
            <a:r>
              <a:rPr lang="tr-TR" sz="2400" b="1" i="1" dirty="0" smtClean="0">
                <a:latin typeface="Calibri" pitchFamily="34" charset="0"/>
                <a:cs typeface="Calibri" pitchFamily="34" charset="0"/>
              </a:rPr>
              <a:t>Titreşim</a:t>
            </a:r>
            <a:endParaRPr lang="en-GB" sz="2400" b="1" i="1" dirty="0">
              <a:latin typeface="Calibri" pitchFamily="34" charset="0"/>
              <a:cs typeface="Calibri" pitchFamily="34" charset="0"/>
            </a:endParaRPr>
          </a:p>
          <a:p>
            <a:pPr marL="342900" indent="-288000">
              <a:spcAft>
                <a:spcPts val="0"/>
              </a:spcAft>
              <a:buClr>
                <a:srgbClr val="292929"/>
              </a:buClr>
              <a:buFont typeface="Wingdings" pitchFamily="2" charset="2"/>
              <a:buAutoNum type="arabicPeriod"/>
            </a:pPr>
            <a:r>
              <a:rPr lang="tr-TR" sz="2400" b="1" i="1" dirty="0" smtClean="0">
                <a:latin typeface="Calibri" pitchFamily="34" charset="0"/>
                <a:cs typeface="Calibri" pitchFamily="34" charset="0"/>
              </a:rPr>
              <a:t>Termal Konfor </a:t>
            </a:r>
          </a:p>
          <a:p>
            <a:pPr marL="914400" lvl="1" indent="-252000">
              <a:spcAft>
                <a:spcPts val="0"/>
              </a:spcAft>
              <a:buClr>
                <a:srgbClr val="292929"/>
              </a:buClr>
              <a:buFont typeface="+mj-lt"/>
              <a:buAutoNum type="alphaLcPeriod"/>
            </a:pPr>
            <a:r>
              <a:rPr lang="tr-TR" sz="2400" i="1" dirty="0" smtClean="0">
                <a:latin typeface="Calibri" pitchFamily="34" charset="0"/>
                <a:cs typeface="Calibri" pitchFamily="34" charset="0"/>
              </a:rPr>
              <a:t>Nem</a:t>
            </a:r>
          </a:p>
          <a:p>
            <a:pPr marL="914400" lvl="1" indent="-252000">
              <a:spcAft>
                <a:spcPts val="0"/>
              </a:spcAft>
              <a:buClr>
                <a:srgbClr val="292929"/>
              </a:buClr>
              <a:buFont typeface="+mj-lt"/>
              <a:buAutoNum type="alphaLcPeriod"/>
            </a:pPr>
            <a:r>
              <a:rPr lang="tr-TR" sz="2400" i="1" dirty="0" smtClean="0">
                <a:latin typeface="Calibri" pitchFamily="34" charset="0"/>
                <a:cs typeface="Calibri" pitchFamily="34" charset="0"/>
              </a:rPr>
              <a:t>Sıcak</a:t>
            </a:r>
          </a:p>
          <a:p>
            <a:pPr marL="914400" lvl="1" indent="-252000">
              <a:spcAft>
                <a:spcPts val="0"/>
              </a:spcAft>
              <a:buClr>
                <a:srgbClr val="292929"/>
              </a:buClr>
              <a:buFont typeface="+mj-lt"/>
              <a:buAutoNum type="alphaLcPeriod"/>
            </a:pPr>
            <a:r>
              <a:rPr lang="tr-TR" sz="2400" i="1" dirty="0" smtClean="0">
                <a:latin typeface="Calibri" pitchFamily="34" charset="0"/>
                <a:cs typeface="Calibri" pitchFamily="34" charset="0"/>
              </a:rPr>
              <a:t>Soğuk </a:t>
            </a:r>
          </a:p>
          <a:p>
            <a:pPr marL="914400" lvl="1" indent="-252000">
              <a:spcAft>
                <a:spcPts val="0"/>
              </a:spcAft>
              <a:buClr>
                <a:srgbClr val="292929"/>
              </a:buClr>
              <a:buFont typeface="+mj-lt"/>
              <a:buAutoNum type="alphaLcPeriod"/>
            </a:pPr>
            <a:r>
              <a:rPr lang="tr-TR" sz="2400" i="1" dirty="0" smtClean="0">
                <a:latin typeface="Calibri" pitchFamily="34" charset="0"/>
                <a:cs typeface="Calibri" pitchFamily="34" charset="0"/>
              </a:rPr>
              <a:t>Isıtma</a:t>
            </a:r>
          </a:p>
          <a:p>
            <a:pPr marL="914400" lvl="1" indent="-252000">
              <a:spcAft>
                <a:spcPts val="0"/>
              </a:spcAft>
              <a:buClr>
                <a:srgbClr val="292929"/>
              </a:buClr>
              <a:buFont typeface="+mj-lt"/>
              <a:buAutoNum type="alphaLcPeriod"/>
            </a:pPr>
            <a:r>
              <a:rPr lang="tr-TR" sz="2400" i="1" dirty="0" smtClean="0">
                <a:latin typeface="Calibri" pitchFamily="34" charset="0"/>
                <a:cs typeface="Calibri" pitchFamily="34" charset="0"/>
              </a:rPr>
              <a:t>Havalandırma</a:t>
            </a:r>
          </a:p>
          <a:p>
            <a:pPr marL="662400" lvl="1">
              <a:spcAft>
                <a:spcPts val="0"/>
              </a:spcAft>
              <a:buClr>
                <a:srgbClr val="292929"/>
              </a:buClr>
            </a:pPr>
            <a:endParaRPr lang="tr-TR" sz="800" b="1" i="1" dirty="0" smtClean="0">
              <a:latin typeface="Calibri" pitchFamily="34" charset="0"/>
              <a:cs typeface="Calibri" pitchFamily="34" charset="0"/>
            </a:endParaRPr>
          </a:p>
          <a:p>
            <a:pPr marL="342900" indent="-288000">
              <a:spcAft>
                <a:spcPct val="20000"/>
              </a:spcAft>
              <a:buClr>
                <a:srgbClr val="292929"/>
              </a:buClr>
              <a:buFont typeface="Wingdings" pitchFamily="2" charset="2"/>
              <a:buAutoNum type="arabicPeriod"/>
            </a:pPr>
            <a:r>
              <a:rPr lang="tr-TR" sz="2400" b="1" i="1" dirty="0" smtClean="0">
                <a:latin typeface="Calibri" pitchFamily="34" charset="0"/>
                <a:cs typeface="Calibri" pitchFamily="34" charset="0"/>
              </a:rPr>
              <a:t>Aydınlatma</a:t>
            </a:r>
          </a:p>
          <a:p>
            <a:pPr marL="342900" indent="-288000">
              <a:lnSpc>
                <a:spcPct val="90000"/>
              </a:lnSpc>
              <a:spcAft>
                <a:spcPct val="20000"/>
              </a:spcAft>
              <a:buClr>
                <a:srgbClr val="292929"/>
              </a:buClr>
              <a:buFont typeface="Wingdings" pitchFamily="2" charset="2"/>
              <a:buAutoNum type="arabicPeriod"/>
            </a:pPr>
            <a:r>
              <a:rPr lang="tr-TR" sz="2400" b="1" i="1" dirty="0" smtClean="0">
                <a:latin typeface="Calibri" pitchFamily="34" charset="0"/>
                <a:cs typeface="Calibri" pitchFamily="34" charset="0"/>
              </a:rPr>
              <a:t>Radyasyon (İyonize ve </a:t>
            </a:r>
            <a:r>
              <a:rPr lang="tr-TR" sz="2400" b="1" i="1" dirty="0" err="1" smtClean="0">
                <a:latin typeface="Calibri" pitchFamily="34" charset="0"/>
                <a:cs typeface="Calibri" pitchFamily="34" charset="0"/>
              </a:rPr>
              <a:t>Non</a:t>
            </a:r>
            <a:r>
              <a:rPr lang="tr-TR" sz="2400" b="1" i="1" dirty="0" smtClean="0">
                <a:latin typeface="Calibri" pitchFamily="34" charset="0"/>
                <a:cs typeface="Calibri" pitchFamily="34" charset="0"/>
              </a:rPr>
              <a:t>-iyonize Işınlar)</a:t>
            </a:r>
          </a:p>
          <a:p>
            <a:pPr marL="342900" indent="-288000">
              <a:lnSpc>
                <a:spcPct val="90000"/>
              </a:lnSpc>
              <a:spcAft>
                <a:spcPct val="20000"/>
              </a:spcAft>
              <a:buClr>
                <a:srgbClr val="292929"/>
              </a:buClr>
              <a:buFont typeface="Wingdings" pitchFamily="2" charset="2"/>
              <a:buAutoNum type="arabicPeriod"/>
            </a:pPr>
            <a:r>
              <a:rPr lang="tr-TR" sz="2400" b="1" i="1" dirty="0" smtClean="0">
                <a:latin typeface="Calibri" pitchFamily="34" charset="0"/>
                <a:cs typeface="Calibri" pitchFamily="34" charset="0"/>
              </a:rPr>
              <a:t>Basınç (Alçak ve Yüksek Basınç)</a:t>
            </a:r>
            <a:endParaRPr lang="en-GB" sz="2400" b="1" i="1" dirty="0">
              <a:latin typeface="Calibri" pitchFamily="34" charset="0"/>
              <a:cs typeface="Calibri" pitchFamily="34" charset="0"/>
            </a:endParaRPr>
          </a:p>
          <a:p>
            <a:pPr marL="342900" indent="-342900">
              <a:lnSpc>
                <a:spcPct val="90000"/>
              </a:lnSpc>
              <a:spcAft>
                <a:spcPct val="20000"/>
              </a:spcAft>
              <a:buClr>
                <a:srgbClr val="292929"/>
              </a:buClr>
            </a:pPr>
            <a:endParaRPr lang="en-GB" sz="2400" b="1" i="1" dirty="0">
              <a:latin typeface="Calibri" pitchFamily="34" charset="0"/>
              <a:cs typeface="Calibri" pitchFamily="34" charset="0"/>
            </a:endParaRPr>
          </a:p>
        </p:txBody>
      </p:sp>
      <p:grpSp>
        <p:nvGrpSpPr>
          <p:cNvPr id="10" name="Group 38"/>
          <p:cNvGrpSpPr>
            <a:grpSpLocks/>
          </p:cNvGrpSpPr>
          <p:nvPr/>
        </p:nvGrpSpPr>
        <p:grpSpPr bwMode="auto">
          <a:xfrm>
            <a:off x="4703950" y="5337844"/>
            <a:ext cx="511175" cy="584200"/>
            <a:chOff x="5760" y="960"/>
            <a:chExt cx="1004" cy="1151"/>
          </a:xfrm>
        </p:grpSpPr>
        <p:pic>
          <p:nvPicPr>
            <p:cNvPr id="35902"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1" name="Group 14"/>
            <p:cNvGrpSpPr>
              <a:grpSpLocks/>
            </p:cNvGrpSpPr>
            <p:nvPr/>
          </p:nvGrpSpPr>
          <p:grpSpPr bwMode="auto">
            <a:xfrm>
              <a:off x="5760" y="960"/>
              <a:ext cx="1004" cy="867"/>
              <a:chOff x="1637" y="1258"/>
              <a:chExt cx="2452" cy="2119"/>
            </a:xfrm>
          </p:grpSpPr>
          <p:sp>
            <p:nvSpPr>
              <p:cNvPr id="35904"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905"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906"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3"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908"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909"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910"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12" name="Group 48"/>
          <p:cNvGrpSpPr>
            <a:grpSpLocks/>
          </p:cNvGrpSpPr>
          <p:nvPr/>
        </p:nvGrpSpPr>
        <p:grpSpPr bwMode="auto">
          <a:xfrm>
            <a:off x="1807526" y="1106207"/>
            <a:ext cx="511175" cy="584200"/>
            <a:chOff x="5760" y="960"/>
            <a:chExt cx="1004" cy="1151"/>
          </a:xfrm>
        </p:grpSpPr>
        <p:pic>
          <p:nvPicPr>
            <p:cNvPr id="35893"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3" name="Group 14"/>
            <p:cNvGrpSpPr>
              <a:grpSpLocks/>
            </p:cNvGrpSpPr>
            <p:nvPr/>
          </p:nvGrpSpPr>
          <p:grpSpPr bwMode="auto">
            <a:xfrm>
              <a:off x="5760" y="960"/>
              <a:ext cx="1004" cy="867"/>
              <a:chOff x="1637" y="1258"/>
              <a:chExt cx="2452" cy="2119"/>
            </a:xfrm>
          </p:grpSpPr>
          <p:sp>
            <p:nvSpPr>
              <p:cNvPr id="35895"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896"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897"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4"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899"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900"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901"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14" name="Group 58"/>
          <p:cNvGrpSpPr>
            <a:grpSpLocks/>
          </p:cNvGrpSpPr>
          <p:nvPr/>
        </p:nvGrpSpPr>
        <p:grpSpPr bwMode="auto">
          <a:xfrm>
            <a:off x="2388551" y="1106207"/>
            <a:ext cx="511175" cy="584200"/>
            <a:chOff x="5760" y="960"/>
            <a:chExt cx="1004" cy="1151"/>
          </a:xfrm>
        </p:grpSpPr>
        <p:pic>
          <p:nvPicPr>
            <p:cNvPr id="35884"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5" name="Group 14"/>
            <p:cNvGrpSpPr>
              <a:grpSpLocks/>
            </p:cNvGrpSpPr>
            <p:nvPr/>
          </p:nvGrpSpPr>
          <p:grpSpPr bwMode="auto">
            <a:xfrm>
              <a:off x="5760" y="960"/>
              <a:ext cx="1004" cy="867"/>
              <a:chOff x="1637" y="1258"/>
              <a:chExt cx="2452" cy="2119"/>
            </a:xfrm>
          </p:grpSpPr>
          <p:sp>
            <p:nvSpPr>
              <p:cNvPr id="35886"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887"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888"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5"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890"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891"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892"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16" name="Group 81"/>
          <p:cNvGrpSpPr>
            <a:grpSpLocks/>
          </p:cNvGrpSpPr>
          <p:nvPr/>
        </p:nvGrpSpPr>
        <p:grpSpPr bwMode="auto">
          <a:xfrm>
            <a:off x="2950526" y="1106207"/>
            <a:ext cx="511175" cy="584200"/>
            <a:chOff x="5760" y="960"/>
            <a:chExt cx="1004" cy="1151"/>
          </a:xfrm>
        </p:grpSpPr>
        <p:pic>
          <p:nvPicPr>
            <p:cNvPr id="35875"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7" name="Group 14"/>
            <p:cNvGrpSpPr>
              <a:grpSpLocks/>
            </p:cNvGrpSpPr>
            <p:nvPr/>
          </p:nvGrpSpPr>
          <p:grpSpPr bwMode="auto">
            <a:xfrm>
              <a:off x="5760" y="960"/>
              <a:ext cx="1004" cy="867"/>
              <a:chOff x="1637" y="1258"/>
              <a:chExt cx="2452" cy="2119"/>
            </a:xfrm>
          </p:grpSpPr>
          <p:sp>
            <p:nvSpPr>
              <p:cNvPr id="35877"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878"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879"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6"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881"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882"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883"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18" name="Group 91"/>
          <p:cNvGrpSpPr>
            <a:grpSpLocks/>
          </p:cNvGrpSpPr>
          <p:nvPr/>
        </p:nvGrpSpPr>
        <p:grpSpPr bwMode="auto">
          <a:xfrm>
            <a:off x="1815563" y="1633257"/>
            <a:ext cx="511175" cy="584200"/>
            <a:chOff x="5760" y="960"/>
            <a:chExt cx="1004" cy="1151"/>
          </a:xfrm>
        </p:grpSpPr>
        <p:pic>
          <p:nvPicPr>
            <p:cNvPr id="35866"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9" name="Group 14"/>
            <p:cNvGrpSpPr>
              <a:grpSpLocks/>
            </p:cNvGrpSpPr>
            <p:nvPr/>
          </p:nvGrpSpPr>
          <p:grpSpPr bwMode="auto">
            <a:xfrm>
              <a:off x="5760" y="960"/>
              <a:ext cx="1004" cy="867"/>
              <a:chOff x="1637" y="1258"/>
              <a:chExt cx="2452" cy="2119"/>
            </a:xfrm>
          </p:grpSpPr>
          <p:sp>
            <p:nvSpPr>
              <p:cNvPr id="35868"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869"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870"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7"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872"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873"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874"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20" name="Group 101"/>
          <p:cNvGrpSpPr>
            <a:grpSpLocks/>
          </p:cNvGrpSpPr>
          <p:nvPr/>
        </p:nvGrpSpPr>
        <p:grpSpPr bwMode="auto">
          <a:xfrm>
            <a:off x="2395004" y="1643940"/>
            <a:ext cx="511175" cy="584200"/>
            <a:chOff x="5760" y="960"/>
            <a:chExt cx="1004" cy="1151"/>
          </a:xfrm>
        </p:grpSpPr>
        <p:pic>
          <p:nvPicPr>
            <p:cNvPr id="35857"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21" name="Group 14"/>
            <p:cNvGrpSpPr>
              <a:grpSpLocks/>
            </p:cNvGrpSpPr>
            <p:nvPr/>
          </p:nvGrpSpPr>
          <p:grpSpPr bwMode="auto">
            <a:xfrm>
              <a:off x="5760" y="960"/>
              <a:ext cx="1004" cy="867"/>
              <a:chOff x="1637" y="1258"/>
              <a:chExt cx="2452" cy="2119"/>
            </a:xfrm>
          </p:grpSpPr>
          <p:sp>
            <p:nvSpPr>
              <p:cNvPr id="35859"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35860"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35861"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11282"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35863"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35864"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35865"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80" name="Rectangle 31"/>
          <p:cNvSpPr>
            <a:spLocks noGrp="1" noChangeArrowheads="1"/>
          </p:cNvSpPr>
          <p:nvPr>
            <p:ph type="title" idx="4294967295"/>
          </p:nvPr>
        </p:nvSpPr>
        <p:spPr>
          <a:xfrm>
            <a:off x="231797" y="411163"/>
            <a:ext cx="8816669" cy="647700"/>
          </a:xfrm>
        </p:spPr>
        <p:txBody>
          <a:bodyPr anchor="ctr" anchorCtr="0"/>
          <a:lstStyle/>
          <a:p>
            <a:r>
              <a:rPr lang="tr-TR" sz="3200" kern="1200" noProof="1" smtClean="0">
                <a:solidFill>
                  <a:srgbClr val="575757"/>
                </a:solidFill>
                <a:effectLst>
                  <a:innerShdw blurRad="63500" dist="50800" dir="8100000">
                    <a:prstClr val="black">
                      <a:alpha val="50000"/>
                    </a:prstClr>
                  </a:innerShdw>
                </a:effectLst>
                <a:latin typeface="Calibri" pitchFamily="34" charset="0"/>
                <a:ea typeface="+mn-ea"/>
                <a:cs typeface="Calibri" pitchFamily="34" charset="0"/>
              </a:rPr>
              <a:t>İŞYERLERİNDEKİ FİZİKSEL RİSK ETKENLERİ</a:t>
            </a:r>
            <a:r>
              <a:rPr lang="en-GB" sz="3200" kern="1200" noProof="1" smtClean="0">
                <a:solidFill>
                  <a:srgbClr val="575757"/>
                </a:solidFill>
                <a:effectLst>
                  <a:innerShdw blurRad="63500" dist="50800" dir="8100000">
                    <a:prstClr val="black">
                      <a:alpha val="50000"/>
                    </a:prstClr>
                  </a:innerShdw>
                </a:effectLst>
                <a:latin typeface="Calibri" pitchFamily="34" charset="0"/>
                <a:ea typeface="+mn-ea"/>
                <a:cs typeface="Calibri" pitchFamily="34" charset="0"/>
              </a:rPr>
              <a:t> </a:t>
            </a:r>
          </a:p>
        </p:txBody>
      </p:sp>
      <p:sp>
        <p:nvSpPr>
          <p:cNvPr id="78"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grpSp>
        <p:nvGrpSpPr>
          <p:cNvPr id="75" name="Group 38"/>
          <p:cNvGrpSpPr>
            <a:grpSpLocks/>
          </p:cNvGrpSpPr>
          <p:nvPr/>
        </p:nvGrpSpPr>
        <p:grpSpPr bwMode="auto">
          <a:xfrm>
            <a:off x="2561465" y="2163739"/>
            <a:ext cx="511175" cy="584200"/>
            <a:chOff x="5760" y="960"/>
            <a:chExt cx="1004" cy="1151"/>
          </a:xfrm>
        </p:grpSpPr>
        <p:pic>
          <p:nvPicPr>
            <p:cNvPr id="76"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77" name="Group 14"/>
            <p:cNvGrpSpPr>
              <a:grpSpLocks/>
            </p:cNvGrpSpPr>
            <p:nvPr/>
          </p:nvGrpSpPr>
          <p:grpSpPr bwMode="auto">
            <a:xfrm>
              <a:off x="5760" y="960"/>
              <a:ext cx="1004" cy="867"/>
              <a:chOff x="1637" y="1258"/>
              <a:chExt cx="2452" cy="2119"/>
            </a:xfrm>
          </p:grpSpPr>
          <p:sp>
            <p:nvSpPr>
              <p:cNvPr id="79"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81"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82"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83"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84"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85"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86"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87" name="Group 38"/>
          <p:cNvGrpSpPr>
            <a:grpSpLocks/>
          </p:cNvGrpSpPr>
          <p:nvPr/>
        </p:nvGrpSpPr>
        <p:grpSpPr bwMode="auto">
          <a:xfrm>
            <a:off x="2246103" y="4493247"/>
            <a:ext cx="511175" cy="584200"/>
            <a:chOff x="5760" y="960"/>
            <a:chExt cx="1004" cy="1151"/>
          </a:xfrm>
        </p:grpSpPr>
        <p:pic>
          <p:nvPicPr>
            <p:cNvPr id="88"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89" name="Group 14"/>
            <p:cNvGrpSpPr>
              <a:grpSpLocks/>
            </p:cNvGrpSpPr>
            <p:nvPr/>
          </p:nvGrpSpPr>
          <p:grpSpPr bwMode="auto">
            <a:xfrm>
              <a:off x="5760" y="960"/>
              <a:ext cx="1004" cy="867"/>
              <a:chOff x="1637" y="1258"/>
              <a:chExt cx="2452" cy="2119"/>
            </a:xfrm>
          </p:grpSpPr>
          <p:sp>
            <p:nvSpPr>
              <p:cNvPr id="90"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91"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92"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93"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94"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95"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96"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97" name="Group 38"/>
          <p:cNvGrpSpPr>
            <a:grpSpLocks/>
          </p:cNvGrpSpPr>
          <p:nvPr/>
        </p:nvGrpSpPr>
        <p:grpSpPr bwMode="auto">
          <a:xfrm>
            <a:off x="6047422" y="4934826"/>
            <a:ext cx="511175" cy="584200"/>
            <a:chOff x="5760" y="960"/>
            <a:chExt cx="1004" cy="1151"/>
          </a:xfrm>
        </p:grpSpPr>
        <p:pic>
          <p:nvPicPr>
            <p:cNvPr id="98"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99" name="Group 14"/>
            <p:cNvGrpSpPr>
              <a:grpSpLocks/>
            </p:cNvGrpSpPr>
            <p:nvPr/>
          </p:nvGrpSpPr>
          <p:grpSpPr bwMode="auto">
            <a:xfrm>
              <a:off x="5760" y="960"/>
              <a:ext cx="1004" cy="867"/>
              <a:chOff x="1637" y="1258"/>
              <a:chExt cx="2452" cy="2119"/>
            </a:xfrm>
          </p:grpSpPr>
          <p:sp>
            <p:nvSpPr>
              <p:cNvPr id="100"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101"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102"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103"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104"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105"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108"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grpSp>
        <p:nvGrpSpPr>
          <p:cNvPr id="2" name="Grup 1"/>
          <p:cNvGrpSpPr/>
          <p:nvPr/>
        </p:nvGrpSpPr>
        <p:grpSpPr>
          <a:xfrm>
            <a:off x="409796" y="5974489"/>
            <a:ext cx="6781578" cy="663371"/>
            <a:chOff x="409796" y="5974489"/>
            <a:chExt cx="6781578" cy="663371"/>
          </a:xfrm>
        </p:grpSpPr>
        <p:grpSp>
          <p:nvGrpSpPr>
            <p:cNvPr id="109" name="Group 51"/>
            <p:cNvGrpSpPr>
              <a:grpSpLocks/>
            </p:cNvGrpSpPr>
            <p:nvPr/>
          </p:nvGrpSpPr>
          <p:grpSpPr bwMode="auto">
            <a:xfrm>
              <a:off x="409796" y="5974489"/>
              <a:ext cx="648968" cy="663371"/>
              <a:chOff x="1868" y="1082"/>
              <a:chExt cx="1942" cy="1942"/>
            </a:xfrm>
          </p:grpSpPr>
          <p:sp>
            <p:nvSpPr>
              <p:cNvPr id="11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11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11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11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11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11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116" name="Group 58"/>
              <p:cNvGrpSpPr>
                <a:grpSpLocks noChangeAspect="1"/>
              </p:cNvGrpSpPr>
              <p:nvPr/>
            </p:nvGrpSpPr>
            <p:grpSpPr bwMode="auto">
              <a:xfrm>
                <a:off x="2808" y="2807"/>
                <a:ext cx="62" cy="63"/>
                <a:chOff x="1684" y="2400"/>
                <a:chExt cx="41" cy="41"/>
              </a:xfrm>
            </p:grpSpPr>
            <p:sp>
              <p:nvSpPr>
                <p:cNvPr id="12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12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117" name="Group 61"/>
              <p:cNvGrpSpPr>
                <a:grpSpLocks noChangeAspect="1"/>
              </p:cNvGrpSpPr>
              <p:nvPr/>
            </p:nvGrpSpPr>
            <p:grpSpPr bwMode="auto">
              <a:xfrm>
                <a:off x="2808" y="1211"/>
                <a:ext cx="62" cy="63"/>
                <a:chOff x="1684" y="2400"/>
                <a:chExt cx="41" cy="41"/>
              </a:xfrm>
            </p:grpSpPr>
            <p:sp>
              <p:nvSpPr>
                <p:cNvPr id="11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12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118" name="Picture 64"/>
              <p:cNvPicPr>
                <a:picLocks noChangeAspect="1" noChangeArrowheads="1"/>
              </p:cNvPicPr>
              <p:nvPr/>
            </p:nvPicPr>
            <p:blipFill>
              <a:blip r:embed="rId5" cstate="print"/>
              <a:srcRect/>
              <a:stretch>
                <a:fillRect/>
              </a:stretch>
            </p:blipFill>
            <p:spPr bwMode="gray">
              <a:xfrm>
                <a:off x="1885" y="1124"/>
                <a:ext cx="1644" cy="1060"/>
              </a:xfrm>
              <a:prstGeom prst="rect">
                <a:avLst/>
              </a:prstGeom>
              <a:noFill/>
              <a:ln w="11176">
                <a:noFill/>
                <a:miter lim="800000"/>
                <a:headEnd/>
                <a:tailEnd/>
              </a:ln>
            </p:spPr>
          </p:pic>
        </p:grpSp>
        <p:sp>
          <p:nvSpPr>
            <p:cNvPr id="123" name="53 Metin kutusu"/>
            <p:cNvSpPr txBox="1"/>
            <p:nvPr/>
          </p:nvSpPr>
          <p:spPr>
            <a:xfrm>
              <a:off x="1064213" y="6161972"/>
              <a:ext cx="6127161"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Fiziksel riskler nelerdir? / Hangisi fiziksel risk değildir? / Fiziksel risklere bağlıdır?</a:t>
              </a:r>
              <a:endParaRPr lang="tr-TR" sz="1000" b="1" dirty="0" smtClean="0">
                <a:latin typeface="Cambria" pitchFamily="18" charset="0"/>
              </a:endParaRPr>
            </a:p>
          </p:txBody>
        </p:sp>
      </p:grpSp>
      <p:grpSp>
        <p:nvGrpSpPr>
          <p:cNvPr id="124" name="Group 81"/>
          <p:cNvGrpSpPr>
            <a:grpSpLocks/>
          </p:cNvGrpSpPr>
          <p:nvPr/>
        </p:nvGrpSpPr>
        <p:grpSpPr bwMode="auto">
          <a:xfrm>
            <a:off x="3490276" y="1106207"/>
            <a:ext cx="511175" cy="584200"/>
            <a:chOff x="5760" y="960"/>
            <a:chExt cx="1004" cy="1151"/>
          </a:xfrm>
        </p:grpSpPr>
        <p:pic>
          <p:nvPicPr>
            <p:cNvPr id="125" name="Picture 27"/>
            <p:cNvPicPr>
              <a:picLocks noChangeAspect="1" noChangeArrowheads="1"/>
            </p:cNvPicPr>
            <p:nvPr/>
          </p:nvPicPr>
          <p:blipFill>
            <a:blip r:embed="rId3" cstate="print"/>
            <a:srcRect/>
            <a:stretch>
              <a:fillRect/>
            </a:stretch>
          </p:blipFill>
          <p:spPr bwMode="auto">
            <a:xfrm>
              <a:off x="5787" y="1848"/>
              <a:ext cx="977" cy="263"/>
            </a:xfrm>
            <a:prstGeom prst="rect">
              <a:avLst/>
            </a:prstGeom>
            <a:noFill/>
            <a:ln w="9525">
              <a:noFill/>
              <a:miter lim="800000"/>
              <a:headEnd/>
              <a:tailEnd/>
            </a:ln>
          </p:spPr>
        </p:pic>
        <p:grpSp>
          <p:nvGrpSpPr>
            <p:cNvPr id="126" name="Group 14"/>
            <p:cNvGrpSpPr>
              <a:grpSpLocks/>
            </p:cNvGrpSpPr>
            <p:nvPr/>
          </p:nvGrpSpPr>
          <p:grpSpPr bwMode="auto">
            <a:xfrm>
              <a:off x="5760" y="960"/>
              <a:ext cx="1004" cy="867"/>
              <a:chOff x="1637" y="1258"/>
              <a:chExt cx="2452" cy="2119"/>
            </a:xfrm>
          </p:grpSpPr>
          <p:sp>
            <p:nvSpPr>
              <p:cNvPr id="127" name="Freeform 15"/>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solidFill>
                <a:srgbClr val="FFFFFF"/>
              </a:solidFill>
              <a:ln w="9525">
                <a:noFill/>
                <a:round/>
                <a:headEnd/>
                <a:tailEnd/>
              </a:ln>
            </p:spPr>
            <p:txBody>
              <a:bodyPr/>
              <a:lstStyle/>
              <a:p>
                <a:endParaRPr lang="en-GB" dirty="0"/>
              </a:p>
            </p:txBody>
          </p:sp>
          <p:sp>
            <p:nvSpPr>
              <p:cNvPr id="128" name="Freeform 16"/>
              <p:cNvSpPr>
                <a:spLocks noChangeAspect="1"/>
              </p:cNvSpPr>
              <p:nvPr/>
            </p:nvSpPr>
            <p:spPr bwMode="auto">
              <a:xfrm>
                <a:off x="1637" y="1258"/>
                <a:ext cx="2452" cy="2119"/>
              </a:xfrm>
              <a:custGeom>
                <a:avLst/>
                <a:gdLst>
                  <a:gd name="T0" fmla="*/ 7900 w 365"/>
                  <a:gd name="T1" fmla="*/ 95281 h 316"/>
                  <a:gd name="T2" fmla="*/ 2707 w 365"/>
                  <a:gd name="T3" fmla="*/ 86557 h 316"/>
                  <a:gd name="T4" fmla="*/ 50001 w 365"/>
                  <a:gd name="T5" fmla="*/ 4815 h 316"/>
                  <a:gd name="T6" fmla="*/ 60655 w 365"/>
                  <a:gd name="T7" fmla="*/ 4815 h 316"/>
                  <a:gd name="T8" fmla="*/ 107948 w 365"/>
                  <a:gd name="T9" fmla="*/ 86557 h 316"/>
                  <a:gd name="T10" fmla="*/ 102756 w 365"/>
                  <a:gd name="T11" fmla="*/ 95281 h 316"/>
                  <a:gd name="T12" fmla="*/ 7900 w 365"/>
                  <a:gd name="T13" fmla="*/ 95281 h 316"/>
                  <a:gd name="T14" fmla="*/ 0 60000 65536"/>
                  <a:gd name="T15" fmla="*/ 0 60000 65536"/>
                  <a:gd name="T16" fmla="*/ 0 60000 65536"/>
                  <a:gd name="T17" fmla="*/ 0 60000 65536"/>
                  <a:gd name="T18" fmla="*/ 0 60000 65536"/>
                  <a:gd name="T19" fmla="*/ 0 60000 65536"/>
                  <a:gd name="T20" fmla="*/ 0 60000 65536"/>
                  <a:gd name="T21" fmla="*/ 0 w 365"/>
                  <a:gd name="T22" fmla="*/ 0 h 316"/>
                  <a:gd name="T23" fmla="*/ 365 w 365"/>
                  <a:gd name="T24" fmla="*/ 316 h 3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316">
                    <a:moveTo>
                      <a:pt x="26" y="316"/>
                    </a:moveTo>
                    <a:cubicBezTo>
                      <a:pt x="7" y="316"/>
                      <a:pt x="0" y="303"/>
                      <a:pt x="9" y="287"/>
                    </a:cubicBezTo>
                    <a:cubicBezTo>
                      <a:pt x="165" y="16"/>
                      <a:pt x="165" y="16"/>
                      <a:pt x="165" y="16"/>
                    </a:cubicBezTo>
                    <a:cubicBezTo>
                      <a:pt x="175" y="0"/>
                      <a:pt x="190" y="0"/>
                      <a:pt x="200" y="16"/>
                    </a:cubicBezTo>
                    <a:cubicBezTo>
                      <a:pt x="356" y="287"/>
                      <a:pt x="356" y="287"/>
                      <a:pt x="356" y="287"/>
                    </a:cubicBezTo>
                    <a:cubicBezTo>
                      <a:pt x="365" y="303"/>
                      <a:pt x="358" y="316"/>
                      <a:pt x="339" y="316"/>
                    </a:cubicBezTo>
                    <a:lnTo>
                      <a:pt x="26" y="316"/>
                    </a:lnTo>
                    <a:close/>
                  </a:path>
                </a:pathLst>
              </a:custGeom>
              <a:gradFill rotWithShape="1">
                <a:gsLst>
                  <a:gs pos="0">
                    <a:srgbClr val="860000"/>
                  </a:gs>
                  <a:gs pos="100000">
                    <a:srgbClr val="D60000"/>
                  </a:gs>
                </a:gsLst>
                <a:lin ang="5400000" scaled="1"/>
              </a:gradFill>
              <a:ln w="9525">
                <a:solidFill>
                  <a:srgbClr val="C0C0C0"/>
                </a:solidFill>
                <a:miter lim="800000"/>
                <a:headEnd/>
                <a:tailEnd/>
              </a:ln>
            </p:spPr>
            <p:txBody>
              <a:bodyPr/>
              <a:lstStyle/>
              <a:p>
                <a:endParaRPr lang="en-GB" dirty="0"/>
              </a:p>
            </p:txBody>
          </p:sp>
          <p:sp>
            <p:nvSpPr>
              <p:cNvPr id="129" name="Freeform 17"/>
              <p:cNvSpPr>
                <a:spLocks noChangeAspect="1"/>
              </p:cNvSpPr>
              <p:nvPr/>
            </p:nvSpPr>
            <p:spPr bwMode="auto">
              <a:xfrm>
                <a:off x="1904" y="1545"/>
                <a:ext cx="1914" cy="1664"/>
              </a:xfrm>
              <a:custGeom>
                <a:avLst/>
                <a:gdLst>
                  <a:gd name="T0" fmla="*/ 2438 w 285"/>
                  <a:gd name="T1" fmla="*/ 74914 h 248"/>
                  <a:gd name="T2" fmla="*/ 900 w 285"/>
                  <a:gd name="T3" fmla="*/ 71894 h 248"/>
                  <a:gd name="T4" fmla="*/ 41497 w 285"/>
                  <a:gd name="T5" fmla="*/ 1530 h 248"/>
                  <a:gd name="T6" fmla="*/ 44828 w 285"/>
                  <a:gd name="T7" fmla="*/ 1530 h 248"/>
                  <a:gd name="T8" fmla="*/ 85425 w 285"/>
                  <a:gd name="T9" fmla="*/ 71894 h 248"/>
                  <a:gd name="T10" fmla="*/ 83887 w 285"/>
                  <a:gd name="T11" fmla="*/ 74914 h 248"/>
                  <a:gd name="T12" fmla="*/ 2438 w 285"/>
                  <a:gd name="T13" fmla="*/ 74914 h 248"/>
                  <a:gd name="T14" fmla="*/ 0 60000 65536"/>
                  <a:gd name="T15" fmla="*/ 0 60000 65536"/>
                  <a:gd name="T16" fmla="*/ 0 60000 65536"/>
                  <a:gd name="T17" fmla="*/ 0 60000 65536"/>
                  <a:gd name="T18" fmla="*/ 0 60000 65536"/>
                  <a:gd name="T19" fmla="*/ 0 60000 65536"/>
                  <a:gd name="T20" fmla="*/ 0 60000 65536"/>
                  <a:gd name="T21" fmla="*/ 0 w 285"/>
                  <a:gd name="T22" fmla="*/ 0 h 248"/>
                  <a:gd name="T23" fmla="*/ 285 w 285"/>
                  <a:gd name="T24" fmla="*/ 248 h 2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solidFill>
                <a:srgbClr val="FFFFFF"/>
              </a:solidFill>
              <a:ln w="9525">
                <a:noFill/>
                <a:round/>
                <a:headEnd/>
                <a:tailEnd/>
              </a:ln>
            </p:spPr>
            <p:txBody>
              <a:bodyPr/>
              <a:lstStyle/>
              <a:p>
                <a:endParaRPr lang="en-GB" dirty="0"/>
              </a:p>
            </p:txBody>
          </p:sp>
          <p:sp>
            <p:nvSpPr>
              <p:cNvPr id="130" name="Freeform 18"/>
              <p:cNvSpPr>
                <a:spLocks noChangeAspect="1"/>
              </p:cNvSpPr>
              <p:nvPr/>
            </p:nvSpPr>
            <p:spPr bwMode="auto">
              <a:xfrm>
                <a:off x="1904" y="1548"/>
                <a:ext cx="1911" cy="1659"/>
              </a:xfrm>
              <a:custGeom>
                <a:avLst/>
                <a:gdLst/>
                <a:ahLst/>
                <a:cxnLst>
                  <a:cxn ang="0">
                    <a:pos x="8" y="248"/>
                  </a:cxn>
                  <a:cxn ang="0">
                    <a:pos x="3" y="238"/>
                  </a:cxn>
                  <a:cxn ang="0">
                    <a:pos x="137" y="5"/>
                  </a:cxn>
                  <a:cxn ang="0">
                    <a:pos x="148" y="5"/>
                  </a:cxn>
                  <a:cxn ang="0">
                    <a:pos x="282" y="238"/>
                  </a:cxn>
                  <a:cxn ang="0">
                    <a:pos x="277" y="248"/>
                  </a:cxn>
                  <a:cxn ang="0">
                    <a:pos x="8" y="248"/>
                  </a:cxn>
                </a:cxnLst>
                <a:rect l="0" t="0" r="r" b="b"/>
                <a:pathLst>
                  <a:path w="285" h="248">
                    <a:moveTo>
                      <a:pt x="8" y="248"/>
                    </a:moveTo>
                    <a:cubicBezTo>
                      <a:pt x="2" y="248"/>
                      <a:pt x="0" y="243"/>
                      <a:pt x="3" y="238"/>
                    </a:cubicBezTo>
                    <a:cubicBezTo>
                      <a:pt x="137" y="5"/>
                      <a:pt x="137" y="5"/>
                      <a:pt x="137" y="5"/>
                    </a:cubicBezTo>
                    <a:cubicBezTo>
                      <a:pt x="140" y="0"/>
                      <a:pt x="145" y="0"/>
                      <a:pt x="148" y="5"/>
                    </a:cubicBezTo>
                    <a:cubicBezTo>
                      <a:pt x="282" y="238"/>
                      <a:pt x="282" y="238"/>
                      <a:pt x="282" y="238"/>
                    </a:cubicBezTo>
                    <a:cubicBezTo>
                      <a:pt x="285" y="243"/>
                      <a:pt x="283" y="248"/>
                      <a:pt x="277" y="248"/>
                    </a:cubicBezTo>
                    <a:lnTo>
                      <a:pt x="8" y="248"/>
                    </a:lnTo>
                    <a:close/>
                  </a:path>
                </a:pathLst>
              </a:custGeom>
              <a:gradFill rotWithShape="1">
                <a:gsLst>
                  <a:gs pos="0">
                    <a:schemeClr val="bg1">
                      <a:gamma/>
                      <a:shade val="76863"/>
                      <a:invGamma/>
                    </a:schemeClr>
                  </a:gs>
                  <a:gs pos="50000">
                    <a:schemeClr val="bg1"/>
                  </a:gs>
                  <a:gs pos="100000">
                    <a:schemeClr val="bg1">
                      <a:gamma/>
                      <a:shade val="76863"/>
                      <a:invGamma/>
                    </a:schemeClr>
                  </a:gs>
                </a:gsLst>
                <a:lin ang="5400000" scaled="1"/>
              </a:gradFill>
              <a:ln w="9525">
                <a:solidFill>
                  <a:srgbClr val="C0C0C0"/>
                </a:solidFill>
                <a:miter lim="800000"/>
                <a:headEnd/>
                <a:tailEnd/>
              </a:ln>
            </p:spPr>
            <p:txBody>
              <a:bodyPr/>
              <a:lstStyle/>
              <a:p>
                <a:pPr>
                  <a:defRPr/>
                </a:pPr>
                <a:endParaRPr lang="de-DE" dirty="0"/>
              </a:p>
            </p:txBody>
          </p:sp>
          <p:sp>
            <p:nvSpPr>
              <p:cNvPr id="131" name="Freeform 19"/>
              <p:cNvSpPr>
                <a:spLocks/>
              </p:cNvSpPr>
              <p:nvPr/>
            </p:nvSpPr>
            <p:spPr bwMode="auto">
              <a:xfrm>
                <a:off x="2737" y="1863"/>
                <a:ext cx="250" cy="839"/>
              </a:xfrm>
              <a:custGeom>
                <a:avLst/>
                <a:gdLst>
                  <a:gd name="T0" fmla="*/ 14 w 720"/>
                  <a:gd name="T1" fmla="*/ 0 h 2437"/>
                  <a:gd name="T2" fmla="*/ 26 w 720"/>
                  <a:gd name="T3" fmla="*/ 4 h 2437"/>
                  <a:gd name="T4" fmla="*/ 30 w 720"/>
                  <a:gd name="T5" fmla="*/ 17 h 2437"/>
                  <a:gd name="T6" fmla="*/ 23 w 720"/>
                  <a:gd name="T7" fmla="*/ 95 h 2437"/>
                  <a:gd name="T8" fmla="*/ 16 w 720"/>
                  <a:gd name="T9" fmla="*/ 99 h 2437"/>
                  <a:gd name="T10" fmla="*/ 14 w 720"/>
                  <a:gd name="T11" fmla="*/ 99 h 2437"/>
                  <a:gd name="T12" fmla="*/ 7 w 720"/>
                  <a:gd name="T13" fmla="*/ 95 h 2437"/>
                  <a:gd name="T14" fmla="*/ 0 w 720"/>
                  <a:gd name="T15" fmla="*/ 17 h 2437"/>
                  <a:gd name="T16" fmla="*/ 5 w 720"/>
                  <a:gd name="T17" fmla="*/ 4 h 2437"/>
                  <a:gd name="T18" fmla="*/ 15 w 720"/>
                  <a:gd name="T19" fmla="*/ 0 h 24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0"/>
                  <a:gd name="T31" fmla="*/ 0 h 2437"/>
                  <a:gd name="T32" fmla="*/ 720 w 720"/>
                  <a:gd name="T33" fmla="*/ 2437 h 24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0" h="2437">
                    <a:moveTo>
                      <a:pt x="339" y="0"/>
                    </a:moveTo>
                    <a:cubicBezTo>
                      <a:pt x="445" y="0"/>
                      <a:pt x="551" y="42"/>
                      <a:pt x="614" y="106"/>
                    </a:cubicBezTo>
                    <a:cubicBezTo>
                      <a:pt x="678" y="191"/>
                      <a:pt x="720" y="297"/>
                      <a:pt x="720" y="424"/>
                    </a:cubicBezTo>
                    <a:cubicBezTo>
                      <a:pt x="710" y="795"/>
                      <a:pt x="607" y="1996"/>
                      <a:pt x="551" y="2331"/>
                    </a:cubicBezTo>
                    <a:cubicBezTo>
                      <a:pt x="508" y="2416"/>
                      <a:pt x="445" y="2437"/>
                      <a:pt x="381" y="2437"/>
                    </a:cubicBezTo>
                    <a:cubicBezTo>
                      <a:pt x="339" y="2437"/>
                      <a:pt x="339" y="2437"/>
                      <a:pt x="339" y="2437"/>
                    </a:cubicBezTo>
                    <a:cubicBezTo>
                      <a:pt x="254" y="2437"/>
                      <a:pt x="212" y="2418"/>
                      <a:pt x="169" y="2331"/>
                    </a:cubicBezTo>
                    <a:cubicBezTo>
                      <a:pt x="113" y="1996"/>
                      <a:pt x="10" y="795"/>
                      <a:pt x="0" y="424"/>
                    </a:cubicBezTo>
                    <a:cubicBezTo>
                      <a:pt x="0" y="297"/>
                      <a:pt x="42" y="191"/>
                      <a:pt x="106" y="106"/>
                    </a:cubicBezTo>
                    <a:cubicBezTo>
                      <a:pt x="169" y="42"/>
                      <a:pt x="254" y="0"/>
                      <a:pt x="360" y="0"/>
                    </a:cubicBezTo>
                  </a:path>
                </a:pathLst>
              </a:custGeom>
              <a:solidFill>
                <a:srgbClr val="000000"/>
              </a:solidFill>
              <a:ln w="9525">
                <a:noFill/>
                <a:round/>
                <a:headEnd/>
                <a:tailEnd/>
              </a:ln>
            </p:spPr>
            <p:txBody>
              <a:bodyPr/>
              <a:lstStyle/>
              <a:p>
                <a:endParaRPr lang="en-GB" dirty="0"/>
              </a:p>
            </p:txBody>
          </p:sp>
          <p:pic>
            <p:nvPicPr>
              <p:cNvPr id="132" name="Picture 20"/>
              <p:cNvPicPr>
                <a:picLocks noChangeAspect="1" noChangeArrowheads="1"/>
              </p:cNvPicPr>
              <p:nvPr/>
            </p:nvPicPr>
            <p:blipFill>
              <a:blip r:embed="rId4" cstate="print"/>
              <a:srcRect/>
              <a:stretch>
                <a:fillRect/>
              </a:stretch>
            </p:blipFill>
            <p:spPr bwMode="auto">
              <a:xfrm>
                <a:off x="1998" y="1292"/>
                <a:ext cx="1388" cy="1424"/>
              </a:xfrm>
              <a:prstGeom prst="rect">
                <a:avLst/>
              </a:prstGeom>
              <a:noFill/>
              <a:ln w="11176">
                <a:noFill/>
                <a:miter lim="800000"/>
                <a:headEnd/>
                <a:tailEnd/>
              </a:ln>
            </p:spPr>
          </p:pic>
          <p:sp>
            <p:nvSpPr>
              <p:cNvPr id="133" name="Oval 21"/>
              <p:cNvSpPr>
                <a:spLocks noChangeArrowheads="1"/>
              </p:cNvSpPr>
              <p:nvPr/>
            </p:nvSpPr>
            <p:spPr bwMode="auto">
              <a:xfrm>
                <a:off x="2761" y="2834"/>
                <a:ext cx="204" cy="204"/>
              </a:xfrm>
              <a:prstGeom prst="ellipse">
                <a:avLst/>
              </a:prstGeom>
              <a:solidFill>
                <a:schemeClr val="tx1"/>
              </a:solidFill>
              <a:ln w="11176">
                <a:solidFill>
                  <a:srgbClr val="161316"/>
                </a:solidFill>
                <a:round/>
                <a:headEnd/>
                <a:tailEnd/>
              </a:ln>
            </p:spPr>
            <p:txBody>
              <a:bodyPr wrap="none" anchor="ctr"/>
              <a:lstStyle/>
              <a:p>
                <a:endParaRPr lang="en-GB" dirty="0"/>
              </a:p>
            </p:txBody>
          </p:sp>
        </p:gr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86">
                                            <p:txEl>
                                              <p:pRg st="0" end="0"/>
                                            </p:txEl>
                                          </p:spTgt>
                                        </p:tgtEl>
                                        <p:attrNameLst>
                                          <p:attrName>style.visibility</p:attrName>
                                        </p:attrNameLst>
                                      </p:cBhvr>
                                      <p:to>
                                        <p:strVal val="visible"/>
                                      </p:to>
                                    </p:set>
                                    <p:animEffect transition="in" filter="fade">
                                      <p:cBhvr>
                                        <p:cTn id="7" dur="500"/>
                                        <p:tgtEl>
                                          <p:spTgt spid="3086">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200"/>
                                        <p:tgtEl>
                                          <p:spTgt spid="12"/>
                                        </p:tgtEl>
                                      </p:cBhvr>
                                    </p:animEffect>
                                  </p:childTnLst>
                                </p:cTn>
                              </p:par>
                            </p:childTnLst>
                          </p:cTn>
                        </p:par>
                        <p:par>
                          <p:cTn id="12" fill="hold">
                            <p:stCondLst>
                              <p:cond delay="700"/>
                            </p:stCondLst>
                            <p:childTnLst>
                              <p:par>
                                <p:cTn id="13" presetID="22" presetClass="entr" presetSubtype="8"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200"/>
                                        <p:tgtEl>
                                          <p:spTgt spid="14"/>
                                        </p:tgtEl>
                                      </p:cBhvr>
                                    </p:animEffect>
                                  </p:childTnLst>
                                </p:cTn>
                              </p:par>
                            </p:childTnLst>
                          </p:cTn>
                        </p:par>
                        <p:par>
                          <p:cTn id="16" fill="hold">
                            <p:stCondLst>
                              <p:cond delay="900"/>
                            </p:stCondLst>
                            <p:childTnLst>
                              <p:par>
                                <p:cTn id="17" presetID="22" presetClass="entr" presetSubtype="8"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200"/>
                                        <p:tgtEl>
                                          <p:spTgt spid="16"/>
                                        </p:tgtEl>
                                      </p:cBhvr>
                                    </p:animEffect>
                                  </p:childTnLst>
                                </p:cTn>
                              </p:par>
                            </p:childTnLst>
                          </p:cTn>
                        </p:par>
                        <p:par>
                          <p:cTn id="20" fill="hold">
                            <p:stCondLst>
                              <p:cond delay="1100"/>
                            </p:stCondLst>
                            <p:childTnLst>
                              <p:par>
                                <p:cTn id="21" presetID="22" presetClass="entr" presetSubtype="8" fill="hold" nodeType="afterEffect">
                                  <p:stCondLst>
                                    <p:cond delay="0"/>
                                  </p:stCondLst>
                                  <p:childTnLst>
                                    <p:set>
                                      <p:cBhvr>
                                        <p:cTn id="22" dur="1" fill="hold">
                                          <p:stCondLst>
                                            <p:cond delay="0"/>
                                          </p:stCondLst>
                                        </p:cTn>
                                        <p:tgtEl>
                                          <p:spTgt spid="124"/>
                                        </p:tgtEl>
                                        <p:attrNameLst>
                                          <p:attrName>style.visibility</p:attrName>
                                        </p:attrNameLst>
                                      </p:cBhvr>
                                      <p:to>
                                        <p:strVal val="visible"/>
                                      </p:to>
                                    </p:set>
                                    <p:animEffect transition="in" filter="wipe(left)">
                                      <p:cBhvr>
                                        <p:cTn id="23" dur="200"/>
                                        <p:tgtEl>
                                          <p:spTgt spid="12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086">
                                            <p:txEl>
                                              <p:pRg st="1" end="1"/>
                                            </p:txEl>
                                          </p:spTgt>
                                        </p:tgtEl>
                                        <p:attrNameLst>
                                          <p:attrName>style.visibility</p:attrName>
                                        </p:attrNameLst>
                                      </p:cBhvr>
                                      <p:to>
                                        <p:strVal val="visible"/>
                                      </p:to>
                                    </p:set>
                                    <p:animEffect transition="in" filter="fade">
                                      <p:cBhvr>
                                        <p:cTn id="28" dur="500"/>
                                        <p:tgtEl>
                                          <p:spTgt spid="3086">
                                            <p:txEl>
                                              <p:pRg st="1" end="1"/>
                                            </p:txEl>
                                          </p:spTgt>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200"/>
                                        <p:tgtEl>
                                          <p:spTgt spid="18"/>
                                        </p:tgtEl>
                                      </p:cBhvr>
                                    </p:animEffect>
                                  </p:childTnLst>
                                </p:cTn>
                              </p:par>
                            </p:childTnLst>
                          </p:cTn>
                        </p:par>
                        <p:par>
                          <p:cTn id="33" fill="hold">
                            <p:stCondLst>
                              <p:cond delay="700"/>
                            </p:stCondLst>
                            <p:childTnLst>
                              <p:par>
                                <p:cTn id="34" presetID="22" presetClass="entr" presetSubtype="8" fill="hold" nodeType="after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wipe(left)">
                                      <p:cBhvr>
                                        <p:cTn id="36" dur="2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3086">
                                            <p:txEl>
                                              <p:pRg st="2" end="2"/>
                                            </p:txEl>
                                          </p:spTgt>
                                        </p:tgtEl>
                                        <p:attrNameLst>
                                          <p:attrName>style.visibility</p:attrName>
                                        </p:attrNameLst>
                                      </p:cBhvr>
                                      <p:to>
                                        <p:strVal val="visible"/>
                                      </p:to>
                                    </p:set>
                                    <p:animEffect transition="in" filter="fade">
                                      <p:cBhvr>
                                        <p:cTn id="41" dur="500"/>
                                        <p:tgtEl>
                                          <p:spTgt spid="3086">
                                            <p:txEl>
                                              <p:pRg st="2" end="2"/>
                                            </p:txEl>
                                          </p:spTgt>
                                        </p:tgtEl>
                                      </p:cBhvr>
                                    </p:animEffect>
                                  </p:childTnLst>
                                </p:cTn>
                              </p:par>
                            </p:childTnLst>
                          </p:cTn>
                        </p:par>
                        <p:par>
                          <p:cTn id="42" fill="hold">
                            <p:stCondLst>
                              <p:cond delay="500"/>
                            </p:stCondLst>
                            <p:childTnLst>
                              <p:par>
                                <p:cTn id="43" presetID="22" presetClass="entr" presetSubtype="8" fill="hold" nodeType="after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wipe(left)">
                                      <p:cBhvr>
                                        <p:cTn id="45" dur="200"/>
                                        <p:tgtEl>
                                          <p:spTgt spid="7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086">
                                            <p:txEl>
                                              <p:pRg st="3" end="3"/>
                                            </p:txEl>
                                          </p:spTgt>
                                        </p:tgtEl>
                                        <p:attrNameLst>
                                          <p:attrName>style.visibility</p:attrName>
                                        </p:attrNameLst>
                                      </p:cBhvr>
                                      <p:to>
                                        <p:strVal val="visible"/>
                                      </p:to>
                                    </p:set>
                                    <p:animEffect transition="in" filter="fade">
                                      <p:cBhvr>
                                        <p:cTn id="48" dur="500"/>
                                        <p:tgtEl>
                                          <p:spTgt spid="3086">
                                            <p:txEl>
                                              <p:pRg st="3" end="3"/>
                                            </p:txEl>
                                          </p:spTgt>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086">
                                            <p:txEl>
                                              <p:pRg st="4" end="4"/>
                                            </p:txEl>
                                          </p:spTgt>
                                        </p:tgtEl>
                                        <p:attrNameLst>
                                          <p:attrName>style.visibility</p:attrName>
                                        </p:attrNameLst>
                                      </p:cBhvr>
                                      <p:to>
                                        <p:strVal val="visible"/>
                                      </p:to>
                                    </p:set>
                                    <p:animEffect transition="in" filter="fade">
                                      <p:cBhvr>
                                        <p:cTn id="51" dur="500"/>
                                        <p:tgtEl>
                                          <p:spTgt spid="3086">
                                            <p:txEl>
                                              <p:pRg st="4" end="4"/>
                                            </p:txEl>
                                          </p:spTgt>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086">
                                            <p:txEl>
                                              <p:pRg st="5" end="5"/>
                                            </p:txEl>
                                          </p:spTgt>
                                        </p:tgtEl>
                                        <p:attrNameLst>
                                          <p:attrName>style.visibility</p:attrName>
                                        </p:attrNameLst>
                                      </p:cBhvr>
                                      <p:to>
                                        <p:strVal val="visible"/>
                                      </p:to>
                                    </p:set>
                                    <p:animEffect transition="in" filter="fade">
                                      <p:cBhvr>
                                        <p:cTn id="54" dur="500"/>
                                        <p:tgtEl>
                                          <p:spTgt spid="3086">
                                            <p:txEl>
                                              <p:pRg st="5" end="5"/>
                                            </p:txEl>
                                          </p:spTgt>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086">
                                            <p:txEl>
                                              <p:pRg st="6" end="6"/>
                                            </p:txEl>
                                          </p:spTgt>
                                        </p:tgtEl>
                                        <p:attrNameLst>
                                          <p:attrName>style.visibility</p:attrName>
                                        </p:attrNameLst>
                                      </p:cBhvr>
                                      <p:to>
                                        <p:strVal val="visible"/>
                                      </p:to>
                                    </p:set>
                                    <p:animEffect transition="in" filter="fade">
                                      <p:cBhvr>
                                        <p:cTn id="57" dur="500"/>
                                        <p:tgtEl>
                                          <p:spTgt spid="3086">
                                            <p:txEl>
                                              <p:pRg st="6" end="6"/>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086">
                                            <p:txEl>
                                              <p:pRg st="7" end="7"/>
                                            </p:txEl>
                                          </p:spTgt>
                                        </p:tgtEl>
                                        <p:attrNameLst>
                                          <p:attrName>style.visibility</p:attrName>
                                        </p:attrNameLst>
                                      </p:cBhvr>
                                      <p:to>
                                        <p:strVal val="visible"/>
                                      </p:to>
                                    </p:set>
                                    <p:animEffect transition="in" filter="fade">
                                      <p:cBhvr>
                                        <p:cTn id="60" dur="500"/>
                                        <p:tgtEl>
                                          <p:spTgt spid="3086">
                                            <p:txEl>
                                              <p:pRg st="7" end="7"/>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086">
                                            <p:txEl>
                                              <p:pRg st="9" end="9"/>
                                            </p:txEl>
                                          </p:spTgt>
                                        </p:tgtEl>
                                        <p:attrNameLst>
                                          <p:attrName>style.visibility</p:attrName>
                                        </p:attrNameLst>
                                      </p:cBhvr>
                                      <p:to>
                                        <p:strVal val="visible"/>
                                      </p:to>
                                    </p:set>
                                    <p:animEffect transition="in" filter="fade">
                                      <p:cBhvr>
                                        <p:cTn id="65" dur="500"/>
                                        <p:tgtEl>
                                          <p:spTgt spid="3086">
                                            <p:txEl>
                                              <p:pRg st="9" end="9"/>
                                            </p:txEl>
                                          </p:spTgt>
                                        </p:tgtEl>
                                      </p:cBhvr>
                                    </p:animEffect>
                                  </p:childTnLst>
                                </p:cTn>
                              </p:par>
                            </p:childTnLst>
                          </p:cTn>
                        </p:par>
                        <p:par>
                          <p:cTn id="66" fill="hold">
                            <p:stCondLst>
                              <p:cond delay="500"/>
                            </p:stCondLst>
                            <p:childTnLst>
                              <p:par>
                                <p:cTn id="67" presetID="22" presetClass="entr" presetSubtype="8" fill="hold" nodeType="afterEffect">
                                  <p:stCondLst>
                                    <p:cond delay="0"/>
                                  </p:stCondLst>
                                  <p:childTnLst>
                                    <p:set>
                                      <p:cBhvr>
                                        <p:cTn id="68" dur="1" fill="hold">
                                          <p:stCondLst>
                                            <p:cond delay="0"/>
                                          </p:stCondLst>
                                        </p:cTn>
                                        <p:tgtEl>
                                          <p:spTgt spid="87"/>
                                        </p:tgtEl>
                                        <p:attrNameLst>
                                          <p:attrName>style.visibility</p:attrName>
                                        </p:attrNameLst>
                                      </p:cBhvr>
                                      <p:to>
                                        <p:strVal val="visible"/>
                                      </p:to>
                                    </p:set>
                                    <p:animEffect transition="in" filter="wipe(left)">
                                      <p:cBhvr>
                                        <p:cTn id="69" dur="200"/>
                                        <p:tgtEl>
                                          <p:spTgt spid="87"/>
                                        </p:tgtEl>
                                      </p:cBhvr>
                                    </p:animEffect>
                                  </p:childTnLst>
                                </p:cTn>
                              </p:par>
                            </p:childTnLst>
                          </p:cTn>
                        </p:par>
                        <p:par>
                          <p:cTn id="70" fill="hold">
                            <p:stCondLst>
                              <p:cond delay="700"/>
                            </p:stCondLst>
                            <p:childTnLst>
                              <p:par>
                                <p:cTn id="71" presetID="10" presetClass="entr" presetSubtype="0" fill="hold" grpId="0" nodeType="afterEffect">
                                  <p:stCondLst>
                                    <p:cond delay="0"/>
                                  </p:stCondLst>
                                  <p:childTnLst>
                                    <p:set>
                                      <p:cBhvr>
                                        <p:cTn id="72" dur="1" fill="hold">
                                          <p:stCondLst>
                                            <p:cond delay="0"/>
                                          </p:stCondLst>
                                        </p:cTn>
                                        <p:tgtEl>
                                          <p:spTgt spid="3086">
                                            <p:txEl>
                                              <p:pRg st="10" end="10"/>
                                            </p:txEl>
                                          </p:spTgt>
                                        </p:tgtEl>
                                        <p:attrNameLst>
                                          <p:attrName>style.visibility</p:attrName>
                                        </p:attrNameLst>
                                      </p:cBhvr>
                                      <p:to>
                                        <p:strVal val="visible"/>
                                      </p:to>
                                    </p:set>
                                    <p:animEffect transition="in" filter="fade">
                                      <p:cBhvr>
                                        <p:cTn id="73" dur="500"/>
                                        <p:tgtEl>
                                          <p:spTgt spid="3086">
                                            <p:txEl>
                                              <p:pRg st="10" end="10"/>
                                            </p:txEl>
                                          </p:spTgt>
                                        </p:tgtEl>
                                      </p:cBhvr>
                                    </p:animEffect>
                                  </p:childTnLst>
                                </p:cTn>
                              </p:par>
                            </p:childTnLst>
                          </p:cTn>
                        </p:par>
                        <p:par>
                          <p:cTn id="74" fill="hold">
                            <p:stCondLst>
                              <p:cond delay="1200"/>
                            </p:stCondLst>
                            <p:childTnLst>
                              <p:par>
                                <p:cTn id="75" presetID="22" presetClass="entr" presetSubtype="8" fill="hold" nodeType="afterEffect">
                                  <p:stCondLst>
                                    <p:cond delay="0"/>
                                  </p:stCondLst>
                                  <p:childTnLst>
                                    <p:set>
                                      <p:cBhvr>
                                        <p:cTn id="76" dur="1" fill="hold">
                                          <p:stCondLst>
                                            <p:cond delay="0"/>
                                          </p:stCondLst>
                                        </p:cTn>
                                        <p:tgtEl>
                                          <p:spTgt spid="97"/>
                                        </p:tgtEl>
                                        <p:attrNameLst>
                                          <p:attrName>style.visibility</p:attrName>
                                        </p:attrNameLst>
                                      </p:cBhvr>
                                      <p:to>
                                        <p:strVal val="visible"/>
                                      </p:to>
                                    </p:set>
                                    <p:animEffect transition="in" filter="wipe(left)">
                                      <p:cBhvr>
                                        <p:cTn id="77" dur="200"/>
                                        <p:tgtEl>
                                          <p:spTgt spid="97"/>
                                        </p:tgtEl>
                                      </p:cBhvr>
                                    </p:animEffect>
                                  </p:childTnLst>
                                </p:cTn>
                              </p:par>
                            </p:childTnLst>
                          </p:cTn>
                        </p:par>
                        <p:par>
                          <p:cTn id="78" fill="hold">
                            <p:stCondLst>
                              <p:cond delay="1400"/>
                            </p:stCondLst>
                            <p:childTnLst>
                              <p:par>
                                <p:cTn id="79" presetID="10" presetClass="entr" presetSubtype="0" fill="hold" grpId="0" nodeType="afterEffect">
                                  <p:stCondLst>
                                    <p:cond delay="0"/>
                                  </p:stCondLst>
                                  <p:childTnLst>
                                    <p:set>
                                      <p:cBhvr>
                                        <p:cTn id="80" dur="1" fill="hold">
                                          <p:stCondLst>
                                            <p:cond delay="0"/>
                                          </p:stCondLst>
                                        </p:cTn>
                                        <p:tgtEl>
                                          <p:spTgt spid="3086">
                                            <p:txEl>
                                              <p:pRg st="11" end="11"/>
                                            </p:txEl>
                                          </p:spTgt>
                                        </p:tgtEl>
                                        <p:attrNameLst>
                                          <p:attrName>style.visibility</p:attrName>
                                        </p:attrNameLst>
                                      </p:cBhvr>
                                      <p:to>
                                        <p:strVal val="visible"/>
                                      </p:to>
                                    </p:set>
                                    <p:animEffect transition="in" filter="fade">
                                      <p:cBhvr>
                                        <p:cTn id="81" dur="500"/>
                                        <p:tgtEl>
                                          <p:spTgt spid="3086">
                                            <p:txEl>
                                              <p:pRg st="11" end="11"/>
                                            </p:txEl>
                                          </p:spTgt>
                                        </p:tgtEl>
                                      </p:cBhvr>
                                    </p:animEffect>
                                  </p:childTnLst>
                                </p:cTn>
                              </p:par>
                            </p:childTnLst>
                          </p:cTn>
                        </p:par>
                        <p:par>
                          <p:cTn id="82" fill="hold">
                            <p:stCondLst>
                              <p:cond delay="1900"/>
                            </p:stCondLst>
                            <p:childTnLst>
                              <p:par>
                                <p:cTn id="83" presetID="22" presetClass="entr" presetSubtype="8" fill="hold" nodeType="afterEffect">
                                  <p:stCondLst>
                                    <p:cond delay="200"/>
                                  </p:stCondLst>
                                  <p:childTnLst>
                                    <p:set>
                                      <p:cBhvr>
                                        <p:cTn id="84" dur="1" fill="hold">
                                          <p:stCondLst>
                                            <p:cond delay="0"/>
                                          </p:stCondLst>
                                        </p:cTn>
                                        <p:tgtEl>
                                          <p:spTgt spid="10"/>
                                        </p:tgtEl>
                                        <p:attrNameLst>
                                          <p:attrName>style.visibility</p:attrName>
                                        </p:attrNameLst>
                                      </p:cBhvr>
                                      <p:to>
                                        <p:strVal val="visible"/>
                                      </p:to>
                                    </p:set>
                                    <p:animEffect transition="in" filter="wipe(left)">
                                      <p:cBhvr>
                                        <p:cTn id="85" dur="200"/>
                                        <p:tgtEl>
                                          <p:spTgt spid="10"/>
                                        </p:tgtEl>
                                      </p:cBhvr>
                                    </p:animEffect>
                                  </p:childTnLst>
                                </p:cTn>
                              </p:par>
                            </p:childTnLst>
                          </p:cTn>
                        </p:par>
                        <p:par>
                          <p:cTn id="86" fill="hold">
                            <p:stCondLst>
                              <p:cond delay="2300"/>
                            </p:stCondLst>
                            <p:childTnLst>
                              <p:par>
                                <p:cTn id="87" presetID="26" presetClass="emph" presetSubtype="0" fill="hold" grpId="0" nodeType="afterEffect">
                                  <p:stCondLst>
                                    <p:cond delay="0"/>
                                  </p:stCondLst>
                                  <p:childTnLst>
                                    <p:animEffect transition="out" filter="fade">
                                      <p:cBhvr>
                                        <p:cTn id="88" dur="2000" tmFilter="0, 0; .2, .5; .8, .5; 1, 0"/>
                                        <p:tgtEl>
                                          <p:spTgt spid="265346"/>
                                        </p:tgtEl>
                                      </p:cBhvr>
                                    </p:animEffect>
                                    <p:animScale>
                                      <p:cBhvr>
                                        <p:cTn id="89" dur="1000" autoRev="1" fill="hold"/>
                                        <p:tgtEl>
                                          <p:spTgt spid="26534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6" grpId="0" uiExpand="1" build="p"/>
      <p:bldP spid="26534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up 1"/>
          <p:cNvGrpSpPr/>
          <p:nvPr/>
        </p:nvGrpSpPr>
        <p:grpSpPr>
          <a:xfrm>
            <a:off x="269258" y="1146310"/>
            <a:ext cx="1482725" cy="1482725"/>
            <a:chOff x="323850" y="1528454"/>
            <a:chExt cx="1482725" cy="1482725"/>
          </a:xfrm>
        </p:grpSpPr>
        <p:grpSp>
          <p:nvGrpSpPr>
            <p:cNvPr id="27654" name="Group 8"/>
            <p:cNvGrpSpPr>
              <a:grpSpLocks/>
            </p:cNvGrpSpPr>
            <p:nvPr/>
          </p:nvGrpSpPr>
          <p:grpSpPr bwMode="auto">
            <a:xfrm>
              <a:off x="323850" y="1528454"/>
              <a:ext cx="1482725" cy="1482725"/>
              <a:chOff x="1166" y="1342"/>
              <a:chExt cx="934" cy="934"/>
            </a:xfrm>
          </p:grpSpPr>
          <p:grpSp>
            <p:nvGrpSpPr>
              <p:cNvPr id="27664" name="Group 9"/>
              <p:cNvGrpSpPr>
                <a:grpSpLocks/>
              </p:cNvGrpSpPr>
              <p:nvPr/>
            </p:nvGrpSpPr>
            <p:grpSpPr bwMode="auto">
              <a:xfrm>
                <a:off x="1166" y="1342"/>
                <a:ext cx="934" cy="934"/>
                <a:chOff x="1710" y="1035"/>
                <a:chExt cx="2316" cy="2316"/>
              </a:xfrm>
            </p:grpSpPr>
            <p:grpSp>
              <p:nvGrpSpPr>
                <p:cNvPr id="27666" name="Group 10"/>
                <p:cNvGrpSpPr>
                  <a:grpSpLocks/>
                </p:cNvGrpSpPr>
                <p:nvPr/>
              </p:nvGrpSpPr>
              <p:grpSpPr bwMode="auto">
                <a:xfrm rot="3600000">
                  <a:off x="1710" y="1035"/>
                  <a:ext cx="2316" cy="2316"/>
                  <a:chOff x="1710" y="1035"/>
                  <a:chExt cx="2316" cy="2316"/>
                </a:xfrm>
              </p:grpSpPr>
              <p:sp>
                <p:nvSpPr>
                  <p:cNvPr id="276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276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276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7667" name="Group 14"/>
                <p:cNvGrpSpPr>
                  <a:grpSpLocks/>
                </p:cNvGrpSpPr>
                <p:nvPr/>
              </p:nvGrpSpPr>
              <p:grpSpPr bwMode="auto">
                <a:xfrm rot="7200000">
                  <a:off x="2059" y="1386"/>
                  <a:ext cx="1616" cy="1614"/>
                  <a:chOff x="2060" y="1387"/>
                  <a:chExt cx="1616" cy="1614"/>
                </a:xfrm>
              </p:grpSpPr>
              <p:sp>
                <p:nvSpPr>
                  <p:cNvPr id="276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76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7655" name="Text Box 45"/>
            <p:cNvSpPr txBox="1">
              <a:spLocks noChangeArrowheads="1"/>
            </p:cNvSpPr>
            <p:nvPr/>
          </p:nvSpPr>
          <p:spPr bwMode="auto">
            <a:xfrm>
              <a:off x="801710" y="2135519"/>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SORULAR</a:t>
            </a:r>
            <a:endParaRPr lang="en-GB" sz="3200"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0" name="Dikdörtgen 1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işyerlerinde karşılaşılabilecek fiziksel risk etmenlerinden birisi değildir?</a:t>
            </a:r>
          </a:p>
          <a:p>
            <a:pPr marL="800100" lvl="1" indent="-342900">
              <a:buFont typeface="+mj-lt"/>
              <a:buAutoNum type="alphaLcParenR"/>
            </a:pPr>
            <a:r>
              <a:rPr lang="tr-TR" sz="1600" i="1" dirty="0">
                <a:solidFill>
                  <a:srgbClr val="000000"/>
                </a:solidFill>
                <a:latin typeface="Calibri" pitchFamily="34" charset="0"/>
                <a:cs typeface="Calibri" pitchFamily="34" charset="0"/>
              </a:rPr>
              <a:t>Havalandırma </a:t>
            </a:r>
          </a:p>
          <a:p>
            <a:pPr marL="800100" lvl="1" indent="-342900">
              <a:buFont typeface="+mj-lt"/>
              <a:buAutoNum type="alphaLcParenR"/>
            </a:pPr>
            <a:r>
              <a:rPr lang="tr-TR" sz="1600" i="1" dirty="0">
                <a:solidFill>
                  <a:srgbClr val="000000"/>
                </a:solidFill>
                <a:latin typeface="Calibri" pitchFamily="34" charset="0"/>
                <a:cs typeface="Calibri" pitchFamily="34" charset="0"/>
              </a:rPr>
              <a:t>Radyasyon </a:t>
            </a:r>
          </a:p>
          <a:p>
            <a:pPr marL="800100" lvl="1" indent="-342900">
              <a:buFont typeface="+mj-lt"/>
              <a:buAutoNum type="alphaLcParenR"/>
            </a:pPr>
            <a:r>
              <a:rPr lang="tr-TR" sz="1600" i="1" dirty="0">
                <a:solidFill>
                  <a:srgbClr val="000000"/>
                </a:solidFill>
                <a:latin typeface="Calibri" pitchFamily="34" charset="0"/>
                <a:cs typeface="Calibri" pitchFamily="34" charset="0"/>
              </a:rPr>
              <a:t>Titreşim</a:t>
            </a:r>
          </a:p>
          <a:p>
            <a:pPr marL="800100" lvl="1" indent="-342900">
              <a:buFont typeface="+mj-lt"/>
              <a:buAutoNum type="alphaLcParenR"/>
            </a:pPr>
            <a:r>
              <a:rPr lang="tr-TR" sz="1600" i="1" dirty="0" err="1">
                <a:solidFill>
                  <a:srgbClr val="FF0000"/>
                </a:solidFill>
                <a:latin typeface="Calibri" pitchFamily="34" charset="0"/>
                <a:cs typeface="Calibri" pitchFamily="34" charset="0"/>
              </a:rPr>
              <a:t>Antropometri</a:t>
            </a:r>
            <a:endParaRPr lang="tr-TR" sz="1600" i="1" dirty="0">
              <a:solidFill>
                <a:srgbClr val="FF0000"/>
              </a:solidFill>
              <a:latin typeface="Calibri" pitchFamily="34" charset="0"/>
              <a:cs typeface="Calibri" pitchFamily="34" charset="0"/>
            </a:endParaRPr>
          </a:p>
        </p:txBody>
      </p:sp>
      <p:grpSp>
        <p:nvGrpSpPr>
          <p:cNvPr id="21" name="Grup 20"/>
          <p:cNvGrpSpPr/>
          <p:nvPr/>
        </p:nvGrpSpPr>
        <p:grpSpPr>
          <a:xfrm>
            <a:off x="274938" y="2846361"/>
            <a:ext cx="1482725" cy="1482725"/>
            <a:chOff x="323850" y="1528454"/>
            <a:chExt cx="1482725" cy="1482725"/>
          </a:xfrm>
        </p:grpSpPr>
        <p:grpSp>
          <p:nvGrpSpPr>
            <p:cNvPr id="22" name="Group 8"/>
            <p:cNvGrpSpPr>
              <a:grpSpLocks/>
            </p:cNvGrpSpPr>
            <p:nvPr/>
          </p:nvGrpSpPr>
          <p:grpSpPr bwMode="auto">
            <a:xfrm>
              <a:off x="323850" y="1528454"/>
              <a:ext cx="1482725" cy="1482725"/>
              <a:chOff x="1166" y="1342"/>
              <a:chExt cx="934" cy="934"/>
            </a:xfrm>
          </p:grpSpPr>
          <p:grpSp>
            <p:nvGrpSpPr>
              <p:cNvPr id="25" name="Group 9"/>
              <p:cNvGrpSpPr>
                <a:grpSpLocks/>
              </p:cNvGrpSpPr>
              <p:nvPr/>
            </p:nvGrpSpPr>
            <p:grpSpPr bwMode="auto">
              <a:xfrm>
                <a:off x="1166" y="1342"/>
                <a:ext cx="934" cy="934"/>
                <a:chOff x="1710" y="1035"/>
                <a:chExt cx="2316" cy="2316"/>
              </a:xfrm>
            </p:grpSpPr>
            <p:grpSp>
              <p:nvGrpSpPr>
                <p:cNvPr id="27" name="Group 10"/>
                <p:cNvGrpSpPr>
                  <a:grpSpLocks/>
                </p:cNvGrpSpPr>
                <p:nvPr/>
              </p:nvGrpSpPr>
              <p:grpSpPr bwMode="auto">
                <a:xfrm rot="3600000">
                  <a:off x="1710" y="1035"/>
                  <a:ext cx="2316" cy="2316"/>
                  <a:chOff x="1710" y="1035"/>
                  <a:chExt cx="2316" cy="2316"/>
                </a:xfrm>
              </p:grpSpPr>
              <p:sp>
                <p:nvSpPr>
                  <p:cNvPr id="3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3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3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8" name="Group 14"/>
                <p:cNvGrpSpPr>
                  <a:grpSpLocks/>
                </p:cNvGrpSpPr>
                <p:nvPr/>
              </p:nvGrpSpPr>
              <p:grpSpPr bwMode="auto">
                <a:xfrm rot="7200000">
                  <a:off x="2059" y="1386"/>
                  <a:ext cx="1616" cy="1614"/>
                  <a:chOff x="2060" y="1387"/>
                  <a:chExt cx="1616" cy="1614"/>
                </a:xfrm>
              </p:grpSpPr>
              <p:sp>
                <p:nvSpPr>
                  <p:cNvPr id="2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3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3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4" name="Text Box 45"/>
            <p:cNvSpPr txBox="1">
              <a:spLocks noChangeArrowheads="1"/>
            </p:cNvSpPr>
            <p:nvPr/>
          </p:nvSpPr>
          <p:spPr bwMode="auto">
            <a:xfrm>
              <a:off x="801710" y="2135519"/>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35" name="Dikdörtgen 34"/>
          <p:cNvSpPr>
            <a:spLocks noChangeAspect="1"/>
          </p:cNvSpPr>
          <p:nvPr/>
        </p:nvSpPr>
        <p:spPr>
          <a:xfrm>
            <a:off x="1820831" y="2814669"/>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 yer alanlardan hangisi fiziksel etkenlerle ortaya çıkan meslek hastalıkları arasında yer almaz</a:t>
            </a:r>
            <a:r>
              <a:rPr lang="tr-TR" sz="1600" b="1" i="1" dirty="0" smtClean="0">
                <a:solidFill>
                  <a:srgbClr val="000000"/>
                </a:solidFill>
                <a:latin typeface="Calibri" pitchFamily="34" charset="0"/>
                <a:cs typeface="Calibri" pitchFamily="34" charset="0"/>
              </a:rPr>
              <a:t>??</a:t>
            </a:r>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err="1">
                <a:solidFill>
                  <a:srgbClr val="FF0000"/>
                </a:solidFill>
                <a:latin typeface="Calibri" pitchFamily="34" charset="0"/>
                <a:cs typeface="Calibri" pitchFamily="34" charset="0"/>
              </a:rPr>
              <a:t>Silikozis</a:t>
            </a:r>
            <a:endParaRPr lang="tr-TR" sz="1600" i="1" dirty="0">
              <a:solidFill>
                <a:srgbClr val="FF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Gürültü sonucu işitme kaybı</a:t>
            </a:r>
          </a:p>
          <a:p>
            <a:pPr marL="800100" lvl="1" indent="-342900">
              <a:buFont typeface="+mj-lt"/>
              <a:buAutoNum type="alphaLcParenR"/>
            </a:pPr>
            <a:r>
              <a:rPr lang="tr-TR" sz="1600" i="1" dirty="0">
                <a:solidFill>
                  <a:srgbClr val="000000"/>
                </a:solidFill>
                <a:latin typeface="Calibri" pitchFamily="34" charset="0"/>
                <a:cs typeface="Calibri" pitchFamily="34" charset="0"/>
              </a:rPr>
              <a:t>İyonlaştırıcı ışınlarla olan hastalıklar</a:t>
            </a:r>
          </a:p>
          <a:p>
            <a:pPr marL="800100" lvl="1" indent="-342900">
              <a:buFont typeface="+mj-lt"/>
              <a:buAutoNum type="alphaLcParenR"/>
            </a:pPr>
            <a:r>
              <a:rPr lang="tr-TR" sz="1600" i="1" dirty="0">
                <a:solidFill>
                  <a:srgbClr val="000000"/>
                </a:solidFill>
                <a:latin typeface="Calibri" pitchFamily="34" charset="0"/>
                <a:cs typeface="Calibri" pitchFamily="34" charset="0"/>
              </a:rPr>
              <a:t>Titreşim sonucu kemik-eklem zararları</a:t>
            </a:r>
          </a:p>
        </p:txBody>
      </p:sp>
    </p:spTree>
    <p:extLst>
      <p:ext uri="{BB962C8B-B14F-4D97-AF65-F5344CB8AC3E}">
        <p14:creationId xmlns:p14="http://schemas.microsoft.com/office/powerpoint/2010/main" val="199734922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2000"/>
                                        <p:tgtEl>
                                          <p:spTgt spid="20"/>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wipe(down)">
                                      <p:cBhvr>
                                        <p:cTn id="16" dur="500"/>
                                        <p:tgtEl>
                                          <p:spTgt spid="21"/>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35"/>
                                        </p:tgtEl>
                                        <p:attrNameLst>
                                          <p:attrName>style.visibility</p:attrName>
                                        </p:attrNameLst>
                                      </p:cBhvr>
                                      <p:to>
                                        <p:strVal val="visible"/>
                                      </p:to>
                                    </p:set>
                                    <p:animEffect transition="in" filter="wipe(left)">
                                      <p:cBhvr>
                                        <p:cTn id="20"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5"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12" name="Rechteck 4"/>
          <p:cNvSpPr>
            <a:spLocks noChangeArrowheads="1"/>
          </p:cNvSpPr>
          <p:nvPr/>
        </p:nvSpPr>
        <p:spPr bwMode="auto">
          <a:xfrm>
            <a:off x="1669324" y="3621630"/>
            <a:ext cx="5805352" cy="1310185"/>
          </a:xfrm>
          <a:prstGeom prst="rect">
            <a:avLst/>
          </a:prstGeom>
          <a:noFill/>
          <a:ln w="9525" algn="ctr">
            <a:noFill/>
            <a:round/>
            <a:headEnd/>
            <a:tailEnd/>
          </a:ln>
        </p:spPr>
        <p:txBody>
          <a:bodyPr wrap="none" anchor="ctr"/>
          <a:lstStyle/>
          <a:p>
            <a:pPr algn="l"/>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Ses Nedir?</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pic>
        <p:nvPicPr>
          <p:cNvPr id="1026" name="Picture 2" descr="D:\DOKTOR\9-ISTUZMAN\1-EĞİTİM KURUMU\1. İstanbuluzman\Z.Resim-İkon\Müzik-Ses\kmixdocked_mute.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33675" y="852509"/>
            <a:ext cx="2762250" cy="260932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35646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SES NEDİR?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endParaRPr lang="tr-TR" sz="800" b="1" i="1" dirty="0" smtClean="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«Maddesel bir ortamda (katı, sıvı, gaz)  meydana gelen bir titreşimin, </a:t>
            </a:r>
            <a:r>
              <a:rPr lang="tr-TR" sz="2000" b="1" i="1" dirty="0">
                <a:solidFill>
                  <a:srgbClr val="000000"/>
                </a:solidFill>
                <a:latin typeface="Calibri" pitchFamily="34" charset="0"/>
                <a:cs typeface="Calibri" pitchFamily="34" charset="0"/>
              </a:rPr>
              <a:t>ortam </a:t>
            </a:r>
            <a:r>
              <a:rPr lang="tr-TR" sz="2000" b="1" i="1" dirty="0" smtClean="0">
                <a:solidFill>
                  <a:srgbClr val="000000"/>
                </a:solidFill>
                <a:latin typeface="Calibri" pitchFamily="34" charset="0"/>
                <a:cs typeface="Calibri" pitchFamily="34" charset="0"/>
              </a:rPr>
              <a:t>moleküllerini </a:t>
            </a:r>
            <a:r>
              <a:rPr lang="tr-TR" sz="2000" b="1" i="1" dirty="0">
                <a:solidFill>
                  <a:srgbClr val="000000"/>
                </a:solidFill>
                <a:latin typeface="Calibri" pitchFamily="34" charset="0"/>
                <a:cs typeface="Calibri" pitchFamily="34" charset="0"/>
              </a:rPr>
              <a:t>(katı, sıvı, </a:t>
            </a:r>
            <a:r>
              <a:rPr lang="tr-TR" sz="2000" b="1" i="1" dirty="0" smtClean="0">
                <a:solidFill>
                  <a:srgbClr val="000000"/>
                </a:solidFill>
                <a:latin typeface="Calibri" pitchFamily="34" charset="0"/>
                <a:cs typeface="Calibri" pitchFamily="34" charset="0"/>
              </a:rPr>
              <a:t>gaz) dalgalandırması (sıkışma-genleşme şeklinde ilerleyen) ve oluşan bu dalgalanmaların maddesel ortamda yayılarak kulağa taşınmasıyla (etkisiyle, çarpmasıyla) oluşan bir duygudur, </a:t>
            </a:r>
            <a:r>
              <a:rPr lang="tr-TR" sz="2000" b="1" i="1" dirty="0" smtClean="0">
                <a:solidFill>
                  <a:srgbClr val="6B9B1A"/>
                </a:solidFill>
                <a:latin typeface="Calibri" pitchFamily="34" charset="0"/>
                <a:cs typeface="Calibri" pitchFamily="34" charset="0"/>
              </a:rPr>
              <a:t>enerjidir, dalgadır.</a:t>
            </a:r>
            <a:r>
              <a:rPr lang="tr-TR" sz="2000" b="1" i="1" dirty="0" smtClean="0">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196627" name="Text Box 45"/>
          <p:cNvSpPr txBox="1">
            <a:spLocks noChangeArrowheads="1"/>
          </p:cNvSpPr>
          <p:nvPr/>
        </p:nvSpPr>
        <p:spPr bwMode="auto">
          <a:xfrm>
            <a:off x="794016" y="2195514"/>
            <a:ext cx="539750" cy="169277"/>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100" b="1" i="1" dirty="0" smtClean="0">
                <a:solidFill>
                  <a:srgbClr val="333333"/>
                </a:solidFill>
                <a:latin typeface="Calibri" pitchFamily="34" charset="0"/>
                <a:cs typeface="Calibri" pitchFamily="34" charset="0"/>
              </a:rPr>
              <a:t>TANIM</a:t>
            </a:r>
            <a:endParaRPr lang="de-DE" sz="1100" b="1" i="1" noProof="1">
              <a:solidFill>
                <a:srgbClr val="333333"/>
              </a:solidFill>
              <a:latin typeface="Calibri" pitchFamily="34" charset="0"/>
              <a:cs typeface="Calibri" pitchFamily="34" charset="0"/>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8" name="Grup 37"/>
          <p:cNvGrpSpPr/>
          <p:nvPr/>
        </p:nvGrpSpPr>
        <p:grpSpPr>
          <a:xfrm>
            <a:off x="2663361" y="5451679"/>
            <a:ext cx="6162416" cy="663371"/>
            <a:chOff x="2644311" y="5451679"/>
            <a:chExt cx="6162416" cy="663371"/>
          </a:xfrm>
        </p:grpSpPr>
        <p:grpSp>
          <p:nvGrpSpPr>
            <p:cNvPr id="39" name="Group 51"/>
            <p:cNvGrpSpPr>
              <a:grpSpLocks/>
            </p:cNvGrpSpPr>
            <p:nvPr/>
          </p:nvGrpSpPr>
          <p:grpSpPr bwMode="auto">
            <a:xfrm>
              <a:off x="2644311" y="5451679"/>
              <a:ext cx="648968" cy="663371"/>
              <a:chOff x="1868" y="1082"/>
              <a:chExt cx="1942" cy="1942"/>
            </a:xfrm>
          </p:grpSpPr>
          <p:sp>
            <p:nvSpPr>
              <p:cNvPr id="4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4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43"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4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45"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46"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47" name="Group 58"/>
              <p:cNvGrpSpPr>
                <a:grpSpLocks noChangeAspect="1"/>
              </p:cNvGrpSpPr>
              <p:nvPr/>
            </p:nvGrpSpPr>
            <p:grpSpPr bwMode="auto">
              <a:xfrm>
                <a:off x="2808" y="2807"/>
                <a:ext cx="62" cy="63"/>
                <a:chOff x="1684" y="2400"/>
                <a:chExt cx="41" cy="41"/>
              </a:xfrm>
            </p:grpSpPr>
            <p:sp>
              <p:nvSpPr>
                <p:cNvPr id="52"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53"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48" name="Group 61"/>
              <p:cNvGrpSpPr>
                <a:grpSpLocks noChangeAspect="1"/>
              </p:cNvGrpSpPr>
              <p:nvPr/>
            </p:nvGrpSpPr>
            <p:grpSpPr bwMode="auto">
              <a:xfrm>
                <a:off x="2808" y="1211"/>
                <a:ext cx="62" cy="63"/>
                <a:chOff x="1684" y="2400"/>
                <a:chExt cx="41" cy="41"/>
              </a:xfrm>
            </p:grpSpPr>
            <p:sp>
              <p:nvSpPr>
                <p:cNvPr id="50"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51"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49"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4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 ezberlenmeli </a:t>
              </a:r>
              <a:endParaRPr lang="tr-TR" sz="1000" b="1" dirty="0" smtClean="0">
                <a:latin typeface="Cambria" pitchFamily="18" charset="0"/>
              </a:endParaRPr>
            </a:p>
          </p:txBody>
        </p:sp>
      </p:grpSp>
    </p:spTree>
    <p:extLst>
      <p:ext uri="{BB962C8B-B14F-4D97-AF65-F5344CB8AC3E}">
        <p14:creationId xmlns:p14="http://schemas.microsoft.com/office/powerpoint/2010/main" val="4004952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6627"/>
                                        </p:tgtEl>
                                        <p:attrNameLst>
                                          <p:attrName>style.visibility</p:attrName>
                                        </p:attrNameLst>
                                      </p:cBhvr>
                                      <p:to>
                                        <p:strVal val="visible"/>
                                      </p:to>
                                    </p:set>
                                    <p:animEffect transition="in" filter="fade">
                                      <p:cBhvr>
                                        <p:cTn id="7" dur="1000"/>
                                        <p:tgtEl>
                                          <p:spTgt spid="19662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6610"/>
                                        </p:tgtEl>
                                        <p:attrNameLst>
                                          <p:attrName>style.visibility</p:attrName>
                                        </p:attrNameLst>
                                      </p:cBhvr>
                                      <p:to>
                                        <p:strVal val="visible"/>
                                      </p:to>
                                    </p:set>
                                    <p:animEffect transition="in" filter="wipe(left)">
                                      <p:cBhvr>
                                        <p:cTn id="10" dur="500"/>
                                        <p:tgtEl>
                                          <p:spTgt spid="196610"/>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7"/>
                                        </p:tgtEl>
                                        <p:attrNameLst>
                                          <p:attrName>style.visibility</p:attrName>
                                        </p:attrNameLst>
                                      </p:cBhvr>
                                      <p:to>
                                        <p:strVal val="visible"/>
                                      </p:to>
                                    </p:set>
                                    <p:animEffect transition="in" filter="wipe(left)">
                                      <p:cBhvr>
                                        <p:cTn id="13" dur="500"/>
                                        <p:tgtEl>
                                          <p:spTgt spid="58457"/>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58456"/>
                                        </p:tgtEl>
                                        <p:attrNameLst>
                                          <p:attrName>style.visibility</p:attrName>
                                        </p:attrNameLst>
                                      </p:cBhvr>
                                      <p:to>
                                        <p:strVal val="visible"/>
                                      </p:to>
                                    </p:set>
                                    <p:animEffect transition="in" filter="wipe(left)">
                                      <p:cBhvr>
                                        <p:cTn id="16" dur="500"/>
                                        <p:tgtEl>
                                          <p:spTgt spid="58456"/>
                                        </p:tgtEl>
                                      </p:cBhvr>
                                    </p:animEffect>
                                  </p:childTnLst>
                                </p:cTn>
                              </p:par>
                            </p:childTnLst>
                          </p:cTn>
                        </p:par>
                        <p:par>
                          <p:cTn id="17" fill="hold">
                            <p:stCondLst>
                              <p:cond delay="1000"/>
                            </p:stCondLst>
                            <p:childTnLst>
                              <p:par>
                                <p:cTn id="18" presetID="6" presetClass="entr" presetSubtype="16" fill="hold"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circle(in)">
                                      <p:cBhvr>
                                        <p:cTn id="2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P spid="19662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DALGA ÇEŞİTLERİ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r>
              <a:rPr lang="tr-TR" sz="2000" i="1" dirty="0" smtClean="0">
                <a:solidFill>
                  <a:srgbClr val="000000"/>
                </a:solidFill>
                <a:latin typeface="Calibri" pitchFamily="34" charset="0"/>
                <a:cs typeface="Calibri" pitchFamily="34" charset="0"/>
              </a:rPr>
              <a:t>Dalgalar </a:t>
            </a:r>
            <a:r>
              <a:rPr lang="tr-TR" sz="2000" i="1" dirty="0">
                <a:solidFill>
                  <a:srgbClr val="000000"/>
                </a:solidFill>
                <a:latin typeface="Calibri" pitchFamily="34" charset="0"/>
                <a:cs typeface="Calibri" pitchFamily="34" charset="0"/>
              </a:rPr>
              <a:t>genel olarak, </a:t>
            </a:r>
            <a:r>
              <a:rPr lang="tr-TR" sz="2000" b="1" i="1" dirty="0" smtClean="0">
                <a:solidFill>
                  <a:srgbClr val="000000"/>
                </a:solidFill>
                <a:latin typeface="Calibri" pitchFamily="34" charset="0"/>
                <a:cs typeface="Calibri" pitchFamily="34" charset="0"/>
              </a:rPr>
              <a:t>elektromanyetik ve mekanik </a:t>
            </a:r>
            <a:r>
              <a:rPr lang="tr-TR" sz="2000" i="1" dirty="0" smtClean="0">
                <a:solidFill>
                  <a:srgbClr val="000000"/>
                </a:solidFill>
                <a:latin typeface="Calibri" pitchFamily="34" charset="0"/>
                <a:cs typeface="Calibri" pitchFamily="34" charset="0"/>
              </a:rPr>
              <a:t>dalgalar </a:t>
            </a:r>
            <a:r>
              <a:rPr lang="tr-TR" sz="2000" i="1" dirty="0">
                <a:solidFill>
                  <a:srgbClr val="000000"/>
                </a:solidFill>
                <a:latin typeface="Calibri" pitchFamily="34" charset="0"/>
                <a:cs typeface="Calibri" pitchFamily="34" charset="0"/>
              </a:rPr>
              <a:t>olmak üzere iki ana gruba ayrılır. </a:t>
            </a:r>
          </a:p>
          <a:p>
            <a:pPr algn="ctr">
              <a:spcAft>
                <a:spcPts val="1200"/>
              </a:spcAft>
              <a:buClr>
                <a:srgbClr val="292929"/>
              </a:buClr>
              <a:defRPr/>
            </a:pPr>
            <a:r>
              <a:rPr lang="tr-TR" sz="2000" b="1" i="1" dirty="0">
                <a:solidFill>
                  <a:srgbClr val="000000"/>
                </a:solidFill>
                <a:latin typeface="Calibri" pitchFamily="34" charset="0"/>
                <a:cs typeface="Calibri" pitchFamily="34" charset="0"/>
              </a:rPr>
              <a:t>Elektromanyetik </a:t>
            </a:r>
            <a:r>
              <a:rPr lang="tr-TR" sz="2000" b="1" i="1" dirty="0" smtClean="0">
                <a:solidFill>
                  <a:srgbClr val="000000"/>
                </a:solidFill>
                <a:latin typeface="Calibri" pitchFamily="34" charset="0"/>
                <a:cs typeface="Calibri" pitchFamily="34" charset="0"/>
              </a:rPr>
              <a:t>dalgalar; </a:t>
            </a:r>
            <a:r>
              <a:rPr lang="tr-TR" sz="2000" i="1" dirty="0">
                <a:solidFill>
                  <a:srgbClr val="000000"/>
                </a:solidFill>
                <a:latin typeface="Calibri" pitchFamily="34" charset="0"/>
                <a:cs typeface="Calibri" pitchFamily="34" charset="0"/>
              </a:rPr>
              <a:t>yayılmak için bir ortama ihtiyaç duymazlar ve boşlukta da </a:t>
            </a:r>
            <a:r>
              <a:rPr lang="tr-TR" sz="2000" i="1" dirty="0" smtClean="0">
                <a:solidFill>
                  <a:srgbClr val="000000"/>
                </a:solidFill>
                <a:latin typeface="Calibri" pitchFamily="34" charset="0"/>
                <a:cs typeface="Calibri" pitchFamily="34" charset="0"/>
              </a:rPr>
              <a:t>yayılabilirler</a:t>
            </a:r>
            <a:r>
              <a:rPr lang="tr-TR" sz="2000" i="1" dirty="0">
                <a:solidFill>
                  <a:srgbClr val="000000"/>
                </a:solidFill>
                <a:latin typeface="Calibri" pitchFamily="34" charset="0"/>
                <a:cs typeface="Calibri" pitchFamily="34" charset="0"/>
              </a:rPr>
              <a:t>. </a:t>
            </a:r>
          </a:p>
          <a:p>
            <a:pPr algn="ctr">
              <a:spcAft>
                <a:spcPts val="1200"/>
              </a:spcAft>
              <a:buClr>
                <a:srgbClr val="292929"/>
              </a:buClr>
              <a:defRPr/>
            </a:pPr>
            <a:r>
              <a:rPr lang="tr-TR" sz="2000" b="1" i="1" dirty="0">
                <a:solidFill>
                  <a:srgbClr val="000000"/>
                </a:solidFill>
                <a:latin typeface="Calibri" pitchFamily="34" charset="0"/>
                <a:cs typeface="Calibri" pitchFamily="34" charset="0"/>
              </a:rPr>
              <a:t>Mekanik </a:t>
            </a:r>
            <a:r>
              <a:rPr lang="tr-TR" sz="2000" b="1" i="1" dirty="0" smtClean="0">
                <a:solidFill>
                  <a:srgbClr val="000000"/>
                </a:solidFill>
                <a:latin typeface="Calibri" pitchFamily="34" charset="0"/>
                <a:cs typeface="Calibri" pitchFamily="34" charset="0"/>
              </a:rPr>
              <a:t>dalgalar;</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enerjilerini aktarabilmek için ortam taneciklerine ihtiyaç duyarlar. Bu yüzden boşlukta </a:t>
            </a:r>
            <a:r>
              <a:rPr lang="tr-TR" sz="2000" i="1" dirty="0" smtClean="0">
                <a:solidFill>
                  <a:srgbClr val="000000"/>
                </a:solidFill>
                <a:latin typeface="Calibri" pitchFamily="34" charset="0"/>
                <a:cs typeface="Calibri" pitchFamily="34" charset="0"/>
              </a:rPr>
              <a:t>yayılamazlar</a:t>
            </a:r>
            <a:r>
              <a:rPr lang="tr-TR" sz="2000" i="1" dirty="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Ses dalgaları da mekanik dalgalar olduklarından yayılmak için maddesel bir ortama ihtiyaç duyarlar. Ses dalgaları tıpkı deniz dalgalarına benzer...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9063712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chemeClr val="bg1"/>
                </a:solidFill>
                <a:effectLst>
                  <a:outerShdw blurRad="38100" dist="38100" dir="2700000" algn="tl">
                    <a:srgbClr val="000000">
                      <a:alpha val="43137"/>
                    </a:srgbClr>
                  </a:outerShdw>
                </a:effectLst>
                <a:latin typeface="Calibri" pitchFamily="34" charset="0"/>
                <a:cs typeface="Calibri" pitchFamily="34" charset="0"/>
              </a:rPr>
              <a:t>BOYUNA «LONGİTUDİNAL» DALGALAR (SES DALGALARI)</a:t>
            </a:r>
            <a:endParaRPr lang="de-DE" sz="2000" b="1" noProof="1">
              <a:solidFill>
                <a:schemeClr val="bg1"/>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12" name="Rectangle 3"/>
          <p:cNvSpPr txBox="1">
            <a:spLocks noChangeArrowheads="1"/>
          </p:cNvSpPr>
          <p:nvPr/>
        </p:nvSpPr>
        <p:spPr>
          <a:xfrm>
            <a:off x="887742" y="1560514"/>
            <a:ext cx="7386780" cy="830262"/>
          </a:xfrm>
          <a:prstGeom prst="rect">
            <a:avLst/>
          </a:prstGeom>
        </p:spPr>
        <p:txBody>
          <a:bodyPr/>
          <a:lst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a:lstStyle>
          <a:p>
            <a:pPr algn="ctr" eaLnBrk="1" hangingPunct="1">
              <a:buFont typeface="Wingdings" pitchFamily="2" charset="2"/>
              <a:buNone/>
            </a:pPr>
            <a:r>
              <a:rPr lang="tr-TR" sz="2000" b="1" i="1" dirty="0" smtClean="0">
                <a:latin typeface="Calibri" pitchFamily="34" charset="0"/>
                <a:cs typeface="Calibri" pitchFamily="34" charset="0"/>
              </a:rPr>
              <a:t>«Ortam parçacıklarının, dalganın hareket doğrultusuna paralel hareket etmesiyle oluşup ilerleyen dalgaya </a:t>
            </a:r>
            <a:r>
              <a:rPr lang="tr-TR" sz="2000" b="1" i="1" dirty="0" smtClean="0">
                <a:solidFill>
                  <a:srgbClr val="6B9B1A"/>
                </a:solidFill>
                <a:latin typeface="Calibri" pitchFamily="34" charset="0"/>
                <a:cs typeface="Calibri" pitchFamily="34" charset="0"/>
              </a:rPr>
              <a:t>boyuna dalga </a:t>
            </a:r>
            <a:r>
              <a:rPr lang="tr-TR" sz="2000" b="1" i="1" dirty="0" smtClean="0">
                <a:latin typeface="Calibri" pitchFamily="34" charset="0"/>
                <a:cs typeface="Calibri" pitchFamily="34" charset="0"/>
              </a:rPr>
              <a:t>denir.»</a:t>
            </a:r>
          </a:p>
        </p:txBody>
      </p:sp>
      <p:pic>
        <p:nvPicPr>
          <p:cNvPr id="13" name="Picture 4" descr="Lwav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541" y="3944627"/>
            <a:ext cx="7534607"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5" descr="lw"/>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61041" y="5153026"/>
            <a:ext cx="7585107" cy="8953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up 2"/>
          <p:cNvGrpSpPr/>
          <p:nvPr/>
        </p:nvGrpSpPr>
        <p:grpSpPr>
          <a:xfrm>
            <a:off x="811541" y="2431524"/>
            <a:ext cx="7515557" cy="1497014"/>
            <a:chOff x="821066" y="2412474"/>
            <a:chExt cx="7515557" cy="1497014"/>
          </a:xfrm>
        </p:grpSpPr>
        <p:pic>
          <p:nvPicPr>
            <p:cNvPr id="24578" name="Picture 2" descr="C:\Users\DOKTOR\Desktop\Resim2.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86423" y="2412474"/>
              <a:ext cx="2650200" cy="1497013"/>
            </a:xfrm>
            <a:prstGeom prst="rect">
              <a:avLst/>
            </a:prstGeom>
            <a:noFill/>
            <a:ln w="0">
              <a:solidFill>
                <a:schemeClr val="bg1">
                  <a:lumMod val="85000"/>
                </a:schemeClr>
              </a:solidFill>
            </a:ln>
            <a:extLst>
              <a:ext uri="{909E8E84-426E-40DD-AFC4-6F175D3DCCD1}">
                <a14:hiddenFill xmlns:a14="http://schemas.microsoft.com/office/drawing/2010/main">
                  <a:solidFill>
                    <a:srgbClr val="FFFFFF"/>
                  </a:solidFill>
                </a14:hiddenFill>
              </a:ext>
            </a:extLst>
          </p:spPr>
        </p:pic>
        <p:pic>
          <p:nvPicPr>
            <p:cNvPr id="17" name="Picture 4" descr="FG14_10"/>
            <p:cNvPicPr>
              <a:picLocks noChangeAspect="1" noChangeArrowheads="1"/>
            </p:cNvPicPr>
            <p:nvPr/>
          </p:nvPicPr>
          <p:blipFill>
            <a:blip r:embed="rId6" cstate="print">
              <a:extLst>
                <a:ext uri="{28A0092B-C50C-407E-A947-70E740481C1C}">
                  <a14:useLocalDpi xmlns:a14="http://schemas.microsoft.com/office/drawing/2010/main" val="0"/>
                </a:ext>
              </a:extLst>
            </a:blip>
            <a:srcRect t="31343" b="31343"/>
            <a:stretch>
              <a:fillRect/>
            </a:stretch>
          </p:blipFill>
          <p:spPr bwMode="auto">
            <a:xfrm>
              <a:off x="821066" y="2412475"/>
              <a:ext cx="4874883" cy="1497013"/>
            </a:xfrm>
            <a:prstGeom prst="rect">
              <a:avLst/>
            </a:prstGeom>
            <a:noFill/>
            <a:ln w="3175">
              <a:solidFill>
                <a:schemeClr val="bg1">
                  <a:lumMod val="85000"/>
                </a:schemeClr>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15" name="Grup 14"/>
          <p:cNvGrpSpPr/>
          <p:nvPr/>
        </p:nvGrpSpPr>
        <p:grpSpPr>
          <a:xfrm>
            <a:off x="-95250" y="3800475"/>
            <a:ext cx="906791" cy="1495426"/>
            <a:chOff x="231797" y="3225609"/>
            <a:chExt cx="1190625" cy="1592760"/>
          </a:xfrm>
        </p:grpSpPr>
        <p:pic>
          <p:nvPicPr>
            <p:cNvPr id="16" name="Picture 2" descr="D:\DOKTOR\9-ISTUZMAN\1-EĞİTİM KURUMU\1. İstanbuluzman\Z.Resim-İkon\Müzik-Ses\kmixdocked_mute.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1797" y="3225609"/>
              <a:ext cx="1190625" cy="1592760"/>
            </a:xfrm>
            <a:prstGeom prst="rect">
              <a:avLst/>
            </a:prstGeom>
            <a:noFill/>
            <a:extLst>
              <a:ext uri="{909E8E84-426E-40DD-AFC4-6F175D3DCCD1}">
                <a14:hiddenFill xmlns:a14="http://schemas.microsoft.com/office/drawing/2010/main">
                  <a:solidFill>
                    <a:srgbClr val="FFFFFF"/>
                  </a:solidFill>
                </a14:hiddenFill>
              </a:ext>
            </a:extLst>
          </p:spPr>
        </p:pic>
        <p:sp>
          <p:nvSpPr>
            <p:cNvPr id="18" name="53 Metin kutusu"/>
            <p:cNvSpPr txBox="1"/>
            <p:nvPr/>
          </p:nvSpPr>
          <p:spPr>
            <a:xfrm rot="16200000">
              <a:off x="137128" y="3837632"/>
              <a:ext cx="912331" cy="348721"/>
            </a:xfrm>
            <a:prstGeom prst="rect">
              <a:avLst/>
            </a:prstGeom>
            <a:noFill/>
            <a:ln w="3175" cmpd="sng">
              <a:no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900" b="1" dirty="0" smtClean="0">
                  <a:latin typeface="Cambria" pitchFamily="18" charset="0"/>
                </a:rPr>
                <a:t>Ses Kaynağı</a:t>
              </a:r>
            </a:p>
          </p:txBody>
        </p:sp>
      </p:grpSp>
    </p:spTree>
    <p:extLst>
      <p:ext uri="{BB962C8B-B14F-4D97-AF65-F5344CB8AC3E}">
        <p14:creationId xmlns:p14="http://schemas.microsoft.com/office/powerpoint/2010/main" val="3610729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repeatCount="indefinite" fill="remove" grpId="0" nodeType="clickEffect">
                                  <p:stCondLst>
                                    <p:cond delay="0"/>
                                  </p:stCondLst>
                                  <p:childTnLst>
                                    <p:animEffect transition="out" filter="fade">
                                      <p:cBhvr>
                                        <p:cTn id="6" dur="3000" tmFilter="0, 0; .2, .5; .8, .5; 1, 0"/>
                                        <p:tgtEl>
                                          <p:spTgt spid="265346"/>
                                        </p:tgtEl>
                                      </p:cBhvr>
                                    </p:animEffect>
                                    <p:animScale>
                                      <p:cBhvr>
                                        <p:cTn id="7" dur="1500" autoRev="1" fill="hold"/>
                                        <p:tgtEl>
                                          <p:spTgt spid="26534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34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chemeClr val="bg1"/>
                </a:solidFill>
                <a:effectLst>
                  <a:outerShdw blurRad="38100" dist="38100" dir="2700000" algn="tl">
                    <a:srgbClr val="000000">
                      <a:alpha val="43137"/>
                    </a:srgbClr>
                  </a:outerShdw>
                </a:effectLst>
                <a:latin typeface="Calibri" pitchFamily="34" charset="0"/>
                <a:cs typeface="Calibri" pitchFamily="34" charset="0"/>
              </a:rPr>
              <a:t>ENİNE </a:t>
            </a:r>
            <a:r>
              <a:rPr lang="tr-TR" sz="2000" b="1" noProof="1" smtClean="0">
                <a:solidFill>
                  <a:schemeClr val="bg1"/>
                </a:solidFill>
                <a:effectLst>
                  <a:outerShdw blurRad="38100" dist="38100" dir="2700000" algn="tl">
                    <a:srgbClr val="000000">
                      <a:alpha val="43137"/>
                    </a:srgbClr>
                  </a:outerShdw>
                </a:effectLst>
                <a:latin typeface="Calibri" pitchFamily="34" charset="0"/>
                <a:cs typeface="Calibri" pitchFamily="34" charset="0"/>
              </a:rPr>
              <a:t>«TRANSVERSE» </a:t>
            </a:r>
            <a:r>
              <a:rPr lang="tr-TR" sz="2000" b="1" noProof="1">
                <a:solidFill>
                  <a:schemeClr val="bg1"/>
                </a:solidFill>
                <a:effectLst>
                  <a:outerShdw blurRad="38100" dist="38100" dir="2700000" algn="tl">
                    <a:srgbClr val="000000">
                      <a:alpha val="43137"/>
                    </a:srgbClr>
                  </a:outerShdw>
                </a:effectLst>
                <a:latin typeface="Calibri" pitchFamily="34" charset="0"/>
                <a:cs typeface="Calibri" pitchFamily="34" charset="0"/>
              </a:rPr>
              <a:t>DALGALAR </a:t>
            </a:r>
            <a:r>
              <a:rPr lang="tr-TR" sz="2000" b="1" noProof="1" smtClean="0">
                <a:solidFill>
                  <a:schemeClr val="bg1"/>
                </a:solidFill>
                <a:effectLst>
                  <a:outerShdw blurRad="38100" dist="38100" dir="2700000" algn="tl">
                    <a:srgbClr val="000000">
                      <a:alpha val="43137"/>
                    </a:srgbClr>
                  </a:outerShdw>
                </a:effectLst>
                <a:latin typeface="Calibri" pitchFamily="34" charset="0"/>
                <a:cs typeface="Calibri" pitchFamily="34" charset="0"/>
              </a:rPr>
              <a:t>(ELEKTROMAGNETİK DALGALAR)</a:t>
            </a:r>
            <a:endParaRPr lang="de-DE" sz="2000" b="1" noProof="1">
              <a:solidFill>
                <a:schemeClr val="bg1"/>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12" name="Rectangle 3"/>
          <p:cNvSpPr txBox="1">
            <a:spLocks noChangeArrowheads="1"/>
          </p:cNvSpPr>
          <p:nvPr/>
        </p:nvSpPr>
        <p:spPr>
          <a:xfrm>
            <a:off x="788156" y="1560513"/>
            <a:ext cx="7557992" cy="801687"/>
          </a:xfrm>
          <a:prstGeom prst="rect">
            <a:avLst/>
          </a:prstGeom>
        </p:spPr>
        <p:txBody>
          <a:bodyPr/>
          <a:lst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a:lstStyle>
          <a:p>
            <a:pPr algn="ctr" eaLnBrk="1" hangingPunct="1">
              <a:buNone/>
            </a:pPr>
            <a:r>
              <a:rPr lang="tr-TR" sz="2000" b="1" i="1" dirty="0" smtClean="0">
                <a:latin typeface="Calibri" pitchFamily="34" charset="0"/>
                <a:cs typeface="Calibri" pitchFamily="34" charset="0"/>
              </a:rPr>
              <a:t>«Ortam parçacıklarının </a:t>
            </a:r>
            <a:r>
              <a:rPr lang="tr-TR" sz="2000" b="1" i="1" dirty="0">
                <a:latin typeface="Calibri" pitchFamily="34" charset="0"/>
                <a:cs typeface="Calibri" pitchFamily="34" charset="0"/>
              </a:rPr>
              <a:t>dalga hızına dik olarak hareket </a:t>
            </a:r>
            <a:r>
              <a:rPr lang="tr-TR" sz="2000" b="1" i="1" dirty="0" smtClean="0">
                <a:latin typeface="Calibri" pitchFamily="34" charset="0"/>
                <a:cs typeface="Calibri" pitchFamily="34" charset="0"/>
              </a:rPr>
              <a:t>etmesiyle </a:t>
            </a:r>
            <a:r>
              <a:rPr lang="tr-TR" sz="2000" b="1" i="1" dirty="0">
                <a:latin typeface="Calibri" pitchFamily="34" charset="0"/>
                <a:cs typeface="Calibri" pitchFamily="34" charset="0"/>
              </a:rPr>
              <a:t>ilerleyen </a:t>
            </a:r>
            <a:r>
              <a:rPr lang="tr-TR" sz="2000" b="1" i="1" dirty="0" smtClean="0">
                <a:latin typeface="Calibri" pitchFamily="34" charset="0"/>
                <a:cs typeface="Calibri" pitchFamily="34" charset="0"/>
              </a:rPr>
              <a:t>dalgaya </a:t>
            </a:r>
            <a:r>
              <a:rPr lang="tr-TR" sz="2000" b="1" i="1" dirty="0">
                <a:solidFill>
                  <a:srgbClr val="6B9B1A"/>
                </a:solidFill>
                <a:latin typeface="Calibri" pitchFamily="34" charset="0"/>
                <a:cs typeface="Calibri" pitchFamily="34" charset="0"/>
              </a:rPr>
              <a:t>enine dalga </a:t>
            </a:r>
            <a:r>
              <a:rPr lang="tr-TR" sz="2000" b="1" i="1" dirty="0">
                <a:latin typeface="Calibri" pitchFamily="34" charset="0"/>
                <a:cs typeface="Calibri" pitchFamily="34" charset="0"/>
              </a:rPr>
              <a:t>denir</a:t>
            </a:r>
            <a:r>
              <a:rPr lang="tr-TR" sz="2000" b="1" i="1" dirty="0" smtClean="0">
                <a:latin typeface="Calibri" pitchFamily="34" charset="0"/>
                <a:cs typeface="Calibri" pitchFamily="34" charset="0"/>
              </a:rPr>
              <a:t>.»</a:t>
            </a:r>
          </a:p>
        </p:txBody>
      </p:sp>
      <p:pic>
        <p:nvPicPr>
          <p:cNvPr id="16" name="Picture 4" descr="Twav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156" y="3906526"/>
            <a:ext cx="7557992" cy="1252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up 1"/>
          <p:cNvGrpSpPr/>
          <p:nvPr/>
        </p:nvGrpSpPr>
        <p:grpSpPr>
          <a:xfrm>
            <a:off x="1381125" y="2542866"/>
            <a:ext cx="6419850" cy="1287461"/>
            <a:chOff x="1381125" y="2447616"/>
            <a:chExt cx="6419850" cy="1287461"/>
          </a:xfrm>
        </p:grpSpPr>
        <p:pic>
          <p:nvPicPr>
            <p:cNvPr id="11" name="Picture 5" descr="slinkytransvers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81125" y="2447617"/>
              <a:ext cx="2449048" cy="1287460"/>
            </a:xfrm>
            <a:prstGeom prst="rect">
              <a:avLst/>
            </a:prstGeom>
            <a:noFill/>
            <a:ln w="0">
              <a:solidFill>
                <a:schemeClr val="bg1">
                  <a:lumMod val="85000"/>
                </a:schemeClr>
              </a:solidFill>
              <a:miter lim="800000"/>
              <a:headEnd/>
              <a:tailEnd/>
            </a:ln>
            <a:extLst>
              <a:ext uri="{909E8E84-426E-40DD-AFC4-6F175D3DCCD1}">
                <a14:hiddenFill xmlns:a14="http://schemas.microsoft.com/office/drawing/2010/main">
                  <a:solidFill>
                    <a:srgbClr val="FFFFFF"/>
                  </a:solidFill>
                </a14:hiddenFill>
              </a:ext>
            </a:extLst>
          </p:spPr>
        </p:pic>
        <p:pic>
          <p:nvPicPr>
            <p:cNvPr id="25602" name="Picture 2" descr="C:\Users\DOKTOR\Desktop\Resim3.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30173" y="2447616"/>
              <a:ext cx="3970802" cy="1286183"/>
            </a:xfrm>
            <a:prstGeom prst="rect">
              <a:avLst/>
            </a:prstGeom>
            <a:noFill/>
            <a:ln w="0">
              <a:solidFill>
                <a:schemeClr val="bg1">
                  <a:lumMod val="85000"/>
                </a:schemeClr>
              </a:solidFill>
            </a:ln>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29513056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repeatCount="indefinite" fill="remove" grpId="0" nodeType="clickEffect">
                                  <p:stCondLst>
                                    <p:cond delay="0"/>
                                  </p:stCondLst>
                                  <p:childTnLst>
                                    <p:animEffect transition="out" filter="fade">
                                      <p:cBhvr>
                                        <p:cTn id="6" dur="5000" tmFilter="0, 0; .2, .5; .8, .5; 1, 0"/>
                                        <p:tgtEl>
                                          <p:spTgt spid="265346"/>
                                        </p:tgtEl>
                                      </p:cBhvr>
                                    </p:animEffect>
                                    <p:animScale>
                                      <p:cBhvr>
                                        <p:cTn id="7" dur="2500" autoRev="1" fill="hold"/>
                                        <p:tgtEl>
                                          <p:spTgt spid="26534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34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chemeClr val="bg1"/>
                </a:solidFill>
                <a:effectLst>
                  <a:outerShdw blurRad="38100" dist="38100" dir="2700000" algn="tl">
                    <a:srgbClr val="000000">
                      <a:alpha val="43137"/>
                    </a:srgbClr>
                  </a:outerShdw>
                </a:effectLst>
                <a:latin typeface="Calibri" pitchFamily="34" charset="0"/>
                <a:cs typeface="Calibri" pitchFamily="34" charset="0"/>
              </a:rPr>
              <a:t>KOMBİNE DALGALAR (SU DALGALARI)</a:t>
            </a:r>
            <a:endParaRPr lang="de-DE" sz="2000" b="1" noProof="1">
              <a:solidFill>
                <a:schemeClr val="bg1"/>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12" name="Rectangle 3"/>
          <p:cNvSpPr txBox="1">
            <a:spLocks noChangeArrowheads="1"/>
          </p:cNvSpPr>
          <p:nvPr/>
        </p:nvSpPr>
        <p:spPr>
          <a:xfrm>
            <a:off x="761041" y="1560514"/>
            <a:ext cx="7585107" cy="1011236"/>
          </a:xfrm>
          <a:prstGeom prst="rect">
            <a:avLst/>
          </a:prstGeom>
        </p:spPr>
        <p:txBody>
          <a:bodyPr/>
          <a:lst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a:lstStyle>
          <a:p>
            <a:pPr algn="ctr" eaLnBrk="1" hangingPunct="1">
              <a:buNone/>
            </a:pPr>
            <a:r>
              <a:rPr lang="tr-TR" sz="2000" b="1" i="1" dirty="0" smtClean="0">
                <a:latin typeface="Calibri" pitchFamily="34" charset="0"/>
                <a:cs typeface="Calibri" pitchFamily="34" charset="0"/>
              </a:rPr>
              <a:t>«Su dalgaları enine </a:t>
            </a:r>
            <a:r>
              <a:rPr lang="tr-TR" sz="2000" b="1" i="1" dirty="0">
                <a:latin typeface="Calibri" pitchFamily="34" charset="0"/>
                <a:cs typeface="Calibri" pitchFamily="34" charset="0"/>
              </a:rPr>
              <a:t>ve boyuna dalgaların bir kombinasyonudur. Su yüzeyindeki dalga hareketi </a:t>
            </a:r>
            <a:r>
              <a:rPr lang="tr-TR" sz="2000" b="1" i="1" dirty="0" smtClean="0">
                <a:latin typeface="Calibri" pitchFamily="34" charset="0"/>
                <a:cs typeface="Calibri" pitchFamily="34" charset="0"/>
              </a:rPr>
              <a:t>saat </a:t>
            </a:r>
            <a:r>
              <a:rPr lang="tr-TR" sz="2000" b="1" i="1" dirty="0">
                <a:latin typeface="Calibri" pitchFamily="34" charset="0"/>
                <a:cs typeface="Calibri" pitchFamily="34" charset="0"/>
              </a:rPr>
              <a:t>yönünde dairesel harekete </a:t>
            </a:r>
            <a:r>
              <a:rPr lang="tr-TR" sz="2000" b="1" i="1" dirty="0" smtClean="0">
                <a:latin typeface="Calibri" pitchFamily="34" charset="0"/>
                <a:cs typeface="Calibri" pitchFamily="34" charset="0"/>
              </a:rPr>
              <a:t>benzer»</a:t>
            </a:r>
          </a:p>
        </p:txBody>
      </p:sp>
      <p:pic>
        <p:nvPicPr>
          <p:cNvPr id="13" name="Picture 4" descr="wat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4075" y="2533651"/>
            <a:ext cx="4552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6" name="Picture 2" descr="C:\Users\DOKTOR\Desktop\Resim4.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4075" y="3778222"/>
            <a:ext cx="4552950" cy="180342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79933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repeatCount="indefinite" fill="remove" grpId="0" nodeType="clickEffect">
                                  <p:stCondLst>
                                    <p:cond delay="0"/>
                                  </p:stCondLst>
                                  <p:childTnLst>
                                    <p:animEffect transition="out" filter="fade">
                                      <p:cBhvr>
                                        <p:cTn id="6" dur="5000" tmFilter="0, 0; .2, .5; .8, .5; 1, 0"/>
                                        <p:tgtEl>
                                          <p:spTgt spid="265346"/>
                                        </p:tgtEl>
                                      </p:cBhvr>
                                    </p:animEffect>
                                    <p:animScale>
                                      <p:cBhvr>
                                        <p:cTn id="7" dur="2500" autoRev="1" fill="hold"/>
                                        <p:tgtEl>
                                          <p:spTgt spid="26534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34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chemeClr val="bg1"/>
                </a:solidFill>
                <a:effectLst>
                  <a:outerShdw blurRad="38100" dist="38100" dir="2700000" algn="tl">
                    <a:srgbClr val="000000">
                      <a:alpha val="43137"/>
                    </a:srgbClr>
                  </a:outerShdw>
                </a:effectLst>
                <a:latin typeface="Calibri" pitchFamily="34" charset="0"/>
                <a:cs typeface="Calibri" pitchFamily="34" charset="0"/>
              </a:rPr>
              <a:t>SİNUS DALGALARI</a:t>
            </a:r>
            <a:endParaRPr lang="de-DE" sz="2000" b="1" noProof="1">
              <a:solidFill>
                <a:schemeClr val="bg1"/>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pic>
        <p:nvPicPr>
          <p:cNvPr id="15" name="Picture 4" descr="ComplexSinInATimeAx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087648" y="1889939"/>
            <a:ext cx="4220400" cy="3444061"/>
          </a:xfrm>
          <a:prstGeom prst="rect">
            <a:avLst/>
          </a:prstGeom>
          <a:noFill/>
          <a:ln w="9525">
            <a:solidFill>
              <a:schemeClr val="bg1">
                <a:lumMod val="85000"/>
              </a:schemeClr>
            </a:solidFill>
            <a:miter lim="800000"/>
            <a:headEnd/>
            <a:tailEnd/>
          </a:ln>
          <a:extLst>
            <a:ext uri="{909E8E84-426E-40DD-AFC4-6F175D3DCCD1}">
              <a14:hiddenFill xmlns:a14="http://schemas.microsoft.com/office/drawing/2010/main">
                <a:solidFill>
                  <a:srgbClr val="FFFFFF"/>
                </a:solidFill>
              </a14:hiddenFill>
            </a:ext>
          </a:extLst>
        </p:spPr>
      </p:pic>
      <p:pic>
        <p:nvPicPr>
          <p:cNvPr id="16" name="Picture 4" descr="sine-wave-grap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a:xfrm>
            <a:off x="808666" y="1880415"/>
            <a:ext cx="3240000" cy="2329635"/>
          </a:xfrm>
          <a:prstGeom prst="rect">
            <a:avLst/>
          </a:prstGeom>
          <a:noFill/>
          <a:ln w="3175">
            <a:solidFill>
              <a:schemeClr val="bg1">
                <a:lumMod val="75000"/>
              </a:schemeClr>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C:\Users\DOKTOR\Desktop\Resim7.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22" y="4248150"/>
            <a:ext cx="3248643" cy="1085850"/>
          </a:xfrm>
          <a:prstGeom prst="rect">
            <a:avLst/>
          </a:prstGeom>
          <a:noFill/>
          <a:ln w="3175">
            <a:solidFill>
              <a:schemeClr val="bg1">
                <a:lumMod val="75000"/>
              </a:schemeClr>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589328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repeatCount="indefinite" fill="remove" grpId="0" nodeType="clickEffect">
                                  <p:stCondLst>
                                    <p:cond delay="0"/>
                                  </p:stCondLst>
                                  <p:childTnLst>
                                    <p:animEffect transition="out" filter="fade">
                                      <p:cBhvr>
                                        <p:cTn id="6" dur="5000" tmFilter="0, 0; .2, .5; .8, .5; 1, 0"/>
                                        <p:tgtEl>
                                          <p:spTgt spid="265346"/>
                                        </p:tgtEl>
                                      </p:cBhvr>
                                    </p:animEffect>
                                    <p:animScale>
                                      <p:cBhvr>
                                        <p:cTn id="7" dur="2500" autoRev="1" fill="hold"/>
                                        <p:tgtEl>
                                          <p:spTgt spid="265346"/>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34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chemeClr val="bg1"/>
                </a:solidFill>
                <a:effectLst>
                  <a:outerShdw blurRad="38100" dist="38100" dir="2700000" algn="tl">
                    <a:srgbClr val="000000">
                      <a:alpha val="43137"/>
                    </a:srgbClr>
                  </a:outerShdw>
                </a:effectLst>
                <a:latin typeface="Calibri" pitchFamily="34" charset="0"/>
                <a:cs typeface="Calibri" pitchFamily="34" charset="0"/>
              </a:rPr>
              <a:t>SESİN FİZİKSEK ÖZELLİKLERİ</a:t>
            </a: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cxnSp>
        <p:nvCxnSpPr>
          <p:cNvPr id="43" name="59 Düz Ok Bağlayıcısı"/>
          <p:cNvCxnSpPr/>
          <p:nvPr/>
        </p:nvCxnSpPr>
        <p:spPr>
          <a:xfrm rot="5400000">
            <a:off x="1422345" y="3440991"/>
            <a:ext cx="1274400" cy="2092"/>
          </a:xfrm>
          <a:prstGeom prst="straightConnector1">
            <a:avLst/>
          </a:prstGeom>
          <a:ln w="12700">
            <a:headEnd type="stealth"/>
            <a:tailEnd type="stealth"/>
          </a:ln>
        </p:spPr>
        <p:style>
          <a:lnRef idx="2">
            <a:schemeClr val="accent2"/>
          </a:lnRef>
          <a:fillRef idx="0">
            <a:schemeClr val="accent2"/>
          </a:fillRef>
          <a:effectRef idx="1">
            <a:schemeClr val="accent2"/>
          </a:effectRef>
          <a:fontRef idx="minor">
            <a:schemeClr val="tx1"/>
          </a:fontRef>
        </p:style>
      </p:cxnSp>
      <p:cxnSp>
        <p:nvCxnSpPr>
          <p:cNvPr id="44" name="60 Düz Ok Bağlayıcısı"/>
          <p:cNvCxnSpPr/>
          <p:nvPr/>
        </p:nvCxnSpPr>
        <p:spPr>
          <a:xfrm>
            <a:off x="2107293" y="2754306"/>
            <a:ext cx="1564680" cy="2122"/>
          </a:xfrm>
          <a:prstGeom prst="straightConnector1">
            <a:avLst/>
          </a:prstGeom>
          <a:ln w="12700">
            <a:headEnd type="arrow"/>
            <a:tailEnd type="arrow"/>
          </a:ln>
        </p:spPr>
        <p:style>
          <a:lnRef idx="2">
            <a:schemeClr val="accent2"/>
          </a:lnRef>
          <a:fillRef idx="0">
            <a:schemeClr val="accent2"/>
          </a:fillRef>
          <a:effectRef idx="1">
            <a:schemeClr val="accent2"/>
          </a:effectRef>
          <a:fontRef idx="minor">
            <a:schemeClr val="tx1"/>
          </a:fontRef>
        </p:style>
      </p:cxnSp>
      <p:cxnSp>
        <p:nvCxnSpPr>
          <p:cNvPr id="46" name="62 Düz Bağlayıcı"/>
          <p:cNvCxnSpPr/>
          <p:nvPr/>
        </p:nvCxnSpPr>
        <p:spPr>
          <a:xfrm>
            <a:off x="1261897" y="4109216"/>
            <a:ext cx="6202490"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sp>
        <p:nvSpPr>
          <p:cNvPr id="47" name="63 Serbest Form"/>
          <p:cNvSpPr/>
          <p:nvPr/>
        </p:nvSpPr>
        <p:spPr>
          <a:xfrm>
            <a:off x="1249337" y="2580857"/>
            <a:ext cx="6163870" cy="2950219"/>
          </a:xfrm>
          <a:custGeom>
            <a:avLst/>
            <a:gdLst>
              <a:gd name="connsiteX0" fmla="*/ 0 w 3180292"/>
              <a:gd name="connsiteY0" fmla="*/ 754063 h 1442862"/>
              <a:gd name="connsiteX1" fmla="*/ 460375 w 3180292"/>
              <a:gd name="connsiteY1" fmla="*/ 113771 h 1442862"/>
              <a:gd name="connsiteX2" fmla="*/ 857250 w 3180292"/>
              <a:gd name="connsiteY2" fmla="*/ 1436688 h 1442862"/>
              <a:gd name="connsiteX3" fmla="*/ 1254125 w 3180292"/>
              <a:gd name="connsiteY3" fmla="*/ 103188 h 1442862"/>
              <a:gd name="connsiteX4" fmla="*/ 1651000 w 3180292"/>
              <a:gd name="connsiteY4" fmla="*/ 1436688 h 1442862"/>
              <a:gd name="connsiteX5" fmla="*/ 2047875 w 3180292"/>
              <a:gd name="connsiteY5" fmla="*/ 97896 h 1442862"/>
              <a:gd name="connsiteX6" fmla="*/ 2444750 w 3180292"/>
              <a:gd name="connsiteY6" fmla="*/ 1441980 h 1442862"/>
              <a:gd name="connsiteX7" fmla="*/ 2836333 w 3180292"/>
              <a:gd name="connsiteY7" fmla="*/ 103188 h 1442862"/>
              <a:gd name="connsiteX8" fmla="*/ 3180292 w 3180292"/>
              <a:gd name="connsiteY8" fmla="*/ 986896 h 1442862"/>
              <a:gd name="connsiteX9" fmla="*/ 3180292 w 3180292"/>
              <a:gd name="connsiteY9" fmla="*/ 986896 h 14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0292" h="1442862">
                <a:moveTo>
                  <a:pt x="0" y="754063"/>
                </a:moveTo>
                <a:cubicBezTo>
                  <a:pt x="158750" y="377031"/>
                  <a:pt x="317500" y="0"/>
                  <a:pt x="460375" y="113771"/>
                </a:cubicBezTo>
                <a:cubicBezTo>
                  <a:pt x="603250" y="227542"/>
                  <a:pt x="724958" y="1438452"/>
                  <a:pt x="857250" y="1436688"/>
                </a:cubicBezTo>
                <a:cubicBezTo>
                  <a:pt x="989542" y="1434924"/>
                  <a:pt x="1121833" y="103188"/>
                  <a:pt x="1254125" y="103188"/>
                </a:cubicBezTo>
                <a:cubicBezTo>
                  <a:pt x="1386417" y="103188"/>
                  <a:pt x="1518708" y="1437570"/>
                  <a:pt x="1651000" y="1436688"/>
                </a:cubicBezTo>
                <a:cubicBezTo>
                  <a:pt x="1783292" y="1435806"/>
                  <a:pt x="1915583" y="97014"/>
                  <a:pt x="2047875" y="97896"/>
                </a:cubicBezTo>
                <a:cubicBezTo>
                  <a:pt x="2180167" y="98778"/>
                  <a:pt x="2313340" y="1441098"/>
                  <a:pt x="2444750" y="1441980"/>
                </a:cubicBezTo>
                <a:cubicBezTo>
                  <a:pt x="2576160" y="1442862"/>
                  <a:pt x="2713743" y="179035"/>
                  <a:pt x="2836333" y="103188"/>
                </a:cubicBezTo>
                <a:cubicBezTo>
                  <a:pt x="2958923" y="27341"/>
                  <a:pt x="3180292" y="986896"/>
                  <a:pt x="3180292" y="986896"/>
                </a:cubicBezTo>
                <a:lnTo>
                  <a:pt x="3180292" y="986896"/>
                </a:lnTo>
              </a:path>
            </a:pathLst>
          </a:custGeom>
          <a:ln>
            <a:solidFill>
              <a:srgbClr val="004986"/>
            </a:solidFill>
          </a:ln>
        </p:spPr>
        <p:style>
          <a:lnRef idx="2">
            <a:schemeClr val="accent1"/>
          </a:lnRef>
          <a:fillRef idx="0">
            <a:schemeClr val="accent1"/>
          </a:fillRef>
          <a:effectRef idx="1">
            <a:schemeClr val="accent1"/>
          </a:effectRef>
          <a:fontRef idx="minor">
            <a:schemeClr val="tx1"/>
          </a:fontRef>
        </p:style>
        <p:txBody>
          <a:bodyPr rtlCol="0" anchor="ct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endParaRPr lang="tr-TR" sz="1100" dirty="0"/>
          </a:p>
        </p:txBody>
      </p:sp>
      <p:cxnSp>
        <p:nvCxnSpPr>
          <p:cNvPr id="48" name="64 Düz Bağlayıcı"/>
          <p:cNvCxnSpPr/>
          <p:nvPr/>
        </p:nvCxnSpPr>
        <p:spPr>
          <a:xfrm rot="5400000">
            <a:off x="-694402" y="3829518"/>
            <a:ext cx="3879107"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sp>
        <p:nvSpPr>
          <p:cNvPr id="49" name="65 Altıgen"/>
          <p:cNvSpPr/>
          <p:nvPr/>
        </p:nvSpPr>
        <p:spPr>
          <a:xfrm>
            <a:off x="4413764" y="5480656"/>
            <a:ext cx="86850" cy="78326"/>
          </a:xfrm>
          <a:prstGeom prst="hexagon">
            <a:avLst/>
          </a:prstGeom>
        </p:spPr>
        <p:style>
          <a:lnRef idx="0">
            <a:schemeClr val="accent2"/>
          </a:lnRef>
          <a:fillRef idx="3">
            <a:schemeClr val="accent2"/>
          </a:fillRef>
          <a:effectRef idx="3">
            <a:schemeClr val="accent2"/>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0" name="66 Altıgen"/>
          <p:cNvSpPr/>
          <p:nvPr/>
        </p:nvSpPr>
        <p:spPr>
          <a:xfrm>
            <a:off x="5184759" y="2752350"/>
            <a:ext cx="86850" cy="78326"/>
          </a:xfrm>
          <a:prstGeom prst="hexagon">
            <a:avLst/>
          </a:prstGeom>
        </p:spPr>
        <p:style>
          <a:lnRef idx="0">
            <a:schemeClr val="accent3"/>
          </a:lnRef>
          <a:fillRef idx="1001">
            <a:schemeClr val="dk2"/>
          </a:fillRef>
          <a:effectRef idx="3">
            <a:schemeClr val="accent3"/>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p>
        </p:txBody>
      </p:sp>
      <p:sp>
        <p:nvSpPr>
          <p:cNvPr id="51" name="67 Altıgen"/>
          <p:cNvSpPr/>
          <p:nvPr/>
        </p:nvSpPr>
        <p:spPr>
          <a:xfrm>
            <a:off x="2027129" y="2730810"/>
            <a:ext cx="86850" cy="78326"/>
          </a:xfrm>
          <a:prstGeom prst="hexagon">
            <a:avLst/>
          </a:prstGeom>
        </p:spPr>
        <p:style>
          <a:lnRef idx="0">
            <a:schemeClr val="accent3"/>
          </a:lnRef>
          <a:fillRef idx="1001">
            <a:schemeClr val="dk2"/>
          </a:fillRef>
          <a:effectRef idx="3">
            <a:schemeClr val="accent3"/>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p>
        </p:txBody>
      </p:sp>
      <p:sp>
        <p:nvSpPr>
          <p:cNvPr id="52" name="68 Altıgen"/>
          <p:cNvSpPr/>
          <p:nvPr/>
        </p:nvSpPr>
        <p:spPr>
          <a:xfrm>
            <a:off x="3652453" y="2764098"/>
            <a:ext cx="86850" cy="78326"/>
          </a:xfrm>
          <a:prstGeom prst="hexagon">
            <a:avLst/>
          </a:prstGeom>
        </p:spPr>
        <p:style>
          <a:lnRef idx="0">
            <a:schemeClr val="accent3"/>
          </a:lnRef>
          <a:fillRef idx="1001">
            <a:schemeClr val="dk2"/>
          </a:fillRef>
          <a:effectRef idx="3">
            <a:schemeClr val="accent3"/>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3" name="69 Altıgen"/>
          <p:cNvSpPr/>
          <p:nvPr/>
        </p:nvSpPr>
        <p:spPr>
          <a:xfrm>
            <a:off x="6739435" y="2754562"/>
            <a:ext cx="86849" cy="78326"/>
          </a:xfrm>
          <a:prstGeom prst="hexagon">
            <a:avLst/>
          </a:prstGeom>
        </p:spPr>
        <p:style>
          <a:lnRef idx="0">
            <a:schemeClr val="accent3"/>
          </a:lnRef>
          <a:fillRef idx="1001">
            <a:schemeClr val="dk2"/>
          </a:fillRef>
          <a:effectRef idx="3">
            <a:schemeClr val="accent3"/>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p>
        </p:txBody>
      </p:sp>
      <p:sp>
        <p:nvSpPr>
          <p:cNvPr id="54" name="70 Altıgen"/>
          <p:cNvSpPr/>
          <p:nvPr/>
        </p:nvSpPr>
        <p:spPr>
          <a:xfrm>
            <a:off x="2882495" y="5479213"/>
            <a:ext cx="86850" cy="78326"/>
          </a:xfrm>
          <a:prstGeom prst="hexagon">
            <a:avLst/>
          </a:prstGeom>
        </p:spPr>
        <p:style>
          <a:lnRef idx="0">
            <a:schemeClr val="accent2"/>
          </a:lnRef>
          <a:fillRef idx="3">
            <a:schemeClr val="accent2"/>
          </a:fillRef>
          <a:effectRef idx="3">
            <a:schemeClr val="accent2"/>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5" name="71 Altıgen"/>
          <p:cNvSpPr/>
          <p:nvPr/>
        </p:nvSpPr>
        <p:spPr>
          <a:xfrm>
            <a:off x="5958573" y="5495726"/>
            <a:ext cx="86850" cy="78326"/>
          </a:xfrm>
          <a:prstGeom prst="hexagon">
            <a:avLst/>
          </a:prstGeom>
        </p:spPr>
        <p:style>
          <a:lnRef idx="0">
            <a:schemeClr val="accent2"/>
          </a:lnRef>
          <a:fillRef idx="3">
            <a:schemeClr val="accent2"/>
          </a:fillRef>
          <a:effectRef idx="3">
            <a:schemeClr val="accent2"/>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56" name="72 Altıgen"/>
          <p:cNvSpPr>
            <a:spLocks noChangeAspect="1"/>
          </p:cNvSpPr>
          <p:nvPr/>
        </p:nvSpPr>
        <p:spPr>
          <a:xfrm>
            <a:off x="1213430" y="4059290"/>
            <a:ext cx="86400" cy="85445"/>
          </a:xfrm>
          <a:prstGeom prst="hexagon">
            <a:avLst/>
          </a:prstGeom>
        </p:spPr>
        <p:style>
          <a:lnRef idx="0">
            <a:schemeClr val="accent2"/>
          </a:lnRef>
          <a:fillRef idx="1003">
            <a:schemeClr val="dk1"/>
          </a:fillRef>
          <a:effectRef idx="3">
            <a:schemeClr val="accent2"/>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37" name="53 Metin kutusu"/>
          <p:cNvSpPr txBox="1"/>
          <p:nvPr/>
        </p:nvSpPr>
        <p:spPr>
          <a:xfrm>
            <a:off x="2039449" y="2712824"/>
            <a:ext cx="1716821" cy="459002"/>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latin typeface="Cambria" pitchFamily="18" charset="0"/>
                <a:cs typeface="Calibri" pitchFamily="34" charset="0"/>
              </a:rPr>
              <a:t>Periyot-</a:t>
            </a:r>
            <a:r>
              <a:rPr lang="tr-TR" sz="1400" b="1" dirty="0" smtClean="0">
                <a:latin typeface="Cambria" pitchFamily="18" charset="0"/>
                <a:cs typeface="Calibri" pitchFamily="34" charset="0"/>
              </a:rPr>
              <a:t>T</a:t>
            </a:r>
            <a:r>
              <a:rPr lang="tr-TR" sz="1400" b="1" dirty="0" smtClean="0">
                <a:latin typeface="Calibri" pitchFamily="34" charset="0"/>
                <a:cs typeface="Calibri" pitchFamily="34" charset="0"/>
              </a:rPr>
              <a:t> </a:t>
            </a:r>
            <a:r>
              <a:rPr lang="tr-TR" sz="1400" dirty="0">
                <a:latin typeface="Calibri" pitchFamily="34" charset="0"/>
                <a:cs typeface="Calibri" pitchFamily="34" charset="0"/>
              </a:rPr>
              <a:t>(t)</a:t>
            </a:r>
          </a:p>
          <a:p>
            <a:pPr algn="ctr"/>
            <a:r>
              <a:rPr lang="tr-TR" sz="900" dirty="0" smtClean="0">
                <a:latin typeface="Calibri" pitchFamily="34" charset="0"/>
                <a:cs typeface="Calibri" pitchFamily="34" charset="0"/>
              </a:rPr>
              <a:t>(1 DB için geçen zaman)</a:t>
            </a:r>
            <a:endParaRPr lang="tr-TR" sz="900" dirty="0">
              <a:latin typeface="Calibri" pitchFamily="34" charset="0"/>
              <a:cs typeface="Calibri" pitchFamily="34" charset="0"/>
            </a:endParaRPr>
          </a:p>
        </p:txBody>
      </p:sp>
      <p:sp>
        <p:nvSpPr>
          <p:cNvPr id="38" name="54 Metin kutusu"/>
          <p:cNvSpPr txBox="1"/>
          <p:nvPr/>
        </p:nvSpPr>
        <p:spPr>
          <a:xfrm>
            <a:off x="3922024" y="5511000"/>
            <a:ext cx="2285137" cy="522826"/>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b="1" dirty="0">
                <a:latin typeface="Calibri" pitchFamily="34" charset="0"/>
                <a:cs typeface="Calibri" pitchFamily="34" charset="0"/>
              </a:rPr>
              <a:t>G: </a:t>
            </a:r>
            <a:r>
              <a:rPr lang="tr-TR" sz="1000" dirty="0" smtClean="0">
                <a:latin typeface="Calibri" pitchFamily="34" charset="0"/>
                <a:cs typeface="Calibri" pitchFamily="34" charset="0"/>
              </a:rPr>
              <a:t>Genleşme-Min Basınç</a:t>
            </a:r>
          </a:p>
          <a:p>
            <a:pPr algn="ctr"/>
            <a:r>
              <a:rPr lang="tr-TR" sz="1000" dirty="0" smtClean="0">
                <a:latin typeface="Calibri" pitchFamily="34" charset="0"/>
                <a:cs typeface="Calibri" pitchFamily="34" charset="0"/>
              </a:rPr>
              <a:t>(Çukur Noktası)</a:t>
            </a:r>
            <a:endParaRPr lang="tr-TR" sz="1000" dirty="0">
              <a:latin typeface="Calibri" pitchFamily="34" charset="0"/>
              <a:cs typeface="Calibri" pitchFamily="34" charset="0"/>
            </a:endParaRPr>
          </a:p>
        </p:txBody>
      </p:sp>
      <p:sp>
        <p:nvSpPr>
          <p:cNvPr id="39" name="55 Metin kutusu"/>
          <p:cNvSpPr txBox="1"/>
          <p:nvPr/>
        </p:nvSpPr>
        <p:spPr>
          <a:xfrm>
            <a:off x="4698185" y="2562549"/>
            <a:ext cx="2156791" cy="459191"/>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b="1" dirty="0">
                <a:latin typeface="Calibri" pitchFamily="34" charset="0"/>
                <a:cs typeface="Calibri" pitchFamily="34" charset="0"/>
              </a:rPr>
              <a:t>S: </a:t>
            </a:r>
            <a:r>
              <a:rPr lang="tr-TR" sz="1000" b="0" dirty="0" smtClean="0">
                <a:latin typeface="Calibri" pitchFamily="34" charset="0"/>
                <a:cs typeface="Calibri" pitchFamily="34" charset="0"/>
              </a:rPr>
              <a:t>Sıkışma-Max Basınç</a:t>
            </a:r>
          </a:p>
          <a:p>
            <a:pPr algn="ctr"/>
            <a:r>
              <a:rPr lang="tr-TR" sz="1000" dirty="0" smtClean="0">
                <a:latin typeface="Calibri" pitchFamily="34" charset="0"/>
                <a:cs typeface="Calibri" pitchFamily="34" charset="0"/>
              </a:rPr>
              <a:t>        (Sinüs Tepe Noktası)</a:t>
            </a:r>
            <a:endParaRPr lang="tr-TR" sz="1000" b="0" dirty="0">
              <a:latin typeface="Calibri" pitchFamily="34" charset="0"/>
              <a:cs typeface="Calibri" pitchFamily="34" charset="0"/>
            </a:endParaRPr>
          </a:p>
        </p:txBody>
      </p:sp>
      <p:sp>
        <p:nvSpPr>
          <p:cNvPr id="40" name="56 Metin kutusu"/>
          <p:cNvSpPr txBox="1"/>
          <p:nvPr/>
        </p:nvSpPr>
        <p:spPr>
          <a:xfrm>
            <a:off x="7334997" y="3874473"/>
            <a:ext cx="881761" cy="430113"/>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200" b="1" dirty="0" smtClean="0">
                <a:solidFill>
                  <a:schemeClr val="tx1"/>
                </a:solidFill>
                <a:latin typeface="Cambria" pitchFamily="18" charset="0"/>
                <a:cs typeface="Calibri" pitchFamily="34" charset="0"/>
              </a:rPr>
              <a:t>ZAMAN</a:t>
            </a:r>
          </a:p>
          <a:p>
            <a:pPr algn="ctr"/>
            <a:r>
              <a:rPr lang="tr-TR" sz="1200" b="1" dirty="0" smtClean="0">
                <a:solidFill>
                  <a:schemeClr val="tx1"/>
                </a:solidFill>
                <a:latin typeface="Cambria" pitchFamily="18" charset="0"/>
                <a:cs typeface="Calibri" pitchFamily="34" charset="0"/>
              </a:rPr>
              <a:t>KONUM</a:t>
            </a:r>
            <a:endParaRPr lang="tr-TR" sz="1200" b="1" dirty="0">
              <a:solidFill>
                <a:schemeClr val="tx1"/>
              </a:solidFill>
              <a:latin typeface="Cambria" pitchFamily="18" charset="0"/>
              <a:cs typeface="Calibri" pitchFamily="34" charset="0"/>
            </a:endParaRPr>
          </a:p>
        </p:txBody>
      </p:sp>
      <p:sp>
        <p:nvSpPr>
          <p:cNvPr id="41" name="57 Metin kutusu"/>
          <p:cNvSpPr txBox="1"/>
          <p:nvPr/>
        </p:nvSpPr>
        <p:spPr>
          <a:xfrm>
            <a:off x="845391" y="1646940"/>
            <a:ext cx="797404" cy="3191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200" b="1" dirty="0">
                <a:solidFill>
                  <a:schemeClr val="tx1"/>
                </a:solidFill>
                <a:latin typeface="Cambria" pitchFamily="18" charset="0"/>
                <a:cs typeface="Calibri" pitchFamily="34" charset="0"/>
              </a:rPr>
              <a:t>BASINÇ</a:t>
            </a:r>
          </a:p>
        </p:txBody>
      </p:sp>
      <p:sp>
        <p:nvSpPr>
          <p:cNvPr id="42" name="58 Metin kutusu"/>
          <p:cNvSpPr txBox="1"/>
          <p:nvPr/>
        </p:nvSpPr>
        <p:spPr>
          <a:xfrm rot="16200000">
            <a:off x="1229330" y="3281395"/>
            <a:ext cx="1452955" cy="357053"/>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latin typeface="Calibri" pitchFamily="34" charset="0"/>
                <a:cs typeface="Calibri" pitchFamily="34" charset="0"/>
              </a:rPr>
              <a:t>Genlik (Şiddet)</a:t>
            </a:r>
            <a:endParaRPr lang="tr-TR" sz="1400" b="0" dirty="0">
              <a:latin typeface="Calibri" pitchFamily="34" charset="0"/>
              <a:cs typeface="Calibri" pitchFamily="34" charset="0"/>
            </a:endParaRPr>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sz="1100" dirty="0"/>
          </a:p>
        </p:txBody>
      </p:sp>
      <p:sp>
        <p:nvSpPr>
          <p:cNvPr id="67" name="54 Metin kutusu"/>
          <p:cNvSpPr txBox="1"/>
          <p:nvPr/>
        </p:nvSpPr>
        <p:spPr>
          <a:xfrm>
            <a:off x="2809875" y="5501475"/>
            <a:ext cx="219076" cy="2325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b="1" dirty="0" smtClean="0">
                <a:latin typeface="Calibri" pitchFamily="34" charset="0"/>
                <a:cs typeface="Calibri" pitchFamily="34" charset="0"/>
              </a:rPr>
              <a:t>G</a:t>
            </a:r>
            <a:endParaRPr lang="tr-TR" sz="1000" dirty="0">
              <a:latin typeface="Calibri" pitchFamily="34" charset="0"/>
              <a:cs typeface="Calibri" pitchFamily="34" charset="0"/>
            </a:endParaRPr>
          </a:p>
        </p:txBody>
      </p:sp>
      <p:sp>
        <p:nvSpPr>
          <p:cNvPr id="68" name="54 Metin kutusu"/>
          <p:cNvSpPr txBox="1"/>
          <p:nvPr/>
        </p:nvSpPr>
        <p:spPr>
          <a:xfrm>
            <a:off x="5895975" y="5520525"/>
            <a:ext cx="219076" cy="2325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b="1" dirty="0" smtClean="0">
                <a:latin typeface="Calibri" pitchFamily="34" charset="0"/>
                <a:cs typeface="Calibri" pitchFamily="34" charset="0"/>
              </a:rPr>
              <a:t>G</a:t>
            </a:r>
            <a:endParaRPr lang="tr-TR" sz="1000" dirty="0">
              <a:latin typeface="Calibri" pitchFamily="34" charset="0"/>
              <a:cs typeface="Calibri" pitchFamily="34" charset="0"/>
            </a:endParaRPr>
          </a:p>
        </p:txBody>
      </p:sp>
      <p:sp>
        <p:nvSpPr>
          <p:cNvPr id="69" name="54 Metin kutusu"/>
          <p:cNvSpPr txBox="1"/>
          <p:nvPr/>
        </p:nvSpPr>
        <p:spPr>
          <a:xfrm>
            <a:off x="6667500" y="2567775"/>
            <a:ext cx="219076" cy="2325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b="1" dirty="0" smtClean="0">
                <a:latin typeface="Calibri" pitchFamily="34" charset="0"/>
                <a:cs typeface="Calibri" pitchFamily="34" charset="0"/>
              </a:rPr>
              <a:t>S</a:t>
            </a:r>
            <a:endParaRPr lang="tr-TR" sz="1000" dirty="0">
              <a:latin typeface="Calibri" pitchFamily="34" charset="0"/>
              <a:cs typeface="Calibri" pitchFamily="34" charset="0"/>
            </a:endParaRPr>
          </a:p>
        </p:txBody>
      </p:sp>
      <p:cxnSp>
        <p:nvCxnSpPr>
          <p:cNvPr id="66" name="60 Düz Ok Bağlayıcısı"/>
          <p:cNvCxnSpPr/>
          <p:nvPr/>
        </p:nvCxnSpPr>
        <p:spPr>
          <a:xfrm>
            <a:off x="1997803" y="2380155"/>
            <a:ext cx="4824000" cy="2109"/>
          </a:xfrm>
          <a:prstGeom prst="straightConnector1">
            <a:avLst/>
          </a:prstGeom>
          <a:ln w="15875">
            <a:solidFill>
              <a:srgbClr val="6B9B1A"/>
            </a:solidFill>
            <a:headEnd type="arrow"/>
            <a:tailEnd type="arrow"/>
          </a:ln>
        </p:spPr>
        <p:style>
          <a:lnRef idx="2">
            <a:schemeClr val="accent2"/>
          </a:lnRef>
          <a:fillRef idx="0">
            <a:schemeClr val="accent2"/>
          </a:fillRef>
          <a:effectRef idx="1">
            <a:schemeClr val="accent2"/>
          </a:effectRef>
          <a:fontRef idx="minor">
            <a:schemeClr val="tx1"/>
          </a:fontRef>
        </p:style>
      </p:cxnSp>
      <p:sp>
        <p:nvSpPr>
          <p:cNvPr id="71" name="53 Metin kutusu"/>
          <p:cNvSpPr txBox="1"/>
          <p:nvPr/>
        </p:nvSpPr>
        <p:spPr>
          <a:xfrm>
            <a:off x="1993524" y="2100179"/>
            <a:ext cx="4860000" cy="360000"/>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latin typeface="Cambria" pitchFamily="18" charset="0"/>
                <a:cs typeface="Calibri" pitchFamily="34" charset="0"/>
              </a:rPr>
              <a:t>Frekans-</a:t>
            </a:r>
            <a:r>
              <a:rPr lang="tr-TR" sz="1400" b="1" dirty="0" smtClean="0">
                <a:latin typeface="Cambria" pitchFamily="18" charset="0"/>
                <a:cs typeface="Calibri" pitchFamily="34" charset="0"/>
              </a:rPr>
              <a:t>F</a:t>
            </a:r>
            <a:r>
              <a:rPr lang="tr-TR" sz="1400" dirty="0">
                <a:latin typeface="Calibri" pitchFamily="34" charset="0"/>
                <a:cs typeface="Calibri" pitchFamily="34" charset="0"/>
              </a:rPr>
              <a:t> (</a:t>
            </a:r>
            <a:r>
              <a:rPr lang="tr-TR" sz="1400" dirty="0" smtClean="0">
                <a:latin typeface="Calibri" pitchFamily="34" charset="0"/>
                <a:cs typeface="Calibri" pitchFamily="34" charset="0"/>
              </a:rPr>
              <a:t>Hertz&amp;1/sn) </a:t>
            </a:r>
            <a:r>
              <a:rPr lang="tr-TR" sz="1400" dirty="0" smtClean="0"/>
              <a:t>(</a:t>
            </a:r>
            <a:r>
              <a:rPr lang="tr-TR" sz="1400" dirty="0" smtClean="0">
                <a:latin typeface="Calibri" pitchFamily="34" charset="0"/>
                <a:cs typeface="Calibri" pitchFamily="34" charset="0"/>
              </a:rPr>
              <a:t>Sesin 1 saniyedeki dalga sayısı</a:t>
            </a:r>
            <a:r>
              <a:rPr lang="tr-TR" sz="1400" dirty="0" smtClean="0"/>
              <a:t>)</a:t>
            </a:r>
            <a:endParaRPr lang="tr-TR" sz="1400" dirty="0"/>
          </a:p>
        </p:txBody>
      </p:sp>
      <p:cxnSp>
        <p:nvCxnSpPr>
          <p:cNvPr id="65" name="60 Düz Ok Bağlayıcısı"/>
          <p:cNvCxnSpPr/>
          <p:nvPr/>
        </p:nvCxnSpPr>
        <p:spPr>
          <a:xfrm>
            <a:off x="2000148" y="1875139"/>
            <a:ext cx="4824000" cy="2122"/>
          </a:xfrm>
          <a:prstGeom prst="straightConnector1">
            <a:avLst/>
          </a:prstGeom>
          <a:ln w="15875">
            <a:solidFill>
              <a:schemeClr val="accent1">
                <a:lumMod val="75000"/>
              </a:schemeClr>
            </a:solidFill>
            <a:headEnd type="arrow"/>
            <a:tailEnd type="arrow"/>
          </a:ln>
        </p:spPr>
        <p:style>
          <a:lnRef idx="2">
            <a:schemeClr val="accent2"/>
          </a:lnRef>
          <a:fillRef idx="0">
            <a:schemeClr val="accent2"/>
          </a:fillRef>
          <a:effectRef idx="1">
            <a:schemeClr val="accent2"/>
          </a:effectRef>
          <a:fontRef idx="minor">
            <a:schemeClr val="tx1"/>
          </a:fontRef>
        </p:style>
      </p:cxnSp>
      <p:sp>
        <p:nvSpPr>
          <p:cNvPr id="70" name="53 Metin kutusu"/>
          <p:cNvSpPr txBox="1"/>
          <p:nvPr/>
        </p:nvSpPr>
        <p:spPr>
          <a:xfrm>
            <a:off x="2030165" y="1602136"/>
            <a:ext cx="4788000" cy="360000"/>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latin typeface="Cambria" pitchFamily="18" charset="0"/>
                <a:cs typeface="Calibri" pitchFamily="34" charset="0"/>
              </a:rPr>
              <a:t>Sesin Hızı-</a:t>
            </a:r>
            <a:r>
              <a:rPr lang="tr-TR" sz="1400" b="1" dirty="0" smtClean="0">
                <a:latin typeface="Cambria" pitchFamily="18" charset="0"/>
                <a:cs typeface="Calibri" pitchFamily="34" charset="0"/>
              </a:rPr>
              <a:t>V</a:t>
            </a:r>
            <a:r>
              <a:rPr lang="tr-TR" sz="1400" dirty="0" smtClean="0">
                <a:latin typeface="Cambria" pitchFamily="18" charset="0"/>
                <a:cs typeface="Calibri" pitchFamily="34" charset="0"/>
              </a:rPr>
              <a:t> </a:t>
            </a:r>
            <a:r>
              <a:rPr lang="tr-TR" sz="1400" dirty="0" smtClean="0">
                <a:latin typeface="Calibri" pitchFamily="34" charset="0"/>
                <a:cs typeface="Calibri" pitchFamily="34" charset="0"/>
              </a:rPr>
              <a:t>(Sesin 1 saniyede aldığı yol)</a:t>
            </a:r>
            <a:endParaRPr lang="tr-TR" sz="1400" dirty="0">
              <a:latin typeface="Calibri" pitchFamily="34" charset="0"/>
              <a:cs typeface="Calibri" pitchFamily="34" charset="0"/>
            </a:endParaRPr>
          </a:p>
        </p:txBody>
      </p:sp>
      <p:sp>
        <p:nvSpPr>
          <p:cNvPr id="45" name="53 Metin kutusu"/>
          <p:cNvSpPr txBox="1"/>
          <p:nvPr/>
        </p:nvSpPr>
        <p:spPr>
          <a:xfrm>
            <a:off x="7124699" y="2224611"/>
            <a:ext cx="1211923" cy="288000"/>
          </a:xfrm>
          <a:prstGeom prst="rect">
            <a:avLst/>
          </a:prstGeom>
          <a:noFill/>
          <a:ln w="952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b="1" dirty="0" err="1" smtClean="0">
                <a:latin typeface="Cambria" pitchFamily="18" charset="0"/>
              </a:rPr>
              <a:t>fxT</a:t>
            </a:r>
            <a:r>
              <a:rPr lang="tr-TR" sz="1400" b="1" dirty="0" smtClean="0">
                <a:latin typeface="Cambria" pitchFamily="18" charset="0"/>
              </a:rPr>
              <a:t>=1</a:t>
            </a:r>
            <a:endParaRPr lang="tr-TR" sz="1400" b="1" dirty="0">
              <a:latin typeface="Cambria" pitchFamily="18" charset="0"/>
            </a:endParaRPr>
          </a:p>
        </p:txBody>
      </p:sp>
      <p:sp>
        <p:nvSpPr>
          <p:cNvPr id="60" name="53 Metin kutusu"/>
          <p:cNvSpPr txBox="1"/>
          <p:nvPr/>
        </p:nvSpPr>
        <p:spPr>
          <a:xfrm>
            <a:off x="7124699" y="1698696"/>
            <a:ext cx="1211923" cy="288000"/>
          </a:xfrm>
          <a:prstGeom prst="rect">
            <a:avLst/>
          </a:prstGeom>
          <a:noFill/>
          <a:ln w="952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b="1" dirty="0" smtClean="0">
                <a:latin typeface="Cambria" pitchFamily="18" charset="0"/>
              </a:rPr>
              <a:t>V=</a:t>
            </a:r>
            <a:r>
              <a:rPr lang="tr-TR" sz="1400" b="1" dirty="0" err="1" smtClean="0">
                <a:latin typeface="Cambria" pitchFamily="18" charset="0"/>
              </a:rPr>
              <a:t>fx</a:t>
            </a:r>
            <a:r>
              <a:rPr lang="el-GR" sz="1400" b="1" dirty="0" smtClean="0">
                <a:latin typeface="Cambria" pitchFamily="18" charset="0"/>
                <a:cs typeface="Calibri"/>
              </a:rPr>
              <a:t> λ</a:t>
            </a:r>
            <a:endParaRPr lang="tr-TR" sz="1400" b="1" dirty="0">
              <a:latin typeface="Cambria" pitchFamily="18" charset="0"/>
            </a:endParaRPr>
          </a:p>
        </p:txBody>
      </p:sp>
      <p:sp>
        <p:nvSpPr>
          <p:cNvPr id="72" name="53 Metin kutusu"/>
          <p:cNvSpPr txBox="1"/>
          <p:nvPr/>
        </p:nvSpPr>
        <p:spPr>
          <a:xfrm>
            <a:off x="2029924" y="2479259"/>
            <a:ext cx="1716821" cy="333406"/>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latin typeface="Cambria" pitchFamily="18" charset="0"/>
                <a:cs typeface="Calibri" pitchFamily="34" charset="0"/>
              </a:rPr>
              <a:t>Dalga Boyu-</a:t>
            </a:r>
            <a:r>
              <a:rPr lang="el-GR" sz="1400" b="1" dirty="0" smtClean="0">
                <a:latin typeface="Cambria" pitchFamily="18" charset="0"/>
                <a:cs typeface="Calibri" pitchFamily="34" charset="0"/>
              </a:rPr>
              <a:t>λ</a:t>
            </a:r>
            <a:r>
              <a:rPr lang="tr-TR" sz="1400" dirty="0" smtClean="0">
                <a:latin typeface="Cambria" pitchFamily="18" charset="0"/>
                <a:cs typeface="Calibri" pitchFamily="34" charset="0"/>
              </a:rPr>
              <a:t> </a:t>
            </a:r>
            <a:r>
              <a:rPr lang="tr-TR" sz="1400" dirty="0" smtClean="0">
                <a:latin typeface="Calibri" pitchFamily="34" charset="0"/>
                <a:cs typeface="Calibri" pitchFamily="34" charset="0"/>
              </a:rPr>
              <a:t>(cm)</a:t>
            </a:r>
            <a:endParaRPr lang="tr-TR" sz="1400" dirty="0">
              <a:latin typeface="Calibri" pitchFamily="34" charset="0"/>
              <a:cs typeface="Calibri" pitchFamily="34" charset="0"/>
            </a:endParaRPr>
          </a:p>
        </p:txBody>
      </p:sp>
      <p:sp>
        <p:nvSpPr>
          <p:cNvPr id="2" name="Metin kutusu 1"/>
          <p:cNvSpPr txBox="1"/>
          <p:nvPr/>
        </p:nvSpPr>
        <p:spPr>
          <a:xfrm>
            <a:off x="1915624" y="2517359"/>
            <a:ext cx="304800" cy="307777"/>
          </a:xfrm>
          <a:prstGeom prst="rect">
            <a:avLst/>
          </a:prstGeom>
          <a:noFill/>
        </p:spPr>
        <p:txBody>
          <a:bodyPr wrap="square" rtlCol="0">
            <a:spAutoFit/>
          </a:bodyPr>
          <a:lstStyle/>
          <a:p>
            <a:r>
              <a:rPr lang="tr-TR" sz="1400" b="1" i="1" dirty="0">
                <a:solidFill>
                  <a:srgbClr val="C00000"/>
                </a:solidFill>
                <a:latin typeface="Calibri" pitchFamily="34" charset="0"/>
                <a:cs typeface="Calibri" pitchFamily="34" charset="0"/>
              </a:rPr>
              <a:t>A</a:t>
            </a:r>
          </a:p>
        </p:txBody>
      </p:sp>
      <p:sp>
        <p:nvSpPr>
          <p:cNvPr id="73" name="Metin kutusu 72"/>
          <p:cNvSpPr txBox="1"/>
          <p:nvPr/>
        </p:nvSpPr>
        <p:spPr>
          <a:xfrm>
            <a:off x="3572053" y="2547208"/>
            <a:ext cx="304800" cy="307777"/>
          </a:xfrm>
          <a:prstGeom prst="rect">
            <a:avLst/>
          </a:prstGeom>
          <a:noFill/>
        </p:spPr>
        <p:txBody>
          <a:bodyPr wrap="square" rtlCol="0">
            <a:spAutoFit/>
          </a:bodyPr>
          <a:lstStyle/>
          <a:p>
            <a:r>
              <a:rPr lang="tr-TR" sz="1400" b="1" i="1" dirty="0" smtClean="0">
                <a:solidFill>
                  <a:srgbClr val="C00000"/>
                </a:solidFill>
                <a:latin typeface="Calibri" pitchFamily="34" charset="0"/>
                <a:cs typeface="Calibri" pitchFamily="34" charset="0"/>
              </a:rPr>
              <a:t>B</a:t>
            </a:r>
            <a:endParaRPr lang="tr-TR" sz="1400" b="1" i="1" dirty="0">
              <a:solidFill>
                <a:srgbClr val="C00000"/>
              </a:solidFill>
              <a:latin typeface="Calibri" pitchFamily="34" charset="0"/>
              <a:cs typeface="Calibri" pitchFamily="34" charset="0"/>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2000" tmFilter="0, 0; .2, .5; .8, .5; 1, 0"/>
                                        <p:tgtEl>
                                          <p:spTgt spid="265346"/>
                                        </p:tgtEl>
                                      </p:cBhvr>
                                    </p:animEffect>
                                    <p:animScale>
                                      <p:cBhvr>
                                        <p:cTn id="7" dur="1000" autoRev="1" fill="hold"/>
                                        <p:tgtEl>
                                          <p:spTgt spid="265346"/>
                                        </p:tgtEl>
                                      </p:cBhvr>
                                      <p:by x="105000" y="105000"/>
                                    </p:animScale>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Effect transition="in" filter="fade">
                                      <p:cBhvr>
                                        <p:cTn id="12" dur="500"/>
                                        <p:tgtEl>
                                          <p:spTgt spid="4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fade">
                                      <p:cBhvr>
                                        <p:cTn id="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346" grpId="0" animBg="1"/>
      <p:bldP spid="45" grpId="0" animBg="1"/>
      <p:bldP spid="6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35" name="74 Dikdörtgen"/>
          <p:cNvSpPr/>
          <p:nvPr/>
        </p:nvSpPr>
        <p:spPr>
          <a:xfrm>
            <a:off x="761041" y="1415457"/>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solidFill>
                <a:srgbClr val="FFFFFF"/>
              </a:solidFill>
            </a:endParaRPr>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SESİN FİZİKSEL ÖZELLİKLERİ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(SESİN BASINCI VE GÜCÜ)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2" name="Grup 11"/>
          <p:cNvGrpSpPr/>
          <p:nvPr/>
        </p:nvGrpSpPr>
        <p:grpSpPr>
          <a:xfrm>
            <a:off x="4368028" y="3431464"/>
            <a:ext cx="3959071" cy="1854456"/>
            <a:chOff x="4368028" y="3431464"/>
            <a:chExt cx="3959071" cy="1854456"/>
          </a:xfrm>
        </p:grpSpPr>
        <p:grpSp>
          <p:nvGrpSpPr>
            <p:cNvPr id="17" name="Grup 16"/>
            <p:cNvGrpSpPr/>
            <p:nvPr/>
          </p:nvGrpSpPr>
          <p:grpSpPr>
            <a:xfrm>
              <a:off x="4733926" y="4120852"/>
              <a:ext cx="2016000" cy="307777"/>
              <a:chOff x="5200650" y="2168227"/>
              <a:chExt cx="2376000" cy="307777"/>
            </a:xfrm>
          </p:grpSpPr>
          <p:cxnSp>
            <p:nvCxnSpPr>
              <p:cNvPr id="8" name="Düz Ok Bağlayıcısı 7"/>
              <p:cNvCxnSpPr/>
              <p:nvPr/>
            </p:nvCxnSpPr>
            <p:spPr>
              <a:xfrm>
                <a:off x="5200650" y="2417258"/>
                <a:ext cx="2376000" cy="0"/>
              </a:xfrm>
              <a:prstGeom prst="straightConnector1">
                <a:avLst/>
              </a:prstGeom>
              <a:ln w="34925">
                <a:solidFill>
                  <a:srgbClr val="575F57"/>
                </a:solidFill>
                <a:headEnd type="arrow"/>
                <a:tailEnd type="arrow"/>
              </a:ln>
            </p:spPr>
            <p:style>
              <a:lnRef idx="3">
                <a:schemeClr val="accent1"/>
              </a:lnRef>
              <a:fillRef idx="0">
                <a:schemeClr val="accent1"/>
              </a:fillRef>
              <a:effectRef idx="2">
                <a:schemeClr val="accent1"/>
              </a:effectRef>
              <a:fontRef idx="minor">
                <a:schemeClr val="tx1"/>
              </a:fontRef>
            </p:style>
          </p:cxnSp>
          <p:sp>
            <p:nvSpPr>
              <p:cNvPr id="9" name="Metin kutusu 8"/>
              <p:cNvSpPr txBox="1"/>
              <p:nvPr/>
            </p:nvSpPr>
            <p:spPr>
              <a:xfrm>
                <a:off x="5908123" y="2168227"/>
                <a:ext cx="998784" cy="307777"/>
              </a:xfrm>
              <a:prstGeom prst="rect">
                <a:avLst/>
              </a:prstGeom>
              <a:noFill/>
            </p:spPr>
            <p:txBody>
              <a:bodyPr wrap="square" rtlCol="0">
                <a:spAutoFit/>
              </a:bodyPr>
              <a:lstStyle/>
              <a:p>
                <a:pPr algn="ctr"/>
                <a:r>
                  <a:rPr lang="tr-TR" sz="1400" b="1" dirty="0" smtClean="0">
                    <a:latin typeface="Calibri" pitchFamily="34" charset="0"/>
                    <a:cs typeface="Calibri" pitchFamily="34" charset="0"/>
                  </a:rPr>
                  <a:t>1 Metre</a:t>
                </a:r>
                <a:endParaRPr lang="tr-TR" sz="1400" b="1" dirty="0">
                  <a:latin typeface="Calibri" pitchFamily="34" charset="0"/>
                  <a:cs typeface="Calibri" pitchFamily="34" charset="0"/>
                </a:endParaRPr>
              </a:p>
            </p:txBody>
          </p:sp>
        </p:grpSp>
        <p:sp>
          <p:nvSpPr>
            <p:cNvPr id="21" name="53 Metin kutusu"/>
            <p:cNvSpPr txBox="1"/>
            <p:nvPr/>
          </p:nvSpPr>
          <p:spPr>
            <a:xfrm rot="16200000">
              <a:off x="3708242" y="4288808"/>
              <a:ext cx="1656897" cy="337325"/>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200" dirty="0" smtClean="0">
                  <a:latin typeface="Cambria" pitchFamily="18" charset="0"/>
                </a:rPr>
                <a:t>Ses Basıncı=</a:t>
              </a:r>
              <a:r>
                <a:rPr lang="tr-TR" sz="1200" b="1" dirty="0" smtClean="0">
                  <a:latin typeface="Cambria" pitchFamily="18" charset="0"/>
                </a:rPr>
                <a:t>Ses Gücü</a:t>
              </a:r>
              <a:endParaRPr lang="tr-TR" sz="800" b="1" dirty="0">
                <a:latin typeface="Cambria" pitchFamily="18" charset="0"/>
              </a:endParaRPr>
            </a:p>
          </p:txBody>
        </p:sp>
        <p:pic>
          <p:nvPicPr>
            <p:cNvPr id="30" name="Picture 2" descr="C:\Users\ahmet\Desktop\imagesCAA2Z1S2.jpg"/>
            <p:cNvPicPr>
              <a:picLocks noChangeAspect="1" noChangeArrowheads="1"/>
            </p:cNvPicPr>
            <p:nvPr/>
          </p:nvPicPr>
          <p:blipFill>
            <a:blip r:embed="rId3">
              <a:extLst>
                <a:ext uri="{BEBA8EAE-BF5A-486C-A8C5-ECC9F3942E4B}">
                  <a14:imgProps xmlns:a14="http://schemas.microsoft.com/office/drawing/2010/main">
                    <a14:imgLayer r:embed="rId4">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6772277" y="3431464"/>
              <a:ext cx="1554822" cy="1854456"/>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grpSp>
      <p:grpSp>
        <p:nvGrpSpPr>
          <p:cNvPr id="5" name="Grup 4"/>
          <p:cNvGrpSpPr/>
          <p:nvPr/>
        </p:nvGrpSpPr>
        <p:grpSpPr>
          <a:xfrm>
            <a:off x="2066926" y="1413403"/>
            <a:ext cx="2276141" cy="2191833"/>
            <a:chOff x="2066926" y="1413403"/>
            <a:chExt cx="2276141" cy="2191833"/>
          </a:xfrm>
        </p:grpSpPr>
        <p:pic>
          <p:nvPicPr>
            <p:cNvPr id="10243" name="Picture 3" descr="D:\DOKTOR\1-ISTANBULUZMAN\1-EĞİTİM KURUMU\1. İstanbuluzman\2-RESİMLER\Dünya-Uzay-Uçak\network%202.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6926" y="1724024"/>
              <a:ext cx="2250000" cy="1881212"/>
            </a:xfrm>
            <a:prstGeom prst="rect">
              <a:avLst/>
            </a:prstGeom>
            <a:noFill/>
            <a:ln w="0">
              <a:solidFill>
                <a:schemeClr val="bg1">
                  <a:lumMod val="75000"/>
                </a:schemeClr>
              </a:solidFill>
            </a:ln>
            <a:extLst>
              <a:ext uri="{909E8E84-426E-40DD-AFC4-6F175D3DCCD1}">
                <a14:hiddenFill xmlns:a14="http://schemas.microsoft.com/office/drawing/2010/main">
                  <a:solidFill>
                    <a:srgbClr val="FFFFFF"/>
                  </a:solidFill>
                </a14:hiddenFill>
              </a:ext>
            </a:extLst>
          </p:spPr>
        </p:pic>
        <p:sp>
          <p:nvSpPr>
            <p:cNvPr id="23" name="53 Metin kutusu"/>
            <p:cNvSpPr txBox="1"/>
            <p:nvPr/>
          </p:nvSpPr>
          <p:spPr>
            <a:xfrm>
              <a:off x="2066927" y="1413403"/>
              <a:ext cx="2276140" cy="348721"/>
            </a:xfrm>
            <a:prstGeom prst="rect">
              <a:avLst/>
            </a:prstGeom>
            <a:noFill/>
            <a:ln w="3175" cmpd="sng">
              <a:no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600" dirty="0" smtClean="0">
                  <a:latin typeface="Cambria" pitchFamily="18" charset="0"/>
                </a:rPr>
                <a:t>Atmosfer Basıncı</a:t>
              </a:r>
            </a:p>
          </p:txBody>
        </p:sp>
      </p:grpSp>
      <p:sp>
        <p:nvSpPr>
          <p:cNvPr id="2" name="Dikdörtgen 1"/>
          <p:cNvSpPr/>
          <p:nvPr/>
        </p:nvSpPr>
        <p:spPr>
          <a:xfrm>
            <a:off x="4819650" y="2459913"/>
            <a:ext cx="3504165" cy="738664"/>
          </a:xfrm>
          <a:prstGeom prst="rect">
            <a:avLst/>
          </a:prstGeom>
        </p:spPr>
        <p:txBody>
          <a:bodyPr wrap="square">
            <a:spAutoFit/>
          </a:bodyPr>
          <a:lstStyle/>
          <a:p>
            <a:pPr algn="ctr"/>
            <a:r>
              <a:rPr lang="tr-TR" sz="1400" dirty="0" smtClean="0">
                <a:latin typeface="Calibri" pitchFamily="34" charset="0"/>
                <a:cs typeface="Calibri" pitchFamily="34" charset="0"/>
              </a:rPr>
              <a:t>Ses basıncı; </a:t>
            </a:r>
            <a:r>
              <a:rPr lang="tr-TR" sz="1400" dirty="0">
                <a:latin typeface="Calibri" pitchFamily="34" charset="0"/>
                <a:cs typeface="Calibri" pitchFamily="34" charset="0"/>
              </a:rPr>
              <a:t>sesi duyan kişinin, ses kaynağına olan </a:t>
            </a:r>
            <a:r>
              <a:rPr lang="tr-TR" sz="1400" dirty="0" smtClean="0">
                <a:latin typeface="Calibri" pitchFamily="34" charset="0"/>
                <a:cs typeface="Calibri" pitchFamily="34" charset="0"/>
              </a:rPr>
              <a:t>yakınlığına-uzaklığına </a:t>
            </a:r>
            <a:r>
              <a:rPr lang="tr-TR" sz="1400" dirty="0">
                <a:latin typeface="Calibri" pitchFamily="34" charset="0"/>
                <a:cs typeface="Calibri" pitchFamily="34" charset="0"/>
              </a:rPr>
              <a:t>bağlı olduğundan, </a:t>
            </a:r>
            <a:r>
              <a:rPr lang="tr-TR" sz="1400" dirty="0" smtClean="0">
                <a:latin typeface="Calibri" pitchFamily="34" charset="0"/>
                <a:cs typeface="Calibri" pitchFamily="34" charset="0"/>
              </a:rPr>
              <a:t>ses </a:t>
            </a:r>
            <a:r>
              <a:rPr lang="tr-TR" sz="1400" dirty="0">
                <a:latin typeface="Calibri" pitchFamily="34" charset="0"/>
                <a:cs typeface="Calibri" pitchFamily="34" charset="0"/>
              </a:rPr>
              <a:t>gücünün de hesaba katılması gereklidir. </a:t>
            </a:r>
          </a:p>
        </p:txBody>
      </p:sp>
      <p:sp>
        <p:nvSpPr>
          <p:cNvPr id="25" name="Dikdörtgen 24"/>
          <p:cNvSpPr/>
          <p:nvPr/>
        </p:nvSpPr>
        <p:spPr>
          <a:xfrm>
            <a:off x="4819650" y="5314495"/>
            <a:ext cx="3504165" cy="523220"/>
          </a:xfrm>
          <a:prstGeom prst="rect">
            <a:avLst/>
          </a:prstGeom>
          <a:ln w="0">
            <a:solidFill>
              <a:schemeClr val="bg1">
                <a:lumMod val="85000"/>
              </a:schemeClr>
            </a:solidFill>
          </a:ln>
        </p:spPr>
        <p:txBody>
          <a:bodyPr wrap="square">
            <a:spAutoFit/>
          </a:bodyPr>
          <a:lstStyle/>
          <a:p>
            <a:pPr algn="ctr"/>
            <a:r>
              <a:rPr lang="tr-TR" sz="1400" i="1" dirty="0" smtClean="0">
                <a:latin typeface="Calibri" pitchFamily="34" charset="0"/>
                <a:cs typeface="Calibri" pitchFamily="34" charset="0"/>
              </a:rPr>
              <a:t>Kulağa gelen ses basıncına kulağın verdiği tepkinin, logaritmik hesaplanmasına </a:t>
            </a:r>
            <a:r>
              <a:rPr lang="tr-TR" sz="1400" b="1" i="1" dirty="0" smtClean="0">
                <a:latin typeface="Calibri" pitchFamily="34" charset="0"/>
                <a:cs typeface="Calibri" pitchFamily="34" charset="0"/>
              </a:rPr>
              <a:t>dB</a:t>
            </a:r>
            <a:r>
              <a:rPr lang="tr-TR" sz="1400" i="1" dirty="0" smtClean="0">
                <a:latin typeface="Calibri" pitchFamily="34" charset="0"/>
                <a:cs typeface="Calibri" pitchFamily="34" charset="0"/>
              </a:rPr>
              <a:t> denir.  </a:t>
            </a:r>
            <a:endParaRPr lang="tr-TR" sz="1400" i="1" dirty="0">
              <a:latin typeface="Calibri" pitchFamily="34" charset="0"/>
              <a:cs typeface="Calibri" pitchFamily="34" charset="0"/>
            </a:endParaRPr>
          </a:p>
        </p:txBody>
      </p:sp>
      <p:grpSp>
        <p:nvGrpSpPr>
          <p:cNvPr id="13" name="Grup 12"/>
          <p:cNvGrpSpPr/>
          <p:nvPr/>
        </p:nvGrpSpPr>
        <p:grpSpPr>
          <a:xfrm>
            <a:off x="762001" y="3567136"/>
            <a:ext cx="3571541" cy="861492"/>
            <a:chOff x="762001" y="3567136"/>
            <a:chExt cx="3571541" cy="861492"/>
          </a:xfrm>
        </p:grpSpPr>
        <p:grpSp>
          <p:nvGrpSpPr>
            <p:cNvPr id="6" name="Grup 5"/>
            <p:cNvGrpSpPr/>
            <p:nvPr/>
          </p:nvGrpSpPr>
          <p:grpSpPr>
            <a:xfrm>
              <a:off x="847727" y="3619499"/>
              <a:ext cx="3485815" cy="809129"/>
              <a:chOff x="847727" y="3619499"/>
              <a:chExt cx="3485815" cy="809129"/>
            </a:xfrm>
          </p:grpSpPr>
          <p:pic>
            <p:nvPicPr>
              <p:cNvPr id="7" name="Resim 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057402" y="3619499"/>
                <a:ext cx="2276140" cy="809129"/>
              </a:xfrm>
              <a:prstGeom prst="rect">
                <a:avLst/>
              </a:prstGeom>
            </p:spPr>
          </p:pic>
          <p:pic>
            <p:nvPicPr>
              <p:cNvPr id="6147" name="Picture 3" descr="C:\Users\ahmet\Desktop\diyapazon.jpg"/>
              <p:cNvPicPr preferRelativeResize="0">
                <a:picLocks noChangeArrowheads="1"/>
              </p:cNvPicPr>
              <p:nvPr/>
            </p:nvPicPr>
            <p:blipFill>
              <a:blip r:embed="rId7">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847727" y="3629993"/>
                <a:ext cx="1170259" cy="784800"/>
              </a:xfrm>
              <a:prstGeom prst="rect">
                <a:avLst/>
              </a:prstGeom>
              <a:ln w="9525">
                <a:solidFill>
                  <a:schemeClr val="bg1">
                    <a:lumMod val="65000"/>
                  </a:schemeClr>
                </a:solid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grpSp>
        <p:sp>
          <p:nvSpPr>
            <p:cNvPr id="4" name="Metin kutusu 3"/>
            <p:cNvSpPr txBox="1"/>
            <p:nvPr/>
          </p:nvSpPr>
          <p:spPr>
            <a:xfrm>
              <a:off x="762001" y="3759908"/>
              <a:ext cx="428625" cy="261610"/>
            </a:xfrm>
            <a:prstGeom prst="rect">
              <a:avLst/>
            </a:prstGeom>
            <a:noFill/>
          </p:spPr>
          <p:txBody>
            <a:bodyPr wrap="square" rtlCol="0">
              <a:spAutoFit/>
            </a:bodyPr>
            <a:lstStyle/>
            <a:p>
              <a:r>
                <a:rPr lang="tr-TR" sz="1100" dirty="0" smtClean="0">
                  <a:latin typeface="Calibri" pitchFamily="34" charset="0"/>
                  <a:cs typeface="Calibri" pitchFamily="34" charset="0"/>
                </a:rPr>
                <a:t>Bir</a:t>
              </a:r>
              <a:endParaRPr lang="tr-TR" sz="1100" dirty="0">
                <a:latin typeface="Calibri" pitchFamily="34" charset="0"/>
                <a:cs typeface="Calibri" pitchFamily="34" charset="0"/>
              </a:endParaRPr>
            </a:p>
          </p:txBody>
        </p:sp>
        <p:sp>
          <p:nvSpPr>
            <p:cNvPr id="3" name="Dikdörtgen 2"/>
            <p:cNvSpPr/>
            <p:nvPr/>
          </p:nvSpPr>
          <p:spPr>
            <a:xfrm>
              <a:off x="1357341" y="3567136"/>
              <a:ext cx="708848" cy="400110"/>
            </a:xfrm>
            <a:prstGeom prst="rect">
              <a:avLst/>
            </a:prstGeom>
          </p:spPr>
          <p:txBody>
            <a:bodyPr wrap="none">
              <a:spAutoFit/>
            </a:bodyPr>
            <a:lstStyle/>
            <a:p>
              <a:pPr algn="ctr"/>
              <a:r>
                <a:rPr lang="tr-TR" sz="1000" i="1" dirty="0" smtClean="0">
                  <a:latin typeface="Calibri" pitchFamily="34" charset="0"/>
                  <a:cs typeface="Calibri" pitchFamily="34" charset="0"/>
                </a:rPr>
                <a:t>Sinüzoidal</a:t>
              </a:r>
            </a:p>
            <a:p>
              <a:pPr algn="ctr"/>
              <a:r>
                <a:rPr lang="tr-TR" sz="1000" i="1" dirty="0" smtClean="0">
                  <a:latin typeface="Calibri" pitchFamily="34" charset="0"/>
                  <a:cs typeface="Calibri" pitchFamily="34" charset="0"/>
                </a:rPr>
                <a:t>«saf ses»</a:t>
              </a:r>
              <a:endParaRPr lang="tr-TR" sz="1000" i="1" dirty="0">
                <a:latin typeface="Calibri" pitchFamily="34" charset="0"/>
                <a:cs typeface="Calibri" pitchFamily="34" charset="0"/>
              </a:endParaRPr>
            </a:p>
          </p:txBody>
        </p:sp>
      </p:grpSp>
      <p:grpSp>
        <p:nvGrpSpPr>
          <p:cNvPr id="11" name="Grup 10"/>
          <p:cNvGrpSpPr/>
          <p:nvPr/>
        </p:nvGrpSpPr>
        <p:grpSpPr>
          <a:xfrm>
            <a:off x="1904304" y="5285920"/>
            <a:ext cx="2584761" cy="752723"/>
            <a:chOff x="1904304" y="5285920"/>
            <a:chExt cx="2584761" cy="752723"/>
          </a:xfrm>
        </p:grpSpPr>
        <p:sp>
          <p:nvSpPr>
            <p:cNvPr id="18" name="53 Metin kutusu"/>
            <p:cNvSpPr txBox="1"/>
            <p:nvPr/>
          </p:nvSpPr>
          <p:spPr>
            <a:xfrm>
              <a:off x="2059836" y="5285920"/>
              <a:ext cx="2268000" cy="371929"/>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endParaRPr lang="tr-TR" b="1" dirty="0" smtClean="0">
                <a:latin typeface="Cambria" pitchFamily="18" charset="0"/>
              </a:endParaRPr>
            </a:p>
            <a:p>
              <a:pPr algn="ctr"/>
              <a:r>
                <a:rPr lang="tr-TR" sz="1200" b="1" dirty="0" smtClean="0">
                  <a:latin typeface="Cambria" pitchFamily="18" charset="0"/>
                </a:rPr>
                <a:t>Ses Basıncı</a:t>
              </a:r>
              <a:r>
                <a:rPr lang="tr-TR" sz="1200" dirty="0" smtClean="0">
                  <a:latin typeface="Cambria" pitchFamily="18" charset="0"/>
                </a:rPr>
                <a:t>=Sıkışma-Genleşme</a:t>
              </a:r>
            </a:p>
            <a:p>
              <a:pPr algn="ctr"/>
              <a:endParaRPr lang="tr-TR" sz="1000" dirty="0" smtClean="0">
                <a:latin typeface="Cambria" pitchFamily="18" charset="0"/>
              </a:endParaRPr>
            </a:p>
          </p:txBody>
        </p:sp>
        <p:sp>
          <p:nvSpPr>
            <p:cNvPr id="24" name="53 Metin kutusu"/>
            <p:cNvSpPr txBox="1"/>
            <p:nvPr/>
          </p:nvSpPr>
          <p:spPr>
            <a:xfrm>
              <a:off x="1904304" y="5733880"/>
              <a:ext cx="2584761" cy="304763"/>
            </a:xfrm>
            <a:prstGeom prst="rect">
              <a:avLst/>
            </a:prstGeom>
            <a:noFill/>
            <a:ln w="3175" cmpd="sng">
              <a:no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000" i="1" dirty="0" smtClean="0">
                  <a:latin typeface="Cambria" pitchFamily="18" charset="0"/>
                </a:rPr>
                <a:t>(</a:t>
              </a:r>
              <a:r>
                <a:rPr lang="tr-TR" sz="1000" b="1" i="1" dirty="0" smtClean="0">
                  <a:latin typeface="Cambria" pitchFamily="18" charset="0"/>
                </a:rPr>
                <a:t>Basınç</a:t>
              </a:r>
              <a:r>
                <a:rPr lang="tr-TR" sz="1000" i="1" dirty="0" smtClean="0">
                  <a:latin typeface="Cambria" pitchFamily="18" charset="0"/>
                </a:rPr>
                <a:t>: Birim alana uygulanan kuvvet)</a:t>
              </a:r>
            </a:p>
          </p:txBody>
        </p:sp>
      </p:grpSp>
      <p:grpSp>
        <p:nvGrpSpPr>
          <p:cNvPr id="14" name="Grup 13"/>
          <p:cNvGrpSpPr/>
          <p:nvPr/>
        </p:nvGrpSpPr>
        <p:grpSpPr>
          <a:xfrm>
            <a:off x="768077" y="4414793"/>
            <a:ext cx="3552449" cy="839623"/>
            <a:chOff x="768077" y="4414793"/>
            <a:chExt cx="3552449" cy="839623"/>
          </a:xfrm>
        </p:grpSpPr>
        <p:grpSp>
          <p:nvGrpSpPr>
            <p:cNvPr id="10" name="Grup 9"/>
            <p:cNvGrpSpPr/>
            <p:nvPr/>
          </p:nvGrpSpPr>
          <p:grpSpPr>
            <a:xfrm>
              <a:off x="847726" y="4444416"/>
              <a:ext cx="3472800" cy="810000"/>
              <a:chOff x="847726" y="4444416"/>
              <a:chExt cx="3472800" cy="810000"/>
            </a:xfrm>
          </p:grpSpPr>
          <p:pic>
            <p:nvPicPr>
              <p:cNvPr id="6146" name="Picture 2" descr="C:\Users\ahmet\Desktop\dalga.jpg"/>
              <p:cNvPicPr preferRelativeResize="0">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66926" y="4444416"/>
                <a:ext cx="2253600" cy="810000"/>
              </a:xfrm>
              <a:prstGeom prst="rect">
                <a:avLst/>
              </a:prstGeom>
              <a:noFill/>
              <a:ln w="9525">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26" name="Picture 3" descr="C:\Users\ahmet\Desktop\diyapazon.jpg"/>
              <p:cNvPicPr preferRelativeResize="0">
                <a:picLocks noChangeArrowheads="1"/>
              </p:cNvPicPr>
              <p:nvPr/>
            </p:nvPicPr>
            <p:blipFill>
              <a:blip r:embed="rId7">
                <a:duotone>
                  <a:prstClr val="black"/>
                  <a:schemeClr val="accent4">
                    <a:tint val="45000"/>
                    <a:satMod val="400000"/>
                  </a:schemeClr>
                </a:duotone>
                <a:extLst>
                  <a:ext uri="{28A0092B-C50C-407E-A947-70E740481C1C}">
                    <a14:useLocalDpi xmlns:a14="http://schemas.microsoft.com/office/drawing/2010/main" val="0"/>
                  </a:ext>
                </a:extLst>
              </a:blip>
              <a:srcRect/>
              <a:stretch>
                <a:fillRect/>
              </a:stretch>
            </p:blipFill>
            <p:spPr bwMode="auto">
              <a:xfrm>
                <a:off x="847726" y="4453941"/>
                <a:ext cx="1170259" cy="784800"/>
              </a:xfrm>
              <a:prstGeom prst="rect">
                <a:avLst/>
              </a:prstGeom>
              <a:ln w="9525">
                <a:solidFill>
                  <a:schemeClr val="bg1">
                    <a:lumMod val="65000"/>
                  </a:schemeClr>
                </a:solid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grpSp>
        <p:sp>
          <p:nvSpPr>
            <p:cNvPr id="27" name="Metin kutusu 26"/>
            <p:cNvSpPr txBox="1"/>
            <p:nvPr/>
          </p:nvSpPr>
          <p:spPr>
            <a:xfrm>
              <a:off x="768077" y="4725752"/>
              <a:ext cx="626678" cy="261610"/>
            </a:xfrm>
            <a:prstGeom prst="rect">
              <a:avLst/>
            </a:prstGeom>
            <a:noFill/>
          </p:spPr>
          <p:txBody>
            <a:bodyPr wrap="square" rtlCol="0">
              <a:spAutoFit/>
            </a:bodyPr>
            <a:lstStyle/>
            <a:p>
              <a:r>
                <a:rPr lang="tr-TR" sz="1100" dirty="0" smtClean="0">
                  <a:latin typeface="Calibri" pitchFamily="34" charset="0"/>
                  <a:cs typeface="Calibri" pitchFamily="34" charset="0"/>
                </a:rPr>
                <a:t>Bir/Bir</a:t>
              </a:r>
              <a:endParaRPr lang="tr-TR" sz="1100" dirty="0">
                <a:latin typeface="Calibri" pitchFamily="34" charset="0"/>
                <a:cs typeface="Calibri" pitchFamily="34" charset="0"/>
              </a:endParaRPr>
            </a:p>
          </p:txBody>
        </p:sp>
        <p:sp>
          <p:nvSpPr>
            <p:cNvPr id="28" name="Dikdörtgen 27"/>
            <p:cNvSpPr/>
            <p:nvPr/>
          </p:nvSpPr>
          <p:spPr>
            <a:xfrm>
              <a:off x="1307679" y="4414793"/>
              <a:ext cx="790602" cy="246221"/>
            </a:xfrm>
            <a:prstGeom prst="rect">
              <a:avLst/>
            </a:prstGeom>
          </p:spPr>
          <p:txBody>
            <a:bodyPr wrap="none">
              <a:spAutoFit/>
            </a:bodyPr>
            <a:lstStyle/>
            <a:p>
              <a:pPr algn="ctr"/>
              <a:r>
                <a:rPr lang="tr-TR" sz="1000" i="1" dirty="0" smtClean="0">
                  <a:latin typeface="Calibri" pitchFamily="34" charset="0"/>
                  <a:cs typeface="Calibri" pitchFamily="34" charset="0"/>
                </a:rPr>
                <a:t>Farklı sesler</a:t>
              </a:r>
              <a:endParaRPr lang="tr-TR" sz="1000" i="1" dirty="0">
                <a:latin typeface="Calibri" pitchFamily="34" charset="0"/>
                <a:cs typeface="Calibri" pitchFamily="34" charset="0"/>
              </a:endParaRPr>
            </a:p>
          </p:txBody>
        </p:sp>
      </p:grpSp>
      <p:sp>
        <p:nvSpPr>
          <p:cNvPr id="15" name="Dikdörtgen 14"/>
          <p:cNvSpPr/>
          <p:nvPr/>
        </p:nvSpPr>
        <p:spPr>
          <a:xfrm>
            <a:off x="1498213" y="6049748"/>
            <a:ext cx="3038477" cy="400110"/>
          </a:xfrm>
          <a:prstGeom prst="rect">
            <a:avLst/>
          </a:prstGeom>
        </p:spPr>
        <p:txBody>
          <a:bodyPr wrap="square">
            <a:spAutoFit/>
          </a:bodyPr>
          <a:lstStyle/>
          <a:p>
            <a:pPr algn="ctr"/>
            <a:r>
              <a:rPr lang="tr-TR" sz="1000" i="1" dirty="0">
                <a:solidFill>
                  <a:schemeClr val="dk1"/>
                </a:solidFill>
                <a:latin typeface="Cambria" pitchFamily="18" charset="0"/>
                <a:cs typeface="+mn-cs"/>
              </a:rPr>
              <a:t>Ses dalgalarının sıkışma ve gevşemeler sırasında birim yüzeye yaptığı basınç, nesnel olarak ölçülebilir.</a:t>
            </a:r>
          </a:p>
        </p:txBody>
      </p:sp>
    </p:spTree>
    <p:extLst>
      <p:ext uri="{BB962C8B-B14F-4D97-AF65-F5344CB8AC3E}">
        <p14:creationId xmlns:p14="http://schemas.microsoft.com/office/powerpoint/2010/main" val="5367956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1000"/>
                                        <p:tgtEl>
                                          <p:spTgt spid="11"/>
                                        </p:tgtEl>
                                      </p:cBhvr>
                                    </p:animEffect>
                                    <p:anim calcmode="lin" valueType="num">
                                      <p:cBhvr>
                                        <p:cTn id="29" dur="1000" fill="hold"/>
                                        <p:tgtEl>
                                          <p:spTgt spid="11"/>
                                        </p:tgtEl>
                                        <p:attrNameLst>
                                          <p:attrName>ppt_x</p:attrName>
                                        </p:attrNameLst>
                                      </p:cBhvr>
                                      <p:tavLst>
                                        <p:tav tm="0">
                                          <p:val>
                                            <p:strVal val="#ppt_x"/>
                                          </p:val>
                                        </p:tav>
                                        <p:tav tm="100000">
                                          <p:val>
                                            <p:strVal val="#ppt_x"/>
                                          </p:val>
                                        </p:tav>
                                      </p:tavLst>
                                    </p:anim>
                                    <p:anim calcmode="lin" valueType="num">
                                      <p:cBhvr>
                                        <p:cTn id="3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fade">
                                      <p:cBhvr>
                                        <p:cTn id="35" dur="1000"/>
                                        <p:tgtEl>
                                          <p:spTgt spid="2"/>
                                        </p:tgtEl>
                                      </p:cBhvr>
                                    </p:animEffect>
                                    <p:anim calcmode="lin" valueType="num">
                                      <p:cBhvr>
                                        <p:cTn id="36" dur="1000" fill="hold"/>
                                        <p:tgtEl>
                                          <p:spTgt spid="2"/>
                                        </p:tgtEl>
                                        <p:attrNameLst>
                                          <p:attrName>ppt_x</p:attrName>
                                        </p:attrNameLst>
                                      </p:cBhvr>
                                      <p:tavLst>
                                        <p:tav tm="0">
                                          <p:val>
                                            <p:strVal val="#ppt_x"/>
                                          </p:val>
                                        </p:tav>
                                        <p:tav tm="100000">
                                          <p:val>
                                            <p:strVal val="#ppt_x"/>
                                          </p:val>
                                        </p:tav>
                                      </p:tavLst>
                                    </p:anim>
                                    <p:anim calcmode="lin" valueType="num">
                                      <p:cBhvr>
                                        <p:cTn id="37"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1000"/>
                                        <p:tgtEl>
                                          <p:spTgt spid="25"/>
                                        </p:tgtEl>
                                      </p:cBhvr>
                                    </p:animEffect>
                                    <p:anim calcmode="lin" valueType="num">
                                      <p:cBhvr>
                                        <p:cTn id="50" dur="1000" fill="hold"/>
                                        <p:tgtEl>
                                          <p:spTgt spid="25"/>
                                        </p:tgtEl>
                                        <p:attrNameLst>
                                          <p:attrName>ppt_x</p:attrName>
                                        </p:attrNameLst>
                                      </p:cBhvr>
                                      <p:tavLst>
                                        <p:tav tm="0">
                                          <p:val>
                                            <p:strVal val="#ppt_x"/>
                                          </p:val>
                                        </p:tav>
                                        <p:tav tm="100000">
                                          <p:val>
                                            <p:strVal val="#ppt_x"/>
                                          </p:val>
                                        </p:tav>
                                      </p:tavLst>
                                    </p:anim>
                                    <p:anim calcmode="lin" valueType="num">
                                      <p:cBhvr>
                                        <p:cTn id="51"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35" name="74 Dikdörtgen"/>
          <p:cNvSpPr/>
          <p:nvPr/>
        </p:nvSpPr>
        <p:spPr>
          <a:xfrm>
            <a:off x="761041" y="1415457"/>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solidFill>
                <a:srgbClr val="FFFFFF"/>
              </a:solidFill>
            </a:endParaRPr>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SESİN FİZİKSEL ÖZELLİKLERİ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(SESİN BASINCI VE GÜCÜ)</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4829176" y="3644602"/>
            <a:ext cx="2016000" cy="307777"/>
            <a:chOff x="5200650" y="2292052"/>
            <a:chExt cx="2376000" cy="307777"/>
          </a:xfrm>
        </p:grpSpPr>
        <p:cxnSp>
          <p:nvCxnSpPr>
            <p:cNvPr id="8" name="Düz Ok Bağlayıcısı 7"/>
            <p:cNvCxnSpPr/>
            <p:nvPr/>
          </p:nvCxnSpPr>
          <p:spPr>
            <a:xfrm>
              <a:off x="5200650" y="2541083"/>
              <a:ext cx="2376000" cy="0"/>
            </a:xfrm>
            <a:prstGeom prst="straightConnector1">
              <a:avLst/>
            </a:prstGeom>
            <a:ln w="34925">
              <a:solidFill>
                <a:srgbClr val="575F57"/>
              </a:solidFill>
              <a:headEnd type="arrow"/>
              <a:tailEnd type="arrow"/>
            </a:ln>
          </p:spPr>
          <p:style>
            <a:lnRef idx="3">
              <a:schemeClr val="accent1"/>
            </a:lnRef>
            <a:fillRef idx="0">
              <a:schemeClr val="accent1"/>
            </a:fillRef>
            <a:effectRef idx="2">
              <a:schemeClr val="accent1"/>
            </a:effectRef>
            <a:fontRef idx="minor">
              <a:schemeClr val="tx1"/>
            </a:fontRef>
          </p:style>
        </p:cxnSp>
        <p:sp>
          <p:nvSpPr>
            <p:cNvPr id="9" name="Metin kutusu 8"/>
            <p:cNvSpPr txBox="1"/>
            <p:nvPr/>
          </p:nvSpPr>
          <p:spPr>
            <a:xfrm>
              <a:off x="5908123" y="2292052"/>
              <a:ext cx="998784" cy="307777"/>
            </a:xfrm>
            <a:prstGeom prst="rect">
              <a:avLst/>
            </a:prstGeom>
            <a:noFill/>
          </p:spPr>
          <p:txBody>
            <a:bodyPr wrap="square" rtlCol="0">
              <a:spAutoFit/>
            </a:bodyPr>
            <a:lstStyle/>
            <a:p>
              <a:pPr algn="ctr"/>
              <a:r>
                <a:rPr lang="tr-TR" sz="1400" b="1" dirty="0" smtClean="0">
                  <a:latin typeface="Calibri" pitchFamily="34" charset="0"/>
                  <a:cs typeface="Calibri" pitchFamily="34" charset="0"/>
                </a:rPr>
                <a:t>1 Metre</a:t>
              </a:r>
              <a:endParaRPr lang="tr-TR" sz="1400" b="1" dirty="0">
                <a:latin typeface="Calibri" pitchFamily="34" charset="0"/>
                <a:cs typeface="Calibri" pitchFamily="34" charset="0"/>
              </a:endParaRPr>
            </a:p>
          </p:txBody>
        </p:sp>
      </p:grpSp>
      <p:sp>
        <p:nvSpPr>
          <p:cNvPr id="21" name="53 Metin kutusu"/>
          <p:cNvSpPr txBox="1"/>
          <p:nvPr/>
        </p:nvSpPr>
        <p:spPr>
          <a:xfrm rot="16200000">
            <a:off x="3703480" y="3788745"/>
            <a:ext cx="1856924" cy="337325"/>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200" dirty="0" smtClean="0">
                <a:latin typeface="Cambria" pitchFamily="18" charset="0"/>
              </a:rPr>
              <a:t>Ses Basıncı=</a:t>
            </a:r>
            <a:r>
              <a:rPr lang="tr-TR" sz="1200" b="1" dirty="0" smtClean="0">
                <a:latin typeface="Cambria" pitchFamily="18" charset="0"/>
              </a:rPr>
              <a:t>Ses Gücü</a:t>
            </a:r>
            <a:endParaRPr lang="tr-TR" sz="800" b="1" dirty="0">
              <a:latin typeface="Cambria" pitchFamily="18" charset="0"/>
            </a:endParaRPr>
          </a:p>
        </p:txBody>
      </p:sp>
      <p:pic>
        <p:nvPicPr>
          <p:cNvPr id="30" name="Picture 2" descr="C:\Users\ahmet\Desktop\imagesCAA2Z1S2.jpg"/>
          <p:cNvPicPr>
            <a:picLocks noChangeAspect="1" noChangeArrowheads="1"/>
          </p:cNvPicPr>
          <p:nvPr/>
        </p:nvPicPr>
        <p:blipFill>
          <a:blip r:embed="rId3">
            <a:extLst>
              <a:ext uri="{BEBA8EAE-BF5A-486C-A8C5-ECC9F3942E4B}">
                <a14:imgProps xmlns:a14="http://schemas.microsoft.com/office/drawing/2010/main">
                  <a14:imgLayer r:embed="rId4">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6854702" y="3031414"/>
            <a:ext cx="1472397" cy="1854456"/>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
        <p:nvSpPr>
          <p:cNvPr id="2" name="Dikdörtgen 1"/>
          <p:cNvSpPr/>
          <p:nvPr/>
        </p:nvSpPr>
        <p:spPr>
          <a:xfrm>
            <a:off x="4838702" y="3966641"/>
            <a:ext cx="2016000" cy="938719"/>
          </a:xfrm>
          <a:prstGeom prst="rect">
            <a:avLst/>
          </a:prstGeom>
        </p:spPr>
        <p:txBody>
          <a:bodyPr wrap="square">
            <a:spAutoFit/>
          </a:bodyPr>
          <a:lstStyle/>
          <a:p>
            <a:pPr algn="ctr"/>
            <a:r>
              <a:rPr lang="tr-TR" sz="1100" dirty="0" smtClean="0">
                <a:latin typeface="Calibri" pitchFamily="34" charset="0"/>
                <a:cs typeface="Calibri" pitchFamily="34" charset="0"/>
              </a:rPr>
              <a:t>Ses basıncı; </a:t>
            </a:r>
            <a:r>
              <a:rPr lang="tr-TR" sz="1100" dirty="0">
                <a:latin typeface="Calibri" pitchFamily="34" charset="0"/>
                <a:cs typeface="Calibri" pitchFamily="34" charset="0"/>
              </a:rPr>
              <a:t>sesi duyan kişinin, ses kaynağına olan </a:t>
            </a:r>
            <a:r>
              <a:rPr lang="tr-TR" sz="1100" dirty="0" smtClean="0">
                <a:latin typeface="Calibri" pitchFamily="34" charset="0"/>
                <a:cs typeface="Calibri" pitchFamily="34" charset="0"/>
              </a:rPr>
              <a:t>yakınlığına-uzaklığına </a:t>
            </a:r>
            <a:r>
              <a:rPr lang="tr-TR" sz="1100" dirty="0">
                <a:latin typeface="Calibri" pitchFamily="34" charset="0"/>
                <a:cs typeface="Calibri" pitchFamily="34" charset="0"/>
              </a:rPr>
              <a:t>bağlı olduğundan, </a:t>
            </a:r>
            <a:r>
              <a:rPr lang="tr-TR" sz="1100" dirty="0" smtClean="0">
                <a:latin typeface="Calibri" pitchFamily="34" charset="0"/>
                <a:cs typeface="Calibri" pitchFamily="34" charset="0"/>
              </a:rPr>
              <a:t>ses </a:t>
            </a:r>
            <a:r>
              <a:rPr lang="tr-TR" sz="1100" dirty="0">
                <a:latin typeface="Calibri" pitchFamily="34" charset="0"/>
                <a:cs typeface="Calibri" pitchFamily="34" charset="0"/>
              </a:rPr>
              <a:t>gücünün de hesaba katılması gereklidir. </a:t>
            </a:r>
          </a:p>
        </p:txBody>
      </p:sp>
      <p:grpSp>
        <p:nvGrpSpPr>
          <p:cNvPr id="32" name="Grup 31"/>
          <p:cNvGrpSpPr/>
          <p:nvPr/>
        </p:nvGrpSpPr>
        <p:grpSpPr>
          <a:xfrm>
            <a:off x="1095375" y="1644235"/>
            <a:ext cx="3482203" cy="3994754"/>
            <a:chOff x="990600" y="1644235"/>
            <a:chExt cx="3482203" cy="3994754"/>
          </a:xfrm>
        </p:grpSpPr>
        <p:sp>
          <p:nvSpPr>
            <p:cNvPr id="23" name="53 Metin kutusu"/>
            <p:cNvSpPr txBox="1"/>
            <p:nvPr/>
          </p:nvSpPr>
          <p:spPr>
            <a:xfrm>
              <a:off x="1593599" y="1644235"/>
              <a:ext cx="2276140" cy="348721"/>
            </a:xfrm>
            <a:prstGeom prst="rect">
              <a:avLst/>
            </a:prstGeom>
            <a:noFill/>
            <a:ln w="3175" cmpd="sng">
              <a:no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600" dirty="0" smtClean="0">
                  <a:latin typeface="Cambria" pitchFamily="18" charset="0"/>
                </a:rPr>
                <a:t>Atmosfer</a:t>
              </a:r>
            </a:p>
          </p:txBody>
        </p:sp>
        <p:grpSp>
          <p:nvGrpSpPr>
            <p:cNvPr id="20" name="Grup 19"/>
            <p:cNvGrpSpPr/>
            <p:nvPr/>
          </p:nvGrpSpPr>
          <p:grpSpPr>
            <a:xfrm>
              <a:off x="990600" y="2125354"/>
              <a:ext cx="3482203" cy="3513635"/>
              <a:chOff x="8713738" y="1024012"/>
              <a:chExt cx="2883906" cy="5095524"/>
            </a:xfrm>
          </p:grpSpPr>
          <p:grpSp>
            <p:nvGrpSpPr>
              <p:cNvPr id="19" name="Grup 18"/>
              <p:cNvGrpSpPr/>
              <p:nvPr/>
            </p:nvGrpSpPr>
            <p:grpSpPr>
              <a:xfrm>
                <a:off x="8713738" y="1024012"/>
                <a:ext cx="2715980" cy="2455897"/>
                <a:chOff x="-2495329" y="4203800"/>
                <a:chExt cx="2042087" cy="2123658"/>
              </a:xfrm>
            </p:grpSpPr>
            <p:pic>
              <p:nvPicPr>
                <p:cNvPr id="16"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3462" y="5347972"/>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6937075">
                  <a:off x="-1552585" y="498214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9296956">
                  <a:off x="-2495329" y="4282296"/>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1847200" y="420380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2094144" y="4480888"/>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515635">
                  <a:off x="-2080773" y="5110444"/>
                  <a:ext cx="783298" cy="97948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5" name="Grup 44"/>
              <p:cNvGrpSpPr/>
              <p:nvPr/>
            </p:nvGrpSpPr>
            <p:grpSpPr>
              <a:xfrm>
                <a:off x="8848819" y="2348713"/>
                <a:ext cx="2715980" cy="2455897"/>
                <a:chOff x="-2495329" y="4203800"/>
                <a:chExt cx="2042087" cy="2123658"/>
              </a:xfrm>
            </p:grpSpPr>
            <p:pic>
              <p:nvPicPr>
                <p:cNvPr id="46"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3462" y="5347972"/>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6937075">
                  <a:off x="-1552585" y="498214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9296956">
                  <a:off x="-2495329" y="4282296"/>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1847200" y="420380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2094144" y="4480888"/>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515635">
                  <a:off x="-2080773" y="5110444"/>
                  <a:ext cx="783298" cy="97948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2" name="Grup 51"/>
              <p:cNvGrpSpPr/>
              <p:nvPr/>
            </p:nvGrpSpPr>
            <p:grpSpPr>
              <a:xfrm>
                <a:off x="8881664" y="3663639"/>
                <a:ext cx="2715980" cy="2455897"/>
                <a:chOff x="-2495329" y="4203800"/>
                <a:chExt cx="2042087" cy="2123658"/>
              </a:xfrm>
            </p:grpSpPr>
            <p:pic>
              <p:nvPicPr>
                <p:cNvPr id="53"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3462" y="5347972"/>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6937075">
                  <a:off x="-1552585" y="498214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9296956">
                  <a:off x="-2495329" y="4282296"/>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1847200" y="4203800"/>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1317361">
                  <a:off x="-2094144" y="4480888"/>
                  <a:ext cx="1219200" cy="979486"/>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3" descr="C:\Users\DOKTOR\Desktop\stock_weather-snow.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515635">
                  <a:off x="-2080773" y="5110444"/>
                  <a:ext cx="783298" cy="979486"/>
                </a:xfrm>
                <a:prstGeom prst="rect">
                  <a:avLst/>
                </a:prstGeom>
                <a:noFill/>
                <a:extLst>
                  <a:ext uri="{909E8E84-426E-40DD-AFC4-6F175D3DCCD1}">
                    <a14:hiddenFill xmlns:a14="http://schemas.microsoft.com/office/drawing/2010/main">
                      <a:solidFill>
                        <a:srgbClr val="FFFFFF"/>
                      </a:solidFill>
                    </a14:hiddenFill>
                  </a:ext>
                </a:extLst>
              </p:spPr>
            </p:pic>
          </p:grpSp>
        </p:grpSp>
      </p:grpSp>
      <p:grpSp>
        <p:nvGrpSpPr>
          <p:cNvPr id="33" name="Grup 32"/>
          <p:cNvGrpSpPr/>
          <p:nvPr/>
        </p:nvGrpSpPr>
        <p:grpSpPr>
          <a:xfrm>
            <a:off x="1859569" y="3396862"/>
            <a:ext cx="610867" cy="1005261"/>
            <a:chOff x="1859569" y="3396862"/>
            <a:chExt cx="610867" cy="1005261"/>
          </a:xfrm>
        </p:grpSpPr>
        <p:sp>
          <p:nvSpPr>
            <p:cNvPr id="29" name="Sağ Ok 28"/>
            <p:cNvSpPr/>
            <p:nvPr/>
          </p:nvSpPr>
          <p:spPr>
            <a:xfrm>
              <a:off x="1859569" y="3396862"/>
              <a:ext cx="608957" cy="322984"/>
            </a:xfrm>
            <a:prstGeom prst="rightArrow">
              <a:avLst/>
            </a:prstGeom>
            <a:solidFill>
              <a:schemeClr val="bg2">
                <a:lumMod val="60000"/>
                <a:lumOff val="4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a:r>
                <a:rPr lang="tr-TR" sz="800" b="1" dirty="0" smtClean="0">
                  <a:solidFill>
                    <a:schemeClr val="tx1"/>
                  </a:solidFill>
                  <a:latin typeface="Calibri" pitchFamily="34" charset="0"/>
                  <a:cs typeface="Calibri" pitchFamily="34" charset="0"/>
                </a:rPr>
                <a:t>Kuvvet</a:t>
              </a:r>
              <a:endParaRPr lang="tr-TR" sz="800" b="1" dirty="0">
                <a:solidFill>
                  <a:schemeClr val="tx1"/>
                </a:solidFill>
                <a:latin typeface="Calibri" pitchFamily="34" charset="0"/>
                <a:cs typeface="Calibri" pitchFamily="34" charset="0"/>
              </a:endParaRPr>
            </a:p>
          </p:txBody>
        </p:sp>
        <p:sp>
          <p:nvSpPr>
            <p:cNvPr id="160" name="Sağ Ok 159"/>
            <p:cNvSpPr/>
            <p:nvPr/>
          </p:nvSpPr>
          <p:spPr>
            <a:xfrm>
              <a:off x="1861479" y="3731485"/>
              <a:ext cx="608957" cy="322984"/>
            </a:xfrm>
            <a:prstGeom prst="rightArrow">
              <a:avLst/>
            </a:prstGeom>
            <a:solidFill>
              <a:schemeClr val="bg2">
                <a:lumMod val="60000"/>
                <a:lumOff val="4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a:r>
                <a:rPr lang="tr-TR" sz="800" b="1" dirty="0" smtClean="0">
                  <a:solidFill>
                    <a:schemeClr val="tx1"/>
                  </a:solidFill>
                  <a:latin typeface="Calibri" pitchFamily="34" charset="0"/>
                  <a:cs typeface="Calibri" pitchFamily="34" charset="0"/>
                </a:rPr>
                <a:t>Kuvvet</a:t>
              </a:r>
              <a:endParaRPr lang="tr-TR" sz="800" b="1" dirty="0">
                <a:solidFill>
                  <a:schemeClr val="tx1"/>
                </a:solidFill>
                <a:latin typeface="Calibri" pitchFamily="34" charset="0"/>
                <a:cs typeface="Calibri" pitchFamily="34" charset="0"/>
              </a:endParaRPr>
            </a:p>
          </p:txBody>
        </p:sp>
        <p:sp>
          <p:nvSpPr>
            <p:cNvPr id="161" name="Sağ Ok 160"/>
            <p:cNvSpPr/>
            <p:nvPr/>
          </p:nvSpPr>
          <p:spPr>
            <a:xfrm>
              <a:off x="1859658" y="4079139"/>
              <a:ext cx="608957" cy="322984"/>
            </a:xfrm>
            <a:prstGeom prst="rightArrow">
              <a:avLst/>
            </a:prstGeom>
            <a:solidFill>
              <a:schemeClr val="bg2">
                <a:lumMod val="60000"/>
                <a:lumOff val="4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a:r>
                <a:rPr lang="tr-TR" sz="800" b="1" dirty="0" smtClean="0">
                  <a:solidFill>
                    <a:schemeClr val="tx1"/>
                  </a:solidFill>
                  <a:latin typeface="Calibri" pitchFamily="34" charset="0"/>
                  <a:cs typeface="Calibri" pitchFamily="34" charset="0"/>
                </a:rPr>
                <a:t>Kuvvet</a:t>
              </a:r>
              <a:endParaRPr lang="tr-TR" sz="800" b="1" dirty="0">
                <a:solidFill>
                  <a:schemeClr val="tx1"/>
                </a:solidFill>
                <a:latin typeface="Calibri" pitchFamily="34" charset="0"/>
                <a:cs typeface="Calibri" pitchFamily="34" charset="0"/>
              </a:endParaRPr>
            </a:p>
          </p:txBody>
        </p:sp>
      </p:grpSp>
      <p:sp>
        <p:nvSpPr>
          <p:cNvPr id="163" name="53 Metin kutusu"/>
          <p:cNvSpPr txBox="1"/>
          <p:nvPr/>
        </p:nvSpPr>
        <p:spPr>
          <a:xfrm>
            <a:off x="1158191" y="5562789"/>
            <a:ext cx="3254673" cy="371929"/>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200" dirty="0" smtClean="0">
                <a:latin typeface="Cambria" pitchFamily="18" charset="0"/>
              </a:rPr>
              <a:t>Birim alana uygulanan </a:t>
            </a:r>
            <a:r>
              <a:rPr lang="tr-TR" sz="1200" b="1" dirty="0" smtClean="0">
                <a:latin typeface="Cambria" pitchFamily="18" charset="0"/>
              </a:rPr>
              <a:t>kuvve</a:t>
            </a:r>
            <a:r>
              <a:rPr lang="tr-TR" sz="1200" dirty="0" smtClean="0">
                <a:latin typeface="Cambria" pitchFamily="18" charset="0"/>
              </a:rPr>
              <a:t>t= (Ses) </a:t>
            </a:r>
            <a:r>
              <a:rPr lang="tr-TR" sz="1200" b="1" dirty="0" smtClean="0">
                <a:latin typeface="Cambria" pitchFamily="18" charset="0"/>
              </a:rPr>
              <a:t>Basıncı</a:t>
            </a:r>
            <a:endParaRPr lang="tr-TR" sz="1000" b="1" dirty="0" smtClean="0">
              <a:latin typeface="Cambria" pitchFamily="18" charset="0"/>
            </a:endParaRPr>
          </a:p>
        </p:txBody>
      </p:sp>
      <p:sp>
        <p:nvSpPr>
          <p:cNvPr id="165" name="Dikdörtgen 164"/>
          <p:cNvSpPr/>
          <p:nvPr/>
        </p:nvSpPr>
        <p:spPr>
          <a:xfrm>
            <a:off x="1262967" y="5954498"/>
            <a:ext cx="3254672" cy="553998"/>
          </a:xfrm>
          <a:prstGeom prst="rect">
            <a:avLst/>
          </a:prstGeom>
        </p:spPr>
        <p:txBody>
          <a:bodyPr wrap="square">
            <a:spAutoFit/>
          </a:bodyPr>
          <a:lstStyle/>
          <a:p>
            <a:pPr algn="ctr"/>
            <a:r>
              <a:rPr lang="tr-TR" sz="1000" i="1" dirty="0" smtClean="0">
                <a:solidFill>
                  <a:schemeClr val="dk1"/>
                </a:solidFill>
                <a:latin typeface="Cambria" pitchFamily="18" charset="0"/>
                <a:cs typeface="+mn-cs"/>
              </a:rPr>
              <a:t>Ses </a:t>
            </a:r>
            <a:r>
              <a:rPr lang="tr-TR" sz="1000" i="1" dirty="0">
                <a:solidFill>
                  <a:schemeClr val="dk1"/>
                </a:solidFill>
                <a:latin typeface="Cambria" pitchFamily="18" charset="0"/>
                <a:cs typeface="+mn-cs"/>
              </a:rPr>
              <a:t>dalgalarının sıkışma ve gevşemeler sırasında birim yüzeye yaptığı </a:t>
            </a:r>
            <a:r>
              <a:rPr lang="tr-TR" sz="1000" i="1" dirty="0" smtClean="0">
                <a:solidFill>
                  <a:schemeClr val="dk1"/>
                </a:solidFill>
                <a:latin typeface="Cambria" pitchFamily="18" charset="0"/>
                <a:cs typeface="+mn-cs"/>
              </a:rPr>
              <a:t>basınç ölçülebilir/ölçüldüğünde; Ölçülen ses ya Saf-Tek sestir ya da Farklı sestir.</a:t>
            </a:r>
            <a:endParaRPr lang="tr-TR" sz="1000" i="1" dirty="0">
              <a:solidFill>
                <a:schemeClr val="dk1"/>
              </a:solidFill>
              <a:latin typeface="Cambria" pitchFamily="18" charset="0"/>
              <a:cs typeface="+mn-cs"/>
            </a:endParaRPr>
          </a:p>
        </p:txBody>
      </p:sp>
      <p:grpSp>
        <p:nvGrpSpPr>
          <p:cNvPr id="31" name="Grup 30"/>
          <p:cNvGrpSpPr/>
          <p:nvPr/>
        </p:nvGrpSpPr>
        <p:grpSpPr>
          <a:xfrm>
            <a:off x="688997" y="3111309"/>
            <a:ext cx="1190625" cy="1592760"/>
            <a:chOff x="231797" y="3225609"/>
            <a:chExt cx="1190625" cy="1592760"/>
          </a:xfrm>
        </p:grpSpPr>
        <p:pic>
          <p:nvPicPr>
            <p:cNvPr id="78" name="Picture 2" descr="D:\DOKTOR\9-ISTUZMAN\1-EĞİTİM KURUMU\1. İstanbuluzman\Z.Resim-İkon\Müzik-Ses\kmixdocked_mute.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797" y="3225609"/>
              <a:ext cx="1190625" cy="1592760"/>
            </a:xfrm>
            <a:prstGeom prst="rect">
              <a:avLst/>
            </a:prstGeom>
            <a:noFill/>
            <a:extLst>
              <a:ext uri="{909E8E84-426E-40DD-AFC4-6F175D3DCCD1}">
                <a14:hiddenFill xmlns:a14="http://schemas.microsoft.com/office/drawing/2010/main">
                  <a:solidFill>
                    <a:srgbClr val="FFFFFF"/>
                  </a:solidFill>
                </a14:hiddenFill>
              </a:ext>
            </a:extLst>
          </p:spPr>
        </p:pic>
        <p:sp>
          <p:nvSpPr>
            <p:cNvPr id="166" name="53 Metin kutusu"/>
            <p:cNvSpPr txBox="1"/>
            <p:nvPr/>
          </p:nvSpPr>
          <p:spPr>
            <a:xfrm rot="16200000">
              <a:off x="137128" y="3837632"/>
              <a:ext cx="912331" cy="348721"/>
            </a:xfrm>
            <a:prstGeom prst="rect">
              <a:avLst/>
            </a:prstGeom>
            <a:noFill/>
            <a:ln w="3175" cmpd="sng">
              <a:no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900" b="1" dirty="0" smtClean="0">
                  <a:latin typeface="Cambria" pitchFamily="18" charset="0"/>
                </a:rPr>
                <a:t>Ses Kaynağı</a:t>
              </a:r>
            </a:p>
          </p:txBody>
        </p:sp>
      </p:grpSp>
      <p:pic>
        <p:nvPicPr>
          <p:cNvPr id="60" name="35 Resim" descr="dalga.gif"/>
          <p:cNvPicPr>
            <a:picLocks noChangeAspect="1"/>
          </p:cNvPicPr>
          <p:nvPr/>
        </p:nvPicPr>
        <p:blipFill>
          <a:blip r:embed="rId7" cstate="print"/>
          <a:stretch>
            <a:fillRect/>
          </a:stretch>
        </p:blipFill>
        <p:spPr>
          <a:xfrm>
            <a:off x="2524603" y="3464404"/>
            <a:ext cx="1935631" cy="900690"/>
          </a:xfrm>
          <a:prstGeom prst="rect">
            <a:avLst/>
          </a:prstGeom>
          <a:noFill/>
          <a:ln w="0">
            <a:noFill/>
          </a:ln>
          <a:effectLst>
            <a:glow rad="127000">
              <a:schemeClr val="bg1"/>
            </a:glow>
          </a:effectLst>
        </p:spPr>
      </p:pic>
    </p:spTree>
    <p:extLst>
      <p:ext uri="{BB962C8B-B14F-4D97-AF65-F5344CB8AC3E}">
        <p14:creationId xmlns:p14="http://schemas.microsoft.com/office/powerpoint/2010/main" val="4704399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46" name="Rectangle 13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35" name="74 Dikdörtgen"/>
          <p:cNvSpPr/>
          <p:nvPr/>
        </p:nvSpPr>
        <p:spPr>
          <a:xfrm>
            <a:off x="761041" y="1444032"/>
            <a:ext cx="7610400" cy="458209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dirty="0">
              <a:solidFill>
                <a:srgbClr val="FFFFFF"/>
              </a:solidFill>
            </a:endParaRPr>
          </a:p>
        </p:txBody>
      </p:sp>
      <p:sp>
        <p:nvSpPr>
          <p:cNvPr id="59" name="Rectangle 11"/>
          <p:cNvSpPr>
            <a:spLocks noChangeArrowheads="1"/>
          </p:cNvSpPr>
          <p:nvPr/>
        </p:nvSpPr>
        <p:spPr bwMode="gray">
          <a:xfrm>
            <a:off x="742948" y="1003300"/>
            <a:ext cx="7603200"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SESİN FİZİKSEL ÖZELLİKLERİ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(SESİN ŞİDDETİ)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6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İŞYERLERİNDEKİ FİZİKSEL RİSK ETKENLERİ </a:t>
            </a:r>
          </a:p>
        </p:txBody>
      </p:sp>
      <p:sp>
        <p:nvSpPr>
          <p:cNvPr id="62"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42" name="53 Metin kutusu"/>
          <p:cNvSpPr txBox="1"/>
          <p:nvPr/>
        </p:nvSpPr>
        <p:spPr>
          <a:xfrm rot="16200000">
            <a:off x="2320613" y="2604047"/>
            <a:ext cx="2593518" cy="383017"/>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dirty="0">
                <a:solidFill>
                  <a:srgbClr val="000000"/>
                </a:solidFill>
                <a:latin typeface="Cambria" pitchFamily="18" charset="0"/>
              </a:rPr>
              <a:t>Birim Alandaki Ses </a:t>
            </a:r>
            <a:r>
              <a:rPr lang="tr-TR" dirty="0" smtClean="0">
                <a:solidFill>
                  <a:srgbClr val="000000"/>
                </a:solidFill>
                <a:latin typeface="Cambria" pitchFamily="18" charset="0"/>
              </a:rPr>
              <a:t>Gücü=Ses Yoğunluğu</a:t>
            </a:r>
            <a:endParaRPr lang="tr-TR" dirty="0">
              <a:solidFill>
                <a:srgbClr val="000000"/>
              </a:solidFill>
              <a:latin typeface="Cambria" pitchFamily="18" charset="0"/>
            </a:endParaRPr>
          </a:p>
        </p:txBody>
      </p:sp>
      <p:sp>
        <p:nvSpPr>
          <p:cNvPr id="43" name="53 Metin kutusu"/>
          <p:cNvSpPr txBox="1"/>
          <p:nvPr/>
        </p:nvSpPr>
        <p:spPr>
          <a:xfrm>
            <a:off x="855341" y="4202937"/>
            <a:ext cx="2953540" cy="432000"/>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dirty="0" smtClean="0">
                <a:solidFill>
                  <a:srgbClr val="000000"/>
                </a:solidFill>
                <a:latin typeface="Cambria" pitchFamily="18" charset="0"/>
              </a:rPr>
              <a:t>Sesin </a:t>
            </a:r>
            <a:r>
              <a:rPr lang="tr-TR" sz="1400" dirty="0">
                <a:solidFill>
                  <a:srgbClr val="000000"/>
                </a:solidFill>
                <a:latin typeface="Cambria" pitchFamily="18" charset="0"/>
              </a:rPr>
              <a:t>Yoğunluk </a:t>
            </a:r>
            <a:r>
              <a:rPr lang="tr-TR" sz="1400" dirty="0" smtClean="0">
                <a:solidFill>
                  <a:srgbClr val="000000"/>
                </a:solidFill>
                <a:latin typeface="Cambria" pitchFamily="18" charset="0"/>
              </a:rPr>
              <a:t>Düzeyi = </a:t>
            </a:r>
            <a:r>
              <a:rPr lang="tr-TR" sz="1400" b="1" dirty="0">
                <a:solidFill>
                  <a:srgbClr val="000000"/>
                </a:solidFill>
                <a:latin typeface="Cambria" pitchFamily="18" charset="0"/>
              </a:rPr>
              <a:t>Ses Şiddeti </a:t>
            </a:r>
            <a:endParaRPr lang="tr-TR" sz="1400" dirty="0">
              <a:solidFill>
                <a:srgbClr val="000000"/>
              </a:solidFill>
              <a:latin typeface="Cambria" pitchFamily="18" charset="0"/>
            </a:endParaRPr>
          </a:p>
        </p:txBody>
      </p:sp>
      <p:grpSp>
        <p:nvGrpSpPr>
          <p:cNvPr id="2" name="Grup 1"/>
          <p:cNvGrpSpPr/>
          <p:nvPr/>
        </p:nvGrpSpPr>
        <p:grpSpPr>
          <a:xfrm>
            <a:off x="857249" y="1506556"/>
            <a:ext cx="7441275" cy="3128381"/>
            <a:chOff x="857249" y="1506556"/>
            <a:chExt cx="7441275" cy="3128381"/>
          </a:xfrm>
        </p:grpSpPr>
        <p:grpSp>
          <p:nvGrpSpPr>
            <p:cNvPr id="20" name="Grup 19"/>
            <p:cNvGrpSpPr/>
            <p:nvPr/>
          </p:nvGrpSpPr>
          <p:grpSpPr>
            <a:xfrm>
              <a:off x="857249" y="3149858"/>
              <a:ext cx="2519631" cy="945044"/>
              <a:chOff x="3668506" y="4121188"/>
              <a:chExt cx="2463215" cy="945044"/>
            </a:xfrm>
          </p:grpSpPr>
          <p:sp>
            <p:nvSpPr>
              <p:cNvPr id="29" name="53 Metin kutusu"/>
              <p:cNvSpPr txBox="1"/>
              <p:nvPr/>
            </p:nvSpPr>
            <p:spPr>
              <a:xfrm>
                <a:off x="3668506" y="4121188"/>
                <a:ext cx="2463215" cy="945044"/>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r>
                  <a:rPr lang="tr-TR" sz="800" dirty="0" smtClean="0">
                    <a:solidFill>
                      <a:srgbClr val="000000"/>
                    </a:solidFill>
                    <a:latin typeface="Cambria" pitchFamily="18" charset="0"/>
                  </a:rPr>
                  <a:t>	</a:t>
                </a:r>
              </a:p>
            </p:txBody>
          </p:sp>
          <p:pic>
            <p:nvPicPr>
              <p:cNvPr id="31" name="Resim 3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3931734" y="4146247"/>
                <a:ext cx="465439" cy="465439"/>
              </a:xfrm>
              <a:prstGeom prst="rect">
                <a:avLst/>
              </a:prstGeom>
            </p:spPr>
          </p:pic>
          <p:pic>
            <p:nvPicPr>
              <p:cNvPr id="37" name="Resim 3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4759386" y="4146247"/>
                <a:ext cx="465439" cy="465439"/>
              </a:xfrm>
              <a:prstGeom prst="rect">
                <a:avLst/>
              </a:prstGeom>
            </p:spPr>
          </p:pic>
          <p:pic>
            <p:nvPicPr>
              <p:cNvPr id="38" name="Resim 3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5484162" y="4146245"/>
                <a:ext cx="465439" cy="465439"/>
              </a:xfrm>
              <a:prstGeom prst="rect">
                <a:avLst/>
              </a:prstGeom>
            </p:spPr>
          </p:pic>
          <p:pic>
            <p:nvPicPr>
              <p:cNvPr id="40" name="Resim 3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4376202" y="4494874"/>
                <a:ext cx="465439" cy="465439"/>
              </a:xfrm>
              <a:prstGeom prst="rect">
                <a:avLst/>
              </a:prstGeom>
            </p:spPr>
          </p:pic>
          <p:pic>
            <p:nvPicPr>
              <p:cNvPr id="41" name="Resim 4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5100975" y="4494872"/>
                <a:ext cx="465439" cy="465439"/>
              </a:xfrm>
              <a:prstGeom prst="rect">
                <a:avLst/>
              </a:prstGeom>
            </p:spPr>
          </p:pic>
        </p:grpSp>
        <p:cxnSp>
          <p:nvCxnSpPr>
            <p:cNvPr id="32" name="Düz Ok Bağlayıcısı 31"/>
            <p:cNvCxnSpPr/>
            <p:nvPr/>
          </p:nvCxnSpPr>
          <p:spPr>
            <a:xfrm>
              <a:off x="3894607" y="2883983"/>
              <a:ext cx="2268000" cy="0"/>
            </a:xfrm>
            <a:prstGeom prst="straightConnector1">
              <a:avLst/>
            </a:prstGeom>
            <a:ln w="34925">
              <a:solidFill>
                <a:srgbClr val="575F57"/>
              </a:solidFill>
              <a:headEnd type="diamond"/>
              <a:tailEnd type="diamond"/>
            </a:ln>
          </p:spPr>
          <p:style>
            <a:lnRef idx="3">
              <a:schemeClr val="accent1"/>
            </a:lnRef>
            <a:fillRef idx="0">
              <a:schemeClr val="accent1"/>
            </a:fillRef>
            <a:effectRef idx="2">
              <a:schemeClr val="accent1"/>
            </a:effectRef>
            <a:fontRef idx="minor">
              <a:schemeClr val="tx1"/>
            </a:fontRef>
          </p:style>
        </p:cxnSp>
        <p:sp>
          <p:nvSpPr>
            <p:cNvPr id="33" name="Metin kutusu 32"/>
            <p:cNvSpPr txBox="1"/>
            <p:nvPr/>
          </p:nvSpPr>
          <p:spPr>
            <a:xfrm>
              <a:off x="4534446" y="2634952"/>
              <a:ext cx="997430" cy="307777"/>
            </a:xfrm>
            <a:prstGeom prst="rect">
              <a:avLst/>
            </a:prstGeom>
            <a:noFill/>
          </p:spPr>
          <p:txBody>
            <a:bodyPr wrap="square" rtlCol="0">
              <a:spAutoFit/>
            </a:bodyPr>
            <a:lstStyle/>
            <a:p>
              <a:pPr algn="ctr"/>
              <a:r>
                <a:rPr lang="tr-TR" sz="1400" b="1" dirty="0" smtClean="0">
                  <a:latin typeface="Calibri" pitchFamily="34" charset="0"/>
                  <a:cs typeface="Calibri" pitchFamily="34" charset="0"/>
                </a:rPr>
                <a:t>1 Metre</a:t>
              </a:r>
              <a:endParaRPr lang="tr-TR" sz="1400" b="1" dirty="0">
                <a:latin typeface="Calibri" pitchFamily="34" charset="0"/>
                <a:cs typeface="Calibri" pitchFamily="34" charset="0"/>
              </a:endParaRPr>
            </a:p>
          </p:txBody>
        </p:sp>
        <p:sp>
          <p:nvSpPr>
            <p:cNvPr id="34" name="53 Metin kutusu"/>
            <p:cNvSpPr txBox="1"/>
            <p:nvPr/>
          </p:nvSpPr>
          <p:spPr>
            <a:xfrm>
              <a:off x="857250" y="2538173"/>
              <a:ext cx="2525577" cy="527068"/>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600" dirty="0" smtClean="0">
                  <a:latin typeface="Cambria" pitchFamily="18" charset="0"/>
                </a:rPr>
                <a:t>Ses Basıncı </a:t>
              </a:r>
            </a:p>
            <a:p>
              <a:pPr algn="ctr"/>
              <a:r>
                <a:rPr lang="tr-TR" sz="1600" dirty="0" smtClean="0">
                  <a:latin typeface="Cambria" pitchFamily="18" charset="0"/>
                </a:rPr>
                <a:t>«Sesin Gücü/Akustik Güç»</a:t>
              </a:r>
              <a:endParaRPr lang="tr-TR" sz="1600" dirty="0">
                <a:latin typeface="Cambria" pitchFamily="18" charset="0"/>
              </a:endParaRPr>
            </a:p>
          </p:txBody>
        </p:sp>
        <p:pic>
          <p:nvPicPr>
            <p:cNvPr id="36" name="Picture 2" descr="C:\Users\ahmet\Desktop\imagesCAA2Z1S2.jpg"/>
            <p:cNvPicPr>
              <a:picLocks noChangeAspect="1" noChangeArrowheads="1"/>
            </p:cNvPicPr>
            <p:nvPr/>
          </p:nvPicPr>
          <p:blipFill>
            <a:blip r:embed="rId4">
              <a:extLst>
                <a:ext uri="{BEBA8EAE-BF5A-486C-A8C5-ECC9F3942E4B}">
                  <a14:imgProps xmlns:a14="http://schemas.microsoft.com/office/drawing/2010/main">
                    <a14:imgLayer r:embed="rId5">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6219825" y="1531074"/>
              <a:ext cx="2078699" cy="310386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grpSp>
          <p:nvGrpSpPr>
            <p:cNvPr id="45" name="Grup 44"/>
            <p:cNvGrpSpPr/>
            <p:nvPr/>
          </p:nvGrpSpPr>
          <p:grpSpPr>
            <a:xfrm>
              <a:off x="857249" y="1506556"/>
              <a:ext cx="2519631" cy="945044"/>
              <a:chOff x="3668506" y="4121188"/>
              <a:chExt cx="2463215" cy="945044"/>
            </a:xfrm>
          </p:grpSpPr>
          <p:sp>
            <p:nvSpPr>
              <p:cNvPr id="46" name="53 Metin kutusu"/>
              <p:cNvSpPr txBox="1"/>
              <p:nvPr/>
            </p:nvSpPr>
            <p:spPr>
              <a:xfrm>
                <a:off x="3668506" y="4121188"/>
                <a:ext cx="2463215" cy="945044"/>
              </a:xfrm>
              <a:prstGeom prst="rect">
                <a:avLst/>
              </a:prstGeom>
              <a:noFill/>
              <a:ln w="3175" cmpd="sng">
                <a:solidFill>
                  <a:schemeClr val="bg1">
                    <a:lumMod val="75000"/>
                  </a:schemeClr>
                </a:solidFill>
              </a:ln>
              <a:effectLst>
                <a:innerShdw blurRad="63500" dist="50800" dir="5400000">
                  <a:prstClr val="black">
                    <a:alpha val="50000"/>
                  </a:prstClr>
                </a:innerShdw>
              </a:effectLst>
            </p:spPr>
            <p:style>
              <a:lnRef idx="0">
                <a:scrgbClr r="0" g="0" b="0"/>
              </a:lnRef>
              <a:fillRef idx="0">
                <a:scrgbClr r="0" g="0" b="0"/>
              </a:fillRef>
              <a:effectRef idx="0">
                <a:scrgbClr r="0" g="0" b="0"/>
              </a:effectRef>
              <a:fontRef idx="minor">
                <a:schemeClr val="dk1"/>
              </a:fontRef>
            </p:style>
            <p:txBody>
              <a:bodyPr wrap="square" rtlCol="0" anchor="t"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endParaRPr lang="tr-TR" sz="800" dirty="0" smtClean="0">
                  <a:solidFill>
                    <a:srgbClr val="000000"/>
                  </a:solidFill>
                  <a:latin typeface="Cambria" pitchFamily="18" charset="0"/>
                </a:endParaRPr>
              </a:p>
              <a:p>
                <a:pPr algn="ctr"/>
                <a:endParaRPr lang="tr-TR" sz="800" dirty="0">
                  <a:solidFill>
                    <a:srgbClr val="000000"/>
                  </a:solidFill>
                  <a:latin typeface="Cambria" pitchFamily="18" charset="0"/>
                </a:endParaRPr>
              </a:p>
              <a:p>
                <a:pPr algn="ctr"/>
                <a:r>
                  <a:rPr lang="tr-TR" sz="800" dirty="0" smtClean="0">
                    <a:solidFill>
                      <a:srgbClr val="000000"/>
                    </a:solidFill>
                    <a:latin typeface="Cambria" pitchFamily="18" charset="0"/>
                  </a:rPr>
                  <a:t>	</a:t>
                </a:r>
              </a:p>
            </p:txBody>
          </p:sp>
          <p:pic>
            <p:nvPicPr>
              <p:cNvPr id="47" name="Resim 4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3931734" y="4146247"/>
                <a:ext cx="465439" cy="465439"/>
              </a:xfrm>
              <a:prstGeom prst="rect">
                <a:avLst/>
              </a:prstGeom>
            </p:spPr>
          </p:pic>
          <p:pic>
            <p:nvPicPr>
              <p:cNvPr id="48" name="Resim 4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4759386" y="4146247"/>
                <a:ext cx="465439" cy="465439"/>
              </a:xfrm>
              <a:prstGeom prst="rect">
                <a:avLst/>
              </a:prstGeom>
            </p:spPr>
          </p:pic>
          <p:pic>
            <p:nvPicPr>
              <p:cNvPr id="50" name="Resim 4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5484162" y="4146245"/>
                <a:ext cx="465439" cy="465439"/>
              </a:xfrm>
              <a:prstGeom prst="rect">
                <a:avLst/>
              </a:prstGeom>
            </p:spPr>
          </p:pic>
          <p:pic>
            <p:nvPicPr>
              <p:cNvPr id="51" name="Resim 5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4376202" y="4494874"/>
                <a:ext cx="465439" cy="465439"/>
              </a:xfrm>
              <a:prstGeom prst="rect">
                <a:avLst/>
              </a:prstGeom>
            </p:spPr>
          </p:pic>
          <p:pic>
            <p:nvPicPr>
              <p:cNvPr id="52" name="Resim 5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687378">
                <a:off x="5100975" y="4494872"/>
                <a:ext cx="465439" cy="465439"/>
              </a:xfrm>
              <a:prstGeom prst="rect">
                <a:avLst/>
              </a:prstGeom>
            </p:spPr>
          </p:pic>
        </p:grpSp>
      </p:grpSp>
      <p:graphicFrame>
        <p:nvGraphicFramePr>
          <p:cNvPr id="30" name="Tablo 29"/>
          <p:cNvGraphicFramePr>
            <a:graphicFrameLocks noGrp="1"/>
          </p:cNvGraphicFramePr>
          <p:nvPr>
            <p:extLst>
              <p:ext uri="{D42A27DB-BD31-4B8C-83A1-F6EECF244321}">
                <p14:modId xmlns:p14="http://schemas.microsoft.com/office/powerpoint/2010/main" val="4271458254"/>
              </p:ext>
            </p:extLst>
          </p:nvPr>
        </p:nvGraphicFramePr>
        <p:xfrm>
          <a:off x="817471" y="4805081"/>
          <a:ext cx="7481052" cy="1090894"/>
        </p:xfrm>
        <a:graphic>
          <a:graphicData uri="http://schemas.openxmlformats.org/drawingml/2006/table">
            <a:tbl>
              <a:tblPr firstRow="1" bandRow="1">
                <a:tableStyleId>{22838BEF-8BB2-4498-84A7-C5851F593DF1}</a:tableStyleId>
              </a:tblPr>
              <a:tblGrid>
                <a:gridCol w="1870263"/>
                <a:gridCol w="1870263"/>
                <a:gridCol w="1870263"/>
                <a:gridCol w="1870263"/>
              </a:tblGrid>
              <a:tr h="545447">
                <a:tc>
                  <a:txBody>
                    <a:bodyPr/>
                    <a:lstStyle/>
                    <a:p>
                      <a:pPr algn="ctr"/>
                      <a:r>
                        <a:rPr lang="tr-TR" sz="1600" b="0" dirty="0" smtClean="0">
                          <a:latin typeface="Calibri" pitchFamily="34" charset="0"/>
                          <a:cs typeface="Calibri" pitchFamily="34" charset="0"/>
                        </a:rPr>
                        <a:t>Ses Basıncı </a:t>
                      </a: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Ses Gücü </a:t>
                      </a:r>
                      <a:endParaRPr lang="tr-TR" sz="1600" b="0" dirty="0">
                        <a:latin typeface="Calibri" pitchFamily="34" charset="0"/>
                        <a:cs typeface="Calibri" pitchFamily="34" charset="0"/>
                      </a:endParaRP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Ses Yoğunluğu </a:t>
                      </a:r>
                      <a:endParaRPr lang="tr-TR" sz="1600" b="0" dirty="0">
                        <a:latin typeface="Calibri" pitchFamily="34" charset="0"/>
                        <a:cs typeface="Calibri" pitchFamily="34" charset="0"/>
                      </a:endParaRP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Ses Şiddeti </a:t>
                      </a:r>
                      <a:endParaRPr lang="tr-TR" sz="1600" b="0" dirty="0">
                        <a:latin typeface="Calibri" pitchFamily="34" charset="0"/>
                        <a:cs typeface="Calibri" pitchFamily="34" charset="0"/>
                      </a:endParaRPr>
                    </a:p>
                  </a:txBody>
                  <a:tcPr anchor="ctr">
                    <a:cell3D prstMaterial="dkEdge">
                      <a:bevel w="25400" h="25400" prst="angle"/>
                      <a:lightRig rig="flood" dir="t"/>
                    </a:cell3D>
                  </a:tcPr>
                </a:tc>
              </a:tr>
              <a:tr h="545447">
                <a:tc>
                  <a:txBody>
                    <a:bodyPr/>
                    <a:lstStyle/>
                    <a:p>
                      <a:pPr algn="ctr"/>
                      <a:r>
                        <a:rPr lang="tr-TR" sz="1600" b="0" dirty="0" smtClean="0">
                          <a:latin typeface="Calibri" pitchFamily="34" charset="0"/>
                          <a:cs typeface="Calibri" pitchFamily="34" charset="0"/>
                        </a:rPr>
                        <a:t>Bar (Newton/cm²)</a:t>
                      </a:r>
                      <a:endParaRPr lang="tr-TR" sz="1600" b="0" dirty="0">
                        <a:latin typeface="Calibri" pitchFamily="34" charset="0"/>
                        <a:cs typeface="Calibri" pitchFamily="34" charset="0"/>
                      </a:endParaRP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Watt (W)</a:t>
                      </a:r>
                      <a:endParaRPr lang="tr-TR" sz="1600" b="0" dirty="0">
                        <a:latin typeface="Calibri" pitchFamily="34" charset="0"/>
                        <a:cs typeface="Calibri" pitchFamily="34" charset="0"/>
                      </a:endParaRP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W/m²</a:t>
                      </a:r>
                    </a:p>
                  </a:txBody>
                  <a:tcPr anchor="ctr">
                    <a:cell3D prstMaterial="dkEdge">
                      <a:bevel w="25400" h="25400" prst="angle"/>
                      <a:lightRig rig="flood" dir="t"/>
                    </a:cell3D>
                  </a:tcPr>
                </a:tc>
                <a:tc>
                  <a:txBody>
                    <a:bodyPr/>
                    <a:lstStyle/>
                    <a:p>
                      <a:pPr algn="ctr"/>
                      <a:r>
                        <a:rPr lang="tr-TR" sz="1600" b="0" dirty="0" smtClean="0">
                          <a:latin typeface="Calibri" pitchFamily="34" charset="0"/>
                          <a:cs typeface="Calibri" pitchFamily="34" charset="0"/>
                        </a:rPr>
                        <a:t>dB (Bell/10)</a:t>
                      </a:r>
                      <a:endParaRPr lang="tr-TR" sz="1600" b="0" dirty="0">
                        <a:latin typeface="Calibri" pitchFamily="34" charset="0"/>
                        <a:cs typeface="Calibri" pitchFamily="34" charset="0"/>
                      </a:endParaRPr>
                    </a:p>
                  </a:txBody>
                  <a:tcPr anchor="ctr">
                    <a:cell3D prstMaterial="dkEdge">
                      <a:bevel w="25400" h="25400" prst="angle"/>
                      <a:lightRig rig="flood" dir="t"/>
                    </a:cell3D>
                  </a:tcPr>
                </a:tc>
              </a:tr>
            </a:tbl>
          </a:graphicData>
        </a:graphic>
      </p:graphicFrame>
      <p:cxnSp>
        <p:nvCxnSpPr>
          <p:cNvPr id="39" name="Düz Ok Bağlayıcısı 38"/>
          <p:cNvCxnSpPr/>
          <p:nvPr/>
        </p:nvCxnSpPr>
        <p:spPr>
          <a:xfrm>
            <a:off x="3890053" y="4432915"/>
            <a:ext cx="2268000" cy="0"/>
          </a:xfrm>
          <a:prstGeom prst="straightConnector1">
            <a:avLst/>
          </a:prstGeom>
          <a:ln>
            <a:headEnd type="diamond"/>
            <a:tailEnd type="diamond"/>
          </a:ln>
        </p:spPr>
        <p:style>
          <a:lnRef idx="2">
            <a:schemeClr val="accent1"/>
          </a:lnRef>
          <a:fillRef idx="0">
            <a:schemeClr val="accent1"/>
          </a:fillRef>
          <a:effectRef idx="1">
            <a:schemeClr val="accent1"/>
          </a:effectRef>
          <a:fontRef idx="minor">
            <a:schemeClr val="tx1"/>
          </a:fontRef>
        </p:style>
      </p:cxnSp>
      <p:sp>
        <p:nvSpPr>
          <p:cNvPr id="44" name="Metin kutusu 43"/>
          <p:cNvSpPr txBox="1"/>
          <p:nvPr/>
        </p:nvSpPr>
        <p:spPr>
          <a:xfrm>
            <a:off x="3890053" y="4163843"/>
            <a:ext cx="2267999" cy="307777"/>
          </a:xfrm>
          <a:prstGeom prst="rect">
            <a:avLst/>
          </a:prstGeom>
          <a:noFill/>
        </p:spPr>
        <p:txBody>
          <a:bodyPr wrap="square" rtlCol="0">
            <a:spAutoFit/>
          </a:bodyPr>
          <a:lstStyle/>
          <a:p>
            <a:pPr algn="ctr"/>
            <a:r>
              <a:rPr lang="tr-TR" sz="1400" dirty="0" smtClean="0">
                <a:latin typeface="Calibri" pitchFamily="34" charset="0"/>
                <a:cs typeface="Calibri" pitchFamily="34" charset="0"/>
              </a:rPr>
              <a:t>(Uzaklığın Karesiyle </a:t>
            </a:r>
            <a:r>
              <a:rPr lang="tr-TR" sz="1400" dirty="0">
                <a:latin typeface="Calibri" pitchFamily="34" charset="0"/>
                <a:cs typeface="Calibri" pitchFamily="34" charset="0"/>
              </a:rPr>
              <a:t>O</a:t>
            </a:r>
            <a:r>
              <a:rPr lang="tr-TR" sz="1400" dirty="0" smtClean="0">
                <a:latin typeface="Calibri" pitchFamily="34" charset="0"/>
                <a:cs typeface="Calibri" pitchFamily="34" charset="0"/>
              </a:rPr>
              <a:t>rantılı)</a:t>
            </a:r>
            <a:endParaRPr lang="tr-TR" sz="1400" dirty="0">
              <a:latin typeface="Calibri" pitchFamily="34" charset="0"/>
              <a:cs typeface="Calibri" pitchFamily="34" charset="0"/>
            </a:endParaRPr>
          </a:p>
        </p:txBody>
      </p:sp>
    </p:spTree>
    <p:extLst>
      <p:ext uri="{BB962C8B-B14F-4D97-AF65-F5344CB8AC3E}">
        <p14:creationId xmlns:p14="http://schemas.microsoft.com/office/powerpoint/2010/main" val="37981102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1" name="Rectangle 7"/>
          <p:cNvSpPr>
            <a:spLocks noChangeArrowheads="1"/>
          </p:cNvSpPr>
          <p:nvPr/>
        </p:nvSpPr>
        <p:spPr bwMode="gray">
          <a:xfrm>
            <a:off x="323850" y="1068388"/>
            <a:ext cx="2711450" cy="971550"/>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SESİN DALGA BOYU (</a:t>
            </a:r>
            <a:r>
              <a:rPr lang="el-GR" sz="1600" b="1" dirty="0" smtClean="0">
                <a:solidFill>
                  <a:srgbClr val="FFFFFF"/>
                </a:solidFill>
                <a:latin typeface="Calibri"/>
                <a:ea typeface="Cambria Math" pitchFamily="18" charset="0"/>
                <a:cs typeface="Calibri"/>
              </a:rPr>
              <a:t>λ</a:t>
            </a:r>
            <a:r>
              <a:rPr lang="tr-TR" sz="1600" b="1" dirty="0" smtClean="0">
                <a:solidFill>
                  <a:srgbClr val="FFFFFF"/>
                </a:solidFill>
                <a:latin typeface="Calibri"/>
                <a:ea typeface="Cambria Math" pitchFamily="18" charset="0"/>
                <a:cs typeface="Calibri"/>
              </a:rPr>
              <a:t>)</a:t>
            </a:r>
          </a:p>
          <a:p>
            <a:pPr marL="342900" indent="-342900" algn="ctr" defTabSz="801688" eaLnBrk="0" hangingPunct="0">
              <a:defRPr/>
            </a:pPr>
            <a:r>
              <a:rPr lang="tr-TR" sz="1600" b="1" dirty="0" smtClean="0">
                <a:solidFill>
                  <a:srgbClr val="FFFFFF"/>
                </a:solidFill>
                <a:latin typeface="Calibri"/>
                <a:ea typeface="Cambria Math" pitchFamily="18" charset="0"/>
                <a:cs typeface="Calibri"/>
              </a:rPr>
              <a:t>(cm)</a:t>
            </a:r>
            <a:endParaRPr lang="en-GB" sz="1600" dirty="0">
              <a:solidFill>
                <a:srgbClr val="FFFFFF"/>
              </a:solidFill>
              <a:latin typeface="Cambria Math" pitchFamily="18" charset="0"/>
              <a:ea typeface="Cambria Math" pitchFamily="18" charset="0"/>
              <a:cs typeface="Arial" pitchFamily="34" charset="0"/>
            </a:endParaRPr>
          </a:p>
        </p:txBody>
      </p:sp>
      <p:sp>
        <p:nvSpPr>
          <p:cNvPr id="2" name="Rectangle 7"/>
          <p:cNvSpPr>
            <a:spLocks noChangeArrowheads="1"/>
          </p:cNvSpPr>
          <p:nvPr/>
        </p:nvSpPr>
        <p:spPr bwMode="gray">
          <a:xfrm>
            <a:off x="3216275" y="1068388"/>
            <a:ext cx="2711450" cy="971550"/>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SESİN PERİYODU (T)</a:t>
            </a:r>
          </a:p>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(sn)</a:t>
            </a:r>
            <a:endParaRPr lang="en-GB" sz="1600" dirty="0" smtClean="0">
              <a:solidFill>
                <a:srgbClr val="FFFFFF"/>
              </a:solidFill>
              <a:latin typeface="Cambria Math" pitchFamily="18" charset="0"/>
              <a:ea typeface="Cambria Math" pitchFamily="18" charset="0"/>
              <a:cs typeface="Arial" pitchFamily="34" charset="0"/>
            </a:endParaRPr>
          </a:p>
        </p:txBody>
      </p:sp>
      <p:sp>
        <p:nvSpPr>
          <p:cNvPr id="3" name="Rectangle 7"/>
          <p:cNvSpPr>
            <a:spLocks noChangeArrowheads="1"/>
          </p:cNvSpPr>
          <p:nvPr/>
        </p:nvSpPr>
        <p:spPr bwMode="gray">
          <a:xfrm>
            <a:off x="6108700" y="1068388"/>
            <a:ext cx="2711450" cy="971550"/>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SESİN FREKANSI (F)</a:t>
            </a:r>
          </a:p>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(1/sn  </a:t>
            </a:r>
            <a:r>
              <a:rPr lang="tr-TR" sz="1600" b="1" dirty="0" smtClean="0">
                <a:solidFill>
                  <a:srgbClr val="FFFFFF"/>
                </a:solidFill>
                <a:latin typeface="Calibri"/>
                <a:ea typeface="Cambria Math" pitchFamily="18" charset="0"/>
                <a:cs typeface="Calibri"/>
              </a:rPr>
              <a:t>&amp; </a:t>
            </a:r>
            <a:r>
              <a:rPr lang="tr-TR" sz="1600" b="1" dirty="0" smtClean="0">
                <a:solidFill>
                  <a:srgbClr val="FFFFFF"/>
                </a:solidFill>
                <a:latin typeface="Cambria Math" pitchFamily="18" charset="0"/>
                <a:ea typeface="Cambria Math" pitchFamily="18" charset="0"/>
                <a:cs typeface="Arial" pitchFamily="34" charset="0"/>
              </a:rPr>
              <a:t>Hertz-Hz)</a:t>
            </a:r>
            <a:endParaRPr lang="en-GB" sz="1600" dirty="0">
              <a:solidFill>
                <a:srgbClr val="FFFFFF"/>
              </a:solidFill>
              <a:latin typeface="Cambria Math" pitchFamily="18" charset="0"/>
              <a:ea typeface="Cambria Math" pitchFamily="18" charset="0"/>
              <a:cs typeface="Arial" pitchFamily="34" charset="0"/>
            </a:endParaRPr>
          </a:p>
        </p:txBody>
      </p:sp>
      <p:sp>
        <p:nvSpPr>
          <p:cNvPr id="36867" name="Rectangle 3"/>
          <p:cNvSpPr>
            <a:spLocks noChangeArrowheads="1"/>
          </p:cNvSpPr>
          <p:nvPr/>
        </p:nvSpPr>
        <p:spPr bwMode="gray">
          <a:xfrm>
            <a:off x="323850" y="2039937"/>
            <a:ext cx="2711450" cy="38846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smtClean="0">
                <a:latin typeface="Calibri" pitchFamily="34" charset="0"/>
                <a:cs typeface="Calibri" pitchFamily="34" charset="0"/>
              </a:rPr>
              <a:t>Arka </a:t>
            </a:r>
            <a:r>
              <a:rPr lang="tr-TR" sz="1600" b="1" i="1" dirty="0">
                <a:latin typeface="Calibri" pitchFamily="34" charset="0"/>
                <a:cs typeface="Calibri" pitchFamily="34" charset="0"/>
              </a:rPr>
              <a:t>arkaya gelen iki sinüs tepe noktası arasındaki toplam </a:t>
            </a:r>
            <a:r>
              <a:rPr lang="tr-TR" sz="1600" b="1" i="1" dirty="0" smtClean="0">
                <a:latin typeface="Calibri" pitchFamily="34" charset="0"/>
                <a:cs typeface="Calibri" pitchFamily="34" charset="0"/>
              </a:rPr>
              <a:t>uzaklık.</a:t>
            </a:r>
          </a:p>
          <a:p>
            <a:pPr algn="ctr"/>
            <a:endParaRPr lang="tr-TR" sz="1600" dirty="0">
              <a:latin typeface="Calibri" pitchFamily="34" charset="0"/>
              <a:cs typeface="Calibri" pitchFamily="34" charset="0"/>
            </a:endParaRPr>
          </a:p>
          <a:p>
            <a:pPr marL="0" indent="0" algn="ctr" eaLnBrk="1" hangingPunct="1">
              <a:buNone/>
            </a:pPr>
            <a:r>
              <a:rPr lang="tr-TR" sz="1600" dirty="0" smtClean="0">
                <a:latin typeface="Calibri" pitchFamily="34" charset="0"/>
                <a:cs typeface="Calibri" pitchFamily="34" charset="0"/>
              </a:rPr>
              <a:t>Ses dalgaları </a:t>
            </a:r>
            <a:r>
              <a:rPr lang="tr-TR" sz="1600" b="1" dirty="0">
                <a:latin typeface="Calibri" pitchFamily="34" charset="0"/>
                <a:cs typeface="Calibri" pitchFamily="34" charset="0"/>
              </a:rPr>
              <a:t>boyuna </a:t>
            </a:r>
            <a:r>
              <a:rPr lang="tr-TR" sz="1600" b="1" dirty="0" smtClean="0">
                <a:latin typeface="Calibri" pitchFamily="34" charset="0"/>
                <a:cs typeface="Calibri" pitchFamily="34" charset="0"/>
              </a:rPr>
              <a:t>dalgalardır. </a:t>
            </a:r>
          </a:p>
          <a:p>
            <a:pPr marL="0" indent="0" algn="ctr" eaLnBrk="1" hangingPunct="1">
              <a:buNone/>
            </a:pPr>
            <a:endParaRPr lang="tr-TR" sz="1600" dirty="0">
              <a:latin typeface="Calibri" pitchFamily="34" charset="0"/>
              <a:cs typeface="Calibri" pitchFamily="34" charset="0"/>
            </a:endParaRPr>
          </a:p>
          <a:p>
            <a:pPr marL="0" indent="0" algn="ctr" eaLnBrk="1" hangingPunct="1">
              <a:buNone/>
            </a:pPr>
            <a:r>
              <a:rPr lang="tr-TR" sz="1600" dirty="0" smtClean="0">
                <a:latin typeface="Calibri" pitchFamily="34" charset="0"/>
                <a:cs typeface="Calibri" pitchFamily="34" charset="0"/>
              </a:rPr>
              <a:t>Titreşimle </a:t>
            </a:r>
            <a:r>
              <a:rPr lang="tr-TR" sz="1600" dirty="0">
                <a:latin typeface="Calibri" pitchFamily="34" charset="0"/>
                <a:cs typeface="Calibri" pitchFamily="34" charset="0"/>
              </a:rPr>
              <a:t>o</a:t>
            </a:r>
            <a:r>
              <a:rPr lang="tr-TR" sz="1600" dirty="0" smtClean="0">
                <a:latin typeface="Calibri" pitchFamily="34" charset="0"/>
                <a:cs typeface="Calibri" pitchFamily="34" charset="0"/>
              </a:rPr>
              <a:t>rtaya </a:t>
            </a:r>
            <a:r>
              <a:rPr lang="tr-TR" sz="1600" dirty="0">
                <a:latin typeface="Calibri" pitchFamily="34" charset="0"/>
                <a:cs typeface="Calibri" pitchFamily="34" charset="0"/>
              </a:rPr>
              <a:t>çıkan </a:t>
            </a:r>
            <a:r>
              <a:rPr lang="tr-TR" sz="1600" b="1" dirty="0">
                <a:latin typeface="Calibri" pitchFamily="34" charset="0"/>
                <a:cs typeface="Calibri" pitchFamily="34" charset="0"/>
              </a:rPr>
              <a:t>sıkıştırma </a:t>
            </a:r>
            <a:r>
              <a:rPr lang="tr-TR" sz="1600" b="1" dirty="0" smtClean="0">
                <a:latin typeface="Calibri" pitchFamily="34" charset="0"/>
                <a:cs typeface="Calibri" pitchFamily="34" charset="0"/>
              </a:rPr>
              <a:t>dalgalarıdır.</a:t>
            </a:r>
          </a:p>
          <a:p>
            <a:pPr marL="0" indent="0" algn="ctr" eaLnBrk="1" hangingPunct="1">
              <a:buNone/>
            </a:pPr>
            <a:endParaRPr lang="tr-TR" sz="1600" dirty="0">
              <a:latin typeface="Calibri" pitchFamily="34" charset="0"/>
              <a:cs typeface="Calibri" pitchFamily="34" charset="0"/>
            </a:endParaRPr>
          </a:p>
          <a:p>
            <a:pPr marL="0" indent="0" algn="ctr" eaLnBrk="1" hangingPunct="1">
              <a:buNone/>
            </a:pPr>
            <a:r>
              <a:rPr lang="tr-TR" sz="1600" dirty="0" smtClean="0">
                <a:latin typeface="Calibri" pitchFamily="34" charset="0"/>
                <a:cs typeface="Calibri" pitchFamily="34" charset="0"/>
              </a:rPr>
              <a:t> </a:t>
            </a:r>
            <a:r>
              <a:rPr lang="tr-TR" sz="1600" dirty="0">
                <a:latin typeface="Calibri" pitchFamily="34" charset="0"/>
                <a:cs typeface="Calibri" pitchFamily="34" charset="0"/>
              </a:rPr>
              <a:t>Ses dalgaları hava veya diğer maddesel ortamlarda hareket </a:t>
            </a:r>
            <a:r>
              <a:rPr lang="tr-TR" sz="1600" dirty="0" smtClean="0">
                <a:latin typeface="Calibri" pitchFamily="34" charset="0"/>
                <a:cs typeface="Calibri" pitchFamily="34" charset="0"/>
              </a:rPr>
              <a:t>edebilir, </a:t>
            </a:r>
            <a:r>
              <a:rPr lang="tr-TR" sz="1600" b="1" dirty="0" smtClean="0">
                <a:latin typeface="Calibri" pitchFamily="34" charset="0"/>
                <a:cs typeface="Calibri" pitchFamily="34" charset="0"/>
              </a:rPr>
              <a:t>boşlukta hareket edemezler.</a:t>
            </a:r>
          </a:p>
          <a:p>
            <a:pPr marL="0" indent="0" algn="ctr" eaLnBrk="1" hangingPunct="1">
              <a:buNone/>
            </a:pPr>
            <a:endParaRPr lang="tr-TR" sz="1600" dirty="0" smtClean="0">
              <a:latin typeface="Calibri" pitchFamily="34" charset="0"/>
              <a:cs typeface="Calibri" pitchFamily="34" charset="0"/>
            </a:endParaRPr>
          </a:p>
          <a:p>
            <a:pPr marL="0" indent="0" algn="ctr" eaLnBrk="1" hangingPunct="1">
              <a:buNone/>
            </a:pPr>
            <a:endParaRPr lang="tr-TR" sz="1600" dirty="0">
              <a:latin typeface="Calibri" pitchFamily="34" charset="0"/>
              <a:cs typeface="Calibri" pitchFamily="34" charset="0"/>
            </a:endParaRPr>
          </a:p>
          <a:p>
            <a:pPr marL="0" indent="0" algn="ctr" eaLnBrk="1" hangingPunct="1">
              <a:buNone/>
            </a:pPr>
            <a:endParaRPr lang="tr-TR" sz="1600" dirty="0">
              <a:latin typeface="Calibri" pitchFamily="34" charset="0"/>
              <a:cs typeface="Calibri" pitchFamily="34" charset="0"/>
            </a:endParaRPr>
          </a:p>
          <a:p>
            <a:pPr marL="457200" indent="-457200" algn="ctr">
              <a:lnSpc>
                <a:spcPct val="90000"/>
              </a:lnSpc>
              <a:spcAft>
                <a:spcPct val="20000"/>
              </a:spcAft>
              <a:buClr>
                <a:srgbClr val="292929"/>
              </a:buClr>
              <a:defRPr/>
            </a:pPr>
            <a:endParaRPr lang="en-GB" sz="1600"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p:txBody>
      </p:sp>
      <p:sp>
        <p:nvSpPr>
          <p:cNvPr id="4" name="Rectangle 3"/>
          <p:cNvSpPr>
            <a:spLocks noChangeArrowheads="1"/>
          </p:cNvSpPr>
          <p:nvPr/>
        </p:nvSpPr>
        <p:spPr bwMode="gray">
          <a:xfrm>
            <a:off x="3216275" y="2039937"/>
            <a:ext cx="2711450" cy="38846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0" indent="0" algn="ctr" eaLnBrk="1" hangingPunct="1">
              <a:buNone/>
            </a:pPr>
            <a:r>
              <a:rPr lang="tr-TR" sz="1600" b="1" i="1" dirty="0" smtClean="0">
                <a:latin typeface="Calibri" pitchFamily="34" charset="0"/>
                <a:cs typeface="Calibri" pitchFamily="34" charset="0"/>
              </a:rPr>
              <a:t>Bir dalga boyu için geçen zaman.</a:t>
            </a:r>
          </a:p>
          <a:p>
            <a:pPr marL="0" indent="0" algn="ctr" eaLnBrk="1" hangingPunct="1">
              <a:buNone/>
            </a:pPr>
            <a:endParaRPr lang="tr-TR" sz="1600" b="1" i="1" dirty="0">
              <a:latin typeface="Calibri" pitchFamily="34" charset="0"/>
              <a:cs typeface="Calibri" pitchFamily="34" charset="0"/>
            </a:endParaRPr>
          </a:p>
          <a:p>
            <a:pPr marL="0" indent="0" algn="ctr" eaLnBrk="1" hangingPunct="1">
              <a:buNone/>
            </a:pPr>
            <a:r>
              <a:rPr lang="tr-TR" sz="1600" b="1" i="1" dirty="0" smtClean="0">
                <a:latin typeface="Calibri" pitchFamily="34" charset="0"/>
                <a:cs typeface="Calibri" pitchFamily="34" charset="0"/>
              </a:rPr>
              <a:t>Birim saniyedeki devir sayısı.</a:t>
            </a:r>
          </a:p>
          <a:p>
            <a:pPr marL="0" indent="0" algn="ctr" eaLnBrk="1" hangingPunct="1">
              <a:buNone/>
            </a:pPr>
            <a:endParaRPr lang="tr-TR" sz="1600" dirty="0">
              <a:latin typeface="Calibri" pitchFamily="34" charset="0"/>
              <a:cs typeface="Calibri" pitchFamily="34" charset="0"/>
            </a:endParaRPr>
          </a:p>
          <a:p>
            <a:pPr marL="0" indent="0" algn="ctr" eaLnBrk="1" hangingPunct="1">
              <a:buNone/>
            </a:pPr>
            <a:endParaRPr lang="tr-TR" sz="1600" dirty="0" smtClean="0">
              <a:latin typeface="Calibri" pitchFamily="34" charset="0"/>
              <a:cs typeface="Calibri" pitchFamily="34" charset="0"/>
            </a:endParaRPr>
          </a:p>
          <a:p>
            <a:pPr marL="0" indent="0" algn="ctr" eaLnBrk="1" hangingPunct="1">
              <a:buNone/>
            </a:pPr>
            <a:endParaRPr lang="tr-TR" sz="1600" dirty="0">
              <a:latin typeface="Calibri" pitchFamily="34" charset="0"/>
              <a:cs typeface="Calibri" pitchFamily="34" charset="0"/>
            </a:endParaRPr>
          </a:p>
        </p:txBody>
      </p:sp>
      <p:sp>
        <p:nvSpPr>
          <p:cNvPr id="5" name="Rectangle 3"/>
          <p:cNvSpPr>
            <a:spLocks noChangeArrowheads="1"/>
          </p:cNvSpPr>
          <p:nvPr/>
        </p:nvSpPr>
        <p:spPr bwMode="gray">
          <a:xfrm>
            <a:off x="6108700" y="2039937"/>
            <a:ext cx="2711450" cy="38846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smtClean="0">
                <a:latin typeface="Calibri" pitchFamily="34" charset="0"/>
                <a:cs typeface="Calibri" pitchFamily="34" charset="0"/>
              </a:rPr>
              <a:t>Birim zamandaki (bir saniyedeki) dalga sayısı.</a:t>
            </a:r>
          </a:p>
          <a:p>
            <a:pPr algn="ctr"/>
            <a:endParaRPr lang="tr-TR" sz="1600" dirty="0" smtClean="0">
              <a:latin typeface="Calibri" pitchFamily="34" charset="0"/>
              <a:cs typeface="Calibri" pitchFamily="34" charset="0"/>
            </a:endParaRPr>
          </a:p>
          <a:p>
            <a:pPr algn="ctr"/>
            <a:r>
              <a:rPr lang="tr-TR" sz="1600" b="1" dirty="0" smtClean="0">
                <a:latin typeface="Calibri" pitchFamily="34" charset="0"/>
                <a:cs typeface="Calibri" pitchFamily="34" charset="0"/>
              </a:rPr>
              <a:t>Bir dalganın boyu arttığında frekansı azalır. </a:t>
            </a:r>
          </a:p>
          <a:p>
            <a:pPr algn="ctr"/>
            <a:endParaRPr lang="tr-TR" sz="1600" dirty="0">
              <a:latin typeface="Calibri" pitchFamily="34" charset="0"/>
              <a:cs typeface="Calibri" pitchFamily="34" charset="0"/>
            </a:endParaRPr>
          </a:p>
          <a:p>
            <a:r>
              <a:rPr lang="tr-TR" sz="1400" i="1" dirty="0">
                <a:latin typeface="Calibri" pitchFamily="34" charset="0"/>
                <a:cs typeface="Calibri" pitchFamily="34" charset="0"/>
              </a:rPr>
              <a:t>Subsonik </a:t>
            </a:r>
            <a:r>
              <a:rPr lang="tr-TR" sz="1400" i="1" dirty="0" smtClean="0">
                <a:latin typeface="Calibri" pitchFamily="34" charset="0"/>
                <a:cs typeface="Calibri" pitchFamily="34" charset="0"/>
              </a:rPr>
              <a:t>sesler F&lt;20 </a:t>
            </a:r>
            <a:r>
              <a:rPr lang="tr-TR" sz="1400" i="1" dirty="0">
                <a:latin typeface="Calibri" pitchFamily="34" charset="0"/>
                <a:cs typeface="Calibri" pitchFamily="34" charset="0"/>
              </a:rPr>
              <a:t>Hz  </a:t>
            </a:r>
          </a:p>
          <a:p>
            <a:r>
              <a:rPr lang="tr-TR" sz="1400" b="1" i="1" dirty="0">
                <a:latin typeface="Calibri" pitchFamily="34" charset="0"/>
                <a:cs typeface="Calibri" pitchFamily="34" charset="0"/>
              </a:rPr>
              <a:t>İşitilebilen </a:t>
            </a:r>
            <a:r>
              <a:rPr lang="tr-TR" sz="1400" b="1" i="1" dirty="0" smtClean="0">
                <a:latin typeface="Calibri" pitchFamily="34" charset="0"/>
                <a:cs typeface="Calibri" pitchFamily="34" charset="0"/>
              </a:rPr>
              <a:t>sesler F: 20-20000 </a:t>
            </a:r>
            <a:r>
              <a:rPr lang="tr-TR" sz="1400" b="1" i="1" dirty="0">
                <a:latin typeface="Calibri" pitchFamily="34" charset="0"/>
                <a:cs typeface="Calibri" pitchFamily="34" charset="0"/>
              </a:rPr>
              <a:t>Hz </a:t>
            </a:r>
          </a:p>
          <a:p>
            <a:r>
              <a:rPr lang="tr-TR" sz="1400" i="1" dirty="0">
                <a:latin typeface="Calibri" pitchFamily="34" charset="0"/>
                <a:cs typeface="Calibri" pitchFamily="34" charset="0"/>
              </a:rPr>
              <a:t>Ultrasonik </a:t>
            </a:r>
            <a:r>
              <a:rPr lang="tr-TR" sz="1400" i="1" dirty="0" smtClean="0">
                <a:latin typeface="Calibri" pitchFamily="34" charset="0"/>
                <a:cs typeface="Calibri" pitchFamily="34" charset="0"/>
              </a:rPr>
              <a:t>sesler F&gt;20000 Hz.</a:t>
            </a:r>
          </a:p>
          <a:p>
            <a:endParaRPr lang="tr-TR" sz="1400" i="1" dirty="0" smtClean="0">
              <a:latin typeface="Calibri" pitchFamily="34" charset="0"/>
              <a:cs typeface="Calibri" pitchFamily="34" charset="0"/>
            </a:endParaRPr>
          </a:p>
          <a:p>
            <a:r>
              <a:rPr lang="tr-TR" sz="1400" i="1" dirty="0" smtClean="0">
                <a:latin typeface="Calibri" pitchFamily="34" charset="0"/>
                <a:cs typeface="Calibri" pitchFamily="34" charset="0"/>
              </a:rPr>
              <a:t>«İnsan </a:t>
            </a:r>
            <a:r>
              <a:rPr lang="tr-TR" sz="1400" i="1" dirty="0">
                <a:latin typeface="Calibri" pitchFamily="34" charset="0"/>
                <a:cs typeface="Calibri" pitchFamily="34" charset="0"/>
              </a:rPr>
              <a:t>kulağı 16 H</a:t>
            </a:r>
            <a:r>
              <a:rPr lang="tr-TR" sz="1400" i="1" dirty="0" smtClean="0">
                <a:latin typeface="Calibri" pitchFamily="34" charset="0"/>
                <a:cs typeface="Calibri" pitchFamily="34" charset="0"/>
              </a:rPr>
              <a:t>z </a:t>
            </a:r>
            <a:r>
              <a:rPr lang="tr-TR" sz="1400" i="1" dirty="0">
                <a:latin typeface="Calibri" pitchFamily="34" charset="0"/>
                <a:cs typeface="Calibri" pitchFamily="34" charset="0"/>
              </a:rPr>
              <a:t>(</a:t>
            </a:r>
            <a:r>
              <a:rPr lang="tr-TR" sz="1400" i="1" dirty="0" err="1">
                <a:latin typeface="Calibri" pitchFamily="34" charset="0"/>
                <a:cs typeface="Calibri" pitchFamily="34" charset="0"/>
              </a:rPr>
              <a:t>infrason</a:t>
            </a:r>
            <a:r>
              <a:rPr lang="tr-TR" sz="1400" i="1" dirty="0">
                <a:latin typeface="Calibri" pitchFamily="34" charset="0"/>
                <a:cs typeface="Calibri" pitchFamily="34" charset="0"/>
              </a:rPr>
              <a:t>) ile </a:t>
            </a:r>
            <a:r>
              <a:rPr lang="tr-TR" sz="1400" i="1" dirty="0" smtClean="0">
                <a:latin typeface="Calibri" pitchFamily="34" charset="0"/>
                <a:cs typeface="Calibri" pitchFamily="34" charset="0"/>
              </a:rPr>
              <a:t>20.000 Hz </a:t>
            </a:r>
            <a:r>
              <a:rPr lang="tr-TR" sz="1400" i="1" dirty="0">
                <a:latin typeface="Calibri" pitchFamily="34" charset="0"/>
                <a:cs typeface="Calibri" pitchFamily="34" charset="0"/>
              </a:rPr>
              <a:t>(ultrason) arasındaki sesleri algılayabilir. </a:t>
            </a:r>
            <a:r>
              <a:rPr lang="sv-SE" sz="1400" i="1" dirty="0" smtClean="0">
                <a:latin typeface="Calibri" pitchFamily="34" charset="0"/>
                <a:cs typeface="Calibri" pitchFamily="34" charset="0"/>
              </a:rPr>
              <a:t>Pratikte </a:t>
            </a:r>
            <a:r>
              <a:rPr lang="sv-SE" sz="1400" i="1" dirty="0">
                <a:latin typeface="Calibri" pitchFamily="34" charset="0"/>
                <a:cs typeface="Calibri" pitchFamily="34" charset="0"/>
              </a:rPr>
              <a:t>4000 </a:t>
            </a:r>
            <a:r>
              <a:rPr lang="sv-SE" sz="1400" i="1" dirty="0" smtClean="0">
                <a:latin typeface="Calibri" pitchFamily="34" charset="0"/>
                <a:cs typeface="Calibri" pitchFamily="34" charset="0"/>
              </a:rPr>
              <a:t>H</a:t>
            </a:r>
            <a:r>
              <a:rPr lang="tr-TR" sz="1400" i="1" dirty="0" smtClean="0">
                <a:latin typeface="Calibri" pitchFamily="34" charset="0"/>
                <a:cs typeface="Calibri" pitchFamily="34" charset="0"/>
              </a:rPr>
              <a:t>z</a:t>
            </a:r>
            <a:r>
              <a:rPr lang="sv-SE" sz="1400" i="1" dirty="0" smtClean="0">
                <a:latin typeface="Calibri" pitchFamily="34" charset="0"/>
                <a:cs typeface="Calibri" pitchFamily="34" charset="0"/>
              </a:rPr>
              <a:t> </a:t>
            </a:r>
            <a:r>
              <a:rPr lang="sv-SE" sz="1400" i="1" dirty="0">
                <a:latin typeface="Calibri" pitchFamily="34" charset="0"/>
                <a:cs typeface="Calibri" pitchFamily="34" charset="0"/>
              </a:rPr>
              <a:t>üzeri </a:t>
            </a:r>
            <a:r>
              <a:rPr lang="sv-SE" sz="1400" i="1" dirty="0" smtClean="0">
                <a:latin typeface="Calibri" pitchFamily="34" charset="0"/>
                <a:cs typeface="Calibri" pitchFamily="34" charset="0"/>
              </a:rPr>
              <a:t>frekanslara rastlanmaz</a:t>
            </a:r>
            <a:r>
              <a:rPr lang="tr-TR" sz="1400" i="1" dirty="0" smtClean="0">
                <a:latin typeface="Calibri" pitchFamily="34" charset="0"/>
                <a:cs typeface="Calibri" pitchFamily="34" charset="0"/>
              </a:rPr>
              <a:t>.»</a:t>
            </a:r>
            <a:endParaRPr lang="sv-SE" sz="1400" i="1" dirty="0">
              <a:latin typeface="Calibri" pitchFamily="34" charset="0"/>
              <a:cs typeface="Calibri" pitchFamily="34" charset="0"/>
            </a:endParaRPr>
          </a:p>
          <a:p>
            <a:endParaRPr lang="tr-TR" sz="1400" i="1" dirty="0">
              <a:latin typeface="Calibri" pitchFamily="34" charset="0"/>
              <a:cs typeface="Calibri" pitchFamily="34" charset="0"/>
            </a:endParaRPr>
          </a:p>
          <a:p>
            <a:pPr algn="ctr"/>
            <a:endParaRPr lang="tr-TR" sz="1600" dirty="0" smtClean="0">
              <a:latin typeface="Calibri" pitchFamily="34" charset="0"/>
              <a:cs typeface="Calibri" pitchFamily="34" charset="0"/>
            </a:endParaRPr>
          </a:p>
          <a:p>
            <a:pPr algn="ctr"/>
            <a:endParaRPr lang="tr-TR" sz="1600" dirty="0" smtClean="0">
              <a:latin typeface="Calibri" pitchFamily="34" charset="0"/>
              <a:cs typeface="Calibri" pitchFamily="34" charset="0"/>
            </a:endParaRPr>
          </a:p>
        </p:txBody>
      </p:sp>
      <p:sp>
        <p:nvSpPr>
          <p:cNvPr id="17460" name="Rectangle 52"/>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marL="0" marR="0" lvl="0" indent="0" algn="l" defTabSz="914400" rtl="0" eaLnBrk="0" fontAlgn="base" latinLnBrk="0" hangingPunct="0">
              <a:lnSpc>
                <a:spcPct val="90000"/>
              </a:lnSpc>
              <a:spcBef>
                <a:spcPct val="0"/>
              </a:spcBef>
              <a:spcAft>
                <a:spcPct val="0"/>
              </a:spcAft>
              <a:buClrTx/>
              <a:buSzTx/>
              <a:buFontTx/>
              <a:buNone/>
              <a:tabLst/>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SESİN FİZİKSEL ÖZELLİKLERİNİN AÇIKLANMASI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Tree>
    <p:extLst>
      <p:ext uri="{BB962C8B-B14F-4D97-AF65-F5344CB8AC3E}">
        <p14:creationId xmlns:p14="http://schemas.microsoft.com/office/powerpoint/2010/main" val="33057443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871"/>
                                        </p:tgtEl>
                                        <p:attrNameLst>
                                          <p:attrName>style.visibility</p:attrName>
                                        </p:attrNameLst>
                                      </p:cBhvr>
                                      <p:to>
                                        <p:strVal val="visible"/>
                                      </p:to>
                                    </p:set>
                                    <p:animEffect transition="in" filter="fade">
                                      <p:cBhvr>
                                        <p:cTn id="7" dur="300"/>
                                        <p:tgtEl>
                                          <p:spTgt spid="36871"/>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36867"/>
                                        </p:tgtEl>
                                        <p:attrNameLst>
                                          <p:attrName>style.visibility</p:attrName>
                                        </p:attrNameLst>
                                      </p:cBhvr>
                                      <p:to>
                                        <p:strVal val="visible"/>
                                      </p:to>
                                    </p:set>
                                    <p:animEffect transition="in" filter="fade">
                                      <p:cBhvr>
                                        <p:cTn id="11" dur="300"/>
                                        <p:tgtEl>
                                          <p:spTgt spid="36867"/>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300"/>
                                        <p:tgtEl>
                                          <p:spTgt spid="2"/>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300"/>
                                        <p:tgtEl>
                                          <p:spTgt spid="4"/>
                                        </p:tgtEl>
                                      </p:cBhvr>
                                    </p:animEffect>
                                  </p:childTnLst>
                                </p:cTn>
                              </p:par>
                            </p:childTnLst>
                          </p:cTn>
                        </p:par>
                        <p:par>
                          <p:cTn id="20" fill="hold">
                            <p:stCondLst>
                              <p:cond delay="1200"/>
                            </p:stCondLst>
                            <p:childTnLst>
                              <p:par>
                                <p:cTn id="21" presetID="10" presetClass="entr" presetSubtype="0" fill="hold" grpId="0"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300"/>
                                        <p:tgtEl>
                                          <p:spTgt spid="5"/>
                                        </p:tgtEl>
                                      </p:cBhvr>
                                    </p:animEffect>
                                  </p:childTnLst>
                                </p:cTn>
                              </p:par>
                            </p:childTnLst>
                          </p:cTn>
                        </p:par>
                        <p:par>
                          <p:cTn id="28" fill="hold">
                            <p:stCondLst>
                              <p:cond delay="1800"/>
                            </p:stCondLst>
                            <p:childTnLst>
                              <p:par>
                                <p:cTn id="29" presetID="26" presetClass="emph" presetSubtype="0" fill="hold" grpId="0" nodeType="afterEffect">
                                  <p:stCondLst>
                                    <p:cond delay="0"/>
                                  </p:stCondLst>
                                  <p:childTnLst>
                                    <p:animEffect transition="out" filter="fade">
                                      <p:cBhvr>
                                        <p:cTn id="30" dur="2000" tmFilter="0, 0; .2, .5; .8, .5; 1, 0"/>
                                        <p:tgtEl>
                                          <p:spTgt spid="17460"/>
                                        </p:tgtEl>
                                      </p:cBhvr>
                                    </p:animEffect>
                                    <p:animScale>
                                      <p:cBhvr>
                                        <p:cTn id="31" dur="1000" autoRev="1" fill="hold"/>
                                        <p:tgtEl>
                                          <p:spTgt spid="1746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1" grpId="0" animBg="1"/>
      <p:bldP spid="2" grpId="0" animBg="1"/>
      <p:bldP spid="3" grpId="0" animBg="1"/>
      <p:bldP spid="36867" grpId="0" animBg="1"/>
      <p:bldP spid="4" grpId="0" animBg="1"/>
      <p:bldP spid="5" grpId="0" animBg="1"/>
      <p:bldP spid="1746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270208" y="1098194"/>
            <a:ext cx="8697325" cy="1569660"/>
            <a:chOff x="270208" y="1098194"/>
            <a:chExt cx="8697325" cy="1569660"/>
          </a:xfrm>
        </p:grpSpPr>
        <p:grpSp>
          <p:nvGrpSpPr>
            <p:cNvPr id="4" name="Grup 3"/>
            <p:cNvGrpSpPr/>
            <p:nvPr/>
          </p:nvGrpSpPr>
          <p:grpSpPr>
            <a:xfrm>
              <a:off x="270208" y="1129887"/>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816101" y="10981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İnsan kulağının duyarlı olduğu sesler kaç </a:t>
              </a:r>
              <a:r>
                <a:rPr lang="tr-TR" sz="1600" b="1" i="1" dirty="0" smtClean="0">
                  <a:solidFill>
                    <a:srgbClr val="000000"/>
                  </a:solidFill>
                  <a:latin typeface="Calibri" pitchFamily="34" charset="0"/>
                  <a:cs typeface="Calibri" pitchFamily="34" charset="0"/>
                </a:rPr>
                <a:t>Hz arasındaki </a:t>
              </a:r>
              <a:r>
                <a:rPr lang="tr-TR" sz="1600" b="1" i="1" dirty="0">
                  <a:solidFill>
                    <a:srgbClr val="000000"/>
                  </a:solidFill>
                  <a:latin typeface="Calibri" pitchFamily="34" charset="0"/>
                  <a:cs typeface="Calibri" pitchFamily="34" charset="0"/>
                </a:rPr>
                <a:t>seslerdir</a:t>
              </a:r>
              <a:r>
                <a:rPr lang="tr-TR" sz="1600" b="1" i="1" dirty="0" smtClean="0">
                  <a:solidFill>
                    <a:srgbClr val="000000"/>
                  </a:solidFill>
                  <a:latin typeface="Calibri" pitchFamily="34" charset="0"/>
                  <a:cs typeface="Calibri" pitchFamily="34" charset="0"/>
                </a:rPr>
                <a:t>?</a:t>
              </a:r>
            </a:p>
            <a:p>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pt-BR" sz="1600" i="1" dirty="0">
                  <a:solidFill>
                    <a:srgbClr val="000000"/>
                  </a:solidFill>
                  <a:latin typeface="Calibri" pitchFamily="34" charset="0"/>
                  <a:cs typeface="Calibri" pitchFamily="34" charset="0"/>
                </a:rPr>
                <a:t>100 - </a:t>
              </a:r>
              <a:r>
                <a:rPr lang="pt-BR" sz="1600" i="1" dirty="0" smtClean="0">
                  <a:solidFill>
                    <a:srgbClr val="000000"/>
                  </a:solidFill>
                  <a:latin typeface="Calibri" pitchFamily="34" charset="0"/>
                  <a:cs typeface="Calibri" pitchFamily="34" charset="0"/>
                </a:rPr>
                <a:t>100000</a:t>
              </a:r>
              <a:endParaRPr lang="pt-BR" sz="1600" i="1" dirty="0">
                <a:solidFill>
                  <a:srgbClr val="000000"/>
                </a:solidFill>
                <a:latin typeface="Calibri" pitchFamily="34" charset="0"/>
                <a:cs typeface="Calibri" pitchFamily="34" charset="0"/>
              </a:endParaRPr>
            </a:p>
            <a:p>
              <a:pPr marL="800100" lvl="1" indent="-342900">
                <a:buFont typeface="+mj-lt"/>
                <a:buAutoNum type="alphaLcParenR"/>
              </a:pPr>
              <a:r>
                <a:rPr lang="pt-BR" sz="1600" i="1" dirty="0">
                  <a:solidFill>
                    <a:srgbClr val="000000"/>
                  </a:solidFill>
                  <a:latin typeface="Calibri" pitchFamily="34" charset="0"/>
                  <a:cs typeface="Calibri" pitchFamily="34" charset="0"/>
                </a:rPr>
                <a:t>10 - </a:t>
              </a:r>
              <a:r>
                <a:rPr lang="pt-BR" sz="1600" i="1" dirty="0" smtClean="0">
                  <a:solidFill>
                    <a:srgbClr val="000000"/>
                  </a:solidFill>
                  <a:latin typeface="Calibri" pitchFamily="34" charset="0"/>
                  <a:cs typeface="Calibri" pitchFamily="34" charset="0"/>
                </a:rPr>
                <a:t>10000 </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pt-BR" sz="1600" i="1" dirty="0" smtClean="0">
                  <a:solidFill>
                    <a:srgbClr val="FF0000"/>
                  </a:solidFill>
                  <a:latin typeface="Calibri" pitchFamily="34" charset="0"/>
                  <a:cs typeface="Calibri" pitchFamily="34" charset="0"/>
                </a:rPr>
                <a:t>20 </a:t>
              </a:r>
              <a:r>
                <a:rPr lang="pt-BR" sz="1600" i="1" dirty="0">
                  <a:solidFill>
                    <a:srgbClr val="FF0000"/>
                  </a:solidFill>
                  <a:latin typeface="Calibri" pitchFamily="34" charset="0"/>
                  <a:cs typeface="Calibri" pitchFamily="34" charset="0"/>
                </a:rPr>
                <a:t>- </a:t>
              </a:r>
              <a:r>
                <a:rPr lang="pt-BR" sz="1600" i="1" dirty="0" smtClean="0">
                  <a:solidFill>
                    <a:srgbClr val="FF0000"/>
                  </a:solidFill>
                  <a:latin typeface="Calibri" pitchFamily="34" charset="0"/>
                  <a:cs typeface="Calibri" pitchFamily="34" charset="0"/>
                </a:rPr>
                <a:t>20000</a:t>
              </a:r>
              <a:endParaRPr lang="pt-BR" sz="1600" i="1" dirty="0">
                <a:solidFill>
                  <a:srgbClr val="FF0000"/>
                </a:solidFill>
                <a:latin typeface="Calibri" pitchFamily="34" charset="0"/>
                <a:cs typeface="Calibri" pitchFamily="34" charset="0"/>
              </a:endParaRPr>
            </a:p>
            <a:p>
              <a:pPr marL="800100" lvl="1" indent="-342900">
                <a:buFont typeface="+mj-lt"/>
                <a:buAutoNum type="alphaLcParenR"/>
              </a:pPr>
              <a:r>
                <a:rPr lang="pt-BR" sz="1600" i="1" dirty="0" smtClean="0">
                  <a:solidFill>
                    <a:srgbClr val="000000"/>
                  </a:solidFill>
                  <a:latin typeface="Calibri" pitchFamily="34" charset="0"/>
                  <a:cs typeface="Calibri" pitchFamily="34" charset="0"/>
                </a:rPr>
                <a:t>20 </a:t>
              </a:r>
              <a:r>
                <a:rPr lang="pt-BR" sz="1600" i="1" dirty="0">
                  <a:solidFill>
                    <a:srgbClr val="000000"/>
                  </a:solidFill>
                  <a:latin typeface="Calibri" pitchFamily="34" charset="0"/>
                  <a:cs typeface="Calibri" pitchFamily="34" charset="0"/>
                </a:rPr>
                <a:t>- 1000</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1105682385"/>
      </p:ext>
    </p:extLst>
  </p:cSld>
  <p:clrMapOvr>
    <a:masterClrMapping/>
  </p:clrMapOvr>
  <p:transition>
    <p:fade/>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60" name="Rectangle 52"/>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11" name="Rectangle 7"/>
          <p:cNvSpPr>
            <a:spLocks noChangeArrowheads="1"/>
          </p:cNvSpPr>
          <p:nvPr/>
        </p:nvSpPr>
        <p:spPr bwMode="gray">
          <a:xfrm>
            <a:off x="323850" y="1068388"/>
            <a:ext cx="2711450" cy="971550"/>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SESİN </a:t>
            </a:r>
            <a:r>
              <a:rPr lang="en-GB" sz="1600" b="1" dirty="0" smtClean="0">
                <a:solidFill>
                  <a:srgbClr val="FFFFFF"/>
                </a:solidFill>
                <a:latin typeface="Cambria Math" pitchFamily="18" charset="0"/>
                <a:ea typeface="Cambria Math" pitchFamily="18" charset="0"/>
                <a:cs typeface="Arial" pitchFamily="34" charset="0"/>
              </a:rPr>
              <a:t>HIZI</a:t>
            </a:r>
            <a:endParaRPr lang="en-GB" sz="1600" b="1" dirty="0">
              <a:solidFill>
                <a:srgbClr val="FFFFFF"/>
              </a:solidFill>
              <a:latin typeface="Cambria Math" pitchFamily="18" charset="0"/>
              <a:ea typeface="Cambria Math" pitchFamily="18" charset="0"/>
              <a:cs typeface="Arial" pitchFamily="34" charset="0"/>
            </a:endParaRPr>
          </a:p>
          <a:p>
            <a:pPr marL="342900" indent="-342900" algn="ctr" defTabSz="801688" eaLnBrk="0" hangingPunct="0">
              <a:defRPr/>
            </a:pPr>
            <a:r>
              <a:rPr lang="en-GB" sz="1600" b="1" dirty="0" smtClean="0">
                <a:solidFill>
                  <a:srgbClr val="FFFFFF"/>
                </a:solidFill>
                <a:latin typeface="Cambria Math" pitchFamily="18" charset="0"/>
                <a:ea typeface="Cambria Math" pitchFamily="18" charset="0"/>
                <a:cs typeface="Arial" pitchFamily="34" charset="0"/>
              </a:rPr>
              <a:t>(m/</a:t>
            </a:r>
            <a:r>
              <a:rPr lang="tr-TR" sz="1600" b="1" dirty="0" smtClean="0">
                <a:solidFill>
                  <a:srgbClr val="FFFFFF"/>
                </a:solidFill>
                <a:latin typeface="Cambria Math" pitchFamily="18" charset="0"/>
                <a:ea typeface="Cambria Math" pitchFamily="18" charset="0"/>
                <a:cs typeface="Arial" pitchFamily="34" charset="0"/>
              </a:rPr>
              <a:t>s</a:t>
            </a:r>
            <a:r>
              <a:rPr lang="en-GB" sz="1600" b="1" dirty="0" smtClean="0">
                <a:solidFill>
                  <a:srgbClr val="FFFFFF"/>
                </a:solidFill>
                <a:latin typeface="Cambria Math" pitchFamily="18" charset="0"/>
                <a:ea typeface="Cambria Math" pitchFamily="18" charset="0"/>
                <a:cs typeface="Arial" pitchFamily="34" charset="0"/>
              </a:rPr>
              <a:t>n</a:t>
            </a:r>
            <a:r>
              <a:rPr lang="tr-TR" sz="1600" b="1" dirty="0" smtClean="0">
                <a:solidFill>
                  <a:srgbClr val="FFFFFF"/>
                </a:solidFill>
                <a:latin typeface="Cambria Math" pitchFamily="18" charset="0"/>
                <a:ea typeface="Cambria Math" pitchFamily="18" charset="0"/>
                <a:cs typeface="Arial" pitchFamily="34" charset="0"/>
              </a:rPr>
              <a:t>)</a:t>
            </a:r>
            <a:endParaRPr lang="en-GB" sz="1600" b="1" dirty="0">
              <a:solidFill>
                <a:srgbClr val="FFFFFF"/>
              </a:solidFill>
              <a:latin typeface="Cambria Math" pitchFamily="18" charset="0"/>
              <a:ea typeface="Cambria Math" pitchFamily="18" charset="0"/>
              <a:cs typeface="Arial" pitchFamily="34" charset="0"/>
            </a:endParaRPr>
          </a:p>
        </p:txBody>
      </p:sp>
      <p:sp>
        <p:nvSpPr>
          <p:cNvPr id="12" name="Rectangle 7"/>
          <p:cNvSpPr>
            <a:spLocks noChangeArrowheads="1"/>
          </p:cNvSpPr>
          <p:nvPr/>
        </p:nvSpPr>
        <p:spPr bwMode="gray">
          <a:xfrm>
            <a:off x="3216275" y="1068388"/>
            <a:ext cx="2711450" cy="971550"/>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1600" b="1" dirty="0">
                <a:solidFill>
                  <a:srgbClr val="FFFFFF"/>
                </a:solidFill>
                <a:latin typeface="Cambria Math" pitchFamily="18" charset="0"/>
                <a:ea typeface="Cambria Math" pitchFamily="18" charset="0"/>
                <a:cs typeface="Arial" pitchFamily="34" charset="0"/>
              </a:rPr>
              <a:t>SES BASINCI </a:t>
            </a:r>
          </a:p>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a:t>
            </a:r>
            <a:r>
              <a:rPr lang="tr-TR" sz="1600" b="1" dirty="0">
                <a:solidFill>
                  <a:srgbClr val="FFFFFF"/>
                </a:solidFill>
                <a:latin typeface="Cambria Math" pitchFamily="18" charset="0"/>
                <a:ea typeface="Cambria Math" pitchFamily="18" charset="0"/>
                <a:cs typeface="Arial" pitchFamily="34" charset="0"/>
              </a:rPr>
              <a:t>Bar  &amp; </a:t>
            </a:r>
            <a:r>
              <a:rPr lang="tr-TR" sz="1600" b="1" dirty="0" smtClean="0">
                <a:solidFill>
                  <a:srgbClr val="FFFFFF"/>
                </a:solidFill>
                <a:latin typeface="Cambria Math" pitchFamily="18" charset="0"/>
                <a:ea typeface="Cambria Math" pitchFamily="18" charset="0"/>
                <a:cs typeface="Arial" pitchFamily="34" charset="0"/>
              </a:rPr>
              <a:t>Newton/cm²)</a:t>
            </a:r>
            <a:endParaRPr lang="tr-TR" sz="1600" b="1" dirty="0">
              <a:solidFill>
                <a:srgbClr val="FFFFFF"/>
              </a:solidFill>
              <a:latin typeface="Cambria Math" pitchFamily="18" charset="0"/>
              <a:ea typeface="Cambria Math" pitchFamily="18" charset="0"/>
              <a:cs typeface="Arial" pitchFamily="34" charset="0"/>
            </a:endParaRPr>
          </a:p>
        </p:txBody>
      </p:sp>
      <p:sp>
        <p:nvSpPr>
          <p:cNvPr id="15" name="Rectangle 7"/>
          <p:cNvSpPr>
            <a:spLocks noChangeArrowheads="1"/>
          </p:cNvSpPr>
          <p:nvPr/>
        </p:nvSpPr>
        <p:spPr bwMode="gray">
          <a:xfrm>
            <a:off x="6108700" y="1068388"/>
            <a:ext cx="2711450" cy="971550"/>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SESİN </a:t>
            </a:r>
            <a:r>
              <a:rPr lang="tr-TR" sz="1600" b="1" dirty="0" smtClean="0">
                <a:solidFill>
                  <a:srgbClr val="FFFFFF"/>
                </a:solidFill>
                <a:latin typeface="Cambria Math" pitchFamily="18" charset="0"/>
                <a:ea typeface="Cambria Math" pitchFamily="18" charset="0"/>
                <a:cs typeface="Arial" pitchFamily="34" charset="0"/>
              </a:rPr>
              <a:t>GÜCÜ (Akustik Güç)</a:t>
            </a:r>
            <a:endParaRPr lang="en-GB" sz="1600" b="1" dirty="0">
              <a:solidFill>
                <a:srgbClr val="FFFFFF"/>
              </a:solidFill>
              <a:latin typeface="Cambria Math" pitchFamily="18" charset="0"/>
              <a:ea typeface="Cambria Math" pitchFamily="18" charset="0"/>
              <a:cs typeface="Arial" pitchFamily="34" charset="0"/>
            </a:endParaRPr>
          </a:p>
          <a:p>
            <a:pPr algn="ctr" defTabSz="801688" eaLnBrk="0" hangingPunct="0">
              <a:defRPr/>
            </a:pPr>
            <a:r>
              <a:rPr lang="en-GB" sz="1600" b="1" dirty="0" smtClean="0">
                <a:solidFill>
                  <a:srgbClr val="FFFFFF"/>
                </a:solidFill>
                <a:latin typeface="Cambria Math" pitchFamily="18" charset="0"/>
                <a:ea typeface="Cambria Math" pitchFamily="18" charset="0"/>
                <a:cs typeface="Arial" pitchFamily="34" charset="0"/>
              </a:rPr>
              <a:t>(W</a:t>
            </a:r>
            <a:r>
              <a:rPr lang="tr-TR" sz="1600" b="1" dirty="0" err="1" smtClean="0">
                <a:solidFill>
                  <a:srgbClr val="FFFFFF"/>
                </a:solidFill>
                <a:latin typeface="Cambria Math" pitchFamily="18" charset="0"/>
                <a:ea typeface="Cambria Math" pitchFamily="18" charset="0"/>
                <a:cs typeface="Arial" pitchFamily="34" charset="0"/>
              </a:rPr>
              <a:t>att</a:t>
            </a:r>
            <a:r>
              <a:rPr lang="tr-TR" sz="1600" b="1" dirty="0" smtClean="0">
                <a:solidFill>
                  <a:srgbClr val="FFFFFF"/>
                </a:solidFill>
                <a:latin typeface="Cambria Math" pitchFamily="18" charset="0"/>
                <a:ea typeface="Cambria Math" pitchFamily="18" charset="0"/>
                <a:cs typeface="Arial" pitchFamily="34" charset="0"/>
              </a:rPr>
              <a:t> - W</a:t>
            </a:r>
            <a:r>
              <a:rPr lang="en-GB" sz="1600" b="1" dirty="0" smtClean="0">
                <a:solidFill>
                  <a:srgbClr val="FFFFFF"/>
                </a:solidFill>
                <a:latin typeface="Cambria Math" pitchFamily="18" charset="0"/>
                <a:ea typeface="Cambria Math" pitchFamily="18" charset="0"/>
                <a:cs typeface="Arial" pitchFamily="34" charset="0"/>
              </a:rPr>
              <a:t>)</a:t>
            </a:r>
            <a:endParaRPr lang="en-GB" sz="1600" b="1" dirty="0">
              <a:solidFill>
                <a:srgbClr val="FFFFFF"/>
              </a:solidFill>
              <a:latin typeface="Cambria Math" pitchFamily="18" charset="0"/>
              <a:ea typeface="Cambria Math" pitchFamily="18" charset="0"/>
              <a:cs typeface="Arial" pitchFamily="34" charset="0"/>
            </a:endParaRPr>
          </a:p>
        </p:txBody>
      </p:sp>
      <p:sp>
        <p:nvSpPr>
          <p:cNvPr id="16" name="Rectangle 3"/>
          <p:cNvSpPr>
            <a:spLocks noChangeArrowheads="1"/>
          </p:cNvSpPr>
          <p:nvPr/>
        </p:nvSpPr>
        <p:spPr bwMode="gray">
          <a:xfrm>
            <a:off x="323850"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0" indent="0" algn="ctr" eaLnBrk="1" hangingPunct="1">
              <a:buNone/>
            </a:pPr>
            <a:r>
              <a:rPr lang="tr-TR" sz="1600" b="1" i="1" dirty="0" smtClean="0">
                <a:latin typeface="Calibri" pitchFamily="34" charset="0"/>
                <a:cs typeface="Calibri" pitchFamily="34" charset="0"/>
              </a:rPr>
              <a:t>Sesin </a:t>
            </a:r>
            <a:r>
              <a:rPr lang="tr-TR" sz="1600" b="1" i="1" dirty="0">
                <a:latin typeface="Calibri" pitchFamily="34" charset="0"/>
                <a:cs typeface="Calibri" pitchFamily="34" charset="0"/>
              </a:rPr>
              <a:t>hava ve su gibi değişik  ortamlarda birim </a:t>
            </a:r>
            <a:r>
              <a:rPr lang="tr-TR" sz="1600" b="1" i="1" dirty="0" smtClean="0">
                <a:latin typeface="Calibri" pitchFamily="34" charset="0"/>
                <a:cs typeface="Calibri" pitchFamily="34" charset="0"/>
              </a:rPr>
              <a:t>zamanda </a:t>
            </a:r>
            <a:r>
              <a:rPr lang="tr-TR" sz="1600" b="1" i="1" dirty="0">
                <a:latin typeface="Calibri" pitchFamily="34" charset="0"/>
                <a:cs typeface="Calibri" pitchFamily="34" charset="0"/>
              </a:rPr>
              <a:t>aldığı </a:t>
            </a:r>
            <a:r>
              <a:rPr lang="tr-TR" sz="1600" b="1" i="1" dirty="0" smtClean="0">
                <a:latin typeface="Calibri" pitchFamily="34" charset="0"/>
                <a:cs typeface="Calibri" pitchFamily="34" charset="0"/>
              </a:rPr>
              <a:t>yol.</a:t>
            </a:r>
          </a:p>
          <a:p>
            <a:pPr marL="0" indent="0" algn="ctr" eaLnBrk="1" hangingPunct="1">
              <a:buNone/>
            </a:pPr>
            <a:endParaRPr lang="tr-TR" sz="1600" b="1" i="1" dirty="0">
              <a:latin typeface="Calibri" pitchFamily="34" charset="0"/>
              <a:cs typeface="Calibri" pitchFamily="34" charset="0"/>
            </a:endParaRPr>
          </a:p>
          <a:p>
            <a:pPr marL="0" indent="0" algn="ctr" eaLnBrk="1" hangingPunct="1">
              <a:buNone/>
            </a:pPr>
            <a:r>
              <a:rPr lang="tr-TR" sz="1600" b="1" i="1" dirty="0" smtClean="0">
                <a:latin typeface="Calibri" pitchFamily="34" charset="0"/>
                <a:cs typeface="Calibri" pitchFamily="34" charset="0"/>
              </a:rPr>
              <a:t>Hareketin oluşması için geçen zaman.</a:t>
            </a:r>
            <a:endParaRPr lang="tr-TR" sz="1600" b="1" i="1" dirty="0">
              <a:latin typeface="Calibri" pitchFamily="34" charset="0"/>
              <a:cs typeface="Calibri" pitchFamily="34" charset="0"/>
            </a:endParaRPr>
          </a:p>
          <a:p>
            <a:pPr marL="0" indent="0" algn="ctr" eaLnBrk="1" hangingPunct="1">
              <a:buNone/>
            </a:pPr>
            <a:endParaRPr lang="tr-TR" sz="1600" dirty="0">
              <a:latin typeface="Calibri" pitchFamily="34" charset="0"/>
              <a:cs typeface="Calibri" pitchFamily="34" charset="0"/>
            </a:endParaRPr>
          </a:p>
          <a:p>
            <a:pPr marL="0" indent="0" algn="ctr" eaLnBrk="1" hangingPunct="1">
              <a:buNone/>
            </a:pPr>
            <a:r>
              <a:rPr lang="tr-TR" sz="1600" dirty="0">
                <a:latin typeface="Calibri" pitchFamily="34" charset="0"/>
                <a:cs typeface="Calibri" pitchFamily="34" charset="0"/>
              </a:rPr>
              <a:t>Sesin hızı yayıldığı ortamın sıcaklığına ve yoğunluğuna bağlıdır.</a:t>
            </a:r>
          </a:p>
          <a:p>
            <a:pPr marL="0" indent="0" algn="ctr" eaLnBrk="1" hangingPunct="1">
              <a:buNone/>
            </a:pPr>
            <a:endParaRPr lang="tr-TR" sz="1600" dirty="0">
              <a:latin typeface="Calibri" pitchFamily="34" charset="0"/>
              <a:cs typeface="Calibri" pitchFamily="34" charset="0"/>
            </a:endParaRPr>
          </a:p>
          <a:p>
            <a:pPr marL="216000" indent="-216000" eaLnBrk="1" hangingPunct="1">
              <a:buFont typeface="Wingdings" pitchFamily="2" charset="2"/>
              <a:buChar char="ü"/>
            </a:pPr>
            <a:r>
              <a:rPr lang="tr-TR" sz="1400" dirty="0" smtClean="0">
                <a:latin typeface="Calibri" pitchFamily="34" charset="0"/>
                <a:cs typeface="Calibri" pitchFamily="34" charset="0"/>
              </a:rPr>
              <a:t>20°C havada hızı 340 </a:t>
            </a:r>
            <a:r>
              <a:rPr lang="tr-TR" sz="1400" dirty="0">
                <a:latin typeface="Calibri" pitchFamily="34" charset="0"/>
                <a:cs typeface="Calibri" pitchFamily="34" charset="0"/>
              </a:rPr>
              <a:t>m/sn </a:t>
            </a:r>
            <a:endParaRPr lang="tr-TR" sz="1400" dirty="0" smtClean="0">
              <a:latin typeface="Calibri" pitchFamily="34" charset="0"/>
              <a:cs typeface="Calibri" pitchFamily="34" charset="0"/>
            </a:endParaRPr>
          </a:p>
          <a:p>
            <a:pPr marL="216000" indent="-216000" eaLnBrk="1" hangingPunct="1">
              <a:buFont typeface="Wingdings" pitchFamily="2" charset="2"/>
              <a:buChar char="ü"/>
            </a:pPr>
            <a:r>
              <a:rPr lang="tr-TR" sz="1400" dirty="0" smtClean="0">
                <a:latin typeface="Calibri" pitchFamily="34" charset="0"/>
                <a:cs typeface="Calibri" pitchFamily="34" charset="0"/>
              </a:rPr>
              <a:t>20°C </a:t>
            </a:r>
            <a:r>
              <a:rPr lang="tr-TR" sz="1400" dirty="0">
                <a:latin typeface="Calibri" pitchFamily="34" charset="0"/>
                <a:cs typeface="Calibri" pitchFamily="34" charset="0"/>
              </a:rPr>
              <a:t>sudaki hızı 1410 </a:t>
            </a:r>
            <a:r>
              <a:rPr lang="tr-TR" sz="1400" dirty="0" smtClean="0">
                <a:latin typeface="Calibri" pitchFamily="34" charset="0"/>
                <a:cs typeface="Calibri" pitchFamily="34" charset="0"/>
              </a:rPr>
              <a:t>m/sn</a:t>
            </a:r>
            <a:endParaRPr lang="tr-TR" sz="1400" dirty="0">
              <a:latin typeface="Calibri" pitchFamily="34" charset="0"/>
              <a:cs typeface="Calibri" pitchFamily="34" charset="0"/>
            </a:endParaRPr>
          </a:p>
          <a:p>
            <a:pPr marL="457200" indent="-457200" algn="ctr">
              <a:lnSpc>
                <a:spcPct val="90000"/>
              </a:lnSpc>
              <a:spcAft>
                <a:spcPct val="20000"/>
              </a:spcAft>
              <a:buClr>
                <a:srgbClr val="292929"/>
              </a:buClr>
              <a:defRPr/>
            </a:pPr>
            <a:endParaRPr lang="en-GB" sz="1600"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p:txBody>
      </p:sp>
      <p:sp>
        <p:nvSpPr>
          <p:cNvPr id="17" name="Rectangle 3"/>
          <p:cNvSpPr>
            <a:spLocks noChangeArrowheads="1"/>
          </p:cNvSpPr>
          <p:nvPr/>
        </p:nvSpPr>
        <p:spPr bwMode="gray">
          <a:xfrm>
            <a:off x="3216275"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0" indent="0" algn="ctr" eaLnBrk="1" hangingPunct="1">
              <a:buNone/>
            </a:pPr>
            <a:r>
              <a:rPr lang="tr-TR" sz="1600" b="1" i="1" dirty="0" smtClean="0">
                <a:latin typeface="Calibri" pitchFamily="34" charset="0"/>
                <a:cs typeface="Calibri" pitchFamily="34" charset="0"/>
              </a:rPr>
              <a:t>Atmosferik </a:t>
            </a:r>
            <a:r>
              <a:rPr lang="tr-TR" sz="1600" b="1" i="1" dirty="0">
                <a:latin typeface="Calibri" pitchFamily="34" charset="0"/>
                <a:cs typeface="Calibri" pitchFamily="34" charset="0"/>
              </a:rPr>
              <a:t>basınç ile sıkışma ve genleşme arasındaki basınç farkına ses basıncı denir. </a:t>
            </a:r>
            <a:endParaRPr lang="tr-TR" sz="1600" b="1" i="1" dirty="0" smtClean="0">
              <a:latin typeface="Calibri" pitchFamily="34" charset="0"/>
              <a:cs typeface="Calibri" pitchFamily="34" charset="0"/>
            </a:endParaRPr>
          </a:p>
          <a:p>
            <a:pPr marL="0" indent="0" algn="ctr" eaLnBrk="1" hangingPunct="1">
              <a:buNone/>
            </a:pPr>
            <a:endParaRPr lang="tr-TR" sz="1600" b="1" dirty="0" smtClean="0">
              <a:latin typeface="Calibri" pitchFamily="34" charset="0"/>
              <a:cs typeface="Calibri" pitchFamily="34" charset="0"/>
            </a:endParaRPr>
          </a:p>
          <a:p>
            <a:pPr marL="0" indent="0" algn="ctr" eaLnBrk="1" hangingPunct="1">
              <a:buNone/>
            </a:pPr>
            <a:r>
              <a:rPr lang="tr-TR" sz="1600" dirty="0" smtClean="0">
                <a:latin typeface="Calibri" pitchFamily="34" charset="0"/>
                <a:cs typeface="Calibri" pitchFamily="34" charset="0"/>
              </a:rPr>
              <a:t>Titreşen </a:t>
            </a:r>
            <a:r>
              <a:rPr lang="tr-TR" sz="1600" dirty="0">
                <a:latin typeface="Calibri" pitchFamily="34" charset="0"/>
                <a:cs typeface="Calibri" pitchFamily="34" charset="0"/>
              </a:rPr>
              <a:t>ses </a:t>
            </a:r>
            <a:r>
              <a:rPr lang="tr-TR" sz="1600" dirty="0" smtClean="0">
                <a:latin typeface="Calibri" pitchFamily="34" charset="0"/>
                <a:cs typeface="Calibri" pitchFamily="34" charset="0"/>
              </a:rPr>
              <a:t>dalgalarının havada oluşturduğu basınca «ses basıncı» denir.</a:t>
            </a:r>
          </a:p>
          <a:p>
            <a:pPr marL="0" indent="0" algn="ctr" eaLnBrk="1" hangingPunct="1">
              <a:buNone/>
            </a:pPr>
            <a:endParaRPr lang="tr-TR" sz="1600" dirty="0">
              <a:latin typeface="Calibri" pitchFamily="34" charset="0"/>
              <a:cs typeface="Calibri" pitchFamily="34" charset="0"/>
            </a:endParaRPr>
          </a:p>
          <a:p>
            <a:pPr marL="0" indent="0" algn="ctr" eaLnBrk="1" hangingPunct="1">
              <a:buNone/>
            </a:pPr>
            <a:r>
              <a:rPr lang="tr-TR" sz="1600" dirty="0" smtClean="0">
                <a:latin typeface="Calibri" pitchFamily="34" charset="0"/>
                <a:cs typeface="Calibri" pitchFamily="34" charset="0"/>
              </a:rPr>
              <a:t>İşitme kaybı açısından en önemli parametre ses basıncıdır.</a:t>
            </a:r>
          </a:p>
          <a:p>
            <a:pPr marL="0" indent="0" algn="ctr" eaLnBrk="1" hangingPunct="1">
              <a:buNone/>
            </a:pPr>
            <a:endParaRPr lang="tr-TR" sz="800" dirty="0">
              <a:latin typeface="Calibri" pitchFamily="34" charset="0"/>
              <a:cs typeface="Calibri" pitchFamily="34" charset="0"/>
            </a:endParaRPr>
          </a:p>
          <a:p>
            <a:pPr marL="0" indent="0" algn="ctr" eaLnBrk="1" hangingPunct="1">
              <a:buNone/>
            </a:pPr>
            <a:r>
              <a:rPr lang="tr-TR" sz="1600" b="1" i="1" dirty="0">
                <a:latin typeface="Calibri" pitchFamily="34" charset="0"/>
                <a:cs typeface="Calibri" pitchFamily="34" charset="0"/>
              </a:rPr>
              <a:t>(</a:t>
            </a:r>
            <a:r>
              <a:rPr lang="tr-TR" sz="1600" b="1" i="1" dirty="0" err="1" smtClean="0">
                <a:latin typeface="Calibri" pitchFamily="34" charset="0"/>
                <a:cs typeface="Calibri" pitchFamily="34" charset="0"/>
              </a:rPr>
              <a:t>psacal-Pa</a:t>
            </a:r>
            <a:r>
              <a:rPr lang="tr-TR" sz="1600" b="1" i="1" dirty="0" smtClean="0">
                <a:latin typeface="Calibri" pitchFamily="34" charset="0"/>
                <a:cs typeface="Calibri" pitchFamily="34" charset="0"/>
              </a:rPr>
              <a:t>) </a:t>
            </a:r>
          </a:p>
          <a:p>
            <a:pPr marL="0" indent="0" algn="ctr" eaLnBrk="1" hangingPunct="1">
              <a:buNone/>
            </a:pPr>
            <a:endParaRPr lang="tr-TR" sz="1600" dirty="0">
              <a:latin typeface="Calibri" pitchFamily="34" charset="0"/>
              <a:cs typeface="Calibri" pitchFamily="34" charset="0"/>
            </a:endParaRPr>
          </a:p>
          <a:p>
            <a:pPr marL="0" indent="0" algn="ctr" eaLnBrk="1" hangingPunct="1">
              <a:buNone/>
            </a:pPr>
            <a:endParaRPr lang="tr-TR" sz="1600" dirty="0">
              <a:latin typeface="Calibri" pitchFamily="34" charset="0"/>
              <a:cs typeface="Calibri" pitchFamily="34" charset="0"/>
            </a:endParaRPr>
          </a:p>
        </p:txBody>
      </p:sp>
      <p:sp>
        <p:nvSpPr>
          <p:cNvPr id="18" name="Rectangle 3"/>
          <p:cNvSpPr>
            <a:spLocks noChangeArrowheads="1"/>
          </p:cNvSpPr>
          <p:nvPr/>
        </p:nvSpPr>
        <p:spPr bwMode="gray">
          <a:xfrm>
            <a:off x="6108700"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a:latin typeface="Calibri" pitchFamily="34" charset="0"/>
                <a:cs typeface="Calibri" pitchFamily="34" charset="0"/>
              </a:rPr>
              <a:t>S</a:t>
            </a:r>
            <a:r>
              <a:rPr lang="tr-TR" sz="1600" b="1" i="1" dirty="0" smtClean="0">
                <a:latin typeface="Calibri" pitchFamily="34" charset="0"/>
                <a:cs typeface="Calibri" pitchFamily="34" charset="0"/>
              </a:rPr>
              <a:t>es </a:t>
            </a:r>
            <a:r>
              <a:rPr lang="tr-TR" sz="1600" b="1" i="1" dirty="0">
                <a:latin typeface="Calibri" pitchFamily="34" charset="0"/>
                <a:cs typeface="Calibri" pitchFamily="34" charset="0"/>
              </a:rPr>
              <a:t>kaynağından bir metre (1m) uzaklıktaki </a:t>
            </a:r>
            <a:r>
              <a:rPr lang="tr-TR" sz="1600" b="1" i="1" dirty="0" smtClean="0">
                <a:latin typeface="Calibri" pitchFamily="34" charset="0"/>
                <a:cs typeface="Calibri" pitchFamily="34" charset="0"/>
              </a:rPr>
              <a:t>ses basıncı. </a:t>
            </a:r>
            <a:endParaRPr lang="tr-TR" sz="1600" b="1" i="1" dirty="0">
              <a:latin typeface="Calibri" pitchFamily="34" charset="0"/>
              <a:cs typeface="Calibri" pitchFamily="34" charset="0"/>
            </a:endParaRPr>
          </a:p>
          <a:p>
            <a:pPr algn="ctr"/>
            <a:endParaRPr lang="tr-TR" sz="1600" b="1" dirty="0" smtClean="0">
              <a:latin typeface="Calibri" pitchFamily="34" charset="0"/>
              <a:cs typeface="Calibri" pitchFamily="34" charset="0"/>
            </a:endParaRPr>
          </a:p>
        </p:txBody>
      </p:sp>
      <p:sp>
        <p:nvSpPr>
          <p:cNvPr id="1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SESİN FİZİKSEL ÖZELLİKLERİNİN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AÇIKLANMASI</a:t>
            </a:r>
            <a:endPar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462400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2000" tmFilter="0, 0; .2, .5; .8, .5; 1, 0"/>
                                        <p:tgtEl>
                                          <p:spTgt spid="17460"/>
                                        </p:tgtEl>
                                      </p:cBhvr>
                                    </p:animEffect>
                                    <p:animScale>
                                      <p:cBhvr>
                                        <p:cTn id="7" dur="1000" autoRev="1" fill="hold"/>
                                        <p:tgtEl>
                                          <p:spTgt spid="17460"/>
                                        </p:tgtEl>
                                      </p:cBhvr>
                                      <p:by x="105000" y="105000"/>
                                    </p:animScale>
                                  </p:childTnLst>
                                </p:cTn>
                              </p:par>
                            </p:childTnLst>
                          </p:cTn>
                        </p:par>
                        <p:par>
                          <p:cTn id="8" fill="hold">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300"/>
                                        <p:tgtEl>
                                          <p:spTgt spid="11"/>
                                        </p:tgtEl>
                                      </p:cBhvr>
                                    </p:animEffect>
                                  </p:childTnLst>
                                </p:cTn>
                              </p:par>
                            </p:childTnLst>
                          </p:cTn>
                        </p:par>
                        <p:par>
                          <p:cTn id="12" fill="hold">
                            <p:stCondLst>
                              <p:cond delay="2300"/>
                            </p:stCondLst>
                            <p:childTnLst>
                              <p:par>
                                <p:cTn id="13" presetID="10" presetClass="entr" presetSubtype="0"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300"/>
                                        <p:tgtEl>
                                          <p:spTgt spid="16"/>
                                        </p:tgtEl>
                                      </p:cBhvr>
                                    </p:animEffect>
                                  </p:childTnLst>
                                </p:cTn>
                              </p:par>
                            </p:childTnLst>
                          </p:cTn>
                        </p:par>
                        <p:par>
                          <p:cTn id="16" fill="hold">
                            <p:stCondLst>
                              <p:cond delay="26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300"/>
                                        <p:tgtEl>
                                          <p:spTgt spid="12"/>
                                        </p:tgtEl>
                                      </p:cBhvr>
                                    </p:animEffect>
                                  </p:childTnLst>
                                </p:cTn>
                              </p:par>
                            </p:childTnLst>
                          </p:cTn>
                        </p:par>
                        <p:par>
                          <p:cTn id="20" fill="hold">
                            <p:stCondLst>
                              <p:cond delay="29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300"/>
                                        <p:tgtEl>
                                          <p:spTgt spid="17"/>
                                        </p:tgtEl>
                                      </p:cBhvr>
                                    </p:animEffect>
                                  </p:childTnLst>
                                </p:cTn>
                              </p:par>
                            </p:childTnLst>
                          </p:cTn>
                        </p:par>
                        <p:par>
                          <p:cTn id="24" fill="hold">
                            <p:stCondLst>
                              <p:cond delay="3200"/>
                            </p:stCondLst>
                            <p:childTnLst>
                              <p:par>
                                <p:cTn id="25" presetID="10" presetClass="entr" presetSubtype="0"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300"/>
                                        <p:tgtEl>
                                          <p:spTgt spid="15"/>
                                        </p:tgtEl>
                                      </p:cBhvr>
                                    </p:animEffect>
                                  </p:childTnLst>
                                </p:cTn>
                              </p:par>
                            </p:childTnLst>
                          </p:cTn>
                        </p:par>
                        <p:par>
                          <p:cTn id="28" fill="hold">
                            <p:stCondLst>
                              <p:cond delay="3500"/>
                            </p:stCondLst>
                            <p:childTnLst>
                              <p:par>
                                <p:cTn id="29" presetID="10" presetClass="entr" presetSubtype="0" fill="hold" grpId="0"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3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60" grpId="0" animBg="1"/>
      <p:bldP spid="11" grpId="0" animBg="1"/>
      <p:bldP spid="12" grpId="0" animBg="1"/>
      <p:bldP spid="15" grpId="0" animBg="1"/>
      <p:bldP spid="16" grpId="0" animBg="1"/>
      <p:bldP spid="17" grpId="0" animBg="1"/>
      <p:bldP spid="1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60" name="Rectangle 52"/>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13" name="Rectangle 7"/>
          <p:cNvSpPr>
            <a:spLocks noChangeArrowheads="1"/>
          </p:cNvSpPr>
          <p:nvPr/>
        </p:nvSpPr>
        <p:spPr bwMode="gray">
          <a:xfrm>
            <a:off x="323850" y="1068388"/>
            <a:ext cx="2711450" cy="971550"/>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SESİN YOĞUNLUĞU </a:t>
            </a:r>
          </a:p>
          <a:p>
            <a:pPr marL="342900" indent="-342900"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(W/m²)</a:t>
            </a:r>
          </a:p>
        </p:txBody>
      </p:sp>
      <p:sp>
        <p:nvSpPr>
          <p:cNvPr id="20" name="Rectangle 7"/>
          <p:cNvSpPr>
            <a:spLocks noChangeArrowheads="1"/>
          </p:cNvSpPr>
          <p:nvPr/>
        </p:nvSpPr>
        <p:spPr bwMode="gray">
          <a:xfrm>
            <a:off x="3216275" y="1068388"/>
            <a:ext cx="2711450" cy="971550"/>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SES YOĞUNLUK DÜZEYİ</a:t>
            </a:r>
          </a:p>
          <a:p>
            <a:pPr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a:t>
            </a:r>
            <a:r>
              <a:rPr lang="en-GB" sz="1600" b="1" dirty="0" smtClean="0">
                <a:solidFill>
                  <a:srgbClr val="FFFFFF"/>
                </a:solidFill>
                <a:latin typeface="Cambria Math" pitchFamily="18" charset="0"/>
                <a:ea typeface="Cambria Math" pitchFamily="18" charset="0"/>
                <a:cs typeface="Arial" pitchFamily="34" charset="0"/>
              </a:rPr>
              <a:t>Bell)</a:t>
            </a:r>
            <a:endParaRPr lang="en-GB" sz="1600" b="1" dirty="0">
              <a:solidFill>
                <a:srgbClr val="FFFFFF"/>
              </a:solidFill>
              <a:latin typeface="Cambria Math" pitchFamily="18" charset="0"/>
              <a:ea typeface="Cambria Math" pitchFamily="18" charset="0"/>
              <a:cs typeface="Arial" pitchFamily="34" charset="0"/>
            </a:endParaRPr>
          </a:p>
        </p:txBody>
      </p:sp>
      <p:sp>
        <p:nvSpPr>
          <p:cNvPr id="21" name="Rectangle 7"/>
          <p:cNvSpPr>
            <a:spLocks noChangeArrowheads="1"/>
          </p:cNvSpPr>
          <p:nvPr/>
        </p:nvSpPr>
        <p:spPr bwMode="gray">
          <a:xfrm>
            <a:off x="6108700" y="1068388"/>
            <a:ext cx="2711450" cy="971550"/>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SESİN </a:t>
            </a:r>
            <a:r>
              <a:rPr lang="en-GB" sz="1600" b="1" dirty="0" smtClean="0">
                <a:solidFill>
                  <a:srgbClr val="FFFFFF"/>
                </a:solidFill>
                <a:latin typeface="Cambria Math" pitchFamily="18" charset="0"/>
                <a:ea typeface="Cambria Math" pitchFamily="18" charset="0"/>
                <a:cs typeface="Arial" pitchFamily="34" charset="0"/>
              </a:rPr>
              <a:t>ŞİDDETİ</a:t>
            </a:r>
            <a:endParaRPr lang="tr-TR" sz="1600" b="1" dirty="0" smtClean="0">
              <a:solidFill>
                <a:srgbClr val="FFFFFF"/>
              </a:solidFill>
              <a:latin typeface="Cambria Math" pitchFamily="18" charset="0"/>
              <a:ea typeface="Cambria Math" pitchFamily="18" charset="0"/>
              <a:cs typeface="Arial" pitchFamily="34" charset="0"/>
            </a:endParaRPr>
          </a:p>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(dB)</a:t>
            </a:r>
            <a:endParaRPr lang="en-GB" sz="1600" b="1" dirty="0">
              <a:solidFill>
                <a:srgbClr val="FFFFFF"/>
              </a:solidFill>
              <a:latin typeface="Cambria Math" pitchFamily="18" charset="0"/>
              <a:ea typeface="Cambria Math" pitchFamily="18" charset="0"/>
              <a:cs typeface="Arial" pitchFamily="34" charset="0"/>
            </a:endParaRPr>
          </a:p>
        </p:txBody>
      </p:sp>
      <p:sp>
        <p:nvSpPr>
          <p:cNvPr id="22" name="Rectangle 3"/>
          <p:cNvSpPr>
            <a:spLocks noChangeArrowheads="1"/>
          </p:cNvSpPr>
          <p:nvPr/>
        </p:nvSpPr>
        <p:spPr bwMode="gray">
          <a:xfrm>
            <a:off x="323850" y="2039937"/>
            <a:ext cx="2711450" cy="386556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a:solidFill>
                  <a:srgbClr val="000000"/>
                </a:solidFill>
                <a:latin typeface="Calibri" pitchFamily="34" charset="0"/>
                <a:cs typeface="Calibri" pitchFamily="34" charset="0"/>
              </a:rPr>
              <a:t>Ses </a:t>
            </a:r>
            <a:r>
              <a:rPr lang="tr-TR" sz="1600" b="1" i="1" dirty="0" smtClean="0">
                <a:solidFill>
                  <a:srgbClr val="000000"/>
                </a:solidFill>
                <a:latin typeface="Calibri" pitchFamily="34" charset="0"/>
                <a:cs typeface="Calibri" pitchFamily="34" charset="0"/>
              </a:rPr>
              <a:t>gücünün, </a:t>
            </a:r>
            <a:r>
              <a:rPr lang="tr-TR" sz="1600" b="1" i="1" dirty="0">
                <a:solidFill>
                  <a:srgbClr val="000000"/>
                </a:solidFill>
                <a:latin typeface="Calibri" pitchFamily="34" charset="0"/>
                <a:cs typeface="Calibri" pitchFamily="34" charset="0"/>
              </a:rPr>
              <a:t>belirlenmiş birim </a:t>
            </a:r>
            <a:r>
              <a:rPr lang="tr-TR" sz="1600" b="1" i="1" dirty="0" smtClean="0">
                <a:solidFill>
                  <a:srgbClr val="000000"/>
                </a:solidFill>
                <a:latin typeface="Calibri" pitchFamily="34" charset="0"/>
                <a:cs typeface="Calibri" pitchFamily="34" charset="0"/>
              </a:rPr>
              <a:t>zamanda, </a:t>
            </a:r>
            <a:r>
              <a:rPr lang="tr-TR" sz="1600" b="1" i="1" dirty="0">
                <a:solidFill>
                  <a:srgbClr val="000000"/>
                </a:solidFill>
                <a:latin typeface="Calibri" pitchFamily="34" charset="0"/>
                <a:cs typeface="Calibri" pitchFamily="34" charset="0"/>
              </a:rPr>
              <a:t>birim alana düşen </a:t>
            </a:r>
            <a:r>
              <a:rPr lang="tr-TR" sz="1600" b="1" i="1" dirty="0" smtClean="0">
                <a:solidFill>
                  <a:srgbClr val="000000"/>
                </a:solidFill>
                <a:latin typeface="Calibri" pitchFamily="34" charset="0"/>
                <a:cs typeface="Calibri" pitchFamily="34" charset="0"/>
              </a:rPr>
              <a:t>miktarı. </a:t>
            </a:r>
            <a:endParaRPr lang="tr-TR" sz="1600" b="1" i="1" dirty="0">
              <a:solidFill>
                <a:srgbClr val="000000"/>
              </a:solidFill>
              <a:latin typeface="Calibri" pitchFamily="34" charset="0"/>
              <a:cs typeface="Calibri" pitchFamily="34" charset="0"/>
            </a:endParaRPr>
          </a:p>
          <a:p>
            <a:pPr algn="ctr"/>
            <a:endParaRPr lang="tr-TR" sz="1600" dirty="0">
              <a:solidFill>
                <a:srgbClr val="000000"/>
              </a:solidFill>
              <a:latin typeface="Calibri" pitchFamily="34" charset="0"/>
              <a:cs typeface="Calibri" pitchFamily="34" charset="0"/>
            </a:endParaRPr>
          </a:p>
          <a:p>
            <a:pPr algn="ctr"/>
            <a:r>
              <a:rPr lang="tr-TR" sz="1600" dirty="0">
                <a:solidFill>
                  <a:srgbClr val="000000"/>
                </a:solidFill>
                <a:latin typeface="Calibri" pitchFamily="34" charset="0"/>
                <a:cs typeface="Calibri" pitchFamily="34" charset="0"/>
              </a:rPr>
              <a:t>Ses yoğunluğu bakımından, kaynak ile etkilenen yer arasındaki uzaklık önemlidir.</a:t>
            </a:r>
          </a:p>
          <a:p>
            <a:pPr algn="ctr"/>
            <a:endParaRPr lang="tr-TR" sz="1600" dirty="0">
              <a:solidFill>
                <a:srgbClr val="000000"/>
              </a:solidFill>
              <a:latin typeface="Calibri" pitchFamily="34" charset="0"/>
              <a:cs typeface="Calibri" pitchFamily="34" charset="0"/>
            </a:endParaRPr>
          </a:p>
          <a:p>
            <a:pPr algn="ctr"/>
            <a:r>
              <a:rPr lang="tr-TR" sz="1600" dirty="0">
                <a:solidFill>
                  <a:srgbClr val="000000"/>
                </a:solidFill>
                <a:latin typeface="Calibri" pitchFamily="34" charset="0"/>
                <a:cs typeface="Calibri" pitchFamily="34" charset="0"/>
              </a:rPr>
              <a:t>İşitilebilen en düşük  ses yoğunluğuna işitme eşiği denir. </a:t>
            </a:r>
          </a:p>
        </p:txBody>
      </p:sp>
      <p:sp>
        <p:nvSpPr>
          <p:cNvPr id="23" name="Rectangle 3"/>
          <p:cNvSpPr>
            <a:spLocks noChangeArrowheads="1"/>
          </p:cNvSpPr>
          <p:nvPr/>
        </p:nvSpPr>
        <p:spPr bwMode="gray">
          <a:xfrm>
            <a:off x="3216275" y="2039937"/>
            <a:ext cx="2711450" cy="386556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a:solidFill>
                  <a:srgbClr val="000000"/>
                </a:solidFill>
                <a:latin typeface="Calibri" pitchFamily="34" charset="0"/>
                <a:cs typeface="Calibri" pitchFamily="34" charset="0"/>
              </a:rPr>
              <a:t>Birim alandaki </a:t>
            </a:r>
            <a:r>
              <a:rPr lang="tr-TR" sz="1600" b="1" i="1" dirty="0" smtClean="0">
                <a:solidFill>
                  <a:srgbClr val="000000"/>
                </a:solidFill>
                <a:latin typeface="Calibri" pitchFamily="34" charset="0"/>
                <a:cs typeface="Calibri" pitchFamily="34" charset="0"/>
              </a:rPr>
              <a:t>sesin </a:t>
            </a:r>
            <a:r>
              <a:rPr lang="tr-TR" sz="1600" b="1" i="1" dirty="0">
                <a:solidFill>
                  <a:srgbClr val="000000"/>
                </a:solidFill>
                <a:latin typeface="Calibri" pitchFamily="34" charset="0"/>
                <a:cs typeface="Calibri" pitchFamily="34" charset="0"/>
              </a:rPr>
              <a:t>yoğunluk </a:t>
            </a:r>
            <a:r>
              <a:rPr lang="tr-TR" sz="1600" b="1" i="1" dirty="0" smtClean="0">
                <a:solidFill>
                  <a:srgbClr val="000000"/>
                </a:solidFill>
                <a:latin typeface="Calibri" pitchFamily="34" charset="0"/>
                <a:cs typeface="Calibri" pitchFamily="34" charset="0"/>
              </a:rPr>
              <a:t>düzeyi.</a:t>
            </a:r>
            <a:endParaRPr lang="tr-TR" sz="1600" b="1" i="1" dirty="0">
              <a:solidFill>
                <a:srgbClr val="000000"/>
              </a:solidFill>
              <a:latin typeface="Calibri" pitchFamily="34" charset="0"/>
              <a:cs typeface="Calibri" pitchFamily="34" charset="0"/>
            </a:endParaRPr>
          </a:p>
          <a:p>
            <a:pPr algn="ctr"/>
            <a:endParaRPr lang="tr-TR" sz="1600" b="1" dirty="0">
              <a:solidFill>
                <a:srgbClr val="000000"/>
              </a:solidFill>
              <a:latin typeface="Calibri" pitchFamily="34" charset="0"/>
              <a:cs typeface="Calibri" pitchFamily="34" charset="0"/>
            </a:endParaRPr>
          </a:p>
          <a:p>
            <a:pPr algn="ctr"/>
            <a:r>
              <a:rPr lang="tr-TR" sz="1600" dirty="0">
                <a:solidFill>
                  <a:srgbClr val="000000"/>
                </a:solidFill>
                <a:latin typeface="Calibri" pitchFamily="34" charset="0"/>
                <a:cs typeface="Calibri" pitchFamily="34" charset="0"/>
              </a:rPr>
              <a:t>İnsan kulağına çok değişik özellikte sesler gelir.</a:t>
            </a:r>
          </a:p>
          <a:p>
            <a:pPr algn="ctr"/>
            <a:r>
              <a:rPr lang="tr-TR" sz="1600" dirty="0">
                <a:solidFill>
                  <a:srgbClr val="000000"/>
                </a:solidFill>
                <a:latin typeface="Calibri" pitchFamily="34" charset="0"/>
                <a:cs typeface="Calibri" pitchFamily="34" charset="0"/>
              </a:rPr>
              <a:t>Bu seslere insan kulağı logaritmik tepki verir. </a:t>
            </a:r>
          </a:p>
          <a:p>
            <a:pPr algn="ctr"/>
            <a:endParaRPr lang="tr-TR" sz="1600" dirty="0">
              <a:solidFill>
                <a:srgbClr val="000000"/>
              </a:solidFill>
              <a:latin typeface="Calibri" pitchFamily="34" charset="0"/>
              <a:cs typeface="Calibri" pitchFamily="34" charset="0"/>
            </a:endParaRPr>
          </a:p>
          <a:p>
            <a:pPr algn="ctr"/>
            <a:r>
              <a:rPr lang="tr-TR" sz="1600" dirty="0">
                <a:solidFill>
                  <a:srgbClr val="000000"/>
                </a:solidFill>
                <a:latin typeface="Calibri" pitchFamily="34" charset="0"/>
                <a:cs typeface="Calibri" pitchFamily="34" charset="0"/>
              </a:rPr>
              <a:t>Bunu ölçmek için logaritmik bir ölçü geliştirilmiştir.</a:t>
            </a:r>
          </a:p>
          <a:p>
            <a:pPr algn="ctr"/>
            <a:r>
              <a:rPr lang="tr-TR" sz="1600" dirty="0">
                <a:solidFill>
                  <a:srgbClr val="000000"/>
                </a:solidFill>
                <a:latin typeface="Calibri" pitchFamily="34" charset="0"/>
                <a:cs typeface="Calibri" pitchFamily="34" charset="0"/>
              </a:rPr>
              <a:t>Bu ölçü birimine “</a:t>
            </a:r>
            <a:r>
              <a:rPr lang="tr-TR" sz="1600" dirty="0" err="1">
                <a:solidFill>
                  <a:srgbClr val="000000"/>
                </a:solidFill>
                <a:latin typeface="Calibri" pitchFamily="34" charset="0"/>
                <a:cs typeface="Calibri" pitchFamily="34" charset="0"/>
              </a:rPr>
              <a:t>Bell</a:t>
            </a:r>
            <a:r>
              <a:rPr lang="tr-TR" sz="1600" dirty="0">
                <a:solidFill>
                  <a:srgbClr val="000000"/>
                </a:solidFill>
                <a:latin typeface="Calibri" pitchFamily="34" charset="0"/>
                <a:cs typeface="Calibri" pitchFamily="34" charset="0"/>
              </a:rPr>
              <a:t>” denir.</a:t>
            </a:r>
          </a:p>
          <a:p>
            <a:pPr algn="ctr"/>
            <a:endParaRPr lang="tr-TR" sz="1600" b="1" dirty="0">
              <a:solidFill>
                <a:srgbClr val="000000"/>
              </a:solidFill>
              <a:latin typeface="Calibri" pitchFamily="34" charset="0"/>
              <a:cs typeface="Calibri" pitchFamily="34" charset="0"/>
            </a:endParaRPr>
          </a:p>
        </p:txBody>
      </p:sp>
      <p:sp>
        <p:nvSpPr>
          <p:cNvPr id="24" name="Rectangle 3"/>
          <p:cNvSpPr>
            <a:spLocks noChangeArrowheads="1"/>
          </p:cNvSpPr>
          <p:nvPr/>
        </p:nvSpPr>
        <p:spPr bwMode="gray">
          <a:xfrm>
            <a:off x="6108700" y="2039937"/>
            <a:ext cx="2711450" cy="386556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algn="ctr"/>
            <a:r>
              <a:rPr lang="tr-TR" sz="1600" b="1" i="1" dirty="0">
                <a:solidFill>
                  <a:srgbClr val="000000"/>
                </a:solidFill>
                <a:latin typeface="Calibri" pitchFamily="34" charset="0"/>
                <a:cs typeface="Calibri" pitchFamily="34" charset="0"/>
              </a:rPr>
              <a:t>Sesin yoğunluk </a:t>
            </a:r>
            <a:r>
              <a:rPr lang="tr-TR" sz="1600" b="1" i="1" dirty="0" smtClean="0">
                <a:solidFill>
                  <a:srgbClr val="000000"/>
                </a:solidFill>
                <a:latin typeface="Calibri" pitchFamily="34" charset="0"/>
                <a:cs typeface="Calibri" pitchFamily="34" charset="0"/>
              </a:rPr>
              <a:t>düzeyi.</a:t>
            </a:r>
          </a:p>
          <a:p>
            <a:pPr algn="ctr"/>
            <a:endParaRPr lang="tr-TR" sz="1600" b="1" i="1" dirty="0">
              <a:solidFill>
                <a:srgbClr val="000000"/>
              </a:solidFill>
              <a:latin typeface="Calibri" pitchFamily="34" charset="0"/>
              <a:cs typeface="Calibri" pitchFamily="34" charset="0"/>
            </a:endParaRPr>
          </a:p>
          <a:p>
            <a:pPr algn="ctr"/>
            <a:r>
              <a:rPr lang="tr-TR" sz="1600" b="1" i="1" dirty="0" smtClean="0">
                <a:solidFill>
                  <a:srgbClr val="000000"/>
                </a:solidFill>
                <a:latin typeface="Calibri" pitchFamily="34" charset="0"/>
                <a:cs typeface="Calibri" pitchFamily="34" charset="0"/>
              </a:rPr>
              <a:t>İşitme kayıplarında en önemli faktör sesin şiddetidir.**</a:t>
            </a:r>
            <a:endParaRPr lang="tr-TR" sz="1600" dirty="0">
              <a:solidFill>
                <a:srgbClr val="000000"/>
              </a:solidFill>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SESİN FİZİKSEL ÖZELLİKLERİNİN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AÇIKLANMASI</a:t>
            </a:r>
          </a:p>
        </p:txBody>
      </p:sp>
    </p:spTree>
    <p:extLst>
      <p:ext uri="{BB962C8B-B14F-4D97-AF65-F5344CB8AC3E}">
        <p14:creationId xmlns:p14="http://schemas.microsoft.com/office/powerpoint/2010/main" val="264663678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2000" tmFilter="0, 0; .2, .5; .8, .5; 1, 0"/>
                                        <p:tgtEl>
                                          <p:spTgt spid="17460"/>
                                        </p:tgtEl>
                                      </p:cBhvr>
                                    </p:animEffect>
                                    <p:animScale>
                                      <p:cBhvr>
                                        <p:cTn id="7" dur="1000" autoRev="1" fill="hold"/>
                                        <p:tgtEl>
                                          <p:spTgt spid="17460"/>
                                        </p:tgtEl>
                                      </p:cBhvr>
                                      <p:by x="105000" y="105000"/>
                                    </p:animScale>
                                  </p:childTnLst>
                                </p:cTn>
                              </p:par>
                            </p:childTnLst>
                          </p:cTn>
                        </p:par>
                        <p:par>
                          <p:cTn id="8" fill="hold">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300"/>
                                        <p:tgtEl>
                                          <p:spTgt spid="13"/>
                                        </p:tgtEl>
                                      </p:cBhvr>
                                    </p:animEffect>
                                  </p:childTnLst>
                                </p:cTn>
                              </p:par>
                            </p:childTnLst>
                          </p:cTn>
                        </p:par>
                        <p:par>
                          <p:cTn id="12" fill="hold">
                            <p:stCondLst>
                              <p:cond delay="2300"/>
                            </p:stCondLst>
                            <p:childTnLst>
                              <p:par>
                                <p:cTn id="13" presetID="10" presetClass="entr" presetSubtype="0" fill="hold" grpId="0" nodeType="after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300"/>
                                        <p:tgtEl>
                                          <p:spTgt spid="22"/>
                                        </p:tgtEl>
                                      </p:cBhvr>
                                    </p:animEffect>
                                  </p:childTnLst>
                                </p:cTn>
                              </p:par>
                            </p:childTnLst>
                          </p:cTn>
                        </p:par>
                        <p:par>
                          <p:cTn id="16" fill="hold">
                            <p:stCondLst>
                              <p:cond delay="2600"/>
                            </p:stCondLst>
                            <p:childTnLst>
                              <p:par>
                                <p:cTn id="17" presetID="10" presetClass="entr" presetSubtype="0"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300"/>
                                        <p:tgtEl>
                                          <p:spTgt spid="20"/>
                                        </p:tgtEl>
                                      </p:cBhvr>
                                    </p:animEffect>
                                  </p:childTnLst>
                                </p:cTn>
                              </p:par>
                            </p:childTnLst>
                          </p:cTn>
                        </p:par>
                        <p:par>
                          <p:cTn id="20" fill="hold">
                            <p:stCondLst>
                              <p:cond delay="2900"/>
                            </p:stCondLst>
                            <p:childTnLst>
                              <p:par>
                                <p:cTn id="21" presetID="10" presetClass="entr" presetSubtype="0"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300"/>
                                        <p:tgtEl>
                                          <p:spTgt spid="23"/>
                                        </p:tgtEl>
                                      </p:cBhvr>
                                    </p:animEffect>
                                  </p:childTnLst>
                                </p:cTn>
                              </p:par>
                            </p:childTnLst>
                          </p:cTn>
                        </p:par>
                        <p:par>
                          <p:cTn id="24" fill="hold">
                            <p:stCondLst>
                              <p:cond delay="32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300"/>
                                        <p:tgtEl>
                                          <p:spTgt spid="21"/>
                                        </p:tgtEl>
                                      </p:cBhvr>
                                    </p:animEffect>
                                  </p:childTnLst>
                                </p:cTn>
                              </p:par>
                            </p:childTnLst>
                          </p:cTn>
                        </p:par>
                        <p:par>
                          <p:cTn id="28" fill="hold">
                            <p:stCondLst>
                              <p:cond delay="35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3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60" grpId="0" animBg="1"/>
      <p:bldP spid="13" grpId="0" animBg="1"/>
      <p:bldP spid="20" grpId="0" animBg="1"/>
      <p:bldP spid="21" grpId="0" animBg="1"/>
      <p:bldP spid="22" grpId="0" animBg="1"/>
      <p:bldP spid="23"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8525" y="3196338"/>
            <a:ext cx="9144000" cy="2015936"/>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125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Gürültü</a:t>
            </a:r>
            <a:endParaRPr lang="tr-TR" sz="12500" b="1" dirty="0">
              <a:ln w="50800"/>
              <a:solidFill>
                <a:srgbClr val="FFFFFF">
                  <a:shade val="50000"/>
                </a:srgbClr>
              </a:solidFill>
              <a:effectLst>
                <a:glow rad="139700">
                  <a:srgbClr val="000000">
                    <a:satMod val="175000"/>
                    <a:alpha val="40000"/>
                  </a:srgbClr>
                </a:glow>
              </a:effectLst>
              <a:latin typeface="Calibri" pitchFamily="34" charset="0"/>
              <a:cs typeface="Calibri" pitchFamily="34"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1" name="Picture 3" descr="C:\Users\DOKTOR\Desktop\Resim8.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8475" y="156279"/>
            <a:ext cx="3148013" cy="320198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1923191"/>
      </p:ext>
    </p:extLst>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GÜRÜLTÜ TANIMLARI*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0" lvl="1" algn="ctr">
              <a:spcAft>
                <a:spcPts val="1200"/>
              </a:spcAft>
              <a:buClr>
                <a:srgbClr val="292929"/>
              </a:buClr>
              <a:defRPr/>
            </a:pPr>
            <a:endParaRPr lang="tr-TR" sz="800" b="1" i="1" dirty="0" smtClean="0">
              <a:solidFill>
                <a:srgbClr val="000000"/>
              </a:solidFill>
              <a:latin typeface="Calibri" pitchFamily="34" charset="0"/>
              <a:cs typeface="Calibri" pitchFamily="34" charset="0"/>
            </a:endParaRPr>
          </a:p>
          <a:p>
            <a:pPr marL="0" lvl="1" algn="ctr">
              <a:spcAft>
                <a:spcPts val="1200"/>
              </a:spcAft>
              <a:buClr>
                <a:srgbClr val="292929"/>
              </a:buClr>
              <a:defRPr/>
            </a:pPr>
            <a:r>
              <a:rPr lang="tr-TR" b="1" i="1" dirty="0" smtClean="0">
                <a:solidFill>
                  <a:srgbClr val="000000"/>
                </a:solidFill>
                <a:latin typeface="Calibri" pitchFamily="34" charset="0"/>
                <a:cs typeface="Calibri" pitchFamily="34" charset="0"/>
              </a:rPr>
              <a:t>«Fiziksel </a:t>
            </a:r>
            <a:r>
              <a:rPr lang="tr-TR" b="1" i="1" dirty="0">
                <a:solidFill>
                  <a:srgbClr val="000000"/>
                </a:solidFill>
                <a:latin typeface="Calibri" pitchFamily="34" charset="0"/>
                <a:cs typeface="Calibri" pitchFamily="34" charset="0"/>
              </a:rPr>
              <a:t>olarak ses ile gürültü arasında </a:t>
            </a:r>
            <a:r>
              <a:rPr lang="tr-TR" b="1" i="1" dirty="0" smtClean="0">
                <a:solidFill>
                  <a:srgbClr val="000000"/>
                </a:solidFill>
                <a:latin typeface="Calibri" pitchFamily="34" charset="0"/>
                <a:cs typeface="Calibri" pitchFamily="34" charset="0"/>
              </a:rPr>
              <a:t>bir fark yoktur.» </a:t>
            </a:r>
            <a:endParaRPr lang="tr-TR" b="1" i="1" dirty="0">
              <a:solidFill>
                <a:srgbClr val="000000"/>
              </a:solidFill>
              <a:latin typeface="Calibri" pitchFamily="34" charset="0"/>
              <a:cs typeface="Calibri" pitchFamily="34" charset="0"/>
            </a:endParaRPr>
          </a:p>
          <a:p>
            <a:pPr algn="ctr">
              <a:spcAft>
                <a:spcPts val="1200"/>
              </a:spcAft>
              <a:buClr>
                <a:srgbClr val="292929"/>
              </a:buClr>
              <a:defRPr/>
            </a:pPr>
            <a:r>
              <a:rPr lang="tr-TR" b="1" i="1" dirty="0" smtClean="0">
                <a:solidFill>
                  <a:srgbClr val="000000"/>
                </a:solidFill>
                <a:effectLst>
                  <a:innerShdw blurRad="63500" dist="50800" dir="8100000">
                    <a:prstClr val="black">
                      <a:alpha val="50000"/>
                    </a:prstClr>
                  </a:innerShdw>
                </a:effectLst>
                <a:latin typeface="Calibri" pitchFamily="34" charset="0"/>
                <a:cs typeface="Calibri" pitchFamily="34" charset="0"/>
              </a:rPr>
              <a:t>«ILO</a:t>
            </a:r>
            <a:r>
              <a:rPr lang="tr-TR" b="1" i="1" dirty="0" smtClean="0">
                <a:solidFill>
                  <a:srgbClr val="000000"/>
                </a:solidFill>
                <a:latin typeface="Calibri" pitchFamily="34" charset="0"/>
                <a:cs typeface="Calibri" pitchFamily="34" charset="0"/>
              </a:rPr>
              <a:t>:</a:t>
            </a:r>
            <a:r>
              <a:rPr lang="tr-TR" i="1" dirty="0" smtClean="0">
                <a:solidFill>
                  <a:srgbClr val="004986"/>
                </a:solidFill>
                <a:latin typeface="Calibri" pitchFamily="34" charset="0"/>
                <a:cs typeface="Calibri" pitchFamily="34" charset="0"/>
              </a:rPr>
              <a:t> </a:t>
            </a:r>
            <a:r>
              <a:rPr lang="tr-TR" b="1" i="1" dirty="0" smtClean="0">
                <a:solidFill>
                  <a:srgbClr val="000000"/>
                </a:solidFill>
                <a:latin typeface="Calibri" pitchFamily="34" charset="0"/>
                <a:cs typeface="Calibri" pitchFamily="34" charset="0"/>
              </a:rPr>
              <a:t>İşitme kaybına yol açan, sağlığa zararlı olan veya başka tehlikeleri ortaya çıkaran bütün sesler gürültüdür.»</a:t>
            </a:r>
            <a:endParaRPr lang="tr-TR" b="1" i="1" dirty="0">
              <a:solidFill>
                <a:srgbClr val="000000"/>
              </a:solidFill>
              <a:latin typeface="Calibri" pitchFamily="34" charset="0"/>
              <a:cs typeface="Calibri" pitchFamily="34" charset="0"/>
            </a:endParaRPr>
          </a:p>
          <a:p>
            <a:pPr algn="ctr">
              <a:spcAft>
                <a:spcPts val="1200"/>
              </a:spcAft>
              <a:buClr>
                <a:srgbClr val="292929"/>
              </a:buClr>
              <a:defRPr/>
            </a:pPr>
            <a:r>
              <a:rPr lang="tr-TR" b="1" i="1" dirty="0" smtClean="0">
                <a:solidFill>
                  <a:srgbClr val="000000"/>
                </a:solidFill>
                <a:latin typeface="Calibri" pitchFamily="34" charset="0"/>
                <a:cs typeface="Calibri" pitchFamily="34" charset="0"/>
              </a:rPr>
              <a:t>«Gelişi güzel, arzu edilmeyen, istenmeyen, rahatsız edici sestir.»</a:t>
            </a:r>
          </a:p>
          <a:p>
            <a:pPr lvl="1" algn="ctr">
              <a:spcAft>
                <a:spcPts val="1200"/>
              </a:spcAft>
              <a:buClr>
                <a:srgbClr val="292929"/>
              </a:buClr>
              <a:defRPr/>
            </a:pPr>
            <a:r>
              <a:rPr lang="tr-TR" b="1" i="1" dirty="0" smtClean="0">
                <a:solidFill>
                  <a:srgbClr val="000000"/>
                </a:solidFill>
                <a:latin typeface="Calibri" pitchFamily="34" charset="0"/>
                <a:cs typeface="Calibri" pitchFamily="34" charset="0"/>
              </a:rPr>
              <a:t>«Endüstride gürültü; </a:t>
            </a:r>
            <a:r>
              <a:rPr lang="tr-TR" i="1" dirty="0">
                <a:solidFill>
                  <a:srgbClr val="000000"/>
                </a:solidFill>
                <a:latin typeface="Calibri" pitchFamily="34" charset="0"/>
                <a:cs typeface="Calibri" pitchFamily="34" charset="0"/>
              </a:rPr>
              <a:t>İ</a:t>
            </a:r>
            <a:r>
              <a:rPr lang="tr-TR" i="1" dirty="0" smtClean="0">
                <a:solidFill>
                  <a:srgbClr val="000000"/>
                </a:solidFill>
                <a:latin typeface="Calibri" pitchFamily="34" charset="0"/>
                <a:cs typeface="Calibri" pitchFamily="34" charset="0"/>
              </a:rPr>
              <a:t>şyerlerinde çalışanların üzerinde </a:t>
            </a:r>
            <a:r>
              <a:rPr lang="tr-TR" b="1" i="1" dirty="0" smtClean="0">
                <a:solidFill>
                  <a:srgbClr val="000000"/>
                </a:solidFill>
                <a:latin typeface="Calibri" pitchFamily="34" charset="0"/>
                <a:cs typeface="Calibri" pitchFamily="34" charset="0"/>
              </a:rPr>
              <a:t>fizyolojik ve psikolojik etkiler </a:t>
            </a:r>
            <a:r>
              <a:rPr lang="tr-TR" i="1" dirty="0" smtClean="0">
                <a:solidFill>
                  <a:srgbClr val="000000"/>
                </a:solidFill>
                <a:latin typeface="Calibri" pitchFamily="34" charset="0"/>
                <a:cs typeface="Calibri" pitchFamily="34" charset="0"/>
              </a:rPr>
              <a:t>bırakan ve </a:t>
            </a:r>
            <a:r>
              <a:rPr lang="tr-TR" b="1" i="1" dirty="0" smtClean="0">
                <a:solidFill>
                  <a:srgbClr val="000000"/>
                </a:solidFill>
                <a:latin typeface="Calibri" pitchFamily="34" charset="0"/>
                <a:cs typeface="Calibri" pitchFamily="34" charset="0"/>
              </a:rPr>
              <a:t>iş verimini </a:t>
            </a:r>
            <a:r>
              <a:rPr lang="tr-TR" i="1" dirty="0" smtClean="0">
                <a:solidFill>
                  <a:srgbClr val="000000"/>
                </a:solidFill>
                <a:latin typeface="Calibri" pitchFamily="34" charset="0"/>
                <a:cs typeface="Calibri" pitchFamily="34" charset="0"/>
              </a:rPr>
              <a:t>olumsuz yönde etkileyen sesler olarak tanımlanabilir.»</a:t>
            </a:r>
          </a:p>
        </p:txBody>
      </p:sp>
      <p:sp>
        <p:nvSpPr>
          <p:cNvPr id="2662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664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664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664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6631" name="Text Box 45"/>
          <p:cNvSpPr txBox="1">
            <a:spLocks noChangeArrowheads="1"/>
          </p:cNvSpPr>
          <p:nvPr/>
        </p:nvSpPr>
        <p:spPr bwMode="auto">
          <a:xfrm>
            <a:off x="685799" y="2205038"/>
            <a:ext cx="771525" cy="169277"/>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100" dirty="0">
                <a:solidFill>
                  <a:srgbClr val="333333"/>
                </a:solidFill>
                <a:latin typeface="Calibri" pitchFamily="34" charset="0"/>
                <a:cs typeface="Calibri" pitchFamily="34" charset="0"/>
              </a:rPr>
              <a:t>G</a:t>
            </a:r>
            <a:r>
              <a:rPr lang="tr-TR" sz="1100" dirty="0" smtClean="0">
                <a:solidFill>
                  <a:srgbClr val="333333"/>
                </a:solidFill>
                <a:latin typeface="Calibri" pitchFamily="34" charset="0"/>
                <a:cs typeface="Calibri" pitchFamily="34" charset="0"/>
              </a:rPr>
              <a:t>ÜRÜLTÜ</a:t>
            </a:r>
            <a:endParaRPr lang="de-DE" sz="1100" noProof="1">
              <a:solidFill>
                <a:srgbClr val="333333"/>
              </a:solidFill>
              <a:latin typeface="Calibri" pitchFamily="34" charset="0"/>
              <a:cs typeface="Calibri" pitchFamily="34" charset="0"/>
            </a:endParaRPr>
          </a:p>
        </p:txBody>
      </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 NEDİR?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6" name="Grup 5"/>
          <p:cNvGrpSpPr/>
          <p:nvPr/>
        </p:nvGrpSpPr>
        <p:grpSpPr>
          <a:xfrm>
            <a:off x="2663361" y="5451679"/>
            <a:ext cx="6162416" cy="663371"/>
            <a:chOff x="2644311" y="5451679"/>
            <a:chExt cx="6162416" cy="663371"/>
          </a:xfrm>
        </p:grpSpPr>
        <p:grpSp>
          <p:nvGrpSpPr>
            <p:cNvPr id="21" name="Group 51"/>
            <p:cNvGrpSpPr>
              <a:grpSpLocks/>
            </p:cNvGrpSpPr>
            <p:nvPr/>
          </p:nvGrpSpPr>
          <p:grpSpPr bwMode="auto">
            <a:xfrm>
              <a:off x="2644311" y="5451679"/>
              <a:ext cx="648968" cy="663371"/>
              <a:chOff x="1868" y="1082"/>
              <a:chExt cx="1942" cy="1942"/>
            </a:xfrm>
          </p:grpSpPr>
          <p:sp>
            <p:nvSpPr>
              <p:cNvPr id="23"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6"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7"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8"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9"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30"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1" name="Group 58"/>
              <p:cNvGrpSpPr>
                <a:grpSpLocks noChangeAspect="1"/>
              </p:cNvGrpSpPr>
              <p:nvPr/>
            </p:nvGrpSpPr>
            <p:grpSpPr bwMode="auto">
              <a:xfrm>
                <a:off x="2808" y="2807"/>
                <a:ext cx="62" cy="63"/>
                <a:chOff x="1684" y="2400"/>
                <a:chExt cx="41" cy="41"/>
              </a:xfrm>
            </p:grpSpPr>
            <p:sp>
              <p:nvSpPr>
                <p:cNvPr id="36"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7"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2" name="Group 61"/>
              <p:cNvGrpSpPr>
                <a:grpSpLocks noChangeAspect="1"/>
              </p:cNvGrpSpPr>
              <p:nvPr/>
            </p:nvGrpSpPr>
            <p:grpSpPr bwMode="auto">
              <a:xfrm>
                <a:off x="2808" y="1211"/>
                <a:ext cx="62" cy="63"/>
                <a:chOff x="1684" y="2400"/>
                <a:chExt cx="41" cy="41"/>
              </a:xfrm>
            </p:grpSpPr>
            <p:sp>
              <p:nvSpPr>
                <p:cNvPr id="34"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5"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3"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2"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 Ezberlenmeli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2204046187"/>
      </p:ext>
    </p:extLst>
  </p:cSld>
  <p:clrMapOvr>
    <a:masterClrMapping/>
  </p:clrMapOvr>
  <p:transition>
    <p:fad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 name="Grup 1"/>
          <p:cNvGrpSpPr/>
          <p:nvPr/>
        </p:nvGrpSpPr>
        <p:grpSpPr>
          <a:xfrm>
            <a:off x="228600" y="1082657"/>
            <a:ext cx="8697325" cy="1569600"/>
            <a:chOff x="281055" y="4454507"/>
            <a:chExt cx="8697325" cy="1569600"/>
          </a:xfrm>
        </p:grpSpPr>
        <p:grpSp>
          <p:nvGrpSpPr>
            <p:cNvPr id="61" name="Grup 60"/>
            <p:cNvGrpSpPr/>
            <p:nvPr/>
          </p:nvGrpSpPr>
          <p:grpSpPr>
            <a:xfrm>
              <a:off x="281055" y="4499849"/>
              <a:ext cx="1482725" cy="1482725"/>
              <a:chOff x="326122" y="3086598"/>
              <a:chExt cx="1482725" cy="1482725"/>
            </a:xfrm>
          </p:grpSpPr>
          <p:grpSp>
            <p:nvGrpSpPr>
              <p:cNvPr id="62" name="Group 8"/>
              <p:cNvGrpSpPr>
                <a:grpSpLocks/>
              </p:cNvGrpSpPr>
              <p:nvPr/>
            </p:nvGrpSpPr>
            <p:grpSpPr bwMode="auto">
              <a:xfrm>
                <a:off x="326122" y="3086598"/>
                <a:ext cx="1482725" cy="1482725"/>
                <a:chOff x="1166" y="1342"/>
                <a:chExt cx="934" cy="934"/>
              </a:xfrm>
            </p:grpSpPr>
            <p:grpSp>
              <p:nvGrpSpPr>
                <p:cNvPr id="64" name="Group 9"/>
                <p:cNvGrpSpPr>
                  <a:grpSpLocks/>
                </p:cNvGrpSpPr>
                <p:nvPr/>
              </p:nvGrpSpPr>
              <p:grpSpPr bwMode="auto">
                <a:xfrm>
                  <a:off x="1166" y="1342"/>
                  <a:ext cx="934" cy="934"/>
                  <a:chOff x="1710" y="1035"/>
                  <a:chExt cx="2316" cy="2316"/>
                </a:xfrm>
              </p:grpSpPr>
              <p:grpSp>
                <p:nvGrpSpPr>
                  <p:cNvPr id="66" name="Group 10"/>
                  <p:cNvGrpSpPr>
                    <a:grpSpLocks/>
                  </p:cNvGrpSpPr>
                  <p:nvPr/>
                </p:nvGrpSpPr>
                <p:grpSpPr bwMode="auto">
                  <a:xfrm rot="3600000">
                    <a:off x="1710" y="1035"/>
                    <a:ext cx="2316" cy="2316"/>
                    <a:chOff x="1710" y="1035"/>
                    <a:chExt cx="2316" cy="2316"/>
                  </a:xfrm>
                </p:grpSpPr>
                <p:sp>
                  <p:nvSpPr>
                    <p:cNvPr id="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67" name="Group 14"/>
                  <p:cNvGrpSpPr>
                    <a:grpSpLocks/>
                  </p:cNvGrpSpPr>
                  <p:nvPr/>
                </p:nvGrpSpPr>
                <p:grpSpPr bwMode="auto">
                  <a:xfrm rot="7200000">
                    <a:off x="2059" y="1386"/>
                    <a:ext cx="1616" cy="1614"/>
                    <a:chOff x="2060" y="1387"/>
                    <a:chExt cx="1616" cy="1614"/>
                  </a:xfrm>
                </p:grpSpPr>
                <p:sp>
                  <p:nvSpPr>
                    <p:cNvPr id="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63"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74" name="Dikdörtgen 73"/>
            <p:cNvSpPr>
              <a:spLocks/>
            </p:cNvSpPr>
            <p:nvPr/>
          </p:nvSpPr>
          <p:spPr>
            <a:xfrm>
              <a:off x="1826948" y="4454507"/>
              <a:ext cx="7151432" cy="156960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çalışanlar üzerinde fizyolojik ve psikolojik etkiler bırakan ve iş verimini olumsuz yönde etkileyen sesler tanımını ifade eden kavramdır?</a:t>
              </a:r>
            </a:p>
            <a:p>
              <a:pPr marL="800100" lvl="1" indent="-342900">
                <a:buFont typeface="+mj-lt"/>
                <a:buAutoNum type="alphaLcParenR"/>
              </a:pPr>
              <a:r>
                <a:rPr lang="tr-TR" sz="1600" i="1" dirty="0">
                  <a:solidFill>
                    <a:srgbClr val="000000"/>
                  </a:solidFill>
                  <a:latin typeface="Calibri" pitchFamily="34" charset="0"/>
                  <a:cs typeface="Calibri" pitchFamily="34" charset="0"/>
                </a:rPr>
                <a:t>Yüksek gürültü	</a:t>
              </a:r>
            </a:p>
            <a:p>
              <a:pPr marL="800100" lvl="1" indent="-342900">
                <a:buFont typeface="+mj-lt"/>
                <a:buAutoNum type="alphaLcParenR"/>
              </a:pPr>
              <a:r>
                <a:rPr lang="tr-TR" sz="1600" i="1" dirty="0">
                  <a:solidFill>
                    <a:srgbClr val="000000"/>
                  </a:solidFill>
                  <a:latin typeface="Calibri" pitchFamily="34" charset="0"/>
                  <a:cs typeface="Calibri" pitchFamily="34" charset="0"/>
                </a:rPr>
                <a:t>Eşdeğer gürültü</a:t>
              </a:r>
            </a:p>
            <a:p>
              <a:pPr marL="800100" lvl="1" indent="-342900">
                <a:buFont typeface="+mj-lt"/>
                <a:buAutoNum type="alphaLcParenR"/>
              </a:pPr>
              <a:r>
                <a:rPr lang="tr-TR" sz="1600" i="1" dirty="0">
                  <a:solidFill>
                    <a:srgbClr val="FF0000"/>
                  </a:solidFill>
                  <a:latin typeface="Calibri" pitchFamily="34" charset="0"/>
                  <a:cs typeface="Calibri" pitchFamily="34" charset="0"/>
                </a:rPr>
                <a:t>Endüstriyel gürültü   </a:t>
              </a:r>
            </a:p>
            <a:p>
              <a:pPr marL="800100" lvl="1" indent="-342900">
                <a:buFont typeface="+mj-lt"/>
                <a:buAutoNum type="alphaLcParenR"/>
              </a:pPr>
              <a:r>
                <a:rPr lang="tr-TR" sz="1600" i="1" dirty="0">
                  <a:solidFill>
                    <a:srgbClr val="000000"/>
                  </a:solidFill>
                  <a:latin typeface="Calibri" pitchFamily="34" charset="0"/>
                  <a:cs typeface="Calibri" pitchFamily="34" charset="0"/>
                </a:rPr>
                <a:t>Arı gürültü</a:t>
              </a:r>
            </a:p>
          </p:txBody>
        </p:sp>
      </p:grpSp>
    </p:spTree>
    <p:extLst>
      <p:ext uri="{BB962C8B-B14F-4D97-AF65-F5344CB8AC3E}">
        <p14:creationId xmlns:p14="http://schemas.microsoft.com/office/powerpoint/2010/main" val="3507846768"/>
      </p:ext>
    </p:extLst>
  </p:cSld>
  <p:clrMapOvr>
    <a:masterClrMapping/>
  </p:clrMapOvr>
  <p:transition>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graphicFrame>
        <p:nvGraphicFramePr>
          <p:cNvPr id="5" name="Tablo 4"/>
          <p:cNvGraphicFramePr>
            <a:graphicFrameLocks noGrp="1"/>
          </p:cNvGraphicFramePr>
          <p:nvPr>
            <p:extLst>
              <p:ext uri="{D42A27DB-BD31-4B8C-83A1-F6EECF244321}">
                <p14:modId xmlns:p14="http://schemas.microsoft.com/office/powerpoint/2010/main" val="2272964339"/>
              </p:ext>
            </p:extLst>
          </p:nvPr>
        </p:nvGraphicFramePr>
        <p:xfrm>
          <a:off x="409576" y="1015397"/>
          <a:ext cx="8334374" cy="5044192"/>
        </p:xfrm>
        <a:graphic>
          <a:graphicData uri="http://schemas.openxmlformats.org/drawingml/2006/table">
            <a:tbl>
              <a:tblPr firstRow="1" firstCol="1" lastRow="1" lastCol="1" bandRow="1" bandCol="1">
                <a:tableStyleId>{D27102A9-8310-4765-A935-A1911B00CA55}</a:tableStyleId>
              </a:tblPr>
              <a:tblGrid>
                <a:gridCol w="3467212"/>
                <a:gridCol w="4867162"/>
              </a:tblGrid>
              <a:tr h="327628">
                <a:tc>
                  <a:txBody>
                    <a:bodyPr/>
                    <a:lstStyle/>
                    <a:p>
                      <a:pPr algn="ctr">
                        <a:spcAft>
                          <a:spcPts val="0"/>
                        </a:spcAft>
                      </a:pPr>
                      <a:r>
                        <a:rPr lang="tr-TR" sz="2000" i="1" dirty="0" smtClean="0">
                          <a:effectLst/>
                          <a:latin typeface="Cambria" pitchFamily="18" charset="0"/>
                        </a:rPr>
                        <a:t> Gürültü Düzeyi (dBA)</a:t>
                      </a:r>
                      <a:endParaRPr lang="tr-TR" sz="2000" i="1" dirty="0">
                        <a:effectLst/>
                        <a:latin typeface="Cambria" pitchFamily="18" charset="0"/>
                        <a:ea typeface="Times New Roman"/>
                        <a:cs typeface="Times New Roman"/>
                      </a:endParaRPr>
                    </a:p>
                  </a:txBody>
                  <a:tcPr marL="68580" marR="68580" marT="0" marB="0" anchor="ctr"/>
                </a:tc>
                <a:tc>
                  <a:txBody>
                    <a:bodyPr/>
                    <a:lstStyle/>
                    <a:p>
                      <a:pPr algn="ctr">
                        <a:spcAft>
                          <a:spcPts val="0"/>
                        </a:spcAft>
                      </a:pPr>
                      <a:r>
                        <a:rPr lang="tr-TR" sz="2000" i="1" dirty="0" smtClean="0">
                          <a:effectLst/>
                          <a:latin typeface="Cambria" pitchFamily="18" charset="0"/>
                        </a:rPr>
                        <a:t>  Yer ve Konum</a:t>
                      </a:r>
                      <a:endParaRPr lang="tr-TR" sz="2000" i="1" dirty="0">
                        <a:effectLst/>
                        <a:latin typeface="Cambria" pitchFamily="18" charset="0"/>
                        <a:ea typeface="Times New Roman"/>
                        <a:cs typeface="Times New Roman"/>
                      </a:endParaRPr>
                    </a:p>
                  </a:txBody>
                  <a:tcPr marL="68580" marR="68580" marT="0" marB="0" anchor="ctr"/>
                </a:tc>
              </a:tr>
              <a:tr h="348622">
                <a:tc>
                  <a:txBody>
                    <a:bodyPr/>
                    <a:lstStyle/>
                    <a:p>
                      <a:pPr algn="ctr">
                        <a:spcAft>
                          <a:spcPts val="0"/>
                        </a:spcAft>
                      </a:pPr>
                      <a:r>
                        <a:rPr lang="tr-TR" sz="1400" b="1" i="1" dirty="0" smtClean="0">
                          <a:effectLst/>
                          <a:latin typeface="Cambria" pitchFamily="18" charset="0"/>
                        </a:rPr>
                        <a:t>                                  0</a:t>
                      </a:r>
                      <a:r>
                        <a:rPr lang="tr-TR" sz="1400" b="0" i="1" dirty="0" smtClean="0">
                          <a:effectLst/>
                          <a:latin typeface="Cambria" pitchFamily="18" charset="0"/>
                        </a:rPr>
                        <a:t>   </a:t>
                      </a:r>
                      <a:r>
                        <a:rPr lang="tr-TR" sz="1400" b="1" i="1" dirty="0" smtClean="0">
                          <a:effectLst/>
                          <a:latin typeface="Cambria" pitchFamily="18" charset="0"/>
                        </a:rPr>
                        <a:t>(Duyma Eşiği)</a:t>
                      </a:r>
                    </a:p>
                  </a:txBody>
                  <a:tcPr marL="68580" marR="68580" marT="0" marB="0" anchor="ctr"/>
                </a:tc>
                <a:tc>
                  <a:txBody>
                    <a:bodyPr/>
                    <a:lstStyle/>
                    <a:p>
                      <a:pPr algn="just">
                        <a:spcAft>
                          <a:spcPts val="0"/>
                        </a:spcAft>
                      </a:pPr>
                      <a:r>
                        <a:rPr lang="tr-TR" sz="1400" b="0" i="1" baseline="0" dirty="0" smtClean="0">
                          <a:effectLst/>
                          <a:latin typeface="Cambria" pitchFamily="18" charset="0"/>
                        </a:rPr>
                        <a:t>    </a:t>
                      </a:r>
                      <a:r>
                        <a:rPr lang="tr-TR" sz="1400" b="0" i="1" dirty="0" smtClean="0">
                          <a:effectLst/>
                          <a:latin typeface="Cambria" pitchFamily="18" charset="0"/>
                        </a:rPr>
                        <a:t> İşitme (duyma) </a:t>
                      </a:r>
                      <a:r>
                        <a:rPr lang="tr-TR" sz="1400" b="0" i="1" dirty="0">
                          <a:effectLst/>
                          <a:latin typeface="Cambria" pitchFamily="18" charset="0"/>
                        </a:rPr>
                        <a:t>eşiği</a:t>
                      </a:r>
                      <a:endParaRPr lang="tr-TR" sz="1400" b="0" i="1" dirty="0">
                        <a:effectLst/>
                        <a:latin typeface="Cambria" pitchFamily="18" charset="0"/>
                        <a:ea typeface="Times New Roman"/>
                        <a:cs typeface="Times New Roman"/>
                      </a:endParaRPr>
                    </a:p>
                  </a:txBody>
                  <a:tcPr marL="68580" marR="68580" marT="0" marB="0" anchor="ctr"/>
                </a:tc>
              </a:tr>
              <a:tr h="284921">
                <a:tc>
                  <a:txBody>
                    <a:bodyPr/>
                    <a:lstStyle/>
                    <a:p>
                      <a:pPr algn="ctr">
                        <a:spcAft>
                          <a:spcPts val="0"/>
                        </a:spcAft>
                      </a:pPr>
                      <a:r>
                        <a:rPr lang="tr-TR" sz="1400" b="0" i="1" dirty="0" smtClean="0">
                          <a:effectLst/>
                          <a:latin typeface="Cambria" pitchFamily="18" charset="0"/>
                        </a:rPr>
                        <a:t>20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Sessiz bir orman</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30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Fısıltı ile konuşma</a:t>
                      </a:r>
                      <a:endParaRPr lang="tr-TR" sz="1400" b="0" i="1" dirty="0">
                        <a:effectLst/>
                        <a:latin typeface="Cambria" pitchFamily="18" charset="0"/>
                        <a:ea typeface="Times New Roman"/>
                        <a:cs typeface="Times New Roman"/>
                      </a:endParaRPr>
                    </a:p>
                  </a:txBody>
                  <a:tcPr marL="68580" marR="68580" marT="0" marB="0" anchor="ctr"/>
                </a:tc>
              </a:tr>
              <a:tr h="284921">
                <a:tc>
                  <a:txBody>
                    <a:bodyPr/>
                    <a:lstStyle/>
                    <a:p>
                      <a:pPr algn="ctr">
                        <a:spcAft>
                          <a:spcPts val="0"/>
                        </a:spcAft>
                      </a:pPr>
                      <a:r>
                        <a:rPr lang="tr-TR" sz="1400" b="0" i="1" dirty="0" smtClean="0">
                          <a:effectLst/>
                          <a:latin typeface="Cambria" pitchFamily="18" charset="0"/>
                        </a:rPr>
                        <a:t>40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Sessiz bir oda</a:t>
                      </a:r>
                      <a:endParaRPr lang="tr-TR" sz="1400" b="0" i="1" dirty="0">
                        <a:effectLst/>
                        <a:latin typeface="Cambria" pitchFamily="18" charset="0"/>
                        <a:ea typeface="Times New Roman"/>
                        <a:cs typeface="Times New Roman"/>
                      </a:endParaRPr>
                    </a:p>
                  </a:txBody>
                  <a:tcPr marL="68580" marR="68580" marT="0" marB="0" anchor="ctr"/>
                </a:tc>
              </a:tr>
              <a:tr h="284921">
                <a:tc>
                  <a:txBody>
                    <a:bodyPr/>
                    <a:lstStyle/>
                    <a:p>
                      <a:pPr algn="ctr">
                        <a:spcAft>
                          <a:spcPts val="0"/>
                        </a:spcAft>
                      </a:pPr>
                      <a:r>
                        <a:rPr lang="tr-TR" sz="1400" b="0" i="1" dirty="0" smtClean="0">
                          <a:effectLst/>
                          <a:latin typeface="Cambria" pitchFamily="18" charset="0"/>
                        </a:rPr>
                        <a:t>50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Şehirde bir büro</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60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Karşılıklı </a:t>
                      </a:r>
                      <a:r>
                        <a:rPr lang="tr-TR" sz="1400" b="0" i="1" dirty="0" smtClean="0">
                          <a:effectLst/>
                          <a:latin typeface="Cambria" pitchFamily="18" charset="0"/>
                        </a:rPr>
                        <a:t>(normal) konuşma</a:t>
                      </a:r>
                      <a:endParaRPr lang="tr-TR" sz="1400" b="0" i="1" dirty="0">
                        <a:effectLst/>
                        <a:latin typeface="Cambria" pitchFamily="18" charset="0"/>
                        <a:ea typeface="Times New Roman"/>
                        <a:cs typeface="Times New Roman"/>
                      </a:endParaRPr>
                    </a:p>
                  </a:txBody>
                  <a:tcPr marL="68580" marR="68580" marT="0" marB="0" anchor="ctr"/>
                </a:tc>
              </a:tr>
              <a:tr h="284921">
                <a:tc>
                  <a:txBody>
                    <a:bodyPr/>
                    <a:lstStyle/>
                    <a:p>
                      <a:pPr algn="ctr">
                        <a:spcAft>
                          <a:spcPts val="0"/>
                        </a:spcAft>
                      </a:pPr>
                      <a:r>
                        <a:rPr lang="tr-TR" sz="1400" b="0" i="1" dirty="0" smtClean="0">
                          <a:effectLst/>
                          <a:latin typeface="Cambria" pitchFamily="18" charset="0"/>
                        </a:rPr>
                        <a:t>70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Dikey matkap</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80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Yüksek sesle </a:t>
                      </a:r>
                      <a:r>
                        <a:rPr lang="tr-TR" sz="1400" b="0" i="1" dirty="0" smtClean="0">
                          <a:effectLst/>
                          <a:latin typeface="Cambria" pitchFamily="18" charset="0"/>
                        </a:rPr>
                        <a:t>konuşma / Yoğun trafik</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90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Kuvvetlice </a:t>
                      </a:r>
                      <a:r>
                        <a:rPr lang="tr-TR" sz="1400" b="0" i="1" dirty="0" smtClean="0">
                          <a:effectLst/>
                          <a:latin typeface="Cambria" pitchFamily="18" charset="0"/>
                        </a:rPr>
                        <a:t>bağırma / Sinema salonu</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a:effectLst/>
                          <a:latin typeface="Cambria" pitchFamily="18" charset="0"/>
                        </a:rPr>
                        <a:t>100 </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Dokuma </a:t>
                      </a:r>
                      <a:r>
                        <a:rPr lang="tr-TR" sz="1400" b="0" i="1" dirty="0" smtClean="0">
                          <a:effectLst/>
                          <a:latin typeface="Cambria" pitchFamily="18" charset="0"/>
                        </a:rPr>
                        <a:t>salonları / Tekstil atölyeleri</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110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Havalı </a:t>
                      </a:r>
                      <a:r>
                        <a:rPr lang="tr-TR" sz="1400" b="0" i="1" dirty="0" smtClean="0">
                          <a:effectLst/>
                          <a:latin typeface="Cambria" pitchFamily="18" charset="0"/>
                        </a:rPr>
                        <a:t>çekiç</a:t>
                      </a:r>
                      <a:r>
                        <a:rPr lang="tr-TR" sz="1400" b="0" i="1" baseline="0" dirty="0" smtClean="0">
                          <a:effectLst/>
                          <a:latin typeface="Cambria" pitchFamily="18" charset="0"/>
                        </a:rPr>
                        <a:t> / A</a:t>
                      </a:r>
                      <a:r>
                        <a:rPr lang="tr-TR" sz="1400" b="0" i="1" dirty="0" smtClean="0">
                          <a:effectLst/>
                          <a:latin typeface="Cambria" pitchFamily="18" charset="0"/>
                        </a:rPr>
                        <a:t>ğaç işleri / </a:t>
                      </a:r>
                      <a:r>
                        <a:rPr lang="tr-TR" sz="1400" b="0" i="1" dirty="0" err="1" smtClean="0">
                          <a:effectLst/>
                          <a:latin typeface="Cambria" pitchFamily="18" charset="0"/>
                        </a:rPr>
                        <a:t>Rock</a:t>
                      </a:r>
                      <a:r>
                        <a:rPr lang="tr-TR" sz="1400" b="0" i="1" dirty="0" smtClean="0">
                          <a:effectLst/>
                          <a:latin typeface="Cambria" pitchFamily="18" charset="0"/>
                        </a:rPr>
                        <a:t> konseri</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120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Bilyeli </a:t>
                      </a:r>
                      <a:r>
                        <a:rPr lang="tr-TR" sz="1400" b="0" i="1" dirty="0" smtClean="0">
                          <a:effectLst/>
                          <a:latin typeface="Cambria" pitchFamily="18" charset="0"/>
                        </a:rPr>
                        <a:t>değirmen / Şimşek gürültüsü / Presler / </a:t>
                      </a:r>
                      <a:r>
                        <a:rPr lang="tr-TR" sz="1400" b="0" i="1" dirty="0" err="1" smtClean="0">
                          <a:effectLst/>
                          <a:latin typeface="Cambria" pitchFamily="18" charset="0"/>
                        </a:rPr>
                        <a:t>Pnömotik</a:t>
                      </a:r>
                      <a:r>
                        <a:rPr lang="tr-TR" sz="1400" b="0" i="1" dirty="0" smtClean="0">
                          <a:effectLst/>
                          <a:latin typeface="Cambria" pitchFamily="18" charset="0"/>
                        </a:rPr>
                        <a:t> çek</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dirty="0" smtClean="0">
                          <a:effectLst/>
                          <a:latin typeface="Cambria" pitchFamily="18" charset="0"/>
                        </a:rPr>
                        <a:t>130</a:t>
                      </a:r>
                      <a:endParaRPr lang="tr-TR" sz="1400" b="0"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0" i="1" dirty="0">
                          <a:effectLst/>
                          <a:latin typeface="Cambria" pitchFamily="18" charset="0"/>
                        </a:rPr>
                        <a:t>     </a:t>
                      </a:r>
                      <a:r>
                        <a:rPr lang="tr-TR" sz="1400" b="0" i="1" dirty="0" smtClean="0">
                          <a:effectLst/>
                          <a:latin typeface="Cambria" pitchFamily="18" charset="0"/>
                        </a:rPr>
                        <a:t>Yolcu uçakları (Yer hizmetleri) /  Beşiktaş Çarşı</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1" i="1" dirty="0" smtClean="0">
                          <a:effectLst/>
                          <a:latin typeface="Cambria" pitchFamily="18" charset="0"/>
                        </a:rPr>
                        <a:t>                                 140          (Ağrı Eşiği)</a:t>
                      </a:r>
                      <a:endParaRPr lang="tr-TR" sz="1400" b="1" i="1" dirty="0">
                        <a:effectLst/>
                        <a:latin typeface="Cambria" pitchFamily="18" charset="0"/>
                        <a:ea typeface="Times New Roman"/>
                        <a:cs typeface="Times New Roman"/>
                      </a:endParaRPr>
                    </a:p>
                  </a:txBody>
                  <a:tcPr marL="68580" marR="68580" marT="0" marB="0" anchor="ctr"/>
                </a:tc>
                <a:tc>
                  <a:txBody>
                    <a:bodyPr/>
                    <a:lstStyle/>
                    <a:p>
                      <a:pPr algn="just">
                        <a:spcAft>
                          <a:spcPts val="0"/>
                        </a:spcAft>
                      </a:pPr>
                      <a:r>
                        <a:rPr lang="tr-TR" sz="1400" b="1" i="1" dirty="0">
                          <a:effectLst/>
                          <a:latin typeface="Cambria" pitchFamily="18" charset="0"/>
                        </a:rPr>
                        <a:t>     </a:t>
                      </a:r>
                      <a:r>
                        <a:rPr lang="tr-TR" sz="1400" b="0" i="1" dirty="0" smtClean="0">
                          <a:effectLst/>
                          <a:latin typeface="Cambria" pitchFamily="18" charset="0"/>
                        </a:rPr>
                        <a:t>Tüfek patlaması </a:t>
                      </a:r>
                      <a:endParaRPr lang="tr-TR" sz="1400" b="0" i="1" dirty="0">
                        <a:effectLst/>
                        <a:latin typeface="Cambria" pitchFamily="18" charset="0"/>
                        <a:ea typeface="Times New Roman"/>
                        <a:cs typeface="Times New Roman"/>
                      </a:endParaRPr>
                    </a:p>
                  </a:txBody>
                  <a:tcPr marL="68580" marR="68580" marT="0" marB="0" anchor="ctr"/>
                </a:tc>
              </a:tr>
              <a:tr h="293478">
                <a:tc>
                  <a:txBody>
                    <a:bodyPr/>
                    <a:lstStyle/>
                    <a:p>
                      <a:pPr algn="ctr">
                        <a:spcAft>
                          <a:spcPts val="0"/>
                        </a:spcAft>
                      </a:pPr>
                      <a:r>
                        <a:rPr lang="tr-TR" sz="1400" b="0" i="1" smtClean="0">
                          <a:effectLst/>
                          <a:latin typeface="Cambria" pitchFamily="18" charset="0"/>
                        </a:rPr>
                        <a:t>                                150          (</a:t>
                      </a:r>
                      <a:r>
                        <a:rPr lang="tr-TR" sz="1400" b="0" i="1" dirty="0" smtClean="0">
                          <a:effectLst/>
                          <a:latin typeface="Cambria" pitchFamily="18" charset="0"/>
                        </a:rPr>
                        <a:t>Zar</a:t>
                      </a:r>
                      <a:r>
                        <a:rPr lang="tr-TR" sz="1400" b="0" i="1" baseline="0" dirty="0" smtClean="0">
                          <a:effectLst/>
                          <a:latin typeface="Cambria" pitchFamily="18" charset="0"/>
                        </a:rPr>
                        <a:t> Yırtılır)</a:t>
                      </a:r>
                      <a:endParaRPr lang="tr-TR" sz="1400" b="0" i="1" dirty="0">
                        <a:effectLst/>
                        <a:latin typeface="Cambria" pitchFamily="18" charset="0"/>
                        <a:ea typeface="Times New Roman"/>
                        <a:cs typeface="Times New Roman"/>
                      </a:endParaRPr>
                    </a:p>
                  </a:txBody>
                  <a:tcPr marL="68580" marR="68580" marT="0" marB="0" anchor="ctr">
                    <a:solidFill>
                      <a:schemeClr val="bg1">
                        <a:lumMod val="85000"/>
                      </a:schemeClr>
                    </a:solidFill>
                  </a:tcPr>
                </a:tc>
                <a:tc>
                  <a:txBody>
                    <a:bodyPr/>
                    <a:lstStyle/>
                    <a:p>
                      <a:pPr algn="just">
                        <a:spcAft>
                          <a:spcPts val="0"/>
                        </a:spcAft>
                      </a:pPr>
                      <a:r>
                        <a:rPr lang="tr-TR" sz="1400" b="0" i="1" dirty="0">
                          <a:effectLst/>
                          <a:latin typeface="Cambria" pitchFamily="18" charset="0"/>
                        </a:rPr>
                        <a:t>     </a:t>
                      </a:r>
                      <a:r>
                        <a:rPr lang="tr-TR" sz="1400" b="0" i="1" dirty="0" smtClean="0">
                          <a:effectLst/>
                          <a:latin typeface="Cambria" pitchFamily="18" charset="0"/>
                        </a:rPr>
                        <a:t>Jet uçakları / Top</a:t>
                      </a:r>
                      <a:r>
                        <a:rPr lang="tr-TR" sz="1400" b="0" i="1" baseline="0" dirty="0" smtClean="0">
                          <a:effectLst/>
                          <a:latin typeface="Cambria" pitchFamily="18" charset="0"/>
                        </a:rPr>
                        <a:t> patlaması</a:t>
                      </a:r>
                      <a:endParaRPr lang="tr-TR" sz="1400" b="0" i="1" dirty="0">
                        <a:effectLst/>
                        <a:latin typeface="Cambria" pitchFamily="18" charset="0"/>
                        <a:ea typeface="Times New Roman"/>
                        <a:cs typeface="Times New Roman"/>
                      </a:endParaRPr>
                    </a:p>
                  </a:txBody>
                  <a:tcPr marL="68580" marR="68580" marT="0" marB="0" anchor="ctr">
                    <a:solidFill>
                      <a:schemeClr val="bg1">
                        <a:lumMod val="85000"/>
                      </a:schemeClr>
                    </a:solidFill>
                  </a:tcPr>
                </a:tc>
              </a:tr>
              <a:tr h="293478">
                <a:tc>
                  <a:txBody>
                    <a:bodyPr/>
                    <a:lstStyle/>
                    <a:p>
                      <a:pPr algn="ctr">
                        <a:spcAft>
                          <a:spcPts val="0"/>
                        </a:spcAft>
                      </a:pPr>
                      <a:r>
                        <a:rPr lang="tr-TR" sz="1400" b="0" i="1" dirty="0" smtClean="0">
                          <a:effectLst/>
                          <a:latin typeface="Cambria" pitchFamily="18" charset="0"/>
                          <a:ea typeface="Times New Roman"/>
                          <a:cs typeface="Times New Roman"/>
                        </a:rPr>
                        <a:t>180             </a:t>
                      </a:r>
                      <a:r>
                        <a:rPr lang="tr-TR" sz="1400" b="0" i="1" dirty="0" smtClean="0">
                          <a:effectLst/>
                          <a:latin typeface="Cambria" pitchFamily="18" charset="0"/>
                        </a:rPr>
                        <a:t>                                 </a:t>
                      </a:r>
                      <a:endParaRPr lang="tr-TR" sz="1400" b="0" i="1" dirty="0">
                        <a:effectLst/>
                        <a:latin typeface="Cambria" pitchFamily="18" charset="0"/>
                        <a:ea typeface="Times New Roman"/>
                        <a:cs typeface="Times New Roman"/>
                      </a:endParaRPr>
                    </a:p>
                  </a:txBody>
                  <a:tcPr marL="68580" marR="68580" marT="0" marB="0" anchor="ctr">
                    <a:solidFill>
                      <a:schemeClr val="bg1">
                        <a:lumMod val="85000"/>
                      </a:schemeClr>
                    </a:solidFill>
                  </a:tcPr>
                </a:tc>
                <a:tc>
                  <a:txBody>
                    <a:bodyPr/>
                    <a:lstStyle/>
                    <a:p>
                      <a:pPr algn="just">
                        <a:spcAft>
                          <a:spcPts val="0"/>
                        </a:spcAft>
                      </a:pPr>
                      <a:r>
                        <a:rPr lang="tr-TR" sz="1400" b="0" i="1" dirty="0" smtClean="0">
                          <a:effectLst/>
                          <a:latin typeface="Cambria" pitchFamily="18" charset="0"/>
                          <a:ea typeface="Times New Roman"/>
                          <a:cs typeface="Times New Roman"/>
                        </a:rPr>
                        <a:t>     Roket </a:t>
                      </a:r>
                      <a:endParaRPr lang="tr-TR" sz="1400" b="0" i="1" dirty="0">
                        <a:effectLst/>
                        <a:latin typeface="Cambria" pitchFamily="18" charset="0"/>
                        <a:ea typeface="Times New Roman"/>
                        <a:cs typeface="Times New Roman"/>
                      </a:endParaRPr>
                    </a:p>
                  </a:txBody>
                  <a:tcPr marL="68580" marR="68580" marT="0" marB="0" anchor="ctr">
                    <a:solidFill>
                      <a:schemeClr val="bg1">
                        <a:lumMod val="85000"/>
                      </a:schemeClr>
                    </a:solidFill>
                  </a:tcPr>
                </a:tc>
              </a:tr>
            </a:tbl>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 KAYNAKLARI – GÜRÜLTÜ DÜZEYLERİ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8" name="Grup 7"/>
          <p:cNvGrpSpPr/>
          <p:nvPr/>
        </p:nvGrpSpPr>
        <p:grpSpPr>
          <a:xfrm>
            <a:off x="424539" y="6107675"/>
            <a:ext cx="6162416" cy="663371"/>
            <a:chOff x="2644311" y="5451679"/>
            <a:chExt cx="6162416" cy="663371"/>
          </a:xfrm>
        </p:grpSpPr>
        <p:grpSp>
          <p:nvGrpSpPr>
            <p:cNvPr id="9" name="Group 51"/>
            <p:cNvGrpSpPr>
              <a:grpSpLocks/>
            </p:cNvGrpSpPr>
            <p:nvPr/>
          </p:nvGrpSpPr>
          <p:grpSpPr bwMode="auto">
            <a:xfrm>
              <a:off x="2644311" y="5451679"/>
              <a:ext cx="648968" cy="663371"/>
              <a:chOff x="1868" y="1082"/>
              <a:chExt cx="1942" cy="1942"/>
            </a:xfrm>
          </p:grpSpPr>
          <p:sp>
            <p:nvSpPr>
              <p:cNvPr id="1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1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13"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1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15"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16"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17" name="Group 58"/>
              <p:cNvGrpSpPr>
                <a:grpSpLocks noChangeAspect="1"/>
              </p:cNvGrpSpPr>
              <p:nvPr/>
            </p:nvGrpSpPr>
            <p:grpSpPr bwMode="auto">
              <a:xfrm>
                <a:off x="2808" y="2807"/>
                <a:ext cx="62" cy="63"/>
                <a:chOff x="1684" y="2400"/>
                <a:chExt cx="41" cy="41"/>
              </a:xfrm>
            </p:grpSpPr>
            <p:sp>
              <p:nvSpPr>
                <p:cNvPr id="22"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23"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18" name="Group 61"/>
              <p:cNvGrpSpPr>
                <a:grpSpLocks noChangeAspect="1"/>
              </p:cNvGrpSpPr>
              <p:nvPr/>
            </p:nvGrpSpPr>
            <p:grpSpPr bwMode="auto">
              <a:xfrm>
                <a:off x="2808" y="1211"/>
                <a:ext cx="62" cy="63"/>
                <a:chOff x="1684" y="2400"/>
                <a:chExt cx="41" cy="41"/>
              </a:xfrm>
            </p:grpSpPr>
            <p:sp>
              <p:nvSpPr>
                <p:cNvPr id="20"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21"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19"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Duyma ve Ağrı eşikleri / Gürültü kaynakları </a:t>
              </a:r>
              <a:endParaRPr lang="tr-TR" sz="1000" b="1" dirty="0" smtClean="0">
                <a:latin typeface="Cambria" pitchFamily="18" charset="0"/>
              </a:endParaRPr>
            </a:p>
          </p:txBody>
        </p:sp>
      </p:grpSp>
      <p:sp>
        <p:nvSpPr>
          <p:cNvPr id="24" name="Line 5"/>
          <p:cNvSpPr>
            <a:spLocks noChangeShapeType="1"/>
          </p:cNvSpPr>
          <p:nvPr/>
        </p:nvSpPr>
        <p:spPr bwMode="auto">
          <a:xfrm>
            <a:off x="157366" y="3721435"/>
            <a:ext cx="8789378" cy="0"/>
          </a:xfrm>
          <a:prstGeom prst="line">
            <a:avLst/>
          </a:prstGeom>
          <a:noFill/>
          <a:ln w="31750">
            <a:solidFill>
              <a:srgbClr val="7030A0"/>
            </a:solidFill>
            <a:prstDash val="sysDot"/>
            <a:round/>
            <a:headEnd type="diamond"/>
            <a:tailEnd type="diamond"/>
          </a:ln>
        </p:spPr>
        <p:txBody>
          <a:bodyPr/>
          <a:lstStyle/>
          <a:p>
            <a:endParaRPr lang="tr-TR"/>
          </a:p>
        </p:txBody>
      </p:sp>
    </p:spTree>
    <p:extLst>
      <p:ext uri="{BB962C8B-B14F-4D97-AF65-F5344CB8AC3E}">
        <p14:creationId xmlns:p14="http://schemas.microsoft.com/office/powerpoint/2010/main" val="99812555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up)">
                                      <p:cBhvr>
                                        <p:cTn id="11" dur="1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2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 name="Grup 1"/>
          <p:cNvGrpSpPr/>
          <p:nvPr/>
        </p:nvGrpSpPr>
        <p:grpSpPr>
          <a:xfrm>
            <a:off x="211431" y="1089225"/>
            <a:ext cx="8697325" cy="1815882"/>
            <a:chOff x="260372" y="4473558"/>
            <a:chExt cx="8697325" cy="1815882"/>
          </a:xfrm>
        </p:grpSpPr>
        <p:grpSp>
          <p:nvGrpSpPr>
            <p:cNvPr id="103" name="Grup 102"/>
            <p:cNvGrpSpPr/>
            <p:nvPr/>
          </p:nvGrpSpPr>
          <p:grpSpPr>
            <a:xfrm>
              <a:off x="260372" y="4518899"/>
              <a:ext cx="1482725" cy="1482725"/>
              <a:chOff x="326122" y="3086598"/>
              <a:chExt cx="1482725" cy="1482725"/>
            </a:xfrm>
          </p:grpSpPr>
          <p:grpSp>
            <p:nvGrpSpPr>
              <p:cNvPr id="104" name="Group 8"/>
              <p:cNvGrpSpPr>
                <a:grpSpLocks/>
              </p:cNvGrpSpPr>
              <p:nvPr/>
            </p:nvGrpSpPr>
            <p:grpSpPr bwMode="auto">
              <a:xfrm>
                <a:off x="326122" y="3086598"/>
                <a:ext cx="1482725" cy="1482725"/>
                <a:chOff x="1166" y="1342"/>
                <a:chExt cx="934" cy="934"/>
              </a:xfrm>
            </p:grpSpPr>
            <p:grpSp>
              <p:nvGrpSpPr>
                <p:cNvPr id="106" name="Group 9"/>
                <p:cNvGrpSpPr>
                  <a:grpSpLocks/>
                </p:cNvGrpSpPr>
                <p:nvPr/>
              </p:nvGrpSpPr>
              <p:grpSpPr bwMode="auto">
                <a:xfrm>
                  <a:off x="1166" y="1342"/>
                  <a:ext cx="934" cy="934"/>
                  <a:chOff x="1710" y="1035"/>
                  <a:chExt cx="2316" cy="2316"/>
                </a:xfrm>
              </p:grpSpPr>
              <p:grpSp>
                <p:nvGrpSpPr>
                  <p:cNvPr id="108" name="Group 10"/>
                  <p:cNvGrpSpPr>
                    <a:grpSpLocks/>
                  </p:cNvGrpSpPr>
                  <p:nvPr/>
                </p:nvGrpSpPr>
                <p:grpSpPr bwMode="auto">
                  <a:xfrm rot="3600000">
                    <a:off x="1710" y="1035"/>
                    <a:ext cx="2316" cy="2316"/>
                    <a:chOff x="1710" y="1035"/>
                    <a:chExt cx="2316" cy="2316"/>
                  </a:xfrm>
                </p:grpSpPr>
                <p:sp>
                  <p:nvSpPr>
                    <p:cNvPr id="11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14"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15"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109" name="Group 14"/>
                  <p:cNvGrpSpPr>
                    <a:grpSpLocks/>
                  </p:cNvGrpSpPr>
                  <p:nvPr/>
                </p:nvGrpSpPr>
                <p:grpSpPr bwMode="auto">
                  <a:xfrm rot="7200000">
                    <a:off x="2059" y="1386"/>
                    <a:ext cx="1616" cy="1614"/>
                    <a:chOff x="2060" y="1387"/>
                    <a:chExt cx="1616" cy="1614"/>
                  </a:xfrm>
                </p:grpSpPr>
                <p:sp>
                  <p:nvSpPr>
                    <p:cNvPr id="11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107"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05"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16" name="Dikdörtgen 115"/>
            <p:cNvSpPr>
              <a:spLocks noChangeAspect="1"/>
            </p:cNvSpPr>
            <p:nvPr/>
          </p:nvSpPr>
          <p:spPr>
            <a:xfrm>
              <a:off x="1806265" y="4473558"/>
              <a:ext cx="7151432" cy="1815882"/>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 Ağaç ve tekstil </a:t>
              </a:r>
              <a:r>
                <a:rPr lang="tr-TR" sz="1600" b="1" i="1" dirty="0" smtClean="0">
                  <a:solidFill>
                    <a:srgbClr val="000000"/>
                  </a:solidFill>
                  <a:latin typeface="Calibri" pitchFamily="34" charset="0"/>
                  <a:cs typeface="Calibri" pitchFamily="34" charset="0"/>
                </a:rPr>
                <a:t>işleri, II-Hava </a:t>
              </a:r>
              <a:r>
                <a:rPr lang="tr-TR" sz="1600" b="1" i="1" dirty="0">
                  <a:solidFill>
                    <a:srgbClr val="000000"/>
                  </a:solidFill>
                  <a:latin typeface="Calibri" pitchFamily="34" charset="0"/>
                  <a:cs typeface="Calibri" pitchFamily="34" charset="0"/>
                </a:rPr>
                <a:t>limanlarında yapılan yer </a:t>
              </a:r>
              <a:r>
                <a:rPr lang="tr-TR" sz="1600" b="1" i="1" dirty="0" smtClean="0">
                  <a:solidFill>
                    <a:srgbClr val="000000"/>
                  </a:solidFill>
                  <a:latin typeface="Calibri" pitchFamily="34" charset="0"/>
                  <a:cs typeface="Calibri" pitchFamily="34" charset="0"/>
                </a:rPr>
                <a:t>hizmetleri, III-</a:t>
              </a:r>
              <a:r>
                <a:rPr lang="tr-TR" sz="1600" b="1" i="1" dirty="0" err="1" smtClean="0">
                  <a:solidFill>
                    <a:srgbClr val="000000"/>
                  </a:solidFill>
                  <a:latin typeface="Calibri" pitchFamily="34" charset="0"/>
                  <a:cs typeface="Calibri" pitchFamily="34" charset="0"/>
                </a:rPr>
                <a:t>Pnömatik</a:t>
              </a:r>
              <a:r>
                <a:rPr lang="tr-TR" sz="1600" b="1" i="1" dirty="0" smtClean="0">
                  <a:solidFill>
                    <a:srgbClr val="000000"/>
                  </a:solidFill>
                  <a:latin typeface="Calibri" pitchFamily="34" charset="0"/>
                  <a:cs typeface="Calibri" pitchFamily="34" charset="0"/>
                </a:rPr>
                <a:t> </a:t>
              </a:r>
              <a:r>
                <a:rPr lang="tr-TR" sz="1600" b="1" i="1" dirty="0">
                  <a:solidFill>
                    <a:srgbClr val="000000"/>
                  </a:solidFill>
                  <a:latin typeface="Calibri" pitchFamily="34" charset="0"/>
                  <a:cs typeface="Calibri" pitchFamily="34" charset="0"/>
                </a:rPr>
                <a:t>matkap ve metal </a:t>
              </a:r>
              <a:r>
                <a:rPr lang="tr-TR" sz="1600" b="1" i="1" dirty="0" smtClean="0">
                  <a:solidFill>
                    <a:srgbClr val="000000"/>
                  </a:solidFill>
                  <a:latin typeface="Calibri" pitchFamily="34" charset="0"/>
                  <a:cs typeface="Calibri" pitchFamily="34" charset="0"/>
                </a:rPr>
                <a:t>şekillendirme presleriyle çalışma </a:t>
              </a:r>
            </a:p>
            <a:p>
              <a:r>
                <a:rPr lang="tr-TR" sz="1600" b="1" i="1" dirty="0" smtClean="0">
                  <a:solidFill>
                    <a:srgbClr val="000000"/>
                  </a:solidFill>
                  <a:latin typeface="Calibri" pitchFamily="34" charset="0"/>
                  <a:cs typeface="Calibri" pitchFamily="34" charset="0"/>
                </a:rPr>
                <a:t>Kulak </a:t>
              </a:r>
              <a:r>
                <a:rPr lang="tr-TR" sz="1600" b="1" i="1" dirty="0">
                  <a:solidFill>
                    <a:srgbClr val="000000"/>
                  </a:solidFill>
                  <a:latin typeface="Calibri" pitchFamily="34" charset="0"/>
                  <a:cs typeface="Calibri" pitchFamily="34" charset="0"/>
                </a:rPr>
                <a:t>koruyucuları en çok yukarıdaki iş </a:t>
              </a:r>
              <a:r>
                <a:rPr lang="tr-TR" sz="1600" b="1" i="1" dirty="0" smtClean="0">
                  <a:solidFill>
                    <a:srgbClr val="000000"/>
                  </a:solidFill>
                  <a:latin typeface="Calibri" pitchFamily="34" charset="0"/>
                  <a:cs typeface="Calibri" pitchFamily="34" charset="0"/>
                </a:rPr>
                <a:t>kollarından </a:t>
              </a:r>
              <a:r>
                <a:rPr lang="tr-TR" sz="1600" b="1" i="1" dirty="0">
                  <a:solidFill>
                    <a:srgbClr val="000000"/>
                  </a:solidFill>
                  <a:latin typeface="Calibri" pitchFamily="34" charset="0"/>
                  <a:cs typeface="Calibri" pitchFamily="34" charset="0"/>
                </a:rPr>
                <a:t>hangisi/hangilerinde kullanılır?</a:t>
              </a:r>
            </a:p>
            <a:p>
              <a:pPr marL="800100" lvl="1" indent="-342900">
                <a:buFont typeface="+mj-lt"/>
                <a:buAutoNum type="alphaLcParenR"/>
              </a:pPr>
              <a:r>
                <a:rPr lang="tr-TR" sz="1600" i="1" dirty="0">
                  <a:solidFill>
                    <a:srgbClr val="000000"/>
                  </a:solidFill>
                  <a:latin typeface="Calibri" pitchFamily="34" charset="0"/>
                  <a:cs typeface="Calibri" pitchFamily="34" charset="0"/>
                </a:rPr>
                <a:t>Yalnız I	</a:t>
              </a:r>
            </a:p>
            <a:p>
              <a:pPr marL="800100" lvl="1" indent="-342900">
                <a:buFont typeface="+mj-lt"/>
                <a:buAutoNum type="alphaLcParenR"/>
              </a:pPr>
              <a:r>
                <a:rPr lang="tr-TR" sz="1600" i="1" dirty="0">
                  <a:solidFill>
                    <a:srgbClr val="000000"/>
                  </a:solidFill>
                  <a:latin typeface="Calibri" pitchFamily="34" charset="0"/>
                  <a:cs typeface="Calibri" pitchFamily="34" charset="0"/>
                </a:rPr>
                <a:t>Yalnız II</a:t>
              </a:r>
            </a:p>
            <a:p>
              <a:pPr marL="800100" lvl="1" indent="-342900">
                <a:buFont typeface="+mj-lt"/>
                <a:buAutoNum type="alphaLcParenR"/>
              </a:pPr>
              <a:r>
                <a:rPr lang="tr-TR" sz="1600" i="1" dirty="0">
                  <a:solidFill>
                    <a:srgbClr val="000000"/>
                  </a:solidFill>
                  <a:latin typeface="Calibri" pitchFamily="34" charset="0"/>
                  <a:cs typeface="Calibri" pitchFamily="34" charset="0"/>
                </a:rPr>
                <a:t>I - II	</a:t>
              </a:r>
            </a:p>
            <a:p>
              <a:pPr marL="800100" lvl="1" indent="-342900">
                <a:buFont typeface="+mj-lt"/>
                <a:buAutoNum type="alphaLcParenR"/>
              </a:pPr>
              <a:r>
                <a:rPr lang="tr-TR" sz="1600" i="1" dirty="0">
                  <a:solidFill>
                    <a:srgbClr val="FF0000"/>
                  </a:solidFill>
                  <a:latin typeface="Calibri" pitchFamily="34" charset="0"/>
                  <a:cs typeface="Calibri" pitchFamily="34" charset="0"/>
                </a:rPr>
                <a:t>I - II - III</a:t>
              </a:r>
            </a:p>
          </p:txBody>
        </p:sp>
      </p:grpSp>
    </p:spTree>
    <p:extLst>
      <p:ext uri="{BB962C8B-B14F-4D97-AF65-F5344CB8AC3E}">
        <p14:creationId xmlns:p14="http://schemas.microsoft.com/office/powerpoint/2010/main" val="1220294467"/>
      </p:ext>
    </p:extLst>
  </p:cSld>
  <p:clrMapOvr>
    <a:masterClrMapping/>
  </p:clrMapOvr>
  <p:transition>
    <p:fade/>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 SINIFLANDIRMASI-SEMPTOMLAR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797009813"/>
              </p:ext>
            </p:extLst>
          </p:nvPr>
        </p:nvGraphicFramePr>
        <p:xfrm>
          <a:off x="-2" y="1162686"/>
          <a:ext cx="9144001" cy="4866640"/>
        </p:xfrm>
        <a:graphic>
          <a:graphicData uri="http://schemas.openxmlformats.org/drawingml/2006/table">
            <a:tbl>
              <a:tblPr firstRow="1" bandRow="1"/>
              <a:tblGrid>
                <a:gridCol w="1293140"/>
                <a:gridCol w="1894330"/>
                <a:gridCol w="5956531"/>
              </a:tblGrid>
              <a:tr h="1169006">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dB(A)</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Gürültü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Derecesi</a:t>
                      </a:r>
                      <a:endParaRPr kumimoji="0" lang="en-US" sz="2800" b="1" i="1" u="none" strike="noStrike" cap="none" normalizeH="0" baseline="0" dirty="0" smtClean="0">
                        <a:ln>
                          <a:noFill/>
                        </a:ln>
                        <a:solidFill>
                          <a:schemeClr val="bg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Oluşturduğu Rahatsızlıklar</a:t>
                      </a:r>
                      <a:endParaRPr kumimoji="0" lang="en-US" sz="2800" b="1" i="1" u="none" strike="noStrike" cap="none" normalizeH="0" baseline="0" dirty="0" smtClean="0">
                        <a:ln>
                          <a:noFill/>
                        </a:ln>
                        <a:solidFill>
                          <a:schemeClr val="bg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88138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30-60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1. Derece</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2400" b="0" i="1" u="none" strike="noStrike" cap="none" normalizeH="0" baseline="0" dirty="0" smtClean="0">
                          <a:ln>
                            <a:noFill/>
                          </a:ln>
                          <a:solidFill>
                            <a:schemeClr val="tx1"/>
                          </a:solidFill>
                          <a:effectLst/>
                          <a:latin typeface="Calibri" pitchFamily="34" charset="0"/>
                          <a:cs typeface="Calibri" pitchFamily="34" charset="0"/>
                        </a:rPr>
                        <a:t>Konforsuzluk, rahatsızlık, sıkılma duygusu, kızgınlık, konsantrasyon ve uyku bozukluğu</a:t>
                      </a:r>
                      <a:endParaRPr kumimoji="0" lang="en-US" sz="24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88138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65-90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2. Derece</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2400" b="0" i="1" u="none" strike="noStrike" cap="none" normalizeH="0" baseline="0" dirty="0" smtClean="0">
                          <a:ln>
                            <a:noFill/>
                          </a:ln>
                          <a:solidFill>
                            <a:schemeClr val="tx1"/>
                          </a:solidFill>
                          <a:effectLst/>
                          <a:latin typeface="Calibri" pitchFamily="34" charset="0"/>
                          <a:cs typeface="Calibri" pitchFamily="34" charset="0"/>
                        </a:rPr>
                        <a:t>Kalp atışının değişmesi, solunum hızlanması, beyin basıncının azalması</a:t>
                      </a:r>
                      <a:endParaRPr kumimoji="0" lang="en-US" sz="24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64495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90-120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3. Derece</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2400" b="0" i="1" u="none" strike="noStrike" cap="none" normalizeH="0" baseline="0" dirty="0" smtClean="0">
                          <a:ln>
                            <a:noFill/>
                          </a:ln>
                          <a:solidFill>
                            <a:schemeClr val="tx1"/>
                          </a:solidFill>
                          <a:effectLst/>
                          <a:latin typeface="Calibri" pitchFamily="34" charset="0"/>
                          <a:cs typeface="Calibri" pitchFamily="34" charset="0"/>
                        </a:rPr>
                        <a:t>Baş ağrısı</a:t>
                      </a:r>
                      <a:endParaRPr kumimoji="0" lang="en-US" sz="24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64495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120-140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4. Derece</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2400" b="0" i="1" u="none" strike="noStrike" cap="none" normalizeH="0" baseline="0" dirty="0" smtClean="0">
                          <a:ln>
                            <a:noFill/>
                          </a:ln>
                          <a:solidFill>
                            <a:schemeClr val="tx1"/>
                          </a:solidFill>
                          <a:effectLst/>
                          <a:latin typeface="Calibri" pitchFamily="34" charset="0"/>
                          <a:cs typeface="Calibri" pitchFamily="34" charset="0"/>
                        </a:rPr>
                        <a:t>İç kulakta bozukluk</a:t>
                      </a: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64495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&gt;140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5. Derece</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2400" b="0" i="1" u="none" strike="noStrike" cap="none" normalizeH="0" baseline="0" dirty="0" smtClean="0">
                          <a:ln>
                            <a:noFill/>
                          </a:ln>
                          <a:solidFill>
                            <a:schemeClr val="tx1"/>
                          </a:solidFill>
                          <a:effectLst/>
                          <a:latin typeface="Calibri" pitchFamily="34" charset="0"/>
                          <a:cs typeface="Calibri" pitchFamily="34" charset="0"/>
                        </a:rPr>
                        <a:t>Kulak zarının patlaması</a:t>
                      </a:r>
                      <a:endParaRPr kumimoji="0" lang="en-US" sz="24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bl>
          </a:graphicData>
        </a:graphic>
      </p:graphicFrame>
    </p:spTree>
    <p:extLst>
      <p:ext uri="{BB962C8B-B14F-4D97-AF65-F5344CB8AC3E}">
        <p14:creationId xmlns:p14="http://schemas.microsoft.com/office/powerpoint/2010/main" val="19740543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hteck 4"/>
          <p:cNvSpPr>
            <a:spLocks noChangeArrowheads="1"/>
          </p:cNvSpPr>
          <p:nvPr/>
        </p:nvSpPr>
        <p:spPr bwMode="auto">
          <a:xfrm>
            <a:off x="172005" y="261213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 Takibi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Ölçülmesi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9400" y="427038"/>
            <a:ext cx="3105149" cy="2384425"/>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956910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 KONTROL LİSTESİ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Group 2"/>
          <p:cNvGraphicFramePr>
            <a:graphicFrameLocks/>
          </p:cNvGraphicFramePr>
          <p:nvPr>
            <p:extLst>
              <p:ext uri="{D42A27DB-BD31-4B8C-83A1-F6EECF244321}">
                <p14:modId xmlns:p14="http://schemas.microsoft.com/office/powerpoint/2010/main" val="1314231949"/>
              </p:ext>
            </p:extLst>
          </p:nvPr>
        </p:nvGraphicFramePr>
        <p:xfrm>
          <a:off x="19050" y="1058865"/>
          <a:ext cx="9124950" cy="5044650"/>
        </p:xfrm>
        <a:graphic>
          <a:graphicData uri="http://schemas.openxmlformats.org/drawingml/2006/table">
            <a:tbl>
              <a:tblPr>
                <a:tableStyleId>{073A0DAA-6AF3-43AB-8588-CEC1D06C72B9}</a:tableStyleId>
              </a:tblPr>
              <a:tblGrid>
                <a:gridCol w="7954994"/>
                <a:gridCol w="614094"/>
                <a:gridCol w="555862"/>
              </a:tblGrid>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Makinelerin ya da gürültülü parçaların çevresi kapatılmış mı ya da tümüyle tecrit edilmiş mi?</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Gürültü artışını önlemek için makinelere düzenli servis veriliyor mu?</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Tavanda, duvarlarda ya da makine kapaklarında ses  yutucu materyal kullanılmış mı?</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Gürültülü teçhizat ve gürültülü parçalar daha sessiz modellerle değiştiriliyor mu?</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Gürültünün yayılmasını önlemek için yeterli bariyer kullanılmış mı?</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Bidonlarda ve kutularda biriktirilen eşyaların düşüş mesafesi azaltılmış mı?</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Daha sessiz makinelerde çalışanlar diğer makinelerin oluşturduğu gürültüye karşı korunuyorlar mı?</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Gürültülü alanlarda çalışanlar uzun süre gürültüye maruz kalmamaları için rotasyona yapılıyor mu? </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95000"/>
                      </a:schemeClr>
                    </a:solidFill>
                  </a:tcPr>
                </a:tc>
              </a:tr>
              <a:tr h="551215">
                <a:tc>
                  <a:txBody>
                    <a:bodyPr/>
                    <a:lstStyle/>
                    <a:p>
                      <a:pPr marL="0" marR="0" lvl="0" indent="0" algn="l" defTabSz="449263" rtl="0" eaLnBrk="1" fontAlgn="base" latinLnBrk="0" hangingPunct="1">
                        <a:lnSpc>
                          <a:spcPct val="100000"/>
                        </a:lnSpc>
                        <a:spcBef>
                          <a:spcPct val="20000"/>
                        </a:spcBef>
                        <a:spcAft>
                          <a:spcPct val="0"/>
                        </a:spcAft>
                        <a:buClrTx/>
                        <a:buSzTx/>
                        <a:buFontTx/>
                        <a:buNone/>
                        <a:tabLst/>
                      </a:pPr>
                      <a:r>
                        <a:rPr kumimoji="0" lang="tr-TR" sz="1600" i="1" u="none" strike="noStrike" cap="none" normalizeH="0" baseline="0" dirty="0" smtClean="0">
                          <a:ln>
                            <a:noFill/>
                          </a:ln>
                          <a:effectLst/>
                          <a:latin typeface="Calibri" pitchFamily="34" charset="0"/>
                          <a:cs typeface="Calibri" pitchFamily="34" charset="0"/>
                        </a:rPr>
                        <a:t>Gürültü düzeyinin 85dB ya da daha yüksek olduğu yerlerde kulaklık/kulak tıkacı kullanılıyor mu?</a:t>
                      </a:r>
                      <a:endParaRPr kumimoji="0" lang="tr-TR" sz="1600" b="0" i="1" u="none" strike="noStrike" cap="none" normalizeH="0" baseline="0" dirty="0" smtClean="0">
                        <a:ln>
                          <a:noFill/>
                        </a:ln>
                        <a:solidFill>
                          <a:schemeClr val="tx1"/>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c>
                  <a:txBody>
                    <a:bodyPr/>
                    <a:lstStyle/>
                    <a:p>
                      <a:pPr marL="0" marR="0" lvl="0" indent="0" algn="ctr" defTabSz="449263" rtl="0" eaLnBrk="1" fontAlgn="base" latinLnBrk="0" hangingPunct="1">
                        <a:lnSpc>
                          <a:spcPct val="100000"/>
                        </a:lnSpc>
                        <a:spcBef>
                          <a:spcPct val="20000"/>
                        </a:spcBef>
                        <a:spcAft>
                          <a:spcPct val="0"/>
                        </a:spcAft>
                        <a:buClrTx/>
                        <a:buSzTx/>
                        <a:buFontTx/>
                        <a:buNone/>
                        <a:tabLst/>
                      </a:pPr>
                      <a:r>
                        <a:rPr kumimoji="0" lang="tr-TR" sz="2000" i="1" u="none" strike="noStrike" cap="none" normalizeH="0" baseline="0" dirty="0" smtClean="0">
                          <a:ln>
                            <a:noFill/>
                          </a:ln>
                          <a:effectLst/>
                          <a:latin typeface="Calibri" pitchFamily="34" charset="0"/>
                          <a:cs typeface="Calibri" pitchFamily="34" charset="0"/>
                        </a:rPr>
                        <a:t>□</a:t>
                      </a:r>
                      <a:endParaRPr kumimoji="0" lang="tr-TR" sz="2000" b="0" i="1" u="none" strike="noStrike" cap="none" normalizeH="0" baseline="0" dirty="0" smtClean="0">
                        <a:ln>
                          <a:noFill/>
                        </a:ln>
                        <a:solidFill>
                          <a:srgbClr val="0070C0"/>
                        </a:solidFill>
                        <a:effectLst/>
                        <a:latin typeface="Calibri" pitchFamily="34" charset="0"/>
                        <a:cs typeface="Calibri" pitchFamily="34" charset="0"/>
                      </a:endParaRPr>
                    </a:p>
                  </a:txBody>
                  <a:tcPr anchor="ctr" horzOverflow="overflow">
                    <a:cell3D prstMaterial="dkEdge">
                      <a:bevel w="25400" h="25400" prst="angle"/>
                      <a:lightRig rig="flood" dir="t"/>
                    </a:cell3D>
                    <a:solidFill>
                      <a:schemeClr val="bg1">
                        <a:lumMod val="85000"/>
                      </a:schemeClr>
                    </a:solidFill>
                  </a:tcPr>
                </a:tc>
              </a:tr>
            </a:tbl>
          </a:graphicData>
        </a:graphic>
      </p:graphicFrame>
    </p:spTree>
    <p:extLst>
      <p:ext uri="{BB962C8B-B14F-4D97-AF65-F5344CB8AC3E}">
        <p14:creationId xmlns:p14="http://schemas.microsoft.com/office/powerpoint/2010/main" val="8220290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tangle 11"/>
          <p:cNvSpPr>
            <a:spLocks noChangeArrowheads="1"/>
          </p:cNvSpPr>
          <p:nvPr/>
        </p:nvSpPr>
        <p:spPr bwMode="gray">
          <a:xfrm>
            <a:off x="560390" y="1375568"/>
            <a:ext cx="7954958"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DOZİMETRE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7" name="Rectangle 5"/>
          <p:cNvSpPr>
            <a:spLocks noChangeArrowheads="1"/>
          </p:cNvSpPr>
          <p:nvPr/>
        </p:nvSpPr>
        <p:spPr bwMode="gray">
          <a:xfrm>
            <a:off x="560390" y="1735933"/>
            <a:ext cx="7954960" cy="3350418"/>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1600" dirty="0">
                <a:solidFill>
                  <a:srgbClr val="000000"/>
                </a:solidFill>
                <a:latin typeface="Calibri" pitchFamily="34" charset="0"/>
                <a:cs typeface="Calibri" pitchFamily="34" charset="0"/>
              </a:rPr>
              <a:t>Bir işyerinde,  gürültü düzeyi ölçmeleri, gürültü ölçme cihazları ile yapılır. Gürültü ölçme cihazları, anlık gürültü ölçme cihazları, ortam dozimetreleri ve kişisel dozimetreler şeklinde düzenlenmiştir.</a:t>
            </a:r>
            <a:endParaRPr lang="en-GB" sz="1600" dirty="0">
              <a:solidFill>
                <a:srgbClr val="000000"/>
              </a:solidFill>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 ÖLÇME ALETİ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80359" y="2705100"/>
            <a:ext cx="3132000" cy="216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descr="D:\DOKTOR\1-ISTANBULUZMAN\1-EĞİTİM KURUMU\1. İstanbuluzman\Fiziksel Risk Etmenleri\Yardımcı\Resimler\Gürültü Dozimetresi.jpg"/>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7287" y="2706736"/>
            <a:ext cx="3168000" cy="216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12169149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GÜRÜLTÜ ÖLÇÜMÜ</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0" lvl="1" algn="ctr">
              <a:spcAft>
                <a:spcPts val="1200"/>
              </a:spcAft>
              <a:buClr>
                <a:srgbClr val="292929"/>
              </a:buClr>
              <a:defRPr/>
            </a:pPr>
            <a:r>
              <a:rPr lang="tr-TR" b="1" i="1" dirty="0" smtClean="0">
                <a:solidFill>
                  <a:srgbClr val="000000"/>
                </a:solidFill>
                <a:latin typeface="Calibri" pitchFamily="34" charset="0"/>
                <a:cs typeface="Calibri" pitchFamily="34" charset="0"/>
              </a:rPr>
              <a:t>Ses </a:t>
            </a:r>
            <a:r>
              <a:rPr lang="tr-TR" b="1" i="1" dirty="0">
                <a:solidFill>
                  <a:srgbClr val="000000"/>
                </a:solidFill>
                <a:latin typeface="Calibri" pitchFamily="34" charset="0"/>
                <a:cs typeface="Calibri" pitchFamily="34" charset="0"/>
              </a:rPr>
              <a:t>ölçme cihazlarında A, B, C ve Lineer ölçme konumları vardır.</a:t>
            </a:r>
          </a:p>
          <a:p>
            <a:pPr marL="288000" lvl="1" indent="-252000">
              <a:spcAft>
                <a:spcPts val="1200"/>
              </a:spcAft>
              <a:buClr>
                <a:srgbClr val="292929"/>
              </a:buClr>
              <a:buFont typeface="+mj-lt"/>
              <a:buAutoNum type="arabicPeriod"/>
              <a:defRPr/>
            </a:pPr>
            <a:r>
              <a:rPr lang="tr-TR" b="1" i="1" dirty="0" smtClean="0">
                <a:solidFill>
                  <a:srgbClr val="000000"/>
                </a:solidFill>
                <a:latin typeface="Calibri" pitchFamily="34" charset="0"/>
                <a:cs typeface="Calibri" pitchFamily="34" charset="0"/>
              </a:rPr>
              <a:t>Bunlardan </a:t>
            </a:r>
            <a:r>
              <a:rPr lang="tr-TR" b="1" i="1" dirty="0">
                <a:solidFill>
                  <a:srgbClr val="000000"/>
                </a:solidFill>
                <a:latin typeface="Calibri" pitchFamily="34" charset="0"/>
                <a:cs typeface="Calibri" pitchFamily="34" charset="0"/>
              </a:rPr>
              <a:t>(A) skalası insan kulağının duyma eğrisine göre kalibre edilmiştir. </a:t>
            </a:r>
            <a:r>
              <a:rPr lang="tr-TR" i="1" dirty="0">
                <a:solidFill>
                  <a:srgbClr val="000000"/>
                </a:solidFill>
                <a:latin typeface="Calibri" pitchFamily="34" charset="0"/>
                <a:cs typeface="Calibri" pitchFamily="34" charset="0"/>
              </a:rPr>
              <a:t>Bir başka ifade ile (A) skalasındaki ölçme, insan kulağının duyduğu değerdir. </a:t>
            </a:r>
          </a:p>
          <a:p>
            <a:pPr marL="288000" lvl="1" indent="-252000">
              <a:spcAft>
                <a:spcPts val="600"/>
              </a:spcAft>
              <a:buClr>
                <a:srgbClr val="292929"/>
              </a:buClr>
              <a:buFont typeface="+mj-lt"/>
              <a:buAutoNum type="arabicPeriod"/>
              <a:defRPr/>
            </a:pPr>
            <a:r>
              <a:rPr lang="tr-TR" b="1" i="1" dirty="0">
                <a:solidFill>
                  <a:srgbClr val="000000"/>
                </a:solidFill>
                <a:latin typeface="Calibri" pitchFamily="34" charset="0"/>
                <a:cs typeface="Calibri" pitchFamily="34" charset="0"/>
              </a:rPr>
              <a:t>B skalası, telefon şirketleri </a:t>
            </a:r>
            <a:r>
              <a:rPr lang="tr-TR" i="1" dirty="0">
                <a:solidFill>
                  <a:srgbClr val="000000"/>
                </a:solidFill>
                <a:latin typeface="Calibri" pitchFamily="34" charset="0"/>
                <a:cs typeface="Calibri" pitchFamily="34" charset="0"/>
              </a:rPr>
              <a:t>tarafından kullanılan, </a:t>
            </a:r>
          </a:p>
          <a:p>
            <a:pPr marL="288000" lvl="1" indent="-252000">
              <a:spcAft>
                <a:spcPts val="600"/>
              </a:spcAft>
              <a:buClr>
                <a:srgbClr val="292929"/>
              </a:buClr>
              <a:buFont typeface="+mj-lt"/>
              <a:buAutoNum type="arabicPeriod"/>
              <a:defRPr/>
            </a:pPr>
            <a:r>
              <a:rPr lang="tr-TR" b="1" i="1" dirty="0">
                <a:solidFill>
                  <a:srgbClr val="000000"/>
                </a:solidFill>
                <a:latin typeface="Calibri" pitchFamily="34" charset="0"/>
                <a:cs typeface="Calibri" pitchFamily="34" charset="0"/>
              </a:rPr>
              <a:t>C skalası </a:t>
            </a:r>
            <a:r>
              <a:rPr lang="tr-TR" b="1" i="1" dirty="0" smtClean="0">
                <a:solidFill>
                  <a:srgbClr val="000000"/>
                </a:solidFill>
                <a:latin typeface="Calibri" pitchFamily="34" charset="0"/>
                <a:cs typeface="Calibri" pitchFamily="34" charset="0"/>
              </a:rPr>
              <a:t>tüm </a:t>
            </a:r>
            <a:r>
              <a:rPr lang="tr-TR" b="1" i="1" dirty="0">
                <a:solidFill>
                  <a:srgbClr val="000000"/>
                </a:solidFill>
                <a:latin typeface="Calibri" pitchFamily="34" charset="0"/>
                <a:cs typeface="Calibri" pitchFamily="34" charset="0"/>
              </a:rPr>
              <a:t>seslerin ölçmesinde </a:t>
            </a:r>
            <a:r>
              <a:rPr lang="tr-TR" i="1" dirty="0">
                <a:solidFill>
                  <a:srgbClr val="000000"/>
                </a:solidFill>
                <a:latin typeface="Calibri" pitchFamily="34" charset="0"/>
                <a:cs typeface="Calibri" pitchFamily="34" charset="0"/>
              </a:rPr>
              <a:t>kullanılan bir </a:t>
            </a:r>
            <a:r>
              <a:rPr lang="tr-TR" i="1" dirty="0" smtClean="0">
                <a:solidFill>
                  <a:srgbClr val="000000"/>
                </a:solidFill>
                <a:latin typeface="Calibri" pitchFamily="34" charset="0"/>
                <a:cs typeface="Calibri" pitchFamily="34" charset="0"/>
              </a:rPr>
              <a:t>skaladır, </a:t>
            </a:r>
          </a:p>
          <a:p>
            <a:pPr marL="288000" lvl="1" indent="-252000">
              <a:spcAft>
                <a:spcPts val="600"/>
              </a:spcAft>
              <a:buClr>
                <a:srgbClr val="292929"/>
              </a:buClr>
              <a:buFont typeface="+mj-lt"/>
              <a:buAutoNum type="arabicPeriod"/>
              <a:defRPr/>
            </a:pPr>
            <a:r>
              <a:rPr lang="tr-TR" b="1" i="1" dirty="0">
                <a:solidFill>
                  <a:srgbClr val="000000"/>
                </a:solidFill>
                <a:latin typeface="Calibri" pitchFamily="34" charset="0"/>
                <a:cs typeface="Calibri" pitchFamily="34" charset="0"/>
              </a:rPr>
              <a:t>L</a:t>
            </a:r>
            <a:r>
              <a:rPr lang="tr-TR" b="1" i="1" dirty="0" smtClean="0">
                <a:solidFill>
                  <a:srgbClr val="000000"/>
                </a:solidFill>
                <a:latin typeface="Calibri" pitchFamily="34" charset="0"/>
                <a:cs typeface="Calibri" pitchFamily="34" charset="0"/>
              </a:rPr>
              <a:t>ineer</a:t>
            </a:r>
            <a:r>
              <a:rPr lang="tr-TR" i="1" dirty="0" smtClean="0">
                <a:solidFill>
                  <a:srgbClr val="000000"/>
                </a:solidFill>
                <a:latin typeface="Calibri" pitchFamily="34" charset="0"/>
                <a:cs typeface="Calibri" pitchFamily="34" charset="0"/>
              </a:rPr>
              <a:t> </a:t>
            </a:r>
            <a:r>
              <a:rPr lang="tr-TR" b="1" i="1" dirty="0" smtClean="0">
                <a:solidFill>
                  <a:srgbClr val="000000"/>
                </a:solidFill>
                <a:latin typeface="Calibri" pitchFamily="34" charset="0"/>
                <a:cs typeface="Calibri" pitchFamily="34" charset="0"/>
              </a:rPr>
              <a:t>skala</a:t>
            </a:r>
            <a:r>
              <a:rPr lang="tr-TR" i="1" dirty="0" smtClean="0">
                <a:solidFill>
                  <a:srgbClr val="000000"/>
                </a:solidFill>
                <a:latin typeface="Calibri" pitchFamily="34" charset="0"/>
                <a:cs typeface="Calibri" pitchFamily="34" charset="0"/>
              </a:rPr>
              <a:t> </a:t>
            </a:r>
            <a:r>
              <a:rPr lang="tr-TR" b="1" i="1" dirty="0">
                <a:solidFill>
                  <a:srgbClr val="000000"/>
                </a:solidFill>
                <a:latin typeface="Calibri" pitchFamily="34" charset="0"/>
                <a:cs typeface="Calibri" pitchFamily="34" charset="0"/>
              </a:rPr>
              <a:t>frekans analizi </a:t>
            </a:r>
            <a:r>
              <a:rPr lang="tr-TR" i="1" dirty="0">
                <a:solidFill>
                  <a:srgbClr val="000000"/>
                </a:solidFill>
                <a:latin typeface="Calibri" pitchFamily="34" charset="0"/>
                <a:cs typeface="Calibri" pitchFamily="34" charset="0"/>
              </a:rPr>
              <a:t>yapılmak istendiğinde </a:t>
            </a:r>
            <a:r>
              <a:rPr lang="tr-TR" i="1" dirty="0" smtClean="0">
                <a:solidFill>
                  <a:srgbClr val="000000"/>
                </a:solidFill>
                <a:latin typeface="Calibri" pitchFamily="34" charset="0"/>
                <a:cs typeface="Calibri" pitchFamily="34" charset="0"/>
              </a:rPr>
              <a:t>kullanılır.</a:t>
            </a:r>
          </a:p>
          <a:p>
            <a:pPr marL="36000" lvl="1">
              <a:spcAft>
                <a:spcPts val="1200"/>
              </a:spcAft>
              <a:buClr>
                <a:srgbClr val="292929"/>
              </a:buClr>
              <a:defRPr/>
            </a:pPr>
            <a:endParaRPr lang="tr-TR" sz="900" i="1" dirty="0" smtClean="0">
              <a:solidFill>
                <a:srgbClr val="000000"/>
              </a:solidFill>
              <a:latin typeface="Calibri" pitchFamily="34" charset="0"/>
              <a:cs typeface="Calibri" pitchFamily="34" charset="0"/>
            </a:endParaRPr>
          </a:p>
          <a:p>
            <a:pPr marL="36000" lvl="1">
              <a:spcAft>
                <a:spcPts val="1200"/>
              </a:spcAft>
              <a:buClr>
                <a:srgbClr val="292929"/>
              </a:buClr>
              <a:defRPr/>
            </a:pPr>
            <a:r>
              <a:rPr lang="tr-TR" i="1" dirty="0" smtClean="0">
                <a:solidFill>
                  <a:srgbClr val="000000"/>
                </a:solidFill>
                <a:latin typeface="Calibri" pitchFamily="34" charset="0"/>
                <a:cs typeface="Calibri" pitchFamily="34" charset="0"/>
              </a:rPr>
              <a:t>«Desi</a:t>
            </a:r>
            <a:r>
              <a:rPr lang="tr-TR" b="1" i="1" dirty="0" smtClean="0">
                <a:solidFill>
                  <a:srgbClr val="000000"/>
                </a:solidFill>
                <a:latin typeface="Calibri" pitchFamily="34" charset="0"/>
                <a:cs typeface="Calibri" pitchFamily="34" charset="0"/>
              </a:rPr>
              <a:t>bel</a:t>
            </a:r>
            <a:r>
              <a:rPr lang="tr-TR" i="1" dirty="0" smtClean="0">
                <a:solidFill>
                  <a:srgbClr val="000000"/>
                </a:solidFill>
                <a:latin typeface="Calibri" pitchFamily="34" charset="0"/>
                <a:cs typeface="Calibri" pitchFamily="34" charset="0"/>
              </a:rPr>
              <a:t> telefonun mucidi Alexander </a:t>
            </a:r>
            <a:r>
              <a:rPr lang="tr-TR" i="1" dirty="0" err="1" smtClean="0">
                <a:solidFill>
                  <a:srgbClr val="000000"/>
                </a:solidFill>
                <a:latin typeface="Calibri" pitchFamily="34" charset="0"/>
                <a:cs typeface="Calibri" pitchFamily="34" charset="0"/>
              </a:rPr>
              <a:t>Graham</a:t>
            </a:r>
            <a:r>
              <a:rPr lang="tr-TR" i="1" dirty="0" smtClean="0">
                <a:solidFill>
                  <a:srgbClr val="000000"/>
                </a:solidFill>
                <a:latin typeface="Calibri" pitchFamily="34" charset="0"/>
                <a:cs typeface="Calibri" pitchFamily="34" charset="0"/>
              </a:rPr>
              <a:t> </a:t>
            </a:r>
            <a:r>
              <a:rPr lang="tr-TR" i="1" dirty="0" err="1" smtClean="0">
                <a:solidFill>
                  <a:srgbClr val="000000"/>
                </a:solidFill>
                <a:latin typeface="Calibri" pitchFamily="34" charset="0"/>
                <a:cs typeface="Calibri" pitchFamily="34" charset="0"/>
              </a:rPr>
              <a:t>BELL’den</a:t>
            </a:r>
            <a:r>
              <a:rPr lang="tr-TR" i="1" dirty="0" smtClean="0">
                <a:solidFill>
                  <a:srgbClr val="000000"/>
                </a:solidFill>
                <a:latin typeface="Calibri" pitchFamily="34" charset="0"/>
                <a:cs typeface="Calibri" pitchFamily="34" charset="0"/>
              </a:rPr>
              <a:t> gelir»  </a:t>
            </a:r>
            <a:endParaRPr lang="tr-TR" i="1" dirty="0">
              <a:solidFill>
                <a:srgbClr val="000000"/>
              </a:solidFill>
              <a:latin typeface="Calibri" pitchFamily="34" charset="0"/>
              <a:cs typeface="Calibri" pitchFamily="34" charset="0"/>
            </a:endParaRPr>
          </a:p>
        </p:txBody>
      </p:sp>
      <p:sp>
        <p:nvSpPr>
          <p:cNvPr id="2662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664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664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664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 ÖLÇME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ALETİ «DOZİMETRE»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218" name="Picture 2" descr="D:\DOKTOR\1-ISTANBULUZMAN\1-EĞİTİM KURUMU\1. İstanbuluzman\Fiziksel Risk Etmenleri\Yardımcı\Resimler\Gürültü Ölçer-2.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06" y="4676775"/>
            <a:ext cx="2105025" cy="209550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8362900"/>
      </p:ext>
    </p:extLst>
  </p:cSld>
  <p:clrMapOvr>
    <a:masterClrMapping/>
  </p:clrMapOvr>
  <p:transition>
    <p:fade/>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GÜRÜLTÜ ÖLÇME ALETİ «DOZİMETRE»</a:t>
            </a:r>
            <a:endPar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7" name="Dikdörtgen 6"/>
          <p:cNvSpPr/>
          <p:nvPr/>
        </p:nvSpPr>
        <p:spPr>
          <a:xfrm>
            <a:off x="657226" y="5490694"/>
            <a:ext cx="7886699" cy="584775"/>
          </a:xfrm>
          <a:prstGeom prst="rect">
            <a:avLst/>
          </a:prstGeom>
        </p:spPr>
        <p:txBody>
          <a:bodyPr wrap="square">
            <a:spAutoFit/>
          </a:bodyPr>
          <a:lstStyle/>
          <a:p>
            <a:pPr algn="ctr"/>
            <a:r>
              <a:rPr lang="tr-TR" sz="1600" dirty="0" smtClean="0">
                <a:solidFill>
                  <a:srgbClr val="000000"/>
                </a:solidFill>
                <a:latin typeface="Calibri" pitchFamily="34" charset="0"/>
                <a:cs typeface="Calibri" pitchFamily="34" charset="0"/>
              </a:rPr>
              <a:t>[A </a:t>
            </a:r>
            <a:r>
              <a:rPr lang="tr-TR" sz="1600" dirty="0">
                <a:solidFill>
                  <a:srgbClr val="000000"/>
                </a:solidFill>
                <a:latin typeface="Calibri" pitchFamily="34" charset="0"/>
                <a:cs typeface="Calibri" pitchFamily="34" charset="0"/>
              </a:rPr>
              <a:t>skalasındaki ölçme, insan kulağının duyduğu değerdir. B skalası, telefon şirketleri tarafından kullanılan, </a:t>
            </a:r>
            <a:r>
              <a:rPr lang="tr-TR" sz="1600" dirty="0" smtClean="0">
                <a:solidFill>
                  <a:srgbClr val="000000"/>
                </a:solidFill>
                <a:latin typeface="Calibri" pitchFamily="34" charset="0"/>
                <a:cs typeface="Calibri" pitchFamily="34" charset="0"/>
              </a:rPr>
              <a:t>C skalası </a:t>
            </a:r>
            <a:r>
              <a:rPr lang="tr-TR" sz="1600" dirty="0">
                <a:solidFill>
                  <a:srgbClr val="000000"/>
                </a:solidFill>
                <a:latin typeface="Calibri" pitchFamily="34" charset="0"/>
                <a:cs typeface="Calibri" pitchFamily="34" charset="0"/>
              </a:rPr>
              <a:t>ise tüm seslerin ölçmesinde kullanılan bir skaladır</a:t>
            </a:r>
            <a:r>
              <a:rPr lang="tr-TR" sz="1600" dirty="0" smtClean="0">
                <a:solidFill>
                  <a:srgbClr val="000000"/>
                </a:solidFill>
                <a:latin typeface="Calibri" pitchFamily="34" charset="0"/>
                <a:cs typeface="Calibri" pitchFamily="34" charset="0"/>
              </a:rPr>
              <a:t>.]</a:t>
            </a:r>
            <a:endParaRPr lang="tr-TR" sz="1600" dirty="0">
              <a:solidFill>
                <a:srgbClr val="000000"/>
              </a:solidFill>
              <a:latin typeface="Calibri" pitchFamily="34" charset="0"/>
              <a:cs typeface="Calibri" pitchFamily="34" charset="0"/>
            </a:endParaRPr>
          </a:p>
        </p:txBody>
      </p:sp>
      <p:pic>
        <p:nvPicPr>
          <p:cNvPr id="8" name="Resim 7" descr="a0"/>
          <p:cNvPicPr/>
          <p:nvPr/>
        </p:nvPicPr>
        <p:blipFill>
          <a:blip r:embed="rId3" cstate="print"/>
          <a:srcRect/>
          <a:stretch>
            <a:fillRect/>
          </a:stretch>
        </p:blipFill>
        <p:spPr bwMode="auto">
          <a:xfrm>
            <a:off x="428624" y="1209675"/>
            <a:ext cx="8315325" cy="4263390"/>
          </a:xfrm>
          <a:prstGeom prst="rect">
            <a:avLst/>
          </a:prstGeom>
          <a:noFill/>
          <a:ln w="9525">
            <a:noFill/>
            <a:miter lim="800000"/>
            <a:headEnd/>
            <a:tailEnd/>
          </a:ln>
        </p:spPr>
      </p:pic>
    </p:spTree>
    <p:extLst>
      <p:ext uri="{BB962C8B-B14F-4D97-AF65-F5344CB8AC3E}">
        <p14:creationId xmlns:p14="http://schemas.microsoft.com/office/powerpoint/2010/main" val="35033519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563609025"/>
              </p:ext>
            </p:extLst>
          </p:nvPr>
        </p:nvGraphicFramePr>
        <p:xfrm>
          <a:off x="729618" y="1371596"/>
          <a:ext cx="7821025" cy="4438653"/>
        </p:xfrm>
        <a:graphic>
          <a:graphicData uri="http://schemas.openxmlformats.org/drawingml/2006/table">
            <a:tbl>
              <a:tblPr>
                <a:tableStyleId>{775DCB02-9BB8-47FD-8907-85C794F793BA}</a:tableStyleId>
              </a:tblPr>
              <a:tblGrid>
                <a:gridCol w="2261925"/>
                <a:gridCol w="2779550"/>
                <a:gridCol w="2779550"/>
              </a:tblGrid>
              <a:tr h="481665">
                <a:tc gridSpan="3">
                  <a:txBody>
                    <a:bodyPr/>
                    <a:lstStyle/>
                    <a:p>
                      <a:pPr algn="ctr">
                        <a:spcAft>
                          <a:spcPts val="0"/>
                        </a:spcAft>
                      </a:pPr>
                      <a:r>
                        <a:rPr lang="tr-TR" sz="2000" b="1" i="1" dirty="0" smtClean="0">
                          <a:effectLst/>
                          <a:latin typeface="Calibri" pitchFamily="34" charset="0"/>
                          <a:cs typeface="Calibri" pitchFamily="34" charset="0"/>
                        </a:rPr>
                        <a:t>AYNI İKİ </a:t>
                      </a:r>
                      <a:r>
                        <a:rPr lang="tr-TR" sz="2000" b="1" i="1" dirty="0">
                          <a:effectLst/>
                          <a:latin typeface="Calibri" pitchFamily="34" charset="0"/>
                          <a:cs typeface="Calibri" pitchFamily="34" charset="0"/>
                        </a:rPr>
                        <a:t>GÜRÜLTÜ KAYNAĞININ BULUNDUĞU ORTAMLARDA</a:t>
                      </a:r>
                      <a:endParaRPr lang="tr-TR" sz="2000" b="1" i="1" dirty="0">
                        <a:effectLst/>
                        <a:latin typeface="Calibri" pitchFamily="34" charset="0"/>
                        <a:ea typeface="Times New Roman"/>
                        <a:cs typeface="Calibri" pitchFamily="34" charset="0"/>
                      </a:endParaRPr>
                    </a:p>
                  </a:txBody>
                  <a:tcPr marL="68580" marR="68580" marT="0" marB="0" anchor="ctr"/>
                </a:tc>
                <a:tc hMerge="1">
                  <a:txBody>
                    <a:bodyPr/>
                    <a:lstStyle/>
                    <a:p>
                      <a:endParaRPr lang="tr-TR"/>
                    </a:p>
                  </a:txBody>
                  <a:tcPr/>
                </a:tc>
                <a:tc hMerge="1">
                  <a:txBody>
                    <a:bodyPr/>
                    <a:lstStyle/>
                    <a:p>
                      <a:pPr algn="ctr">
                        <a:spcAft>
                          <a:spcPts val="0"/>
                        </a:spcAft>
                      </a:pPr>
                      <a:endParaRPr lang="tr-TR" sz="2000" b="1" dirty="0">
                        <a:effectLst/>
                        <a:latin typeface="Calibri" pitchFamily="34" charset="0"/>
                        <a:ea typeface="Times New Roman"/>
                        <a:cs typeface="Calibri" pitchFamily="34" charset="0"/>
                      </a:endParaRPr>
                    </a:p>
                  </a:txBody>
                  <a:tcPr marL="68580" marR="68580" marT="0" marB="0" anchor="ctr"/>
                </a:tc>
              </a:tr>
              <a:tr h="492060">
                <a:tc>
                  <a:txBody>
                    <a:bodyPr/>
                    <a:lstStyle/>
                    <a:p>
                      <a:pPr algn="ctr">
                        <a:spcAft>
                          <a:spcPts val="0"/>
                        </a:spcAft>
                      </a:pPr>
                      <a:r>
                        <a:rPr lang="tr-TR" sz="1400" b="1" i="1" dirty="0" smtClean="0">
                          <a:effectLst/>
                          <a:latin typeface="Calibri" pitchFamily="34" charset="0"/>
                          <a:cs typeface="Calibri" pitchFamily="34" charset="0"/>
                        </a:rPr>
                        <a:t>BİRİNCİ</a:t>
                      </a:r>
                      <a:r>
                        <a:rPr lang="tr-TR" sz="1400" b="1" i="1" baseline="0" dirty="0" smtClean="0">
                          <a:effectLst/>
                          <a:latin typeface="Calibri" pitchFamily="34" charset="0"/>
                          <a:cs typeface="Calibri" pitchFamily="34" charset="0"/>
                        </a:rPr>
                        <a:t> </a:t>
                      </a:r>
                      <a:r>
                        <a:rPr lang="tr-TR" sz="1400" b="1" i="1" dirty="0" smtClean="0">
                          <a:effectLst/>
                          <a:latin typeface="Calibri" pitchFamily="34" charset="0"/>
                          <a:cs typeface="Calibri" pitchFamily="34" charset="0"/>
                        </a:rPr>
                        <a:t>SES  KAYNAĞI (dB)</a:t>
                      </a:r>
                      <a:endParaRPr lang="tr-TR" sz="14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l">
                        <a:spcAft>
                          <a:spcPts val="0"/>
                        </a:spcAft>
                      </a:pPr>
                      <a:r>
                        <a:rPr lang="tr-TR" sz="1400" b="1" i="1" dirty="0" smtClean="0">
                          <a:effectLst/>
                          <a:latin typeface="Calibri" pitchFamily="34" charset="0"/>
                          <a:cs typeface="Calibri" pitchFamily="34" charset="0"/>
                        </a:rPr>
                        <a:t>İKİNCİ SES KAYNAĞI (dB</a:t>
                      </a:r>
                      <a:r>
                        <a:rPr lang="tr-TR" sz="1400" b="1" i="1" dirty="0">
                          <a:effectLst/>
                          <a:latin typeface="Calibri" pitchFamily="34" charset="0"/>
                          <a:cs typeface="Calibri" pitchFamily="34" charset="0"/>
                        </a:rPr>
                        <a:t>)</a:t>
                      </a:r>
                      <a:endParaRPr lang="tr-TR" sz="14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l">
                        <a:spcAft>
                          <a:spcPts val="0"/>
                        </a:spcAft>
                      </a:pPr>
                      <a:r>
                        <a:rPr lang="tr-TR" sz="1400" b="1" i="1" dirty="0" smtClean="0">
                          <a:effectLst/>
                          <a:latin typeface="Calibri" pitchFamily="34" charset="0"/>
                          <a:ea typeface="Times New Roman"/>
                          <a:cs typeface="Calibri" pitchFamily="34" charset="0"/>
                        </a:rPr>
                        <a:t>TOPLAM SES DÜZEYİ (dB)</a:t>
                      </a:r>
                      <a:endParaRPr lang="tr-TR" sz="1400" b="1"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i="1" dirty="0" smtClean="0">
                          <a:solidFill>
                            <a:schemeClr val="bg1"/>
                          </a:solidFill>
                          <a:effectLst/>
                          <a:latin typeface="Calibri" pitchFamily="34" charset="0"/>
                          <a:cs typeface="Calibri" pitchFamily="34" charset="0"/>
                        </a:rPr>
                        <a:t>1</a:t>
                      </a:r>
                      <a:endParaRPr lang="tr-TR" sz="1600" i="1" dirty="0">
                        <a:solidFill>
                          <a:schemeClr val="bg1"/>
                        </a:solidFill>
                        <a:effectLst/>
                        <a:latin typeface="Calibri" pitchFamily="34" charset="0"/>
                        <a:ea typeface="Times New Roman"/>
                        <a:cs typeface="Calibri" pitchFamily="34" charset="0"/>
                      </a:endParaRPr>
                    </a:p>
                  </a:txBody>
                  <a:tcPr marL="68580" marR="68580" marT="0" marB="0" anchor="ctr">
                    <a:solidFill>
                      <a:schemeClr val="bg1">
                        <a:lumMod val="65000"/>
                      </a:schemeClr>
                    </a:solidFill>
                  </a:tcPr>
                </a:tc>
                <a:tc>
                  <a:txBody>
                    <a:bodyPr/>
                    <a:lstStyle/>
                    <a:p>
                      <a:pPr algn="ctr">
                        <a:spcAft>
                          <a:spcPts val="0"/>
                        </a:spcAft>
                      </a:pPr>
                      <a:r>
                        <a:rPr lang="tr-TR" sz="1600" i="1" dirty="0" smtClean="0">
                          <a:solidFill>
                            <a:schemeClr val="bg1"/>
                          </a:solidFill>
                          <a:effectLst/>
                          <a:latin typeface="Calibri" pitchFamily="34" charset="0"/>
                          <a:cs typeface="Calibri" pitchFamily="34" charset="0"/>
                        </a:rPr>
                        <a:t>1</a:t>
                      </a:r>
                      <a:endParaRPr lang="tr-TR" sz="1600" i="1" dirty="0">
                        <a:solidFill>
                          <a:schemeClr val="bg1"/>
                        </a:solidFill>
                        <a:effectLst/>
                        <a:latin typeface="Calibri" pitchFamily="34" charset="0"/>
                        <a:ea typeface="Times New Roman"/>
                        <a:cs typeface="Calibri" pitchFamily="34" charset="0"/>
                      </a:endParaRPr>
                    </a:p>
                  </a:txBody>
                  <a:tcPr marL="68580" marR="68580" marT="0" marB="0" anchor="ctr">
                    <a:solidFill>
                      <a:schemeClr val="bg1">
                        <a:lumMod val="65000"/>
                      </a:schemeClr>
                    </a:solidFill>
                  </a:tcPr>
                </a:tc>
                <a:tc>
                  <a:txBody>
                    <a:bodyPr/>
                    <a:lstStyle/>
                    <a:p>
                      <a:pPr indent="449580" algn="ctr">
                        <a:spcAft>
                          <a:spcPts val="0"/>
                        </a:spcAft>
                      </a:pPr>
                      <a:r>
                        <a:rPr lang="tr-TR" sz="1600" i="1" dirty="0" smtClean="0">
                          <a:solidFill>
                            <a:schemeClr val="bg1"/>
                          </a:solidFill>
                          <a:effectLst/>
                          <a:latin typeface="Calibri" pitchFamily="34" charset="0"/>
                          <a:ea typeface="Times New Roman"/>
                          <a:cs typeface="Calibri" pitchFamily="34" charset="0"/>
                        </a:rPr>
                        <a:t>3</a:t>
                      </a:r>
                      <a:endParaRPr lang="tr-TR" sz="1600" i="1" dirty="0">
                        <a:solidFill>
                          <a:schemeClr val="bg1"/>
                        </a:solidFill>
                        <a:effectLst/>
                        <a:latin typeface="Calibri" pitchFamily="34" charset="0"/>
                        <a:ea typeface="Times New Roman"/>
                        <a:cs typeface="Calibri" pitchFamily="34" charset="0"/>
                      </a:endParaRPr>
                    </a:p>
                  </a:txBody>
                  <a:tcPr marL="68580" marR="68580" marT="0" marB="0" anchor="ctr">
                    <a:solidFill>
                      <a:schemeClr val="bg1">
                        <a:lumMod val="65000"/>
                      </a:schemeClr>
                    </a:solidFill>
                  </a:tcPr>
                </a:tc>
              </a:tr>
              <a:tr h="288744">
                <a:tc>
                  <a:txBody>
                    <a:bodyPr/>
                    <a:lstStyle/>
                    <a:p>
                      <a:pPr algn="ctr">
                        <a:spcAft>
                          <a:spcPts val="0"/>
                        </a:spcAft>
                      </a:pPr>
                      <a:r>
                        <a:rPr lang="tr-TR" sz="1600" b="1" i="1" dirty="0">
                          <a:effectLst/>
                          <a:latin typeface="Calibri" pitchFamily="34" charset="0"/>
                          <a:cs typeface="Calibri" pitchFamily="34" charset="0"/>
                        </a:rPr>
                        <a:t>2</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a:effectLst/>
                          <a:latin typeface="Calibri" pitchFamily="34" charset="0"/>
                          <a:cs typeface="Calibri" pitchFamily="34" charset="0"/>
                        </a:rPr>
                        <a:t>2</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5</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b="1" i="1" dirty="0">
                          <a:effectLst/>
                          <a:latin typeface="Calibri" pitchFamily="34" charset="0"/>
                          <a:cs typeface="Calibri" pitchFamily="34" charset="0"/>
                        </a:rPr>
                        <a:t>3</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algn="ctr">
                        <a:spcAft>
                          <a:spcPts val="0"/>
                        </a:spcAft>
                      </a:pPr>
                      <a:r>
                        <a:rPr lang="tr-TR" sz="1600" b="1" i="1" dirty="0">
                          <a:effectLst/>
                          <a:latin typeface="Calibri" pitchFamily="34" charset="0"/>
                          <a:cs typeface="Calibri" pitchFamily="34" charset="0"/>
                        </a:rPr>
                        <a:t>3</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i="1" dirty="0" smtClean="0">
                          <a:effectLst/>
                          <a:latin typeface="Calibri" pitchFamily="34" charset="0"/>
                          <a:ea typeface="Times New Roman"/>
                          <a:cs typeface="Calibri" pitchFamily="34" charset="0"/>
                        </a:rPr>
                        <a:t>6</a:t>
                      </a:r>
                      <a:endParaRPr lang="tr-TR" sz="1600" i="1"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b="1" i="1" dirty="0">
                          <a:effectLst/>
                          <a:latin typeface="Calibri" pitchFamily="34" charset="0"/>
                          <a:cs typeface="Calibri" pitchFamily="34" charset="0"/>
                        </a:rPr>
                        <a:t>4</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a:effectLst/>
                          <a:latin typeface="Calibri" pitchFamily="34" charset="0"/>
                          <a:cs typeface="Calibri" pitchFamily="34" charset="0"/>
                        </a:rPr>
                        <a:t>4</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7</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b="1" i="1" dirty="0">
                          <a:effectLst/>
                          <a:latin typeface="Calibri" pitchFamily="34" charset="0"/>
                          <a:cs typeface="Calibri" pitchFamily="34" charset="0"/>
                        </a:rPr>
                        <a:t>5</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algn="ctr">
                        <a:spcAft>
                          <a:spcPts val="0"/>
                        </a:spcAft>
                      </a:pPr>
                      <a:r>
                        <a:rPr lang="tr-TR" sz="1600" b="1" i="1" dirty="0">
                          <a:effectLst/>
                          <a:latin typeface="Calibri" pitchFamily="34" charset="0"/>
                          <a:cs typeface="Calibri" pitchFamily="34" charset="0"/>
                        </a:rPr>
                        <a:t>5</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i="1" dirty="0" smtClean="0">
                          <a:effectLst/>
                          <a:latin typeface="Calibri" pitchFamily="34" charset="0"/>
                          <a:ea typeface="Times New Roman"/>
                          <a:cs typeface="Calibri" pitchFamily="34" charset="0"/>
                        </a:rPr>
                        <a:t>8</a:t>
                      </a:r>
                      <a:endParaRPr lang="tr-TR" sz="1600" i="1"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b="1" i="1" dirty="0">
                          <a:effectLst/>
                          <a:latin typeface="Calibri" pitchFamily="34" charset="0"/>
                          <a:cs typeface="Calibri" pitchFamily="34" charset="0"/>
                        </a:rPr>
                        <a:t>6</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a:effectLst/>
                          <a:latin typeface="Calibri" pitchFamily="34" charset="0"/>
                          <a:cs typeface="Calibri" pitchFamily="34" charset="0"/>
                        </a:rPr>
                        <a:t>6</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9</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b="1" i="1" dirty="0">
                          <a:effectLst/>
                          <a:latin typeface="Calibri" pitchFamily="34" charset="0"/>
                          <a:cs typeface="Calibri" pitchFamily="34" charset="0"/>
                        </a:rPr>
                        <a:t>7</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algn="ctr">
                        <a:spcAft>
                          <a:spcPts val="0"/>
                        </a:spcAft>
                      </a:pPr>
                      <a:r>
                        <a:rPr lang="tr-TR" sz="1600" b="1" i="1" dirty="0">
                          <a:effectLst/>
                          <a:latin typeface="Calibri" pitchFamily="34" charset="0"/>
                          <a:cs typeface="Calibri" pitchFamily="34" charset="0"/>
                        </a:rPr>
                        <a:t>7</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i="1" dirty="0" smtClean="0">
                          <a:effectLst/>
                          <a:latin typeface="Calibri" pitchFamily="34" charset="0"/>
                          <a:ea typeface="Times New Roman"/>
                          <a:cs typeface="Calibri" pitchFamily="34" charset="0"/>
                        </a:rPr>
                        <a:t>10</a:t>
                      </a:r>
                      <a:endParaRPr lang="tr-TR" sz="1600" i="1"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b="1" i="1" dirty="0">
                          <a:effectLst/>
                          <a:latin typeface="Calibri" pitchFamily="34" charset="0"/>
                          <a:cs typeface="Calibri" pitchFamily="34" charset="0"/>
                        </a:rPr>
                        <a:t>8</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a:effectLst/>
                          <a:latin typeface="Calibri" pitchFamily="34" charset="0"/>
                          <a:cs typeface="Calibri" pitchFamily="34" charset="0"/>
                        </a:rPr>
                        <a:t>8</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11</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b="1" i="1" dirty="0">
                          <a:effectLst/>
                          <a:latin typeface="Calibri" pitchFamily="34" charset="0"/>
                          <a:cs typeface="Calibri" pitchFamily="34" charset="0"/>
                        </a:rPr>
                        <a:t>10</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algn="ctr">
                        <a:spcAft>
                          <a:spcPts val="0"/>
                        </a:spcAft>
                      </a:pPr>
                      <a:r>
                        <a:rPr lang="tr-TR" sz="1600" b="1" i="1" dirty="0">
                          <a:effectLst/>
                          <a:latin typeface="Calibri" pitchFamily="34" charset="0"/>
                          <a:cs typeface="Calibri" pitchFamily="34" charset="0"/>
                        </a:rPr>
                        <a:t>10</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i="1" dirty="0" smtClean="0">
                          <a:effectLst/>
                          <a:latin typeface="Calibri" pitchFamily="34" charset="0"/>
                          <a:ea typeface="Times New Roman"/>
                          <a:cs typeface="Calibri" pitchFamily="34" charset="0"/>
                        </a:rPr>
                        <a:t>13</a:t>
                      </a:r>
                      <a:endParaRPr lang="tr-TR" sz="1600" i="1"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b="1" i="1" dirty="0">
                          <a:effectLst/>
                          <a:latin typeface="Calibri" pitchFamily="34" charset="0"/>
                          <a:cs typeface="Calibri" pitchFamily="34" charset="0"/>
                        </a:rPr>
                        <a:t>12</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a:effectLst/>
                          <a:latin typeface="Calibri" pitchFamily="34" charset="0"/>
                          <a:cs typeface="Calibri" pitchFamily="34" charset="0"/>
                        </a:rPr>
                        <a:t>12</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15</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b="1" i="1" dirty="0" smtClean="0">
                          <a:effectLst/>
                          <a:latin typeface="Calibri" pitchFamily="34" charset="0"/>
                          <a:cs typeface="Calibri" pitchFamily="34" charset="0"/>
                        </a:rPr>
                        <a:t>100</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algn="ctr">
                        <a:spcAft>
                          <a:spcPts val="0"/>
                        </a:spcAft>
                      </a:pPr>
                      <a:r>
                        <a:rPr lang="tr-TR" sz="1600" b="1" i="1" dirty="0" smtClean="0">
                          <a:effectLst/>
                          <a:latin typeface="Calibri" pitchFamily="34" charset="0"/>
                          <a:cs typeface="Calibri" pitchFamily="34" charset="0"/>
                        </a:rPr>
                        <a:t>100</a:t>
                      </a:r>
                      <a:endParaRPr lang="tr-TR" sz="1600" b="1" i="1"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i="1" dirty="0" smtClean="0">
                          <a:effectLst/>
                          <a:latin typeface="Calibri" pitchFamily="34" charset="0"/>
                          <a:ea typeface="Times New Roman"/>
                          <a:cs typeface="Calibri" pitchFamily="34" charset="0"/>
                        </a:rPr>
                        <a:t>103</a:t>
                      </a:r>
                      <a:endParaRPr lang="tr-TR" sz="1600" i="1"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b="1" i="1" dirty="0" smtClean="0">
                          <a:effectLst/>
                          <a:latin typeface="Calibri" pitchFamily="34" charset="0"/>
                          <a:cs typeface="Calibri" pitchFamily="34" charset="0"/>
                        </a:rPr>
                        <a:t>200</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algn="ctr">
                        <a:spcAft>
                          <a:spcPts val="0"/>
                        </a:spcAft>
                      </a:pPr>
                      <a:r>
                        <a:rPr lang="tr-TR" sz="1600" b="1" i="1" dirty="0" smtClean="0">
                          <a:effectLst/>
                          <a:latin typeface="Calibri" pitchFamily="34" charset="0"/>
                          <a:cs typeface="Calibri" pitchFamily="34" charset="0"/>
                        </a:rPr>
                        <a:t>200</a:t>
                      </a:r>
                      <a:endParaRPr lang="tr-TR" sz="1600" b="1" i="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i="1" dirty="0" smtClean="0">
                          <a:effectLst/>
                          <a:latin typeface="Calibri" pitchFamily="34" charset="0"/>
                          <a:ea typeface="Times New Roman"/>
                          <a:cs typeface="Calibri" pitchFamily="34" charset="0"/>
                        </a:rPr>
                        <a:t>203</a:t>
                      </a:r>
                      <a:endParaRPr lang="tr-TR" sz="1600" i="1" dirty="0">
                        <a:effectLst/>
                        <a:latin typeface="Calibri" pitchFamily="34" charset="0"/>
                        <a:ea typeface="Times New Roman"/>
                        <a:cs typeface="Calibri" pitchFamily="34" charset="0"/>
                      </a:endParaRPr>
                    </a:p>
                  </a:txBody>
                  <a:tcPr marL="68580" marR="68580" marT="0" marB="0" anchor="ctr">
                    <a:solidFill>
                      <a:schemeClr val="bg1"/>
                    </a:solidFill>
                  </a:tcPr>
                </a:tc>
              </a:tr>
            </a:tbl>
          </a:graphicData>
        </a:graphic>
      </p:graphicFrame>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AYNI 2 GÜRÜLTÜ KAYNAĞININ GÜRÜLTÜ ÖLÇÜMÜ</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7" name="Metin kutusu 6"/>
          <p:cNvSpPr txBox="1"/>
          <p:nvPr/>
        </p:nvSpPr>
        <p:spPr>
          <a:xfrm>
            <a:off x="723014" y="5880360"/>
            <a:ext cx="7836195" cy="369332"/>
          </a:xfrm>
          <a:prstGeom prst="rect">
            <a:avLst/>
          </a:prstGeom>
          <a:noFill/>
          <a:ln w="3175">
            <a:solidFill>
              <a:schemeClr val="bg1">
                <a:lumMod val="75000"/>
              </a:schemeClr>
            </a:solidFill>
          </a:ln>
        </p:spPr>
        <p:txBody>
          <a:bodyPr wrap="square" rtlCol="0">
            <a:spAutoFit/>
          </a:bodyPr>
          <a:lstStyle/>
          <a:p>
            <a:pPr algn="ctr"/>
            <a:r>
              <a:rPr lang="tr-TR" b="1" i="1" dirty="0" smtClean="0">
                <a:solidFill>
                  <a:schemeClr val="bg2">
                    <a:lumMod val="75000"/>
                  </a:schemeClr>
                </a:solidFill>
                <a:latin typeface="Calibri" pitchFamily="34" charset="0"/>
                <a:cs typeface="Calibri" pitchFamily="34" charset="0"/>
              </a:rPr>
              <a:t> Toplam Gürültü Düzeyi = Birinci Ses Kaynağı + 3</a:t>
            </a:r>
            <a:endParaRPr lang="tr-TR" b="1" i="1" dirty="0">
              <a:solidFill>
                <a:schemeClr val="bg2">
                  <a:lumMod val="75000"/>
                </a:schemeClr>
              </a:solidFill>
              <a:latin typeface="Calibri" pitchFamily="34" charset="0"/>
              <a:cs typeface="Calibri" pitchFamily="34" charset="0"/>
            </a:endParaRPr>
          </a:p>
        </p:txBody>
      </p:sp>
    </p:spTree>
    <p:extLst>
      <p:ext uri="{BB962C8B-B14F-4D97-AF65-F5344CB8AC3E}">
        <p14:creationId xmlns:p14="http://schemas.microsoft.com/office/powerpoint/2010/main" val="233779192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63692" y="1058863"/>
            <a:ext cx="8697325" cy="1569660"/>
            <a:chOff x="263692" y="2768583"/>
            <a:chExt cx="8697325" cy="1569660"/>
          </a:xfrm>
        </p:grpSpPr>
        <p:grpSp>
          <p:nvGrpSpPr>
            <p:cNvPr id="89" name="Grup 88"/>
            <p:cNvGrpSpPr/>
            <p:nvPr/>
          </p:nvGrpSpPr>
          <p:grpSpPr>
            <a:xfrm>
              <a:off x="263692" y="2813924"/>
              <a:ext cx="1482725" cy="1482725"/>
              <a:chOff x="326122" y="3086598"/>
              <a:chExt cx="1482725" cy="1482725"/>
            </a:xfrm>
          </p:grpSpPr>
          <p:grpSp>
            <p:nvGrpSpPr>
              <p:cNvPr id="90" name="Group 8"/>
              <p:cNvGrpSpPr>
                <a:grpSpLocks/>
              </p:cNvGrpSpPr>
              <p:nvPr/>
            </p:nvGrpSpPr>
            <p:grpSpPr bwMode="auto">
              <a:xfrm>
                <a:off x="326122" y="3086598"/>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809585" y="2768583"/>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Her biri ayrı ayrı 90 dB gürültüye neden olan iki makine aynı çalışma ortamında birlikte çalıştırıldıklarında kaç dB gürültüye neden olurlar</a:t>
              </a:r>
              <a:r>
                <a:rPr lang="tr-TR" sz="1600" b="1" i="1" dirty="0" smtClean="0">
                  <a:solidFill>
                    <a:srgbClr val="000000"/>
                  </a:solidFill>
                  <a:latin typeface="Calibri" pitchFamily="34" charset="0"/>
                  <a:cs typeface="Calibri" pitchFamily="34" charset="0"/>
                </a:rPr>
                <a:t>?</a:t>
              </a:r>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smtClean="0">
                  <a:solidFill>
                    <a:srgbClr val="000000"/>
                  </a:solidFill>
                  <a:latin typeface="Calibri" pitchFamily="34" charset="0"/>
                  <a:cs typeface="Calibri" pitchFamily="34" charset="0"/>
                </a:rPr>
                <a:t>180 </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smtClean="0">
                  <a:solidFill>
                    <a:srgbClr val="FF0000"/>
                  </a:solidFill>
                  <a:latin typeface="Calibri" pitchFamily="34" charset="0"/>
                  <a:cs typeface="Calibri" pitchFamily="34" charset="0"/>
                </a:rPr>
                <a:t>93</a:t>
              </a:r>
              <a:endParaRPr lang="tr-TR" sz="1600" i="1" dirty="0">
                <a:solidFill>
                  <a:srgbClr val="FF0000"/>
                </a:solidFill>
                <a:latin typeface="Calibri" pitchFamily="34" charset="0"/>
                <a:cs typeface="Calibri" pitchFamily="34" charset="0"/>
              </a:endParaRPr>
            </a:p>
            <a:p>
              <a:pPr marL="800100" lvl="1" indent="-342900">
                <a:buFont typeface="+mj-lt"/>
                <a:buAutoNum type="alphaLcParenR"/>
              </a:pPr>
              <a:r>
                <a:rPr lang="tr-TR" sz="1600" i="1" dirty="0" smtClean="0">
                  <a:solidFill>
                    <a:srgbClr val="000000"/>
                  </a:solidFill>
                  <a:latin typeface="Calibri" pitchFamily="34" charset="0"/>
                  <a:cs typeface="Calibri" pitchFamily="34" charset="0"/>
                </a:rPr>
                <a:t>88 </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smtClean="0">
                  <a:solidFill>
                    <a:srgbClr val="000000"/>
                  </a:solidFill>
                  <a:latin typeface="Calibri" pitchFamily="34" charset="0"/>
                  <a:cs typeface="Calibri" pitchFamily="34" charset="0"/>
                </a:rPr>
                <a:t>73</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1105682385"/>
      </p:ext>
    </p:extLst>
  </p:cSld>
  <p:clrMapOvr>
    <a:masterClrMapping/>
  </p:clrMapOvr>
  <p:transition>
    <p:fade/>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287417331"/>
              </p:ext>
            </p:extLst>
          </p:nvPr>
        </p:nvGraphicFramePr>
        <p:xfrm>
          <a:off x="729618" y="1371596"/>
          <a:ext cx="7821025" cy="4438653"/>
        </p:xfrm>
        <a:graphic>
          <a:graphicData uri="http://schemas.openxmlformats.org/drawingml/2006/table">
            <a:tbl>
              <a:tblPr>
                <a:tableStyleId>{775DCB02-9BB8-47FD-8907-85C794F793BA}</a:tableStyleId>
              </a:tblPr>
              <a:tblGrid>
                <a:gridCol w="3509007"/>
                <a:gridCol w="4312018"/>
              </a:tblGrid>
              <a:tr h="481665">
                <a:tc gridSpan="2">
                  <a:txBody>
                    <a:bodyPr/>
                    <a:lstStyle/>
                    <a:p>
                      <a:pPr algn="ctr">
                        <a:spcAft>
                          <a:spcPts val="0"/>
                        </a:spcAft>
                      </a:pPr>
                      <a:r>
                        <a:rPr lang="tr-TR" sz="2000" b="1" dirty="0" smtClean="0">
                          <a:effectLst/>
                          <a:latin typeface="Calibri" pitchFamily="34" charset="0"/>
                          <a:cs typeface="Calibri" pitchFamily="34" charset="0"/>
                        </a:rPr>
                        <a:t>FARKLI</a:t>
                      </a:r>
                      <a:r>
                        <a:rPr lang="tr-TR" sz="2000" b="1" baseline="0" dirty="0" smtClean="0">
                          <a:effectLst/>
                          <a:latin typeface="Calibri" pitchFamily="34" charset="0"/>
                          <a:cs typeface="Calibri" pitchFamily="34" charset="0"/>
                        </a:rPr>
                        <a:t> </a:t>
                      </a:r>
                      <a:r>
                        <a:rPr lang="tr-TR" sz="2000" b="1" dirty="0" smtClean="0">
                          <a:effectLst/>
                          <a:latin typeface="Calibri" pitchFamily="34" charset="0"/>
                          <a:cs typeface="Calibri" pitchFamily="34" charset="0"/>
                        </a:rPr>
                        <a:t>İKİ </a:t>
                      </a:r>
                      <a:r>
                        <a:rPr lang="tr-TR" sz="2000" b="1" dirty="0">
                          <a:effectLst/>
                          <a:latin typeface="Calibri" pitchFamily="34" charset="0"/>
                          <a:cs typeface="Calibri" pitchFamily="34" charset="0"/>
                        </a:rPr>
                        <a:t>GÜRÜLTÜ KAYNAĞININ BULUNDUĞU ORTAMLARDA</a:t>
                      </a:r>
                      <a:endParaRPr lang="tr-TR" sz="2000" b="1" dirty="0">
                        <a:effectLst/>
                        <a:latin typeface="Calibri" pitchFamily="34" charset="0"/>
                        <a:ea typeface="Times New Roman"/>
                        <a:cs typeface="Calibri" pitchFamily="34" charset="0"/>
                      </a:endParaRPr>
                    </a:p>
                  </a:txBody>
                  <a:tcPr marL="68580" marR="68580" marT="0" marB="0" anchor="ctr"/>
                </a:tc>
                <a:tc hMerge="1">
                  <a:txBody>
                    <a:bodyPr/>
                    <a:lstStyle/>
                    <a:p>
                      <a:endParaRPr lang="tr-TR"/>
                    </a:p>
                  </a:txBody>
                  <a:tcPr/>
                </a:tc>
              </a:tr>
              <a:tr h="492060">
                <a:tc>
                  <a:txBody>
                    <a:bodyPr/>
                    <a:lstStyle/>
                    <a:p>
                      <a:pPr algn="ctr">
                        <a:spcAft>
                          <a:spcPts val="0"/>
                        </a:spcAft>
                      </a:pPr>
                      <a:r>
                        <a:rPr lang="tr-TR" sz="1400" b="1" dirty="0">
                          <a:effectLst/>
                          <a:latin typeface="Calibri" pitchFamily="34" charset="0"/>
                          <a:cs typeface="Calibri" pitchFamily="34" charset="0"/>
                        </a:rPr>
                        <a:t>SES </a:t>
                      </a:r>
                      <a:r>
                        <a:rPr lang="tr-TR" sz="1400" b="1" dirty="0" smtClean="0">
                          <a:effectLst/>
                          <a:latin typeface="Calibri" pitchFamily="34" charset="0"/>
                          <a:cs typeface="Calibri" pitchFamily="34" charset="0"/>
                        </a:rPr>
                        <a:t>DÜZEYLERİ ARASINDAKİ </a:t>
                      </a:r>
                      <a:r>
                        <a:rPr lang="tr-TR" sz="1400" b="1" dirty="0">
                          <a:effectLst/>
                          <a:latin typeface="Calibri" pitchFamily="34" charset="0"/>
                          <a:cs typeface="Calibri" pitchFamily="34" charset="0"/>
                        </a:rPr>
                        <a:t>FARK </a:t>
                      </a:r>
                      <a:r>
                        <a:rPr lang="tr-TR" sz="1400" b="1" dirty="0" smtClean="0">
                          <a:effectLst/>
                          <a:latin typeface="Calibri" pitchFamily="34" charset="0"/>
                          <a:cs typeface="Calibri" pitchFamily="34" charset="0"/>
                        </a:rPr>
                        <a:t>(dB</a:t>
                      </a:r>
                      <a:r>
                        <a:rPr lang="tr-TR" sz="1400" b="1" dirty="0">
                          <a:effectLst/>
                          <a:latin typeface="Calibri" pitchFamily="34" charset="0"/>
                          <a:cs typeface="Calibri" pitchFamily="34" charset="0"/>
                        </a:rPr>
                        <a:t>)</a:t>
                      </a:r>
                      <a:endParaRPr lang="tr-TR" sz="1400" b="1"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l">
                        <a:spcAft>
                          <a:spcPts val="0"/>
                        </a:spcAft>
                      </a:pPr>
                      <a:r>
                        <a:rPr lang="tr-TR" sz="1400" b="1" dirty="0">
                          <a:effectLst/>
                          <a:latin typeface="Calibri" pitchFamily="34" charset="0"/>
                          <a:cs typeface="Calibri" pitchFamily="34" charset="0"/>
                        </a:rPr>
                        <a:t>YÜKSEK </a:t>
                      </a:r>
                      <a:r>
                        <a:rPr lang="tr-TR" sz="1400" b="1" dirty="0" smtClean="0">
                          <a:effectLst/>
                          <a:latin typeface="Calibri" pitchFamily="34" charset="0"/>
                          <a:cs typeface="Calibri" pitchFamily="34" charset="0"/>
                        </a:rPr>
                        <a:t>DÜZEYDEKİ SESE </a:t>
                      </a:r>
                      <a:r>
                        <a:rPr lang="tr-TR" sz="1400" b="1" dirty="0">
                          <a:effectLst/>
                          <a:latin typeface="Calibri" pitchFamily="34" charset="0"/>
                          <a:cs typeface="Calibri" pitchFamily="34" charset="0"/>
                        </a:rPr>
                        <a:t>EKLENECEK MİKTAR </a:t>
                      </a:r>
                      <a:r>
                        <a:rPr lang="tr-TR" sz="1400" b="1" dirty="0" smtClean="0">
                          <a:effectLst/>
                          <a:latin typeface="Calibri" pitchFamily="34" charset="0"/>
                          <a:cs typeface="Calibri" pitchFamily="34" charset="0"/>
                        </a:rPr>
                        <a:t>(</a:t>
                      </a:r>
                      <a:r>
                        <a:rPr lang="tr-TR" sz="1400" b="1" dirty="0">
                          <a:effectLst/>
                          <a:latin typeface="Calibri" pitchFamily="34" charset="0"/>
                          <a:cs typeface="Calibri" pitchFamily="34" charset="0"/>
                        </a:rPr>
                        <a:t>dB)</a:t>
                      </a:r>
                      <a:endParaRPr lang="tr-TR" sz="1400" b="1"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dirty="0">
                          <a:effectLst/>
                          <a:latin typeface="Calibri" pitchFamily="34" charset="0"/>
                          <a:cs typeface="Calibri" pitchFamily="34" charset="0"/>
                        </a:rPr>
                        <a:t>0</a:t>
                      </a:r>
                      <a:endParaRPr lang="tr-TR" sz="1600"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3.0</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2</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2.6</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dirty="0">
                          <a:effectLst/>
                          <a:latin typeface="Calibri" pitchFamily="34" charset="0"/>
                          <a:cs typeface="Calibri" pitchFamily="34" charset="0"/>
                        </a:rPr>
                        <a:t>3</a:t>
                      </a:r>
                      <a:endParaRPr lang="tr-TR" sz="1600"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1.8</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4</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1.5</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a:effectLst/>
                          <a:latin typeface="Calibri" pitchFamily="34" charset="0"/>
                          <a:cs typeface="Calibri" pitchFamily="34" charset="0"/>
                        </a:rPr>
                        <a:t>5</a:t>
                      </a:r>
                      <a:endParaRPr lang="tr-TR" sz="160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1.2</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6</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1.0</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dirty="0">
                          <a:effectLst/>
                          <a:latin typeface="Calibri" pitchFamily="34" charset="0"/>
                          <a:cs typeface="Calibri" pitchFamily="34" charset="0"/>
                        </a:rPr>
                        <a:t>7</a:t>
                      </a:r>
                      <a:endParaRPr lang="tr-TR" sz="1600" dirty="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0.9</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8</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0.8</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a:effectLst/>
                          <a:latin typeface="Calibri" pitchFamily="34" charset="0"/>
                          <a:cs typeface="Calibri" pitchFamily="34" charset="0"/>
                        </a:rPr>
                        <a:t>10</a:t>
                      </a:r>
                      <a:endParaRPr lang="tr-TR" sz="160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0.4</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12</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0.3</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r h="288744">
                <a:tc>
                  <a:txBody>
                    <a:bodyPr/>
                    <a:lstStyle/>
                    <a:p>
                      <a:pPr algn="ctr">
                        <a:spcAft>
                          <a:spcPts val="0"/>
                        </a:spcAft>
                      </a:pPr>
                      <a:r>
                        <a:rPr lang="tr-TR" sz="1600">
                          <a:effectLst/>
                          <a:latin typeface="Calibri" pitchFamily="34" charset="0"/>
                          <a:cs typeface="Calibri" pitchFamily="34" charset="0"/>
                        </a:rPr>
                        <a:t>14</a:t>
                      </a:r>
                      <a:endParaRPr lang="tr-TR" sz="1600">
                        <a:effectLst/>
                        <a:latin typeface="Calibri" pitchFamily="34" charset="0"/>
                        <a:ea typeface="Times New Roman"/>
                        <a:cs typeface="Calibri" pitchFamily="34" charset="0"/>
                      </a:endParaRPr>
                    </a:p>
                  </a:txBody>
                  <a:tcPr marL="68580" marR="68580" marT="0" marB="0" anchor="ctr"/>
                </a:tc>
                <a:tc>
                  <a:txBody>
                    <a:bodyPr/>
                    <a:lstStyle/>
                    <a:p>
                      <a:pPr indent="449580" algn="ctr">
                        <a:spcAft>
                          <a:spcPts val="0"/>
                        </a:spcAft>
                      </a:pPr>
                      <a:r>
                        <a:rPr lang="tr-TR" sz="1600" dirty="0">
                          <a:effectLst/>
                          <a:latin typeface="Calibri" pitchFamily="34" charset="0"/>
                          <a:cs typeface="Calibri" pitchFamily="34" charset="0"/>
                        </a:rPr>
                        <a:t>0.2</a:t>
                      </a:r>
                      <a:endParaRPr lang="tr-TR" sz="1600" dirty="0">
                        <a:effectLst/>
                        <a:latin typeface="Calibri" pitchFamily="34" charset="0"/>
                        <a:ea typeface="Times New Roman"/>
                        <a:cs typeface="Calibri" pitchFamily="34" charset="0"/>
                      </a:endParaRPr>
                    </a:p>
                  </a:txBody>
                  <a:tcPr marL="68580" marR="68580" marT="0" marB="0" anchor="ctr"/>
                </a:tc>
              </a:tr>
              <a:tr h="288744">
                <a:tc>
                  <a:txBody>
                    <a:bodyPr/>
                    <a:lstStyle/>
                    <a:p>
                      <a:pPr algn="ctr">
                        <a:spcAft>
                          <a:spcPts val="0"/>
                        </a:spcAft>
                      </a:pPr>
                      <a:r>
                        <a:rPr lang="tr-TR" sz="1600" dirty="0">
                          <a:effectLst/>
                          <a:latin typeface="Calibri" pitchFamily="34" charset="0"/>
                          <a:cs typeface="Calibri" pitchFamily="34" charset="0"/>
                        </a:rPr>
                        <a:t>16</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c>
                  <a:txBody>
                    <a:bodyPr/>
                    <a:lstStyle/>
                    <a:p>
                      <a:pPr indent="449580" algn="ctr">
                        <a:spcAft>
                          <a:spcPts val="0"/>
                        </a:spcAft>
                      </a:pPr>
                      <a:r>
                        <a:rPr lang="tr-TR" sz="1600" dirty="0">
                          <a:effectLst/>
                          <a:latin typeface="Calibri" pitchFamily="34" charset="0"/>
                          <a:cs typeface="Calibri" pitchFamily="34" charset="0"/>
                        </a:rPr>
                        <a:t>0.1</a:t>
                      </a:r>
                      <a:endParaRPr lang="tr-TR" sz="1600" dirty="0">
                        <a:effectLst/>
                        <a:latin typeface="Calibri" pitchFamily="34" charset="0"/>
                        <a:ea typeface="Times New Roman"/>
                        <a:cs typeface="Calibri" pitchFamily="34" charset="0"/>
                      </a:endParaRPr>
                    </a:p>
                  </a:txBody>
                  <a:tcPr marL="68580" marR="68580" marT="0" marB="0" anchor="ctr">
                    <a:solidFill>
                      <a:schemeClr val="bg1"/>
                    </a:solidFill>
                  </a:tcPr>
                </a:tc>
              </a:tr>
            </a:tbl>
          </a:graphicData>
        </a:graphic>
      </p:graphicFrame>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FARKLI 2 GÜRÜLTÜ KAYNAĞININ GÜRÜLTÜ ÖLÇÜMÜ</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7" name="Metin kutusu 6"/>
          <p:cNvSpPr txBox="1"/>
          <p:nvPr/>
        </p:nvSpPr>
        <p:spPr>
          <a:xfrm>
            <a:off x="733647" y="5880360"/>
            <a:ext cx="7825562" cy="369332"/>
          </a:xfrm>
          <a:prstGeom prst="rect">
            <a:avLst/>
          </a:prstGeom>
          <a:noFill/>
          <a:ln w="3175">
            <a:solidFill>
              <a:schemeClr val="bg1">
                <a:lumMod val="75000"/>
              </a:schemeClr>
            </a:solidFill>
          </a:ln>
        </p:spPr>
        <p:txBody>
          <a:bodyPr wrap="square" rtlCol="0">
            <a:spAutoFit/>
          </a:bodyPr>
          <a:lstStyle/>
          <a:p>
            <a:pPr algn="ctr"/>
            <a:r>
              <a:rPr lang="tr-TR" dirty="0" smtClean="0">
                <a:solidFill>
                  <a:srgbClr val="000000"/>
                </a:solidFill>
                <a:latin typeface="Calibri" pitchFamily="34" charset="0"/>
                <a:cs typeface="Calibri" pitchFamily="34" charset="0"/>
              </a:rPr>
              <a:t>Fark = Yüksek Ses Kaynağı – Düşük Ses Kaynağı (Farka Karşılık </a:t>
            </a:r>
            <a:r>
              <a:rPr lang="tr-TR" dirty="0">
                <a:solidFill>
                  <a:srgbClr val="000000"/>
                </a:solidFill>
                <a:latin typeface="Calibri" pitchFamily="34" charset="0"/>
                <a:cs typeface="Calibri" pitchFamily="34" charset="0"/>
              </a:rPr>
              <a:t>G</a:t>
            </a:r>
            <a:r>
              <a:rPr lang="tr-TR" dirty="0" smtClean="0">
                <a:solidFill>
                  <a:srgbClr val="000000"/>
                </a:solidFill>
                <a:latin typeface="Calibri" pitchFamily="34" charset="0"/>
                <a:cs typeface="Calibri" pitchFamily="34" charset="0"/>
              </a:rPr>
              <a:t>elen + Yüksek Ses)</a:t>
            </a:r>
            <a:endParaRPr lang="tr-TR"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20712843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hteck 4"/>
          <p:cNvSpPr>
            <a:spLocks noChangeArrowheads="1"/>
          </p:cNvSpPr>
          <p:nvPr/>
        </p:nvSpPr>
        <p:spPr bwMode="auto">
          <a:xfrm>
            <a:off x="172004" y="284649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Gürültünün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Zararları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descr="C:\Users\ahmet\Desktop\Ad_aware-destroy.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19450" y="600075"/>
            <a:ext cx="2438400" cy="24384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04932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1" name="Rectangle 7"/>
          <p:cNvSpPr>
            <a:spLocks noChangeArrowheads="1"/>
          </p:cNvSpPr>
          <p:nvPr/>
        </p:nvSpPr>
        <p:spPr bwMode="gray">
          <a:xfrm>
            <a:off x="323850" y="1068388"/>
            <a:ext cx="2711450" cy="971550"/>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2000" b="1" dirty="0">
                <a:solidFill>
                  <a:srgbClr val="FFFFFF"/>
                </a:solidFill>
                <a:latin typeface="Cambria Math" pitchFamily="18" charset="0"/>
                <a:ea typeface="Cambria Math" pitchFamily="18" charset="0"/>
                <a:cs typeface="Arial" pitchFamily="34" charset="0"/>
              </a:rPr>
              <a:t>FİZYOLOJİK </a:t>
            </a:r>
            <a:endParaRPr lang="tr-TR" sz="2000" b="1" dirty="0" smtClean="0">
              <a:solidFill>
                <a:srgbClr val="FFFFFF"/>
              </a:solidFill>
              <a:latin typeface="Cambria Math" pitchFamily="18" charset="0"/>
              <a:ea typeface="Cambria Math" pitchFamily="18" charset="0"/>
              <a:cs typeface="Arial" pitchFamily="34" charset="0"/>
            </a:endParaRPr>
          </a:p>
          <a:p>
            <a:pPr marL="342900" indent="-342900"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ETKİLERİ</a:t>
            </a:r>
            <a:endParaRPr lang="tr-TR" sz="2000" b="1" dirty="0">
              <a:solidFill>
                <a:srgbClr val="FFFFFF"/>
              </a:solidFill>
              <a:latin typeface="Cambria Math" pitchFamily="18" charset="0"/>
              <a:ea typeface="Cambria Math" pitchFamily="18" charset="0"/>
              <a:cs typeface="Arial" pitchFamily="34" charset="0"/>
            </a:endParaRPr>
          </a:p>
        </p:txBody>
      </p:sp>
      <p:sp>
        <p:nvSpPr>
          <p:cNvPr id="2" name="Rectangle 7"/>
          <p:cNvSpPr>
            <a:spLocks noChangeArrowheads="1"/>
          </p:cNvSpPr>
          <p:nvPr/>
        </p:nvSpPr>
        <p:spPr bwMode="gray">
          <a:xfrm>
            <a:off x="3216275" y="1068388"/>
            <a:ext cx="2711450" cy="971550"/>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PSİKOLOJİK </a:t>
            </a:r>
          </a:p>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ETKİLERİ</a:t>
            </a:r>
            <a:endParaRPr lang="tr-TR" sz="2000" b="1" dirty="0">
              <a:solidFill>
                <a:srgbClr val="FFFFFF"/>
              </a:solidFill>
              <a:latin typeface="Cambria Math" pitchFamily="18" charset="0"/>
              <a:ea typeface="Cambria Math" pitchFamily="18" charset="0"/>
              <a:cs typeface="Arial" pitchFamily="34" charset="0"/>
            </a:endParaRPr>
          </a:p>
        </p:txBody>
      </p:sp>
      <p:sp>
        <p:nvSpPr>
          <p:cNvPr id="3" name="Rectangle 7"/>
          <p:cNvSpPr>
            <a:spLocks noChangeArrowheads="1"/>
          </p:cNvSpPr>
          <p:nvPr/>
        </p:nvSpPr>
        <p:spPr bwMode="gray">
          <a:xfrm>
            <a:off x="6108700" y="1068388"/>
            <a:ext cx="2711450" cy="971550"/>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PERFORMANS </a:t>
            </a:r>
          </a:p>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ETKİLERİ</a:t>
            </a:r>
            <a:endParaRPr lang="tr-TR" sz="2000" b="1" dirty="0">
              <a:solidFill>
                <a:srgbClr val="FFFFFF"/>
              </a:solidFill>
              <a:latin typeface="Cambria Math" pitchFamily="18" charset="0"/>
              <a:ea typeface="Cambria Math" pitchFamily="18" charset="0"/>
              <a:cs typeface="Arial" pitchFamily="34" charset="0"/>
            </a:endParaRPr>
          </a:p>
        </p:txBody>
      </p:sp>
      <p:sp>
        <p:nvSpPr>
          <p:cNvPr id="36867" name="Rectangle 3"/>
          <p:cNvSpPr>
            <a:spLocks noChangeArrowheads="1"/>
          </p:cNvSpPr>
          <p:nvPr/>
        </p:nvSpPr>
        <p:spPr bwMode="gray">
          <a:xfrm>
            <a:off x="323850"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252000" indent="-180000" eaLnBrk="1" hangingPunct="1">
              <a:buFont typeface="+mj-lt"/>
              <a:buAutoNum type="arabicPeriod"/>
            </a:pPr>
            <a:r>
              <a:rPr lang="tr-TR" sz="1600" i="1" dirty="0">
                <a:latin typeface="Calibri" pitchFamily="34" charset="0"/>
                <a:cs typeface="Calibri" pitchFamily="34" charset="0"/>
              </a:rPr>
              <a:t>Geçici veya sürekli </a:t>
            </a:r>
            <a:r>
              <a:rPr lang="tr-TR" sz="1600" b="1" i="1" dirty="0">
                <a:latin typeface="Calibri" pitchFamily="34" charset="0"/>
                <a:cs typeface="Calibri" pitchFamily="34" charset="0"/>
              </a:rPr>
              <a:t>işitme </a:t>
            </a:r>
            <a:r>
              <a:rPr lang="tr-TR" sz="1600" b="1" i="1" dirty="0" smtClean="0">
                <a:latin typeface="Calibri" pitchFamily="34" charset="0"/>
                <a:cs typeface="Calibri" pitchFamily="34" charset="0"/>
              </a:rPr>
              <a:t>bozuklukları (kayıpları)</a:t>
            </a:r>
            <a:r>
              <a:rPr lang="tr-TR" sz="1600" i="1" dirty="0" smtClean="0">
                <a:latin typeface="Calibri" pitchFamily="34" charset="0"/>
                <a:cs typeface="Calibri" pitchFamily="34" charset="0"/>
              </a:rPr>
              <a:t>, </a:t>
            </a:r>
          </a:p>
          <a:p>
            <a:pPr marL="252000" indent="-180000" eaLnBrk="1" hangingPunct="1">
              <a:buFont typeface="+mj-lt"/>
              <a:buAutoNum type="arabicPeriod"/>
            </a:pPr>
            <a:r>
              <a:rPr lang="tr-TR" sz="1600" i="1" dirty="0" smtClean="0">
                <a:latin typeface="Calibri" pitchFamily="34" charset="0"/>
                <a:cs typeface="Calibri" pitchFamily="34" charset="0"/>
              </a:rPr>
              <a:t>Kan </a:t>
            </a:r>
            <a:r>
              <a:rPr lang="tr-TR" sz="1600" i="1" dirty="0">
                <a:latin typeface="Calibri" pitchFamily="34" charset="0"/>
                <a:cs typeface="Calibri" pitchFamily="34" charset="0"/>
              </a:rPr>
              <a:t>basıncının artması, dolaşım bozuklukları, </a:t>
            </a:r>
            <a:endParaRPr lang="tr-TR" sz="1600" i="1" dirty="0" smtClean="0">
              <a:latin typeface="Calibri" pitchFamily="34" charset="0"/>
              <a:cs typeface="Calibri" pitchFamily="34" charset="0"/>
            </a:endParaRPr>
          </a:p>
          <a:p>
            <a:pPr marL="252000" indent="-180000" eaLnBrk="1" hangingPunct="1">
              <a:buFont typeface="+mj-lt"/>
              <a:buAutoNum type="arabicPeriod"/>
            </a:pPr>
            <a:r>
              <a:rPr lang="tr-TR" sz="1600" i="1" dirty="0" smtClean="0">
                <a:latin typeface="Calibri" pitchFamily="34" charset="0"/>
                <a:cs typeface="Calibri" pitchFamily="34" charset="0"/>
              </a:rPr>
              <a:t>Solunumda </a:t>
            </a:r>
            <a:r>
              <a:rPr lang="tr-TR" sz="1600" i="1" dirty="0">
                <a:latin typeface="Calibri" pitchFamily="34" charset="0"/>
                <a:cs typeface="Calibri" pitchFamily="34" charset="0"/>
              </a:rPr>
              <a:t>hızlanma, </a:t>
            </a:r>
            <a:endParaRPr lang="tr-TR" sz="1600" i="1" dirty="0" smtClean="0">
              <a:latin typeface="Calibri" pitchFamily="34" charset="0"/>
              <a:cs typeface="Calibri" pitchFamily="34" charset="0"/>
            </a:endParaRPr>
          </a:p>
          <a:p>
            <a:pPr marL="252000" indent="-180000" eaLnBrk="1" hangingPunct="1">
              <a:buFont typeface="+mj-lt"/>
              <a:buAutoNum type="arabicPeriod"/>
            </a:pPr>
            <a:r>
              <a:rPr lang="tr-TR" sz="1600" i="1" dirty="0" smtClean="0">
                <a:latin typeface="Calibri" pitchFamily="34" charset="0"/>
                <a:cs typeface="Calibri" pitchFamily="34" charset="0"/>
              </a:rPr>
              <a:t>Kalp </a:t>
            </a:r>
            <a:r>
              <a:rPr lang="tr-TR" sz="1600" i="1" dirty="0">
                <a:latin typeface="Calibri" pitchFamily="34" charset="0"/>
                <a:cs typeface="Calibri" pitchFamily="34" charset="0"/>
              </a:rPr>
              <a:t>atışlarında yavaşlama ve ani refleksler</a:t>
            </a:r>
            <a:r>
              <a:rPr lang="tr-TR" sz="1600" i="1" dirty="0" smtClean="0">
                <a:latin typeface="Calibri" pitchFamily="34" charset="0"/>
                <a:cs typeface="Calibri" pitchFamily="34" charset="0"/>
              </a:rPr>
              <a:t>.</a:t>
            </a:r>
          </a:p>
          <a:p>
            <a:pPr algn="ctr"/>
            <a:endParaRPr lang="tr-TR" sz="1600" i="1" dirty="0" smtClean="0">
              <a:latin typeface="Calibri" pitchFamily="34" charset="0"/>
              <a:cs typeface="Calibri" pitchFamily="34" charset="0"/>
            </a:endParaRPr>
          </a:p>
          <a:p>
            <a:pPr algn="ctr"/>
            <a:r>
              <a:rPr lang="tr-TR" sz="1600" b="1" i="1" dirty="0" smtClean="0">
                <a:latin typeface="Calibri" pitchFamily="34" charset="0"/>
                <a:cs typeface="Calibri" pitchFamily="34" charset="0"/>
              </a:rPr>
              <a:t>Not:</a:t>
            </a:r>
            <a:r>
              <a:rPr lang="tr-TR" sz="1600" i="1" dirty="0" smtClean="0">
                <a:latin typeface="Calibri" pitchFamily="34" charset="0"/>
                <a:cs typeface="Calibri" pitchFamily="34" charset="0"/>
              </a:rPr>
              <a:t> Endüstride</a:t>
            </a:r>
            <a:r>
              <a:rPr lang="tr-TR" sz="1600" i="1" dirty="0">
                <a:latin typeface="Calibri" pitchFamily="34" charset="0"/>
                <a:cs typeface="Calibri" pitchFamily="34" charset="0"/>
              </a:rPr>
              <a:t>, meslek hastalıklarının %10'u, gürültü sonucu meydana gelen işitme </a:t>
            </a:r>
            <a:r>
              <a:rPr lang="tr-TR" sz="1600" i="1" dirty="0" smtClean="0">
                <a:latin typeface="Calibri" pitchFamily="34" charset="0"/>
                <a:cs typeface="Calibri" pitchFamily="34" charset="0"/>
              </a:rPr>
              <a:t>kayıplarıdır. </a:t>
            </a:r>
          </a:p>
          <a:p>
            <a:pPr marL="0" indent="0" algn="ctr" eaLnBrk="1" hangingPunct="1">
              <a:buNone/>
            </a:pPr>
            <a:endParaRPr lang="tr-TR" sz="1600" i="1"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a:p>
            <a:pPr marL="0" indent="0" algn="ctr" eaLnBrk="1" hangingPunct="1">
              <a:buNone/>
            </a:pPr>
            <a:endParaRPr lang="en-GB" sz="1600" i="1"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p:txBody>
      </p:sp>
      <p:sp>
        <p:nvSpPr>
          <p:cNvPr id="4" name="Rectangle 3"/>
          <p:cNvSpPr>
            <a:spLocks noChangeArrowheads="1"/>
          </p:cNvSpPr>
          <p:nvPr/>
        </p:nvSpPr>
        <p:spPr bwMode="gray">
          <a:xfrm>
            <a:off x="3216275"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216000" indent="-216000" eaLnBrk="1" hangingPunct="1">
              <a:buFont typeface="+mj-lt"/>
              <a:buAutoNum type="arabicPeriod"/>
            </a:pPr>
            <a:r>
              <a:rPr lang="tr-TR" sz="1600" i="1" dirty="0" smtClean="0">
                <a:latin typeface="Calibri" pitchFamily="34" charset="0"/>
                <a:cs typeface="Calibri" pitchFamily="34" charset="0"/>
              </a:rPr>
              <a:t>Davranış </a:t>
            </a:r>
            <a:r>
              <a:rPr lang="tr-TR" sz="1600" i="1" dirty="0">
                <a:latin typeface="Calibri" pitchFamily="34" charset="0"/>
                <a:cs typeface="Calibri" pitchFamily="34" charset="0"/>
              </a:rPr>
              <a:t>bozuklukları, </a:t>
            </a:r>
            <a:endParaRPr lang="tr-TR" sz="1600" i="1" dirty="0" smtClean="0">
              <a:latin typeface="Calibri" pitchFamily="34" charset="0"/>
              <a:cs typeface="Calibri" pitchFamily="34" charset="0"/>
            </a:endParaRPr>
          </a:p>
          <a:p>
            <a:pPr marL="216000" indent="-216000" eaLnBrk="1" hangingPunct="1">
              <a:buFont typeface="+mj-lt"/>
              <a:buAutoNum type="arabicPeriod"/>
            </a:pPr>
            <a:r>
              <a:rPr lang="tr-TR" sz="1600" i="1" dirty="0" smtClean="0">
                <a:latin typeface="Calibri" pitchFamily="34" charset="0"/>
                <a:cs typeface="Calibri" pitchFamily="34" charset="0"/>
              </a:rPr>
              <a:t>Aşırı sinirlilik-tepkiler,</a:t>
            </a:r>
          </a:p>
          <a:p>
            <a:pPr marL="216000" indent="-216000" eaLnBrk="1" hangingPunct="1">
              <a:buFont typeface="+mj-lt"/>
              <a:buAutoNum type="arabicPeriod"/>
            </a:pPr>
            <a:r>
              <a:rPr lang="tr-TR" sz="1600" i="1" dirty="0" smtClean="0">
                <a:latin typeface="Calibri" pitchFamily="34" charset="0"/>
                <a:cs typeface="Calibri" pitchFamily="34" charset="0"/>
              </a:rPr>
              <a:t>Hoşnutsuzluk, tedirginlik,</a:t>
            </a:r>
          </a:p>
          <a:p>
            <a:pPr marL="216000" indent="-216000" eaLnBrk="1" hangingPunct="1">
              <a:buFont typeface="+mj-lt"/>
              <a:buAutoNum type="arabicPeriod"/>
            </a:pPr>
            <a:r>
              <a:rPr lang="tr-TR" sz="1600" i="1" dirty="0">
                <a:latin typeface="Calibri" pitchFamily="34" charset="0"/>
                <a:cs typeface="Calibri" pitchFamily="34" charset="0"/>
              </a:rPr>
              <a:t>S</a:t>
            </a:r>
            <a:r>
              <a:rPr lang="tr-TR" sz="1600" i="1" dirty="0" smtClean="0">
                <a:latin typeface="Calibri" pitchFamily="34" charset="0"/>
                <a:cs typeface="Calibri" pitchFamily="34" charset="0"/>
              </a:rPr>
              <a:t>tresler</a:t>
            </a:r>
            <a:r>
              <a:rPr lang="tr-TR" sz="1600" i="1" dirty="0">
                <a:latin typeface="Calibri" pitchFamily="34" charset="0"/>
                <a:cs typeface="Calibri" pitchFamily="34" charset="0"/>
              </a:rPr>
              <a:t>.</a:t>
            </a:r>
          </a:p>
        </p:txBody>
      </p:sp>
      <p:sp>
        <p:nvSpPr>
          <p:cNvPr id="5" name="Rectangle 3"/>
          <p:cNvSpPr>
            <a:spLocks noChangeArrowheads="1"/>
          </p:cNvSpPr>
          <p:nvPr/>
        </p:nvSpPr>
        <p:spPr bwMode="gray">
          <a:xfrm>
            <a:off x="6108700" y="2039937"/>
            <a:ext cx="2711450" cy="3846513"/>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216000" indent="-216000" eaLnBrk="1" hangingPunct="1">
              <a:buFont typeface="+mj-lt"/>
              <a:buAutoNum type="arabicPeriod"/>
            </a:pPr>
            <a:r>
              <a:rPr lang="tr-TR" sz="1600" i="1" dirty="0" smtClean="0">
                <a:latin typeface="Calibri" pitchFamily="34" charset="0"/>
                <a:cs typeface="Calibri" pitchFamily="34" charset="0"/>
              </a:rPr>
              <a:t>İş veriminin düşmesi,</a:t>
            </a:r>
          </a:p>
          <a:p>
            <a:pPr marL="216000" indent="-216000" eaLnBrk="1" hangingPunct="1">
              <a:buFont typeface="+mj-lt"/>
              <a:buAutoNum type="arabicPeriod"/>
            </a:pPr>
            <a:r>
              <a:rPr lang="tr-TR" sz="1600" i="1" dirty="0" smtClean="0">
                <a:latin typeface="Calibri" pitchFamily="34" charset="0"/>
                <a:cs typeface="Calibri" pitchFamily="34" charset="0"/>
              </a:rPr>
              <a:t>Konsantrasyon </a:t>
            </a:r>
            <a:r>
              <a:rPr lang="tr-TR" sz="1600" i="1" dirty="0">
                <a:latin typeface="Calibri" pitchFamily="34" charset="0"/>
                <a:cs typeface="Calibri" pitchFamily="34" charset="0"/>
              </a:rPr>
              <a:t>bozukluğu</a:t>
            </a:r>
            <a:r>
              <a:rPr lang="tr-TR" sz="1600" i="1" dirty="0" smtClean="0">
                <a:latin typeface="Calibri" pitchFamily="34" charset="0"/>
                <a:cs typeface="Calibri" pitchFamily="34" charset="0"/>
              </a:rPr>
              <a:t>,</a:t>
            </a:r>
          </a:p>
          <a:p>
            <a:pPr marL="216000" indent="-216000" eaLnBrk="1" hangingPunct="1">
              <a:buFont typeface="+mj-lt"/>
              <a:buAutoNum type="arabicPeriod"/>
            </a:pPr>
            <a:r>
              <a:rPr lang="tr-TR" sz="1600" i="1" dirty="0" smtClean="0">
                <a:latin typeface="Calibri" pitchFamily="34" charset="0"/>
                <a:cs typeface="Calibri" pitchFamily="34" charset="0"/>
              </a:rPr>
              <a:t>Hareketlerin yavaşlaması,</a:t>
            </a:r>
          </a:p>
          <a:p>
            <a:pPr marL="216000" indent="-216000" eaLnBrk="1" hangingPunct="1">
              <a:buFont typeface="+mj-lt"/>
              <a:buAutoNum type="arabicPeriod"/>
            </a:pPr>
            <a:r>
              <a:rPr lang="tr-TR" sz="1600" i="1" dirty="0" smtClean="0">
                <a:latin typeface="Calibri" pitchFamily="34" charset="0"/>
                <a:cs typeface="Calibri" pitchFamily="34" charset="0"/>
              </a:rPr>
              <a:t>Dinlenmenin bozulması, </a:t>
            </a:r>
          </a:p>
        </p:txBody>
      </p:sp>
      <p:sp>
        <p:nvSpPr>
          <p:cNvPr id="17460" name="Rectangle 52"/>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marL="0" marR="0" lvl="0" indent="0" algn="l" defTabSz="914400" rtl="0" eaLnBrk="0" fontAlgn="base" latinLnBrk="0" hangingPunct="0">
              <a:lnSpc>
                <a:spcPct val="90000"/>
              </a:lnSpc>
              <a:spcBef>
                <a:spcPct val="0"/>
              </a:spcBef>
              <a:spcAft>
                <a:spcPct val="0"/>
              </a:spcAft>
              <a:buClrTx/>
              <a:buSzTx/>
              <a:buFontTx/>
              <a:buNone/>
              <a:tabLst/>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GÜRÜLTÜNÜN İNSAN ÜZERİNE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Tree>
    <p:extLst>
      <p:ext uri="{BB962C8B-B14F-4D97-AF65-F5344CB8AC3E}">
        <p14:creationId xmlns:p14="http://schemas.microsoft.com/office/powerpoint/2010/main" val="65868634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871"/>
                                        </p:tgtEl>
                                        <p:attrNameLst>
                                          <p:attrName>style.visibility</p:attrName>
                                        </p:attrNameLst>
                                      </p:cBhvr>
                                      <p:to>
                                        <p:strVal val="visible"/>
                                      </p:to>
                                    </p:set>
                                    <p:animEffect transition="in" filter="fade">
                                      <p:cBhvr>
                                        <p:cTn id="7" dur="300"/>
                                        <p:tgtEl>
                                          <p:spTgt spid="36871"/>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36867"/>
                                        </p:tgtEl>
                                        <p:attrNameLst>
                                          <p:attrName>style.visibility</p:attrName>
                                        </p:attrNameLst>
                                      </p:cBhvr>
                                      <p:to>
                                        <p:strVal val="visible"/>
                                      </p:to>
                                    </p:set>
                                    <p:animEffect transition="in" filter="fade">
                                      <p:cBhvr>
                                        <p:cTn id="11" dur="300"/>
                                        <p:tgtEl>
                                          <p:spTgt spid="36867"/>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300"/>
                                        <p:tgtEl>
                                          <p:spTgt spid="2"/>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300"/>
                                        <p:tgtEl>
                                          <p:spTgt spid="4"/>
                                        </p:tgtEl>
                                      </p:cBhvr>
                                    </p:animEffect>
                                  </p:childTnLst>
                                </p:cTn>
                              </p:par>
                            </p:childTnLst>
                          </p:cTn>
                        </p:par>
                        <p:par>
                          <p:cTn id="20" fill="hold">
                            <p:stCondLst>
                              <p:cond delay="1200"/>
                            </p:stCondLst>
                            <p:childTnLst>
                              <p:par>
                                <p:cTn id="21" presetID="10" presetClass="entr" presetSubtype="0" fill="hold" grpId="0"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300"/>
                                        <p:tgtEl>
                                          <p:spTgt spid="5"/>
                                        </p:tgtEl>
                                      </p:cBhvr>
                                    </p:animEffect>
                                  </p:childTnLst>
                                </p:cTn>
                              </p:par>
                            </p:childTnLst>
                          </p:cTn>
                        </p:par>
                        <p:par>
                          <p:cTn id="28" fill="hold">
                            <p:stCondLst>
                              <p:cond delay="1800"/>
                            </p:stCondLst>
                            <p:childTnLst>
                              <p:par>
                                <p:cTn id="29" presetID="26" presetClass="emph" presetSubtype="0" fill="hold" grpId="0" nodeType="afterEffect">
                                  <p:stCondLst>
                                    <p:cond delay="0"/>
                                  </p:stCondLst>
                                  <p:childTnLst>
                                    <p:animEffect transition="out" filter="fade">
                                      <p:cBhvr>
                                        <p:cTn id="30" dur="2000" tmFilter="0, 0; .2, .5; .8, .5; 1, 0"/>
                                        <p:tgtEl>
                                          <p:spTgt spid="17460"/>
                                        </p:tgtEl>
                                      </p:cBhvr>
                                    </p:animEffect>
                                    <p:animScale>
                                      <p:cBhvr>
                                        <p:cTn id="31" dur="1000" autoRev="1" fill="hold"/>
                                        <p:tgtEl>
                                          <p:spTgt spid="1746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1" grpId="0" animBg="1"/>
      <p:bldP spid="2" grpId="0" animBg="1"/>
      <p:bldP spid="3" grpId="0" animBg="1"/>
      <p:bldP spid="36867" grpId="0" animBg="1"/>
      <p:bldP spid="4" grpId="0" animBg="1"/>
      <p:bldP spid="5" grpId="0" animBg="1"/>
      <p:bldP spid="17460"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5" name="Rechteck 4"/>
          <p:cNvSpPr>
            <a:spLocks noChangeArrowheads="1"/>
          </p:cNvSpPr>
          <p:nvPr/>
        </p:nvSpPr>
        <p:spPr bwMode="auto">
          <a:xfrm>
            <a:off x="172004" y="3103673"/>
            <a:ext cx="8782476" cy="2921887"/>
          </a:xfrm>
          <a:prstGeom prst="rect">
            <a:avLst/>
          </a:prstGeom>
          <a:noFill/>
          <a:ln w="9525" algn="ctr">
            <a:noFill/>
            <a:round/>
            <a:headEnd/>
            <a:tailEnd/>
          </a:ln>
        </p:spPr>
        <p:txBody>
          <a:bodyPr wrap="none" anchor="ctr"/>
          <a:lstStyle/>
          <a:p>
            <a:pPr marL="36000" algn="ctr"/>
            <a:r>
              <a:rPr lang="tr-TR" sz="8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İşitme Kaybını </a:t>
            </a:r>
          </a:p>
          <a:p>
            <a:pPr marL="36000" algn="ctr"/>
            <a:r>
              <a:rPr lang="tr-TR" sz="8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Etkileyen Faktörler?</a:t>
            </a:r>
            <a:endParaRPr lang="tr-TR" sz="8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descr="D:\DOKTOR\1-ISTANBULUZMAN\1-EĞİTİM KURUMU\1. İstanbuluzman\Fiziksel Risk Etmenleri\Yardımcı\Resimler\KKB-Resim\Cochlea (2).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36824" y="520698"/>
            <a:ext cx="3997326" cy="2831019"/>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77420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İŞİTME KAYBINI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ETKİLEYEN FAKTÖRLER*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0" lvl="1" algn="ctr">
              <a:spcAft>
                <a:spcPts val="1200"/>
              </a:spcAft>
              <a:buClr>
                <a:srgbClr val="292929"/>
              </a:buClr>
              <a:defRPr/>
            </a:pPr>
            <a:endParaRPr lang="tr-TR" sz="800" b="1" i="1" dirty="0" smtClean="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Gürültüyü Meydana Getiren	: </a:t>
            </a:r>
            <a:r>
              <a:rPr lang="tr-TR" b="1" i="1" dirty="0">
                <a:solidFill>
                  <a:srgbClr val="000000"/>
                </a:solidFill>
                <a:latin typeface="Calibri" pitchFamily="34" charset="0"/>
                <a:cs typeface="Calibri" pitchFamily="34" charset="0"/>
              </a:rPr>
              <a:t>Sesin Frekansı</a:t>
            </a:r>
          </a:p>
          <a:p>
            <a:pPr marL="342900" lvl="1" indent="-216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Gürültüyü </a:t>
            </a:r>
            <a:r>
              <a:rPr lang="tr-TR" i="1" dirty="0">
                <a:solidFill>
                  <a:srgbClr val="000000"/>
                </a:solidFill>
                <a:latin typeface="Calibri" pitchFamily="34" charset="0"/>
                <a:cs typeface="Calibri" pitchFamily="34" charset="0"/>
              </a:rPr>
              <a:t>Meydana Getiren	: </a:t>
            </a:r>
            <a:r>
              <a:rPr lang="tr-TR" b="1" i="1" dirty="0">
                <a:solidFill>
                  <a:srgbClr val="000000"/>
                </a:solidFill>
                <a:latin typeface="Calibri" pitchFamily="34" charset="0"/>
                <a:cs typeface="Calibri" pitchFamily="34" charset="0"/>
              </a:rPr>
              <a:t>Sesin </a:t>
            </a:r>
            <a:r>
              <a:rPr lang="tr-TR" b="1" i="1" dirty="0" smtClean="0">
                <a:solidFill>
                  <a:srgbClr val="000000"/>
                </a:solidFill>
                <a:latin typeface="Calibri" pitchFamily="34" charset="0"/>
                <a:cs typeface="Calibri" pitchFamily="34" charset="0"/>
              </a:rPr>
              <a:t>Şiddeti</a:t>
            </a:r>
            <a:endParaRPr lang="tr-TR" b="1" i="1" dirty="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Gürültüden </a:t>
            </a:r>
            <a:r>
              <a:rPr lang="tr-TR" i="1" dirty="0">
                <a:solidFill>
                  <a:srgbClr val="000000"/>
                </a:solidFill>
                <a:latin typeface="Calibri" pitchFamily="34" charset="0"/>
                <a:cs typeface="Calibri" pitchFamily="34" charset="0"/>
              </a:rPr>
              <a:t>Etkilenme </a:t>
            </a:r>
            <a:r>
              <a:rPr lang="tr-TR" i="1" dirty="0" smtClean="0">
                <a:solidFill>
                  <a:srgbClr val="000000"/>
                </a:solidFill>
                <a:latin typeface="Calibri" pitchFamily="34" charset="0"/>
                <a:cs typeface="Calibri" pitchFamily="34" charset="0"/>
              </a:rPr>
              <a:t>	</a:t>
            </a:r>
            <a:r>
              <a:rPr lang="tr-TR" i="1" dirty="0">
                <a:solidFill>
                  <a:srgbClr val="000000"/>
                </a:solidFill>
                <a:latin typeface="Calibri" pitchFamily="34" charset="0"/>
                <a:cs typeface="Calibri" pitchFamily="34" charset="0"/>
              </a:rPr>
              <a:t>	: </a:t>
            </a:r>
            <a:r>
              <a:rPr lang="tr-TR" b="1" i="1" dirty="0" smtClean="0">
                <a:solidFill>
                  <a:srgbClr val="000000"/>
                </a:solidFill>
                <a:latin typeface="Calibri" pitchFamily="34" charset="0"/>
                <a:cs typeface="Calibri" pitchFamily="34" charset="0"/>
              </a:rPr>
              <a:t>(Maruziyet) Süresi</a:t>
            </a:r>
            <a:endParaRPr lang="tr-TR" b="1" i="1" dirty="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Gürültüye Maruz Kalan </a:t>
            </a:r>
            <a:r>
              <a:rPr lang="tr-TR" i="1" dirty="0" smtClean="0">
                <a:solidFill>
                  <a:srgbClr val="000000"/>
                </a:solidFill>
                <a:latin typeface="Calibri" pitchFamily="34" charset="0"/>
                <a:cs typeface="Calibri" pitchFamily="34" charset="0"/>
              </a:rPr>
              <a:t>	</a:t>
            </a:r>
            <a:r>
              <a:rPr lang="tr-TR" i="1" dirty="0">
                <a:solidFill>
                  <a:srgbClr val="000000"/>
                </a:solidFill>
                <a:latin typeface="Calibri" pitchFamily="34" charset="0"/>
                <a:cs typeface="Calibri" pitchFamily="34" charset="0"/>
              </a:rPr>
              <a:t>	: </a:t>
            </a:r>
            <a:r>
              <a:rPr lang="tr-TR" b="1" i="1" dirty="0" smtClean="0">
                <a:solidFill>
                  <a:srgbClr val="000000"/>
                </a:solidFill>
                <a:latin typeface="Calibri" pitchFamily="34" charset="0"/>
                <a:cs typeface="Calibri" pitchFamily="34" charset="0"/>
              </a:rPr>
              <a:t>Kişinin Yaşı</a:t>
            </a:r>
          </a:p>
          <a:p>
            <a:pPr marL="342900" lvl="1" indent="-216000">
              <a:spcAft>
                <a:spcPts val="0"/>
              </a:spcAft>
              <a:buClr>
                <a:srgbClr val="292929"/>
              </a:buClr>
              <a:buFont typeface="+mj-lt"/>
              <a:buAutoNum type="arabicPeriod"/>
              <a:defRPr/>
            </a:pPr>
            <a:endParaRPr lang="tr-TR" sz="800" b="1" i="1" dirty="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Gürültüye </a:t>
            </a:r>
            <a:r>
              <a:rPr lang="tr-TR" i="1" dirty="0" smtClean="0">
                <a:solidFill>
                  <a:srgbClr val="000000"/>
                </a:solidFill>
                <a:latin typeface="Calibri" pitchFamily="34" charset="0"/>
                <a:cs typeface="Calibri" pitchFamily="34" charset="0"/>
              </a:rPr>
              <a:t>Maruz Kalan Kişinin</a:t>
            </a:r>
            <a:r>
              <a:rPr lang="tr-TR" i="1" dirty="0">
                <a:solidFill>
                  <a:srgbClr val="000000"/>
                </a:solidFill>
                <a:latin typeface="Calibri" pitchFamily="34" charset="0"/>
                <a:cs typeface="Calibri" pitchFamily="34" charset="0"/>
              </a:rPr>
              <a:t>	</a:t>
            </a:r>
            <a:r>
              <a:rPr lang="tr-TR" i="1" dirty="0" smtClean="0">
                <a:solidFill>
                  <a:srgbClr val="000000"/>
                </a:solidFill>
                <a:latin typeface="Calibri" pitchFamily="34" charset="0"/>
                <a:cs typeface="Calibri" pitchFamily="34" charset="0"/>
              </a:rPr>
              <a:t>: </a:t>
            </a:r>
            <a:r>
              <a:rPr lang="tr-TR" b="1" i="1" dirty="0">
                <a:solidFill>
                  <a:srgbClr val="000000"/>
                </a:solidFill>
                <a:latin typeface="Calibri" pitchFamily="34" charset="0"/>
                <a:cs typeface="Calibri" pitchFamily="34" charset="0"/>
              </a:rPr>
              <a:t>Kişisel </a:t>
            </a:r>
            <a:r>
              <a:rPr lang="tr-TR" b="1" i="1" dirty="0" smtClean="0">
                <a:solidFill>
                  <a:srgbClr val="000000"/>
                </a:solidFill>
                <a:latin typeface="Calibri" pitchFamily="34" charset="0"/>
                <a:cs typeface="Calibri" pitchFamily="34" charset="0"/>
              </a:rPr>
              <a:t>Duyarlığı (!</a:t>
            </a:r>
            <a:r>
              <a:rPr lang="el-GR" b="1" i="1" dirty="0" smtClean="0">
                <a:solidFill>
                  <a:srgbClr val="000000"/>
                </a:solidFill>
                <a:latin typeface="Calibri" pitchFamily="34" charset="0"/>
                <a:cs typeface="Calibri" pitchFamily="34" charset="0"/>
              </a:rPr>
              <a:t>)</a:t>
            </a:r>
            <a:endParaRPr lang="el-GR" b="1" i="1" dirty="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Gürültüye Maruz Kalan Kişinin	: </a:t>
            </a:r>
            <a:r>
              <a:rPr lang="tr-TR" b="1" i="1" dirty="0">
                <a:solidFill>
                  <a:srgbClr val="000000"/>
                </a:solidFill>
                <a:latin typeface="Calibri" pitchFamily="34" charset="0"/>
                <a:cs typeface="Calibri" pitchFamily="34" charset="0"/>
              </a:rPr>
              <a:t>Cinsiyeti </a:t>
            </a:r>
            <a:r>
              <a:rPr lang="tr-TR" b="1" i="1" dirty="0" smtClean="0">
                <a:solidFill>
                  <a:srgbClr val="000000"/>
                </a:solidFill>
                <a:latin typeface="Calibri" pitchFamily="34" charset="0"/>
                <a:cs typeface="Calibri" pitchFamily="34" charset="0"/>
              </a:rPr>
              <a:t>(!</a:t>
            </a:r>
            <a:r>
              <a:rPr lang="el-GR" b="1" i="1" dirty="0" smtClean="0">
                <a:solidFill>
                  <a:srgbClr val="000000"/>
                </a:solidFill>
                <a:latin typeface="Calibri" pitchFamily="34" charset="0"/>
                <a:cs typeface="Calibri" pitchFamily="34" charset="0"/>
              </a:rPr>
              <a:t>)</a:t>
            </a:r>
            <a:endParaRPr lang="tr-TR" b="1" i="1" dirty="0" smtClean="0">
              <a:solidFill>
                <a:srgbClr val="000000"/>
              </a:solidFill>
              <a:latin typeface="Calibri" pitchFamily="34" charset="0"/>
              <a:cs typeface="Calibri" pitchFamily="34" charset="0"/>
            </a:endParaRPr>
          </a:p>
          <a:p>
            <a:pPr marL="342900" lvl="1" indent="-216000">
              <a:spcAft>
                <a:spcPts val="0"/>
              </a:spcAft>
              <a:buClr>
                <a:srgbClr val="292929"/>
              </a:buClr>
              <a:buFont typeface="+mj-lt"/>
              <a:buAutoNum type="arabicPeriod"/>
              <a:defRPr/>
            </a:pPr>
            <a:endParaRPr lang="tr-TR" b="1" i="1" dirty="0">
              <a:solidFill>
                <a:srgbClr val="000000"/>
              </a:solidFill>
              <a:latin typeface="Calibri" pitchFamily="34" charset="0"/>
              <a:cs typeface="Calibri" pitchFamily="34" charset="0"/>
            </a:endParaRPr>
          </a:p>
        </p:txBody>
      </p:sp>
      <p:sp>
        <p:nvSpPr>
          <p:cNvPr id="2662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664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664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664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664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664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GÜRÜLTÜYE BAĞLI İŞİTME KAYBI NEDENLERİ</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3"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Etkileyen faktörler nelerdir</a:t>
              </a:r>
              <a:endParaRPr lang="tr-TR" sz="1000" b="1" dirty="0" smtClean="0">
                <a:latin typeface="Cambria" pitchFamily="18" charset="0"/>
              </a:endParaRPr>
            </a:p>
          </p:txBody>
        </p:sp>
      </p:grpSp>
    </p:spTree>
    <p:extLst>
      <p:ext uri="{BB962C8B-B14F-4D97-AF65-F5344CB8AC3E}">
        <p14:creationId xmlns:p14="http://schemas.microsoft.com/office/powerpoint/2010/main" val="994144619"/>
      </p:ext>
    </p:extLst>
  </p:cSld>
  <p:clrMapOvr>
    <a:masterClrMapping/>
  </p:clrMapOvr>
  <p:transition>
    <p:fade/>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4" name="Grup 3"/>
          <p:cNvGrpSpPr/>
          <p:nvPr/>
        </p:nvGrpSpPr>
        <p:grpSpPr>
          <a:xfrm>
            <a:off x="270208" y="1129887"/>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816101" y="10981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gürültü açısından değerlendirilecek bir işyerinde dikkate alınacak parametrelerdendir? </a:t>
            </a:r>
          </a:p>
          <a:p>
            <a:pPr marL="800100" lvl="1" indent="-342900">
              <a:buFont typeface="+mj-lt"/>
              <a:buAutoNum type="alphaLcParenR"/>
            </a:pPr>
            <a:r>
              <a:rPr lang="tr-TR" sz="1600" i="1" dirty="0">
                <a:solidFill>
                  <a:srgbClr val="000000"/>
                </a:solidFill>
                <a:latin typeface="Calibri" pitchFamily="34" charset="0"/>
                <a:cs typeface="Calibri" pitchFamily="34" charset="0"/>
              </a:rPr>
              <a:t>Şiddet ve frekans</a:t>
            </a:r>
          </a:p>
          <a:p>
            <a:pPr marL="800100" lvl="1" indent="-342900">
              <a:buFont typeface="+mj-lt"/>
              <a:buAutoNum type="alphaLcParenR"/>
            </a:pPr>
            <a:r>
              <a:rPr lang="tr-TR" sz="1600" i="1" dirty="0">
                <a:solidFill>
                  <a:srgbClr val="000000"/>
                </a:solidFill>
                <a:latin typeface="Calibri" pitchFamily="34" charset="0"/>
                <a:cs typeface="Calibri" pitchFamily="34" charset="0"/>
              </a:rPr>
              <a:t>Şiddet ve </a:t>
            </a:r>
            <a:r>
              <a:rPr lang="tr-TR" sz="1600" i="1" dirty="0" err="1">
                <a:solidFill>
                  <a:srgbClr val="000000"/>
                </a:solidFill>
                <a:latin typeface="Calibri" pitchFamily="34" charset="0"/>
                <a:cs typeface="Calibri" pitchFamily="34" charset="0"/>
              </a:rPr>
              <a:t>maruziyet</a:t>
            </a:r>
            <a:r>
              <a:rPr lang="tr-TR" sz="1600" i="1" dirty="0">
                <a:solidFill>
                  <a:srgbClr val="000000"/>
                </a:solidFill>
                <a:latin typeface="Calibri" pitchFamily="34" charset="0"/>
                <a:cs typeface="Calibri" pitchFamily="34" charset="0"/>
              </a:rPr>
              <a:t> süresi</a:t>
            </a:r>
          </a:p>
          <a:p>
            <a:pPr marL="800100" lvl="1" indent="-342900">
              <a:buFont typeface="+mj-lt"/>
              <a:buAutoNum type="alphaLcParenR"/>
            </a:pPr>
            <a:r>
              <a:rPr lang="tr-TR" sz="1600" i="1" dirty="0">
                <a:solidFill>
                  <a:srgbClr val="000000"/>
                </a:solidFill>
                <a:latin typeface="Calibri" pitchFamily="34" charset="0"/>
                <a:cs typeface="Calibri" pitchFamily="34" charset="0"/>
              </a:rPr>
              <a:t>Frekans ve </a:t>
            </a:r>
            <a:r>
              <a:rPr lang="tr-TR" sz="1600" i="1" dirty="0" err="1">
                <a:solidFill>
                  <a:srgbClr val="000000"/>
                </a:solidFill>
                <a:latin typeface="Calibri" pitchFamily="34" charset="0"/>
                <a:cs typeface="Calibri" pitchFamily="34" charset="0"/>
              </a:rPr>
              <a:t>maruziyet</a:t>
            </a:r>
            <a:r>
              <a:rPr lang="tr-TR" sz="1600" i="1" dirty="0">
                <a:solidFill>
                  <a:srgbClr val="000000"/>
                </a:solidFill>
                <a:latin typeface="Calibri" pitchFamily="34" charset="0"/>
                <a:cs typeface="Calibri" pitchFamily="34" charset="0"/>
              </a:rPr>
              <a:t> süresi</a:t>
            </a:r>
          </a:p>
          <a:p>
            <a:pPr marL="800100" lvl="1" indent="-342900">
              <a:buFont typeface="+mj-lt"/>
              <a:buAutoNum type="alphaLcParenR"/>
            </a:pPr>
            <a:r>
              <a:rPr lang="tr-TR" sz="1600" i="1" dirty="0">
                <a:solidFill>
                  <a:srgbClr val="FF0000"/>
                </a:solidFill>
                <a:latin typeface="Calibri" pitchFamily="34" charset="0"/>
                <a:cs typeface="Calibri" pitchFamily="34" charset="0"/>
              </a:rPr>
              <a:t>Şiddet, frekans ve </a:t>
            </a:r>
            <a:r>
              <a:rPr lang="tr-TR" sz="1600" i="1" dirty="0" err="1">
                <a:solidFill>
                  <a:srgbClr val="FF0000"/>
                </a:solidFill>
                <a:latin typeface="Calibri" pitchFamily="34" charset="0"/>
                <a:cs typeface="Calibri" pitchFamily="34" charset="0"/>
              </a:rPr>
              <a:t>maruziyet</a:t>
            </a:r>
            <a:r>
              <a:rPr lang="tr-TR" sz="1600" i="1" dirty="0">
                <a:solidFill>
                  <a:srgbClr val="FF0000"/>
                </a:solidFill>
                <a:latin typeface="Calibri" pitchFamily="34" charset="0"/>
                <a:cs typeface="Calibri" pitchFamily="34" charset="0"/>
              </a:rPr>
              <a:t> </a:t>
            </a:r>
            <a:r>
              <a:rPr lang="tr-TR" sz="1600" i="1" dirty="0" smtClean="0">
                <a:solidFill>
                  <a:srgbClr val="FF0000"/>
                </a:solidFill>
                <a:latin typeface="Calibri" pitchFamily="34" charset="0"/>
                <a:cs typeface="Calibri" pitchFamily="34" charset="0"/>
              </a:rPr>
              <a:t>süresi	</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243287260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left)">
                                      <p:cBhvr>
                                        <p:cTn id="11" dur="2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grpSp>
        <p:nvGrpSpPr>
          <p:cNvPr id="8" name="75 Grup"/>
          <p:cNvGrpSpPr/>
          <p:nvPr/>
        </p:nvGrpSpPr>
        <p:grpSpPr>
          <a:xfrm>
            <a:off x="750946" y="1633804"/>
            <a:ext cx="3363855" cy="2480987"/>
            <a:chOff x="0" y="0"/>
            <a:chExt cx="5778279" cy="3429000"/>
          </a:xfrm>
        </p:grpSpPr>
        <p:grpSp>
          <p:nvGrpSpPr>
            <p:cNvPr id="24" name="35 Grup"/>
            <p:cNvGrpSpPr/>
            <p:nvPr/>
          </p:nvGrpSpPr>
          <p:grpSpPr>
            <a:xfrm>
              <a:off x="367567" y="319456"/>
              <a:ext cx="4403296" cy="2902924"/>
              <a:chOff x="367566" y="319456"/>
              <a:chExt cx="4403297" cy="2902924"/>
            </a:xfrm>
          </p:grpSpPr>
          <p:cxnSp>
            <p:nvCxnSpPr>
              <p:cNvPr id="26" name="62 Düz Bağlayıcı"/>
              <p:cNvCxnSpPr/>
              <p:nvPr/>
            </p:nvCxnSpPr>
            <p:spPr>
              <a:xfrm>
                <a:off x="380281" y="2001614"/>
                <a:ext cx="4390582"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cxnSp>
            <p:nvCxnSpPr>
              <p:cNvPr id="28" name="64 Düz Bağlayıcı"/>
              <p:cNvCxnSpPr/>
              <p:nvPr/>
            </p:nvCxnSpPr>
            <p:spPr>
              <a:xfrm rot="5400000">
                <a:off x="-1083896" y="1770918"/>
                <a:ext cx="2902924"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grpSp>
        <p:sp>
          <p:nvSpPr>
            <p:cNvPr id="13" name="74 Dikdörtgen"/>
            <p:cNvSpPr/>
            <p:nvPr/>
          </p:nvSpPr>
          <p:spPr>
            <a:xfrm>
              <a:off x="0" y="0"/>
              <a:ext cx="5778279" cy="342900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grpSp>
      <p:sp>
        <p:nvSpPr>
          <p:cNvPr id="11" name="Rectangle 11"/>
          <p:cNvSpPr>
            <a:spLocks noChangeArrowheads="1"/>
          </p:cNvSpPr>
          <p:nvPr/>
        </p:nvSpPr>
        <p:spPr bwMode="gray">
          <a:xfrm>
            <a:off x="734323" y="1193072"/>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nchorCtr="1"/>
          <a:lstStyle/>
          <a:p>
            <a:pPr algn="ctr" defTabSz="801688" eaLnBrk="0" hangingPunct="0">
              <a:defRPr/>
            </a:pP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39" name="Rectangle 11"/>
          <p:cNvSpPr>
            <a:spLocks noChangeArrowheads="1"/>
          </p:cNvSpPr>
          <p:nvPr/>
        </p:nvSpPr>
        <p:spPr bwMode="gray">
          <a:xfrm>
            <a:off x="4932512" y="1190197"/>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algn="ctr" defTabSz="801688" eaLnBrk="0" hangingPunct="0">
              <a:defRPr/>
            </a:pP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8" name="75 Grup"/>
          <p:cNvGrpSpPr/>
          <p:nvPr/>
        </p:nvGrpSpPr>
        <p:grpSpPr>
          <a:xfrm>
            <a:off x="4949135" y="1639555"/>
            <a:ext cx="3363855" cy="2483862"/>
            <a:chOff x="0" y="0"/>
            <a:chExt cx="5778279" cy="3429000"/>
          </a:xfrm>
        </p:grpSpPr>
        <p:grpSp>
          <p:nvGrpSpPr>
            <p:cNvPr id="42" name="35 Grup"/>
            <p:cNvGrpSpPr/>
            <p:nvPr/>
          </p:nvGrpSpPr>
          <p:grpSpPr>
            <a:xfrm>
              <a:off x="367570" y="345276"/>
              <a:ext cx="4588810" cy="2902925"/>
              <a:chOff x="367570" y="345276"/>
              <a:chExt cx="4588809" cy="2902924"/>
            </a:xfrm>
          </p:grpSpPr>
          <p:cxnSp>
            <p:nvCxnSpPr>
              <p:cNvPr id="44" name="62 Düz Bağlayıcı"/>
              <p:cNvCxnSpPr/>
              <p:nvPr/>
            </p:nvCxnSpPr>
            <p:spPr>
              <a:xfrm>
                <a:off x="380280" y="2027435"/>
                <a:ext cx="4576099"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cxnSp>
            <p:nvCxnSpPr>
              <p:cNvPr id="46" name="64 Düz Bağlayıcı"/>
              <p:cNvCxnSpPr/>
              <p:nvPr/>
            </p:nvCxnSpPr>
            <p:spPr>
              <a:xfrm rot="5400000">
                <a:off x="-1083892" y="1796738"/>
                <a:ext cx="2902924"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grpSp>
        <p:sp>
          <p:nvSpPr>
            <p:cNvPr id="41" name="74 Dikdörtgen"/>
            <p:cNvSpPr/>
            <p:nvPr/>
          </p:nvSpPr>
          <p:spPr>
            <a:xfrm>
              <a:off x="0" y="0"/>
              <a:ext cx="5778279" cy="3429000"/>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grpSp>
      <p:sp>
        <p:nvSpPr>
          <p:cNvPr id="63" name="Rectangle 5"/>
          <p:cNvSpPr>
            <a:spLocks noChangeArrowheads="1"/>
          </p:cNvSpPr>
          <p:nvPr/>
        </p:nvSpPr>
        <p:spPr bwMode="gray">
          <a:xfrm>
            <a:off x="747317" y="4114190"/>
            <a:ext cx="3376800" cy="1700015"/>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Aynı sürede daha çok dalga üreten sesin frekansı daha yüksektir.</a:t>
            </a:r>
          </a:p>
          <a:p>
            <a:pPr algn="ctr"/>
            <a:endParaRPr lang="tr-TR" sz="1400" dirty="0" smtClean="0">
              <a:solidFill>
                <a:srgbClr val="000000"/>
              </a:solidFill>
              <a:latin typeface="Calibri" pitchFamily="34" charset="0"/>
              <a:cs typeface="Calibri" pitchFamily="34" charset="0"/>
            </a:endParaRPr>
          </a:p>
          <a:p>
            <a:pPr algn="ctr"/>
            <a:r>
              <a:rPr lang="tr-TR" sz="1400" i="1" dirty="0" smtClean="0">
                <a:solidFill>
                  <a:srgbClr val="000000"/>
                </a:solidFill>
                <a:latin typeface="Calibri" pitchFamily="34" charset="0"/>
                <a:cs typeface="Calibri" pitchFamily="34" charset="0"/>
              </a:rPr>
              <a:t>Kulağımız için yüksek frekanslı (ince-tiz) sesler, alçak frekanslı (kalın-pes) seslerden daha zararlıdır.</a:t>
            </a:r>
          </a:p>
          <a:p>
            <a:pPr algn="ctr"/>
            <a:endParaRPr lang="tr-TR" sz="1600" dirty="0" smtClean="0">
              <a:solidFill>
                <a:srgbClr val="000000"/>
              </a:solidFill>
              <a:latin typeface="Calibri" pitchFamily="34" charset="0"/>
              <a:cs typeface="Calibri" pitchFamily="34" charset="0"/>
            </a:endParaRPr>
          </a:p>
        </p:txBody>
      </p:sp>
      <p:sp>
        <p:nvSpPr>
          <p:cNvPr id="64" name="Rectangle 5"/>
          <p:cNvSpPr>
            <a:spLocks noChangeArrowheads="1"/>
          </p:cNvSpPr>
          <p:nvPr/>
        </p:nvSpPr>
        <p:spPr bwMode="gray">
          <a:xfrm>
            <a:off x="4939753" y="4114189"/>
            <a:ext cx="3376800" cy="1700015"/>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Aynı sürede daha az dalga üreten sesin frekansı daha düşüktür.</a:t>
            </a:r>
          </a:p>
          <a:p>
            <a:pPr algn="ctr"/>
            <a:endParaRPr lang="tr-TR" sz="1400" dirty="0" smtClean="0">
              <a:solidFill>
                <a:srgbClr val="000000"/>
              </a:solidFill>
              <a:latin typeface="Calibri" pitchFamily="34" charset="0"/>
              <a:cs typeface="Calibri" pitchFamily="34" charset="0"/>
            </a:endParaRPr>
          </a:p>
        </p:txBody>
      </p:sp>
      <p:cxnSp>
        <p:nvCxnSpPr>
          <p:cNvPr id="68" name="62 Düz Bağlayıcı"/>
          <p:cNvCxnSpPr/>
          <p:nvPr/>
        </p:nvCxnSpPr>
        <p:spPr>
          <a:xfrm>
            <a:off x="236207" y="1086458"/>
            <a:ext cx="8532000" cy="0"/>
          </a:xfrm>
          <a:prstGeom prst="line">
            <a:avLst/>
          </a:prstGeom>
          <a:ln w="22225">
            <a:solidFill>
              <a:schemeClr val="bg1">
                <a:lumMod val="50000"/>
              </a:schemeClr>
            </a:solidFill>
            <a:prstDash val="sysDash"/>
          </a:ln>
        </p:spPr>
        <p:style>
          <a:lnRef idx="3">
            <a:schemeClr val="accent1"/>
          </a:lnRef>
          <a:fillRef idx="0">
            <a:schemeClr val="accent1"/>
          </a:fillRef>
          <a:effectRef idx="2">
            <a:schemeClr val="accent1"/>
          </a:effectRef>
          <a:fontRef idx="minor">
            <a:schemeClr val="tx1"/>
          </a:fontRef>
        </p:style>
      </p:cxnSp>
      <p:pic>
        <p:nvPicPr>
          <p:cNvPr id="69" name="68 Resim" descr="Kedi.jpg"/>
          <p:cNvPicPr preferRelativeResize="0">
            <a:picLocks/>
          </p:cNvPicPr>
          <p:nvPr/>
        </p:nvPicPr>
        <p:blipFill>
          <a:blip r:embed="rId3" cstate="print"/>
          <a:stretch>
            <a:fillRect/>
          </a:stretch>
        </p:blipFill>
        <p:spPr>
          <a:xfrm>
            <a:off x="1767697" y="2073560"/>
            <a:ext cx="1188000" cy="54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71" name="70 Resim" descr="Ayı-1.jpg"/>
          <p:cNvPicPr preferRelativeResize="0">
            <a:picLocks/>
          </p:cNvPicPr>
          <p:nvPr/>
        </p:nvPicPr>
        <p:blipFill>
          <a:blip r:embed="rId4" cstate="print"/>
          <a:stretch>
            <a:fillRect/>
          </a:stretch>
        </p:blipFill>
        <p:spPr>
          <a:xfrm>
            <a:off x="5819776" y="2124074"/>
            <a:ext cx="1188000" cy="54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73" name="72 Metin kutusu"/>
          <p:cNvSpPr txBox="1"/>
          <p:nvPr/>
        </p:nvSpPr>
        <p:spPr>
          <a:xfrm>
            <a:off x="759127" y="1250824"/>
            <a:ext cx="3303917" cy="310548"/>
          </a:xfrm>
          <a:prstGeom prst="rect">
            <a:avLst/>
          </a:prstGeom>
          <a:noFill/>
        </p:spPr>
        <p:txBody>
          <a:bodyPr wrap="square" rtlCol="0" anchor="ctr" anchorCtr="1">
            <a:noAutofit/>
          </a:bodyPr>
          <a:lstStyle/>
          <a:p>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YÜKSEK FREKANS (İNCE-TİZ SES)</a:t>
            </a:r>
            <a:endParaRPr lang="tr-TR" dirty="0">
              <a:solidFill>
                <a:srgbClr val="000000"/>
              </a:solidFill>
            </a:endParaRPr>
          </a:p>
        </p:txBody>
      </p:sp>
      <p:sp>
        <p:nvSpPr>
          <p:cNvPr id="74" name="73 Metin kutusu"/>
          <p:cNvSpPr txBox="1"/>
          <p:nvPr/>
        </p:nvSpPr>
        <p:spPr>
          <a:xfrm>
            <a:off x="4942938" y="1242197"/>
            <a:ext cx="3381553" cy="310548"/>
          </a:xfrm>
          <a:prstGeom prst="rect">
            <a:avLst/>
          </a:prstGeom>
          <a:noFill/>
        </p:spPr>
        <p:txBody>
          <a:bodyPr wrap="square" rtlCol="0" anchor="ctr" anchorCtr="1">
            <a:noAutofit/>
          </a:bodyPr>
          <a:lstStyle/>
          <a:p>
            <a:pPr algn="ctr" defTabSz="801688" eaLnBrk="0" hangingPunct="0">
              <a:defRPr/>
            </a:pPr>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DÜŞÜK FREKANS (KALIN-PES SES)</a:t>
            </a: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75" name="56 Metin kutusu"/>
          <p:cNvSpPr txBox="1"/>
          <p:nvPr/>
        </p:nvSpPr>
        <p:spPr>
          <a:xfrm>
            <a:off x="3563967" y="2963294"/>
            <a:ext cx="638355" cy="245724"/>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smtClean="0">
                <a:solidFill>
                  <a:srgbClr val="000000"/>
                </a:solidFill>
              </a:rPr>
              <a:t>ZAMAN</a:t>
            </a:r>
            <a:endParaRPr lang="tr-TR" sz="900" dirty="0">
              <a:solidFill>
                <a:srgbClr val="000000"/>
              </a:solidFill>
            </a:endParaRPr>
          </a:p>
        </p:txBody>
      </p:sp>
      <p:sp>
        <p:nvSpPr>
          <p:cNvPr id="76" name="57 Metin kutusu"/>
          <p:cNvSpPr txBox="1"/>
          <p:nvPr/>
        </p:nvSpPr>
        <p:spPr>
          <a:xfrm>
            <a:off x="721279" y="1686466"/>
            <a:ext cx="685009" cy="3191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a:solidFill>
                  <a:srgbClr val="000000"/>
                </a:solidFill>
              </a:rPr>
              <a:t>BASINÇ</a:t>
            </a:r>
          </a:p>
        </p:txBody>
      </p:sp>
      <p:sp>
        <p:nvSpPr>
          <p:cNvPr id="77" name="56 Metin kutusu"/>
          <p:cNvSpPr txBox="1"/>
          <p:nvPr/>
        </p:nvSpPr>
        <p:spPr>
          <a:xfrm>
            <a:off x="7799891" y="2958619"/>
            <a:ext cx="638355" cy="245724"/>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smtClean="0">
                <a:solidFill>
                  <a:srgbClr val="000000"/>
                </a:solidFill>
              </a:rPr>
              <a:t>ZAMAN</a:t>
            </a:r>
            <a:endParaRPr lang="tr-TR" sz="900" dirty="0">
              <a:solidFill>
                <a:srgbClr val="000000"/>
              </a:solidFill>
            </a:endParaRPr>
          </a:p>
        </p:txBody>
      </p:sp>
      <p:sp>
        <p:nvSpPr>
          <p:cNvPr id="78" name="57 Metin kutusu"/>
          <p:cNvSpPr txBox="1"/>
          <p:nvPr/>
        </p:nvSpPr>
        <p:spPr>
          <a:xfrm>
            <a:off x="4910841" y="1718093"/>
            <a:ext cx="685009" cy="3191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a:solidFill>
                  <a:srgbClr val="000000"/>
                </a:solidFill>
              </a:rPr>
              <a:t>BASINÇ</a:t>
            </a:r>
          </a:p>
        </p:txBody>
      </p:sp>
      <p:sp>
        <p:nvSpPr>
          <p:cNvPr id="7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FREKANSA GÖRE İŞİTME KAYBI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86" name="Group 92"/>
          <p:cNvGrpSpPr>
            <a:grpSpLocks/>
          </p:cNvGrpSpPr>
          <p:nvPr/>
        </p:nvGrpSpPr>
        <p:grpSpPr bwMode="auto">
          <a:xfrm>
            <a:off x="6354074" y="4919392"/>
            <a:ext cx="2457450" cy="1248495"/>
            <a:chOff x="4008" y="2358"/>
            <a:chExt cx="1548" cy="906"/>
          </a:xfrm>
        </p:grpSpPr>
        <p:sp>
          <p:nvSpPr>
            <p:cNvPr id="87" name="Oval 43"/>
            <p:cNvSpPr>
              <a:spLocks noChangeArrowheads="1"/>
            </p:cNvSpPr>
            <p:nvPr/>
          </p:nvSpPr>
          <p:spPr bwMode="auto">
            <a:xfrm>
              <a:off x="5028" y="2402"/>
              <a:ext cx="376"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sp>
          <p:nvSpPr>
            <p:cNvPr id="88" name="AutoShape 51"/>
            <p:cNvSpPr>
              <a:spLocks noChangeArrowheads="1"/>
            </p:cNvSpPr>
            <p:nvPr/>
          </p:nvSpPr>
          <p:spPr bwMode="auto">
            <a:xfrm>
              <a:off x="4008" y="2358"/>
              <a:ext cx="1548" cy="906"/>
            </a:xfrm>
            <a:prstGeom prst="foldedCorner">
              <a:avLst>
                <a:gd name="adj" fmla="val 9551"/>
              </a:avLst>
            </a:prstGeom>
            <a:gradFill rotWithShape="1">
              <a:gsLst>
                <a:gs pos="0">
                  <a:srgbClr val="FDEB03"/>
                </a:gs>
                <a:gs pos="100000">
                  <a:srgbClr val="FDEB03">
                    <a:gamma/>
                    <a:tint val="26275"/>
                    <a:invGamma/>
                  </a:srgbClr>
                </a:gs>
              </a:gsLst>
              <a:lin ang="5400000" scaled="1"/>
            </a:gradFill>
            <a:ln w="9525">
              <a:solidFill>
                <a:srgbClr val="FFFFFF"/>
              </a:solidFill>
              <a:round/>
              <a:headEnd/>
              <a:tailEnd/>
            </a:ln>
            <a:effectLst>
              <a:outerShdw dist="53882" dir="2700000" algn="ctr" rotWithShape="0">
                <a:schemeClr val="tx1">
                  <a:alpha val="50000"/>
                </a:schemeClr>
              </a:outerShdw>
            </a:effectLst>
          </p:spPr>
          <p:txBody>
            <a:bodyPr wrap="none" anchor="ctr"/>
            <a:lstStyle/>
            <a:p>
              <a:pPr>
                <a:defRPr/>
              </a:pPr>
              <a:endParaRPr lang="de-DE">
                <a:solidFill>
                  <a:srgbClr val="000000"/>
                </a:solidFill>
              </a:endParaRPr>
            </a:p>
          </p:txBody>
        </p:sp>
        <p:sp>
          <p:nvSpPr>
            <p:cNvPr id="89" name="Rectangle 52"/>
            <p:cNvSpPr>
              <a:spLocks noChangeArrowheads="1"/>
            </p:cNvSpPr>
            <p:nvPr/>
          </p:nvSpPr>
          <p:spPr bwMode="auto">
            <a:xfrm>
              <a:off x="4044" y="2408"/>
              <a:ext cx="1483" cy="155"/>
            </a:xfrm>
            <a:prstGeom prst="rect">
              <a:avLst/>
            </a:prstGeom>
            <a:solidFill>
              <a:srgbClr val="FAC400"/>
            </a:solidFill>
            <a:ln w="9525">
              <a:noFill/>
              <a:miter lim="800000"/>
              <a:headEnd/>
              <a:tailEnd/>
            </a:ln>
          </p:spPr>
          <p:txBody>
            <a:bodyPr wrap="none" anchor="ctr"/>
            <a:lstStyle/>
            <a:p>
              <a:pPr algn="ctr" eaLnBrk="0" hangingPunct="0"/>
              <a:r>
                <a:rPr lang="tr-TR" sz="1400" b="1" dirty="0" smtClean="0">
                  <a:solidFill>
                    <a:srgbClr val="000000"/>
                  </a:solidFill>
                  <a:effectLst>
                    <a:outerShdw blurRad="38100" dist="38100" dir="2700000" algn="tl">
                      <a:srgbClr val="000000">
                        <a:alpha val="43137"/>
                      </a:srgbClr>
                    </a:outerShdw>
                  </a:effectLst>
                  <a:latin typeface="Calibri" pitchFamily="34" charset="0"/>
                  <a:cs typeface="Calibri" pitchFamily="34" charset="0"/>
                </a:rPr>
                <a:t>DİPNOT</a:t>
              </a:r>
              <a:endParaRPr lang="en-GB" sz="1400" b="1"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p:txBody>
        </p:sp>
        <p:sp>
          <p:nvSpPr>
            <p:cNvPr id="90" name="Rectangle 52"/>
            <p:cNvSpPr>
              <a:spLocks noChangeArrowheads="1"/>
            </p:cNvSpPr>
            <p:nvPr/>
          </p:nvSpPr>
          <p:spPr bwMode="auto">
            <a:xfrm>
              <a:off x="4044" y="2632"/>
              <a:ext cx="1483" cy="515"/>
            </a:xfrm>
            <a:prstGeom prst="rect">
              <a:avLst/>
            </a:prstGeom>
            <a:noFill/>
            <a:ln w="9525">
              <a:noFill/>
              <a:miter lim="800000"/>
              <a:headEnd/>
              <a:tailEnd/>
            </a:ln>
          </p:spPr>
          <p:txBody>
            <a:bodyPr anchor="ctr"/>
            <a:lstStyle/>
            <a:p>
              <a:pPr algn="ctr"/>
              <a:r>
                <a:rPr lang="tr-TR" sz="1400" dirty="0" smtClean="0">
                  <a:solidFill>
                    <a:srgbClr val="000000"/>
                  </a:solidFill>
                  <a:latin typeface="Calibri" pitchFamily="34" charset="0"/>
                  <a:cs typeface="Calibri" pitchFamily="34" charset="0"/>
                </a:rPr>
                <a:t>Kedi, ayıya göre daha yüksek frekanslı ses üretir ve insan kulağı için daha tehlikelidir.</a:t>
              </a:r>
            </a:p>
          </p:txBody>
        </p:sp>
        <p:sp>
          <p:nvSpPr>
            <p:cNvPr id="91" name="Oval 32"/>
            <p:cNvSpPr>
              <a:spLocks noChangeArrowheads="1"/>
            </p:cNvSpPr>
            <p:nvPr/>
          </p:nvSpPr>
          <p:spPr bwMode="auto">
            <a:xfrm>
              <a:off x="5252" y="2361"/>
              <a:ext cx="249" cy="287"/>
            </a:xfrm>
            <a:prstGeom prst="ellipse">
              <a:avLst/>
            </a:prstGeom>
            <a:gradFill rotWithShape="1">
              <a:gsLst>
                <a:gs pos="0">
                  <a:srgbClr val="ECECEC"/>
                </a:gs>
                <a:gs pos="100000">
                  <a:srgbClr val="B2B2B2"/>
                </a:gs>
              </a:gsLst>
              <a:path path="shape">
                <a:fillToRect l="50000" t="50000" r="50000" b="50000"/>
              </a:path>
            </a:gradFill>
            <a:ln w="19050">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grpSp>
          <p:nvGrpSpPr>
            <p:cNvPr id="92" name="Group 87"/>
            <p:cNvGrpSpPr>
              <a:grpSpLocks/>
            </p:cNvGrpSpPr>
            <p:nvPr/>
          </p:nvGrpSpPr>
          <p:grpSpPr bwMode="auto">
            <a:xfrm>
              <a:off x="5325" y="2421"/>
              <a:ext cx="101" cy="166"/>
              <a:chOff x="6363" y="1672"/>
              <a:chExt cx="222" cy="365"/>
            </a:xfrm>
          </p:grpSpPr>
          <p:sp>
            <p:nvSpPr>
              <p:cNvPr id="93" name="Freeform 88"/>
              <p:cNvSpPr>
                <a:spLocks/>
              </p:cNvSpPr>
              <p:nvPr/>
            </p:nvSpPr>
            <p:spPr bwMode="gray">
              <a:xfrm>
                <a:off x="6363" y="1672"/>
                <a:ext cx="222" cy="276"/>
              </a:xfrm>
              <a:custGeom>
                <a:avLst/>
                <a:gdLst/>
                <a:ahLst/>
                <a:cxnLst>
                  <a:cxn ang="0">
                    <a:pos x="115" y="0"/>
                  </a:cxn>
                  <a:cxn ang="0">
                    <a:pos x="0" y="108"/>
                  </a:cxn>
                  <a:cxn ang="0">
                    <a:pos x="44" y="227"/>
                  </a:cxn>
                  <a:cxn ang="0">
                    <a:pos x="58" y="276"/>
                  </a:cxn>
                  <a:cxn ang="0">
                    <a:pos x="71" y="287"/>
                  </a:cxn>
                  <a:cxn ang="0">
                    <a:pos x="159" y="287"/>
                  </a:cxn>
                  <a:cxn ang="0">
                    <a:pos x="172" y="276"/>
                  </a:cxn>
                  <a:cxn ang="0">
                    <a:pos x="186" y="227"/>
                  </a:cxn>
                  <a:cxn ang="0">
                    <a:pos x="230" y="108"/>
                  </a:cxn>
                  <a:cxn ang="0">
                    <a:pos x="115" y="0"/>
                  </a:cxn>
                </a:cxnLst>
                <a:rect l="0" t="0" r="r" b="b"/>
                <a:pathLst>
                  <a:path w="230" h="287">
                    <a:moveTo>
                      <a:pt x="115" y="0"/>
                    </a:moveTo>
                    <a:cubicBezTo>
                      <a:pt x="51" y="0"/>
                      <a:pt x="0" y="49"/>
                      <a:pt x="0" y="108"/>
                    </a:cubicBezTo>
                    <a:cubicBezTo>
                      <a:pt x="0" y="146"/>
                      <a:pt x="25" y="185"/>
                      <a:pt x="44" y="227"/>
                    </a:cubicBezTo>
                    <a:cubicBezTo>
                      <a:pt x="58" y="276"/>
                      <a:pt x="58" y="276"/>
                      <a:pt x="58" y="276"/>
                    </a:cubicBezTo>
                    <a:cubicBezTo>
                      <a:pt x="58" y="282"/>
                      <a:pt x="64" y="287"/>
                      <a:pt x="71" y="287"/>
                    </a:cubicBezTo>
                    <a:cubicBezTo>
                      <a:pt x="159" y="287"/>
                      <a:pt x="159" y="287"/>
                      <a:pt x="159" y="287"/>
                    </a:cubicBezTo>
                    <a:cubicBezTo>
                      <a:pt x="166" y="287"/>
                      <a:pt x="172" y="282"/>
                      <a:pt x="172" y="276"/>
                    </a:cubicBezTo>
                    <a:cubicBezTo>
                      <a:pt x="186" y="227"/>
                      <a:pt x="186" y="227"/>
                      <a:pt x="186" y="227"/>
                    </a:cubicBezTo>
                    <a:cubicBezTo>
                      <a:pt x="205" y="185"/>
                      <a:pt x="230" y="146"/>
                      <a:pt x="230" y="108"/>
                    </a:cubicBezTo>
                    <a:cubicBezTo>
                      <a:pt x="230" y="49"/>
                      <a:pt x="179" y="0"/>
                      <a:pt x="115" y="0"/>
                    </a:cubicBezTo>
                    <a:close/>
                  </a:path>
                </a:pathLst>
              </a:custGeom>
              <a:gradFill rotWithShape="1">
                <a:gsLst>
                  <a:gs pos="0">
                    <a:srgbClr val="FFFF99"/>
                  </a:gs>
                  <a:gs pos="100000">
                    <a:srgbClr val="FEA501"/>
                  </a:gs>
                </a:gsLst>
                <a:lin ang="5400000" scaled="1"/>
              </a:gradFill>
              <a:ln w="9525">
                <a:solidFill>
                  <a:schemeClr val="bg1"/>
                </a:solidFill>
                <a:round/>
                <a:headEnd/>
                <a:tailEnd/>
              </a:ln>
              <a:effectLst>
                <a:outerShdw dist="35921" dir="2700000" algn="ctr" rotWithShape="0">
                  <a:srgbClr val="333333"/>
                </a:outerShdw>
              </a:effectLst>
            </p:spPr>
            <p:txBody>
              <a:bodyPr/>
              <a:lstStyle/>
              <a:p>
                <a:pPr>
                  <a:defRPr/>
                </a:pPr>
                <a:endParaRPr lang="tr-TR">
                  <a:solidFill>
                    <a:srgbClr val="000000"/>
                  </a:solidFill>
                  <a:latin typeface="Arial" pitchFamily="34" charset="0"/>
                  <a:cs typeface="Arial" pitchFamily="34" charset="0"/>
                </a:endParaRPr>
              </a:p>
            </p:txBody>
          </p:sp>
          <p:sp>
            <p:nvSpPr>
              <p:cNvPr id="94" name="Freeform 89"/>
              <p:cNvSpPr>
                <a:spLocks/>
              </p:cNvSpPr>
              <p:nvPr/>
            </p:nvSpPr>
            <p:spPr bwMode="gray">
              <a:xfrm>
                <a:off x="6418" y="1919"/>
                <a:ext cx="112" cy="86"/>
              </a:xfrm>
              <a:custGeom>
                <a:avLst/>
                <a:gdLst/>
                <a:ahLst/>
                <a:cxnLst>
                  <a:cxn ang="0">
                    <a:pos x="0" y="0"/>
                  </a:cxn>
                  <a:cxn ang="0">
                    <a:pos x="7" y="56"/>
                  </a:cxn>
                  <a:cxn ang="0">
                    <a:pos x="41" y="89"/>
                  </a:cxn>
                  <a:cxn ang="0">
                    <a:pos x="75" y="89"/>
                  </a:cxn>
                  <a:cxn ang="0">
                    <a:pos x="109" y="56"/>
                  </a:cxn>
                  <a:cxn ang="0">
                    <a:pos x="116" y="0"/>
                  </a:cxn>
                  <a:cxn ang="0">
                    <a:pos x="0" y="0"/>
                  </a:cxn>
                </a:cxnLst>
                <a:rect l="0" t="0" r="r" b="b"/>
                <a:pathLst>
                  <a:path w="116" h="89">
                    <a:moveTo>
                      <a:pt x="0" y="0"/>
                    </a:moveTo>
                    <a:cubicBezTo>
                      <a:pt x="0" y="0"/>
                      <a:pt x="6" y="53"/>
                      <a:pt x="7" y="56"/>
                    </a:cubicBezTo>
                    <a:cubicBezTo>
                      <a:pt x="8" y="59"/>
                      <a:pt x="29" y="89"/>
                      <a:pt x="41" y="89"/>
                    </a:cubicBezTo>
                    <a:cubicBezTo>
                      <a:pt x="75" y="89"/>
                      <a:pt x="75" y="89"/>
                      <a:pt x="75" y="89"/>
                    </a:cubicBezTo>
                    <a:cubicBezTo>
                      <a:pt x="87" y="89"/>
                      <a:pt x="108" y="59"/>
                      <a:pt x="109" y="56"/>
                    </a:cubicBezTo>
                    <a:cubicBezTo>
                      <a:pt x="109" y="53"/>
                      <a:pt x="116" y="0"/>
                      <a:pt x="116" y="0"/>
                    </a:cubicBezTo>
                    <a:lnTo>
                      <a:pt x="0" y="0"/>
                    </a:lnTo>
                    <a:close/>
                  </a:path>
                </a:pathLst>
              </a:custGeom>
              <a:solidFill>
                <a:srgbClr val="C0C0C0"/>
              </a:solidFill>
              <a:ln w="9525">
                <a:noFill/>
                <a:round/>
                <a:headEnd/>
                <a:tailEnd/>
              </a:ln>
              <a:effectLst>
                <a:outerShdw dist="35921" dir="2700000" algn="ctr" rotWithShape="0">
                  <a:srgbClr val="333333"/>
                </a:outerShdw>
              </a:effectLst>
            </p:spPr>
            <p:txBody>
              <a:bodyPr/>
              <a:lstStyle/>
              <a:p>
                <a:pPr>
                  <a:defRPr/>
                </a:pPr>
                <a:endParaRPr lang="tr-TR">
                  <a:solidFill>
                    <a:srgbClr val="000000"/>
                  </a:solidFill>
                  <a:latin typeface="Arial" pitchFamily="34" charset="0"/>
                  <a:cs typeface="Arial" pitchFamily="34" charset="0"/>
                </a:endParaRPr>
              </a:p>
            </p:txBody>
          </p:sp>
          <p:sp>
            <p:nvSpPr>
              <p:cNvPr id="95" name="Freeform 90"/>
              <p:cNvSpPr>
                <a:spLocks noEditPoints="1"/>
              </p:cNvSpPr>
              <p:nvPr/>
            </p:nvSpPr>
            <p:spPr bwMode="gray">
              <a:xfrm>
                <a:off x="6419" y="1973"/>
                <a:ext cx="108" cy="64"/>
              </a:xfrm>
              <a:custGeom>
                <a:avLst/>
                <a:gdLst>
                  <a:gd name="T0" fmla="*/ 0 w 112"/>
                  <a:gd name="T1" fmla="*/ 0 h 65"/>
                  <a:gd name="T2" fmla="*/ 1 w 112"/>
                  <a:gd name="T3" fmla="*/ 7 h 65"/>
                  <a:gd name="T4" fmla="*/ 112 w 112"/>
                  <a:gd name="T5" fmla="*/ 18 h 65"/>
                  <a:gd name="T6" fmla="*/ 112 w 112"/>
                  <a:gd name="T7" fmla="*/ 11 h 65"/>
                  <a:gd name="T8" fmla="*/ 0 w 112"/>
                  <a:gd name="T9" fmla="*/ 0 h 65"/>
                  <a:gd name="T10" fmla="*/ 4 w 112"/>
                  <a:gd name="T11" fmla="*/ 33 h 65"/>
                  <a:gd name="T12" fmla="*/ 108 w 112"/>
                  <a:gd name="T13" fmla="*/ 43 h 65"/>
                  <a:gd name="T14" fmla="*/ 109 w 112"/>
                  <a:gd name="T15" fmla="*/ 37 h 65"/>
                  <a:gd name="T16" fmla="*/ 4 w 112"/>
                  <a:gd name="T17" fmla="*/ 26 h 65"/>
                  <a:gd name="T18" fmla="*/ 4 w 112"/>
                  <a:gd name="T19" fmla="*/ 33 h 65"/>
                  <a:gd name="T20" fmla="*/ 14 w 112"/>
                  <a:gd name="T21" fmla="*/ 57 h 65"/>
                  <a:gd name="T22" fmla="*/ 93 w 112"/>
                  <a:gd name="T23" fmla="*/ 65 h 65"/>
                  <a:gd name="T24" fmla="*/ 98 w 112"/>
                  <a:gd name="T25" fmla="*/ 59 h 65"/>
                  <a:gd name="T26" fmla="*/ 9 w 112"/>
                  <a:gd name="T27" fmla="*/ 50 h 65"/>
                  <a:gd name="T28" fmla="*/ 14 w 112"/>
                  <a:gd name="T29" fmla="*/ 57 h 6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2"/>
                  <a:gd name="T46" fmla="*/ 0 h 65"/>
                  <a:gd name="T47" fmla="*/ 112 w 112"/>
                  <a:gd name="T48" fmla="*/ 65 h 6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2" h="65">
                    <a:moveTo>
                      <a:pt x="0" y="0"/>
                    </a:moveTo>
                    <a:cubicBezTo>
                      <a:pt x="0" y="2"/>
                      <a:pt x="1" y="5"/>
                      <a:pt x="1" y="7"/>
                    </a:cubicBezTo>
                    <a:cubicBezTo>
                      <a:pt x="112" y="18"/>
                      <a:pt x="112" y="18"/>
                      <a:pt x="112" y="18"/>
                    </a:cubicBezTo>
                    <a:cubicBezTo>
                      <a:pt x="112" y="16"/>
                      <a:pt x="112" y="13"/>
                      <a:pt x="112" y="11"/>
                    </a:cubicBezTo>
                    <a:lnTo>
                      <a:pt x="0" y="0"/>
                    </a:lnTo>
                    <a:close/>
                    <a:moveTo>
                      <a:pt x="4" y="33"/>
                    </a:moveTo>
                    <a:cubicBezTo>
                      <a:pt x="108" y="43"/>
                      <a:pt x="108" y="43"/>
                      <a:pt x="108" y="43"/>
                    </a:cubicBezTo>
                    <a:cubicBezTo>
                      <a:pt x="108" y="42"/>
                      <a:pt x="108" y="39"/>
                      <a:pt x="109" y="37"/>
                    </a:cubicBezTo>
                    <a:cubicBezTo>
                      <a:pt x="4" y="26"/>
                      <a:pt x="4" y="26"/>
                      <a:pt x="4" y="26"/>
                    </a:cubicBezTo>
                    <a:cubicBezTo>
                      <a:pt x="4" y="29"/>
                      <a:pt x="4" y="31"/>
                      <a:pt x="4" y="33"/>
                    </a:cubicBezTo>
                    <a:close/>
                    <a:moveTo>
                      <a:pt x="14" y="57"/>
                    </a:moveTo>
                    <a:cubicBezTo>
                      <a:pt x="93" y="65"/>
                      <a:pt x="93" y="65"/>
                      <a:pt x="93" y="65"/>
                    </a:cubicBezTo>
                    <a:cubicBezTo>
                      <a:pt x="95" y="63"/>
                      <a:pt x="97" y="61"/>
                      <a:pt x="98" y="59"/>
                    </a:cubicBezTo>
                    <a:cubicBezTo>
                      <a:pt x="9" y="50"/>
                      <a:pt x="9" y="50"/>
                      <a:pt x="9" y="50"/>
                    </a:cubicBezTo>
                    <a:cubicBezTo>
                      <a:pt x="11" y="52"/>
                      <a:pt x="12" y="54"/>
                      <a:pt x="14" y="57"/>
                    </a:cubicBezTo>
                    <a:close/>
                  </a:path>
                </a:pathLst>
              </a:custGeom>
              <a:solidFill>
                <a:schemeClr val="tx1"/>
              </a:solidFill>
              <a:ln w="9525">
                <a:solidFill>
                  <a:schemeClr val="bg1"/>
                </a:solidFill>
                <a:round/>
                <a:headEnd/>
                <a:tailEnd/>
              </a:ln>
            </p:spPr>
            <p:txBody>
              <a:bodyPr/>
              <a:lstStyle/>
              <a:p>
                <a:endParaRPr lang="tr-TR">
                  <a:solidFill>
                    <a:srgbClr val="000000"/>
                  </a:solidFill>
                </a:endParaRPr>
              </a:p>
            </p:txBody>
          </p:sp>
          <p:sp>
            <p:nvSpPr>
              <p:cNvPr id="96" name="Freeform 91"/>
              <p:cNvSpPr>
                <a:spLocks/>
              </p:cNvSpPr>
              <p:nvPr/>
            </p:nvSpPr>
            <p:spPr bwMode="gray">
              <a:xfrm>
                <a:off x="6379" y="1693"/>
                <a:ext cx="69" cy="83"/>
              </a:xfrm>
              <a:custGeom>
                <a:avLst/>
                <a:gdLst>
                  <a:gd name="T0" fmla="*/ 29 w 72"/>
                  <a:gd name="T1" fmla="*/ 72 h 86"/>
                  <a:gd name="T2" fmla="*/ 62 w 72"/>
                  <a:gd name="T3" fmla="*/ 24 h 86"/>
                  <a:gd name="T4" fmla="*/ 71 w 72"/>
                  <a:gd name="T5" fmla="*/ 10 h 86"/>
                  <a:gd name="T6" fmla="*/ 58 w 72"/>
                  <a:gd name="T7" fmla="*/ 1 h 86"/>
                  <a:gd name="T8" fmla="*/ 6 w 72"/>
                  <a:gd name="T9" fmla="*/ 76 h 86"/>
                  <a:gd name="T10" fmla="*/ 19 w 72"/>
                  <a:gd name="T11" fmla="*/ 85 h 86"/>
                  <a:gd name="T12" fmla="*/ 29 w 72"/>
                  <a:gd name="T13" fmla="*/ 72 h 86"/>
                  <a:gd name="T14" fmla="*/ 0 60000 65536"/>
                  <a:gd name="T15" fmla="*/ 0 60000 65536"/>
                  <a:gd name="T16" fmla="*/ 0 60000 65536"/>
                  <a:gd name="T17" fmla="*/ 0 60000 65536"/>
                  <a:gd name="T18" fmla="*/ 0 60000 65536"/>
                  <a:gd name="T19" fmla="*/ 0 60000 65536"/>
                  <a:gd name="T20" fmla="*/ 0 60000 65536"/>
                  <a:gd name="T21" fmla="*/ 0 w 72"/>
                  <a:gd name="T22" fmla="*/ 0 h 86"/>
                  <a:gd name="T23" fmla="*/ 72 w 72"/>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86">
                    <a:moveTo>
                      <a:pt x="29" y="72"/>
                    </a:moveTo>
                    <a:cubicBezTo>
                      <a:pt x="25" y="49"/>
                      <a:pt x="40" y="28"/>
                      <a:pt x="62" y="24"/>
                    </a:cubicBezTo>
                    <a:cubicBezTo>
                      <a:pt x="68" y="23"/>
                      <a:pt x="72" y="17"/>
                      <a:pt x="71" y="10"/>
                    </a:cubicBezTo>
                    <a:cubicBezTo>
                      <a:pt x="70" y="4"/>
                      <a:pt x="64" y="0"/>
                      <a:pt x="58" y="1"/>
                    </a:cubicBezTo>
                    <a:cubicBezTo>
                      <a:pt x="23" y="7"/>
                      <a:pt x="0" y="41"/>
                      <a:pt x="6" y="76"/>
                    </a:cubicBezTo>
                    <a:cubicBezTo>
                      <a:pt x="7" y="82"/>
                      <a:pt x="13" y="86"/>
                      <a:pt x="19" y="85"/>
                    </a:cubicBezTo>
                    <a:cubicBezTo>
                      <a:pt x="26" y="84"/>
                      <a:pt x="30" y="78"/>
                      <a:pt x="29" y="72"/>
                    </a:cubicBezTo>
                    <a:close/>
                  </a:path>
                </a:pathLst>
              </a:custGeom>
              <a:solidFill>
                <a:srgbClr val="FFFFFF"/>
              </a:solidFill>
              <a:ln w="9525">
                <a:noFill/>
                <a:round/>
                <a:headEnd/>
                <a:tailEnd/>
              </a:ln>
            </p:spPr>
            <p:txBody>
              <a:bodyPr/>
              <a:lstStyle/>
              <a:p>
                <a:endParaRPr lang="tr-TR">
                  <a:solidFill>
                    <a:srgbClr val="000000"/>
                  </a:solidFill>
                </a:endParaRPr>
              </a:p>
            </p:txBody>
          </p:sp>
        </p:grpSp>
      </p:grpSp>
      <p:sp>
        <p:nvSpPr>
          <p:cNvPr id="48"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49" name="48 Resim" descr="Düşük Frekan.jpg"/>
          <p:cNvPicPr>
            <a:picLocks noChangeAspect="1"/>
          </p:cNvPicPr>
          <p:nvPr/>
        </p:nvPicPr>
        <p:blipFill>
          <a:blip r:embed="rId5" cstate="print"/>
          <a:stretch>
            <a:fillRect/>
          </a:stretch>
        </p:blipFill>
        <p:spPr>
          <a:xfrm>
            <a:off x="5172076" y="2719387"/>
            <a:ext cx="2695574" cy="733425"/>
          </a:xfrm>
          <a:prstGeom prst="rect">
            <a:avLst/>
          </a:prstGeom>
        </p:spPr>
      </p:pic>
      <p:pic>
        <p:nvPicPr>
          <p:cNvPr id="50" name="49 Resim" descr="YüksekFrekans.jpg"/>
          <p:cNvPicPr>
            <a:picLocks noChangeAspect="1"/>
          </p:cNvPicPr>
          <p:nvPr/>
        </p:nvPicPr>
        <p:blipFill>
          <a:blip r:embed="rId6" cstate="print"/>
          <a:stretch>
            <a:fillRect/>
          </a:stretch>
        </p:blipFill>
        <p:spPr>
          <a:xfrm>
            <a:off x="981074" y="2652712"/>
            <a:ext cx="2647951" cy="790575"/>
          </a:xfrm>
          <a:prstGeom prst="rect">
            <a:avLst/>
          </a:prstGeom>
        </p:spPr>
      </p:pic>
      <p:cxnSp>
        <p:nvCxnSpPr>
          <p:cNvPr id="3" name="Düz Ok Bağlayıcısı 2"/>
          <p:cNvCxnSpPr/>
          <p:nvPr/>
        </p:nvCxnSpPr>
        <p:spPr>
          <a:xfrm>
            <a:off x="999006" y="3529012"/>
            <a:ext cx="2628000" cy="0"/>
          </a:xfrm>
          <a:prstGeom prst="straightConnector1">
            <a:avLst/>
          </a:prstGeom>
          <a:ln>
            <a:headEnd type="arrow"/>
            <a:tailEnd type="arrow"/>
          </a:ln>
        </p:spPr>
        <p:style>
          <a:lnRef idx="2">
            <a:schemeClr val="accent6"/>
          </a:lnRef>
          <a:fillRef idx="0">
            <a:schemeClr val="accent6"/>
          </a:fillRef>
          <a:effectRef idx="1">
            <a:schemeClr val="accent6"/>
          </a:effectRef>
          <a:fontRef idx="minor">
            <a:schemeClr val="tx1"/>
          </a:fontRef>
        </p:style>
      </p:cxnSp>
      <p:cxnSp>
        <p:nvCxnSpPr>
          <p:cNvPr id="43" name="Düz Ok Bağlayıcısı 42"/>
          <p:cNvCxnSpPr/>
          <p:nvPr/>
        </p:nvCxnSpPr>
        <p:spPr>
          <a:xfrm>
            <a:off x="5205863" y="3529012"/>
            <a:ext cx="2628000" cy="0"/>
          </a:xfrm>
          <a:prstGeom prst="straightConnector1">
            <a:avLst/>
          </a:prstGeom>
          <a:ln>
            <a:headEnd type="arrow"/>
            <a:tailEnd type="arrow"/>
          </a:ln>
        </p:spPr>
        <p:style>
          <a:lnRef idx="2">
            <a:schemeClr val="accent6"/>
          </a:lnRef>
          <a:fillRef idx="0">
            <a:schemeClr val="accent6"/>
          </a:fillRef>
          <a:effectRef idx="1">
            <a:schemeClr val="accent6"/>
          </a:effectRef>
          <a:fontRef idx="minor">
            <a:schemeClr val="tx1"/>
          </a:fontRef>
        </p:style>
      </p:cxnSp>
      <p:sp>
        <p:nvSpPr>
          <p:cNvPr id="4" name="Metin kutusu 3"/>
          <p:cNvSpPr txBox="1"/>
          <p:nvPr/>
        </p:nvSpPr>
        <p:spPr>
          <a:xfrm>
            <a:off x="1662922" y="3505200"/>
            <a:ext cx="1356503" cy="246221"/>
          </a:xfrm>
          <a:prstGeom prst="rect">
            <a:avLst/>
          </a:prstGeom>
          <a:noFill/>
        </p:spPr>
        <p:txBody>
          <a:bodyPr wrap="square" rtlCol="0">
            <a:spAutoFit/>
          </a:bodyPr>
          <a:lstStyle/>
          <a:p>
            <a:pPr algn="ctr"/>
            <a:r>
              <a:rPr lang="tr-TR" sz="1000" dirty="0" smtClean="0">
                <a:solidFill>
                  <a:srgbClr val="000000"/>
                </a:solidFill>
                <a:latin typeface="Calibri" pitchFamily="34" charset="0"/>
                <a:cs typeface="Calibri" pitchFamily="34" charset="0"/>
              </a:rPr>
              <a:t>7 Dalga/Saniye</a:t>
            </a:r>
            <a:endParaRPr lang="tr-TR" sz="1000" dirty="0">
              <a:solidFill>
                <a:srgbClr val="000000"/>
              </a:solidFill>
              <a:latin typeface="Calibri" pitchFamily="34" charset="0"/>
              <a:cs typeface="Calibri" pitchFamily="34" charset="0"/>
            </a:endParaRPr>
          </a:p>
        </p:txBody>
      </p:sp>
      <p:sp>
        <p:nvSpPr>
          <p:cNvPr id="45" name="Metin kutusu 44"/>
          <p:cNvSpPr txBox="1"/>
          <p:nvPr/>
        </p:nvSpPr>
        <p:spPr>
          <a:xfrm>
            <a:off x="5841611" y="3500437"/>
            <a:ext cx="1356503" cy="246221"/>
          </a:xfrm>
          <a:prstGeom prst="rect">
            <a:avLst/>
          </a:prstGeom>
          <a:noFill/>
        </p:spPr>
        <p:txBody>
          <a:bodyPr wrap="square" rtlCol="0">
            <a:spAutoFit/>
          </a:bodyPr>
          <a:lstStyle/>
          <a:p>
            <a:pPr algn="ctr"/>
            <a:r>
              <a:rPr lang="tr-TR" sz="1000" dirty="0" smtClean="0">
                <a:solidFill>
                  <a:srgbClr val="000000"/>
                </a:solidFill>
                <a:latin typeface="Calibri" pitchFamily="34" charset="0"/>
                <a:cs typeface="Calibri" pitchFamily="34" charset="0"/>
              </a:rPr>
              <a:t>2 Dalga/Saniye</a:t>
            </a:r>
            <a:endParaRPr lang="tr-TR" sz="1000"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20450177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10" presetClass="entr" presetSubtype="0" fill="hold" nodeType="withEffect">
                                  <p:stCondLst>
                                    <p:cond delay="0"/>
                                  </p:stCondLst>
                                  <p:childTnLst>
                                    <p:set>
                                      <p:cBhvr>
                                        <p:cTn id="9" dur="1" fill="hold">
                                          <p:stCondLst>
                                            <p:cond delay="0"/>
                                          </p:stCondLst>
                                        </p:cTn>
                                        <p:tgtEl>
                                          <p:spTgt spid="86"/>
                                        </p:tgtEl>
                                        <p:attrNameLst>
                                          <p:attrName>style.visibility</p:attrName>
                                        </p:attrNameLst>
                                      </p:cBhvr>
                                      <p:to>
                                        <p:strVal val="visible"/>
                                      </p:to>
                                    </p:set>
                                    <p:animEffect transition="in" filter="fade">
                                      <p:cBhvr>
                                        <p:cTn id="10" dur="20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cxnSp>
        <p:nvCxnSpPr>
          <p:cNvPr id="26" name="62 Düz Bağlayıcı"/>
          <p:cNvCxnSpPr/>
          <p:nvPr/>
        </p:nvCxnSpPr>
        <p:spPr>
          <a:xfrm>
            <a:off x="972329" y="3082033"/>
            <a:ext cx="2556000"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cxnSp>
        <p:nvCxnSpPr>
          <p:cNvPr id="28" name="64 Düz Bağlayıcı"/>
          <p:cNvCxnSpPr/>
          <p:nvPr/>
        </p:nvCxnSpPr>
        <p:spPr>
          <a:xfrm rot="5400000">
            <a:off x="-85251" y="2915118"/>
            <a:ext cx="2100355"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sp>
        <p:nvSpPr>
          <p:cNvPr id="13" name="74 Dikdörtgen"/>
          <p:cNvSpPr/>
          <p:nvPr/>
        </p:nvSpPr>
        <p:spPr>
          <a:xfrm>
            <a:off x="750946" y="1633804"/>
            <a:ext cx="3363855" cy="2480987"/>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sp>
        <p:nvSpPr>
          <p:cNvPr id="11" name="Rectangle 11"/>
          <p:cNvSpPr>
            <a:spLocks noChangeArrowheads="1"/>
          </p:cNvSpPr>
          <p:nvPr/>
        </p:nvSpPr>
        <p:spPr bwMode="gray">
          <a:xfrm>
            <a:off x="734323" y="1193072"/>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nchorCtr="1"/>
          <a:lstStyle/>
          <a:p>
            <a:pPr algn="ctr" defTabSz="801688" eaLnBrk="0" hangingPunct="0">
              <a:defRPr/>
            </a:pP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39" name="Rectangle 11"/>
          <p:cNvSpPr>
            <a:spLocks noChangeArrowheads="1"/>
          </p:cNvSpPr>
          <p:nvPr/>
        </p:nvSpPr>
        <p:spPr bwMode="gray">
          <a:xfrm>
            <a:off x="4932512" y="1190197"/>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algn="ctr" defTabSz="801688" eaLnBrk="0" hangingPunct="0">
              <a:defRPr/>
            </a:pP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7" name="35 Grup"/>
          <p:cNvGrpSpPr/>
          <p:nvPr/>
        </p:nvGrpSpPr>
        <p:grpSpPr>
          <a:xfrm>
            <a:off x="5163118" y="1889662"/>
            <a:ext cx="2671399" cy="2102789"/>
            <a:chOff x="367570" y="345276"/>
            <a:chExt cx="4588809" cy="2902924"/>
          </a:xfrm>
        </p:grpSpPr>
        <p:cxnSp>
          <p:nvCxnSpPr>
            <p:cNvPr id="44" name="62 Düz Bağlayıcı"/>
            <p:cNvCxnSpPr/>
            <p:nvPr/>
          </p:nvCxnSpPr>
          <p:spPr>
            <a:xfrm>
              <a:off x="380280" y="2027435"/>
              <a:ext cx="4576099"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cxnSp>
          <p:nvCxnSpPr>
            <p:cNvPr id="46" name="64 Düz Bağlayıcı"/>
            <p:cNvCxnSpPr/>
            <p:nvPr/>
          </p:nvCxnSpPr>
          <p:spPr>
            <a:xfrm rot="5400000">
              <a:off x="-1083892" y="1796738"/>
              <a:ext cx="2902924" cy="0"/>
            </a:xfrm>
            <a:prstGeom prst="line">
              <a:avLst/>
            </a:prstGeom>
            <a:ln>
              <a:solidFill>
                <a:schemeClr val="bg1">
                  <a:lumMod val="50000"/>
                </a:schemeClr>
              </a:solidFill>
            </a:ln>
          </p:spPr>
          <p:style>
            <a:lnRef idx="3">
              <a:schemeClr val="accent1"/>
            </a:lnRef>
            <a:fillRef idx="0">
              <a:schemeClr val="accent1"/>
            </a:fillRef>
            <a:effectRef idx="2">
              <a:schemeClr val="accent1"/>
            </a:effectRef>
            <a:fontRef idx="minor">
              <a:schemeClr val="tx1"/>
            </a:fontRef>
          </p:style>
        </p:cxnSp>
      </p:grpSp>
      <p:sp>
        <p:nvSpPr>
          <p:cNvPr id="41" name="74 Dikdörtgen"/>
          <p:cNvSpPr/>
          <p:nvPr/>
        </p:nvSpPr>
        <p:spPr>
          <a:xfrm>
            <a:off x="4949135" y="1639555"/>
            <a:ext cx="3363855" cy="2483862"/>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sp>
        <p:nvSpPr>
          <p:cNvPr id="63" name="Rectangle 5"/>
          <p:cNvSpPr>
            <a:spLocks noChangeArrowheads="1"/>
          </p:cNvSpPr>
          <p:nvPr/>
        </p:nvSpPr>
        <p:spPr bwMode="gray">
          <a:xfrm>
            <a:off x="747317" y="4114189"/>
            <a:ext cx="3376800" cy="1332000"/>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Genliği derin olan ses, şiddetlidir.</a:t>
            </a:r>
          </a:p>
          <a:p>
            <a:pPr algn="ctr"/>
            <a:endParaRPr lang="tr-TR" sz="1400" b="1" i="1" dirty="0">
              <a:solidFill>
                <a:srgbClr val="000000"/>
              </a:solidFill>
              <a:latin typeface="Calibri" pitchFamily="34" charset="0"/>
              <a:cs typeface="Calibri" pitchFamily="34" charset="0"/>
            </a:endParaRPr>
          </a:p>
          <a:p>
            <a:pPr algn="ctr"/>
            <a:r>
              <a:rPr lang="tr-TR" sz="1400" i="1" dirty="0">
                <a:solidFill>
                  <a:srgbClr val="000000"/>
                </a:solidFill>
                <a:latin typeface="Calibri" pitchFamily="34" charset="0"/>
                <a:cs typeface="Calibri" pitchFamily="34" charset="0"/>
              </a:rPr>
              <a:t>Kulağımız için yüksek </a:t>
            </a:r>
            <a:r>
              <a:rPr lang="tr-TR" sz="1400" i="1" dirty="0" smtClean="0">
                <a:solidFill>
                  <a:srgbClr val="000000"/>
                </a:solidFill>
                <a:latin typeface="Calibri" pitchFamily="34" charset="0"/>
                <a:cs typeface="Calibri" pitchFamily="34" charset="0"/>
              </a:rPr>
              <a:t>şiddetli sesler</a:t>
            </a:r>
            <a:r>
              <a:rPr lang="tr-TR" sz="1400" i="1" dirty="0">
                <a:solidFill>
                  <a:srgbClr val="000000"/>
                </a:solidFill>
                <a:latin typeface="Calibri" pitchFamily="34" charset="0"/>
                <a:cs typeface="Calibri" pitchFamily="34" charset="0"/>
              </a:rPr>
              <a:t>, </a:t>
            </a:r>
            <a:r>
              <a:rPr lang="tr-TR" sz="1400" i="1" dirty="0" smtClean="0">
                <a:solidFill>
                  <a:srgbClr val="000000"/>
                </a:solidFill>
                <a:latin typeface="Calibri" pitchFamily="34" charset="0"/>
                <a:cs typeface="Calibri" pitchFamily="34" charset="0"/>
              </a:rPr>
              <a:t>düşük şiddetli seslerden </a:t>
            </a:r>
            <a:r>
              <a:rPr lang="tr-TR" sz="1400" i="1" dirty="0">
                <a:solidFill>
                  <a:srgbClr val="000000"/>
                </a:solidFill>
                <a:latin typeface="Calibri" pitchFamily="34" charset="0"/>
                <a:cs typeface="Calibri" pitchFamily="34" charset="0"/>
              </a:rPr>
              <a:t>daha zararlıdır.</a:t>
            </a:r>
          </a:p>
          <a:p>
            <a:pPr algn="ctr"/>
            <a:endParaRPr lang="tr-TR" sz="1400" b="1" i="1" dirty="0" smtClean="0">
              <a:solidFill>
                <a:srgbClr val="000000"/>
              </a:solidFill>
              <a:latin typeface="Calibri" pitchFamily="34" charset="0"/>
              <a:cs typeface="Calibri" pitchFamily="34" charset="0"/>
            </a:endParaRPr>
          </a:p>
          <a:p>
            <a:pPr algn="ctr"/>
            <a:endParaRPr lang="tr-TR" sz="1400" dirty="0" smtClean="0">
              <a:solidFill>
                <a:srgbClr val="000000"/>
              </a:solidFill>
              <a:latin typeface="Calibri" pitchFamily="34" charset="0"/>
              <a:cs typeface="Calibri" pitchFamily="34" charset="0"/>
            </a:endParaRPr>
          </a:p>
          <a:p>
            <a:pPr algn="ctr"/>
            <a:endParaRPr lang="tr-TR" sz="1600" dirty="0" smtClean="0">
              <a:solidFill>
                <a:srgbClr val="000000"/>
              </a:solidFill>
              <a:latin typeface="Calibri" pitchFamily="34" charset="0"/>
              <a:cs typeface="Calibri" pitchFamily="34" charset="0"/>
            </a:endParaRPr>
          </a:p>
        </p:txBody>
      </p:sp>
      <p:sp>
        <p:nvSpPr>
          <p:cNvPr id="64" name="Rectangle 5"/>
          <p:cNvSpPr>
            <a:spLocks noChangeArrowheads="1"/>
          </p:cNvSpPr>
          <p:nvPr/>
        </p:nvSpPr>
        <p:spPr bwMode="gray">
          <a:xfrm>
            <a:off x="4939762" y="4088309"/>
            <a:ext cx="3376800" cy="1332000"/>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Genliği düşük olan ses, alçak sestir.</a:t>
            </a:r>
          </a:p>
        </p:txBody>
      </p:sp>
      <p:cxnSp>
        <p:nvCxnSpPr>
          <p:cNvPr id="68" name="62 Düz Bağlayıcı"/>
          <p:cNvCxnSpPr/>
          <p:nvPr/>
        </p:nvCxnSpPr>
        <p:spPr>
          <a:xfrm>
            <a:off x="236207" y="1086458"/>
            <a:ext cx="8532000" cy="0"/>
          </a:xfrm>
          <a:prstGeom prst="line">
            <a:avLst/>
          </a:prstGeom>
          <a:ln w="22225">
            <a:solidFill>
              <a:schemeClr val="bg1">
                <a:lumMod val="50000"/>
              </a:schemeClr>
            </a:solidFill>
            <a:prstDash val="sysDash"/>
          </a:ln>
        </p:spPr>
        <p:style>
          <a:lnRef idx="3">
            <a:schemeClr val="accent1"/>
          </a:lnRef>
          <a:fillRef idx="0">
            <a:schemeClr val="accent1"/>
          </a:fillRef>
          <a:effectRef idx="2">
            <a:schemeClr val="accent1"/>
          </a:effectRef>
          <a:fontRef idx="minor">
            <a:schemeClr val="tx1"/>
          </a:fontRef>
        </p:style>
      </p:cxnSp>
      <p:sp>
        <p:nvSpPr>
          <p:cNvPr id="73" name="72 Metin kutusu"/>
          <p:cNvSpPr txBox="1"/>
          <p:nvPr/>
        </p:nvSpPr>
        <p:spPr>
          <a:xfrm>
            <a:off x="759127" y="1250824"/>
            <a:ext cx="3303917" cy="310548"/>
          </a:xfrm>
          <a:prstGeom prst="rect">
            <a:avLst/>
          </a:prstGeom>
          <a:noFill/>
        </p:spPr>
        <p:txBody>
          <a:bodyPr wrap="square" rtlCol="0" anchor="ctr" anchorCtr="1">
            <a:noAutofit/>
          </a:bodyPr>
          <a:lstStyle/>
          <a:p>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YÜKSEK GENLİKLİ (ŞİDDETLİ) SES</a:t>
            </a:r>
            <a:endParaRPr lang="tr-TR" dirty="0">
              <a:solidFill>
                <a:srgbClr val="000000"/>
              </a:solidFill>
            </a:endParaRPr>
          </a:p>
        </p:txBody>
      </p:sp>
      <p:sp>
        <p:nvSpPr>
          <p:cNvPr id="74" name="73 Metin kutusu"/>
          <p:cNvSpPr txBox="1"/>
          <p:nvPr/>
        </p:nvSpPr>
        <p:spPr>
          <a:xfrm>
            <a:off x="4942938" y="1242197"/>
            <a:ext cx="3381553" cy="310548"/>
          </a:xfrm>
          <a:prstGeom prst="rect">
            <a:avLst/>
          </a:prstGeom>
          <a:noFill/>
        </p:spPr>
        <p:txBody>
          <a:bodyPr wrap="square" rtlCol="0" anchor="ctr" anchorCtr="1">
            <a:noAutofit/>
          </a:bodyPr>
          <a:lstStyle/>
          <a:p>
            <a:pPr algn="ctr" defTabSz="801688" eaLnBrk="0" hangingPunct="0">
              <a:defRPr/>
            </a:pPr>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DÜŞÜK GENLİKLİ (ALÇAK) SES</a:t>
            </a: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75" name="56 Metin kutusu"/>
          <p:cNvSpPr txBox="1"/>
          <p:nvPr/>
        </p:nvSpPr>
        <p:spPr>
          <a:xfrm>
            <a:off x="3583017" y="2963294"/>
            <a:ext cx="638355" cy="245724"/>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smtClean="0">
                <a:solidFill>
                  <a:srgbClr val="000000"/>
                </a:solidFill>
              </a:rPr>
              <a:t>ZAMAN</a:t>
            </a:r>
            <a:endParaRPr lang="tr-TR" sz="900" dirty="0">
              <a:solidFill>
                <a:srgbClr val="000000"/>
              </a:solidFill>
            </a:endParaRPr>
          </a:p>
        </p:txBody>
      </p:sp>
      <p:sp>
        <p:nvSpPr>
          <p:cNvPr id="76" name="57 Metin kutusu"/>
          <p:cNvSpPr txBox="1"/>
          <p:nvPr/>
        </p:nvSpPr>
        <p:spPr>
          <a:xfrm>
            <a:off x="721279" y="1686466"/>
            <a:ext cx="685009" cy="3191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a:solidFill>
                  <a:srgbClr val="000000"/>
                </a:solidFill>
              </a:rPr>
              <a:t>BASINÇ</a:t>
            </a:r>
          </a:p>
        </p:txBody>
      </p:sp>
      <p:sp>
        <p:nvSpPr>
          <p:cNvPr id="77" name="56 Metin kutusu"/>
          <p:cNvSpPr txBox="1"/>
          <p:nvPr/>
        </p:nvSpPr>
        <p:spPr>
          <a:xfrm>
            <a:off x="7771316" y="2939569"/>
            <a:ext cx="638355" cy="245724"/>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smtClean="0">
                <a:solidFill>
                  <a:srgbClr val="000000"/>
                </a:solidFill>
              </a:rPr>
              <a:t>ZAMAN</a:t>
            </a:r>
            <a:endParaRPr lang="tr-TR" sz="900" dirty="0">
              <a:solidFill>
                <a:srgbClr val="000000"/>
              </a:solidFill>
            </a:endParaRPr>
          </a:p>
        </p:txBody>
      </p:sp>
      <p:sp>
        <p:nvSpPr>
          <p:cNvPr id="78" name="57 Metin kutusu"/>
          <p:cNvSpPr txBox="1"/>
          <p:nvPr/>
        </p:nvSpPr>
        <p:spPr>
          <a:xfrm>
            <a:off x="4910841" y="1718093"/>
            <a:ext cx="685009" cy="319175"/>
          </a:xfrm>
          <a:prstGeom prst="rect">
            <a:avLst/>
          </a:prstGeom>
          <a:noFill/>
          <a:ln w="9525" cmpd="sng">
            <a:noFill/>
          </a:ln>
          <a:effectLst>
            <a:outerShdw blurRad="50800" dist="38100" dir="5400000" algn="t" rotWithShape="0">
              <a:prstClr val="black">
                <a:alpha val="40000"/>
              </a:prstClr>
            </a:outerShdw>
          </a:effectLst>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900" dirty="0">
                <a:solidFill>
                  <a:srgbClr val="000000"/>
                </a:solidFill>
              </a:rPr>
              <a:t>BASINÇ</a:t>
            </a:r>
          </a:p>
        </p:txBody>
      </p:sp>
      <p:sp>
        <p:nvSpPr>
          <p:cNvPr id="7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GENLİĞE (ŞİDDETE) GÖRE </a:t>
            </a: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İŞİTME KAYBI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45" name="44 Resim" descr="images22.jpg"/>
          <p:cNvPicPr preferRelativeResize="0">
            <a:picLocks/>
          </p:cNvPicPr>
          <p:nvPr/>
        </p:nvPicPr>
        <p:blipFill>
          <a:blip r:embed="rId3" cstate="print"/>
          <a:stretch>
            <a:fillRect/>
          </a:stretch>
        </p:blipFill>
        <p:spPr>
          <a:xfrm>
            <a:off x="1746852" y="2033319"/>
            <a:ext cx="1186848" cy="54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47" name="46 Resim" descr="ABT-Audi-R8_modifiye-modifye-modifiyeli-tuning-turing-araba-resimleri.jpg"/>
          <p:cNvPicPr preferRelativeResize="0">
            <a:picLocks/>
          </p:cNvPicPr>
          <p:nvPr/>
        </p:nvPicPr>
        <p:blipFill>
          <a:blip r:embed="rId4" cstate="print"/>
          <a:stretch>
            <a:fillRect/>
          </a:stretch>
        </p:blipFill>
        <p:spPr>
          <a:xfrm>
            <a:off x="5862188" y="2117787"/>
            <a:ext cx="1188000" cy="54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nvGrpSpPr>
          <p:cNvPr id="49" name="Group 92"/>
          <p:cNvGrpSpPr>
            <a:grpSpLocks/>
          </p:cNvGrpSpPr>
          <p:nvPr/>
        </p:nvGrpSpPr>
        <p:grpSpPr bwMode="auto">
          <a:xfrm>
            <a:off x="6354074" y="4919392"/>
            <a:ext cx="2457450" cy="1248495"/>
            <a:chOff x="4008" y="2358"/>
            <a:chExt cx="1548" cy="906"/>
          </a:xfrm>
        </p:grpSpPr>
        <p:sp>
          <p:nvSpPr>
            <p:cNvPr id="50" name="Oval 43"/>
            <p:cNvSpPr>
              <a:spLocks noChangeArrowheads="1"/>
            </p:cNvSpPr>
            <p:nvPr/>
          </p:nvSpPr>
          <p:spPr bwMode="auto">
            <a:xfrm>
              <a:off x="5028" y="2402"/>
              <a:ext cx="376"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sp>
          <p:nvSpPr>
            <p:cNvPr id="51" name="AutoShape 51"/>
            <p:cNvSpPr>
              <a:spLocks noChangeArrowheads="1"/>
            </p:cNvSpPr>
            <p:nvPr/>
          </p:nvSpPr>
          <p:spPr bwMode="auto">
            <a:xfrm>
              <a:off x="4008" y="2358"/>
              <a:ext cx="1548" cy="906"/>
            </a:xfrm>
            <a:prstGeom prst="foldedCorner">
              <a:avLst>
                <a:gd name="adj" fmla="val 9551"/>
              </a:avLst>
            </a:prstGeom>
            <a:gradFill rotWithShape="1">
              <a:gsLst>
                <a:gs pos="0">
                  <a:srgbClr val="FDEB03"/>
                </a:gs>
                <a:gs pos="100000">
                  <a:srgbClr val="FDEB03">
                    <a:gamma/>
                    <a:tint val="26275"/>
                    <a:invGamma/>
                  </a:srgbClr>
                </a:gs>
              </a:gsLst>
              <a:lin ang="5400000" scaled="1"/>
            </a:gradFill>
            <a:ln w="9525">
              <a:solidFill>
                <a:srgbClr val="FFFFFF"/>
              </a:solidFill>
              <a:round/>
              <a:headEnd/>
              <a:tailEnd/>
            </a:ln>
            <a:effectLst>
              <a:outerShdw dist="53882" dir="2700000" algn="ctr" rotWithShape="0">
                <a:schemeClr val="tx1">
                  <a:alpha val="50000"/>
                </a:schemeClr>
              </a:outerShdw>
            </a:effectLst>
          </p:spPr>
          <p:txBody>
            <a:bodyPr wrap="none" anchor="ctr"/>
            <a:lstStyle/>
            <a:p>
              <a:pPr>
                <a:defRPr/>
              </a:pPr>
              <a:endParaRPr lang="de-DE">
                <a:solidFill>
                  <a:srgbClr val="000000"/>
                </a:solidFill>
              </a:endParaRPr>
            </a:p>
          </p:txBody>
        </p:sp>
        <p:sp>
          <p:nvSpPr>
            <p:cNvPr id="52" name="Rectangle 52"/>
            <p:cNvSpPr>
              <a:spLocks noChangeArrowheads="1"/>
            </p:cNvSpPr>
            <p:nvPr/>
          </p:nvSpPr>
          <p:spPr bwMode="auto">
            <a:xfrm>
              <a:off x="4044" y="2408"/>
              <a:ext cx="1483" cy="155"/>
            </a:xfrm>
            <a:prstGeom prst="rect">
              <a:avLst/>
            </a:prstGeom>
            <a:solidFill>
              <a:srgbClr val="FAC400"/>
            </a:solidFill>
            <a:ln w="9525">
              <a:noFill/>
              <a:miter lim="800000"/>
              <a:headEnd/>
              <a:tailEnd/>
            </a:ln>
          </p:spPr>
          <p:txBody>
            <a:bodyPr wrap="none" anchor="ctr"/>
            <a:lstStyle/>
            <a:p>
              <a:pPr algn="ctr" eaLnBrk="0" hangingPunct="0"/>
              <a:r>
                <a:rPr lang="tr-TR" sz="1400" b="1" dirty="0" smtClean="0">
                  <a:solidFill>
                    <a:srgbClr val="000000"/>
                  </a:solidFill>
                  <a:effectLst>
                    <a:outerShdw blurRad="38100" dist="38100" dir="2700000" algn="tl">
                      <a:srgbClr val="000000">
                        <a:alpha val="43137"/>
                      </a:srgbClr>
                    </a:outerShdw>
                  </a:effectLst>
                  <a:latin typeface="Calibri" pitchFamily="34" charset="0"/>
                  <a:cs typeface="Calibri" pitchFamily="34" charset="0"/>
                </a:rPr>
                <a:t>DİPNOT</a:t>
              </a:r>
              <a:endParaRPr lang="en-GB" sz="1400" b="1" dirty="0">
                <a:solidFill>
                  <a:srgbClr val="000000"/>
                </a:solidFill>
                <a:effectLst>
                  <a:outerShdw blurRad="38100" dist="38100" dir="2700000" algn="tl">
                    <a:srgbClr val="000000">
                      <a:alpha val="43137"/>
                    </a:srgbClr>
                  </a:outerShdw>
                </a:effectLst>
                <a:latin typeface="Calibri" pitchFamily="34" charset="0"/>
                <a:cs typeface="Calibri" pitchFamily="34" charset="0"/>
              </a:endParaRPr>
            </a:p>
          </p:txBody>
        </p:sp>
        <p:sp>
          <p:nvSpPr>
            <p:cNvPr id="53" name="Rectangle 52"/>
            <p:cNvSpPr>
              <a:spLocks noChangeArrowheads="1"/>
            </p:cNvSpPr>
            <p:nvPr/>
          </p:nvSpPr>
          <p:spPr bwMode="auto">
            <a:xfrm>
              <a:off x="4044" y="2632"/>
              <a:ext cx="1483" cy="515"/>
            </a:xfrm>
            <a:prstGeom prst="rect">
              <a:avLst/>
            </a:prstGeom>
            <a:noFill/>
            <a:ln w="9525">
              <a:noFill/>
              <a:miter lim="800000"/>
              <a:headEnd/>
              <a:tailEnd/>
            </a:ln>
          </p:spPr>
          <p:txBody>
            <a:bodyPr anchor="ctr"/>
            <a:lstStyle/>
            <a:p>
              <a:pPr algn="ctr"/>
              <a:r>
                <a:rPr lang="tr-TR" sz="1400" dirty="0" smtClean="0">
                  <a:solidFill>
                    <a:srgbClr val="000000"/>
                  </a:solidFill>
                  <a:latin typeface="Calibri" pitchFamily="34" charset="0"/>
                  <a:cs typeface="Calibri" pitchFamily="34" charset="0"/>
                </a:rPr>
                <a:t>Uçak, arabaya göre daha şiddetli ses üretir ve kulak için daha tehlikelidir.</a:t>
              </a:r>
            </a:p>
          </p:txBody>
        </p:sp>
        <p:sp>
          <p:nvSpPr>
            <p:cNvPr id="54" name="Oval 32"/>
            <p:cNvSpPr>
              <a:spLocks noChangeArrowheads="1"/>
            </p:cNvSpPr>
            <p:nvPr/>
          </p:nvSpPr>
          <p:spPr bwMode="auto">
            <a:xfrm>
              <a:off x="5252" y="2361"/>
              <a:ext cx="249" cy="287"/>
            </a:xfrm>
            <a:prstGeom prst="ellipse">
              <a:avLst/>
            </a:prstGeom>
            <a:gradFill rotWithShape="1">
              <a:gsLst>
                <a:gs pos="0">
                  <a:srgbClr val="ECECEC"/>
                </a:gs>
                <a:gs pos="100000">
                  <a:srgbClr val="B2B2B2"/>
                </a:gs>
              </a:gsLst>
              <a:path path="shape">
                <a:fillToRect l="50000" t="50000" r="50000" b="50000"/>
              </a:path>
            </a:gradFill>
            <a:ln w="19050">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grpSp>
          <p:nvGrpSpPr>
            <p:cNvPr id="55" name="Group 87"/>
            <p:cNvGrpSpPr>
              <a:grpSpLocks/>
            </p:cNvGrpSpPr>
            <p:nvPr/>
          </p:nvGrpSpPr>
          <p:grpSpPr bwMode="auto">
            <a:xfrm>
              <a:off x="5325" y="2426"/>
              <a:ext cx="101" cy="167"/>
              <a:chOff x="6363" y="1672"/>
              <a:chExt cx="222" cy="365"/>
            </a:xfrm>
          </p:grpSpPr>
          <p:sp>
            <p:nvSpPr>
              <p:cNvPr id="56" name="Freeform 88"/>
              <p:cNvSpPr>
                <a:spLocks/>
              </p:cNvSpPr>
              <p:nvPr/>
            </p:nvSpPr>
            <p:spPr bwMode="gray">
              <a:xfrm>
                <a:off x="6363" y="1672"/>
                <a:ext cx="222" cy="276"/>
              </a:xfrm>
              <a:custGeom>
                <a:avLst/>
                <a:gdLst/>
                <a:ahLst/>
                <a:cxnLst>
                  <a:cxn ang="0">
                    <a:pos x="115" y="0"/>
                  </a:cxn>
                  <a:cxn ang="0">
                    <a:pos x="0" y="108"/>
                  </a:cxn>
                  <a:cxn ang="0">
                    <a:pos x="44" y="227"/>
                  </a:cxn>
                  <a:cxn ang="0">
                    <a:pos x="58" y="276"/>
                  </a:cxn>
                  <a:cxn ang="0">
                    <a:pos x="71" y="287"/>
                  </a:cxn>
                  <a:cxn ang="0">
                    <a:pos x="159" y="287"/>
                  </a:cxn>
                  <a:cxn ang="0">
                    <a:pos x="172" y="276"/>
                  </a:cxn>
                  <a:cxn ang="0">
                    <a:pos x="186" y="227"/>
                  </a:cxn>
                  <a:cxn ang="0">
                    <a:pos x="230" y="108"/>
                  </a:cxn>
                  <a:cxn ang="0">
                    <a:pos x="115" y="0"/>
                  </a:cxn>
                </a:cxnLst>
                <a:rect l="0" t="0" r="r" b="b"/>
                <a:pathLst>
                  <a:path w="230" h="287">
                    <a:moveTo>
                      <a:pt x="115" y="0"/>
                    </a:moveTo>
                    <a:cubicBezTo>
                      <a:pt x="51" y="0"/>
                      <a:pt x="0" y="49"/>
                      <a:pt x="0" y="108"/>
                    </a:cubicBezTo>
                    <a:cubicBezTo>
                      <a:pt x="0" y="146"/>
                      <a:pt x="25" y="185"/>
                      <a:pt x="44" y="227"/>
                    </a:cubicBezTo>
                    <a:cubicBezTo>
                      <a:pt x="58" y="276"/>
                      <a:pt x="58" y="276"/>
                      <a:pt x="58" y="276"/>
                    </a:cubicBezTo>
                    <a:cubicBezTo>
                      <a:pt x="58" y="282"/>
                      <a:pt x="64" y="287"/>
                      <a:pt x="71" y="287"/>
                    </a:cubicBezTo>
                    <a:cubicBezTo>
                      <a:pt x="159" y="287"/>
                      <a:pt x="159" y="287"/>
                      <a:pt x="159" y="287"/>
                    </a:cubicBezTo>
                    <a:cubicBezTo>
                      <a:pt x="166" y="287"/>
                      <a:pt x="172" y="282"/>
                      <a:pt x="172" y="276"/>
                    </a:cubicBezTo>
                    <a:cubicBezTo>
                      <a:pt x="186" y="227"/>
                      <a:pt x="186" y="227"/>
                      <a:pt x="186" y="227"/>
                    </a:cubicBezTo>
                    <a:cubicBezTo>
                      <a:pt x="205" y="185"/>
                      <a:pt x="230" y="146"/>
                      <a:pt x="230" y="108"/>
                    </a:cubicBezTo>
                    <a:cubicBezTo>
                      <a:pt x="230" y="49"/>
                      <a:pt x="179" y="0"/>
                      <a:pt x="115" y="0"/>
                    </a:cubicBezTo>
                    <a:close/>
                  </a:path>
                </a:pathLst>
              </a:custGeom>
              <a:gradFill rotWithShape="1">
                <a:gsLst>
                  <a:gs pos="0">
                    <a:srgbClr val="FFFF99"/>
                  </a:gs>
                  <a:gs pos="100000">
                    <a:srgbClr val="FEA501"/>
                  </a:gs>
                </a:gsLst>
                <a:lin ang="5400000" scaled="1"/>
              </a:gradFill>
              <a:ln w="9525">
                <a:solidFill>
                  <a:schemeClr val="bg1"/>
                </a:solidFill>
                <a:round/>
                <a:headEnd/>
                <a:tailEnd/>
              </a:ln>
              <a:effectLst>
                <a:outerShdw dist="35921" dir="2700000" algn="ctr" rotWithShape="0">
                  <a:srgbClr val="333333"/>
                </a:outerShdw>
              </a:effectLst>
            </p:spPr>
            <p:txBody>
              <a:bodyPr/>
              <a:lstStyle/>
              <a:p>
                <a:pPr>
                  <a:defRPr/>
                </a:pPr>
                <a:endParaRPr lang="tr-TR">
                  <a:solidFill>
                    <a:srgbClr val="000000"/>
                  </a:solidFill>
                  <a:latin typeface="Arial" pitchFamily="34" charset="0"/>
                  <a:cs typeface="Arial" pitchFamily="34" charset="0"/>
                </a:endParaRPr>
              </a:p>
            </p:txBody>
          </p:sp>
          <p:sp>
            <p:nvSpPr>
              <p:cNvPr id="57" name="Freeform 89"/>
              <p:cNvSpPr>
                <a:spLocks/>
              </p:cNvSpPr>
              <p:nvPr/>
            </p:nvSpPr>
            <p:spPr bwMode="gray">
              <a:xfrm>
                <a:off x="6418" y="1919"/>
                <a:ext cx="112" cy="86"/>
              </a:xfrm>
              <a:custGeom>
                <a:avLst/>
                <a:gdLst/>
                <a:ahLst/>
                <a:cxnLst>
                  <a:cxn ang="0">
                    <a:pos x="0" y="0"/>
                  </a:cxn>
                  <a:cxn ang="0">
                    <a:pos x="7" y="56"/>
                  </a:cxn>
                  <a:cxn ang="0">
                    <a:pos x="41" y="89"/>
                  </a:cxn>
                  <a:cxn ang="0">
                    <a:pos x="75" y="89"/>
                  </a:cxn>
                  <a:cxn ang="0">
                    <a:pos x="109" y="56"/>
                  </a:cxn>
                  <a:cxn ang="0">
                    <a:pos x="116" y="0"/>
                  </a:cxn>
                  <a:cxn ang="0">
                    <a:pos x="0" y="0"/>
                  </a:cxn>
                </a:cxnLst>
                <a:rect l="0" t="0" r="r" b="b"/>
                <a:pathLst>
                  <a:path w="116" h="89">
                    <a:moveTo>
                      <a:pt x="0" y="0"/>
                    </a:moveTo>
                    <a:cubicBezTo>
                      <a:pt x="0" y="0"/>
                      <a:pt x="6" y="53"/>
                      <a:pt x="7" y="56"/>
                    </a:cubicBezTo>
                    <a:cubicBezTo>
                      <a:pt x="8" y="59"/>
                      <a:pt x="29" y="89"/>
                      <a:pt x="41" y="89"/>
                    </a:cubicBezTo>
                    <a:cubicBezTo>
                      <a:pt x="75" y="89"/>
                      <a:pt x="75" y="89"/>
                      <a:pt x="75" y="89"/>
                    </a:cubicBezTo>
                    <a:cubicBezTo>
                      <a:pt x="87" y="89"/>
                      <a:pt x="108" y="59"/>
                      <a:pt x="109" y="56"/>
                    </a:cubicBezTo>
                    <a:cubicBezTo>
                      <a:pt x="109" y="53"/>
                      <a:pt x="116" y="0"/>
                      <a:pt x="116" y="0"/>
                    </a:cubicBezTo>
                    <a:lnTo>
                      <a:pt x="0" y="0"/>
                    </a:lnTo>
                    <a:close/>
                  </a:path>
                </a:pathLst>
              </a:custGeom>
              <a:solidFill>
                <a:srgbClr val="C0C0C0"/>
              </a:solidFill>
              <a:ln w="9525">
                <a:noFill/>
                <a:round/>
                <a:headEnd/>
                <a:tailEnd/>
              </a:ln>
              <a:effectLst>
                <a:outerShdw dist="35921" dir="2700000" algn="ctr" rotWithShape="0">
                  <a:srgbClr val="333333"/>
                </a:outerShdw>
              </a:effectLst>
            </p:spPr>
            <p:txBody>
              <a:bodyPr/>
              <a:lstStyle/>
              <a:p>
                <a:pPr>
                  <a:defRPr/>
                </a:pPr>
                <a:endParaRPr lang="tr-TR">
                  <a:solidFill>
                    <a:srgbClr val="000000"/>
                  </a:solidFill>
                  <a:latin typeface="Arial" pitchFamily="34" charset="0"/>
                  <a:cs typeface="Arial" pitchFamily="34" charset="0"/>
                </a:endParaRPr>
              </a:p>
            </p:txBody>
          </p:sp>
          <p:sp>
            <p:nvSpPr>
              <p:cNvPr id="58" name="Freeform 90"/>
              <p:cNvSpPr>
                <a:spLocks noEditPoints="1"/>
              </p:cNvSpPr>
              <p:nvPr/>
            </p:nvSpPr>
            <p:spPr bwMode="gray">
              <a:xfrm>
                <a:off x="6419" y="1973"/>
                <a:ext cx="108" cy="64"/>
              </a:xfrm>
              <a:custGeom>
                <a:avLst/>
                <a:gdLst>
                  <a:gd name="T0" fmla="*/ 0 w 112"/>
                  <a:gd name="T1" fmla="*/ 0 h 65"/>
                  <a:gd name="T2" fmla="*/ 1 w 112"/>
                  <a:gd name="T3" fmla="*/ 7 h 65"/>
                  <a:gd name="T4" fmla="*/ 112 w 112"/>
                  <a:gd name="T5" fmla="*/ 18 h 65"/>
                  <a:gd name="T6" fmla="*/ 112 w 112"/>
                  <a:gd name="T7" fmla="*/ 11 h 65"/>
                  <a:gd name="T8" fmla="*/ 0 w 112"/>
                  <a:gd name="T9" fmla="*/ 0 h 65"/>
                  <a:gd name="T10" fmla="*/ 4 w 112"/>
                  <a:gd name="T11" fmla="*/ 33 h 65"/>
                  <a:gd name="T12" fmla="*/ 108 w 112"/>
                  <a:gd name="T13" fmla="*/ 43 h 65"/>
                  <a:gd name="T14" fmla="*/ 109 w 112"/>
                  <a:gd name="T15" fmla="*/ 37 h 65"/>
                  <a:gd name="T16" fmla="*/ 4 w 112"/>
                  <a:gd name="T17" fmla="*/ 26 h 65"/>
                  <a:gd name="T18" fmla="*/ 4 w 112"/>
                  <a:gd name="T19" fmla="*/ 33 h 65"/>
                  <a:gd name="T20" fmla="*/ 14 w 112"/>
                  <a:gd name="T21" fmla="*/ 57 h 65"/>
                  <a:gd name="T22" fmla="*/ 93 w 112"/>
                  <a:gd name="T23" fmla="*/ 65 h 65"/>
                  <a:gd name="T24" fmla="*/ 98 w 112"/>
                  <a:gd name="T25" fmla="*/ 59 h 65"/>
                  <a:gd name="T26" fmla="*/ 9 w 112"/>
                  <a:gd name="T27" fmla="*/ 50 h 65"/>
                  <a:gd name="T28" fmla="*/ 14 w 112"/>
                  <a:gd name="T29" fmla="*/ 57 h 6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2"/>
                  <a:gd name="T46" fmla="*/ 0 h 65"/>
                  <a:gd name="T47" fmla="*/ 112 w 112"/>
                  <a:gd name="T48" fmla="*/ 65 h 6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2" h="65">
                    <a:moveTo>
                      <a:pt x="0" y="0"/>
                    </a:moveTo>
                    <a:cubicBezTo>
                      <a:pt x="0" y="2"/>
                      <a:pt x="1" y="5"/>
                      <a:pt x="1" y="7"/>
                    </a:cubicBezTo>
                    <a:cubicBezTo>
                      <a:pt x="112" y="18"/>
                      <a:pt x="112" y="18"/>
                      <a:pt x="112" y="18"/>
                    </a:cubicBezTo>
                    <a:cubicBezTo>
                      <a:pt x="112" y="16"/>
                      <a:pt x="112" y="13"/>
                      <a:pt x="112" y="11"/>
                    </a:cubicBezTo>
                    <a:lnTo>
                      <a:pt x="0" y="0"/>
                    </a:lnTo>
                    <a:close/>
                    <a:moveTo>
                      <a:pt x="4" y="33"/>
                    </a:moveTo>
                    <a:cubicBezTo>
                      <a:pt x="108" y="43"/>
                      <a:pt x="108" y="43"/>
                      <a:pt x="108" y="43"/>
                    </a:cubicBezTo>
                    <a:cubicBezTo>
                      <a:pt x="108" y="42"/>
                      <a:pt x="108" y="39"/>
                      <a:pt x="109" y="37"/>
                    </a:cubicBezTo>
                    <a:cubicBezTo>
                      <a:pt x="4" y="26"/>
                      <a:pt x="4" y="26"/>
                      <a:pt x="4" y="26"/>
                    </a:cubicBezTo>
                    <a:cubicBezTo>
                      <a:pt x="4" y="29"/>
                      <a:pt x="4" y="31"/>
                      <a:pt x="4" y="33"/>
                    </a:cubicBezTo>
                    <a:close/>
                    <a:moveTo>
                      <a:pt x="14" y="57"/>
                    </a:moveTo>
                    <a:cubicBezTo>
                      <a:pt x="93" y="65"/>
                      <a:pt x="93" y="65"/>
                      <a:pt x="93" y="65"/>
                    </a:cubicBezTo>
                    <a:cubicBezTo>
                      <a:pt x="95" y="63"/>
                      <a:pt x="97" y="61"/>
                      <a:pt x="98" y="59"/>
                    </a:cubicBezTo>
                    <a:cubicBezTo>
                      <a:pt x="9" y="50"/>
                      <a:pt x="9" y="50"/>
                      <a:pt x="9" y="50"/>
                    </a:cubicBezTo>
                    <a:cubicBezTo>
                      <a:pt x="11" y="52"/>
                      <a:pt x="12" y="54"/>
                      <a:pt x="14" y="57"/>
                    </a:cubicBezTo>
                    <a:close/>
                  </a:path>
                </a:pathLst>
              </a:custGeom>
              <a:solidFill>
                <a:schemeClr val="tx1"/>
              </a:solidFill>
              <a:ln w="9525">
                <a:solidFill>
                  <a:schemeClr val="bg1"/>
                </a:solidFill>
                <a:round/>
                <a:headEnd/>
                <a:tailEnd/>
              </a:ln>
            </p:spPr>
            <p:txBody>
              <a:bodyPr/>
              <a:lstStyle/>
              <a:p>
                <a:endParaRPr lang="tr-TR">
                  <a:solidFill>
                    <a:srgbClr val="000000"/>
                  </a:solidFill>
                </a:endParaRPr>
              </a:p>
            </p:txBody>
          </p:sp>
          <p:sp>
            <p:nvSpPr>
              <p:cNvPr id="60" name="Freeform 91"/>
              <p:cNvSpPr>
                <a:spLocks/>
              </p:cNvSpPr>
              <p:nvPr/>
            </p:nvSpPr>
            <p:spPr bwMode="gray">
              <a:xfrm>
                <a:off x="6379" y="1693"/>
                <a:ext cx="69" cy="83"/>
              </a:xfrm>
              <a:custGeom>
                <a:avLst/>
                <a:gdLst>
                  <a:gd name="T0" fmla="*/ 29 w 72"/>
                  <a:gd name="T1" fmla="*/ 72 h 86"/>
                  <a:gd name="T2" fmla="*/ 62 w 72"/>
                  <a:gd name="T3" fmla="*/ 24 h 86"/>
                  <a:gd name="T4" fmla="*/ 71 w 72"/>
                  <a:gd name="T5" fmla="*/ 10 h 86"/>
                  <a:gd name="T6" fmla="*/ 58 w 72"/>
                  <a:gd name="T7" fmla="*/ 1 h 86"/>
                  <a:gd name="T8" fmla="*/ 6 w 72"/>
                  <a:gd name="T9" fmla="*/ 76 h 86"/>
                  <a:gd name="T10" fmla="*/ 19 w 72"/>
                  <a:gd name="T11" fmla="*/ 85 h 86"/>
                  <a:gd name="T12" fmla="*/ 29 w 72"/>
                  <a:gd name="T13" fmla="*/ 72 h 86"/>
                  <a:gd name="T14" fmla="*/ 0 60000 65536"/>
                  <a:gd name="T15" fmla="*/ 0 60000 65536"/>
                  <a:gd name="T16" fmla="*/ 0 60000 65536"/>
                  <a:gd name="T17" fmla="*/ 0 60000 65536"/>
                  <a:gd name="T18" fmla="*/ 0 60000 65536"/>
                  <a:gd name="T19" fmla="*/ 0 60000 65536"/>
                  <a:gd name="T20" fmla="*/ 0 60000 65536"/>
                  <a:gd name="T21" fmla="*/ 0 w 72"/>
                  <a:gd name="T22" fmla="*/ 0 h 86"/>
                  <a:gd name="T23" fmla="*/ 72 w 72"/>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86">
                    <a:moveTo>
                      <a:pt x="29" y="72"/>
                    </a:moveTo>
                    <a:cubicBezTo>
                      <a:pt x="25" y="49"/>
                      <a:pt x="40" y="28"/>
                      <a:pt x="62" y="24"/>
                    </a:cubicBezTo>
                    <a:cubicBezTo>
                      <a:pt x="68" y="23"/>
                      <a:pt x="72" y="17"/>
                      <a:pt x="71" y="10"/>
                    </a:cubicBezTo>
                    <a:cubicBezTo>
                      <a:pt x="70" y="4"/>
                      <a:pt x="64" y="0"/>
                      <a:pt x="58" y="1"/>
                    </a:cubicBezTo>
                    <a:cubicBezTo>
                      <a:pt x="23" y="7"/>
                      <a:pt x="0" y="41"/>
                      <a:pt x="6" y="76"/>
                    </a:cubicBezTo>
                    <a:cubicBezTo>
                      <a:pt x="7" y="82"/>
                      <a:pt x="13" y="86"/>
                      <a:pt x="19" y="85"/>
                    </a:cubicBezTo>
                    <a:cubicBezTo>
                      <a:pt x="26" y="84"/>
                      <a:pt x="30" y="78"/>
                      <a:pt x="29" y="72"/>
                    </a:cubicBezTo>
                    <a:close/>
                  </a:path>
                </a:pathLst>
              </a:custGeom>
              <a:solidFill>
                <a:srgbClr val="FFFFFF"/>
              </a:solidFill>
              <a:ln w="9525">
                <a:noFill/>
                <a:round/>
                <a:headEnd/>
                <a:tailEnd/>
              </a:ln>
            </p:spPr>
            <p:txBody>
              <a:bodyPr/>
              <a:lstStyle/>
              <a:p>
                <a:endParaRPr lang="tr-TR">
                  <a:solidFill>
                    <a:srgbClr val="000000"/>
                  </a:solidFill>
                </a:endParaRPr>
              </a:p>
            </p:txBody>
          </p:sp>
        </p:grpSp>
      </p:grpSp>
      <p:sp>
        <p:nvSpPr>
          <p:cNvPr id="5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6" name="65 Resim" descr="Düşük Frekens.jpg"/>
          <p:cNvPicPr>
            <a:picLocks noChangeAspect="1"/>
          </p:cNvPicPr>
          <p:nvPr/>
        </p:nvPicPr>
        <p:blipFill>
          <a:blip r:embed="rId5" cstate="print"/>
          <a:stretch>
            <a:fillRect/>
          </a:stretch>
        </p:blipFill>
        <p:spPr>
          <a:xfrm>
            <a:off x="5181600" y="2724150"/>
            <a:ext cx="2657475" cy="657225"/>
          </a:xfrm>
          <a:prstGeom prst="rect">
            <a:avLst/>
          </a:prstGeom>
        </p:spPr>
      </p:pic>
      <p:pic>
        <p:nvPicPr>
          <p:cNvPr id="67" name="66 Resim" descr="Yüksek Genlikli.jpg"/>
          <p:cNvPicPr>
            <a:picLocks noChangeAspect="1"/>
          </p:cNvPicPr>
          <p:nvPr/>
        </p:nvPicPr>
        <p:blipFill>
          <a:blip r:embed="rId6" cstate="print"/>
          <a:stretch>
            <a:fillRect/>
          </a:stretch>
        </p:blipFill>
        <p:spPr>
          <a:xfrm>
            <a:off x="976312" y="2619375"/>
            <a:ext cx="2657475" cy="1009650"/>
          </a:xfrm>
          <a:prstGeom prst="rect">
            <a:avLst/>
          </a:prstGeom>
        </p:spPr>
      </p:pic>
      <p:cxnSp>
        <p:nvCxnSpPr>
          <p:cNvPr id="3" name="Düz Ok Bağlayıcısı 2"/>
          <p:cNvCxnSpPr/>
          <p:nvPr/>
        </p:nvCxnSpPr>
        <p:spPr>
          <a:xfrm flipH="1">
            <a:off x="1171575" y="2762250"/>
            <a:ext cx="9525" cy="288000"/>
          </a:xfrm>
          <a:prstGeom prst="straightConnector1">
            <a:avLst/>
          </a:prstGeom>
          <a:ln w="25400">
            <a:headEnd type="diamond"/>
            <a:tailEnd type="diamond"/>
          </a:ln>
        </p:spPr>
        <p:style>
          <a:lnRef idx="2">
            <a:schemeClr val="accent6"/>
          </a:lnRef>
          <a:fillRef idx="0">
            <a:schemeClr val="accent6"/>
          </a:fillRef>
          <a:effectRef idx="1">
            <a:schemeClr val="accent6"/>
          </a:effectRef>
          <a:fontRef idx="minor">
            <a:schemeClr val="tx1"/>
          </a:fontRef>
        </p:style>
      </p:cxnSp>
      <p:cxnSp>
        <p:nvCxnSpPr>
          <p:cNvPr id="40" name="Düz Ok Bağlayıcısı 39"/>
          <p:cNvCxnSpPr/>
          <p:nvPr/>
        </p:nvCxnSpPr>
        <p:spPr>
          <a:xfrm flipH="1">
            <a:off x="5391150" y="2829852"/>
            <a:ext cx="9525" cy="180000"/>
          </a:xfrm>
          <a:prstGeom prst="straightConnector1">
            <a:avLst/>
          </a:prstGeom>
          <a:ln>
            <a:headEnd type="diamond"/>
            <a:tailEnd type="diamond"/>
          </a:ln>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381086563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10" presetClass="entr" presetSubtype="0" fill="hold" nodeType="withEffect">
                                  <p:stCondLst>
                                    <p:cond delay="0"/>
                                  </p:stCondLst>
                                  <p:childTnLst>
                                    <p:set>
                                      <p:cBhvr>
                                        <p:cTn id="9" dur="1" fill="hold">
                                          <p:stCondLst>
                                            <p:cond delay="0"/>
                                          </p:stCondLst>
                                        </p:cTn>
                                        <p:tgtEl>
                                          <p:spTgt spid="49"/>
                                        </p:tgtEl>
                                        <p:attrNameLst>
                                          <p:attrName>style.visibility</p:attrName>
                                        </p:attrNameLst>
                                      </p:cBhvr>
                                      <p:to>
                                        <p:strVal val="visible"/>
                                      </p:to>
                                    </p:set>
                                    <p:animEffect transition="in" filter="fade">
                                      <p:cBhvr>
                                        <p:cTn id="10" dur="2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graphicFrame>
        <p:nvGraphicFramePr>
          <p:cNvPr id="5" name="Nesne 1"/>
          <p:cNvGraphicFramePr>
            <a:graphicFrameLocks noChangeAspect="1"/>
          </p:cNvGraphicFramePr>
          <p:nvPr>
            <p:extLst>
              <p:ext uri="{D42A27DB-BD31-4B8C-83A1-F6EECF244321}">
                <p14:modId xmlns:p14="http://schemas.microsoft.com/office/powerpoint/2010/main" val="2218472065"/>
              </p:ext>
            </p:extLst>
          </p:nvPr>
        </p:nvGraphicFramePr>
        <p:xfrm>
          <a:off x="136525" y="1109663"/>
          <a:ext cx="8833850" cy="481171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MARUZİYET SÜRESİNE GÖRE İŞİTME KAYBI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8" name="Metin kutusu 7"/>
          <p:cNvSpPr txBox="1"/>
          <p:nvPr/>
        </p:nvSpPr>
        <p:spPr>
          <a:xfrm>
            <a:off x="203222" y="931307"/>
            <a:ext cx="781050" cy="461665"/>
          </a:xfrm>
          <a:prstGeom prst="rect">
            <a:avLst/>
          </a:prstGeom>
          <a:noFill/>
        </p:spPr>
        <p:txBody>
          <a:bodyPr wrap="square" rtlCol="0">
            <a:spAutoFit/>
          </a:bodyPr>
          <a:lstStyle/>
          <a:p>
            <a:r>
              <a:rPr lang="tr-TR" sz="2400" b="1" dirty="0" smtClean="0">
                <a:latin typeface="Cambria" pitchFamily="18" charset="0"/>
              </a:rPr>
              <a:t>dB</a:t>
            </a:r>
            <a:endParaRPr lang="tr-TR" sz="2400" b="1" dirty="0">
              <a:latin typeface="Cambria" pitchFamily="18" charset="0"/>
            </a:endParaRPr>
          </a:p>
        </p:txBody>
      </p:sp>
      <p:sp>
        <p:nvSpPr>
          <p:cNvPr id="9" name="Metin kutusu 8"/>
          <p:cNvSpPr txBox="1"/>
          <p:nvPr/>
        </p:nvSpPr>
        <p:spPr>
          <a:xfrm>
            <a:off x="8562691" y="5288518"/>
            <a:ext cx="781050" cy="400110"/>
          </a:xfrm>
          <a:prstGeom prst="rect">
            <a:avLst/>
          </a:prstGeom>
          <a:noFill/>
        </p:spPr>
        <p:txBody>
          <a:bodyPr wrap="square" rtlCol="0">
            <a:spAutoFit/>
          </a:bodyPr>
          <a:lstStyle/>
          <a:p>
            <a:pPr algn="ctr"/>
            <a:r>
              <a:rPr lang="tr-TR" sz="2000" b="1" dirty="0" smtClean="0">
                <a:latin typeface="Cambria" pitchFamily="18" charset="0"/>
              </a:rPr>
              <a:t>Yıl</a:t>
            </a:r>
            <a:endParaRPr lang="tr-TR" sz="2000" b="1" dirty="0">
              <a:latin typeface="Cambria" pitchFamily="18" charset="0"/>
            </a:endParaRPr>
          </a:p>
        </p:txBody>
      </p:sp>
      <p:sp>
        <p:nvSpPr>
          <p:cNvPr id="10" name="Metin kutusu 9"/>
          <p:cNvSpPr txBox="1"/>
          <p:nvPr/>
        </p:nvSpPr>
        <p:spPr>
          <a:xfrm>
            <a:off x="2470535" y="5657850"/>
            <a:ext cx="4568440" cy="369332"/>
          </a:xfrm>
          <a:prstGeom prst="rect">
            <a:avLst/>
          </a:prstGeom>
          <a:ln w="3175">
            <a:solidFill>
              <a:schemeClr val="bg1">
                <a:lumMod val="75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tr-TR" i="1" dirty="0" smtClean="0">
                <a:latin typeface="Calibri" pitchFamily="34" charset="0"/>
                <a:cs typeface="Calibri" pitchFamily="34" charset="0"/>
              </a:rPr>
              <a:t>Maruziyet süresi arttıkça işitme kaybı da artar</a:t>
            </a:r>
            <a:endParaRPr lang="tr-TR" i="1" dirty="0">
              <a:latin typeface="Calibri" pitchFamily="34" charset="0"/>
              <a:cs typeface="Calibri" pitchFamily="34" charset="0"/>
            </a:endParaRPr>
          </a:p>
        </p:txBody>
      </p:sp>
      <p:sp>
        <p:nvSpPr>
          <p:cNvPr id="11" name="Oval 10"/>
          <p:cNvSpPr/>
          <p:nvPr/>
        </p:nvSpPr>
        <p:spPr>
          <a:xfrm>
            <a:off x="5581650" y="2276474"/>
            <a:ext cx="252000" cy="252000"/>
          </a:xfrm>
          <a:prstGeom prst="ellipse">
            <a:avLst/>
          </a:prstGeom>
          <a:noFill/>
          <a:ln w="317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
        <p:nvSpPr>
          <p:cNvPr id="13" name="Oval 12"/>
          <p:cNvSpPr/>
          <p:nvPr/>
        </p:nvSpPr>
        <p:spPr>
          <a:xfrm>
            <a:off x="5581650" y="3428999"/>
            <a:ext cx="252000" cy="252000"/>
          </a:xfrm>
          <a:prstGeom prst="ellipse">
            <a:avLst/>
          </a:prstGeom>
          <a:noFill/>
          <a:ln w="317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
        <p:nvSpPr>
          <p:cNvPr id="14" name="Oval 13"/>
          <p:cNvSpPr/>
          <p:nvPr/>
        </p:nvSpPr>
        <p:spPr>
          <a:xfrm>
            <a:off x="5581650" y="4552949"/>
            <a:ext cx="252000" cy="252000"/>
          </a:xfrm>
          <a:prstGeom prst="ellipse">
            <a:avLst/>
          </a:prstGeom>
          <a:noFill/>
          <a:ln w="317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14765182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YAŞ-İŞİTME KAYBI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800" i="1" dirty="0">
                <a:solidFill>
                  <a:srgbClr val="000000"/>
                </a:solidFill>
                <a:latin typeface="Calibri" pitchFamily="34" charset="0"/>
                <a:cs typeface="Calibri" pitchFamily="34" charset="0"/>
              </a:rPr>
              <a:t> </a:t>
            </a: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«Yaş ilerledikçe fizyolojik işitme kaybı görülür.»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Odyometrik ölçümlerde 40 </a:t>
            </a:r>
            <a:r>
              <a:rPr lang="tr-TR" sz="2000" b="1" i="1" dirty="0">
                <a:solidFill>
                  <a:srgbClr val="000000"/>
                </a:solidFill>
                <a:latin typeface="Calibri" pitchFamily="34" charset="0"/>
                <a:cs typeface="Calibri" pitchFamily="34" charset="0"/>
              </a:rPr>
              <a:t>yaşından sonraki her yaş için 0,5 dB düşme fizyolojik olarak </a:t>
            </a:r>
            <a:r>
              <a:rPr lang="tr-TR" sz="2000" b="1" i="1" dirty="0" smtClean="0">
                <a:solidFill>
                  <a:srgbClr val="000000"/>
                </a:solidFill>
                <a:latin typeface="Calibri" pitchFamily="34" charset="0"/>
                <a:cs typeface="Calibri" pitchFamily="34" charset="0"/>
              </a:rPr>
              <a:t>hesaplanır.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YAŞA GÖRE </a:t>
            </a: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İŞİTME KAYBI </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2" name="Grup 11"/>
          <p:cNvGrpSpPr/>
          <p:nvPr/>
        </p:nvGrpSpPr>
        <p:grpSpPr>
          <a:xfrm>
            <a:off x="3594615" y="3438075"/>
            <a:ext cx="4675182" cy="1912938"/>
            <a:chOff x="3594615" y="3438075"/>
            <a:chExt cx="4675182" cy="1912938"/>
          </a:xfrm>
        </p:grpSpPr>
        <p:grpSp>
          <p:nvGrpSpPr>
            <p:cNvPr id="6" name="Grup 5"/>
            <p:cNvGrpSpPr/>
            <p:nvPr/>
          </p:nvGrpSpPr>
          <p:grpSpPr>
            <a:xfrm>
              <a:off x="3594615" y="3438075"/>
              <a:ext cx="4675182" cy="1912938"/>
              <a:chOff x="3813690" y="3459162"/>
              <a:chExt cx="4675182" cy="1912938"/>
            </a:xfrm>
          </p:grpSpPr>
          <p:pic>
            <p:nvPicPr>
              <p:cNvPr id="7170" name="Picture 2" descr="D:\DOKTOR\1-ISTANBULUZMAN\1-EĞİTİM KURUMU\1. İstanbuluzman\2-RESİMLER\Meslekler\provider3.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813690" y="3589321"/>
                <a:ext cx="1492807" cy="1610447"/>
              </a:xfrm>
              <a:prstGeom prst="rect">
                <a:avLst/>
              </a:prstGeom>
              <a:noFill/>
              <a:extLst>
                <a:ext uri="{909E8E84-426E-40DD-AFC4-6F175D3DCCD1}">
                  <a14:hiddenFill xmlns:a14="http://schemas.microsoft.com/office/drawing/2010/main">
                    <a:solidFill>
                      <a:srgbClr val="FFFFFF"/>
                    </a:solidFill>
                  </a14:hiddenFill>
                </a:ext>
              </a:extLst>
            </p:spPr>
          </p:pic>
          <p:pic>
            <p:nvPicPr>
              <p:cNvPr id="7171" name="Picture 3" descr="D:\DOKTOR\1-ISTANBULUZMAN\1-EĞİTİM KURUMU\1. İstanbuluzman\2-RESİMLER\Meslekler\steven-spielberg-icon.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603203" y="3459162"/>
                <a:ext cx="1885669" cy="1912938"/>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10" name="Dirsek Bağlayıcısı 9"/>
            <p:cNvCxnSpPr/>
            <p:nvPr/>
          </p:nvCxnSpPr>
          <p:spPr>
            <a:xfrm flipV="1">
              <a:off x="5087422" y="4124325"/>
              <a:ext cx="1821763" cy="819150"/>
            </a:xfrm>
            <a:prstGeom prst="bentConnector3">
              <a:avLst/>
            </a:prstGeom>
            <a:ln>
              <a:tailEnd type="arrow"/>
            </a:ln>
          </p:spPr>
          <p:style>
            <a:lnRef idx="3">
              <a:schemeClr val="accent1"/>
            </a:lnRef>
            <a:fillRef idx="0">
              <a:schemeClr val="accent1"/>
            </a:fillRef>
            <a:effectRef idx="2">
              <a:schemeClr val="accent1"/>
            </a:effectRef>
            <a:fontRef idx="minor">
              <a:schemeClr val="tx1"/>
            </a:fontRef>
          </p:style>
        </p:cxnSp>
      </p:grpSp>
    </p:spTree>
    <p:extLst>
      <p:ext uri="{BB962C8B-B14F-4D97-AF65-F5344CB8AC3E}">
        <p14:creationId xmlns:p14="http://schemas.microsoft.com/office/powerpoint/2010/main" val="850995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ppt_w</p:attrName>
                                        </p:attrNameLst>
                                      </p:cBhvr>
                                      <p:tavLst>
                                        <p:tav tm="0">
                                          <p:val>
                                            <p:fltVal val="0"/>
                                          </p:val>
                                        </p:tav>
                                        <p:tav tm="100000">
                                          <p:val>
                                            <p:strVal val="#ppt_w"/>
                                          </p:val>
                                        </p:tav>
                                      </p:tavLst>
                                    </p:anim>
                                    <p:anim calcmode="lin" valueType="num">
                                      <p:cBhvr>
                                        <p:cTn id="18" dur="500" fill="hold"/>
                                        <p:tgtEl>
                                          <p:spTgt spid="12"/>
                                        </p:tgtEl>
                                        <p:attrNameLst>
                                          <p:attrName>ppt_h</p:attrName>
                                        </p:attrNameLst>
                                      </p:cBhvr>
                                      <p:tavLst>
                                        <p:tav tm="0">
                                          <p:val>
                                            <p:fltVal val="0"/>
                                          </p:val>
                                        </p:tav>
                                        <p:tav tm="100000">
                                          <p:val>
                                            <p:strVal val="#ppt_h"/>
                                          </p:val>
                                        </p:tav>
                                      </p:tavLst>
                                    </p:anim>
                                    <p:animEffect transition="in" filter="fade">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3" name="74 Dikdörtgen"/>
          <p:cNvSpPr/>
          <p:nvPr/>
        </p:nvSpPr>
        <p:spPr>
          <a:xfrm>
            <a:off x="750946" y="1633804"/>
            <a:ext cx="3363855" cy="2480987"/>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sp>
        <p:nvSpPr>
          <p:cNvPr id="11" name="Rectangle 11"/>
          <p:cNvSpPr>
            <a:spLocks noChangeArrowheads="1"/>
          </p:cNvSpPr>
          <p:nvPr/>
        </p:nvSpPr>
        <p:spPr bwMode="gray">
          <a:xfrm>
            <a:off x="734323" y="1193072"/>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nchorCtr="1"/>
          <a:lstStyle/>
          <a:p>
            <a:pPr algn="ctr" defTabSz="801688" eaLnBrk="0" hangingPunct="0">
              <a:defRPr/>
            </a:pP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39" name="Rectangle 11"/>
          <p:cNvSpPr>
            <a:spLocks noChangeArrowheads="1"/>
          </p:cNvSpPr>
          <p:nvPr/>
        </p:nvSpPr>
        <p:spPr bwMode="gray">
          <a:xfrm>
            <a:off x="4932512" y="1190197"/>
            <a:ext cx="3360672" cy="418886"/>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algn="ctr" defTabSz="801688" eaLnBrk="0" hangingPunct="0">
              <a:defRPr/>
            </a:pP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41" name="74 Dikdörtgen"/>
          <p:cNvSpPr/>
          <p:nvPr/>
        </p:nvSpPr>
        <p:spPr>
          <a:xfrm>
            <a:off x="4949135" y="1639555"/>
            <a:ext cx="3363855" cy="2483862"/>
          </a:xfrm>
          <a:prstGeom prst="rect">
            <a:avLst/>
          </a:prstGeom>
          <a:no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tr-TR">
              <a:solidFill>
                <a:srgbClr val="FFFFFF"/>
              </a:solidFill>
            </a:endParaRPr>
          </a:p>
        </p:txBody>
      </p:sp>
      <p:sp>
        <p:nvSpPr>
          <p:cNvPr id="63" name="Rectangle 5"/>
          <p:cNvSpPr>
            <a:spLocks noChangeArrowheads="1"/>
          </p:cNvSpPr>
          <p:nvPr/>
        </p:nvSpPr>
        <p:spPr bwMode="gray">
          <a:xfrm>
            <a:off x="747317" y="4114189"/>
            <a:ext cx="3376800" cy="1332000"/>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Ritmik seslerin dalgaları yumuşaktır.</a:t>
            </a:r>
          </a:p>
          <a:p>
            <a:pPr algn="ctr"/>
            <a:endParaRPr lang="tr-TR" sz="1600" dirty="0" smtClean="0">
              <a:solidFill>
                <a:srgbClr val="000000"/>
              </a:solidFill>
              <a:latin typeface="Calibri" pitchFamily="34" charset="0"/>
              <a:cs typeface="Calibri" pitchFamily="34" charset="0"/>
            </a:endParaRPr>
          </a:p>
        </p:txBody>
      </p:sp>
      <p:sp>
        <p:nvSpPr>
          <p:cNvPr id="64" name="Rectangle 5"/>
          <p:cNvSpPr>
            <a:spLocks noChangeArrowheads="1"/>
          </p:cNvSpPr>
          <p:nvPr/>
        </p:nvSpPr>
        <p:spPr bwMode="gray">
          <a:xfrm>
            <a:off x="4939762" y="4088309"/>
            <a:ext cx="3376800" cy="1332000"/>
          </a:xfrm>
          <a:prstGeom prst="rect">
            <a:avLst/>
          </a:prstGeom>
          <a:gradFill rotWithShape="1">
            <a:gsLst>
              <a:gs pos="0">
                <a:srgbClr val="FFFFFF"/>
              </a:gs>
              <a:gs pos="100000">
                <a:srgbClr val="EAEAEA"/>
              </a:gs>
            </a:gsLst>
            <a:lin ang="5400000" scaled="1"/>
          </a:gradFill>
          <a:ln w="12700">
            <a:solidFill>
              <a:srgbClr val="C0C0C0"/>
            </a:solidFill>
            <a:miter lim="800000"/>
            <a:headEnd/>
            <a:tailEnd/>
          </a:ln>
          <a:effectLst/>
        </p:spPr>
        <p:txBody>
          <a:bodyPr lIns="108000" tIns="108000" rIns="144000" bIns="72000"/>
          <a:lstStyle/>
          <a:p>
            <a:pPr algn="ctr"/>
            <a:endParaRPr lang="tr-TR" sz="1400" dirty="0" smtClean="0">
              <a:solidFill>
                <a:srgbClr val="000000"/>
              </a:solidFill>
              <a:latin typeface="Calibri" pitchFamily="34" charset="0"/>
              <a:cs typeface="Calibri" pitchFamily="34" charset="0"/>
            </a:endParaRPr>
          </a:p>
          <a:p>
            <a:pPr algn="ctr"/>
            <a:r>
              <a:rPr lang="tr-TR" sz="1400" b="1" i="1" dirty="0" smtClean="0">
                <a:solidFill>
                  <a:srgbClr val="000000"/>
                </a:solidFill>
                <a:latin typeface="Calibri" pitchFamily="34" charset="0"/>
                <a:cs typeface="Calibri" pitchFamily="34" charset="0"/>
              </a:rPr>
              <a:t>Gürültüde  seslerin dalgaları keskindir.</a:t>
            </a:r>
          </a:p>
        </p:txBody>
      </p:sp>
      <p:cxnSp>
        <p:nvCxnSpPr>
          <p:cNvPr id="68" name="62 Düz Bağlayıcı"/>
          <p:cNvCxnSpPr/>
          <p:nvPr/>
        </p:nvCxnSpPr>
        <p:spPr>
          <a:xfrm>
            <a:off x="236207" y="1086458"/>
            <a:ext cx="8532000" cy="0"/>
          </a:xfrm>
          <a:prstGeom prst="line">
            <a:avLst/>
          </a:prstGeom>
          <a:ln w="22225">
            <a:solidFill>
              <a:schemeClr val="bg1">
                <a:lumMod val="50000"/>
              </a:schemeClr>
            </a:solidFill>
            <a:prstDash val="sysDash"/>
          </a:ln>
        </p:spPr>
        <p:style>
          <a:lnRef idx="3">
            <a:schemeClr val="accent1"/>
          </a:lnRef>
          <a:fillRef idx="0">
            <a:schemeClr val="accent1"/>
          </a:fillRef>
          <a:effectRef idx="2">
            <a:schemeClr val="accent1"/>
          </a:effectRef>
          <a:fontRef idx="minor">
            <a:schemeClr val="tx1"/>
          </a:fontRef>
        </p:style>
      </p:cxnSp>
      <p:sp>
        <p:nvSpPr>
          <p:cNvPr id="73" name="72 Metin kutusu"/>
          <p:cNvSpPr txBox="1"/>
          <p:nvPr/>
        </p:nvSpPr>
        <p:spPr>
          <a:xfrm>
            <a:off x="759127" y="1250824"/>
            <a:ext cx="3303917" cy="310548"/>
          </a:xfrm>
          <a:prstGeom prst="rect">
            <a:avLst/>
          </a:prstGeom>
          <a:noFill/>
        </p:spPr>
        <p:txBody>
          <a:bodyPr wrap="square" rtlCol="0" anchor="ctr" anchorCtr="1">
            <a:noAutofit/>
          </a:bodyPr>
          <a:lstStyle/>
          <a:p>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RİTMİK SES</a:t>
            </a:r>
            <a:endParaRPr lang="tr-TR" dirty="0">
              <a:solidFill>
                <a:srgbClr val="000000"/>
              </a:solidFill>
            </a:endParaRPr>
          </a:p>
        </p:txBody>
      </p:sp>
      <p:sp>
        <p:nvSpPr>
          <p:cNvPr id="74" name="73 Metin kutusu"/>
          <p:cNvSpPr txBox="1"/>
          <p:nvPr/>
        </p:nvSpPr>
        <p:spPr>
          <a:xfrm>
            <a:off x="4942938" y="1242197"/>
            <a:ext cx="3381553" cy="310548"/>
          </a:xfrm>
          <a:prstGeom prst="rect">
            <a:avLst/>
          </a:prstGeom>
          <a:noFill/>
        </p:spPr>
        <p:txBody>
          <a:bodyPr wrap="square" rtlCol="0" anchor="ctr" anchorCtr="1">
            <a:noAutofit/>
          </a:bodyPr>
          <a:lstStyle/>
          <a:p>
            <a:pPr algn="ctr" defTabSz="801688" eaLnBrk="0" hangingPunct="0">
              <a:defRPr/>
            </a:pPr>
            <a:r>
              <a:rPr lang="tr-TR"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GÜRÜLTÜLÜ SES</a:t>
            </a:r>
            <a:endParaRPr lang="de-DE"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7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KİŞİSEL DUYARLILIĞA GÖRE </a:t>
            </a: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İŞİTME KAYBI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0"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32" name="31 Resim" descr="Ritmik Ses.jpg"/>
          <p:cNvPicPr preferRelativeResize="0">
            <a:picLocks/>
          </p:cNvPicPr>
          <p:nvPr/>
        </p:nvPicPr>
        <p:blipFill>
          <a:blip r:embed="rId3" cstate="print"/>
          <a:stretch>
            <a:fillRect/>
          </a:stretch>
        </p:blipFill>
        <p:spPr>
          <a:xfrm>
            <a:off x="781050" y="1790701"/>
            <a:ext cx="3294000" cy="1260000"/>
          </a:xfrm>
          <a:prstGeom prst="rect">
            <a:avLst/>
          </a:prstGeom>
        </p:spPr>
      </p:pic>
      <p:pic>
        <p:nvPicPr>
          <p:cNvPr id="33" name="32 Resim" descr="Gürültü.jpg"/>
          <p:cNvPicPr preferRelativeResize="0">
            <a:picLocks/>
          </p:cNvPicPr>
          <p:nvPr/>
        </p:nvPicPr>
        <p:blipFill>
          <a:blip r:embed="rId4" cstate="print"/>
          <a:stretch>
            <a:fillRect/>
          </a:stretch>
        </p:blipFill>
        <p:spPr>
          <a:xfrm>
            <a:off x="4981572" y="1785937"/>
            <a:ext cx="3294000" cy="1260000"/>
          </a:xfrm>
          <a:prstGeom prst="rect">
            <a:avLst/>
          </a:prstGeom>
        </p:spPr>
      </p:pic>
      <p:pic>
        <p:nvPicPr>
          <p:cNvPr id="35" name="34 Resim" descr="package_utilities.png"/>
          <p:cNvPicPr>
            <a:picLocks noChangeAspect="1"/>
          </p:cNvPicPr>
          <p:nvPr/>
        </p:nvPicPr>
        <p:blipFill>
          <a:blip r:embed="rId5" cstate="print"/>
          <a:stretch>
            <a:fillRect/>
          </a:stretch>
        </p:blipFill>
        <p:spPr>
          <a:xfrm flipH="1">
            <a:off x="5630174" y="3107851"/>
            <a:ext cx="1181100" cy="972876"/>
          </a:xfrm>
          <a:prstGeom prst="rect">
            <a:avLst/>
          </a:prstGeom>
        </p:spPr>
      </p:pic>
      <p:pic>
        <p:nvPicPr>
          <p:cNvPr id="36" name="35 Resim" descr="twitter05.png"/>
          <p:cNvPicPr>
            <a:picLocks noChangeAspect="1"/>
          </p:cNvPicPr>
          <p:nvPr/>
        </p:nvPicPr>
        <p:blipFill>
          <a:blip r:embed="rId6" cstate="print"/>
          <a:stretch>
            <a:fillRect/>
          </a:stretch>
        </p:blipFill>
        <p:spPr>
          <a:xfrm>
            <a:off x="781050" y="2942490"/>
            <a:ext cx="1958772" cy="1133475"/>
          </a:xfrm>
          <a:prstGeom prst="rect">
            <a:avLst/>
          </a:prstGeom>
        </p:spPr>
      </p:pic>
      <p:pic>
        <p:nvPicPr>
          <p:cNvPr id="3" name="Resim 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763510" y="3045938"/>
            <a:ext cx="1151069" cy="1068854"/>
          </a:xfrm>
          <a:prstGeom prst="rect">
            <a:avLst/>
          </a:prstGeom>
        </p:spPr>
      </p:pic>
      <p:grpSp>
        <p:nvGrpSpPr>
          <p:cNvPr id="19" name="Group 92"/>
          <p:cNvGrpSpPr>
            <a:grpSpLocks/>
          </p:cNvGrpSpPr>
          <p:nvPr/>
        </p:nvGrpSpPr>
        <p:grpSpPr bwMode="auto">
          <a:xfrm>
            <a:off x="3343275" y="4919392"/>
            <a:ext cx="2457450" cy="1248495"/>
            <a:chOff x="4008" y="2358"/>
            <a:chExt cx="1548" cy="906"/>
          </a:xfrm>
        </p:grpSpPr>
        <p:sp>
          <p:nvSpPr>
            <p:cNvPr id="20" name="Oval 43"/>
            <p:cNvSpPr>
              <a:spLocks noChangeArrowheads="1"/>
            </p:cNvSpPr>
            <p:nvPr/>
          </p:nvSpPr>
          <p:spPr bwMode="auto">
            <a:xfrm>
              <a:off x="5028" y="2402"/>
              <a:ext cx="376"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chemeClr val="bg1"/>
                </a:solidFill>
              </a:endParaRPr>
            </a:p>
          </p:txBody>
        </p:sp>
        <p:sp>
          <p:nvSpPr>
            <p:cNvPr id="21" name="AutoShape 51"/>
            <p:cNvSpPr>
              <a:spLocks noChangeArrowheads="1"/>
            </p:cNvSpPr>
            <p:nvPr/>
          </p:nvSpPr>
          <p:spPr bwMode="auto">
            <a:xfrm>
              <a:off x="4008" y="2358"/>
              <a:ext cx="1548" cy="906"/>
            </a:xfrm>
            <a:prstGeom prst="foldedCorner">
              <a:avLst>
                <a:gd name="adj" fmla="val 9551"/>
              </a:avLst>
            </a:prstGeom>
            <a:solidFill>
              <a:schemeClr val="bg2">
                <a:lumMod val="60000"/>
                <a:lumOff val="40000"/>
              </a:schemeClr>
            </a:solidFill>
            <a:ln w="9525">
              <a:solidFill>
                <a:srgbClr val="FFFFFF"/>
              </a:solidFill>
              <a:round/>
              <a:headEnd/>
              <a:tailEnd/>
            </a:ln>
            <a:effectLst>
              <a:outerShdw dist="53882" dir="2700000" algn="ctr" rotWithShape="0">
                <a:schemeClr val="tx1">
                  <a:alpha val="50000"/>
                </a:schemeClr>
              </a:outerShdw>
            </a:effectLst>
          </p:spPr>
          <p:txBody>
            <a:bodyPr wrap="none" anchor="ctr"/>
            <a:lstStyle/>
            <a:p>
              <a:pPr>
                <a:defRPr/>
              </a:pPr>
              <a:endParaRPr lang="de-DE">
                <a:solidFill>
                  <a:schemeClr val="bg1"/>
                </a:solidFill>
              </a:endParaRPr>
            </a:p>
          </p:txBody>
        </p:sp>
        <p:sp>
          <p:nvSpPr>
            <p:cNvPr id="22" name="Rectangle 52"/>
            <p:cNvSpPr>
              <a:spLocks noChangeArrowheads="1"/>
            </p:cNvSpPr>
            <p:nvPr/>
          </p:nvSpPr>
          <p:spPr bwMode="auto">
            <a:xfrm>
              <a:off x="4044" y="2408"/>
              <a:ext cx="1483" cy="155"/>
            </a:xfrm>
            <a:prstGeom prst="rect">
              <a:avLst/>
            </a:prstGeom>
            <a:solidFill>
              <a:srgbClr val="FAC400"/>
            </a:solidFill>
            <a:ln w="9525">
              <a:noFill/>
              <a:miter lim="800000"/>
              <a:headEnd/>
              <a:tailEnd/>
            </a:ln>
          </p:spPr>
          <p:txBody>
            <a:bodyPr wrap="none" anchor="ctr"/>
            <a:lstStyle/>
            <a:p>
              <a:pPr algn="ctr" eaLnBrk="0" hangingPunct="0"/>
              <a:r>
                <a:rPr lang="tr-TR" sz="1400" b="1" dirty="0" smtClean="0">
                  <a:effectLst>
                    <a:outerShdw blurRad="38100" dist="38100" dir="2700000" algn="tl">
                      <a:srgbClr val="000000">
                        <a:alpha val="43137"/>
                      </a:srgbClr>
                    </a:outerShdw>
                  </a:effectLst>
                  <a:latin typeface="Calibri" pitchFamily="34" charset="0"/>
                  <a:cs typeface="Calibri" pitchFamily="34" charset="0"/>
                </a:rPr>
                <a:t>SORU</a:t>
              </a:r>
              <a:endParaRPr lang="en-GB" sz="1400" b="1" dirty="0">
                <a:effectLst>
                  <a:outerShdw blurRad="38100" dist="38100" dir="2700000" algn="tl">
                    <a:srgbClr val="000000">
                      <a:alpha val="43137"/>
                    </a:srgbClr>
                  </a:outerShdw>
                </a:effectLst>
                <a:latin typeface="Calibri" pitchFamily="34" charset="0"/>
                <a:cs typeface="Calibri" pitchFamily="34" charset="0"/>
              </a:endParaRPr>
            </a:p>
          </p:txBody>
        </p:sp>
        <p:sp>
          <p:nvSpPr>
            <p:cNvPr id="23" name="Rectangle 52"/>
            <p:cNvSpPr>
              <a:spLocks noChangeArrowheads="1"/>
            </p:cNvSpPr>
            <p:nvPr/>
          </p:nvSpPr>
          <p:spPr bwMode="auto">
            <a:xfrm>
              <a:off x="4044" y="2632"/>
              <a:ext cx="1483" cy="515"/>
            </a:xfrm>
            <a:prstGeom prst="rect">
              <a:avLst/>
            </a:prstGeom>
            <a:noFill/>
            <a:ln w="9525">
              <a:noFill/>
              <a:miter lim="800000"/>
              <a:headEnd/>
              <a:tailEnd/>
            </a:ln>
          </p:spPr>
          <p:txBody>
            <a:bodyPr anchor="ctr"/>
            <a:lstStyle/>
            <a:p>
              <a:pPr algn="ctr"/>
              <a:r>
                <a:rPr lang="tr-TR" sz="1600" b="1" dirty="0" smtClean="0">
                  <a:solidFill>
                    <a:schemeClr val="bg1"/>
                  </a:solidFill>
                  <a:latin typeface="Calibri" pitchFamily="34" charset="0"/>
                  <a:cs typeface="Calibri" pitchFamily="34" charset="0"/>
                </a:rPr>
                <a:t>Kulak için hangi ses daha tehlikelidir?</a:t>
              </a:r>
            </a:p>
          </p:txBody>
        </p:sp>
        <p:sp>
          <p:nvSpPr>
            <p:cNvPr id="24" name="Oval 32"/>
            <p:cNvSpPr>
              <a:spLocks noChangeArrowheads="1"/>
            </p:cNvSpPr>
            <p:nvPr/>
          </p:nvSpPr>
          <p:spPr bwMode="auto">
            <a:xfrm>
              <a:off x="5252" y="2361"/>
              <a:ext cx="249" cy="287"/>
            </a:xfrm>
            <a:prstGeom prst="ellipse">
              <a:avLst/>
            </a:prstGeom>
            <a:gradFill rotWithShape="1">
              <a:gsLst>
                <a:gs pos="0">
                  <a:srgbClr val="ECECEC"/>
                </a:gs>
                <a:gs pos="100000">
                  <a:srgbClr val="B2B2B2"/>
                </a:gs>
              </a:gsLst>
              <a:path path="shape">
                <a:fillToRect l="50000" t="50000" r="50000" b="50000"/>
              </a:path>
            </a:gradFill>
            <a:ln w="19050">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chemeClr val="bg1"/>
                </a:solidFill>
              </a:endParaRPr>
            </a:p>
          </p:txBody>
        </p:sp>
        <p:grpSp>
          <p:nvGrpSpPr>
            <p:cNvPr id="25" name="Group 87"/>
            <p:cNvGrpSpPr>
              <a:grpSpLocks/>
            </p:cNvGrpSpPr>
            <p:nvPr/>
          </p:nvGrpSpPr>
          <p:grpSpPr bwMode="auto">
            <a:xfrm>
              <a:off x="5325" y="2426"/>
              <a:ext cx="101" cy="167"/>
              <a:chOff x="6363" y="1672"/>
              <a:chExt cx="222" cy="365"/>
            </a:xfrm>
          </p:grpSpPr>
          <p:sp>
            <p:nvSpPr>
              <p:cNvPr id="26" name="Freeform 88"/>
              <p:cNvSpPr>
                <a:spLocks/>
              </p:cNvSpPr>
              <p:nvPr/>
            </p:nvSpPr>
            <p:spPr bwMode="gray">
              <a:xfrm>
                <a:off x="6363" y="1672"/>
                <a:ext cx="222" cy="276"/>
              </a:xfrm>
              <a:custGeom>
                <a:avLst/>
                <a:gdLst/>
                <a:ahLst/>
                <a:cxnLst>
                  <a:cxn ang="0">
                    <a:pos x="115" y="0"/>
                  </a:cxn>
                  <a:cxn ang="0">
                    <a:pos x="0" y="108"/>
                  </a:cxn>
                  <a:cxn ang="0">
                    <a:pos x="44" y="227"/>
                  </a:cxn>
                  <a:cxn ang="0">
                    <a:pos x="58" y="276"/>
                  </a:cxn>
                  <a:cxn ang="0">
                    <a:pos x="71" y="287"/>
                  </a:cxn>
                  <a:cxn ang="0">
                    <a:pos x="159" y="287"/>
                  </a:cxn>
                  <a:cxn ang="0">
                    <a:pos x="172" y="276"/>
                  </a:cxn>
                  <a:cxn ang="0">
                    <a:pos x="186" y="227"/>
                  </a:cxn>
                  <a:cxn ang="0">
                    <a:pos x="230" y="108"/>
                  </a:cxn>
                  <a:cxn ang="0">
                    <a:pos x="115" y="0"/>
                  </a:cxn>
                </a:cxnLst>
                <a:rect l="0" t="0" r="r" b="b"/>
                <a:pathLst>
                  <a:path w="230" h="287">
                    <a:moveTo>
                      <a:pt x="115" y="0"/>
                    </a:moveTo>
                    <a:cubicBezTo>
                      <a:pt x="51" y="0"/>
                      <a:pt x="0" y="49"/>
                      <a:pt x="0" y="108"/>
                    </a:cubicBezTo>
                    <a:cubicBezTo>
                      <a:pt x="0" y="146"/>
                      <a:pt x="25" y="185"/>
                      <a:pt x="44" y="227"/>
                    </a:cubicBezTo>
                    <a:cubicBezTo>
                      <a:pt x="58" y="276"/>
                      <a:pt x="58" y="276"/>
                      <a:pt x="58" y="276"/>
                    </a:cubicBezTo>
                    <a:cubicBezTo>
                      <a:pt x="58" y="282"/>
                      <a:pt x="64" y="287"/>
                      <a:pt x="71" y="287"/>
                    </a:cubicBezTo>
                    <a:cubicBezTo>
                      <a:pt x="159" y="287"/>
                      <a:pt x="159" y="287"/>
                      <a:pt x="159" y="287"/>
                    </a:cubicBezTo>
                    <a:cubicBezTo>
                      <a:pt x="166" y="287"/>
                      <a:pt x="172" y="282"/>
                      <a:pt x="172" y="276"/>
                    </a:cubicBezTo>
                    <a:cubicBezTo>
                      <a:pt x="186" y="227"/>
                      <a:pt x="186" y="227"/>
                      <a:pt x="186" y="227"/>
                    </a:cubicBezTo>
                    <a:cubicBezTo>
                      <a:pt x="205" y="185"/>
                      <a:pt x="230" y="146"/>
                      <a:pt x="230" y="108"/>
                    </a:cubicBezTo>
                    <a:cubicBezTo>
                      <a:pt x="230" y="49"/>
                      <a:pt x="179" y="0"/>
                      <a:pt x="115" y="0"/>
                    </a:cubicBezTo>
                    <a:close/>
                  </a:path>
                </a:pathLst>
              </a:custGeom>
              <a:solidFill>
                <a:schemeClr val="accent6">
                  <a:lumMod val="60000"/>
                  <a:lumOff val="40000"/>
                </a:schemeClr>
              </a:solidFill>
              <a:ln w="9525">
                <a:solidFill>
                  <a:schemeClr val="bg1"/>
                </a:solidFill>
                <a:round/>
                <a:headEnd/>
                <a:tailEnd/>
              </a:ln>
              <a:effectLst>
                <a:outerShdw dist="35921" dir="2700000" algn="ctr" rotWithShape="0">
                  <a:srgbClr val="333333"/>
                </a:outerShdw>
              </a:effectLst>
            </p:spPr>
            <p:txBody>
              <a:bodyPr/>
              <a:lstStyle/>
              <a:p>
                <a:pPr>
                  <a:defRPr/>
                </a:pPr>
                <a:endParaRPr lang="tr-TR">
                  <a:solidFill>
                    <a:schemeClr val="bg1"/>
                  </a:solidFill>
                  <a:latin typeface="Arial" pitchFamily="34" charset="0"/>
                  <a:cs typeface="Arial" pitchFamily="34" charset="0"/>
                </a:endParaRPr>
              </a:p>
            </p:txBody>
          </p:sp>
          <p:sp>
            <p:nvSpPr>
              <p:cNvPr id="27" name="Freeform 89"/>
              <p:cNvSpPr>
                <a:spLocks/>
              </p:cNvSpPr>
              <p:nvPr/>
            </p:nvSpPr>
            <p:spPr bwMode="gray">
              <a:xfrm>
                <a:off x="6418" y="1919"/>
                <a:ext cx="112" cy="86"/>
              </a:xfrm>
              <a:custGeom>
                <a:avLst/>
                <a:gdLst/>
                <a:ahLst/>
                <a:cxnLst>
                  <a:cxn ang="0">
                    <a:pos x="0" y="0"/>
                  </a:cxn>
                  <a:cxn ang="0">
                    <a:pos x="7" y="56"/>
                  </a:cxn>
                  <a:cxn ang="0">
                    <a:pos x="41" y="89"/>
                  </a:cxn>
                  <a:cxn ang="0">
                    <a:pos x="75" y="89"/>
                  </a:cxn>
                  <a:cxn ang="0">
                    <a:pos x="109" y="56"/>
                  </a:cxn>
                  <a:cxn ang="0">
                    <a:pos x="116" y="0"/>
                  </a:cxn>
                  <a:cxn ang="0">
                    <a:pos x="0" y="0"/>
                  </a:cxn>
                </a:cxnLst>
                <a:rect l="0" t="0" r="r" b="b"/>
                <a:pathLst>
                  <a:path w="116" h="89">
                    <a:moveTo>
                      <a:pt x="0" y="0"/>
                    </a:moveTo>
                    <a:cubicBezTo>
                      <a:pt x="0" y="0"/>
                      <a:pt x="6" y="53"/>
                      <a:pt x="7" y="56"/>
                    </a:cubicBezTo>
                    <a:cubicBezTo>
                      <a:pt x="8" y="59"/>
                      <a:pt x="29" y="89"/>
                      <a:pt x="41" y="89"/>
                    </a:cubicBezTo>
                    <a:cubicBezTo>
                      <a:pt x="75" y="89"/>
                      <a:pt x="75" y="89"/>
                      <a:pt x="75" y="89"/>
                    </a:cubicBezTo>
                    <a:cubicBezTo>
                      <a:pt x="87" y="89"/>
                      <a:pt x="108" y="59"/>
                      <a:pt x="109" y="56"/>
                    </a:cubicBezTo>
                    <a:cubicBezTo>
                      <a:pt x="109" y="53"/>
                      <a:pt x="116" y="0"/>
                      <a:pt x="116" y="0"/>
                    </a:cubicBezTo>
                    <a:lnTo>
                      <a:pt x="0" y="0"/>
                    </a:lnTo>
                    <a:close/>
                  </a:path>
                </a:pathLst>
              </a:custGeom>
              <a:solidFill>
                <a:srgbClr val="C0C0C0"/>
              </a:solidFill>
              <a:ln w="9525">
                <a:noFill/>
                <a:round/>
                <a:headEnd/>
                <a:tailEnd/>
              </a:ln>
              <a:effectLst>
                <a:outerShdw dist="35921" dir="2700000" algn="ctr" rotWithShape="0">
                  <a:srgbClr val="333333"/>
                </a:outerShdw>
              </a:effectLst>
            </p:spPr>
            <p:txBody>
              <a:bodyPr/>
              <a:lstStyle/>
              <a:p>
                <a:pPr>
                  <a:defRPr/>
                </a:pPr>
                <a:endParaRPr lang="tr-TR">
                  <a:solidFill>
                    <a:schemeClr val="bg1"/>
                  </a:solidFill>
                  <a:latin typeface="Arial" pitchFamily="34" charset="0"/>
                  <a:cs typeface="Arial" pitchFamily="34" charset="0"/>
                </a:endParaRPr>
              </a:p>
            </p:txBody>
          </p:sp>
          <p:sp>
            <p:nvSpPr>
              <p:cNvPr id="28" name="Freeform 90"/>
              <p:cNvSpPr>
                <a:spLocks noEditPoints="1"/>
              </p:cNvSpPr>
              <p:nvPr/>
            </p:nvSpPr>
            <p:spPr bwMode="gray">
              <a:xfrm>
                <a:off x="6419" y="1973"/>
                <a:ext cx="108" cy="64"/>
              </a:xfrm>
              <a:custGeom>
                <a:avLst/>
                <a:gdLst>
                  <a:gd name="T0" fmla="*/ 0 w 112"/>
                  <a:gd name="T1" fmla="*/ 0 h 65"/>
                  <a:gd name="T2" fmla="*/ 1 w 112"/>
                  <a:gd name="T3" fmla="*/ 7 h 65"/>
                  <a:gd name="T4" fmla="*/ 112 w 112"/>
                  <a:gd name="T5" fmla="*/ 18 h 65"/>
                  <a:gd name="T6" fmla="*/ 112 w 112"/>
                  <a:gd name="T7" fmla="*/ 11 h 65"/>
                  <a:gd name="T8" fmla="*/ 0 w 112"/>
                  <a:gd name="T9" fmla="*/ 0 h 65"/>
                  <a:gd name="T10" fmla="*/ 4 w 112"/>
                  <a:gd name="T11" fmla="*/ 33 h 65"/>
                  <a:gd name="T12" fmla="*/ 108 w 112"/>
                  <a:gd name="T13" fmla="*/ 43 h 65"/>
                  <a:gd name="T14" fmla="*/ 109 w 112"/>
                  <a:gd name="T15" fmla="*/ 37 h 65"/>
                  <a:gd name="T16" fmla="*/ 4 w 112"/>
                  <a:gd name="T17" fmla="*/ 26 h 65"/>
                  <a:gd name="T18" fmla="*/ 4 w 112"/>
                  <a:gd name="T19" fmla="*/ 33 h 65"/>
                  <a:gd name="T20" fmla="*/ 14 w 112"/>
                  <a:gd name="T21" fmla="*/ 57 h 65"/>
                  <a:gd name="T22" fmla="*/ 93 w 112"/>
                  <a:gd name="T23" fmla="*/ 65 h 65"/>
                  <a:gd name="T24" fmla="*/ 98 w 112"/>
                  <a:gd name="T25" fmla="*/ 59 h 65"/>
                  <a:gd name="T26" fmla="*/ 9 w 112"/>
                  <a:gd name="T27" fmla="*/ 50 h 65"/>
                  <a:gd name="T28" fmla="*/ 14 w 112"/>
                  <a:gd name="T29" fmla="*/ 57 h 6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2"/>
                  <a:gd name="T46" fmla="*/ 0 h 65"/>
                  <a:gd name="T47" fmla="*/ 112 w 112"/>
                  <a:gd name="T48" fmla="*/ 65 h 6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2" h="65">
                    <a:moveTo>
                      <a:pt x="0" y="0"/>
                    </a:moveTo>
                    <a:cubicBezTo>
                      <a:pt x="0" y="2"/>
                      <a:pt x="1" y="5"/>
                      <a:pt x="1" y="7"/>
                    </a:cubicBezTo>
                    <a:cubicBezTo>
                      <a:pt x="112" y="18"/>
                      <a:pt x="112" y="18"/>
                      <a:pt x="112" y="18"/>
                    </a:cubicBezTo>
                    <a:cubicBezTo>
                      <a:pt x="112" y="16"/>
                      <a:pt x="112" y="13"/>
                      <a:pt x="112" y="11"/>
                    </a:cubicBezTo>
                    <a:lnTo>
                      <a:pt x="0" y="0"/>
                    </a:lnTo>
                    <a:close/>
                    <a:moveTo>
                      <a:pt x="4" y="33"/>
                    </a:moveTo>
                    <a:cubicBezTo>
                      <a:pt x="108" y="43"/>
                      <a:pt x="108" y="43"/>
                      <a:pt x="108" y="43"/>
                    </a:cubicBezTo>
                    <a:cubicBezTo>
                      <a:pt x="108" y="42"/>
                      <a:pt x="108" y="39"/>
                      <a:pt x="109" y="37"/>
                    </a:cubicBezTo>
                    <a:cubicBezTo>
                      <a:pt x="4" y="26"/>
                      <a:pt x="4" y="26"/>
                      <a:pt x="4" y="26"/>
                    </a:cubicBezTo>
                    <a:cubicBezTo>
                      <a:pt x="4" y="29"/>
                      <a:pt x="4" y="31"/>
                      <a:pt x="4" y="33"/>
                    </a:cubicBezTo>
                    <a:close/>
                    <a:moveTo>
                      <a:pt x="14" y="57"/>
                    </a:moveTo>
                    <a:cubicBezTo>
                      <a:pt x="93" y="65"/>
                      <a:pt x="93" y="65"/>
                      <a:pt x="93" y="65"/>
                    </a:cubicBezTo>
                    <a:cubicBezTo>
                      <a:pt x="95" y="63"/>
                      <a:pt x="97" y="61"/>
                      <a:pt x="98" y="59"/>
                    </a:cubicBezTo>
                    <a:cubicBezTo>
                      <a:pt x="9" y="50"/>
                      <a:pt x="9" y="50"/>
                      <a:pt x="9" y="50"/>
                    </a:cubicBezTo>
                    <a:cubicBezTo>
                      <a:pt x="11" y="52"/>
                      <a:pt x="12" y="54"/>
                      <a:pt x="14" y="57"/>
                    </a:cubicBezTo>
                    <a:close/>
                  </a:path>
                </a:pathLst>
              </a:custGeom>
              <a:solidFill>
                <a:schemeClr val="tx1"/>
              </a:solidFill>
              <a:ln w="9525">
                <a:solidFill>
                  <a:schemeClr val="bg1"/>
                </a:solidFill>
                <a:round/>
                <a:headEnd/>
                <a:tailEnd/>
              </a:ln>
            </p:spPr>
            <p:txBody>
              <a:bodyPr/>
              <a:lstStyle/>
              <a:p>
                <a:endParaRPr lang="tr-TR">
                  <a:solidFill>
                    <a:schemeClr val="bg1"/>
                  </a:solidFill>
                </a:endParaRPr>
              </a:p>
            </p:txBody>
          </p:sp>
          <p:sp>
            <p:nvSpPr>
              <p:cNvPr id="29" name="Freeform 91"/>
              <p:cNvSpPr>
                <a:spLocks/>
              </p:cNvSpPr>
              <p:nvPr/>
            </p:nvSpPr>
            <p:spPr bwMode="gray">
              <a:xfrm>
                <a:off x="6379" y="1693"/>
                <a:ext cx="69" cy="83"/>
              </a:xfrm>
              <a:custGeom>
                <a:avLst/>
                <a:gdLst>
                  <a:gd name="T0" fmla="*/ 29 w 72"/>
                  <a:gd name="T1" fmla="*/ 72 h 86"/>
                  <a:gd name="T2" fmla="*/ 62 w 72"/>
                  <a:gd name="T3" fmla="*/ 24 h 86"/>
                  <a:gd name="T4" fmla="*/ 71 w 72"/>
                  <a:gd name="T5" fmla="*/ 10 h 86"/>
                  <a:gd name="T6" fmla="*/ 58 w 72"/>
                  <a:gd name="T7" fmla="*/ 1 h 86"/>
                  <a:gd name="T8" fmla="*/ 6 w 72"/>
                  <a:gd name="T9" fmla="*/ 76 h 86"/>
                  <a:gd name="T10" fmla="*/ 19 w 72"/>
                  <a:gd name="T11" fmla="*/ 85 h 86"/>
                  <a:gd name="T12" fmla="*/ 29 w 72"/>
                  <a:gd name="T13" fmla="*/ 72 h 86"/>
                  <a:gd name="T14" fmla="*/ 0 60000 65536"/>
                  <a:gd name="T15" fmla="*/ 0 60000 65536"/>
                  <a:gd name="T16" fmla="*/ 0 60000 65536"/>
                  <a:gd name="T17" fmla="*/ 0 60000 65536"/>
                  <a:gd name="T18" fmla="*/ 0 60000 65536"/>
                  <a:gd name="T19" fmla="*/ 0 60000 65536"/>
                  <a:gd name="T20" fmla="*/ 0 60000 65536"/>
                  <a:gd name="T21" fmla="*/ 0 w 72"/>
                  <a:gd name="T22" fmla="*/ 0 h 86"/>
                  <a:gd name="T23" fmla="*/ 72 w 72"/>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86">
                    <a:moveTo>
                      <a:pt x="29" y="72"/>
                    </a:moveTo>
                    <a:cubicBezTo>
                      <a:pt x="25" y="49"/>
                      <a:pt x="40" y="28"/>
                      <a:pt x="62" y="24"/>
                    </a:cubicBezTo>
                    <a:cubicBezTo>
                      <a:pt x="68" y="23"/>
                      <a:pt x="72" y="17"/>
                      <a:pt x="71" y="10"/>
                    </a:cubicBezTo>
                    <a:cubicBezTo>
                      <a:pt x="70" y="4"/>
                      <a:pt x="64" y="0"/>
                      <a:pt x="58" y="1"/>
                    </a:cubicBezTo>
                    <a:cubicBezTo>
                      <a:pt x="23" y="7"/>
                      <a:pt x="0" y="41"/>
                      <a:pt x="6" y="76"/>
                    </a:cubicBezTo>
                    <a:cubicBezTo>
                      <a:pt x="7" y="82"/>
                      <a:pt x="13" y="86"/>
                      <a:pt x="19" y="85"/>
                    </a:cubicBezTo>
                    <a:cubicBezTo>
                      <a:pt x="26" y="84"/>
                      <a:pt x="30" y="78"/>
                      <a:pt x="29" y="72"/>
                    </a:cubicBezTo>
                    <a:close/>
                  </a:path>
                </a:pathLst>
              </a:custGeom>
              <a:solidFill>
                <a:srgbClr val="FFFFFF"/>
              </a:solidFill>
              <a:ln w="9525">
                <a:noFill/>
                <a:round/>
                <a:headEnd/>
                <a:tailEnd/>
              </a:ln>
            </p:spPr>
            <p:txBody>
              <a:bodyPr/>
              <a:lstStyle/>
              <a:p>
                <a:endParaRPr lang="tr-TR">
                  <a:solidFill>
                    <a:schemeClr val="bg1"/>
                  </a:solidFill>
                </a:endParaRPr>
              </a:p>
            </p:txBody>
          </p:sp>
        </p:grpSp>
      </p:grpSp>
    </p:spTree>
    <p:extLst>
      <p:ext uri="{BB962C8B-B14F-4D97-AF65-F5344CB8AC3E}">
        <p14:creationId xmlns:p14="http://schemas.microsoft.com/office/powerpoint/2010/main" val="144802172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22275" y="156527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65275"/>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GÜRÜLTÜYE BAĞLI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İŞİTME KAYBI**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800" i="1" dirty="0">
                <a:solidFill>
                  <a:srgbClr val="000000"/>
                </a:solidFill>
                <a:latin typeface="Calibri" pitchFamily="34" charset="0"/>
                <a:cs typeface="Calibri" pitchFamily="34" charset="0"/>
              </a:rPr>
              <a:t> </a:t>
            </a: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Gürültü </a:t>
            </a:r>
            <a:r>
              <a:rPr lang="tr-TR" sz="2000" b="1" i="1" dirty="0">
                <a:solidFill>
                  <a:srgbClr val="000000"/>
                </a:solidFill>
                <a:latin typeface="Calibri" pitchFamily="34" charset="0"/>
                <a:cs typeface="Calibri" pitchFamily="34" charset="0"/>
              </a:rPr>
              <a:t>büyük oranda kişiden kişiye farklılık gösterir. Farklılık göstermeyen en önemli etkisi ise işitme </a:t>
            </a:r>
            <a:r>
              <a:rPr lang="tr-TR" sz="2000" b="1" i="1" dirty="0" smtClean="0">
                <a:solidFill>
                  <a:srgbClr val="000000"/>
                </a:solidFill>
                <a:latin typeface="Calibri" pitchFamily="34" charset="0"/>
                <a:cs typeface="Calibri" pitchFamily="34" charset="0"/>
              </a:rPr>
              <a:t>kaybı üzerine olan etkisidir</a:t>
            </a:r>
            <a:r>
              <a:rPr lang="tr-TR" sz="2000" b="1" i="1" dirty="0">
                <a:solidFill>
                  <a:srgbClr val="000000"/>
                </a:solidFill>
                <a:latin typeface="Calibri" pitchFamily="34" charset="0"/>
                <a:cs typeface="Calibri" pitchFamily="34" charset="0"/>
              </a:rPr>
              <a:t>.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İç </a:t>
            </a:r>
            <a:r>
              <a:rPr lang="tr-TR" sz="2000" b="1" i="1" dirty="0">
                <a:solidFill>
                  <a:srgbClr val="000000"/>
                </a:solidFill>
                <a:latin typeface="Calibri" pitchFamily="34" charset="0"/>
                <a:cs typeface="Calibri" pitchFamily="34" charset="0"/>
              </a:rPr>
              <a:t>kulak hasarını ortaya </a:t>
            </a:r>
            <a:r>
              <a:rPr lang="tr-TR" sz="2000" b="1" i="1" dirty="0" smtClean="0">
                <a:solidFill>
                  <a:srgbClr val="000000"/>
                </a:solidFill>
                <a:latin typeface="Calibri" pitchFamily="34" charset="0"/>
                <a:cs typeface="Calibri" pitchFamily="34" charset="0"/>
              </a:rPr>
              <a:t>çıkaran; </a:t>
            </a:r>
            <a:r>
              <a:rPr lang="tr-TR" sz="2000" b="1" i="1" dirty="0">
                <a:solidFill>
                  <a:srgbClr val="000000"/>
                </a:solidFill>
                <a:latin typeface="Calibri" pitchFamily="34" charset="0"/>
                <a:cs typeface="Calibri" pitchFamily="34" charset="0"/>
              </a:rPr>
              <a:t>sesin müzikal kalitesi veya kaynağı değil, iç kulağa gelen </a:t>
            </a:r>
            <a:r>
              <a:rPr lang="tr-TR" sz="2000" b="1" i="1" dirty="0" smtClean="0">
                <a:solidFill>
                  <a:srgbClr val="000000"/>
                </a:solidFill>
                <a:latin typeface="Calibri" pitchFamily="34" charset="0"/>
                <a:cs typeface="Calibri" pitchFamily="34" charset="0"/>
              </a:rPr>
              <a:t>enerjidir</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Yani </a:t>
            </a:r>
            <a:r>
              <a:rPr lang="tr-TR" sz="2000" b="1" i="1" dirty="0">
                <a:solidFill>
                  <a:srgbClr val="000000"/>
                </a:solidFill>
                <a:latin typeface="Calibri" pitchFamily="34" charset="0"/>
                <a:cs typeface="Calibri" pitchFamily="34" charset="0"/>
              </a:rPr>
              <a:t>iç kulağa aynı şiddette erişen güzel bir melodi ya da makine gürültüsü gibi herhangi bir tür </a:t>
            </a:r>
            <a:r>
              <a:rPr lang="tr-TR" sz="2000" b="1" i="1" dirty="0" smtClean="0">
                <a:solidFill>
                  <a:srgbClr val="000000"/>
                </a:solidFill>
                <a:latin typeface="Calibri" pitchFamily="34" charset="0"/>
                <a:cs typeface="Calibri" pitchFamily="34" charset="0"/>
              </a:rPr>
              <a:t>enerji </a:t>
            </a:r>
            <a:r>
              <a:rPr lang="tr-TR" sz="2000" b="1" i="1" dirty="0">
                <a:solidFill>
                  <a:srgbClr val="000000"/>
                </a:solidFill>
                <a:latin typeface="Calibri" pitchFamily="34" charset="0"/>
                <a:cs typeface="Calibri" pitchFamily="34" charset="0"/>
              </a:rPr>
              <a:t>kaynağı eşit derecede hasar </a:t>
            </a:r>
            <a:r>
              <a:rPr lang="tr-TR" sz="2000" b="1" i="1" dirty="0" smtClean="0">
                <a:solidFill>
                  <a:srgbClr val="000000"/>
                </a:solidFill>
                <a:latin typeface="Calibri" pitchFamily="34" charset="0"/>
                <a:cs typeface="Calibri" pitchFamily="34" charset="0"/>
              </a:rPr>
              <a:t>yapar. </a:t>
            </a:r>
          </a:p>
          <a:p>
            <a:pPr algn="ctr">
              <a:spcAft>
                <a:spcPts val="0"/>
              </a:spcAft>
              <a:buClr>
                <a:srgbClr val="292929"/>
              </a:buClr>
              <a:defRPr/>
            </a:pPr>
            <a:endParaRPr lang="tr-TR" sz="8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1600" i="1" dirty="0" smtClean="0">
                <a:solidFill>
                  <a:srgbClr val="000000"/>
                </a:solidFill>
                <a:latin typeface="Calibri" pitchFamily="34" charset="0"/>
                <a:cs typeface="Calibri" pitchFamily="34" charset="0"/>
              </a:rPr>
              <a:t>«Kişisel </a:t>
            </a:r>
            <a:r>
              <a:rPr lang="tr-TR" sz="1600" i="1" dirty="0">
                <a:solidFill>
                  <a:srgbClr val="000000"/>
                </a:solidFill>
                <a:latin typeface="Calibri" pitchFamily="34" charset="0"/>
                <a:cs typeface="Calibri" pitchFamily="34" charset="0"/>
              </a:rPr>
              <a:t>duyarlılık açısından insanların %20 aşırı duyarlıdır</a:t>
            </a:r>
            <a:r>
              <a:rPr lang="tr-TR" sz="1600"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KİŞİSEL DUYARLILIĞA GÖRE İŞİTME KAYBI </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15113527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İşitme Kaybı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İzlemi ve Tanısı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55886" y="447675"/>
            <a:ext cx="3414713" cy="2582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Tablo 4"/>
          <p:cNvGraphicFramePr>
            <a:graphicFrameLocks noGrp="1"/>
          </p:cNvGraphicFramePr>
          <p:nvPr>
            <p:extLst>
              <p:ext uri="{D42A27DB-BD31-4B8C-83A1-F6EECF244321}">
                <p14:modId xmlns:p14="http://schemas.microsoft.com/office/powerpoint/2010/main" val="4158965876"/>
              </p:ext>
            </p:extLst>
          </p:nvPr>
        </p:nvGraphicFramePr>
        <p:xfrm>
          <a:off x="571501" y="1056917"/>
          <a:ext cx="8067674" cy="4934308"/>
        </p:xfrm>
        <a:graphic>
          <a:graphicData uri="http://schemas.openxmlformats.org/drawingml/2006/table">
            <a:tbl>
              <a:tblPr firstRow="1" firstCol="1" lastRow="1" lastCol="1" bandRow="1" bandCol="1">
                <a:tableStyleId>{D27102A9-8310-4765-A935-A1911B00CA55}</a:tableStyleId>
              </a:tblPr>
              <a:tblGrid>
                <a:gridCol w="6076949"/>
                <a:gridCol w="1990725"/>
              </a:tblGrid>
              <a:tr h="334868">
                <a:tc>
                  <a:txBody>
                    <a:bodyPr/>
                    <a:lstStyle/>
                    <a:p>
                      <a:pPr algn="ctr">
                        <a:spcAft>
                          <a:spcPts val="0"/>
                        </a:spcAft>
                      </a:pPr>
                      <a:r>
                        <a:rPr lang="tr-TR" sz="1800" b="1" dirty="0" smtClean="0">
                          <a:effectLst/>
                          <a:latin typeface="Cambria" pitchFamily="18" charset="0"/>
                          <a:ea typeface="Times New Roman"/>
                          <a:cs typeface="Times New Roman"/>
                        </a:rPr>
                        <a:t>SORULAR</a:t>
                      </a:r>
                      <a:endParaRPr lang="tr-TR" sz="1800" b="1" dirty="0">
                        <a:effectLst/>
                        <a:latin typeface="Cambria" pitchFamily="18" charset="0"/>
                        <a:ea typeface="Times New Roman"/>
                        <a:cs typeface="Times New Roman"/>
                      </a:endParaRPr>
                    </a:p>
                  </a:txBody>
                  <a:tcPr marL="68580" marR="68580" marT="0" marB="0" anchor="ctr"/>
                </a:tc>
                <a:tc>
                  <a:txBody>
                    <a:bodyPr/>
                    <a:lstStyle/>
                    <a:p>
                      <a:pPr algn="ctr">
                        <a:spcAft>
                          <a:spcPts val="0"/>
                        </a:spcAft>
                      </a:pPr>
                      <a:endParaRPr lang="tr-TR" sz="1400" b="0" dirty="0">
                        <a:effectLst/>
                        <a:latin typeface="Cambria" pitchFamily="18" charset="0"/>
                        <a:ea typeface="Times New Roman"/>
                        <a:cs typeface="Times New Roman"/>
                      </a:endParaRPr>
                    </a:p>
                  </a:txBody>
                  <a:tcPr marL="68580" marR="68580" marT="0" marB="0" anchor="ctr"/>
                </a:tc>
              </a:tr>
              <a:tr h="273680">
                <a:tc>
                  <a:txBody>
                    <a:bodyPr/>
                    <a:lstStyle/>
                    <a:p>
                      <a:pPr lvl="1" algn="l">
                        <a:spcAft>
                          <a:spcPts val="0"/>
                        </a:spcAft>
                      </a:pPr>
                      <a:r>
                        <a:rPr lang="tr-TR" sz="1400" b="0" dirty="0" smtClean="0">
                          <a:effectLst/>
                          <a:latin typeface="Cambria" pitchFamily="18" charset="0"/>
                          <a:ea typeface="Times New Roman"/>
                          <a:cs typeface="Times New Roman"/>
                        </a:rPr>
                        <a:t>İşitme azalması hissediyor musunuz?</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İşitme kaybı olan yakınınız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73680">
                <a:tc>
                  <a:txBody>
                    <a:bodyPr/>
                    <a:lstStyle/>
                    <a:p>
                      <a:pPr lvl="1" algn="l">
                        <a:spcAft>
                          <a:spcPts val="0"/>
                        </a:spcAft>
                      </a:pPr>
                      <a:r>
                        <a:rPr lang="tr-TR" sz="1400" b="0" dirty="0" smtClean="0">
                          <a:effectLst/>
                          <a:latin typeface="Cambria" pitchFamily="18" charset="0"/>
                          <a:ea typeface="Times New Roman"/>
                          <a:cs typeface="Times New Roman"/>
                        </a:rPr>
                        <a:t>Daha önce gürültülü bir ortamda çalıştınız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73680">
                <a:tc>
                  <a:txBody>
                    <a:bodyPr/>
                    <a:lstStyle/>
                    <a:p>
                      <a:pPr lvl="1" algn="l">
                        <a:spcAft>
                          <a:spcPts val="0"/>
                        </a:spcAft>
                      </a:pPr>
                      <a:r>
                        <a:rPr lang="tr-TR" sz="1400" b="0" dirty="0" smtClean="0">
                          <a:effectLst/>
                          <a:latin typeface="Cambria" pitchFamily="18" charset="0"/>
                          <a:ea typeface="Times New Roman"/>
                          <a:cs typeface="Times New Roman"/>
                        </a:rPr>
                        <a:t>Baş dönmeniz veya denge probleminiz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Kulaklarınızda çınlama ya da uğultu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73680">
                <a:tc>
                  <a:txBody>
                    <a:bodyPr/>
                    <a:lstStyle/>
                    <a:p>
                      <a:pPr lvl="1" algn="l">
                        <a:spcAft>
                          <a:spcPts val="0"/>
                        </a:spcAft>
                      </a:pPr>
                      <a:r>
                        <a:rPr lang="tr-TR" sz="1400" b="0" dirty="0" smtClean="0">
                          <a:effectLst/>
                          <a:latin typeface="Cambria" pitchFamily="18" charset="0"/>
                          <a:ea typeface="Times New Roman"/>
                          <a:cs typeface="Times New Roman"/>
                        </a:rPr>
                        <a:t>Kulaklarınızda aşırı buşon (kulak kiri) oldu mu?</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Kulak ağrınız veya akıntınız oldu mu?</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Ateşli silah kullandınız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Ağır kafa travması geçirdiniz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Düzenli/uzun süreli kullandığınız ilaç (ototoksik)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Gürültülü hobileriniz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Havaalanı, demiryolu ya da otoyol yakınında mı</a:t>
                      </a:r>
                      <a:r>
                        <a:rPr lang="tr-TR" sz="1400" b="0" baseline="0" dirty="0" smtClean="0">
                          <a:effectLst/>
                          <a:latin typeface="Cambria" pitchFamily="18" charset="0"/>
                          <a:ea typeface="Times New Roman"/>
                          <a:cs typeface="Times New Roman"/>
                        </a:rPr>
                        <a:t> </a:t>
                      </a:r>
                      <a:r>
                        <a:rPr lang="tr-TR" sz="1400" b="0" dirty="0" smtClean="0">
                          <a:effectLst/>
                          <a:latin typeface="Cambria" pitchFamily="18" charset="0"/>
                          <a:ea typeface="Times New Roman"/>
                          <a:cs typeface="Times New Roman"/>
                        </a:rPr>
                        <a:t>oturuyorsunuz?</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Kulak ameliyatı ya da ağır kulak enfeksiyonu geçirdiniz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Kulak zarınız delik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Çalışırken kişisel koruyucu ekipman kullanıyor musunuz?</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lvl="1" algn="l">
                        <a:spcAft>
                          <a:spcPts val="0"/>
                        </a:spcAft>
                      </a:pPr>
                      <a:r>
                        <a:rPr lang="tr-TR" sz="1400" b="0" dirty="0" smtClean="0">
                          <a:effectLst/>
                          <a:latin typeface="Cambria" pitchFamily="18" charset="0"/>
                          <a:ea typeface="Times New Roman"/>
                          <a:cs typeface="Times New Roman"/>
                        </a:rPr>
                        <a:t>Size göre işitme seviyeniz normal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81874">
                <a:tc>
                  <a:txBody>
                    <a:bodyPr/>
                    <a:lstStyle/>
                    <a:p>
                      <a:pPr algn="l">
                        <a:spcAft>
                          <a:spcPts val="0"/>
                        </a:spcAft>
                      </a:pPr>
                      <a:endParaRPr lang="tr-TR" sz="800" b="1" dirty="0">
                        <a:effectLst/>
                        <a:latin typeface="Cambria" pitchFamily="18" charset="0"/>
                        <a:ea typeface="Times New Roman"/>
                        <a:cs typeface="Times New Roman"/>
                      </a:endParaRPr>
                    </a:p>
                  </a:txBody>
                  <a:tcPr marL="68580" marR="68580" marT="0" marB="0" anchor="ctr"/>
                </a:tc>
                <a:tc>
                  <a:txBody>
                    <a:bodyPr/>
                    <a:lstStyle/>
                    <a:p>
                      <a:pPr algn="l">
                        <a:spcAft>
                          <a:spcPts val="0"/>
                        </a:spcAft>
                      </a:pPr>
                      <a:endParaRPr lang="tr-TR" sz="800" b="1" dirty="0">
                        <a:effectLst/>
                        <a:latin typeface="Cambria" pitchFamily="18" charset="0"/>
                        <a:ea typeface="Times New Roman"/>
                        <a:cs typeface="Times New Roman"/>
                      </a:endParaRPr>
                    </a:p>
                  </a:txBody>
                  <a:tcPr marL="68580" marR="68580" marT="0" marB="0" anchor="ctr"/>
                </a:tc>
              </a:tr>
            </a:tbl>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İŞİTME SAĞLIĞI KAYIT İZLEM FORMU</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8790989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Tablo 4"/>
          <p:cNvGraphicFramePr>
            <a:graphicFrameLocks noGrp="1"/>
          </p:cNvGraphicFramePr>
          <p:nvPr>
            <p:extLst>
              <p:ext uri="{D42A27DB-BD31-4B8C-83A1-F6EECF244321}">
                <p14:modId xmlns:p14="http://schemas.microsoft.com/office/powerpoint/2010/main" val="4203852842"/>
              </p:ext>
            </p:extLst>
          </p:nvPr>
        </p:nvGraphicFramePr>
        <p:xfrm>
          <a:off x="538163" y="1462242"/>
          <a:ext cx="8067674" cy="1833408"/>
        </p:xfrm>
        <a:graphic>
          <a:graphicData uri="http://schemas.openxmlformats.org/drawingml/2006/table">
            <a:tbl>
              <a:tblPr firstRow="1" firstCol="1" lastRow="1" lastCol="1" bandRow="1" bandCol="1">
                <a:tableStyleId>{D27102A9-8310-4765-A935-A1911B00CA55}</a:tableStyleId>
              </a:tblPr>
              <a:tblGrid>
                <a:gridCol w="6076949"/>
                <a:gridCol w="1990725"/>
              </a:tblGrid>
              <a:tr h="334868">
                <a:tc>
                  <a:txBody>
                    <a:bodyPr/>
                    <a:lstStyle/>
                    <a:p>
                      <a:pPr algn="ctr">
                        <a:spcAft>
                          <a:spcPts val="0"/>
                        </a:spcAft>
                      </a:pPr>
                      <a:r>
                        <a:rPr lang="tr-TR" sz="1800" b="1" dirty="0" smtClean="0">
                          <a:effectLst/>
                          <a:latin typeface="Cambria" pitchFamily="18" charset="0"/>
                          <a:ea typeface="Times New Roman"/>
                          <a:cs typeface="Times New Roman"/>
                        </a:rPr>
                        <a:t>FİZİK MUAYENE BULGULARI</a:t>
                      </a:r>
                      <a:endParaRPr lang="tr-TR" sz="1800" b="1" dirty="0">
                        <a:effectLst/>
                        <a:latin typeface="Cambria" pitchFamily="18" charset="0"/>
                        <a:ea typeface="Times New Roman"/>
                        <a:cs typeface="Times New Roman"/>
                      </a:endParaRPr>
                    </a:p>
                  </a:txBody>
                  <a:tcPr marL="68580" marR="68580" marT="0" marB="0" anchor="ctr"/>
                </a:tc>
                <a:tc>
                  <a:txBody>
                    <a:bodyPr/>
                    <a:lstStyle/>
                    <a:p>
                      <a:pPr algn="ctr">
                        <a:spcAft>
                          <a:spcPts val="0"/>
                        </a:spcAft>
                      </a:pPr>
                      <a:endParaRPr lang="tr-TR" sz="1400" b="0" dirty="0">
                        <a:effectLst/>
                        <a:latin typeface="Cambria" pitchFamily="18" charset="0"/>
                        <a:ea typeface="Times New Roman"/>
                        <a:cs typeface="Times New Roman"/>
                      </a:endParaRPr>
                    </a:p>
                  </a:txBody>
                  <a:tcPr marL="68580" marR="68580" marT="0" marB="0" anchor="ctr"/>
                </a:tc>
              </a:tr>
              <a:tr h="273680">
                <a:tc>
                  <a:txBody>
                    <a:bodyPr/>
                    <a:lstStyle/>
                    <a:p>
                      <a:pPr lvl="1" algn="l" fontAlgn="b"/>
                      <a:r>
                        <a:rPr lang="tr-TR" sz="1600" b="0" i="0" u="none" strike="noStrike" dirty="0" smtClean="0">
                          <a:effectLst/>
                          <a:latin typeface="Calibri"/>
                        </a:rPr>
                        <a:t>Dış kulak yolu veya kulak kepçesinde enfeksiyon var mı?</a:t>
                      </a:r>
                      <a:endParaRPr lang="tr-TR" sz="1600" b="0" i="0" u="none" strike="noStrike" dirty="0">
                        <a:effectLst/>
                        <a:latin typeface="Calibri"/>
                      </a:endParaRP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81900">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tr-TR" sz="1600" b="0" i="0" u="none" strike="noStrike" dirty="0" smtClean="0">
                          <a:effectLst/>
                          <a:latin typeface="Calibri" pitchFamily="34" charset="0"/>
                          <a:cs typeface="Calibri" pitchFamily="34" charset="0"/>
                        </a:rPr>
                        <a:t>Timpanik membran görülebiliyor mu?</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73680">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tr-TR" sz="1600" b="0" i="0" u="none" strike="noStrike" dirty="0" smtClean="0">
                          <a:effectLst/>
                          <a:latin typeface="Calibri" pitchFamily="34" charset="0"/>
                          <a:cs typeface="Calibri" pitchFamily="34" charset="0"/>
                        </a:rPr>
                        <a:t>Timpanik membranlar normal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r h="273680">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tr-TR" sz="1600" b="0" i="0" u="none" strike="noStrike" dirty="0" err="1" smtClean="0">
                          <a:effectLst/>
                          <a:latin typeface="Calibri" pitchFamily="34" charset="0"/>
                          <a:cs typeface="Calibri" pitchFamily="34" charset="0"/>
                        </a:rPr>
                        <a:t>Malleus</a:t>
                      </a:r>
                      <a:r>
                        <a:rPr lang="tr-TR" sz="1600" b="0" i="0" u="none" strike="noStrike" dirty="0" smtClean="0">
                          <a:effectLst/>
                          <a:latin typeface="Calibri" pitchFamily="34" charset="0"/>
                          <a:cs typeface="Calibri" pitchFamily="34" charset="0"/>
                        </a:rPr>
                        <a:t> belirgin mi?</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50000"/>
                      </a:schemeClr>
                    </a:solidFill>
                  </a:tcPr>
                </a:tc>
              </a:tr>
              <a:tr h="273680">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tr-TR" sz="1600" b="0" i="0" u="none" strike="noStrike" dirty="0" smtClean="0">
                          <a:effectLst/>
                          <a:latin typeface="Calibri" pitchFamily="34" charset="0"/>
                          <a:cs typeface="Calibri" pitchFamily="34" charset="0"/>
                        </a:rPr>
                        <a:t>Dış kulak yolunda buşon var mı?</a:t>
                      </a:r>
                    </a:p>
                  </a:txBody>
                  <a:tcPr marL="68580" marR="68580" marT="0" marB="0" anchor="ctr"/>
                </a:tc>
                <a:tc>
                  <a:txBody>
                    <a:bodyPr/>
                    <a:lstStyle/>
                    <a:p>
                      <a:pPr lvl="1" algn="l">
                        <a:spcAft>
                          <a:spcPts val="0"/>
                        </a:spcAft>
                      </a:pPr>
                      <a:endParaRPr lang="tr-TR" sz="1400" b="0" dirty="0" smtClean="0">
                        <a:effectLst/>
                        <a:latin typeface="Cambria" pitchFamily="18" charset="0"/>
                        <a:ea typeface="Times New Roman"/>
                        <a:cs typeface="Times New Roman"/>
                      </a:endParaRPr>
                    </a:p>
                  </a:txBody>
                  <a:tcPr marL="68580" marR="68580" marT="0" marB="0" anchor="ctr">
                    <a:solidFill>
                      <a:schemeClr val="bg1">
                        <a:lumMod val="85000"/>
                      </a:schemeClr>
                    </a:solidFill>
                  </a:tcPr>
                </a:tc>
              </a:tr>
              <a:tr h="79570">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endParaRPr lang="tr-TR" sz="800" b="0" i="0" u="none" strike="noStrike" dirty="0" smtClean="0">
                        <a:effectLst/>
                        <a:latin typeface="Calibri" pitchFamily="34" charset="0"/>
                        <a:cs typeface="Calibri" pitchFamily="34" charset="0"/>
                      </a:endParaRPr>
                    </a:p>
                  </a:txBody>
                  <a:tcPr marL="68580" marR="68580" marT="0" marB="0" anchor="ctr"/>
                </a:tc>
                <a:tc>
                  <a:txBody>
                    <a:bodyPr/>
                    <a:lstStyle/>
                    <a:p>
                      <a:pPr lvl="1" algn="l">
                        <a:spcAft>
                          <a:spcPts val="0"/>
                        </a:spcAft>
                      </a:pPr>
                      <a:endParaRPr lang="tr-TR" sz="800" b="0" dirty="0" smtClean="0">
                        <a:effectLst/>
                        <a:latin typeface="Cambria" pitchFamily="18" charset="0"/>
                        <a:ea typeface="Times New Roman"/>
                        <a:cs typeface="Times New Roman"/>
                      </a:endParaRPr>
                    </a:p>
                  </a:txBody>
                  <a:tcPr marL="68580" marR="68580" marT="0" marB="0" anchor="ctr">
                    <a:solidFill>
                      <a:schemeClr val="bg1">
                        <a:lumMod val="50000"/>
                        <a:alpha val="20000"/>
                      </a:schemeClr>
                    </a:solidFill>
                  </a:tcPr>
                </a:tc>
              </a:tr>
            </a:tbl>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İŞİTME SAĞLIĞI FİZİK MUAYENE FORMU</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8" name="Picture 1" descr="C:\Users\ahmet\Desktop\imagesCA36XP5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1797" y="3257550"/>
            <a:ext cx="3695700" cy="25717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1296" y="3386138"/>
            <a:ext cx="4797403" cy="2566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0797252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ODYOMETRİ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Odyometreler</a:t>
            </a:r>
            <a:r>
              <a:rPr lang="tr-TR" sz="2000" i="1" dirty="0">
                <a:solidFill>
                  <a:srgbClr val="000000"/>
                </a:solidFill>
                <a:latin typeface="Calibri" pitchFamily="34" charset="0"/>
                <a:cs typeface="Calibri" pitchFamily="34" charset="0"/>
              </a:rPr>
              <a:t>, kalibre edilmiş </a:t>
            </a:r>
            <a:r>
              <a:rPr lang="tr-TR" sz="2000" b="1" i="1" dirty="0">
                <a:solidFill>
                  <a:srgbClr val="000000"/>
                </a:solidFill>
                <a:latin typeface="Calibri" pitchFamily="34" charset="0"/>
                <a:cs typeface="Calibri" pitchFamily="34" charset="0"/>
              </a:rPr>
              <a:t>saf ses üreten, konuşma ve çeşitli maskeleme sesleri çıkartan, bir uygulayıcı tarafından maniple edilen </a:t>
            </a:r>
            <a:r>
              <a:rPr lang="tr-TR" sz="2000" i="1" dirty="0">
                <a:solidFill>
                  <a:srgbClr val="000000"/>
                </a:solidFill>
                <a:latin typeface="Calibri" pitchFamily="34" charset="0"/>
                <a:cs typeface="Calibri" pitchFamily="34" charset="0"/>
              </a:rPr>
              <a:t>(mikrofonlu, kulaklıklı ve kemik yolu için vibratörlü</a:t>
            </a:r>
            <a:r>
              <a:rPr lang="tr-TR" sz="2000" b="1" i="1" dirty="0">
                <a:solidFill>
                  <a:srgbClr val="000000"/>
                </a:solidFill>
                <a:latin typeface="Calibri" pitchFamily="34" charset="0"/>
                <a:cs typeface="Calibri" pitchFamily="34" charset="0"/>
              </a:rPr>
              <a:t>) cihazlardır.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err="1">
                <a:solidFill>
                  <a:srgbClr val="000000"/>
                </a:solidFill>
                <a:latin typeface="Calibri" pitchFamily="34" charset="0"/>
                <a:cs typeface="Calibri" pitchFamily="34" charset="0"/>
              </a:rPr>
              <a:t>S</a:t>
            </a:r>
            <a:r>
              <a:rPr lang="tr-TR" sz="2000" b="1" i="1" dirty="0" err="1" smtClean="0">
                <a:solidFill>
                  <a:srgbClr val="000000"/>
                </a:solidFill>
                <a:latin typeface="Calibri" pitchFamily="34" charset="0"/>
                <a:cs typeface="Calibri" pitchFamily="34" charset="0"/>
              </a:rPr>
              <a:t>ubjektif</a:t>
            </a:r>
            <a:r>
              <a:rPr lang="tr-TR" sz="2000" b="1" i="1" dirty="0" smtClean="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bir yöntemdir. Elde edilen grafiğe </a:t>
            </a:r>
            <a:r>
              <a:rPr lang="tr-TR" sz="2000" b="1" i="1" dirty="0" smtClean="0">
                <a:solidFill>
                  <a:srgbClr val="000000"/>
                </a:solidFill>
                <a:latin typeface="Calibri" pitchFamily="34" charset="0"/>
                <a:cs typeface="Calibri" pitchFamily="34" charset="0"/>
              </a:rPr>
              <a:t>ise </a:t>
            </a:r>
            <a:r>
              <a:rPr lang="tr-TR" sz="2000" b="1" i="1" dirty="0" err="1" smtClean="0">
                <a:solidFill>
                  <a:srgbClr val="000000"/>
                </a:solidFill>
                <a:latin typeface="Calibri" pitchFamily="34" charset="0"/>
                <a:cs typeface="Calibri" pitchFamily="34" charset="0"/>
              </a:rPr>
              <a:t>odyogram</a:t>
            </a:r>
            <a:r>
              <a:rPr lang="tr-TR" sz="2000" b="1" i="1" dirty="0" smtClean="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denir. </a:t>
            </a:r>
          </a:p>
          <a:p>
            <a:pPr algn="ctr">
              <a:spcAft>
                <a:spcPts val="0"/>
              </a:spcAft>
              <a:buClr>
                <a:srgbClr val="292929"/>
              </a:buClr>
              <a:defRPr/>
            </a:pPr>
            <a:endParaRPr lang="tr-TR" sz="8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GÜRÜLTÜYE BAĞLI İŞİTME KAYBI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KESİN TANISI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a:xfrm>
            <a:off x="3905250" y="5460205"/>
            <a:ext cx="3003935" cy="1262063"/>
          </a:xfrm>
          <a:prstGeom prst="rect">
            <a:avLst/>
          </a:prstGeom>
          <a:noFill/>
        </p:spPr>
      </p:pic>
      <p:pic>
        <p:nvPicPr>
          <p:cNvPr id="20" name="whit2742.wav">
            <a:hlinkClick r:id="" action="ppaction://media"/>
          </p:cNvPr>
          <p:cNvPicPr>
            <a:picLocks noChangeAspect="1" noChangeArrowheads="1"/>
          </p:cNvPicPr>
          <p:nvPr>
            <a:audioFile r:link="rId2"/>
            <p:extLst>
              <p:ext uri="{DAA4B4D4-6D71-4841-9C94-3DE7FCFB9230}">
                <p14:media xmlns:p14="http://schemas.microsoft.com/office/powerpoint/2010/main" r:embed="rId1"/>
              </p:ext>
            </p:extLst>
          </p:nvPr>
        </p:nvPicPr>
        <p:blipFill>
          <a:blip r:embed="rId6" cstate="print">
            <a:extLst>
              <a:ext uri="{28A0092B-C50C-407E-A947-70E740481C1C}">
                <a14:useLocalDpi xmlns:a14="http://schemas.microsoft.com/office/drawing/2010/main" val="0"/>
              </a:ext>
            </a:extLst>
          </a:blip>
          <a:stretch>
            <a:fillRect/>
          </a:stretch>
        </p:blipFill>
        <p:spPr bwMode="auto">
          <a:xfrm>
            <a:off x="5691186" y="5616309"/>
            <a:ext cx="680315" cy="407791"/>
          </a:xfrm>
          <a:prstGeom prst="rect">
            <a:avLst/>
          </a:prstGeom>
          <a:noFill/>
          <a:scene3d>
            <a:camera prst="orthographicFront">
              <a:rot lat="0" lon="0" rev="10799999"/>
            </a:camera>
            <a:lightRig rig="threePt" dir="t"/>
          </a:scene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440781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par>
                                <p:cTn id="14" presetID="1" presetClass="entr" presetSubtype="0" fill="hold" nodeType="withEffect">
                                  <p:stCondLst>
                                    <p:cond delay="500"/>
                                  </p:stCondLst>
                                  <p:childTnLst>
                                    <p:set>
                                      <p:cBhvr>
                                        <p:cTn id="15" dur="1" fill="hold">
                                          <p:stCondLst>
                                            <p:cond delay="0"/>
                                          </p:stCondLst>
                                        </p:cTn>
                                        <p:tgtEl>
                                          <p:spTgt spid="19"/>
                                        </p:tgtEl>
                                        <p:attrNameLst>
                                          <p:attrName>style.visibility</p:attrName>
                                        </p:attrNameLst>
                                      </p:cBhvr>
                                      <p:to>
                                        <p:strVal val="visible"/>
                                      </p:to>
                                    </p:set>
                                  </p:childTnLst>
                                </p:cTn>
                              </p:par>
                            </p:childTnLst>
                          </p:cTn>
                        </p:par>
                        <p:par>
                          <p:cTn id="16" fill="hold">
                            <p:stCondLst>
                              <p:cond delay="1000"/>
                            </p:stCondLst>
                            <p:childTnLst>
                              <p:par>
                                <p:cTn id="17" presetID="6" presetClass="entr" presetSubtype="16"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circle(in)">
                                      <p:cBhvr>
                                        <p:cTn id="19"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p:cTn id="20" fill="hold" display="0">
                  <p:stCondLst>
                    <p:cond delay="indefinite"/>
                  </p:stCondLst>
                  <p:endCondLst>
                    <p:cond evt="onNext" delay="0">
                      <p:tgtEl>
                        <p:sldTgt/>
                      </p:tgtEl>
                    </p:cond>
                    <p:cond evt="onPrev" delay="0">
                      <p:tgtEl>
                        <p:sldTgt/>
                      </p:tgtEl>
                    </p:cond>
                    <p:cond evt="onStopAudio" delay="0">
                      <p:tgtEl>
                        <p:sldTgt/>
                      </p:tgtEl>
                    </p:cond>
                  </p:endCondLst>
                </p:cTn>
                <p:tgtEl>
                  <p:spTgt spid="20"/>
                </p:tgtEl>
              </p:cMediaNode>
            </p:audio>
          </p:childTnLst>
        </p:cTn>
      </p:par>
    </p:tnLst>
    <p:bldLst>
      <p:bldP spid="196610" grpId="0" animBg="1"/>
      <p:bldP spid="58456" grpId="0" animBg="1"/>
      <p:bldP spid="5845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429125" y="20764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ODYOMETRİDE KULLANILAN SAF SESLER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3748017206"/>
              </p:ext>
            </p:extLst>
          </p:nvPr>
        </p:nvGraphicFramePr>
        <p:xfrm>
          <a:off x="1566862" y="1029337"/>
          <a:ext cx="5910263" cy="5274277"/>
        </p:xfrm>
        <a:graphic>
          <a:graphicData uri="http://schemas.openxmlformats.org/drawingml/2006/table">
            <a:tbl>
              <a:tblPr firstRow="1" bandRow="1"/>
              <a:tblGrid>
                <a:gridCol w="2690813"/>
                <a:gridCol w="3219450"/>
              </a:tblGrid>
              <a:tr h="582568">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0" u="none" strike="noStrike" cap="none" normalizeH="0" baseline="0" dirty="0" smtClean="0">
                          <a:ln>
                            <a:noFill/>
                          </a:ln>
                          <a:solidFill>
                            <a:schemeClr val="bg1"/>
                          </a:solidFill>
                          <a:effectLst/>
                          <a:latin typeface="Calibri" pitchFamily="34" charset="0"/>
                          <a:cs typeface="Calibri" pitchFamily="34" charset="0"/>
                        </a:rPr>
                        <a:t>ODİO SESLERİ</a:t>
                      </a: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0" u="none" strike="noStrike" cap="none" normalizeH="0" baseline="0" dirty="0" smtClean="0">
                          <a:ln>
                            <a:noFill/>
                          </a:ln>
                          <a:solidFill>
                            <a:schemeClr val="bg1"/>
                          </a:solidFill>
                          <a:effectLst/>
                          <a:latin typeface="Calibri" pitchFamily="34" charset="0"/>
                          <a:cs typeface="Calibri" pitchFamily="34" charset="0"/>
                        </a:rPr>
                        <a:t>FREKANSLAR -Hertz</a:t>
                      </a:r>
                      <a:endParaRPr kumimoji="0" lang="en-US" sz="2800" b="1"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r>
              <a:tr h="52130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125</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52130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250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52130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500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52130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1000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52130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2000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521301">
                <a:tc>
                  <a:txBody>
                    <a:body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3</a:t>
                      </a:r>
                      <a:r>
                        <a:rPr kumimoji="0" lang="en-US" sz="2400" b="1" i="0" u="none" strike="noStrike" cap="none" normalizeH="0" baseline="0" dirty="0" smtClean="0">
                          <a:ln>
                            <a:noFill/>
                          </a:ln>
                          <a:solidFill>
                            <a:schemeClr val="tx1"/>
                          </a:solidFill>
                          <a:effectLst/>
                          <a:latin typeface="Calibri" pitchFamily="34" charset="0"/>
                          <a:cs typeface="Calibri" pitchFamily="34" charset="0"/>
                        </a:rPr>
                        <a:t>000</a:t>
                      </a: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521301">
                <a:tc>
                  <a:txBody>
                    <a:body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400" b="1" i="0" u="none" strike="noStrike" cap="none" normalizeH="0" baseline="0" dirty="0" smtClean="0">
                          <a:ln>
                            <a:noFill/>
                          </a:ln>
                          <a:solidFill>
                            <a:schemeClr val="tx1"/>
                          </a:solidFill>
                          <a:effectLst/>
                          <a:latin typeface="Calibri" pitchFamily="34" charset="0"/>
                          <a:cs typeface="Calibri" pitchFamily="34" charset="0"/>
                        </a:rPr>
                        <a:t>4000</a:t>
                      </a: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521301">
                <a:tc>
                  <a:txBody>
                    <a:body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6000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521301">
                <a:tc>
                  <a:txBody>
                    <a:bodyPr/>
                    <a:lstStyle/>
                    <a:p>
                      <a:pPr marL="457200" marR="0" lvl="1"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8000</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bl>
          </a:graphicData>
        </a:graphic>
      </p:graphicFrame>
      <p:pic>
        <p:nvPicPr>
          <p:cNvPr id="9" name="1253727.wav">
            <a:hlinkClick r:id="" action="ppaction://media"/>
          </p:cNvPr>
          <p:cNvPicPr preferRelativeResize="0">
            <a:picLocks noChangeArrowheads="1"/>
          </p:cNvPicPr>
          <p:nvPr>
            <a:audioFile r:link="rId2"/>
            <p:extLst>
              <p:ext uri="{DAA4B4D4-6D71-4841-9C94-3DE7FCFB9230}">
                <p14:media xmlns:p14="http://schemas.microsoft.com/office/powerpoint/2010/main" r:embed="rId1"/>
              </p:ext>
            </p:extLst>
          </p:nvPr>
        </p:nvPicPr>
        <p:blipFill>
          <a:blip r:embed="rId21" cstate="print">
            <a:extLst>
              <a:ext uri="{28A0092B-C50C-407E-A947-70E740481C1C}">
                <a14:useLocalDpi xmlns:a14="http://schemas.microsoft.com/office/drawing/2010/main" val="0"/>
              </a:ext>
            </a:extLst>
          </a:blip>
          <a:stretch>
            <a:fillRect/>
          </a:stretch>
        </p:blipFill>
        <p:spPr bwMode="auto">
          <a:xfrm>
            <a:off x="2543170" y="1649606"/>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0" name="2503727.wav">
            <a:hlinkClick r:id="" action="ppaction://media"/>
          </p:cNvPr>
          <p:cNvPicPr preferRelativeResize="0">
            <a:picLocks noChangeArrowheads="1"/>
          </p:cNvPicPr>
          <p:nvPr>
            <a:audioFile r:link="rId4"/>
            <p:extLst>
              <p:ext uri="{DAA4B4D4-6D71-4841-9C94-3DE7FCFB9230}">
                <p14:media xmlns:p14="http://schemas.microsoft.com/office/powerpoint/2010/main" r:embed="rId3"/>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9996" y="2155899"/>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5003743.wav">
            <a:hlinkClick r:id="" action="ppaction://media"/>
          </p:cNvPr>
          <p:cNvPicPr preferRelativeResize="0">
            <a:picLocks noChangeArrowheads="1"/>
          </p:cNvPicPr>
          <p:nvPr>
            <a:audioFile r:link="rId6"/>
            <p:extLst>
              <p:ext uri="{DAA4B4D4-6D71-4841-9C94-3DE7FCFB9230}">
                <p14:media xmlns:p14="http://schemas.microsoft.com/office/powerpoint/2010/main" r:embed="rId5"/>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6824" y="2676525"/>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2" name="10003743.wav">
            <a:hlinkClick r:id="" action="ppaction://media"/>
          </p:cNvPr>
          <p:cNvPicPr preferRelativeResize="0">
            <a:picLocks noChangeArrowheads="1"/>
          </p:cNvPicPr>
          <p:nvPr>
            <a:audioFile r:link="rId8"/>
            <p:extLst>
              <p:ext uri="{DAA4B4D4-6D71-4841-9C94-3DE7FCFB9230}">
                <p14:media xmlns:p14="http://schemas.microsoft.com/office/powerpoint/2010/main" r:embed="rId7"/>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9996" y="3208412"/>
            <a:ext cx="720000" cy="468000"/>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13" name="20003743.wav">
            <a:hlinkClick r:id="" action="ppaction://media"/>
          </p:cNvPr>
          <p:cNvPicPr preferRelativeResize="0">
            <a:picLocks noChangeArrowheads="1"/>
          </p:cNvPicPr>
          <p:nvPr>
            <a:audioFile r:link="rId10"/>
            <p:extLst>
              <p:ext uri="{DAA4B4D4-6D71-4841-9C94-3DE7FCFB9230}">
                <p14:media xmlns:p14="http://schemas.microsoft.com/office/powerpoint/2010/main" r:embed="rId9"/>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9996" y="3730699"/>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4" name="40003743.wav">
            <a:hlinkClick r:id="" action="ppaction://media"/>
          </p:cNvPr>
          <p:cNvPicPr preferRelativeResize="0">
            <a:picLocks noChangeArrowheads="1"/>
          </p:cNvPicPr>
          <p:nvPr>
            <a:audioFile r:link="rId12"/>
            <p:extLst>
              <p:ext uri="{DAA4B4D4-6D71-4841-9C94-3DE7FCFB9230}">
                <p14:media xmlns:p14="http://schemas.microsoft.com/office/powerpoint/2010/main" r:embed="rId11"/>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9996" y="4773687"/>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5" name="60003743.wav">
            <a:hlinkClick r:id="" action="ppaction://media"/>
          </p:cNvPr>
          <p:cNvPicPr preferRelativeResize="0">
            <a:picLocks noChangeArrowheads="1"/>
          </p:cNvPicPr>
          <p:nvPr>
            <a:audioFile r:link="rId14"/>
            <p:extLst>
              <p:ext uri="{DAA4B4D4-6D71-4841-9C94-3DE7FCFB9230}">
                <p14:media xmlns:p14="http://schemas.microsoft.com/office/powerpoint/2010/main" r:embed="rId13"/>
              </p:ext>
            </p:extLst>
          </p:nvPr>
        </p:nvPicPr>
        <p:blipFill>
          <a:blip r:embed="rId22" cstate="print">
            <a:extLst>
              <a:ext uri="{28A0092B-C50C-407E-A947-70E740481C1C}">
                <a14:useLocalDpi xmlns:a14="http://schemas.microsoft.com/office/drawing/2010/main" val="0"/>
              </a:ext>
            </a:extLst>
          </a:blip>
          <a:stretch>
            <a:fillRect/>
          </a:stretch>
        </p:blipFill>
        <p:spPr bwMode="auto">
          <a:xfrm>
            <a:off x="2539996" y="5288037"/>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16" name="80003743.wav">
            <a:hlinkClick r:id="" action="ppaction://media"/>
          </p:cNvPr>
          <p:cNvPicPr preferRelativeResize="0">
            <a:picLocks noChangeArrowheads="1"/>
          </p:cNvPicPr>
          <p:nvPr>
            <a:audioFile r:link="rId16"/>
            <p:extLst>
              <p:ext uri="{DAA4B4D4-6D71-4841-9C94-3DE7FCFB9230}">
                <p14:media xmlns:p14="http://schemas.microsoft.com/office/powerpoint/2010/main" r:embed="rId15"/>
              </p:ext>
            </p:extLst>
          </p:nvPr>
        </p:nvPicPr>
        <p:blipFill>
          <a:blip r:embed="rId22" cstate="print">
            <a:extLst>
              <a:ext uri="{28A0092B-C50C-407E-A947-70E740481C1C}">
                <a14:useLocalDpi xmlns:a14="http://schemas.microsoft.com/office/drawing/2010/main" val="0"/>
              </a:ext>
            </a:extLst>
          </a:blip>
          <a:stretch>
            <a:fillRect/>
          </a:stretch>
        </p:blipFill>
        <p:spPr bwMode="auto">
          <a:xfrm>
            <a:off x="2549521" y="5815087"/>
            <a:ext cx="720000" cy="468000"/>
          </a:xfrm>
          <a:prstGeom prst="rect">
            <a:avLst/>
          </a:prstGeom>
          <a:noFill/>
          <a:extLst>
            <a:ext uri="{909E8E84-426E-40DD-AFC4-6F175D3DCCD1}">
              <a14:hiddenFill xmlns:a14="http://schemas.microsoft.com/office/drawing/2010/main">
                <a:solidFill>
                  <a:srgbClr val="FFFFFF"/>
                </a:solidFill>
              </a14:hiddenFill>
            </a:ext>
          </a:extLst>
        </p:spPr>
      </p:pic>
      <p:pic>
        <p:nvPicPr>
          <p:cNvPr id="23" name="tele2380.wav">
            <a:hlinkClick r:id="" action="ppaction://media"/>
          </p:cNvPr>
          <p:cNvPicPr preferRelativeResize="0">
            <a:picLocks/>
          </p:cNvPicPr>
          <p:nvPr>
            <a:audioFile r:link="rId18"/>
            <p:extLst>
              <p:ext uri="{DAA4B4D4-6D71-4841-9C94-3DE7FCFB9230}">
                <p14:media xmlns:p14="http://schemas.microsoft.com/office/powerpoint/2010/main" r:embed="rId17"/>
              </p:ext>
            </p:extLst>
          </p:nvPr>
        </p:nvPicPr>
        <p:blipFill>
          <a:blip r:embed="rId23" cstate="print">
            <a:extLst>
              <a:ext uri="{28A0092B-C50C-407E-A947-70E740481C1C}">
                <a14:useLocalDpi xmlns:a14="http://schemas.microsoft.com/office/drawing/2010/main" val="0"/>
              </a:ext>
            </a:extLst>
          </a:blip>
          <a:stretch>
            <a:fillRect/>
          </a:stretch>
        </p:blipFill>
        <p:spPr bwMode="auto">
          <a:xfrm>
            <a:off x="2536824" y="4249541"/>
            <a:ext cx="720000" cy="46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112310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9"/>
                    </p:tgtEl>
                  </p:cond>
                </p:stCondLst>
                <p:endSync evt="end" delay="0">
                  <p:rtn val="all"/>
                </p:endSync>
                <p:childTnLst>
                  <p:par>
                    <p:cTn id="9" fill="hold">
                      <p:stCondLst>
                        <p:cond delay="0"/>
                      </p:stCondLst>
                      <p:childTnLst>
                        <p:par>
                          <p:cTn id="10" fill="hold">
                            <p:stCondLst>
                              <p:cond delay="0"/>
                            </p:stCondLst>
                            <p:childTnLst>
                              <p:par>
                                <p:cTn id="11" presetID="1" presetClass="mediacall" presetSubtype="0" fill="hold" nodeType="clickEffect">
                                  <p:stCondLst>
                                    <p:cond delay="0"/>
                                  </p:stCondLst>
                                  <p:childTnLst>
                                    <p:cmd type="call" cmd="playFrom(0.0)">
                                      <p:cBhvr>
                                        <p:cTn id="12" dur="1000" fill="hold"/>
                                        <p:tgtEl>
                                          <p:spTgt spid="9"/>
                                        </p:tgtEl>
                                      </p:cBhvr>
                                    </p:cmd>
                                  </p:childTnLst>
                                </p:cTn>
                              </p:par>
                            </p:childTnLst>
                          </p:cTn>
                        </p:par>
                      </p:childTnLst>
                    </p:cTn>
                  </p:par>
                </p:childTnLst>
              </p:cTn>
              <p:nextCondLst>
                <p:cond evt="onClick" delay="0">
                  <p:tgtEl>
                    <p:spTgt spid="9"/>
                  </p:tgtEl>
                </p:cond>
              </p:nextCondLst>
            </p:seq>
            <p:audio>
              <p:cMediaNode>
                <p:cTn id="13" fill="hold" display="0">
                  <p:stCondLst>
                    <p:cond delay="indefinite"/>
                  </p:stCondLst>
                  <p:endCondLst>
                    <p:cond evt="onNext" delay="0">
                      <p:tgtEl>
                        <p:sldTgt/>
                      </p:tgtEl>
                    </p:cond>
                    <p:cond evt="onPrev" delay="0">
                      <p:tgtEl>
                        <p:sldTgt/>
                      </p:tgtEl>
                    </p:cond>
                    <p:cond evt="onStopAudio" delay="0">
                      <p:tgtEl>
                        <p:sldTgt/>
                      </p:tgtEl>
                    </p:cond>
                  </p:endCondLst>
                </p:cTn>
                <p:tgtEl>
                  <p:spTgt spid="9"/>
                </p:tgtEl>
              </p:cMediaNode>
            </p:audio>
            <p:seq concurrent="1" nextAc="seek">
              <p:cTn id="14" restart="whenNotActive" fill="hold" evtFilter="cancelBubble" nodeType="interactiveSeq">
                <p:stCondLst>
                  <p:cond evt="onClick" delay="0">
                    <p:tgtEl>
                      <p:spTgt spid="10"/>
                    </p:tgtEl>
                  </p:cond>
                </p:stCondLst>
                <p:endSync evt="end" delay="0">
                  <p:rtn val="all"/>
                </p:endSync>
                <p:childTnLst>
                  <p:par>
                    <p:cTn id="15" fill="hold">
                      <p:stCondLst>
                        <p:cond delay="0"/>
                      </p:stCondLst>
                      <p:childTnLst>
                        <p:par>
                          <p:cTn id="16" fill="hold">
                            <p:stCondLst>
                              <p:cond delay="0"/>
                            </p:stCondLst>
                            <p:childTnLst>
                              <p:par>
                                <p:cTn id="17" presetID="1" presetClass="mediacall" presetSubtype="0" fill="hold" nodeType="clickEffect">
                                  <p:stCondLst>
                                    <p:cond delay="0"/>
                                  </p:stCondLst>
                                  <p:childTnLst>
                                    <p:cmd type="call" cmd="playFrom(0.0)">
                                      <p:cBhvr>
                                        <p:cTn id="18" dur="1000" fill="hold"/>
                                        <p:tgtEl>
                                          <p:spTgt spid="10"/>
                                        </p:tgtEl>
                                      </p:cBhvr>
                                    </p:cmd>
                                  </p:childTnLst>
                                </p:cTn>
                              </p:par>
                            </p:childTnLst>
                          </p:cTn>
                        </p:par>
                      </p:childTnLst>
                    </p:cTn>
                  </p:par>
                </p:childTnLst>
              </p:cTn>
              <p:nextCondLst>
                <p:cond evt="onClick" delay="0">
                  <p:tgtEl>
                    <p:spTgt spid="10"/>
                  </p:tgtEl>
                </p:cond>
              </p:nextCondLst>
            </p:seq>
            <p:seq concurrent="1" nextAc="seek">
              <p:cTn id="19" restart="whenNotActive" fill="hold" evtFilter="cancelBubble" nodeType="interactiveSeq">
                <p:stCondLst>
                  <p:cond evt="onClick" delay="0">
                    <p:tgtEl>
                      <p:spTgt spid="11"/>
                    </p:tgtEl>
                  </p:cond>
                </p:stCondLst>
                <p:endSync evt="end" delay="0">
                  <p:rtn val="all"/>
                </p:endSync>
                <p:childTnLst>
                  <p:par>
                    <p:cTn id="20" fill="hold">
                      <p:stCondLst>
                        <p:cond delay="0"/>
                      </p:stCondLst>
                      <p:childTnLst>
                        <p:par>
                          <p:cTn id="21" fill="hold">
                            <p:stCondLst>
                              <p:cond delay="0"/>
                            </p:stCondLst>
                            <p:childTnLst>
                              <p:par>
                                <p:cTn id="22" presetID="1" presetClass="mediacall" presetSubtype="0" fill="hold" nodeType="clickEffect">
                                  <p:stCondLst>
                                    <p:cond delay="0"/>
                                  </p:stCondLst>
                                  <p:childTnLst>
                                    <p:cmd type="call" cmd="playFrom(0.0)">
                                      <p:cBhvr>
                                        <p:cTn id="23" dur="1000" fill="hold"/>
                                        <p:tgtEl>
                                          <p:spTgt spid="11"/>
                                        </p:tgtEl>
                                      </p:cBhvr>
                                    </p:cmd>
                                  </p:childTnLst>
                                </p:cTn>
                              </p:par>
                            </p:childTnLst>
                          </p:cTn>
                        </p:par>
                      </p:childTnLst>
                    </p:cTn>
                  </p:par>
                </p:childTnLst>
              </p:cTn>
              <p:nextCondLst>
                <p:cond evt="onClick" delay="0">
                  <p:tgtEl>
                    <p:spTgt spid="11"/>
                  </p:tgtEl>
                </p:cond>
              </p:nextCondLst>
            </p:seq>
            <p:seq concurrent="1" nextAc="seek">
              <p:cTn id="24" restart="whenNotActive" fill="hold" evtFilter="cancelBubble" nodeType="interactiveSeq">
                <p:stCondLst>
                  <p:cond evt="onClick" delay="0">
                    <p:tgtEl>
                      <p:spTgt spid="12"/>
                    </p:tgtEl>
                  </p:cond>
                </p:stCondLst>
                <p:endSync evt="end" delay="0">
                  <p:rtn val="all"/>
                </p:endSync>
                <p:childTnLst>
                  <p:par>
                    <p:cTn id="25" fill="hold">
                      <p:stCondLst>
                        <p:cond delay="0"/>
                      </p:stCondLst>
                      <p:childTnLst>
                        <p:par>
                          <p:cTn id="26" fill="hold">
                            <p:stCondLst>
                              <p:cond delay="0"/>
                            </p:stCondLst>
                            <p:childTnLst>
                              <p:par>
                                <p:cTn id="27" presetID="1" presetClass="mediacall" presetSubtype="0" fill="hold" nodeType="clickEffect">
                                  <p:stCondLst>
                                    <p:cond delay="0"/>
                                  </p:stCondLst>
                                  <p:childTnLst>
                                    <p:cmd type="call" cmd="playFrom(0.0)">
                                      <p:cBhvr>
                                        <p:cTn id="28" dur="1000" fill="hold"/>
                                        <p:tgtEl>
                                          <p:spTgt spid="12"/>
                                        </p:tgtEl>
                                      </p:cBhvr>
                                    </p:cmd>
                                  </p:childTnLst>
                                </p:cTn>
                              </p:par>
                            </p:childTnLst>
                          </p:cTn>
                        </p:par>
                      </p:childTnLst>
                    </p:cTn>
                  </p:par>
                </p:childTnLst>
              </p:cTn>
              <p:nextCondLst>
                <p:cond evt="onClick" delay="0">
                  <p:tgtEl>
                    <p:spTgt spid="12"/>
                  </p:tgtEl>
                </p:cond>
              </p:nextCondLst>
            </p:seq>
            <p:seq concurrent="1" nextAc="seek">
              <p:cTn id="29" restart="whenNotActive" fill="hold" evtFilter="cancelBubble" nodeType="interactiveSeq">
                <p:stCondLst>
                  <p:cond evt="onClick" delay="0">
                    <p:tgtEl>
                      <p:spTgt spid="13"/>
                    </p:tgtEl>
                  </p:cond>
                </p:stCondLst>
                <p:endSync evt="end" delay="0">
                  <p:rtn val="all"/>
                </p:endSync>
                <p:childTnLst>
                  <p:par>
                    <p:cTn id="30" fill="hold">
                      <p:stCondLst>
                        <p:cond delay="0"/>
                      </p:stCondLst>
                      <p:childTnLst>
                        <p:par>
                          <p:cTn id="31" fill="hold">
                            <p:stCondLst>
                              <p:cond delay="0"/>
                            </p:stCondLst>
                            <p:childTnLst>
                              <p:par>
                                <p:cTn id="32" presetID="1" presetClass="mediacall" presetSubtype="0" fill="hold" nodeType="clickEffect">
                                  <p:stCondLst>
                                    <p:cond delay="0"/>
                                  </p:stCondLst>
                                  <p:childTnLst>
                                    <p:cmd type="call" cmd="playFrom(0.0)">
                                      <p:cBhvr>
                                        <p:cTn id="33" dur="1000" fill="hold"/>
                                        <p:tgtEl>
                                          <p:spTgt spid="13"/>
                                        </p:tgtEl>
                                      </p:cBhvr>
                                    </p:cmd>
                                  </p:childTnLst>
                                </p:cTn>
                              </p:par>
                            </p:childTnLst>
                          </p:cTn>
                        </p:par>
                      </p:childTnLst>
                    </p:cTn>
                  </p:par>
                </p:childTnLst>
              </p:cTn>
              <p:nextCondLst>
                <p:cond evt="onClick" delay="0">
                  <p:tgtEl>
                    <p:spTgt spid="13"/>
                  </p:tgtEl>
                </p:cond>
              </p:nextCondLst>
            </p:seq>
            <p:seq concurrent="1" nextAc="seek">
              <p:cTn id="34" restart="whenNotActive" fill="hold" evtFilter="cancelBubble" nodeType="interactiveSeq">
                <p:stCondLst>
                  <p:cond evt="onClick" delay="0">
                    <p:tgtEl>
                      <p:spTgt spid="14"/>
                    </p:tgtEl>
                  </p:cond>
                </p:stCondLst>
                <p:endSync evt="end" delay="0">
                  <p:rtn val="all"/>
                </p:endSync>
                <p:childTnLst>
                  <p:par>
                    <p:cTn id="35" fill="hold">
                      <p:stCondLst>
                        <p:cond delay="0"/>
                      </p:stCondLst>
                      <p:childTnLst>
                        <p:par>
                          <p:cTn id="36" fill="hold">
                            <p:stCondLst>
                              <p:cond delay="0"/>
                            </p:stCondLst>
                            <p:childTnLst>
                              <p:par>
                                <p:cTn id="37" presetID="1" presetClass="mediacall" presetSubtype="0" fill="hold" nodeType="clickEffect">
                                  <p:stCondLst>
                                    <p:cond delay="0"/>
                                  </p:stCondLst>
                                  <p:childTnLst>
                                    <p:cmd type="call" cmd="playFrom(0.0)">
                                      <p:cBhvr>
                                        <p:cTn id="38" dur="1000" fill="hold"/>
                                        <p:tgtEl>
                                          <p:spTgt spid="14"/>
                                        </p:tgtEl>
                                      </p:cBhvr>
                                    </p:cmd>
                                  </p:childTnLst>
                                </p:cTn>
                              </p:par>
                            </p:childTnLst>
                          </p:cTn>
                        </p:par>
                      </p:childTnLst>
                    </p:cTn>
                  </p:par>
                </p:childTnLst>
              </p:cTn>
              <p:nextCondLst>
                <p:cond evt="onClick" delay="0">
                  <p:tgtEl>
                    <p:spTgt spid="14"/>
                  </p:tgtEl>
                </p:cond>
              </p:nextCondLst>
            </p:seq>
            <p:seq concurrent="1" nextAc="seek">
              <p:cTn id="39" restart="whenNotActive" fill="hold" evtFilter="cancelBubble" nodeType="interactiveSeq">
                <p:stCondLst>
                  <p:cond evt="onClick" delay="0">
                    <p:tgtEl>
                      <p:spTgt spid="15"/>
                    </p:tgtEl>
                  </p:cond>
                </p:stCondLst>
                <p:endSync evt="end" delay="0">
                  <p:rtn val="all"/>
                </p:endSync>
                <p:childTnLst>
                  <p:par>
                    <p:cTn id="40" fill="hold">
                      <p:stCondLst>
                        <p:cond delay="0"/>
                      </p:stCondLst>
                      <p:childTnLst>
                        <p:par>
                          <p:cTn id="41" fill="hold">
                            <p:stCondLst>
                              <p:cond delay="0"/>
                            </p:stCondLst>
                            <p:childTnLst>
                              <p:par>
                                <p:cTn id="42" presetID="1" presetClass="mediacall" presetSubtype="0" fill="hold" nodeType="clickEffect">
                                  <p:stCondLst>
                                    <p:cond delay="0"/>
                                  </p:stCondLst>
                                  <p:childTnLst>
                                    <p:cmd type="call" cmd="playFrom(0.0)">
                                      <p:cBhvr>
                                        <p:cTn id="43" dur="1000" fill="hold"/>
                                        <p:tgtEl>
                                          <p:spTgt spid="15"/>
                                        </p:tgtEl>
                                      </p:cBhvr>
                                    </p:cmd>
                                  </p:childTnLst>
                                </p:cTn>
                              </p:par>
                            </p:childTnLst>
                          </p:cTn>
                        </p:par>
                      </p:childTnLst>
                    </p:cTn>
                  </p:par>
                </p:childTnLst>
              </p:cTn>
              <p:nextCondLst>
                <p:cond evt="onClick" delay="0">
                  <p:tgtEl>
                    <p:spTgt spid="15"/>
                  </p:tgtEl>
                </p:cond>
              </p:nextCondLst>
            </p:seq>
            <p:seq concurrent="1" nextAc="seek">
              <p:cTn id="44" restart="whenNotActive" fill="hold" evtFilter="cancelBubble" nodeType="interactiveSeq">
                <p:stCondLst>
                  <p:cond evt="onClick" delay="0">
                    <p:tgtEl>
                      <p:spTgt spid="16"/>
                    </p:tgtEl>
                  </p:cond>
                </p:stCondLst>
                <p:endSync evt="end" delay="0">
                  <p:rtn val="all"/>
                </p:endSync>
                <p:childTnLst>
                  <p:par>
                    <p:cTn id="45" fill="hold">
                      <p:stCondLst>
                        <p:cond delay="0"/>
                      </p:stCondLst>
                      <p:childTnLst>
                        <p:par>
                          <p:cTn id="46" fill="hold">
                            <p:stCondLst>
                              <p:cond delay="0"/>
                            </p:stCondLst>
                            <p:childTnLst>
                              <p:par>
                                <p:cTn id="47" presetID="1" presetClass="mediacall" presetSubtype="0" fill="hold" nodeType="clickEffect">
                                  <p:stCondLst>
                                    <p:cond delay="0"/>
                                  </p:stCondLst>
                                  <p:childTnLst>
                                    <p:cmd type="call" cmd="playFrom(0.0)">
                                      <p:cBhvr>
                                        <p:cTn id="48" dur="1000" fill="hold"/>
                                        <p:tgtEl>
                                          <p:spTgt spid="16"/>
                                        </p:tgtEl>
                                      </p:cBhvr>
                                    </p:cmd>
                                  </p:childTnLst>
                                </p:cTn>
                              </p:par>
                            </p:childTnLst>
                          </p:cTn>
                        </p:par>
                      </p:childTnLst>
                    </p:cTn>
                  </p:par>
                </p:childTnLst>
              </p:cTn>
              <p:nextCondLst>
                <p:cond evt="onClick" delay="0">
                  <p:tgtEl>
                    <p:spTgt spid="16"/>
                  </p:tgtEl>
                </p:cond>
              </p:nextCondLst>
            </p:seq>
            <p:audio>
              <p:cMediaNode>
                <p:cTn id="49" fill="hold" display="0">
                  <p:stCondLst>
                    <p:cond delay="indefinite"/>
                  </p:stCondLst>
                  <p:endCondLst>
                    <p:cond evt="onNext" delay="0">
                      <p:tgtEl>
                        <p:sldTgt/>
                      </p:tgtEl>
                    </p:cond>
                    <p:cond evt="onPrev" delay="0">
                      <p:tgtEl>
                        <p:sldTgt/>
                      </p:tgtEl>
                    </p:cond>
                    <p:cond evt="onStopAudio" delay="0">
                      <p:tgtEl>
                        <p:sldTgt/>
                      </p:tgtEl>
                    </p:cond>
                  </p:endCondLst>
                </p:cTn>
                <p:tgtEl>
                  <p:spTgt spid="10"/>
                </p:tgtEl>
              </p:cMediaNode>
            </p:audio>
            <p:audio>
              <p:cMediaNode>
                <p:cTn id="50" fill="hold" display="0">
                  <p:stCondLst>
                    <p:cond delay="indefinite"/>
                  </p:stCondLst>
                  <p:endCondLst>
                    <p:cond evt="onNext" delay="0">
                      <p:tgtEl>
                        <p:sldTgt/>
                      </p:tgtEl>
                    </p:cond>
                    <p:cond evt="onPrev" delay="0">
                      <p:tgtEl>
                        <p:sldTgt/>
                      </p:tgtEl>
                    </p:cond>
                    <p:cond evt="onStopAudio" delay="0">
                      <p:tgtEl>
                        <p:sldTgt/>
                      </p:tgtEl>
                    </p:cond>
                  </p:endCondLst>
                </p:cTn>
                <p:tgtEl>
                  <p:spTgt spid="11"/>
                </p:tgtEl>
              </p:cMediaNode>
            </p:audio>
            <p:audio>
              <p:cMediaNode>
                <p:cTn id="51" fill="hold" display="0">
                  <p:stCondLst>
                    <p:cond delay="indefinite"/>
                  </p:stCondLst>
                  <p:endCondLst>
                    <p:cond evt="onNext" delay="0">
                      <p:tgtEl>
                        <p:sldTgt/>
                      </p:tgtEl>
                    </p:cond>
                    <p:cond evt="onPrev" delay="0">
                      <p:tgtEl>
                        <p:sldTgt/>
                      </p:tgtEl>
                    </p:cond>
                    <p:cond evt="onStopAudio" delay="0">
                      <p:tgtEl>
                        <p:sldTgt/>
                      </p:tgtEl>
                    </p:cond>
                  </p:endCondLst>
                </p:cTn>
                <p:tgtEl>
                  <p:spTgt spid="12"/>
                </p:tgtEl>
              </p:cMediaNode>
            </p:audio>
            <p:audio>
              <p:cMediaNode>
                <p:cTn id="52" fill="hold" display="0">
                  <p:stCondLst>
                    <p:cond delay="indefinite"/>
                  </p:stCondLst>
                  <p:endCondLst>
                    <p:cond evt="onNext" delay="0">
                      <p:tgtEl>
                        <p:sldTgt/>
                      </p:tgtEl>
                    </p:cond>
                    <p:cond evt="onPrev" delay="0">
                      <p:tgtEl>
                        <p:sldTgt/>
                      </p:tgtEl>
                    </p:cond>
                    <p:cond evt="onStopAudio" delay="0">
                      <p:tgtEl>
                        <p:sldTgt/>
                      </p:tgtEl>
                    </p:cond>
                  </p:endCondLst>
                </p:cTn>
                <p:tgtEl>
                  <p:spTgt spid="13"/>
                </p:tgtEl>
              </p:cMediaNode>
            </p:audio>
            <p:audio>
              <p:cMediaNode>
                <p:cTn id="53" fill="hold" display="0">
                  <p:stCondLst>
                    <p:cond delay="indefinite"/>
                  </p:stCondLst>
                  <p:endCondLst>
                    <p:cond evt="onNext" delay="0">
                      <p:tgtEl>
                        <p:sldTgt/>
                      </p:tgtEl>
                    </p:cond>
                    <p:cond evt="onPrev" delay="0">
                      <p:tgtEl>
                        <p:sldTgt/>
                      </p:tgtEl>
                    </p:cond>
                    <p:cond evt="onStopAudio" delay="0">
                      <p:tgtEl>
                        <p:sldTgt/>
                      </p:tgtEl>
                    </p:cond>
                  </p:endCondLst>
                </p:cTn>
                <p:tgtEl>
                  <p:spTgt spid="14"/>
                </p:tgtEl>
              </p:cMediaNode>
            </p:audio>
            <p:audio>
              <p:cMediaNode>
                <p:cTn id="54" fill="hold" display="0">
                  <p:stCondLst>
                    <p:cond delay="indefinite"/>
                  </p:stCondLst>
                  <p:endCondLst>
                    <p:cond evt="onNext" delay="0">
                      <p:tgtEl>
                        <p:sldTgt/>
                      </p:tgtEl>
                    </p:cond>
                    <p:cond evt="onPrev" delay="0">
                      <p:tgtEl>
                        <p:sldTgt/>
                      </p:tgtEl>
                    </p:cond>
                    <p:cond evt="onStopAudio" delay="0">
                      <p:tgtEl>
                        <p:sldTgt/>
                      </p:tgtEl>
                    </p:cond>
                  </p:endCondLst>
                </p:cTn>
                <p:tgtEl>
                  <p:spTgt spid="15"/>
                </p:tgtEl>
              </p:cMediaNode>
            </p:audio>
            <p:audio>
              <p:cMediaNode>
                <p:cTn id="55" fill="hold" display="0">
                  <p:stCondLst>
                    <p:cond delay="indefinite"/>
                  </p:stCondLst>
                  <p:endCondLst>
                    <p:cond evt="onNext" delay="0">
                      <p:tgtEl>
                        <p:sldTgt/>
                      </p:tgtEl>
                    </p:cond>
                    <p:cond evt="onPrev" delay="0">
                      <p:tgtEl>
                        <p:sldTgt/>
                      </p:tgtEl>
                    </p:cond>
                    <p:cond evt="onStopAudio" delay="0">
                      <p:tgtEl>
                        <p:sldTgt/>
                      </p:tgtEl>
                    </p:cond>
                  </p:endCondLst>
                </p:cTn>
                <p:tgtEl>
                  <p:spTgt spid="16"/>
                </p:tgtEl>
              </p:cMediaNode>
            </p:audio>
            <p:seq concurrent="1" nextAc="seek">
              <p:cTn id="56" restart="whenNotActive" fill="hold" evtFilter="cancelBubble" nodeType="interactiveSeq">
                <p:stCondLst>
                  <p:cond evt="onClick" delay="0">
                    <p:tgtEl>
                      <p:spTgt spid="23"/>
                    </p:tgtEl>
                  </p:cond>
                </p:stCondLst>
                <p:endSync evt="end" delay="0">
                  <p:rtn val="all"/>
                </p:endSync>
                <p:childTnLst>
                  <p:par>
                    <p:cTn id="57" fill="hold">
                      <p:stCondLst>
                        <p:cond delay="0"/>
                      </p:stCondLst>
                      <p:childTnLst>
                        <p:par>
                          <p:cTn id="58" fill="hold">
                            <p:stCondLst>
                              <p:cond delay="0"/>
                            </p:stCondLst>
                            <p:childTnLst>
                              <p:par>
                                <p:cTn id="59" presetID="1" presetClass="mediacall" presetSubtype="0" fill="hold" nodeType="clickEffect">
                                  <p:stCondLst>
                                    <p:cond delay="0"/>
                                  </p:stCondLst>
                                  <p:childTnLst>
                                    <p:cmd type="call" cmd="playFrom(0.0)">
                                      <p:cBhvr>
                                        <p:cTn id="60" dur="2000" fill="hold"/>
                                        <p:tgtEl>
                                          <p:spTgt spid="23"/>
                                        </p:tgtEl>
                                      </p:cBhvr>
                                    </p:cmd>
                                  </p:childTnLst>
                                </p:cTn>
                              </p:par>
                            </p:childTnLst>
                          </p:cTn>
                        </p:par>
                      </p:childTnLst>
                    </p:cTn>
                  </p:par>
                </p:childTnLst>
              </p:cTn>
              <p:nextCondLst>
                <p:cond evt="onClick" delay="0">
                  <p:tgtEl>
                    <p:spTgt spid="23"/>
                  </p:tgtEl>
                </p:cond>
              </p:nextCondLst>
            </p:seq>
            <p:audio>
              <p:cMediaNode>
                <p:cTn id="61" fill="hold" display="0">
                  <p:stCondLst>
                    <p:cond delay="indefinite"/>
                  </p:stCondLst>
                  <p:endCondLst>
                    <p:cond evt="onNext" delay="0">
                      <p:tgtEl>
                        <p:sldTgt/>
                      </p:tgtEl>
                    </p:cond>
                    <p:cond evt="onPrev" delay="0">
                      <p:tgtEl>
                        <p:sldTgt/>
                      </p:tgtEl>
                    </p:cond>
                    <p:cond evt="onStopAudio" delay="0">
                      <p:tgtEl>
                        <p:sldTgt/>
                      </p:tgtEl>
                    </p:cond>
                  </p:endCondLst>
                </p:cTn>
                <p:tgtEl>
                  <p:spTgt spid="23"/>
                </p:tgtEl>
              </p:cMediaNode>
            </p:audio>
          </p:childTnLst>
        </p:cTn>
      </p:par>
    </p:tnLst>
    <p:bldLst>
      <p:bldP spid="37978"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ODYOMETRİ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lvl="1">
              <a:spcAft>
                <a:spcPts val="0"/>
              </a:spcAft>
              <a:buClr>
                <a:srgbClr val="292929"/>
              </a:buClr>
              <a:defRPr/>
            </a:pPr>
            <a:endParaRPr lang="tr-TR" sz="2000" b="1" dirty="0" smtClean="0">
              <a:solidFill>
                <a:srgbClr val="000000"/>
              </a:solidFill>
              <a:latin typeface="Calibri" pitchFamily="34" charset="0"/>
              <a:cs typeface="Calibri" pitchFamily="34" charset="0"/>
            </a:endParaRPr>
          </a:p>
          <a:p>
            <a:pPr lvl="1">
              <a:spcAft>
                <a:spcPts val="0"/>
              </a:spcAft>
              <a:buClr>
                <a:srgbClr val="292929"/>
              </a:buClr>
              <a:defRPr/>
            </a:pPr>
            <a:r>
              <a:rPr lang="tr-TR" sz="2000" b="1" i="1" dirty="0" smtClean="0">
                <a:solidFill>
                  <a:srgbClr val="000000"/>
                </a:solidFill>
                <a:latin typeface="Calibri" pitchFamily="34" charset="0"/>
                <a:cs typeface="Calibri" pitchFamily="34" charset="0"/>
              </a:rPr>
              <a:t>1-İşe </a:t>
            </a:r>
            <a:r>
              <a:rPr lang="tr-TR" sz="2000" b="1" i="1" dirty="0">
                <a:solidFill>
                  <a:srgbClr val="000000"/>
                </a:solidFill>
                <a:latin typeface="Calibri" pitchFamily="34" charset="0"/>
                <a:cs typeface="Calibri" pitchFamily="34" charset="0"/>
              </a:rPr>
              <a:t>başlamadan </a:t>
            </a:r>
            <a:r>
              <a:rPr lang="tr-TR" sz="2000" b="1" i="1" dirty="0" smtClean="0">
                <a:solidFill>
                  <a:srgbClr val="000000"/>
                </a:solidFill>
                <a:latin typeface="Calibri" pitchFamily="34" charset="0"/>
                <a:cs typeface="Calibri" pitchFamily="34" charset="0"/>
              </a:rPr>
              <a:t>önce,</a:t>
            </a:r>
            <a:endParaRPr lang="tr-TR" sz="2000" b="1" i="1" dirty="0">
              <a:solidFill>
                <a:srgbClr val="000000"/>
              </a:solidFill>
              <a:latin typeface="Calibri" pitchFamily="34" charset="0"/>
              <a:cs typeface="Calibri" pitchFamily="34" charset="0"/>
            </a:endParaRPr>
          </a:p>
          <a:p>
            <a:pPr lvl="1">
              <a:spcAft>
                <a:spcPts val="0"/>
              </a:spcAft>
              <a:buClr>
                <a:srgbClr val="292929"/>
              </a:buClr>
              <a:defRPr/>
            </a:pPr>
            <a:r>
              <a:rPr lang="tr-TR" sz="2000" b="1" i="1" dirty="0">
                <a:solidFill>
                  <a:srgbClr val="000000"/>
                </a:solidFill>
                <a:latin typeface="Calibri" pitchFamily="34" charset="0"/>
                <a:cs typeface="Calibri" pitchFamily="34" charset="0"/>
              </a:rPr>
              <a:t>2-Gürültülü alanda çalışmaya başlamadan </a:t>
            </a:r>
            <a:r>
              <a:rPr lang="tr-TR" sz="2000" b="1" i="1" dirty="0" smtClean="0">
                <a:solidFill>
                  <a:srgbClr val="000000"/>
                </a:solidFill>
                <a:latin typeface="Calibri" pitchFamily="34" charset="0"/>
                <a:cs typeface="Calibri" pitchFamily="34" charset="0"/>
              </a:rPr>
              <a:t>önce,</a:t>
            </a:r>
            <a:endParaRPr lang="tr-TR" sz="2000" b="1" i="1" dirty="0">
              <a:solidFill>
                <a:srgbClr val="000000"/>
              </a:solidFill>
              <a:latin typeface="Calibri" pitchFamily="34" charset="0"/>
              <a:cs typeface="Calibri" pitchFamily="34" charset="0"/>
            </a:endParaRPr>
          </a:p>
          <a:p>
            <a:pPr lvl="1">
              <a:spcAft>
                <a:spcPts val="0"/>
              </a:spcAft>
              <a:buClr>
                <a:srgbClr val="292929"/>
              </a:buClr>
              <a:defRPr/>
            </a:pPr>
            <a:r>
              <a:rPr lang="tr-TR" sz="2000" b="1" i="1" dirty="0" smtClean="0">
                <a:solidFill>
                  <a:srgbClr val="000000"/>
                </a:solidFill>
                <a:latin typeface="Calibri" pitchFamily="34" charset="0"/>
                <a:cs typeface="Calibri" pitchFamily="34" charset="0"/>
              </a:rPr>
              <a:t>3-Farklı </a:t>
            </a:r>
            <a:r>
              <a:rPr lang="tr-TR" sz="2000" b="1" i="1" dirty="0">
                <a:solidFill>
                  <a:srgbClr val="000000"/>
                </a:solidFill>
                <a:latin typeface="Calibri" pitchFamily="34" charset="0"/>
                <a:cs typeface="Calibri" pitchFamily="34" charset="0"/>
              </a:rPr>
              <a:t>alanda çalışmaya başladığı </a:t>
            </a:r>
            <a:r>
              <a:rPr lang="tr-TR" sz="2000" b="1" i="1" dirty="0" smtClean="0">
                <a:solidFill>
                  <a:srgbClr val="000000"/>
                </a:solidFill>
                <a:latin typeface="Calibri" pitchFamily="34" charset="0"/>
                <a:cs typeface="Calibri" pitchFamily="34" charset="0"/>
              </a:rPr>
              <a:t>zaman,</a:t>
            </a:r>
            <a:endParaRPr lang="tr-TR" sz="2000" b="1" i="1" dirty="0">
              <a:solidFill>
                <a:srgbClr val="000000"/>
              </a:solidFill>
              <a:latin typeface="Calibri" pitchFamily="34" charset="0"/>
              <a:cs typeface="Calibri" pitchFamily="34" charset="0"/>
            </a:endParaRPr>
          </a:p>
          <a:p>
            <a:pPr lvl="1">
              <a:spcAft>
                <a:spcPts val="0"/>
              </a:spcAft>
              <a:buClr>
                <a:srgbClr val="292929"/>
              </a:buClr>
              <a:defRPr/>
            </a:pPr>
            <a:r>
              <a:rPr lang="tr-TR" sz="2000" b="1" i="1" dirty="0">
                <a:solidFill>
                  <a:srgbClr val="000000"/>
                </a:solidFill>
                <a:latin typeface="Calibri" pitchFamily="34" charset="0"/>
                <a:cs typeface="Calibri" pitchFamily="34" charset="0"/>
              </a:rPr>
              <a:t>4</a:t>
            </a:r>
            <a:r>
              <a:rPr lang="tr-TR" sz="2000" b="1" i="1" dirty="0" smtClean="0">
                <a:solidFill>
                  <a:srgbClr val="000000"/>
                </a:solidFill>
                <a:latin typeface="Calibri" pitchFamily="34" charset="0"/>
                <a:cs typeface="Calibri" pitchFamily="34" charset="0"/>
              </a:rPr>
              <a:t>-İşten ayrılırken (?),</a:t>
            </a:r>
          </a:p>
          <a:p>
            <a:pPr lvl="1">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dirty="0">
              <a:solidFill>
                <a:srgbClr val="000000"/>
              </a:solidFill>
              <a:latin typeface="Calibri" pitchFamily="34" charset="0"/>
              <a:cs typeface="Calibri" pitchFamily="34" charset="0"/>
            </a:endParaRPr>
          </a:p>
          <a:p>
            <a:pPr algn="ctr">
              <a:spcAft>
                <a:spcPts val="0"/>
              </a:spcAft>
              <a:buClr>
                <a:srgbClr val="292929"/>
              </a:buClr>
              <a:defRPr/>
            </a:pPr>
            <a:r>
              <a:rPr lang="tr-TR" sz="2000" b="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ODYOMETRİK TESTLERDE MAX KORUMA</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75007553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Akut-Kronik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İşitme Kaybı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descr="C:\Users\ahmet\Desktop\imagesCAA2Z1S2.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2238" y="504826"/>
            <a:ext cx="3386137" cy="230505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AÇIKLAMALAR</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İnsan kulağı, sesleri özellikle </a:t>
            </a:r>
            <a:r>
              <a:rPr lang="tr-TR" sz="2000" b="1" i="1" dirty="0" smtClean="0">
                <a:solidFill>
                  <a:srgbClr val="000000"/>
                </a:solidFill>
                <a:latin typeface="Calibri" pitchFamily="34" charset="0"/>
                <a:cs typeface="Calibri" pitchFamily="34" charset="0"/>
              </a:rPr>
              <a:t>düşük </a:t>
            </a:r>
            <a:r>
              <a:rPr lang="tr-TR" sz="2000" b="1" i="1" dirty="0">
                <a:solidFill>
                  <a:srgbClr val="000000"/>
                </a:solidFill>
                <a:latin typeface="Calibri" pitchFamily="34" charset="0"/>
                <a:cs typeface="Calibri" pitchFamily="34" charset="0"/>
              </a:rPr>
              <a:t>ve yüksek frekanslarda belli kayıplarla duyar.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Günlük konuşma frekansı 500-2000 </a:t>
            </a:r>
            <a:r>
              <a:rPr lang="tr-TR" sz="2000" b="1" i="1" dirty="0" smtClean="0">
                <a:solidFill>
                  <a:srgbClr val="000000"/>
                </a:solidFill>
                <a:latin typeface="Calibri" pitchFamily="34" charset="0"/>
                <a:cs typeface="Calibri" pitchFamily="34" charset="0"/>
              </a:rPr>
              <a:t>Hz aralığıdır.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İşitme kayıplarında ilk etkilenen frekans aralığı          4000-4500 Hz aralığıdır.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Frekanslar: </a:t>
            </a:r>
            <a:r>
              <a:rPr lang="tr-TR" sz="1400" i="1" dirty="0">
                <a:solidFill>
                  <a:srgbClr val="000000"/>
                </a:solidFill>
                <a:latin typeface="Calibri" pitchFamily="34" charset="0"/>
                <a:cs typeface="Calibri" pitchFamily="34" charset="0"/>
              </a:rPr>
              <a:t>20-</a:t>
            </a:r>
            <a:r>
              <a:rPr lang="tr-TR" sz="1400" i="1" dirty="0" smtClean="0">
                <a:solidFill>
                  <a:srgbClr val="000000"/>
                </a:solidFill>
                <a:latin typeface="Calibri" pitchFamily="34" charset="0"/>
                <a:cs typeface="Calibri" pitchFamily="34" charset="0"/>
              </a:rPr>
              <a:t>125-250-</a:t>
            </a:r>
            <a:r>
              <a:rPr lang="tr-TR" sz="1400" i="1" dirty="0" smtClean="0">
                <a:solidFill>
                  <a:srgbClr val="C00000"/>
                </a:solidFill>
                <a:latin typeface="Calibri" pitchFamily="34" charset="0"/>
                <a:cs typeface="Calibri" pitchFamily="34" charset="0"/>
              </a:rPr>
              <a:t>500-1000-2000</a:t>
            </a:r>
            <a:r>
              <a:rPr lang="tr-TR" sz="1400" i="1" dirty="0" smtClean="0">
                <a:solidFill>
                  <a:srgbClr val="000000"/>
                </a:solidFill>
                <a:latin typeface="Calibri" pitchFamily="34" charset="0"/>
                <a:cs typeface="Calibri" pitchFamily="34" charset="0"/>
              </a:rPr>
              <a:t>-3000-</a:t>
            </a:r>
            <a:r>
              <a:rPr lang="tr-TR" sz="1400" i="1" dirty="0" smtClean="0">
                <a:solidFill>
                  <a:srgbClr val="00B050"/>
                </a:solidFill>
                <a:latin typeface="Calibri" pitchFamily="34" charset="0"/>
                <a:cs typeface="Calibri" pitchFamily="34" charset="0"/>
              </a:rPr>
              <a:t>4000</a:t>
            </a:r>
            <a:r>
              <a:rPr lang="tr-TR" sz="1400" i="1" dirty="0" smtClean="0">
                <a:solidFill>
                  <a:srgbClr val="000000"/>
                </a:solidFill>
                <a:latin typeface="Calibri" pitchFamily="34" charset="0"/>
                <a:cs typeface="Calibri" pitchFamily="34" charset="0"/>
              </a:rPr>
              <a:t>-8000-10000-20000</a:t>
            </a:r>
          </a:p>
          <a:p>
            <a:pPr algn="ctr">
              <a:spcAft>
                <a:spcPts val="0"/>
              </a:spcAft>
              <a:buClr>
                <a:srgbClr val="292929"/>
              </a:buClr>
              <a:defRPr/>
            </a:pPr>
            <a:r>
              <a:rPr lang="tr-TR" sz="1400" i="1" dirty="0" smtClean="0">
                <a:solidFill>
                  <a:srgbClr val="000000"/>
                </a:solidFill>
                <a:latin typeface="Calibri" pitchFamily="34" charset="0"/>
                <a:cs typeface="Calibri" pitchFamily="34" charset="0"/>
              </a:rPr>
              <a:t>                           </a:t>
            </a:r>
            <a:r>
              <a:rPr lang="tr-TR" sz="1400" b="1" i="1" dirty="0" smtClean="0">
                <a:solidFill>
                  <a:srgbClr val="000000"/>
                </a:solidFill>
                <a:latin typeface="Calibri" pitchFamily="34" charset="0"/>
                <a:cs typeface="Calibri" pitchFamily="34" charset="0"/>
              </a:rPr>
              <a:t>Konuşma Aralığı      İlk İşitme Kayıp</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AKUT-KRONİK İŞİTME KAYIPLARI</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73766537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AKUT İŞİTME KAYBI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endParaRPr lang="tr-TR" sz="800" i="1" dirty="0" smtClean="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Gürültüye </a:t>
            </a:r>
            <a:r>
              <a:rPr lang="tr-TR" sz="2000" b="1" i="1" dirty="0">
                <a:solidFill>
                  <a:srgbClr val="000000"/>
                </a:solidFill>
                <a:latin typeface="Calibri" pitchFamily="34" charset="0"/>
                <a:cs typeface="Calibri" pitchFamily="34" charset="0"/>
              </a:rPr>
              <a:t>akut bir şekilde maruz kalma sonucunda oluşan işitme kaybına </a:t>
            </a:r>
            <a:r>
              <a:rPr lang="tr-TR" sz="2000" b="1" i="1" dirty="0" smtClean="0">
                <a:solidFill>
                  <a:srgbClr val="000000"/>
                </a:solidFill>
                <a:latin typeface="Calibri" pitchFamily="34" charset="0"/>
                <a:cs typeface="Calibri" pitchFamily="34" charset="0"/>
              </a:rPr>
              <a:t>«Akustik Travma» denilmektedir. </a:t>
            </a:r>
          </a:p>
          <a:p>
            <a:pPr algn="ctr">
              <a:spcAft>
                <a:spcPts val="1200"/>
              </a:spcAft>
              <a:buClr>
                <a:srgbClr val="292929"/>
              </a:buClr>
              <a:defRPr/>
            </a:pPr>
            <a:r>
              <a:rPr lang="tr-TR" sz="2000" b="1" i="1" dirty="0">
                <a:solidFill>
                  <a:srgbClr val="000000"/>
                </a:solidFill>
                <a:latin typeface="Calibri" pitchFamily="34" charset="0"/>
                <a:cs typeface="Calibri" pitchFamily="34" charset="0"/>
              </a:rPr>
              <a:t>Akustik travma </a:t>
            </a:r>
            <a:r>
              <a:rPr lang="tr-TR" sz="2000" b="1" i="1" dirty="0">
                <a:solidFill>
                  <a:srgbClr val="C00000"/>
                </a:solidFill>
                <a:latin typeface="Calibri" pitchFamily="34" charset="0"/>
                <a:cs typeface="Calibri" pitchFamily="34" charset="0"/>
              </a:rPr>
              <a:t>120dBA’den</a:t>
            </a:r>
            <a:r>
              <a:rPr lang="tr-TR" sz="2000" b="1" i="1" dirty="0">
                <a:solidFill>
                  <a:srgbClr val="000000"/>
                </a:solidFill>
                <a:latin typeface="Calibri" pitchFamily="34" charset="0"/>
                <a:cs typeface="Calibri" pitchFamily="34" charset="0"/>
              </a:rPr>
              <a:t> daha yüksek şiddet düzeyindeki sese, kısa bir süre içinde maruz kalma sonucunda meydana gelir. </a:t>
            </a:r>
            <a:endParaRPr lang="tr-TR" sz="2000" b="1" i="1" dirty="0" smtClean="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Örnek;</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Top </a:t>
            </a:r>
            <a:r>
              <a:rPr lang="tr-TR" sz="2000" i="1" dirty="0">
                <a:solidFill>
                  <a:srgbClr val="000000"/>
                </a:solidFill>
                <a:latin typeface="Calibri" pitchFamily="34" charset="0"/>
                <a:cs typeface="Calibri" pitchFamily="34" charset="0"/>
              </a:rPr>
              <a:t>mermisinin </a:t>
            </a:r>
            <a:r>
              <a:rPr lang="tr-TR" sz="2000" i="1" dirty="0" smtClean="0">
                <a:solidFill>
                  <a:srgbClr val="000000"/>
                </a:solidFill>
                <a:latin typeface="Calibri" pitchFamily="34" charset="0"/>
                <a:cs typeface="Calibri" pitchFamily="34" charset="0"/>
              </a:rPr>
              <a:t>patlaması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Tüfeğin patlaması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Dinamit patlatma</a:t>
            </a: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AKUT-KRONİK İŞİTME KAYIPLARI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8157088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4" name="Grup 3"/>
          <p:cNvGrpSpPr/>
          <p:nvPr/>
        </p:nvGrpSpPr>
        <p:grpSpPr>
          <a:xfrm>
            <a:off x="270208" y="1129887"/>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816101" y="10981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Gürültüye bağlı akut işitme kayıplarına neden olacak ses düzeyi kaçtır</a:t>
            </a:r>
            <a:r>
              <a:rPr lang="tr-TR" sz="1600" b="1" i="1" dirty="0" smtClean="0">
                <a:solidFill>
                  <a:srgbClr val="000000"/>
                </a:solidFill>
                <a:latin typeface="Calibri" pitchFamily="34" charset="0"/>
                <a:cs typeface="Calibri" pitchFamily="34" charset="0"/>
              </a:rPr>
              <a:t>?</a:t>
            </a:r>
          </a:p>
          <a:p>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pt-BR" sz="1600" i="1" dirty="0">
                <a:solidFill>
                  <a:srgbClr val="000000"/>
                </a:solidFill>
                <a:latin typeface="Calibri" pitchFamily="34" charset="0"/>
                <a:cs typeface="Calibri" pitchFamily="34" charset="0"/>
              </a:rPr>
              <a:t>80 dB (A)	</a:t>
            </a:r>
          </a:p>
          <a:p>
            <a:pPr marL="800100" lvl="1" indent="-342900">
              <a:buFont typeface="+mj-lt"/>
              <a:buAutoNum type="alphaLcParenR"/>
            </a:pPr>
            <a:r>
              <a:rPr lang="pt-BR" sz="1600" i="1" dirty="0">
                <a:solidFill>
                  <a:srgbClr val="000000"/>
                </a:solidFill>
                <a:latin typeface="Calibri" pitchFamily="34" charset="0"/>
                <a:cs typeface="Calibri" pitchFamily="34" charset="0"/>
              </a:rPr>
              <a:t>90 dB (A)</a:t>
            </a:r>
          </a:p>
          <a:p>
            <a:pPr marL="800100" lvl="1" indent="-342900">
              <a:buFont typeface="+mj-lt"/>
              <a:buAutoNum type="alphaLcParenR"/>
            </a:pPr>
            <a:r>
              <a:rPr lang="pt-BR" sz="1600" i="1" dirty="0">
                <a:solidFill>
                  <a:srgbClr val="000000"/>
                </a:solidFill>
                <a:latin typeface="Calibri" pitchFamily="34" charset="0"/>
                <a:cs typeface="Calibri" pitchFamily="34" charset="0"/>
              </a:rPr>
              <a:t>100 dB (A)	</a:t>
            </a:r>
          </a:p>
          <a:p>
            <a:pPr marL="800100" lvl="1" indent="-342900">
              <a:buFont typeface="+mj-lt"/>
              <a:buAutoNum type="alphaLcParenR"/>
            </a:pPr>
            <a:r>
              <a:rPr lang="pt-BR" sz="1600" i="1" dirty="0">
                <a:solidFill>
                  <a:srgbClr val="FF0000"/>
                </a:solidFill>
                <a:latin typeface="Calibri" pitchFamily="34" charset="0"/>
                <a:cs typeface="Calibri" pitchFamily="34" charset="0"/>
              </a:rPr>
              <a:t>120 dB (A</a:t>
            </a:r>
            <a:r>
              <a:rPr lang="pt-BR" sz="1600" i="1" dirty="0" smtClean="0">
                <a:solidFill>
                  <a:srgbClr val="FF0000"/>
                </a:solidFill>
                <a:latin typeface="Calibri" pitchFamily="34" charset="0"/>
                <a:cs typeface="Calibri" pitchFamily="34" charset="0"/>
              </a:rPr>
              <a:t>)</a:t>
            </a:r>
            <a:r>
              <a:rPr lang="tr-TR" sz="1600" i="1" dirty="0" smtClean="0">
                <a:solidFill>
                  <a:srgbClr val="FF0000"/>
                </a:solidFill>
                <a:latin typeface="Calibri" pitchFamily="34" charset="0"/>
                <a:cs typeface="Calibri" pitchFamily="34" charset="0"/>
              </a:rPr>
              <a:t>	</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988265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left)">
                                      <p:cBhvr>
                                        <p:cTn id="11" dur="2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KRONİK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İŞİTME KAYBI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endParaRPr lang="tr-TR" sz="800" i="1" dirty="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Gürültüye </a:t>
            </a:r>
            <a:r>
              <a:rPr lang="tr-TR" sz="2000" b="1" i="1" dirty="0">
                <a:solidFill>
                  <a:srgbClr val="000000"/>
                </a:solidFill>
                <a:latin typeface="Calibri" pitchFamily="34" charset="0"/>
                <a:cs typeface="Calibri" pitchFamily="34" charset="0"/>
              </a:rPr>
              <a:t>kronik bir şekilde maruz kalma sunucunda oluşan işitme </a:t>
            </a:r>
            <a:r>
              <a:rPr lang="tr-TR" sz="2000" b="1" i="1" dirty="0" smtClean="0">
                <a:solidFill>
                  <a:srgbClr val="000000"/>
                </a:solidFill>
                <a:latin typeface="Calibri" pitchFamily="34" charset="0"/>
                <a:cs typeface="Calibri" pitchFamily="34" charset="0"/>
              </a:rPr>
              <a:t>kaybına;</a:t>
            </a: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Gürültüye Bağlı İşitme Kaybı </a:t>
            </a:r>
            <a:r>
              <a:rPr lang="tr-TR" sz="2000" b="1" i="1" dirty="0" smtClean="0">
                <a:solidFill>
                  <a:srgbClr val="000000"/>
                </a:solidFill>
                <a:latin typeface="Calibri" pitchFamily="34" charset="0"/>
                <a:cs typeface="Calibri" pitchFamily="34" charset="0"/>
              </a:rPr>
              <a:t>– GBİK» denir.</a:t>
            </a: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Gürültüye </a:t>
            </a:r>
            <a:r>
              <a:rPr lang="tr-TR" sz="2000" b="1" i="1" dirty="0">
                <a:solidFill>
                  <a:srgbClr val="000000"/>
                </a:solidFill>
                <a:latin typeface="Calibri" pitchFamily="34" charset="0"/>
                <a:cs typeface="Calibri" pitchFamily="34" charset="0"/>
              </a:rPr>
              <a:t>bağlı işitme </a:t>
            </a:r>
            <a:r>
              <a:rPr lang="tr-TR" sz="2000" b="1" i="1" dirty="0" smtClean="0">
                <a:solidFill>
                  <a:srgbClr val="000000"/>
                </a:solidFill>
                <a:latin typeface="Calibri" pitchFamily="34" charset="0"/>
                <a:cs typeface="Calibri" pitchFamily="34" charset="0"/>
              </a:rPr>
              <a:t>kaybı (GBİK) </a:t>
            </a:r>
            <a:r>
              <a:rPr lang="tr-TR" sz="2000" b="1" i="1" dirty="0" smtClean="0">
                <a:solidFill>
                  <a:srgbClr val="C00000"/>
                </a:solidFill>
                <a:latin typeface="Calibri" pitchFamily="34" charset="0"/>
                <a:cs typeface="Calibri" pitchFamily="34" charset="0"/>
              </a:rPr>
              <a:t>90dBA </a:t>
            </a:r>
            <a:r>
              <a:rPr lang="tr-TR" sz="2000" b="1" i="1" dirty="0" smtClean="0">
                <a:solidFill>
                  <a:srgbClr val="000000"/>
                </a:solidFill>
                <a:latin typeface="Calibri" pitchFamily="34" charset="0"/>
                <a:cs typeface="Calibri" pitchFamily="34" charset="0"/>
              </a:rPr>
              <a:t>üzerindeki gürültüye </a:t>
            </a:r>
            <a:r>
              <a:rPr lang="tr-TR" sz="2000" b="1" i="1" dirty="0">
                <a:solidFill>
                  <a:srgbClr val="000000"/>
                </a:solidFill>
                <a:latin typeface="Calibri" pitchFamily="34" charset="0"/>
                <a:cs typeface="Calibri" pitchFamily="34" charset="0"/>
              </a:rPr>
              <a:t>uzun süre </a:t>
            </a:r>
            <a:r>
              <a:rPr lang="tr-TR" sz="2000" b="1" i="1" dirty="0" smtClean="0">
                <a:solidFill>
                  <a:srgbClr val="000000"/>
                </a:solidFill>
                <a:latin typeface="Calibri" pitchFamily="34" charset="0"/>
                <a:cs typeface="Calibri" pitchFamily="34" charset="0"/>
              </a:rPr>
              <a:t>(kronik) maruz </a:t>
            </a:r>
            <a:r>
              <a:rPr lang="tr-TR" sz="2000" b="1" i="1" dirty="0">
                <a:solidFill>
                  <a:srgbClr val="000000"/>
                </a:solidFill>
                <a:latin typeface="Calibri" pitchFamily="34" charset="0"/>
                <a:cs typeface="Calibri" pitchFamily="34" charset="0"/>
              </a:rPr>
              <a:t>kalma sonucunda ortaya çıkar. </a:t>
            </a:r>
            <a:endParaRPr lang="tr-TR" sz="2000" b="1" i="1" dirty="0" smtClean="0">
              <a:solidFill>
                <a:srgbClr val="000000"/>
              </a:solidFill>
              <a:latin typeface="Calibri" pitchFamily="34" charset="0"/>
              <a:cs typeface="Calibri" pitchFamily="34" charset="0"/>
            </a:endParaRPr>
          </a:p>
          <a:p>
            <a:pPr algn="ctr">
              <a:spcAft>
                <a:spcPts val="1200"/>
              </a:spcAft>
              <a:buClr>
                <a:srgbClr val="292929"/>
              </a:buClr>
              <a:defRPr/>
            </a:pP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AKUT-KRONİK İŞİTME KAYIPLARI</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Direkt tanımlar / Metinden tanımlar</a:t>
              </a:r>
              <a:endParaRPr lang="tr-TR" sz="1000" b="1" dirty="0" smtClean="0">
                <a:latin typeface="Cambria" pitchFamily="18" charset="0"/>
              </a:endParaRPr>
            </a:p>
          </p:txBody>
        </p:sp>
      </p:grpSp>
    </p:spTree>
    <p:extLst>
      <p:ext uri="{BB962C8B-B14F-4D97-AF65-F5344CB8AC3E}">
        <p14:creationId xmlns:p14="http://schemas.microsoft.com/office/powerpoint/2010/main" val="40049733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KRONİK İŞİTME KAYBI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dirty="0" smtClean="0">
              <a:solidFill>
                <a:srgbClr val="000000"/>
              </a:solidFill>
              <a:latin typeface="Calibri" pitchFamily="34" charset="0"/>
              <a:cs typeface="Calibri" pitchFamily="34" charset="0"/>
            </a:endParaRPr>
          </a:p>
          <a:p>
            <a:pPr algn="ctr">
              <a:spcAft>
                <a:spcPts val="0"/>
              </a:spcAft>
              <a:buClr>
                <a:srgbClr val="292929"/>
              </a:buClr>
              <a:defRPr/>
            </a:pPr>
            <a:r>
              <a:rPr lang="tr-TR" sz="2000" dirty="0" smtClean="0">
                <a:solidFill>
                  <a:srgbClr val="000000"/>
                </a:solidFill>
                <a:latin typeface="Calibri" pitchFamily="34" charset="0"/>
                <a:cs typeface="Calibri" pitchFamily="34" charset="0"/>
              </a:rPr>
              <a:t>Gürültüye </a:t>
            </a:r>
            <a:r>
              <a:rPr lang="tr-TR" sz="2000" dirty="0">
                <a:solidFill>
                  <a:srgbClr val="000000"/>
                </a:solidFill>
                <a:latin typeface="Calibri" pitchFamily="34" charset="0"/>
                <a:cs typeface="Calibri" pitchFamily="34" charset="0"/>
              </a:rPr>
              <a:t>bağlı işitme kayıplarında </a:t>
            </a:r>
            <a:r>
              <a:rPr lang="tr-TR" sz="2000" dirty="0" err="1">
                <a:solidFill>
                  <a:srgbClr val="000000"/>
                </a:solidFill>
                <a:latin typeface="Calibri" pitchFamily="34" charset="0"/>
                <a:cs typeface="Calibri" pitchFamily="34" charset="0"/>
              </a:rPr>
              <a:t>odyogramda</a:t>
            </a:r>
            <a:r>
              <a:rPr lang="tr-TR" sz="2000" dirty="0">
                <a:solidFill>
                  <a:srgbClr val="000000"/>
                </a:solidFill>
                <a:latin typeface="Calibri" pitchFamily="34" charset="0"/>
                <a:cs typeface="Calibri" pitchFamily="34" charset="0"/>
              </a:rPr>
              <a:t> </a:t>
            </a:r>
            <a:r>
              <a:rPr lang="tr-TR" sz="2000" b="1" dirty="0">
                <a:solidFill>
                  <a:srgbClr val="000000"/>
                </a:solidFill>
                <a:latin typeface="Calibri" pitchFamily="34" charset="0"/>
                <a:cs typeface="Calibri" pitchFamily="34" charset="0"/>
              </a:rPr>
              <a:t>erken dönemde tipik olarak her iki kulakta da sadece </a:t>
            </a:r>
            <a:r>
              <a:rPr lang="tr-TR" sz="2000" b="1" dirty="0" smtClean="0">
                <a:solidFill>
                  <a:srgbClr val="000000"/>
                </a:solidFill>
                <a:latin typeface="Calibri" pitchFamily="34" charset="0"/>
                <a:cs typeface="Calibri" pitchFamily="34" charset="0"/>
              </a:rPr>
              <a:t>4000Hz’i </a:t>
            </a:r>
            <a:r>
              <a:rPr lang="tr-TR" sz="2000" b="1" dirty="0">
                <a:solidFill>
                  <a:srgbClr val="000000"/>
                </a:solidFill>
                <a:latin typeface="Calibri" pitchFamily="34" charset="0"/>
                <a:cs typeface="Calibri" pitchFamily="34" charset="0"/>
              </a:rPr>
              <a:t>tutan çentik tarzı hafif bir SNİK saptanır </a:t>
            </a:r>
            <a:r>
              <a:rPr lang="tr-TR" sz="2000" dirty="0">
                <a:solidFill>
                  <a:srgbClr val="000000"/>
                </a:solidFill>
                <a:latin typeface="Calibri" pitchFamily="34" charset="0"/>
                <a:cs typeface="Calibri" pitchFamily="34" charset="0"/>
              </a:rPr>
              <a:t>ve başlangıçta bu düzeyin altı ve üstü frekanslardaki işitme eşikleri genellikle normaldir</a:t>
            </a:r>
            <a:r>
              <a:rPr lang="tr-TR" sz="2000"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AKUT-KRONİK İŞİTME KAYIPLARI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44124024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ETKİLENEN FREKANS ARALIĞI (92 dBA)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Nesne 6"/>
          <p:cNvGraphicFramePr>
            <a:graphicFrameLocks noChangeAspect="1"/>
          </p:cNvGraphicFramePr>
          <p:nvPr>
            <p:extLst>
              <p:ext uri="{D42A27DB-BD31-4B8C-83A1-F6EECF244321}">
                <p14:modId xmlns:p14="http://schemas.microsoft.com/office/powerpoint/2010/main" val="1868038764"/>
              </p:ext>
            </p:extLst>
          </p:nvPr>
        </p:nvGraphicFramePr>
        <p:xfrm>
          <a:off x="266700" y="1152525"/>
          <a:ext cx="8686800" cy="4648200"/>
        </p:xfrm>
        <a:graphic>
          <a:graphicData uri="http://schemas.openxmlformats.org/presentationml/2006/ole">
            <mc:AlternateContent xmlns:mc="http://schemas.openxmlformats.org/markup-compatibility/2006">
              <mc:Choice xmlns:v="urn:schemas-microsoft-com:vml" Requires="v">
                <p:oleObj spid="_x0000_s21589" name="Çizelge" r:id="rId4" imgW="8734478" imgH="5610330" progId="MSGraph.Chart.8">
                  <p:embed/>
                </p:oleObj>
              </mc:Choice>
              <mc:Fallback>
                <p:oleObj name="Çizelge" r:id="rId4" imgW="8734478" imgH="5610330" progId="MSGraph.Char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6700" y="1152525"/>
                        <a:ext cx="8686800" cy="4648200"/>
                      </a:xfrm>
                      <a:prstGeom prst="rect">
                        <a:avLst/>
                      </a:prstGeom>
                      <a:noFill/>
                    </p:spPr>
                  </p:pic>
                </p:oleObj>
              </mc:Fallback>
            </mc:AlternateContent>
          </a:graphicData>
        </a:graphic>
      </p:graphicFrame>
      <p:sp>
        <p:nvSpPr>
          <p:cNvPr id="8" name="Metin kutusu 7"/>
          <p:cNvSpPr txBox="1"/>
          <p:nvPr/>
        </p:nvSpPr>
        <p:spPr>
          <a:xfrm>
            <a:off x="1567055" y="5401163"/>
            <a:ext cx="703471" cy="368879"/>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250</a:t>
            </a:r>
            <a:endParaRPr lang="tr-TR" sz="1400" dirty="0">
              <a:solidFill>
                <a:srgbClr val="000000"/>
              </a:solidFill>
              <a:latin typeface="Calibri" pitchFamily="34" charset="0"/>
              <a:cs typeface="Calibri" pitchFamily="34" charset="0"/>
            </a:endParaRPr>
          </a:p>
        </p:txBody>
      </p:sp>
      <p:sp>
        <p:nvSpPr>
          <p:cNvPr id="9" name="Metin kutusu 8"/>
          <p:cNvSpPr txBox="1"/>
          <p:nvPr/>
        </p:nvSpPr>
        <p:spPr>
          <a:xfrm>
            <a:off x="2622262" y="5401157"/>
            <a:ext cx="703471" cy="368878"/>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500</a:t>
            </a:r>
            <a:endParaRPr lang="tr-TR" sz="1400" dirty="0">
              <a:solidFill>
                <a:srgbClr val="000000"/>
              </a:solidFill>
              <a:latin typeface="Calibri" pitchFamily="34" charset="0"/>
              <a:cs typeface="Calibri" pitchFamily="34" charset="0"/>
            </a:endParaRPr>
          </a:p>
        </p:txBody>
      </p:sp>
      <p:sp>
        <p:nvSpPr>
          <p:cNvPr id="10" name="Metin kutusu 9"/>
          <p:cNvSpPr txBox="1"/>
          <p:nvPr/>
        </p:nvSpPr>
        <p:spPr>
          <a:xfrm>
            <a:off x="3677468" y="5389735"/>
            <a:ext cx="703471" cy="368878"/>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1000</a:t>
            </a:r>
            <a:endParaRPr lang="tr-TR" sz="1400" dirty="0">
              <a:solidFill>
                <a:srgbClr val="000000"/>
              </a:solidFill>
              <a:latin typeface="Calibri" pitchFamily="34" charset="0"/>
              <a:cs typeface="Calibri" pitchFamily="34" charset="0"/>
            </a:endParaRPr>
          </a:p>
        </p:txBody>
      </p:sp>
      <p:sp>
        <p:nvSpPr>
          <p:cNvPr id="11" name="Metin kutusu 10"/>
          <p:cNvSpPr txBox="1"/>
          <p:nvPr/>
        </p:nvSpPr>
        <p:spPr>
          <a:xfrm>
            <a:off x="4723644" y="5401151"/>
            <a:ext cx="703471" cy="368878"/>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2000</a:t>
            </a:r>
            <a:endParaRPr lang="tr-TR" sz="1400" dirty="0">
              <a:solidFill>
                <a:srgbClr val="000000"/>
              </a:solidFill>
              <a:latin typeface="Calibri" pitchFamily="34" charset="0"/>
              <a:cs typeface="Calibri" pitchFamily="34" charset="0"/>
            </a:endParaRPr>
          </a:p>
        </p:txBody>
      </p:sp>
      <p:sp>
        <p:nvSpPr>
          <p:cNvPr id="13" name="Metin kutusu 12"/>
          <p:cNvSpPr txBox="1"/>
          <p:nvPr/>
        </p:nvSpPr>
        <p:spPr>
          <a:xfrm>
            <a:off x="5778851" y="5420204"/>
            <a:ext cx="703471" cy="307777"/>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4000</a:t>
            </a:r>
            <a:endParaRPr lang="tr-TR" sz="1400" b="1" dirty="0">
              <a:solidFill>
                <a:srgbClr val="000000"/>
              </a:solidFill>
              <a:latin typeface="Calibri" pitchFamily="34" charset="0"/>
              <a:cs typeface="Calibri" pitchFamily="34" charset="0"/>
            </a:endParaRPr>
          </a:p>
        </p:txBody>
      </p:sp>
      <p:sp>
        <p:nvSpPr>
          <p:cNvPr id="14" name="Metin kutusu 13"/>
          <p:cNvSpPr txBox="1"/>
          <p:nvPr/>
        </p:nvSpPr>
        <p:spPr>
          <a:xfrm>
            <a:off x="6844719" y="5401147"/>
            <a:ext cx="703471" cy="368878"/>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7000</a:t>
            </a:r>
            <a:endParaRPr lang="tr-TR" sz="1400" dirty="0">
              <a:solidFill>
                <a:srgbClr val="000000"/>
              </a:solidFill>
              <a:latin typeface="Calibri" pitchFamily="34" charset="0"/>
              <a:cs typeface="Calibri" pitchFamily="34" charset="0"/>
            </a:endParaRPr>
          </a:p>
        </p:txBody>
      </p:sp>
      <p:sp>
        <p:nvSpPr>
          <p:cNvPr id="15" name="Metin kutusu 14"/>
          <p:cNvSpPr txBox="1"/>
          <p:nvPr/>
        </p:nvSpPr>
        <p:spPr>
          <a:xfrm>
            <a:off x="7899926" y="5401149"/>
            <a:ext cx="703471" cy="368878"/>
          </a:xfrm>
          <a:prstGeom prst="rect">
            <a:avLst/>
          </a:prstGeom>
          <a:noFill/>
        </p:spPr>
        <p:txBody>
          <a:bodyPr wrap="square" rtlCol="0">
            <a:spAutoFit/>
          </a:bodyPr>
          <a:lstStyle/>
          <a:p>
            <a:pPr algn="ctr"/>
            <a:r>
              <a:rPr lang="tr-TR" sz="1400" dirty="0" smtClean="0">
                <a:solidFill>
                  <a:srgbClr val="000000"/>
                </a:solidFill>
                <a:latin typeface="Calibri" pitchFamily="34" charset="0"/>
                <a:cs typeface="Calibri" pitchFamily="34" charset="0"/>
              </a:rPr>
              <a:t>8000</a:t>
            </a:r>
            <a:endParaRPr lang="tr-TR" sz="1400" dirty="0">
              <a:solidFill>
                <a:srgbClr val="000000"/>
              </a:solidFill>
              <a:latin typeface="Calibri" pitchFamily="34" charset="0"/>
              <a:cs typeface="Calibri" pitchFamily="34" charset="0"/>
            </a:endParaRPr>
          </a:p>
        </p:txBody>
      </p:sp>
      <p:grpSp>
        <p:nvGrpSpPr>
          <p:cNvPr id="16" name="Grup 15"/>
          <p:cNvGrpSpPr/>
          <p:nvPr/>
        </p:nvGrpSpPr>
        <p:grpSpPr>
          <a:xfrm>
            <a:off x="5857875" y="2343150"/>
            <a:ext cx="542925" cy="3394356"/>
            <a:chOff x="5857875" y="2343150"/>
            <a:chExt cx="542925" cy="3394356"/>
          </a:xfrm>
        </p:grpSpPr>
        <p:sp>
          <p:nvSpPr>
            <p:cNvPr id="17" name="Dikdörtgen 16"/>
            <p:cNvSpPr/>
            <p:nvPr/>
          </p:nvSpPr>
          <p:spPr>
            <a:xfrm>
              <a:off x="6019800" y="2343150"/>
              <a:ext cx="228600" cy="3077063"/>
            </a:xfrm>
            <a:prstGeom prst="rect">
              <a:avLst/>
            </a:prstGeom>
            <a:noFill/>
            <a:ln w="31750">
              <a:solidFill>
                <a:schemeClr val="bg1">
                  <a:lumMod val="85000"/>
                </a:schemeClr>
              </a:solidFill>
            </a:ln>
            <a:effectLst>
              <a:innerShdw blurRad="114300">
                <a:schemeClr val="bg2">
                  <a:lumMod val="60000"/>
                  <a:lumOff val="4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
          <p:nvSpPr>
            <p:cNvPr id="18" name="Dikdörtgen 17"/>
            <p:cNvSpPr/>
            <p:nvPr/>
          </p:nvSpPr>
          <p:spPr>
            <a:xfrm>
              <a:off x="5857875" y="5429738"/>
              <a:ext cx="542925" cy="30776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grpSp>
    </p:spTree>
    <p:extLst>
      <p:ext uri="{BB962C8B-B14F-4D97-AF65-F5344CB8AC3E}">
        <p14:creationId xmlns:p14="http://schemas.microsoft.com/office/powerpoint/2010/main" val="5801154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500" fill="hold"/>
                                        <p:tgtEl>
                                          <p:spTgt spid="16"/>
                                        </p:tgtEl>
                                        <p:attrNameLst>
                                          <p:attrName>ppt_w</p:attrName>
                                        </p:attrNameLst>
                                      </p:cBhvr>
                                      <p:tavLst>
                                        <p:tav tm="0">
                                          <p:val>
                                            <p:fltVal val="0"/>
                                          </p:val>
                                        </p:tav>
                                        <p:tav tm="100000">
                                          <p:val>
                                            <p:strVal val="#ppt_w"/>
                                          </p:val>
                                        </p:tav>
                                      </p:tavLst>
                                    </p:anim>
                                    <p:anim calcmode="lin" valueType="num">
                                      <p:cBhvr>
                                        <p:cTn id="13" dur="500" fill="hold"/>
                                        <p:tgtEl>
                                          <p:spTgt spid="16"/>
                                        </p:tgtEl>
                                        <p:attrNameLst>
                                          <p:attrName>ppt_h</p:attrName>
                                        </p:attrNameLst>
                                      </p:cBhvr>
                                      <p:tavLst>
                                        <p:tav tm="0">
                                          <p:val>
                                            <p:fltVal val="0"/>
                                          </p:val>
                                        </p:tav>
                                        <p:tav tm="100000">
                                          <p:val>
                                            <p:strVal val="#ppt_h"/>
                                          </p:val>
                                        </p:tav>
                                      </p:tavLst>
                                    </p:anim>
                                    <p:animEffect transition="in" filter="fade">
                                      <p:cBhvr>
                                        <p:cTn id="1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KRONİK İŞİTME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KAYBI - SNİK (ALGI) VE İTİK (İLETİM)</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dirty="0" err="1" smtClean="0">
                <a:solidFill>
                  <a:srgbClr val="000000"/>
                </a:solidFill>
                <a:latin typeface="Calibri" pitchFamily="34" charset="0"/>
                <a:cs typeface="Calibri" pitchFamily="34" charset="0"/>
              </a:rPr>
              <a:t>Sensorinöral</a:t>
            </a:r>
            <a:r>
              <a:rPr lang="tr-TR" sz="2000" b="1" dirty="0" smtClean="0">
                <a:solidFill>
                  <a:srgbClr val="000000"/>
                </a:solidFill>
                <a:latin typeface="Calibri" pitchFamily="34" charset="0"/>
                <a:cs typeface="Calibri" pitchFamily="34" charset="0"/>
              </a:rPr>
              <a:t> </a:t>
            </a:r>
            <a:r>
              <a:rPr lang="tr-TR" sz="2000" b="1" dirty="0">
                <a:solidFill>
                  <a:srgbClr val="000000"/>
                </a:solidFill>
                <a:latin typeface="Calibri" pitchFamily="34" charset="0"/>
                <a:cs typeface="Calibri" pitchFamily="34" charset="0"/>
              </a:rPr>
              <a:t>tip işitme </a:t>
            </a:r>
            <a:r>
              <a:rPr lang="tr-TR" sz="2000" b="1" dirty="0" smtClean="0">
                <a:solidFill>
                  <a:srgbClr val="000000"/>
                </a:solidFill>
                <a:latin typeface="Calibri" pitchFamily="34" charset="0"/>
                <a:cs typeface="Calibri" pitchFamily="34" charset="0"/>
              </a:rPr>
              <a:t>kayıplarına SNİK</a:t>
            </a:r>
            <a:r>
              <a:rPr lang="tr-TR" sz="2000" b="1" dirty="0">
                <a:solidFill>
                  <a:srgbClr val="000000"/>
                </a:solidFill>
                <a:latin typeface="Calibri" pitchFamily="34" charset="0"/>
                <a:cs typeface="Calibri" pitchFamily="34" charset="0"/>
              </a:rPr>
              <a:t> </a:t>
            </a:r>
            <a:r>
              <a:rPr lang="tr-TR" sz="2000" b="1" dirty="0" smtClean="0">
                <a:solidFill>
                  <a:srgbClr val="000000"/>
                </a:solidFill>
                <a:latin typeface="Calibri" pitchFamily="34" charset="0"/>
                <a:cs typeface="Calibri" pitchFamily="34" charset="0"/>
              </a:rPr>
              <a:t>denir. </a:t>
            </a:r>
          </a:p>
          <a:p>
            <a:pPr algn="ctr">
              <a:spcAft>
                <a:spcPts val="0"/>
              </a:spcAft>
              <a:buClr>
                <a:srgbClr val="292929"/>
              </a:buClr>
              <a:defRPr/>
            </a:pPr>
            <a:r>
              <a:rPr lang="tr-TR" sz="2000" b="1" dirty="0" err="1" smtClean="0">
                <a:solidFill>
                  <a:srgbClr val="000000"/>
                </a:solidFill>
                <a:latin typeface="Calibri" pitchFamily="34" charset="0"/>
                <a:cs typeface="Calibri" pitchFamily="34" charset="0"/>
              </a:rPr>
              <a:t>Koklea</a:t>
            </a:r>
            <a:r>
              <a:rPr lang="tr-TR" sz="2000" b="1" dirty="0">
                <a:solidFill>
                  <a:srgbClr val="000000"/>
                </a:solidFill>
                <a:latin typeface="Calibri" pitchFamily="34" charset="0"/>
                <a:cs typeface="Calibri" pitchFamily="34" charset="0"/>
              </a:rPr>
              <a:t>, 8. kafa çifti veya santral bağlantıları ile ilgili patolojiler nedeniyle olur</a:t>
            </a:r>
            <a:r>
              <a:rPr lang="tr-TR" sz="2000" b="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dirty="0">
              <a:solidFill>
                <a:srgbClr val="000000"/>
              </a:solidFill>
              <a:latin typeface="Calibri" pitchFamily="34" charset="0"/>
              <a:cs typeface="Calibri" pitchFamily="34" charset="0"/>
            </a:endParaRPr>
          </a:p>
          <a:p>
            <a:pPr algn="ctr">
              <a:spcAft>
                <a:spcPts val="0"/>
              </a:spcAft>
              <a:buClr>
                <a:srgbClr val="292929"/>
              </a:buClr>
              <a:defRPr/>
            </a:pPr>
            <a:r>
              <a:rPr lang="tr-TR" sz="2000" b="1" dirty="0">
                <a:solidFill>
                  <a:srgbClr val="000000"/>
                </a:solidFill>
                <a:latin typeface="Calibri" pitchFamily="34" charset="0"/>
                <a:cs typeface="Calibri" pitchFamily="34" charset="0"/>
              </a:rPr>
              <a:t>İletim tipi işitme </a:t>
            </a:r>
            <a:r>
              <a:rPr lang="tr-TR" sz="2000" b="1" dirty="0" smtClean="0">
                <a:solidFill>
                  <a:srgbClr val="000000"/>
                </a:solidFill>
                <a:latin typeface="Calibri" pitchFamily="34" charset="0"/>
                <a:cs typeface="Calibri" pitchFamily="34" charset="0"/>
              </a:rPr>
              <a:t>kaybına İTİK denir. </a:t>
            </a:r>
          </a:p>
          <a:p>
            <a:pPr algn="ctr">
              <a:spcAft>
                <a:spcPts val="0"/>
              </a:spcAft>
              <a:buClr>
                <a:srgbClr val="292929"/>
              </a:buClr>
              <a:defRPr/>
            </a:pPr>
            <a:r>
              <a:rPr lang="tr-TR" sz="2000" b="1" dirty="0" smtClean="0">
                <a:solidFill>
                  <a:srgbClr val="000000"/>
                </a:solidFill>
                <a:latin typeface="Calibri" pitchFamily="34" charset="0"/>
                <a:cs typeface="Calibri" pitchFamily="34" charset="0"/>
              </a:rPr>
              <a:t>Kulak </a:t>
            </a:r>
            <a:r>
              <a:rPr lang="tr-TR" sz="2000" b="1" dirty="0">
                <a:solidFill>
                  <a:srgbClr val="000000"/>
                </a:solidFill>
                <a:latin typeface="Calibri" pitchFamily="34" charset="0"/>
                <a:cs typeface="Calibri" pitchFamily="34" charset="0"/>
              </a:rPr>
              <a:t>zarı, orta kulak, kemikçikler ve </a:t>
            </a:r>
            <a:r>
              <a:rPr lang="tr-TR" sz="2000" b="1" dirty="0" smtClean="0">
                <a:solidFill>
                  <a:srgbClr val="000000"/>
                </a:solidFill>
                <a:latin typeface="Calibri" pitchFamily="34" charset="0"/>
                <a:cs typeface="Calibri" pitchFamily="34" charset="0"/>
              </a:rPr>
              <a:t>östaki </a:t>
            </a:r>
            <a:r>
              <a:rPr lang="tr-TR" sz="2000" b="1" dirty="0">
                <a:solidFill>
                  <a:srgbClr val="000000"/>
                </a:solidFill>
                <a:latin typeface="Calibri" pitchFamily="34" charset="0"/>
                <a:cs typeface="Calibri" pitchFamily="34" charset="0"/>
              </a:rPr>
              <a:t>borusu</a:t>
            </a:r>
            <a:r>
              <a:rPr lang="tr-TR" sz="2000" dirty="0">
                <a:solidFill>
                  <a:srgbClr val="000000"/>
                </a:solidFill>
                <a:latin typeface="Calibri" pitchFamily="34" charset="0"/>
                <a:cs typeface="Calibri" pitchFamily="34" charset="0"/>
              </a:rPr>
              <a:t> </a:t>
            </a:r>
            <a:r>
              <a:rPr lang="tr-TR" sz="2000" b="1" dirty="0">
                <a:solidFill>
                  <a:srgbClr val="000000"/>
                </a:solidFill>
                <a:latin typeface="Calibri" pitchFamily="34" charset="0"/>
                <a:cs typeface="Calibri" pitchFamily="34" charset="0"/>
              </a:rPr>
              <a:t>ile </a:t>
            </a:r>
            <a:r>
              <a:rPr lang="tr-TR" sz="2000" b="1" dirty="0" smtClean="0">
                <a:solidFill>
                  <a:srgbClr val="000000"/>
                </a:solidFill>
                <a:latin typeface="Calibri" pitchFamily="34" charset="0"/>
                <a:cs typeface="Calibri" pitchFamily="34" charset="0"/>
              </a:rPr>
              <a:t>ilgili patolojilerde görülür. </a:t>
            </a:r>
            <a:r>
              <a:rPr lang="tr-TR" sz="2000" dirty="0" smtClean="0">
                <a:solidFill>
                  <a:srgbClr val="000000"/>
                </a:solidFill>
                <a:latin typeface="Calibri" pitchFamily="34" charset="0"/>
                <a:cs typeface="Calibri" pitchFamily="34" charset="0"/>
              </a:rPr>
              <a:t>Ses </a:t>
            </a:r>
            <a:r>
              <a:rPr lang="tr-TR" sz="2000" dirty="0">
                <a:solidFill>
                  <a:srgbClr val="000000"/>
                </a:solidFill>
                <a:latin typeface="Calibri" pitchFamily="34" charset="0"/>
                <a:cs typeface="Calibri" pitchFamily="34" charset="0"/>
              </a:rPr>
              <a:t>şiddeti, dış ve orta kulaktan geçerken bir kayba uğrar ve iç kulağa aynen iletilmez.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AKUT-KRONİK İŞİTME KAYIPLARI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5365750"/>
            <a:ext cx="2776433" cy="1377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225282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Gürültüden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67050" y="409575"/>
            <a:ext cx="2833984" cy="223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GÜRÜLTÜDEN KORUNMADA AMAÇ</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800" i="1" dirty="0">
                <a:solidFill>
                  <a:srgbClr val="000000"/>
                </a:solidFill>
                <a:latin typeface="Calibri" pitchFamily="34" charset="0"/>
                <a:cs typeface="Calibri" pitchFamily="34" charset="0"/>
              </a:rPr>
              <a:t> </a:t>
            </a: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«Ağır </a:t>
            </a:r>
            <a:r>
              <a:rPr lang="tr-TR" sz="2000" i="1" dirty="0">
                <a:solidFill>
                  <a:srgbClr val="000000"/>
                </a:solidFill>
                <a:latin typeface="Calibri" pitchFamily="34" charset="0"/>
                <a:cs typeface="Calibri" pitchFamily="34" charset="0"/>
              </a:rPr>
              <a:t>ve tehlikeli işlerin yapıldığı işyerlerinde 95 diğer işyerlerinde ise 80 desibelden az olmasını sağlamak ve işçilerin etkilenmesini </a:t>
            </a:r>
            <a:r>
              <a:rPr lang="tr-TR" sz="2000" i="1" dirty="0" smtClean="0">
                <a:solidFill>
                  <a:srgbClr val="000000"/>
                </a:solidFill>
                <a:latin typeface="Calibri" pitchFamily="34" charset="0"/>
                <a:cs typeface="Calibri" pitchFamily="34" charset="0"/>
              </a:rPr>
              <a:t>önlemek olmalıdır.»</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GÜRÜLTÜDEN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164770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tangle 5"/>
          <p:cNvSpPr>
            <a:spLocks noChangeArrowheads="1"/>
          </p:cNvSpPr>
          <p:nvPr/>
        </p:nvSpPr>
        <p:spPr bwMode="gray">
          <a:xfrm>
            <a:off x="4656138" y="1916113"/>
            <a:ext cx="4164012" cy="3600450"/>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16000" tIns="288000" rIns="36000" bIns="72000"/>
          <a:lstStyle/>
          <a:p>
            <a:pPr>
              <a:spcAft>
                <a:spcPts val="600"/>
              </a:spcAft>
            </a:pPr>
            <a:r>
              <a:rPr lang="tr-TR" sz="1600" dirty="0" smtClean="0">
                <a:solidFill>
                  <a:srgbClr val="000000"/>
                </a:solidFill>
                <a:latin typeface="Calibri" pitchFamily="34" charset="0"/>
                <a:cs typeface="Calibri" pitchFamily="34" charset="0"/>
              </a:rPr>
              <a:t>: LEX, </a:t>
            </a:r>
            <a:r>
              <a:rPr lang="tr-TR" sz="1600" b="1" dirty="0" smtClean="0">
                <a:solidFill>
                  <a:srgbClr val="000000"/>
                </a:solidFill>
                <a:latin typeface="Calibri" pitchFamily="34" charset="0"/>
                <a:cs typeface="Calibri" pitchFamily="34" charset="0"/>
              </a:rPr>
              <a:t>8h=87dB(A</a:t>
            </a:r>
            <a:r>
              <a:rPr lang="tr-TR" sz="1600" b="1" dirty="0">
                <a:solidFill>
                  <a:srgbClr val="000000"/>
                </a:solidFill>
                <a:latin typeface="Calibri" pitchFamily="34" charset="0"/>
                <a:cs typeface="Calibri" pitchFamily="34" charset="0"/>
              </a:rPr>
              <a:t>) </a:t>
            </a:r>
            <a:r>
              <a:rPr lang="tr-TR" sz="1600" dirty="0" smtClean="0">
                <a:solidFill>
                  <a:srgbClr val="000000"/>
                </a:solidFill>
                <a:latin typeface="Calibri" pitchFamily="34" charset="0"/>
                <a:cs typeface="Calibri" pitchFamily="34" charset="0"/>
              </a:rPr>
              <a:t>Ppeak=200Pa</a:t>
            </a:r>
            <a:r>
              <a:rPr lang="tr-TR" sz="1600" dirty="0" smtClean="0">
                <a:solidFill>
                  <a:srgbClr val="000000"/>
                </a:solidFill>
                <a:latin typeface="Calibri"/>
                <a:cs typeface="Calibri"/>
              </a:rPr>
              <a:t> </a:t>
            </a:r>
            <a:endParaRPr lang="tr-TR" sz="1600" dirty="0">
              <a:solidFill>
                <a:srgbClr val="000000"/>
              </a:solidFill>
              <a:latin typeface="Calibri" pitchFamily="34" charset="0"/>
              <a:cs typeface="Calibri" pitchFamily="34" charset="0"/>
            </a:endParaRPr>
          </a:p>
          <a:p>
            <a:pPr>
              <a:lnSpc>
                <a:spcPct val="90000"/>
              </a:lnSpc>
              <a:spcAft>
                <a:spcPts val="600"/>
              </a:spcAft>
              <a:buClr>
                <a:srgbClr val="292929"/>
              </a:buClr>
              <a:defRPr/>
            </a:pPr>
            <a:r>
              <a:rPr lang="tr-TR" sz="1600" dirty="0" smtClean="0">
                <a:solidFill>
                  <a:srgbClr val="000000"/>
                </a:solidFill>
                <a:latin typeface="Calibri" pitchFamily="34" charset="0"/>
                <a:cs typeface="Calibri" pitchFamily="34" charset="0"/>
              </a:rPr>
              <a:t>: LEX, </a:t>
            </a:r>
            <a:r>
              <a:rPr lang="tr-TR" sz="1600" b="1" dirty="0" smtClean="0">
                <a:solidFill>
                  <a:srgbClr val="000000"/>
                </a:solidFill>
                <a:latin typeface="Calibri" pitchFamily="34" charset="0"/>
                <a:cs typeface="Calibri" pitchFamily="34" charset="0"/>
              </a:rPr>
              <a:t>8h=85dB(A</a:t>
            </a:r>
            <a:r>
              <a:rPr lang="tr-TR" sz="1600" b="1" dirty="0">
                <a:solidFill>
                  <a:srgbClr val="000000"/>
                </a:solidFill>
                <a:latin typeface="Calibri" pitchFamily="34" charset="0"/>
                <a:cs typeface="Calibri" pitchFamily="34" charset="0"/>
              </a:rPr>
              <a:t>)</a:t>
            </a:r>
            <a:r>
              <a:rPr lang="tr-TR" sz="1600" dirty="0">
                <a:solidFill>
                  <a:srgbClr val="000000"/>
                </a:solidFill>
                <a:latin typeface="Calibri" pitchFamily="34" charset="0"/>
                <a:cs typeface="Calibri" pitchFamily="34" charset="0"/>
              </a:rPr>
              <a:t> </a:t>
            </a:r>
            <a:r>
              <a:rPr lang="tr-TR" sz="1600" dirty="0" smtClean="0">
                <a:solidFill>
                  <a:srgbClr val="000000"/>
                </a:solidFill>
                <a:latin typeface="Calibri" pitchFamily="34" charset="0"/>
                <a:cs typeface="Calibri" pitchFamily="34" charset="0"/>
              </a:rPr>
              <a:t>Ppeak=140Pa</a:t>
            </a:r>
            <a:endParaRPr lang="tr-TR" sz="1600" dirty="0">
              <a:solidFill>
                <a:srgbClr val="000000"/>
              </a:solidFill>
              <a:latin typeface="Calibri" pitchFamily="34" charset="0"/>
              <a:cs typeface="Calibri" pitchFamily="34" charset="0"/>
            </a:endParaRPr>
          </a:p>
          <a:p>
            <a:pPr>
              <a:lnSpc>
                <a:spcPct val="90000"/>
              </a:lnSpc>
              <a:spcAft>
                <a:spcPts val="600"/>
              </a:spcAft>
              <a:buClr>
                <a:srgbClr val="292929"/>
              </a:buClr>
              <a:defRPr/>
            </a:pPr>
            <a:r>
              <a:rPr lang="tr-TR" sz="1600" dirty="0" smtClean="0">
                <a:solidFill>
                  <a:srgbClr val="000000"/>
                </a:solidFill>
                <a:latin typeface="Calibri" pitchFamily="34" charset="0"/>
                <a:cs typeface="Calibri" pitchFamily="34" charset="0"/>
              </a:rPr>
              <a:t>: LEX, </a:t>
            </a:r>
            <a:r>
              <a:rPr lang="tr-TR" sz="1600" b="1" dirty="0" smtClean="0">
                <a:solidFill>
                  <a:srgbClr val="000000"/>
                </a:solidFill>
                <a:latin typeface="Calibri" pitchFamily="34" charset="0"/>
                <a:cs typeface="Calibri" pitchFamily="34" charset="0"/>
              </a:rPr>
              <a:t>8h=80dB(A</a:t>
            </a:r>
            <a:r>
              <a:rPr lang="tr-TR" sz="1600" b="1" dirty="0">
                <a:solidFill>
                  <a:srgbClr val="000000"/>
                </a:solidFill>
                <a:latin typeface="Calibri" pitchFamily="34" charset="0"/>
                <a:cs typeface="Calibri" pitchFamily="34" charset="0"/>
              </a:rPr>
              <a:t>)</a:t>
            </a:r>
            <a:r>
              <a:rPr lang="tr-TR" sz="1600" dirty="0">
                <a:solidFill>
                  <a:srgbClr val="000000"/>
                </a:solidFill>
                <a:latin typeface="Calibri" pitchFamily="34" charset="0"/>
                <a:cs typeface="Calibri" pitchFamily="34" charset="0"/>
              </a:rPr>
              <a:t> </a:t>
            </a:r>
            <a:r>
              <a:rPr lang="tr-TR" sz="1600" dirty="0" smtClean="0">
                <a:solidFill>
                  <a:srgbClr val="000000"/>
                </a:solidFill>
                <a:latin typeface="Calibri" pitchFamily="34" charset="0"/>
                <a:cs typeface="Calibri" pitchFamily="34" charset="0"/>
              </a:rPr>
              <a:t>Ppeak=112Pa</a:t>
            </a:r>
            <a:endParaRPr lang="tr-TR" sz="1600" dirty="0">
              <a:solidFill>
                <a:srgbClr val="000000"/>
              </a:solidFill>
              <a:latin typeface="Calibri" pitchFamily="34" charset="0"/>
              <a:cs typeface="Calibri" pitchFamily="34" charset="0"/>
            </a:endParaRPr>
          </a:p>
          <a:p>
            <a:pPr>
              <a:lnSpc>
                <a:spcPct val="90000"/>
              </a:lnSpc>
              <a:spcAft>
                <a:spcPts val="600"/>
              </a:spcAft>
              <a:buClr>
                <a:srgbClr val="292929"/>
              </a:buClr>
              <a:defRPr/>
            </a:pPr>
            <a:endParaRPr lang="en-GB" sz="1600" dirty="0">
              <a:solidFill>
                <a:srgbClr val="000000"/>
              </a:solidFill>
              <a:latin typeface="Calibri" pitchFamily="34" charset="0"/>
              <a:cs typeface="Calibri" pitchFamily="34" charset="0"/>
            </a:endParaRPr>
          </a:p>
        </p:txBody>
      </p:sp>
      <p:sp>
        <p:nvSpPr>
          <p:cNvPr id="7" name="Rectangle 3"/>
          <p:cNvSpPr>
            <a:spLocks noChangeArrowheads="1"/>
          </p:cNvSpPr>
          <p:nvPr/>
        </p:nvSpPr>
        <p:spPr bwMode="gray">
          <a:xfrm>
            <a:off x="323850" y="1916113"/>
            <a:ext cx="4075113" cy="3600450"/>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16000" tIns="288000" rIns="36000" bIns="72000"/>
          <a:lstStyle/>
          <a:p>
            <a:pPr marL="190500" indent="-190500">
              <a:lnSpc>
                <a:spcPct val="90000"/>
              </a:lnSpc>
              <a:spcAft>
                <a:spcPts val="600"/>
              </a:spcAft>
              <a:buClr>
                <a:srgbClr val="292929"/>
              </a:buClr>
              <a:buFont typeface="Wingdings" pitchFamily="2" charset="2"/>
              <a:buChar char="ü"/>
              <a:defRPr/>
            </a:pPr>
            <a:r>
              <a:rPr lang="tr-TR" sz="1600" dirty="0" smtClean="0">
                <a:solidFill>
                  <a:srgbClr val="000000"/>
                </a:solidFill>
                <a:latin typeface="Calibri" pitchFamily="34" charset="0"/>
                <a:cs typeface="Calibri" pitchFamily="34" charset="0"/>
              </a:rPr>
              <a:t>En </a:t>
            </a:r>
            <a:r>
              <a:rPr lang="tr-TR" sz="1600" b="1" dirty="0" smtClean="0">
                <a:solidFill>
                  <a:srgbClr val="000000"/>
                </a:solidFill>
                <a:latin typeface="Calibri" pitchFamily="34" charset="0"/>
                <a:cs typeface="Calibri" pitchFamily="34" charset="0"/>
              </a:rPr>
              <a:t>Yüksek </a:t>
            </a:r>
            <a:r>
              <a:rPr lang="tr-TR" sz="1600" dirty="0" smtClean="0">
                <a:solidFill>
                  <a:srgbClr val="000000"/>
                </a:solidFill>
                <a:latin typeface="Calibri" pitchFamily="34" charset="0"/>
                <a:cs typeface="Calibri" pitchFamily="34" charset="0"/>
              </a:rPr>
              <a:t>Maruziyet </a:t>
            </a:r>
            <a:r>
              <a:rPr lang="tr-TR" sz="1600" b="1" dirty="0" smtClean="0">
                <a:solidFill>
                  <a:srgbClr val="C00000"/>
                </a:solidFill>
                <a:latin typeface="Calibri" pitchFamily="34" charset="0"/>
                <a:cs typeface="Calibri" pitchFamily="34" charset="0"/>
              </a:rPr>
              <a:t>Sınır</a:t>
            </a:r>
            <a:r>
              <a:rPr lang="tr-TR" sz="1600" b="1" dirty="0" smtClean="0">
                <a:solidFill>
                  <a:srgbClr val="000000"/>
                </a:solidFill>
                <a:latin typeface="Calibri" pitchFamily="34" charset="0"/>
                <a:cs typeface="Calibri" pitchFamily="34" charset="0"/>
              </a:rPr>
              <a:t> Değeri </a:t>
            </a:r>
          </a:p>
          <a:p>
            <a:pPr marL="190500" indent="-190500">
              <a:lnSpc>
                <a:spcPct val="90000"/>
              </a:lnSpc>
              <a:spcAft>
                <a:spcPts val="600"/>
              </a:spcAft>
              <a:buClr>
                <a:srgbClr val="292929"/>
              </a:buClr>
              <a:buFont typeface="Wingdings" pitchFamily="2" charset="2"/>
              <a:buChar char="ü"/>
              <a:defRPr/>
            </a:pPr>
            <a:r>
              <a:rPr lang="tr-TR" sz="1600" dirty="0" smtClean="0">
                <a:solidFill>
                  <a:srgbClr val="000000"/>
                </a:solidFill>
                <a:latin typeface="Calibri" pitchFamily="34" charset="0"/>
                <a:cs typeface="Calibri" pitchFamily="34" charset="0"/>
              </a:rPr>
              <a:t>En </a:t>
            </a:r>
            <a:r>
              <a:rPr lang="tr-TR" sz="1600" b="1" dirty="0">
                <a:solidFill>
                  <a:srgbClr val="000000"/>
                </a:solidFill>
                <a:latin typeface="Calibri" pitchFamily="34" charset="0"/>
                <a:cs typeface="Calibri" pitchFamily="34" charset="0"/>
              </a:rPr>
              <a:t>Yüksek</a:t>
            </a:r>
            <a:r>
              <a:rPr lang="tr-TR" sz="1600" dirty="0">
                <a:solidFill>
                  <a:srgbClr val="000000"/>
                </a:solidFill>
                <a:latin typeface="Calibri" pitchFamily="34" charset="0"/>
                <a:cs typeface="Calibri" pitchFamily="34" charset="0"/>
              </a:rPr>
              <a:t> Maruziyet </a:t>
            </a:r>
            <a:r>
              <a:rPr lang="tr-TR" sz="1600" b="1" dirty="0">
                <a:solidFill>
                  <a:srgbClr val="0070C0"/>
                </a:solidFill>
                <a:latin typeface="Calibri" pitchFamily="34" charset="0"/>
                <a:cs typeface="Calibri" pitchFamily="34" charset="0"/>
              </a:rPr>
              <a:t>Etkin</a:t>
            </a:r>
            <a:r>
              <a:rPr lang="tr-TR" sz="1600" b="1" dirty="0">
                <a:solidFill>
                  <a:srgbClr val="000000"/>
                </a:solidFill>
                <a:latin typeface="Calibri" pitchFamily="34" charset="0"/>
                <a:cs typeface="Calibri" pitchFamily="34" charset="0"/>
              </a:rPr>
              <a:t> </a:t>
            </a:r>
            <a:r>
              <a:rPr lang="tr-TR" sz="1600" b="1" dirty="0" smtClean="0">
                <a:solidFill>
                  <a:srgbClr val="000000"/>
                </a:solidFill>
                <a:latin typeface="Calibri" pitchFamily="34" charset="0"/>
                <a:cs typeface="Calibri" pitchFamily="34" charset="0"/>
              </a:rPr>
              <a:t>Değeri</a:t>
            </a:r>
          </a:p>
          <a:p>
            <a:pPr marL="190500" indent="-190500">
              <a:lnSpc>
                <a:spcPct val="90000"/>
              </a:lnSpc>
              <a:spcAft>
                <a:spcPts val="600"/>
              </a:spcAft>
              <a:buClr>
                <a:srgbClr val="292929"/>
              </a:buClr>
              <a:buFont typeface="Wingdings" pitchFamily="2" charset="2"/>
              <a:buChar char="ü"/>
              <a:defRPr/>
            </a:pPr>
            <a:r>
              <a:rPr lang="tr-TR" sz="1600" dirty="0">
                <a:solidFill>
                  <a:srgbClr val="000000"/>
                </a:solidFill>
                <a:latin typeface="Calibri" pitchFamily="34" charset="0"/>
                <a:cs typeface="Calibri" pitchFamily="34" charset="0"/>
              </a:rPr>
              <a:t>En </a:t>
            </a:r>
            <a:r>
              <a:rPr lang="tr-TR" sz="1600" b="1" dirty="0">
                <a:solidFill>
                  <a:srgbClr val="000000"/>
                </a:solidFill>
                <a:latin typeface="Calibri" pitchFamily="34" charset="0"/>
                <a:cs typeface="Calibri" pitchFamily="34" charset="0"/>
              </a:rPr>
              <a:t>Düşük</a:t>
            </a:r>
            <a:r>
              <a:rPr lang="tr-TR" sz="1600" dirty="0">
                <a:solidFill>
                  <a:srgbClr val="000000"/>
                </a:solidFill>
                <a:latin typeface="Calibri" pitchFamily="34" charset="0"/>
                <a:cs typeface="Calibri" pitchFamily="34" charset="0"/>
              </a:rPr>
              <a:t> Maruziyet </a:t>
            </a:r>
            <a:r>
              <a:rPr lang="tr-TR" sz="1600" b="1" dirty="0">
                <a:solidFill>
                  <a:srgbClr val="0070C0"/>
                </a:solidFill>
                <a:latin typeface="Calibri" pitchFamily="34" charset="0"/>
                <a:cs typeface="Calibri" pitchFamily="34" charset="0"/>
              </a:rPr>
              <a:t>Etkin</a:t>
            </a:r>
            <a:r>
              <a:rPr lang="tr-TR" sz="1600" b="1" dirty="0">
                <a:solidFill>
                  <a:srgbClr val="000000"/>
                </a:solidFill>
                <a:latin typeface="Calibri" pitchFamily="34" charset="0"/>
                <a:cs typeface="Calibri" pitchFamily="34" charset="0"/>
              </a:rPr>
              <a:t> </a:t>
            </a:r>
            <a:r>
              <a:rPr lang="tr-TR" sz="1600" b="1" dirty="0" smtClean="0">
                <a:solidFill>
                  <a:srgbClr val="000000"/>
                </a:solidFill>
                <a:latin typeface="Calibri" pitchFamily="34" charset="0"/>
                <a:cs typeface="Calibri" pitchFamily="34" charset="0"/>
              </a:rPr>
              <a:t>Değeri</a:t>
            </a:r>
          </a:p>
          <a:p>
            <a:pPr>
              <a:lnSpc>
                <a:spcPct val="90000"/>
              </a:lnSpc>
              <a:spcAft>
                <a:spcPct val="20000"/>
              </a:spcAft>
              <a:buClr>
                <a:srgbClr val="292929"/>
              </a:buClr>
              <a:defRPr/>
            </a:pPr>
            <a:endParaRPr lang="tr-TR" sz="1600" dirty="0">
              <a:solidFill>
                <a:srgbClr val="000000"/>
              </a:solidFill>
              <a:latin typeface="Calibri" pitchFamily="34" charset="0"/>
              <a:cs typeface="Calibri" pitchFamily="34" charset="0"/>
            </a:endParaRPr>
          </a:p>
          <a:p>
            <a:pPr marL="190500" indent="-190500">
              <a:lnSpc>
                <a:spcPct val="90000"/>
              </a:lnSpc>
              <a:spcAft>
                <a:spcPct val="20000"/>
              </a:spcAft>
              <a:buClr>
                <a:srgbClr val="292929"/>
              </a:buClr>
              <a:buFont typeface="Wingdings" pitchFamily="2" charset="2"/>
              <a:buChar char="ü"/>
              <a:defRPr/>
            </a:pPr>
            <a:endParaRPr lang="tr-TR" sz="1600" dirty="0">
              <a:solidFill>
                <a:srgbClr val="000000"/>
              </a:solidFill>
              <a:latin typeface="Calibri" pitchFamily="34" charset="0"/>
              <a:cs typeface="Calibri" pitchFamily="34" charset="0"/>
            </a:endParaRPr>
          </a:p>
          <a:p>
            <a:pPr marL="190500" indent="-190500">
              <a:lnSpc>
                <a:spcPct val="90000"/>
              </a:lnSpc>
              <a:spcAft>
                <a:spcPct val="20000"/>
              </a:spcAft>
              <a:buClr>
                <a:srgbClr val="292929"/>
              </a:buClr>
              <a:buFont typeface="Wingdings" pitchFamily="2" charset="2"/>
              <a:buChar char="ü"/>
              <a:defRPr/>
            </a:pPr>
            <a:endParaRPr lang="tr-TR" sz="1600" dirty="0" smtClean="0">
              <a:solidFill>
                <a:srgbClr val="000000"/>
              </a:solidFill>
              <a:latin typeface="Calibri" pitchFamily="34" charset="0"/>
              <a:cs typeface="Calibri" pitchFamily="34" charset="0"/>
            </a:endParaRPr>
          </a:p>
          <a:p>
            <a:pPr marL="190500" indent="-190500">
              <a:lnSpc>
                <a:spcPct val="90000"/>
              </a:lnSpc>
              <a:spcAft>
                <a:spcPct val="20000"/>
              </a:spcAft>
              <a:buClr>
                <a:srgbClr val="292929"/>
              </a:buClr>
              <a:buFont typeface="Wingdings" pitchFamily="2" charset="2"/>
              <a:buChar char="ü"/>
              <a:defRPr/>
            </a:pPr>
            <a:endParaRPr lang="tr-TR" sz="1600" dirty="0" smtClean="0">
              <a:solidFill>
                <a:srgbClr val="000000"/>
              </a:solidFill>
              <a:latin typeface="Calibri" pitchFamily="34" charset="0"/>
              <a:cs typeface="Calibri" pitchFamily="34" charset="0"/>
            </a:endParaRPr>
          </a:p>
          <a:p>
            <a:pPr algn="r">
              <a:lnSpc>
                <a:spcPct val="90000"/>
              </a:lnSpc>
              <a:spcAft>
                <a:spcPct val="20000"/>
              </a:spcAft>
              <a:buClr>
                <a:srgbClr val="292929"/>
              </a:buClr>
              <a:defRPr/>
            </a:pPr>
            <a:r>
              <a:rPr lang="tr-TR" sz="1600" dirty="0">
                <a:solidFill>
                  <a:srgbClr val="000000"/>
                </a:solidFill>
                <a:latin typeface="Calibri" pitchFamily="34" charset="0"/>
                <a:cs typeface="Calibri" pitchFamily="34" charset="0"/>
              </a:rPr>
              <a:t>	</a:t>
            </a:r>
            <a:endParaRPr lang="en-GB" sz="1600" dirty="0">
              <a:solidFill>
                <a:srgbClr val="000000"/>
              </a:solidFill>
              <a:latin typeface="Calibri" pitchFamily="34" charset="0"/>
              <a:cs typeface="Calibri" pitchFamily="34" charset="0"/>
            </a:endParaRPr>
          </a:p>
        </p:txBody>
      </p:sp>
      <p:sp>
        <p:nvSpPr>
          <p:cNvPr id="8" name="Rectangle 11"/>
          <p:cNvSpPr>
            <a:spLocks noChangeArrowheads="1"/>
          </p:cNvSpPr>
          <p:nvPr/>
        </p:nvSpPr>
        <p:spPr bwMode="gray">
          <a:xfrm>
            <a:off x="4656138" y="1555750"/>
            <a:ext cx="4164012" cy="360363"/>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Çalışma Süresi</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9" name="Rectangle 7"/>
          <p:cNvSpPr>
            <a:spLocks noChangeArrowheads="1"/>
          </p:cNvSpPr>
          <p:nvPr/>
        </p:nvSpPr>
        <p:spPr bwMode="gray">
          <a:xfrm>
            <a:off x="323850" y="1555750"/>
            <a:ext cx="4075113" cy="360363"/>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Maruziyet</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10" name="Rectangle 11"/>
          <p:cNvSpPr>
            <a:spLocks noChangeArrowheads="1"/>
          </p:cNvSpPr>
          <p:nvPr/>
        </p:nvSpPr>
        <p:spPr bwMode="gray">
          <a:xfrm>
            <a:off x="4656138" y="1546225"/>
            <a:ext cx="4164012" cy="360363"/>
          </a:xfrm>
          <a:prstGeom prst="rect">
            <a:avLst/>
          </a:prstGeom>
          <a:solidFill>
            <a:schemeClr val="accent2"/>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Çalışma Süresi</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11" name="Rectangle 7"/>
          <p:cNvSpPr>
            <a:spLocks noChangeArrowheads="1"/>
          </p:cNvSpPr>
          <p:nvPr/>
        </p:nvSpPr>
        <p:spPr bwMode="gray">
          <a:xfrm>
            <a:off x="323850" y="1546225"/>
            <a:ext cx="4075113" cy="360363"/>
          </a:xfrm>
          <a:prstGeom prst="rect">
            <a:avLst/>
          </a:prstGeom>
          <a:solidFill>
            <a:schemeClr val="tx2"/>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Maruziyet</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grpSp>
        <p:nvGrpSpPr>
          <p:cNvPr id="13" name="Group 35"/>
          <p:cNvGrpSpPr>
            <a:grpSpLocks/>
          </p:cNvGrpSpPr>
          <p:nvPr/>
        </p:nvGrpSpPr>
        <p:grpSpPr bwMode="auto">
          <a:xfrm>
            <a:off x="3798888" y="1435100"/>
            <a:ext cx="568325" cy="568325"/>
            <a:chOff x="2339" y="904"/>
            <a:chExt cx="358" cy="358"/>
          </a:xfrm>
        </p:grpSpPr>
        <p:sp>
          <p:nvSpPr>
            <p:cNvPr id="14" name="Oval 27"/>
            <p:cNvSpPr>
              <a:spLocks noChangeArrowheads="1"/>
            </p:cNvSpPr>
            <p:nvPr/>
          </p:nvSpPr>
          <p:spPr bwMode="auto">
            <a:xfrm>
              <a:off x="2339" y="904"/>
              <a:ext cx="358" cy="358"/>
            </a:xfrm>
            <a:prstGeom prst="ellipse">
              <a:avLst/>
            </a:prstGeom>
            <a:gradFill rotWithShape="1">
              <a:gsLst>
                <a:gs pos="0">
                  <a:srgbClr val="ECECEC"/>
                </a:gs>
                <a:gs pos="100000">
                  <a:srgbClr val="B2B2B2"/>
                </a:gs>
              </a:gsLst>
              <a:path path="shape">
                <a:fillToRect l="50000" t="50000" r="50000" b="50000"/>
              </a:path>
            </a:gradFill>
            <a:ln w="28575">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sp>
          <p:nvSpPr>
            <p:cNvPr id="15" name="AutoShape 28"/>
            <p:cNvSpPr>
              <a:spLocks noChangeArrowheads="1"/>
            </p:cNvSpPr>
            <p:nvPr/>
          </p:nvSpPr>
          <p:spPr bwMode="auto">
            <a:xfrm>
              <a:off x="2418" y="989"/>
              <a:ext cx="200" cy="188"/>
            </a:xfrm>
            <a:prstGeom prst="plus">
              <a:avLst>
                <a:gd name="adj" fmla="val 34301"/>
              </a:avLst>
            </a:prstGeom>
            <a:gradFill rotWithShape="1">
              <a:gsLst>
                <a:gs pos="0">
                  <a:srgbClr val="4C7013"/>
                </a:gs>
                <a:gs pos="100000">
                  <a:srgbClr val="233409"/>
                </a:gs>
              </a:gsLst>
              <a:lin ang="2700000" scaled="1"/>
            </a:gradFill>
            <a:ln w="9525">
              <a:solidFill>
                <a:schemeClr val="bg1"/>
              </a:solidFill>
              <a:miter lim="800000"/>
              <a:headEnd/>
              <a:tailEnd/>
            </a:ln>
          </p:spPr>
          <p:txBody>
            <a:bodyPr wrap="none" anchor="ctr"/>
            <a:lstStyle/>
            <a:p>
              <a:endParaRPr lang="en-GB">
                <a:solidFill>
                  <a:srgbClr val="000000"/>
                </a:solidFill>
              </a:endParaRPr>
            </a:p>
          </p:txBody>
        </p:sp>
        <p:sp>
          <p:nvSpPr>
            <p:cNvPr id="16" name="Oval 29"/>
            <p:cNvSpPr>
              <a:spLocks noChangeArrowheads="1"/>
            </p:cNvSpPr>
            <p:nvPr/>
          </p:nvSpPr>
          <p:spPr bwMode="auto">
            <a:xfrm>
              <a:off x="2419" y="917"/>
              <a:ext cx="198" cy="139"/>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grpSp>
      <p:grpSp>
        <p:nvGrpSpPr>
          <p:cNvPr id="17" name="Group 31"/>
          <p:cNvGrpSpPr>
            <a:grpSpLocks/>
          </p:cNvGrpSpPr>
          <p:nvPr/>
        </p:nvGrpSpPr>
        <p:grpSpPr bwMode="auto">
          <a:xfrm>
            <a:off x="8126413" y="1435100"/>
            <a:ext cx="565150" cy="565150"/>
            <a:chOff x="1832" y="3056"/>
            <a:chExt cx="680" cy="680"/>
          </a:xfrm>
        </p:grpSpPr>
        <p:sp>
          <p:nvSpPr>
            <p:cNvPr id="18" name="Oval 32"/>
            <p:cNvSpPr>
              <a:spLocks noChangeArrowheads="1"/>
            </p:cNvSpPr>
            <p:nvPr/>
          </p:nvSpPr>
          <p:spPr bwMode="auto">
            <a:xfrm>
              <a:off x="1832" y="3056"/>
              <a:ext cx="680" cy="680"/>
            </a:xfrm>
            <a:prstGeom prst="ellipse">
              <a:avLst/>
            </a:prstGeom>
            <a:gradFill rotWithShape="1">
              <a:gsLst>
                <a:gs pos="0">
                  <a:srgbClr val="ECECEC"/>
                </a:gs>
                <a:gs pos="100000">
                  <a:srgbClr val="B2B2B2"/>
                </a:gs>
              </a:gsLst>
              <a:path path="shape">
                <a:fillToRect l="50000" t="50000" r="50000" b="50000"/>
              </a:path>
            </a:gradFill>
            <a:ln w="28575">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sp>
          <p:nvSpPr>
            <p:cNvPr id="19" name="Rectangle 33"/>
            <p:cNvSpPr>
              <a:spLocks noChangeArrowheads="1"/>
            </p:cNvSpPr>
            <p:nvPr/>
          </p:nvSpPr>
          <p:spPr bwMode="auto">
            <a:xfrm>
              <a:off x="1984" y="3341"/>
              <a:ext cx="376" cy="111"/>
            </a:xfrm>
            <a:prstGeom prst="rect">
              <a:avLst/>
            </a:prstGeom>
            <a:gradFill rotWithShape="1">
              <a:gsLst>
                <a:gs pos="0">
                  <a:srgbClr val="C40505"/>
                </a:gs>
                <a:gs pos="100000">
                  <a:srgbClr val="5B0202"/>
                </a:gs>
              </a:gsLst>
              <a:lin ang="2700000" scaled="1"/>
            </a:gradFill>
            <a:ln w="9525">
              <a:solidFill>
                <a:schemeClr val="bg1"/>
              </a:solidFill>
              <a:miter lim="800000"/>
              <a:headEnd/>
              <a:tailEnd/>
            </a:ln>
          </p:spPr>
          <p:txBody>
            <a:bodyPr wrap="none" anchor="ctr"/>
            <a:lstStyle/>
            <a:p>
              <a:endParaRPr lang="en-GB">
                <a:solidFill>
                  <a:srgbClr val="000000"/>
                </a:solidFill>
              </a:endParaRPr>
            </a:p>
          </p:txBody>
        </p:sp>
        <p:sp>
          <p:nvSpPr>
            <p:cNvPr id="20" name="Oval 34"/>
            <p:cNvSpPr>
              <a:spLocks noChangeArrowheads="1"/>
            </p:cNvSpPr>
            <p:nvPr/>
          </p:nvSpPr>
          <p:spPr bwMode="auto">
            <a:xfrm>
              <a:off x="1985" y="3081"/>
              <a:ext cx="374"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grpSp>
      <p:sp>
        <p:nvSpPr>
          <p:cNvPr id="21"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MARUZİYET SINIR VE ETKİN DEĞERLERİ*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2" name="Group 92"/>
          <p:cNvGrpSpPr>
            <a:grpSpLocks/>
          </p:cNvGrpSpPr>
          <p:nvPr/>
        </p:nvGrpSpPr>
        <p:grpSpPr bwMode="auto">
          <a:xfrm>
            <a:off x="2247900" y="3470351"/>
            <a:ext cx="4580382" cy="1325332"/>
            <a:chOff x="4008" y="2358"/>
            <a:chExt cx="1548" cy="906"/>
          </a:xfrm>
        </p:grpSpPr>
        <p:sp>
          <p:nvSpPr>
            <p:cNvPr id="23" name="Oval 43"/>
            <p:cNvSpPr>
              <a:spLocks noChangeArrowheads="1"/>
            </p:cNvSpPr>
            <p:nvPr/>
          </p:nvSpPr>
          <p:spPr bwMode="auto">
            <a:xfrm>
              <a:off x="5028" y="2402"/>
              <a:ext cx="376"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i="1"/>
            </a:p>
          </p:txBody>
        </p:sp>
        <p:sp>
          <p:nvSpPr>
            <p:cNvPr id="24" name="AutoShape 51"/>
            <p:cNvSpPr>
              <a:spLocks noChangeArrowheads="1"/>
            </p:cNvSpPr>
            <p:nvPr/>
          </p:nvSpPr>
          <p:spPr bwMode="auto">
            <a:xfrm>
              <a:off x="4008" y="2358"/>
              <a:ext cx="1548" cy="906"/>
            </a:xfrm>
            <a:prstGeom prst="foldedCorner">
              <a:avLst>
                <a:gd name="adj" fmla="val 9551"/>
              </a:avLst>
            </a:prstGeom>
            <a:solidFill>
              <a:schemeClr val="bg2">
                <a:lumMod val="60000"/>
                <a:lumOff val="40000"/>
              </a:schemeClr>
            </a:solidFill>
            <a:ln w="9525">
              <a:solidFill>
                <a:srgbClr val="FFFFFF"/>
              </a:solidFill>
              <a:round/>
              <a:headEnd/>
              <a:tailEnd/>
            </a:ln>
            <a:effectLst>
              <a:outerShdw dist="53882" dir="2700000" algn="ctr" rotWithShape="0">
                <a:schemeClr val="tx1">
                  <a:alpha val="50000"/>
                </a:schemeClr>
              </a:outerShdw>
            </a:effectLst>
          </p:spPr>
          <p:txBody>
            <a:bodyPr wrap="none" anchor="ctr"/>
            <a:lstStyle/>
            <a:p>
              <a:pPr>
                <a:defRPr/>
              </a:pPr>
              <a:endParaRPr lang="de-DE" i="1"/>
            </a:p>
          </p:txBody>
        </p:sp>
        <p:sp>
          <p:nvSpPr>
            <p:cNvPr id="25" name="Rectangle 52"/>
            <p:cNvSpPr>
              <a:spLocks noChangeArrowheads="1"/>
            </p:cNvSpPr>
            <p:nvPr/>
          </p:nvSpPr>
          <p:spPr bwMode="auto">
            <a:xfrm>
              <a:off x="4044" y="2408"/>
              <a:ext cx="1483" cy="224"/>
            </a:xfrm>
            <a:prstGeom prst="rect">
              <a:avLst/>
            </a:prstGeom>
            <a:solidFill>
              <a:srgbClr val="FAC400"/>
            </a:solidFill>
            <a:ln w="9525">
              <a:noFill/>
              <a:miter lim="800000"/>
              <a:headEnd/>
              <a:tailEnd/>
            </a:ln>
          </p:spPr>
          <p:txBody>
            <a:bodyPr wrap="none" anchor="ctr"/>
            <a:lstStyle/>
            <a:p>
              <a:pPr algn="ctr" eaLnBrk="0" hangingPunct="0"/>
              <a:r>
                <a:rPr lang="tr-TR" b="1" i="1" dirty="0" smtClean="0">
                  <a:latin typeface="Calibri" pitchFamily="34" charset="0"/>
                  <a:cs typeface="Calibri" pitchFamily="34" charset="0"/>
                </a:rPr>
                <a:t>AÇIKLAMA</a:t>
              </a:r>
              <a:endParaRPr lang="en-GB" b="1" i="1" dirty="0">
                <a:latin typeface="Calibri" pitchFamily="34" charset="0"/>
                <a:cs typeface="Calibri" pitchFamily="34" charset="0"/>
              </a:endParaRPr>
            </a:p>
          </p:txBody>
        </p:sp>
        <p:sp>
          <p:nvSpPr>
            <p:cNvPr id="26" name="Rectangle 52"/>
            <p:cNvSpPr>
              <a:spLocks noChangeArrowheads="1"/>
            </p:cNvSpPr>
            <p:nvPr/>
          </p:nvSpPr>
          <p:spPr bwMode="auto">
            <a:xfrm>
              <a:off x="4044" y="2632"/>
              <a:ext cx="1483" cy="515"/>
            </a:xfrm>
            <a:prstGeom prst="rect">
              <a:avLst/>
            </a:prstGeom>
            <a:noFill/>
            <a:ln w="9525">
              <a:noFill/>
              <a:miter lim="800000"/>
              <a:headEnd/>
              <a:tailEnd/>
            </a:ln>
          </p:spPr>
          <p:txBody>
            <a:bodyPr anchor="ctr"/>
            <a:lstStyle/>
            <a:p>
              <a:pPr marL="180000" indent="-180000">
                <a:buFont typeface="Wingdings" pitchFamily="2" charset="2"/>
                <a:buChar char="ü"/>
              </a:pPr>
              <a:r>
                <a:rPr lang="tr-TR" sz="1600" b="1" i="1" dirty="0" smtClean="0">
                  <a:solidFill>
                    <a:schemeClr val="bg1"/>
                  </a:solidFill>
                  <a:latin typeface="Calibri" pitchFamily="34" charset="0"/>
                  <a:cs typeface="Calibri" pitchFamily="34" charset="0"/>
                </a:rPr>
                <a:t>Hiçbir </a:t>
              </a:r>
              <a:r>
                <a:rPr lang="tr-TR" sz="1600" b="1" i="1" dirty="0">
                  <a:solidFill>
                    <a:schemeClr val="bg1"/>
                  </a:solidFill>
                  <a:latin typeface="Calibri" pitchFamily="34" charset="0"/>
                  <a:cs typeface="Calibri" pitchFamily="34" charset="0"/>
                </a:rPr>
                <a:t>koşulda </a:t>
              </a:r>
              <a:r>
                <a:rPr lang="tr-TR" sz="1600" b="1" i="1" dirty="0" smtClean="0">
                  <a:solidFill>
                    <a:schemeClr val="bg1"/>
                  </a:solidFill>
                  <a:latin typeface="Calibri" pitchFamily="34" charset="0"/>
                  <a:cs typeface="Calibri" pitchFamily="34" charset="0"/>
                </a:rPr>
                <a:t>aşılmayacak (Önlem)       	: 87</a:t>
              </a:r>
              <a:endParaRPr lang="tr-TR" sz="1600" b="1" i="1" dirty="0">
                <a:solidFill>
                  <a:schemeClr val="bg1"/>
                </a:solidFill>
                <a:latin typeface="Calibri" pitchFamily="34" charset="0"/>
                <a:cs typeface="Calibri" pitchFamily="34" charset="0"/>
              </a:endParaRPr>
            </a:p>
            <a:p>
              <a:pPr marL="180000" indent="-180000">
                <a:buFont typeface="Wingdings" pitchFamily="2" charset="2"/>
                <a:buChar char="ü"/>
              </a:pPr>
              <a:r>
                <a:rPr lang="tr-TR" sz="1600" b="1" i="1" dirty="0">
                  <a:solidFill>
                    <a:schemeClr val="bg1"/>
                  </a:solidFill>
                  <a:latin typeface="Calibri" pitchFamily="34" charset="0"/>
                  <a:cs typeface="Calibri" pitchFamily="34" charset="0"/>
                </a:rPr>
                <a:t>Kulak koruyucuları </a:t>
              </a:r>
              <a:r>
                <a:rPr lang="tr-TR" sz="1600" b="1" i="1" dirty="0" smtClean="0">
                  <a:solidFill>
                    <a:schemeClr val="bg1"/>
                  </a:solidFill>
                  <a:latin typeface="Calibri" pitchFamily="34" charset="0"/>
                  <a:cs typeface="Calibri" pitchFamily="34" charset="0"/>
                </a:rPr>
                <a:t>kullanılacak	: 85</a:t>
              </a:r>
              <a:endParaRPr lang="tr-TR" sz="1600" b="1" i="1" dirty="0">
                <a:solidFill>
                  <a:schemeClr val="bg1"/>
                </a:solidFill>
                <a:latin typeface="Calibri" pitchFamily="34" charset="0"/>
                <a:cs typeface="Calibri" pitchFamily="34" charset="0"/>
              </a:endParaRPr>
            </a:p>
            <a:p>
              <a:pPr marL="180000" indent="-180000">
                <a:buFont typeface="Wingdings" pitchFamily="2" charset="2"/>
                <a:buChar char="ü"/>
              </a:pPr>
              <a:r>
                <a:rPr lang="tr-TR" sz="1600" b="1" i="1" dirty="0">
                  <a:solidFill>
                    <a:schemeClr val="bg1"/>
                  </a:solidFill>
                  <a:latin typeface="Calibri" pitchFamily="34" charset="0"/>
                  <a:cs typeface="Calibri" pitchFamily="34" charset="0"/>
                </a:rPr>
                <a:t>Kulak koruyucuları hazır </a:t>
              </a:r>
              <a:r>
                <a:rPr lang="tr-TR" sz="1600" b="1" i="1" dirty="0" smtClean="0">
                  <a:solidFill>
                    <a:schemeClr val="bg1"/>
                  </a:solidFill>
                  <a:latin typeface="Calibri" pitchFamily="34" charset="0"/>
                  <a:cs typeface="Calibri" pitchFamily="34" charset="0"/>
                </a:rPr>
                <a:t>bulunduracak	: 80</a:t>
              </a:r>
              <a:endParaRPr lang="tr-TR" sz="1600" b="1" i="1" dirty="0">
                <a:solidFill>
                  <a:schemeClr val="bg1"/>
                </a:solidFill>
                <a:latin typeface="Calibri" pitchFamily="34" charset="0"/>
                <a:cs typeface="Calibri" pitchFamily="34" charset="0"/>
              </a:endParaRPr>
            </a:p>
          </p:txBody>
        </p:sp>
      </p:grpSp>
      <p:grpSp>
        <p:nvGrpSpPr>
          <p:cNvPr id="27" name="Grup 26"/>
          <p:cNvGrpSpPr/>
          <p:nvPr/>
        </p:nvGrpSpPr>
        <p:grpSpPr>
          <a:xfrm>
            <a:off x="323850" y="5572487"/>
            <a:ext cx="6162416" cy="663371"/>
            <a:chOff x="2644311" y="5451679"/>
            <a:chExt cx="6162416" cy="663371"/>
          </a:xfrm>
        </p:grpSpPr>
        <p:grpSp>
          <p:nvGrpSpPr>
            <p:cNvPr id="28" name="Group 51"/>
            <p:cNvGrpSpPr>
              <a:grpSpLocks/>
            </p:cNvGrpSpPr>
            <p:nvPr/>
          </p:nvGrpSpPr>
          <p:grpSpPr bwMode="auto">
            <a:xfrm>
              <a:off x="2644311" y="5451679"/>
              <a:ext cx="648968" cy="663371"/>
              <a:chOff x="1868" y="1082"/>
              <a:chExt cx="1942" cy="1942"/>
            </a:xfrm>
          </p:grpSpPr>
          <p:sp>
            <p:nvSpPr>
              <p:cNvPr id="3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3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3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3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3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3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6" name="Group 58"/>
              <p:cNvGrpSpPr>
                <a:grpSpLocks noChangeAspect="1"/>
              </p:cNvGrpSpPr>
              <p:nvPr/>
            </p:nvGrpSpPr>
            <p:grpSpPr bwMode="auto">
              <a:xfrm>
                <a:off x="2808" y="2807"/>
                <a:ext cx="62" cy="63"/>
                <a:chOff x="1684" y="2400"/>
                <a:chExt cx="41" cy="41"/>
              </a:xfrm>
            </p:grpSpPr>
            <p:sp>
              <p:nvSpPr>
                <p:cNvPr id="4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4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7" name="Group 61"/>
              <p:cNvGrpSpPr>
                <a:grpSpLocks noChangeAspect="1"/>
              </p:cNvGrpSpPr>
              <p:nvPr/>
            </p:nvGrpSpPr>
            <p:grpSpPr bwMode="auto">
              <a:xfrm>
                <a:off x="2808" y="1211"/>
                <a:ext cx="62" cy="63"/>
                <a:chOff x="1684" y="2400"/>
                <a:chExt cx="41" cy="41"/>
              </a:xfrm>
            </p:grpSpPr>
            <p:sp>
              <p:nvSpPr>
                <p:cNvPr id="3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4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8"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300"/>
                                        <p:tgtEl>
                                          <p:spTgt spid="13"/>
                                        </p:tgtEl>
                                      </p:cBhvr>
                                    </p:animEffect>
                                  </p:childTnLst>
                                </p:cTn>
                              </p:par>
                            </p:childTnLst>
                          </p:cTn>
                        </p:par>
                        <p:par>
                          <p:cTn id="16" fill="hold">
                            <p:stCondLst>
                              <p:cond delay="1300"/>
                            </p:stCondLst>
                            <p:childTnLst>
                              <p:par>
                                <p:cTn id="17" presetID="10"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par>
                          <p:cTn id="20" fill="hold">
                            <p:stCondLst>
                              <p:cond delay="1800"/>
                            </p:stCondLst>
                            <p:childTnLst>
                              <p:par>
                                <p:cTn id="21" presetID="10" presetClass="entr" presetSubtype="0" fill="hold" grpId="0" nodeType="afterEffect">
                                  <p:stCondLst>
                                    <p:cond delay="15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par>
                          <p:cTn id="24" fill="hold">
                            <p:stCondLst>
                              <p:cond delay="3800"/>
                            </p:stCondLst>
                            <p:childTnLst>
                              <p:par>
                                <p:cTn id="25" presetID="10" presetClass="entr" presetSubtype="0" fill="hold"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300"/>
                                        <p:tgtEl>
                                          <p:spTgt spid="17"/>
                                        </p:tgtEl>
                                      </p:cBhvr>
                                    </p:animEffect>
                                  </p:childTnLst>
                                </p:cTn>
                              </p:par>
                            </p:childTnLst>
                          </p:cTn>
                        </p:par>
                        <p:par>
                          <p:cTn id="28" fill="hold">
                            <p:stCondLst>
                              <p:cond delay="4100"/>
                            </p:stCondLst>
                            <p:childTnLst>
                              <p:par>
                                <p:cTn id="29" presetID="10" presetClass="entr" presetSubtype="0"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46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51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nodeType="with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2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P spid="9" grpId="0" animBg="1"/>
      <p:bldP spid="10" grpId="0" animBg="1"/>
      <p:bldP spid="11"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47" name="Grup 46"/>
          <p:cNvGrpSpPr/>
          <p:nvPr/>
        </p:nvGrpSpPr>
        <p:grpSpPr>
          <a:xfrm>
            <a:off x="269258" y="1146310"/>
            <a:ext cx="1482725" cy="1482725"/>
            <a:chOff x="323850" y="1528454"/>
            <a:chExt cx="1482725" cy="1482725"/>
          </a:xfrm>
        </p:grpSpPr>
        <p:grpSp>
          <p:nvGrpSpPr>
            <p:cNvPr id="48" name="Group 8"/>
            <p:cNvGrpSpPr>
              <a:grpSpLocks/>
            </p:cNvGrpSpPr>
            <p:nvPr/>
          </p:nvGrpSpPr>
          <p:grpSpPr bwMode="auto">
            <a:xfrm>
              <a:off x="323850" y="1528454"/>
              <a:ext cx="1482725" cy="1482725"/>
              <a:chOff x="1166" y="1342"/>
              <a:chExt cx="934" cy="934"/>
            </a:xfrm>
          </p:grpSpPr>
          <p:grpSp>
            <p:nvGrpSpPr>
              <p:cNvPr id="50" name="Group 9"/>
              <p:cNvGrpSpPr>
                <a:grpSpLocks/>
              </p:cNvGrpSpPr>
              <p:nvPr/>
            </p:nvGrpSpPr>
            <p:grpSpPr bwMode="auto">
              <a:xfrm>
                <a:off x="1166" y="1342"/>
                <a:ext cx="934" cy="934"/>
                <a:chOff x="1710" y="1035"/>
                <a:chExt cx="2316" cy="2316"/>
              </a:xfrm>
            </p:grpSpPr>
            <p:grpSp>
              <p:nvGrpSpPr>
                <p:cNvPr id="52" name="Group 10"/>
                <p:cNvGrpSpPr>
                  <a:grpSpLocks/>
                </p:cNvGrpSpPr>
                <p:nvPr/>
              </p:nvGrpSpPr>
              <p:grpSpPr bwMode="auto">
                <a:xfrm rot="3600000">
                  <a:off x="1710" y="1035"/>
                  <a:ext cx="2316" cy="2316"/>
                  <a:chOff x="1710" y="1035"/>
                  <a:chExt cx="2316" cy="2316"/>
                </a:xfrm>
              </p:grpSpPr>
              <p:sp>
                <p:nvSpPr>
                  <p:cNvPr id="5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5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5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53" name="Group 14"/>
                <p:cNvGrpSpPr>
                  <a:grpSpLocks/>
                </p:cNvGrpSpPr>
                <p:nvPr/>
              </p:nvGrpSpPr>
              <p:grpSpPr bwMode="auto">
                <a:xfrm rot="7200000">
                  <a:off x="2059" y="1386"/>
                  <a:ext cx="1616" cy="1614"/>
                  <a:chOff x="2060" y="1387"/>
                  <a:chExt cx="1616" cy="1614"/>
                </a:xfrm>
              </p:grpSpPr>
              <p:sp>
                <p:nvSpPr>
                  <p:cNvPr id="5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5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9" name="Text Box 45"/>
            <p:cNvSpPr txBox="1">
              <a:spLocks noChangeArrowheads="1"/>
            </p:cNvSpPr>
            <p:nvPr/>
          </p:nvSpPr>
          <p:spPr bwMode="auto">
            <a:xfrm>
              <a:off x="792185" y="2030744"/>
              <a:ext cx="550682" cy="492443"/>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  İGU</a:t>
              </a:r>
              <a:endParaRPr lang="de-DE" sz="1600" b="1" noProof="1">
                <a:solidFill>
                  <a:srgbClr val="333333"/>
                </a:solidFill>
                <a:latin typeface="Calibri" pitchFamily="34" charset="0"/>
                <a:cs typeface="Calibri" pitchFamily="34" charset="0"/>
              </a:endParaRPr>
            </a:p>
          </p:txBody>
        </p:sp>
      </p:grpSp>
      <p:sp>
        <p:nvSpPr>
          <p:cNvPr id="60" name="Dikdörtgen 5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Gürültü Yönetmeliği’ne göre yeterli sınır değerini aşmaması gereken ölçümle tespit edilen ve aşılmaması gereken haftalık </a:t>
            </a:r>
            <a:r>
              <a:rPr lang="tr-TR" sz="1600" b="1" i="1" dirty="0" err="1">
                <a:solidFill>
                  <a:srgbClr val="000000"/>
                </a:solidFill>
                <a:latin typeface="Calibri" pitchFamily="34" charset="0"/>
                <a:cs typeface="Calibri" pitchFamily="34" charset="0"/>
              </a:rPr>
              <a:t>maruziyet</a:t>
            </a:r>
            <a:r>
              <a:rPr lang="tr-TR" sz="1600" b="1" i="1" dirty="0">
                <a:solidFill>
                  <a:srgbClr val="000000"/>
                </a:solidFill>
                <a:latin typeface="Calibri" pitchFamily="34" charset="0"/>
                <a:cs typeface="Calibri" pitchFamily="34" charset="0"/>
              </a:rPr>
              <a:t> sınır değeri kaçtır? </a:t>
            </a:r>
          </a:p>
          <a:p>
            <a:pPr marL="800100" lvl="1" indent="-342900">
              <a:buFont typeface="+mj-lt"/>
              <a:buAutoNum type="alphaLcParenR"/>
            </a:pPr>
            <a:r>
              <a:rPr lang="tr-TR" sz="1600" i="1" dirty="0">
                <a:solidFill>
                  <a:srgbClr val="000000"/>
                </a:solidFill>
                <a:latin typeface="Calibri" pitchFamily="34" charset="0"/>
                <a:cs typeface="Calibri" pitchFamily="34" charset="0"/>
              </a:rPr>
              <a:t>100 </a:t>
            </a:r>
            <a:r>
              <a:rPr lang="tr-TR" sz="1600" i="1" dirty="0" err="1">
                <a:solidFill>
                  <a:srgbClr val="000000"/>
                </a:solidFill>
                <a:latin typeface="Calibri" pitchFamily="34" charset="0"/>
                <a:cs typeface="Calibri" pitchFamily="34" charset="0"/>
              </a:rPr>
              <a:t>dB</a:t>
            </a:r>
            <a:r>
              <a:rPr lang="tr-TR" sz="1600" i="1" dirty="0">
                <a:solidFill>
                  <a:srgbClr val="000000"/>
                </a:solidFill>
                <a:latin typeface="Calibri" pitchFamily="34" charset="0"/>
                <a:cs typeface="Calibri" pitchFamily="34" charset="0"/>
              </a:rPr>
              <a:t> (A)</a:t>
            </a:r>
          </a:p>
          <a:p>
            <a:pPr marL="800100" lvl="1" indent="-342900">
              <a:buFont typeface="+mj-lt"/>
              <a:buAutoNum type="alphaLcParenR"/>
            </a:pPr>
            <a:r>
              <a:rPr lang="tr-TR" sz="1600" i="1" dirty="0">
                <a:solidFill>
                  <a:srgbClr val="000000"/>
                </a:solidFill>
                <a:latin typeface="Calibri" pitchFamily="34" charset="0"/>
                <a:cs typeface="Calibri" pitchFamily="34" charset="0"/>
              </a:rPr>
              <a:t>90 </a:t>
            </a:r>
            <a:r>
              <a:rPr lang="tr-TR" sz="1600" i="1" dirty="0" err="1">
                <a:solidFill>
                  <a:srgbClr val="000000"/>
                </a:solidFill>
                <a:latin typeface="Calibri" pitchFamily="34" charset="0"/>
                <a:cs typeface="Calibri" pitchFamily="34" charset="0"/>
              </a:rPr>
              <a:t>db</a:t>
            </a:r>
            <a:r>
              <a:rPr lang="tr-TR" sz="1600" i="1" dirty="0">
                <a:solidFill>
                  <a:srgbClr val="000000"/>
                </a:solidFill>
                <a:latin typeface="Calibri" pitchFamily="34" charset="0"/>
                <a:cs typeface="Calibri" pitchFamily="34" charset="0"/>
              </a:rPr>
              <a:t> (A) </a:t>
            </a:r>
          </a:p>
          <a:p>
            <a:pPr marL="800100" lvl="1" indent="-342900">
              <a:buFont typeface="+mj-lt"/>
              <a:buAutoNum type="alphaLcParenR"/>
            </a:pPr>
            <a:r>
              <a:rPr lang="tr-TR" sz="1600" i="1" dirty="0">
                <a:solidFill>
                  <a:srgbClr val="000000"/>
                </a:solidFill>
                <a:latin typeface="Calibri" pitchFamily="34" charset="0"/>
                <a:cs typeface="Calibri" pitchFamily="34" charset="0"/>
              </a:rPr>
              <a:t>80 </a:t>
            </a:r>
            <a:r>
              <a:rPr lang="tr-TR" sz="1600" i="1" dirty="0" err="1">
                <a:solidFill>
                  <a:srgbClr val="000000"/>
                </a:solidFill>
                <a:latin typeface="Calibri" pitchFamily="34" charset="0"/>
                <a:cs typeface="Calibri" pitchFamily="34" charset="0"/>
              </a:rPr>
              <a:t>db</a:t>
            </a:r>
            <a:r>
              <a:rPr lang="tr-TR" sz="1600" i="1" dirty="0">
                <a:solidFill>
                  <a:srgbClr val="000000"/>
                </a:solidFill>
                <a:latin typeface="Calibri" pitchFamily="34" charset="0"/>
                <a:cs typeface="Calibri" pitchFamily="34" charset="0"/>
              </a:rPr>
              <a:t> (A)</a:t>
            </a:r>
          </a:p>
          <a:p>
            <a:pPr marL="800100" lvl="1" indent="-342900">
              <a:buFont typeface="+mj-lt"/>
              <a:buAutoNum type="alphaLcParenR"/>
            </a:pPr>
            <a:r>
              <a:rPr lang="tr-TR" sz="1600" i="1" dirty="0">
                <a:solidFill>
                  <a:srgbClr val="FF0000"/>
                </a:solidFill>
                <a:latin typeface="Calibri" pitchFamily="34" charset="0"/>
                <a:cs typeface="Calibri" pitchFamily="34" charset="0"/>
              </a:rPr>
              <a:t>87 </a:t>
            </a:r>
            <a:r>
              <a:rPr lang="tr-TR" sz="1600" i="1" dirty="0" err="1">
                <a:solidFill>
                  <a:srgbClr val="FF0000"/>
                </a:solidFill>
                <a:latin typeface="Calibri" pitchFamily="34" charset="0"/>
                <a:cs typeface="Calibri" pitchFamily="34" charset="0"/>
              </a:rPr>
              <a:t>dB</a:t>
            </a:r>
            <a:r>
              <a:rPr lang="tr-TR" sz="1600" i="1" dirty="0">
                <a:solidFill>
                  <a:srgbClr val="FF0000"/>
                </a:solidFill>
                <a:latin typeface="Calibri" pitchFamily="34" charset="0"/>
                <a:cs typeface="Calibri" pitchFamily="34" charset="0"/>
              </a:rPr>
              <a:t> (A)</a:t>
            </a:r>
          </a:p>
        </p:txBody>
      </p:sp>
    </p:spTree>
    <p:extLst>
      <p:ext uri="{BB962C8B-B14F-4D97-AF65-F5344CB8AC3E}">
        <p14:creationId xmlns:p14="http://schemas.microsoft.com/office/powerpoint/2010/main" val="16844647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down)">
                                      <p:cBhvr>
                                        <p:cTn id="7" dur="500"/>
                                        <p:tgtEl>
                                          <p:spTgt spid="4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0"/>
                                        </p:tgtEl>
                                        <p:attrNameLst>
                                          <p:attrName>style.visibility</p:attrName>
                                        </p:attrNameLst>
                                      </p:cBhvr>
                                      <p:to>
                                        <p:strVal val="visible"/>
                                      </p:to>
                                    </p:set>
                                    <p:animEffect transition="in" filter="wipe(left)">
                                      <p:cBhvr>
                                        <p:cTn id="11" dur="2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8" name="Rectangle 7"/>
          <p:cNvSpPr>
            <a:spLocks noChangeArrowheads="1"/>
          </p:cNvSpPr>
          <p:nvPr/>
        </p:nvSpPr>
        <p:spPr bwMode="gray">
          <a:xfrm>
            <a:off x="3130550" y="1001713"/>
            <a:ext cx="2908300" cy="971550"/>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ORTAMDA </a:t>
            </a:r>
          </a:p>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ALINMASI GEREKEN ÖNLEMLER</a:t>
            </a:r>
            <a:endParaRPr lang="en-GB" sz="1600" dirty="0" smtClean="0">
              <a:solidFill>
                <a:srgbClr val="FFFFFF"/>
              </a:solidFill>
              <a:latin typeface="Cambria Math" pitchFamily="18" charset="0"/>
              <a:ea typeface="Cambria Math" pitchFamily="18" charset="0"/>
              <a:cs typeface="Arial" pitchFamily="34" charset="0"/>
            </a:endParaRPr>
          </a:p>
        </p:txBody>
      </p:sp>
      <p:sp>
        <p:nvSpPr>
          <p:cNvPr id="9" name="Rectangle 7"/>
          <p:cNvSpPr>
            <a:spLocks noChangeArrowheads="1"/>
          </p:cNvSpPr>
          <p:nvPr/>
        </p:nvSpPr>
        <p:spPr bwMode="gray">
          <a:xfrm>
            <a:off x="6137275" y="1001713"/>
            <a:ext cx="2883900" cy="971550"/>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000" b="1" dirty="0" smtClean="0">
                <a:solidFill>
                  <a:srgbClr val="FFFFFF"/>
                </a:solidFill>
                <a:latin typeface="Cambria Math" pitchFamily="18" charset="0"/>
                <a:ea typeface="Cambria Math" pitchFamily="18" charset="0"/>
                <a:cs typeface="Arial" pitchFamily="34" charset="0"/>
              </a:rPr>
              <a:t>KİŞİDE </a:t>
            </a:r>
          </a:p>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ALINMASI GEREKEN ÖNLEMLER</a:t>
            </a:r>
            <a:endParaRPr lang="en-US" sz="1600" b="1" dirty="0">
              <a:solidFill>
                <a:srgbClr val="FFFFFF"/>
              </a:solidFill>
              <a:latin typeface="Cambria Math" pitchFamily="18" charset="0"/>
              <a:ea typeface="Cambria Math" pitchFamily="18" charset="0"/>
              <a:cs typeface="Arial" pitchFamily="34" charset="0"/>
            </a:endParaRPr>
          </a:p>
        </p:txBody>
      </p:sp>
      <p:sp>
        <p:nvSpPr>
          <p:cNvPr id="10" name="Rectangle 3"/>
          <p:cNvSpPr>
            <a:spLocks noChangeArrowheads="1"/>
          </p:cNvSpPr>
          <p:nvPr/>
        </p:nvSpPr>
        <p:spPr bwMode="gray">
          <a:xfrm>
            <a:off x="76200" y="1973262"/>
            <a:ext cx="2952750" cy="4146652"/>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lvl="0" algn="ctr"/>
            <a:r>
              <a:rPr lang="tr-TR" sz="1600" b="1" i="1" dirty="0" smtClean="0">
                <a:latin typeface="Calibri" pitchFamily="34" charset="0"/>
                <a:cs typeface="Calibri" pitchFamily="34" charset="0"/>
              </a:rPr>
              <a:t>Makinenin Değiştirilmesi;</a:t>
            </a:r>
          </a:p>
          <a:p>
            <a:pPr lvl="0" algn="ctr"/>
            <a:r>
              <a:rPr lang="tr-TR" sz="1400" i="1" dirty="0" smtClean="0">
                <a:latin typeface="Calibri" pitchFamily="34" charset="0"/>
                <a:cs typeface="Calibri" pitchFamily="34" charset="0"/>
              </a:rPr>
              <a:t>«Kullanılan makinelerin, </a:t>
            </a:r>
            <a:r>
              <a:rPr lang="tr-TR" sz="1400" b="1" i="1" dirty="0" smtClean="0">
                <a:latin typeface="Calibri" pitchFamily="34" charset="0"/>
                <a:cs typeface="Calibri" pitchFamily="34" charset="0"/>
              </a:rPr>
              <a:t>gürültü </a:t>
            </a:r>
            <a:r>
              <a:rPr lang="tr-TR" sz="1400" b="1" i="1" dirty="0">
                <a:latin typeface="Calibri" pitchFamily="34" charset="0"/>
                <a:cs typeface="Calibri" pitchFamily="34" charset="0"/>
              </a:rPr>
              <a:t>düzeyi düşük</a:t>
            </a:r>
            <a:r>
              <a:rPr lang="tr-TR" sz="1400" i="1" dirty="0">
                <a:latin typeface="Calibri" pitchFamily="34" charset="0"/>
                <a:cs typeface="Calibri" pitchFamily="34" charset="0"/>
              </a:rPr>
              <a:t> makineler ile </a:t>
            </a:r>
            <a:r>
              <a:rPr lang="tr-TR" sz="1400" i="1" dirty="0" smtClean="0">
                <a:latin typeface="Calibri" pitchFamily="34" charset="0"/>
                <a:cs typeface="Calibri" pitchFamily="34" charset="0"/>
              </a:rPr>
              <a:t>değiştirilmesi»</a:t>
            </a:r>
          </a:p>
          <a:p>
            <a:pPr marL="342900" lvl="0" indent="-342900" algn="ctr">
              <a:buAutoNum type="arabicPeriod"/>
            </a:pPr>
            <a:endParaRPr lang="tr-TR" sz="1400" i="1" dirty="0" smtClean="0">
              <a:latin typeface="Calibri" pitchFamily="34" charset="0"/>
              <a:cs typeface="Calibri" pitchFamily="34" charset="0"/>
            </a:endParaRPr>
          </a:p>
          <a:p>
            <a:pPr lvl="0" algn="ctr"/>
            <a:r>
              <a:rPr lang="tr-TR" sz="1600" b="1" i="1" dirty="0" smtClean="0">
                <a:latin typeface="Calibri" pitchFamily="34" charset="0"/>
                <a:cs typeface="Calibri" pitchFamily="34" charset="0"/>
              </a:rPr>
              <a:t>İşlemin Değiştirilmesi;</a:t>
            </a:r>
          </a:p>
          <a:p>
            <a:pPr lvl="0" algn="ctr"/>
            <a:r>
              <a:rPr lang="tr-TR" sz="1400" i="1" dirty="0" smtClean="0">
                <a:latin typeface="Calibri" pitchFamily="34" charset="0"/>
                <a:cs typeface="Calibri" pitchFamily="34" charset="0"/>
              </a:rPr>
              <a:t>«Gürültü </a:t>
            </a:r>
            <a:r>
              <a:rPr lang="tr-TR" sz="1400" i="1" dirty="0">
                <a:latin typeface="Calibri" pitchFamily="34" charset="0"/>
                <a:cs typeface="Calibri" pitchFamily="34" charset="0"/>
              </a:rPr>
              <a:t>düzeyi yüksek olarak yapılan işlemin, daha </a:t>
            </a:r>
            <a:r>
              <a:rPr lang="tr-TR" sz="1400" b="1" i="1" dirty="0">
                <a:latin typeface="Calibri" pitchFamily="34" charset="0"/>
                <a:cs typeface="Calibri" pitchFamily="34" charset="0"/>
              </a:rPr>
              <a:t>az gürültü gerektiren işlemle</a:t>
            </a:r>
            <a:r>
              <a:rPr lang="tr-TR" sz="1400" i="1" dirty="0">
                <a:latin typeface="Calibri" pitchFamily="34" charset="0"/>
                <a:cs typeface="Calibri" pitchFamily="34" charset="0"/>
              </a:rPr>
              <a:t> </a:t>
            </a:r>
            <a:r>
              <a:rPr lang="tr-TR" sz="1400" i="1" dirty="0" smtClean="0">
                <a:latin typeface="Calibri" pitchFamily="34" charset="0"/>
                <a:cs typeface="Calibri" pitchFamily="34" charset="0"/>
              </a:rPr>
              <a:t>değiştirilmesi»</a:t>
            </a:r>
          </a:p>
          <a:p>
            <a:pPr marL="342900" lvl="0" indent="-342900" algn="ctr">
              <a:buAutoNum type="arabicPeriod"/>
            </a:pPr>
            <a:endParaRPr lang="tr-TR" sz="1400" i="1" dirty="0" smtClean="0">
              <a:latin typeface="Calibri" pitchFamily="34" charset="0"/>
              <a:cs typeface="Calibri" pitchFamily="34" charset="0"/>
            </a:endParaRPr>
          </a:p>
          <a:p>
            <a:pPr lvl="0" algn="ctr"/>
            <a:r>
              <a:rPr lang="tr-TR" sz="1600" b="1" i="1" dirty="0" smtClean="0">
                <a:latin typeface="Calibri" pitchFamily="34" charset="0"/>
                <a:cs typeface="Calibri" pitchFamily="34" charset="0"/>
              </a:rPr>
              <a:t>Ayrı Bölmeye Alınması;</a:t>
            </a:r>
          </a:p>
          <a:p>
            <a:pPr lvl="0" algn="ctr"/>
            <a:r>
              <a:rPr lang="tr-TR" sz="1400" i="1" dirty="0" smtClean="0">
                <a:latin typeface="Calibri" pitchFamily="34" charset="0"/>
                <a:cs typeface="Calibri" pitchFamily="34" charset="0"/>
              </a:rPr>
              <a:t>«Gürültü </a:t>
            </a:r>
            <a:r>
              <a:rPr lang="tr-TR" sz="1400" i="1" dirty="0">
                <a:latin typeface="Calibri" pitchFamily="34" charset="0"/>
                <a:cs typeface="Calibri" pitchFamily="34" charset="0"/>
              </a:rPr>
              <a:t>kaynağının </a:t>
            </a:r>
            <a:r>
              <a:rPr lang="tr-TR" sz="1400" b="1" i="1" dirty="0">
                <a:latin typeface="Calibri" pitchFamily="34" charset="0"/>
                <a:cs typeface="Calibri" pitchFamily="34" charset="0"/>
              </a:rPr>
              <a:t>ayrı bir bölmeye</a:t>
            </a:r>
            <a:r>
              <a:rPr lang="tr-TR" sz="1400" i="1" dirty="0">
                <a:latin typeface="Calibri" pitchFamily="34" charset="0"/>
                <a:cs typeface="Calibri" pitchFamily="34" charset="0"/>
              </a:rPr>
              <a:t> </a:t>
            </a:r>
            <a:r>
              <a:rPr lang="tr-TR" sz="1400" i="1" dirty="0" smtClean="0">
                <a:latin typeface="Calibri" pitchFamily="34" charset="0"/>
                <a:cs typeface="Calibri" pitchFamily="34" charset="0"/>
              </a:rPr>
              <a:t>alınması»</a:t>
            </a:r>
            <a:endParaRPr lang="tr-TR" sz="1400" i="1" dirty="0">
              <a:latin typeface="Calibri" pitchFamily="34" charset="0"/>
              <a:cs typeface="Calibri" pitchFamily="34" charset="0"/>
            </a:endParaRPr>
          </a:p>
        </p:txBody>
      </p:sp>
      <p:sp>
        <p:nvSpPr>
          <p:cNvPr id="11" name="Rectangle 3"/>
          <p:cNvSpPr>
            <a:spLocks noChangeArrowheads="1"/>
          </p:cNvSpPr>
          <p:nvPr/>
        </p:nvSpPr>
        <p:spPr bwMode="gray">
          <a:xfrm>
            <a:off x="3130550" y="1973262"/>
            <a:ext cx="2908300" cy="4146652"/>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0" indent="0" algn="ctr" eaLnBrk="1" hangingPunct="1">
              <a:buNone/>
            </a:pPr>
            <a:r>
              <a:rPr lang="tr-TR" sz="1600" b="1" i="1" dirty="0" smtClean="0">
                <a:latin typeface="Calibri" pitchFamily="34" charset="0"/>
                <a:cs typeface="Calibri" pitchFamily="34" charset="0"/>
              </a:rPr>
              <a:t>Ses Emici Malzeme;</a:t>
            </a:r>
          </a:p>
          <a:p>
            <a:pPr marL="0" indent="0" algn="ctr" eaLnBrk="1" hangingPunct="1">
              <a:buNone/>
            </a:pPr>
            <a:r>
              <a:rPr lang="tr-TR" sz="1400" i="1" dirty="0" smtClean="0">
                <a:latin typeface="Calibri" pitchFamily="34" charset="0"/>
                <a:cs typeface="Calibri" pitchFamily="34" charset="0"/>
              </a:rPr>
              <a:t>«Makinelerin yerleştirildiği  </a:t>
            </a:r>
            <a:r>
              <a:rPr lang="tr-TR" sz="1400" b="1" i="1" dirty="0">
                <a:latin typeface="Calibri" pitchFamily="34" charset="0"/>
                <a:cs typeface="Calibri" pitchFamily="34" charset="0"/>
              </a:rPr>
              <a:t>zeminde, </a:t>
            </a:r>
            <a:r>
              <a:rPr lang="tr-TR" sz="1400" b="1" i="1" dirty="0" smtClean="0">
                <a:latin typeface="Calibri" pitchFamily="34" charset="0"/>
                <a:cs typeface="Calibri" pitchFamily="34" charset="0"/>
              </a:rPr>
              <a:t>gürültüye ve titreşime  </a:t>
            </a:r>
            <a:r>
              <a:rPr lang="tr-TR" sz="1400" i="1" dirty="0">
                <a:latin typeface="Calibri" pitchFamily="34" charset="0"/>
                <a:cs typeface="Calibri" pitchFamily="34" charset="0"/>
              </a:rPr>
              <a:t>karşı </a:t>
            </a:r>
            <a:r>
              <a:rPr lang="tr-TR" sz="1400" i="1" dirty="0" smtClean="0">
                <a:latin typeface="Calibri" pitchFamily="34" charset="0"/>
                <a:cs typeface="Calibri" pitchFamily="34" charset="0"/>
              </a:rPr>
              <a:t>önlemlerin </a:t>
            </a:r>
            <a:r>
              <a:rPr lang="tr-TR" sz="1400" i="1" dirty="0">
                <a:latin typeface="Calibri" pitchFamily="34" charset="0"/>
                <a:cs typeface="Calibri" pitchFamily="34" charset="0"/>
              </a:rPr>
              <a:t>alınması, </a:t>
            </a:r>
            <a:r>
              <a:rPr lang="tr-TR" sz="1400" i="1" dirty="0" smtClean="0">
                <a:latin typeface="Calibri" pitchFamily="34" charset="0"/>
                <a:cs typeface="Calibri" pitchFamily="34" charset="0"/>
              </a:rPr>
              <a:t>sesin </a:t>
            </a:r>
            <a:r>
              <a:rPr lang="tr-TR" sz="1400" i="1" dirty="0">
                <a:latin typeface="Calibri" pitchFamily="34" charset="0"/>
                <a:cs typeface="Calibri" pitchFamily="34" charset="0"/>
              </a:rPr>
              <a:t>geçebileceği ve yansıyabileceği </a:t>
            </a:r>
            <a:r>
              <a:rPr lang="tr-TR" sz="1400" b="1" i="1" dirty="0">
                <a:latin typeface="Calibri" pitchFamily="34" charset="0"/>
                <a:cs typeface="Calibri" pitchFamily="34" charset="0"/>
              </a:rPr>
              <a:t>duvar, tavan, taban </a:t>
            </a:r>
            <a:r>
              <a:rPr lang="tr-TR" sz="1400" i="1" dirty="0">
                <a:latin typeface="Calibri" pitchFamily="34" charset="0"/>
                <a:cs typeface="Calibri" pitchFamily="34" charset="0"/>
              </a:rPr>
              <a:t>gibi yerleri ses emici malzeme ile </a:t>
            </a:r>
            <a:r>
              <a:rPr lang="tr-TR" sz="1400" i="1" dirty="0" smtClean="0">
                <a:latin typeface="Calibri" pitchFamily="34" charset="0"/>
                <a:cs typeface="Calibri" pitchFamily="34" charset="0"/>
              </a:rPr>
              <a:t>kaplanması»</a:t>
            </a:r>
          </a:p>
          <a:p>
            <a:pPr marL="0" indent="0" algn="ctr" eaLnBrk="1" hangingPunct="1">
              <a:buNone/>
            </a:pPr>
            <a:endParaRPr lang="tr-TR" sz="1400" i="1" dirty="0" smtClean="0">
              <a:latin typeface="Calibri" pitchFamily="34" charset="0"/>
              <a:cs typeface="Calibri" pitchFamily="34" charset="0"/>
            </a:endParaRPr>
          </a:p>
          <a:p>
            <a:pPr marL="0" indent="0" algn="ctr" eaLnBrk="1" hangingPunct="1">
              <a:buNone/>
            </a:pPr>
            <a:r>
              <a:rPr lang="tr-TR" sz="1600" b="1" i="1" dirty="0" smtClean="0">
                <a:latin typeface="Calibri" pitchFamily="34" charset="0"/>
                <a:cs typeface="Calibri" pitchFamily="34" charset="0"/>
              </a:rPr>
              <a:t>Araya Engel Koyma;</a:t>
            </a:r>
          </a:p>
          <a:p>
            <a:pPr marL="0" indent="0" algn="ctr" eaLnBrk="1" hangingPunct="1">
              <a:buNone/>
            </a:pPr>
            <a:r>
              <a:rPr lang="tr-TR" sz="1400" i="1" dirty="0" smtClean="0">
                <a:latin typeface="Calibri" pitchFamily="34" charset="0"/>
                <a:cs typeface="Calibri" pitchFamily="34" charset="0"/>
              </a:rPr>
              <a:t>«Gürültü </a:t>
            </a:r>
            <a:r>
              <a:rPr lang="tr-TR" sz="1400" i="1" dirty="0">
                <a:latin typeface="Calibri" pitchFamily="34" charset="0"/>
                <a:cs typeface="Calibri" pitchFamily="34" charset="0"/>
              </a:rPr>
              <a:t>kaynağı </a:t>
            </a:r>
            <a:r>
              <a:rPr lang="tr-TR" sz="1400" i="1" dirty="0" smtClean="0">
                <a:latin typeface="Calibri" pitchFamily="34" charset="0"/>
                <a:cs typeface="Calibri" pitchFamily="34" charset="0"/>
              </a:rPr>
              <a:t>ile gürültüye  </a:t>
            </a:r>
            <a:r>
              <a:rPr lang="tr-TR" sz="1400" i="1" dirty="0">
                <a:latin typeface="Calibri" pitchFamily="34" charset="0"/>
                <a:cs typeface="Calibri" pitchFamily="34" charset="0"/>
              </a:rPr>
              <a:t>maruz </a:t>
            </a:r>
            <a:r>
              <a:rPr lang="tr-TR" sz="1400" i="1" dirty="0" smtClean="0">
                <a:latin typeface="Calibri" pitchFamily="34" charset="0"/>
                <a:cs typeface="Calibri" pitchFamily="34" charset="0"/>
              </a:rPr>
              <a:t>kalan </a:t>
            </a:r>
            <a:r>
              <a:rPr lang="tr-TR" sz="1400" i="1" dirty="0">
                <a:latin typeface="Calibri" pitchFamily="34" charset="0"/>
                <a:cs typeface="Calibri" pitchFamily="34" charset="0"/>
              </a:rPr>
              <a:t>kişi </a:t>
            </a:r>
            <a:r>
              <a:rPr lang="tr-TR" sz="1400" i="1" dirty="0" smtClean="0">
                <a:latin typeface="Calibri" pitchFamily="34" charset="0"/>
                <a:cs typeface="Calibri" pitchFamily="34" charset="0"/>
              </a:rPr>
              <a:t>arasına  </a:t>
            </a:r>
            <a:r>
              <a:rPr lang="tr-TR" sz="1400" b="1" i="1" dirty="0">
                <a:latin typeface="Calibri" pitchFamily="34" charset="0"/>
                <a:cs typeface="Calibri" pitchFamily="34" charset="0"/>
              </a:rPr>
              <a:t>gürültüyü önleyici </a:t>
            </a:r>
            <a:r>
              <a:rPr lang="tr-TR" sz="1400" b="1" i="1" dirty="0" smtClean="0">
                <a:latin typeface="Calibri" pitchFamily="34" charset="0"/>
                <a:cs typeface="Calibri" pitchFamily="34" charset="0"/>
              </a:rPr>
              <a:t>engel </a:t>
            </a:r>
            <a:r>
              <a:rPr lang="tr-TR" sz="1400" i="1" dirty="0" smtClean="0">
                <a:latin typeface="Calibri" pitchFamily="34" charset="0"/>
                <a:cs typeface="Calibri" pitchFamily="34" charset="0"/>
              </a:rPr>
              <a:t>koymak»</a:t>
            </a:r>
          </a:p>
          <a:p>
            <a:pPr marL="0" indent="0" algn="ctr" eaLnBrk="1" hangingPunct="1">
              <a:buNone/>
            </a:pPr>
            <a:endParaRPr lang="tr-TR" sz="1400" i="1" dirty="0">
              <a:latin typeface="Calibri" pitchFamily="34" charset="0"/>
              <a:cs typeface="Calibri" pitchFamily="34" charset="0"/>
            </a:endParaRPr>
          </a:p>
          <a:p>
            <a:pPr marL="0" indent="0" algn="ctr" eaLnBrk="1" hangingPunct="1">
              <a:buNone/>
            </a:pPr>
            <a:r>
              <a:rPr lang="tr-TR" sz="1600" b="1" i="1" dirty="0" smtClean="0">
                <a:latin typeface="Calibri" pitchFamily="34" charset="0"/>
                <a:cs typeface="Calibri" pitchFamily="34" charset="0"/>
              </a:rPr>
              <a:t>Mesafeyi Artırma;</a:t>
            </a:r>
          </a:p>
          <a:p>
            <a:pPr marL="0" indent="0" algn="ctr" eaLnBrk="1" hangingPunct="1">
              <a:buNone/>
            </a:pPr>
            <a:r>
              <a:rPr lang="tr-TR" sz="1400" i="1" dirty="0" smtClean="0">
                <a:latin typeface="Calibri" pitchFamily="34" charset="0"/>
                <a:cs typeface="Calibri" pitchFamily="34" charset="0"/>
              </a:rPr>
              <a:t>«Gürültü </a:t>
            </a:r>
            <a:r>
              <a:rPr lang="tr-TR" sz="1400" i="1" dirty="0">
                <a:latin typeface="Calibri" pitchFamily="34" charset="0"/>
                <a:cs typeface="Calibri" pitchFamily="34" charset="0"/>
              </a:rPr>
              <a:t>kaynağı ile gürültüye maruz kalan kişi arasındaki </a:t>
            </a:r>
            <a:r>
              <a:rPr lang="tr-TR" sz="1400" b="1" i="1" dirty="0">
                <a:latin typeface="Calibri" pitchFamily="34" charset="0"/>
                <a:cs typeface="Calibri" pitchFamily="34" charset="0"/>
              </a:rPr>
              <a:t>mesafeyi</a:t>
            </a:r>
            <a:r>
              <a:rPr lang="tr-TR" sz="1400" i="1" dirty="0">
                <a:latin typeface="Calibri" pitchFamily="34" charset="0"/>
                <a:cs typeface="Calibri" pitchFamily="34" charset="0"/>
              </a:rPr>
              <a:t> </a:t>
            </a:r>
            <a:r>
              <a:rPr lang="tr-TR" sz="1400" i="1" dirty="0" smtClean="0">
                <a:latin typeface="Calibri" pitchFamily="34" charset="0"/>
                <a:cs typeface="Calibri" pitchFamily="34" charset="0"/>
              </a:rPr>
              <a:t>artırmak»</a:t>
            </a:r>
          </a:p>
          <a:p>
            <a:pPr marL="0" indent="0" algn="ctr" eaLnBrk="1" hangingPunct="1">
              <a:buNone/>
            </a:pPr>
            <a:endParaRPr lang="tr-TR" sz="1400" i="1" dirty="0" smtClean="0">
              <a:latin typeface="Calibri" pitchFamily="34" charset="0"/>
              <a:cs typeface="Calibri" pitchFamily="34" charset="0"/>
            </a:endParaRPr>
          </a:p>
          <a:p>
            <a:pPr marL="0" indent="0" algn="ctr" eaLnBrk="1" fontAlgn="auto" hangingPunct="1">
              <a:spcAft>
                <a:spcPts val="0"/>
              </a:spcAft>
              <a:buNone/>
              <a:defRPr/>
            </a:pPr>
            <a:endParaRPr lang="tr-TR" sz="1400" i="1" dirty="0">
              <a:latin typeface="Calibri" pitchFamily="34" charset="0"/>
              <a:cs typeface="Calibri" pitchFamily="34" charset="0"/>
            </a:endParaRPr>
          </a:p>
        </p:txBody>
      </p:sp>
      <p:sp>
        <p:nvSpPr>
          <p:cNvPr id="12" name="Rectangle 3"/>
          <p:cNvSpPr>
            <a:spLocks noChangeArrowheads="1"/>
          </p:cNvSpPr>
          <p:nvPr/>
        </p:nvSpPr>
        <p:spPr bwMode="gray">
          <a:xfrm>
            <a:off x="6137275" y="1973262"/>
            <a:ext cx="2883900" cy="4146652"/>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0" indent="0" algn="ctr" eaLnBrk="1" fontAlgn="auto" hangingPunct="1">
              <a:spcAft>
                <a:spcPts val="0"/>
              </a:spcAft>
              <a:buNone/>
              <a:defRPr/>
            </a:pPr>
            <a:r>
              <a:rPr lang="tr-TR" sz="1600" b="1" i="1" dirty="0" smtClean="0">
                <a:latin typeface="Calibri" pitchFamily="34" charset="0"/>
                <a:cs typeface="Calibri" pitchFamily="34" charset="0"/>
              </a:rPr>
              <a:t>Sessiz Bölme İçine Alma;</a:t>
            </a:r>
          </a:p>
          <a:p>
            <a:pPr marL="0" indent="0" algn="ctr" eaLnBrk="1" fontAlgn="auto" hangingPunct="1">
              <a:spcAft>
                <a:spcPts val="0"/>
              </a:spcAft>
              <a:buNone/>
              <a:defRPr/>
            </a:pPr>
            <a:r>
              <a:rPr lang="tr-TR" sz="1400" i="1" dirty="0" smtClean="0">
                <a:latin typeface="Calibri" pitchFamily="34" charset="0"/>
                <a:cs typeface="Calibri" pitchFamily="34" charset="0"/>
              </a:rPr>
              <a:t>«Gürültüye </a:t>
            </a:r>
            <a:r>
              <a:rPr lang="tr-TR" sz="1400" i="1" dirty="0">
                <a:latin typeface="Calibri" pitchFamily="34" charset="0"/>
                <a:cs typeface="Calibri" pitchFamily="34" charset="0"/>
              </a:rPr>
              <a:t>maruz kalan kişinin, sese karşı </a:t>
            </a:r>
            <a:r>
              <a:rPr lang="tr-TR" sz="1400" b="1" i="1" dirty="0">
                <a:latin typeface="Calibri" pitchFamily="34" charset="0"/>
                <a:cs typeface="Calibri" pitchFamily="34" charset="0"/>
              </a:rPr>
              <a:t>iyi izole edilmiş bir bölme</a:t>
            </a:r>
            <a:r>
              <a:rPr lang="tr-TR" sz="1400" i="1" dirty="0">
                <a:latin typeface="Calibri" pitchFamily="34" charset="0"/>
                <a:cs typeface="Calibri" pitchFamily="34" charset="0"/>
              </a:rPr>
              <a:t> içine </a:t>
            </a:r>
            <a:r>
              <a:rPr lang="tr-TR" sz="1400" i="1" dirty="0" smtClean="0">
                <a:latin typeface="Calibri" pitchFamily="34" charset="0"/>
                <a:cs typeface="Calibri" pitchFamily="34" charset="0"/>
              </a:rPr>
              <a:t>alınması»</a:t>
            </a:r>
          </a:p>
          <a:p>
            <a:pPr marL="0" indent="0" algn="ctr" eaLnBrk="1" fontAlgn="auto" hangingPunct="1">
              <a:spcAft>
                <a:spcPts val="0"/>
              </a:spcAft>
              <a:buNone/>
              <a:defRPr/>
            </a:pPr>
            <a:endParaRPr lang="tr-TR" sz="1400" i="1" dirty="0">
              <a:latin typeface="Calibri" pitchFamily="34" charset="0"/>
              <a:cs typeface="Calibri" pitchFamily="34" charset="0"/>
            </a:endParaRPr>
          </a:p>
          <a:p>
            <a:pPr marL="0" indent="0" algn="ctr" eaLnBrk="1" fontAlgn="auto" hangingPunct="1">
              <a:spcAft>
                <a:spcPts val="0"/>
              </a:spcAft>
              <a:buNone/>
              <a:defRPr/>
            </a:pPr>
            <a:r>
              <a:rPr lang="tr-TR" sz="1600" b="1" i="1" dirty="0" smtClean="0">
                <a:latin typeface="Calibri" pitchFamily="34" charset="0"/>
                <a:cs typeface="Calibri" pitchFamily="34" charset="0"/>
              </a:rPr>
              <a:t>Maruziyet Süresini Azaltma;</a:t>
            </a:r>
          </a:p>
          <a:p>
            <a:pPr marL="0" indent="0" algn="ctr" eaLnBrk="1" fontAlgn="auto" hangingPunct="1">
              <a:spcAft>
                <a:spcPts val="0"/>
              </a:spcAft>
              <a:buNone/>
              <a:defRPr/>
            </a:pPr>
            <a:r>
              <a:rPr lang="tr-TR" sz="1400" i="1" dirty="0" smtClean="0">
                <a:latin typeface="Calibri" pitchFamily="34" charset="0"/>
                <a:cs typeface="Calibri" pitchFamily="34" charset="0"/>
              </a:rPr>
              <a:t>«Gürültülü </a:t>
            </a:r>
            <a:r>
              <a:rPr lang="tr-TR" sz="1400" i="1" dirty="0">
                <a:latin typeface="Calibri" pitchFamily="34" charset="0"/>
                <a:cs typeface="Calibri" pitchFamily="34" charset="0"/>
              </a:rPr>
              <a:t>ortamdaki çalışma </a:t>
            </a:r>
            <a:r>
              <a:rPr lang="tr-TR" sz="1400" b="1" i="1" dirty="0">
                <a:latin typeface="Calibri" pitchFamily="34" charset="0"/>
                <a:cs typeface="Calibri" pitchFamily="34" charset="0"/>
              </a:rPr>
              <a:t>süresinin </a:t>
            </a:r>
            <a:r>
              <a:rPr lang="tr-TR" sz="1400" b="1" i="1" dirty="0" smtClean="0">
                <a:latin typeface="Calibri" pitchFamily="34" charset="0"/>
                <a:cs typeface="Calibri" pitchFamily="34" charset="0"/>
              </a:rPr>
              <a:t>kısaltılması</a:t>
            </a:r>
            <a:r>
              <a:rPr lang="tr-TR" sz="1400" i="1" dirty="0" smtClean="0">
                <a:latin typeface="Calibri" pitchFamily="34" charset="0"/>
                <a:cs typeface="Calibri" pitchFamily="34" charset="0"/>
              </a:rPr>
              <a:t>»</a:t>
            </a:r>
          </a:p>
          <a:p>
            <a:pPr marL="0" indent="0" algn="ctr" eaLnBrk="1" fontAlgn="auto" hangingPunct="1">
              <a:spcAft>
                <a:spcPts val="0"/>
              </a:spcAft>
              <a:buNone/>
              <a:defRPr/>
            </a:pPr>
            <a:endParaRPr lang="tr-TR" sz="1400" i="1" dirty="0">
              <a:latin typeface="Calibri" pitchFamily="34" charset="0"/>
              <a:cs typeface="Calibri" pitchFamily="34" charset="0"/>
            </a:endParaRPr>
          </a:p>
          <a:p>
            <a:pPr marL="0" indent="0" algn="ctr" eaLnBrk="1" fontAlgn="auto" hangingPunct="1">
              <a:spcAft>
                <a:spcPts val="0"/>
              </a:spcAft>
              <a:buNone/>
              <a:defRPr/>
            </a:pPr>
            <a:r>
              <a:rPr lang="tr-TR" sz="1600" b="1" i="1" dirty="0" smtClean="0">
                <a:latin typeface="Calibri" pitchFamily="34" charset="0"/>
                <a:cs typeface="Calibri" pitchFamily="34" charset="0"/>
              </a:rPr>
              <a:t>KKD Kullanma;</a:t>
            </a:r>
          </a:p>
          <a:p>
            <a:pPr marL="0" indent="0" algn="ctr" eaLnBrk="1" fontAlgn="auto" hangingPunct="1">
              <a:spcAft>
                <a:spcPts val="0"/>
              </a:spcAft>
              <a:buNone/>
              <a:defRPr/>
            </a:pPr>
            <a:r>
              <a:rPr lang="tr-TR" sz="1400" i="1" dirty="0" smtClean="0">
                <a:latin typeface="Calibri" pitchFamily="34" charset="0"/>
                <a:cs typeface="Calibri" pitchFamily="34" charset="0"/>
              </a:rPr>
              <a:t>«Gürültüye </a:t>
            </a:r>
            <a:r>
              <a:rPr lang="tr-TR" sz="1400" i="1" dirty="0">
                <a:latin typeface="Calibri" pitchFamily="34" charset="0"/>
                <a:cs typeface="Calibri" pitchFamily="34" charset="0"/>
              </a:rPr>
              <a:t>karşı etkin </a:t>
            </a:r>
            <a:r>
              <a:rPr lang="tr-TR" sz="1400" b="1" i="1" dirty="0">
                <a:latin typeface="Calibri" pitchFamily="34" charset="0"/>
                <a:cs typeface="Calibri" pitchFamily="34" charset="0"/>
              </a:rPr>
              <a:t>kişisel koruyucu</a:t>
            </a:r>
            <a:r>
              <a:rPr lang="tr-TR" sz="1400" i="1" dirty="0">
                <a:latin typeface="Calibri" pitchFamily="34" charset="0"/>
                <a:cs typeface="Calibri" pitchFamily="34" charset="0"/>
              </a:rPr>
              <a:t> </a:t>
            </a:r>
            <a:r>
              <a:rPr lang="tr-TR" sz="1400" i="1" dirty="0" smtClean="0">
                <a:latin typeface="Calibri" pitchFamily="34" charset="0"/>
                <a:cs typeface="Calibri" pitchFamily="34" charset="0"/>
              </a:rPr>
              <a:t>kullanmak»</a:t>
            </a:r>
            <a:endParaRPr lang="tr-TR" sz="1400" i="1" dirty="0">
              <a:latin typeface="Calibri" pitchFamily="34" charset="0"/>
              <a:cs typeface="Calibri" pitchFamily="34" charset="0"/>
            </a:endParaRPr>
          </a:p>
        </p:txBody>
      </p:sp>
      <p:sp>
        <p:nvSpPr>
          <p:cNvPr id="13" name="Rectangle 52"/>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4"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GÜRÜLTÜDEN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YOLLARI – TEKNİK</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5" name="Rectangle 7"/>
          <p:cNvSpPr>
            <a:spLocks noChangeArrowheads="1"/>
          </p:cNvSpPr>
          <p:nvPr/>
        </p:nvSpPr>
        <p:spPr bwMode="gray">
          <a:xfrm>
            <a:off x="76200" y="1001713"/>
            <a:ext cx="2952750" cy="971550"/>
          </a:xfrm>
          <a:prstGeom prst="rect">
            <a:avLst/>
          </a:prstGeom>
          <a:solidFill>
            <a:schemeClr val="accent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r>
              <a:rPr lang="tr-TR" b="1" dirty="0" smtClean="0">
                <a:solidFill>
                  <a:srgbClr val="FFFFFF"/>
                </a:solidFill>
                <a:latin typeface="Cambria Math" pitchFamily="18" charset="0"/>
                <a:ea typeface="Cambria Math" pitchFamily="18" charset="0"/>
                <a:cs typeface="Arial" pitchFamily="34" charset="0"/>
              </a:rPr>
              <a:t>KAYNAKTA</a:t>
            </a:r>
            <a:r>
              <a:rPr lang="tr-TR" sz="1600" b="1" dirty="0" smtClean="0">
                <a:solidFill>
                  <a:srgbClr val="FFFFFF"/>
                </a:solidFill>
                <a:latin typeface="Cambria Math" pitchFamily="18" charset="0"/>
                <a:ea typeface="Cambria Math" pitchFamily="18" charset="0"/>
                <a:cs typeface="Arial" pitchFamily="34" charset="0"/>
              </a:rPr>
              <a:t> </a:t>
            </a:r>
          </a:p>
          <a:p>
            <a:pPr algn="ctr" defTabSz="801688" eaLnBrk="0" hangingPunct="0"/>
            <a:r>
              <a:rPr lang="tr-TR" sz="1600" b="1" dirty="0" smtClean="0">
                <a:solidFill>
                  <a:srgbClr val="FFFFFF"/>
                </a:solidFill>
                <a:latin typeface="Cambria Math" pitchFamily="18" charset="0"/>
                <a:ea typeface="Cambria Math" pitchFamily="18" charset="0"/>
                <a:cs typeface="Arial" pitchFamily="34" charset="0"/>
              </a:rPr>
              <a:t>ALINMASI GEREKEN ÖNLEMLER </a:t>
            </a:r>
            <a:endParaRPr lang="tr-TR" sz="1600" b="1" dirty="0">
              <a:solidFill>
                <a:srgbClr val="FFFFFF"/>
              </a:solidFill>
              <a:latin typeface="Cambria Math" pitchFamily="18" charset="0"/>
              <a:ea typeface="Cambria Math" pitchFamily="18" charset="0"/>
              <a:cs typeface="Arial" pitchFamily="34" charset="0"/>
            </a:endParaRPr>
          </a:p>
        </p:txBody>
      </p:sp>
      <p:sp>
        <p:nvSpPr>
          <p:cNvPr id="1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grpSp>
        <p:nvGrpSpPr>
          <p:cNvPr id="17" name="Grup 16"/>
          <p:cNvGrpSpPr/>
          <p:nvPr/>
        </p:nvGrpSpPr>
        <p:grpSpPr>
          <a:xfrm>
            <a:off x="244811" y="6186589"/>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26" name="Group 58"/>
              <p:cNvGrpSpPr>
                <a:grpSpLocks noChangeAspect="1"/>
              </p:cNvGrpSpPr>
              <p:nvPr/>
            </p:nvGrpSpPr>
            <p:grpSpPr bwMode="auto">
              <a:xfrm>
                <a:off x="2808" y="2807"/>
                <a:ext cx="62" cy="63"/>
                <a:chOff x="1684" y="2400"/>
                <a:chExt cx="41" cy="41"/>
              </a:xfrm>
            </p:grpSpPr>
            <p:sp>
              <p:nvSpPr>
                <p:cNvPr id="3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27" name="Group 61"/>
              <p:cNvGrpSpPr>
                <a:grpSpLocks noChangeAspect="1"/>
              </p:cNvGrpSpPr>
              <p:nvPr/>
            </p:nvGrpSpPr>
            <p:grpSpPr bwMode="auto">
              <a:xfrm>
                <a:off x="2808" y="1211"/>
                <a:ext cx="62" cy="63"/>
                <a:chOff x="1684" y="2400"/>
                <a:chExt cx="41" cy="41"/>
              </a:xfrm>
            </p:grpSpPr>
            <p:sp>
              <p:nvSpPr>
                <p:cNvPr id="2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28"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 ve sıralama ezberlenmeli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17145376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18809" y="1235058"/>
            <a:ext cx="8697325" cy="1569660"/>
            <a:chOff x="218809" y="1235058"/>
            <a:chExt cx="8697325" cy="1569660"/>
          </a:xfrm>
        </p:grpSpPr>
        <p:grpSp>
          <p:nvGrpSpPr>
            <p:cNvPr id="3" name="Grup 2"/>
            <p:cNvGrpSpPr/>
            <p:nvPr/>
          </p:nvGrpSpPr>
          <p:grpSpPr>
            <a:xfrm>
              <a:off x="218809" y="1280399"/>
              <a:ext cx="1482725" cy="1482725"/>
              <a:chOff x="326122" y="3086598"/>
              <a:chExt cx="1482725" cy="1482725"/>
            </a:xfrm>
          </p:grpSpPr>
          <p:grpSp>
            <p:nvGrpSpPr>
              <p:cNvPr id="18" name="Group 8"/>
              <p:cNvGrpSpPr>
                <a:grpSpLocks/>
              </p:cNvGrpSpPr>
              <p:nvPr/>
            </p:nvGrpSpPr>
            <p:grpSpPr bwMode="auto">
              <a:xfrm>
                <a:off x="326122" y="3086598"/>
                <a:ext cx="1482725" cy="1482725"/>
                <a:chOff x="1166" y="1342"/>
                <a:chExt cx="934" cy="934"/>
              </a:xfrm>
            </p:grpSpPr>
            <p:grpSp>
              <p:nvGrpSpPr>
                <p:cNvPr id="21" name="Group 9"/>
                <p:cNvGrpSpPr>
                  <a:grpSpLocks/>
                </p:cNvGrpSpPr>
                <p:nvPr/>
              </p:nvGrpSpPr>
              <p:grpSpPr bwMode="auto">
                <a:xfrm>
                  <a:off x="1166" y="1342"/>
                  <a:ext cx="934" cy="934"/>
                  <a:chOff x="1710" y="1035"/>
                  <a:chExt cx="2316" cy="2316"/>
                </a:xfrm>
              </p:grpSpPr>
              <p:grpSp>
                <p:nvGrpSpPr>
                  <p:cNvPr id="24" name="Group 10"/>
                  <p:cNvGrpSpPr>
                    <a:grpSpLocks/>
                  </p:cNvGrpSpPr>
                  <p:nvPr/>
                </p:nvGrpSpPr>
                <p:grpSpPr bwMode="auto">
                  <a:xfrm rot="3600000">
                    <a:off x="1710" y="1035"/>
                    <a:ext cx="2316" cy="2316"/>
                    <a:chOff x="1710" y="1035"/>
                    <a:chExt cx="2316" cy="2316"/>
                  </a:xfrm>
                </p:grpSpPr>
                <p:sp>
                  <p:nvSpPr>
                    <p:cNvPr id="2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3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3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5" name="Group 14"/>
                  <p:cNvGrpSpPr>
                    <a:grpSpLocks/>
                  </p:cNvGrpSpPr>
                  <p:nvPr/>
                </p:nvGrpSpPr>
                <p:grpSpPr bwMode="auto">
                  <a:xfrm rot="7200000">
                    <a:off x="2059" y="1386"/>
                    <a:ext cx="1616" cy="1614"/>
                    <a:chOff x="2060" y="1387"/>
                    <a:chExt cx="1616" cy="1614"/>
                  </a:xfrm>
                </p:grpSpPr>
                <p:sp>
                  <p:nvSpPr>
                    <p:cNvPr id="2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2"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32" name="Text Box 45"/>
              <p:cNvSpPr txBox="1">
                <a:spLocks noChangeArrowheads="1"/>
              </p:cNvSpPr>
              <p:nvPr/>
            </p:nvSpPr>
            <p:spPr bwMode="auto">
              <a:xfrm>
                <a:off x="803982" y="3598413"/>
                <a:ext cx="550682" cy="492443"/>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  İGU</a:t>
                </a:r>
                <a:endParaRPr lang="de-DE" sz="1600" b="1" noProof="1">
                  <a:solidFill>
                    <a:srgbClr val="333333"/>
                  </a:solidFill>
                  <a:latin typeface="Calibri" pitchFamily="34" charset="0"/>
                  <a:cs typeface="Calibri" pitchFamily="34" charset="0"/>
                </a:endParaRPr>
              </a:p>
            </p:txBody>
          </p:sp>
        </p:grpSp>
        <p:sp>
          <p:nvSpPr>
            <p:cNvPr id="33" name="Dikdörtgen 32"/>
            <p:cNvSpPr>
              <a:spLocks noChangeAspect="1"/>
            </p:cNvSpPr>
            <p:nvPr/>
          </p:nvSpPr>
          <p:spPr>
            <a:xfrm>
              <a:off x="1764702" y="123505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Çalışanların olası zararlardan korunması için önlemler önceliğe göre hangi doğru sırada alınmalıdır? </a:t>
              </a:r>
            </a:p>
            <a:p>
              <a:pPr marL="800100" lvl="1" indent="-342900">
                <a:buFont typeface="+mj-lt"/>
                <a:buAutoNum type="alphaLcParenR"/>
              </a:pPr>
              <a:r>
                <a:rPr lang="tr-TR" sz="1600" i="1" dirty="0">
                  <a:solidFill>
                    <a:srgbClr val="000000"/>
                  </a:solidFill>
                  <a:latin typeface="Calibri" pitchFamily="34" charset="0"/>
                  <a:cs typeface="Calibri" pitchFamily="34" charset="0"/>
                </a:rPr>
                <a:t>Kişiye yönelik koruma - ortama yönelik koruma - kaynağında korunma</a:t>
              </a:r>
            </a:p>
            <a:p>
              <a:pPr marL="800100" lvl="1" indent="-342900">
                <a:buFont typeface="+mj-lt"/>
                <a:buAutoNum type="alphaLcParenR"/>
              </a:pPr>
              <a:r>
                <a:rPr lang="tr-TR" sz="1600" i="1" dirty="0">
                  <a:solidFill>
                    <a:srgbClr val="FF0000"/>
                  </a:solidFill>
                  <a:latin typeface="Calibri" pitchFamily="34" charset="0"/>
                  <a:cs typeface="Calibri" pitchFamily="34" charset="0"/>
                </a:rPr>
                <a:t>Kaynağında korunma - ortama yönelik koruma - kişiye yönelik koruma</a:t>
              </a:r>
            </a:p>
            <a:p>
              <a:pPr marL="800100" lvl="1" indent="-342900">
                <a:buFont typeface="+mj-lt"/>
                <a:buAutoNum type="alphaLcParenR"/>
              </a:pPr>
              <a:r>
                <a:rPr lang="tr-TR" sz="1600" i="1" dirty="0">
                  <a:solidFill>
                    <a:srgbClr val="000000"/>
                  </a:solidFill>
                  <a:latin typeface="Calibri" pitchFamily="34" charset="0"/>
                  <a:cs typeface="Calibri" pitchFamily="34" charset="0"/>
                </a:rPr>
                <a:t>Ortama yönelik koruma - kişiye yönelik koruma - kaynağında korunma</a:t>
              </a:r>
            </a:p>
            <a:p>
              <a:pPr marL="800100" lvl="1" indent="-342900">
                <a:buFont typeface="+mj-lt"/>
                <a:buAutoNum type="alphaLcParenR"/>
              </a:pPr>
              <a:r>
                <a:rPr lang="tr-TR" sz="1600" i="1" dirty="0">
                  <a:solidFill>
                    <a:srgbClr val="000000"/>
                  </a:solidFill>
                  <a:latin typeface="Calibri" pitchFamily="34" charset="0"/>
                  <a:cs typeface="Calibri" pitchFamily="34" charset="0"/>
                </a:rPr>
                <a:t>Kişiye yönelik koruma - kaynağında korunma -ortama yönelik </a:t>
              </a:r>
              <a:r>
                <a:rPr lang="tr-TR" sz="1600" i="1" dirty="0" smtClean="0">
                  <a:solidFill>
                    <a:srgbClr val="000000"/>
                  </a:solidFill>
                  <a:latin typeface="Calibri" pitchFamily="34" charset="0"/>
                  <a:cs typeface="Calibri" pitchFamily="34" charset="0"/>
                </a:rPr>
                <a:t>koruma</a:t>
              </a:r>
              <a:endParaRPr lang="tr-TR" sz="1600" i="1" dirty="0">
                <a:solidFill>
                  <a:srgbClr val="000000"/>
                </a:solidFill>
                <a:latin typeface="Calibri" pitchFamily="34" charset="0"/>
                <a:cs typeface="Calibri" pitchFamily="34" charset="0"/>
              </a:endParaRPr>
            </a:p>
          </p:txBody>
        </p:sp>
      </p:grpSp>
      <p:grpSp>
        <p:nvGrpSpPr>
          <p:cNvPr id="2" name="Grup 1"/>
          <p:cNvGrpSpPr/>
          <p:nvPr/>
        </p:nvGrpSpPr>
        <p:grpSpPr>
          <a:xfrm>
            <a:off x="207433" y="2902672"/>
            <a:ext cx="8697325" cy="1569660"/>
            <a:chOff x="207433" y="2902672"/>
            <a:chExt cx="8697325" cy="1569660"/>
          </a:xfrm>
        </p:grpSpPr>
        <p:grpSp>
          <p:nvGrpSpPr>
            <p:cNvPr id="89" name="Grup 88"/>
            <p:cNvGrpSpPr/>
            <p:nvPr/>
          </p:nvGrpSpPr>
          <p:grpSpPr>
            <a:xfrm>
              <a:off x="207433" y="2934365"/>
              <a:ext cx="1482725" cy="1482725"/>
              <a:chOff x="314746" y="4658390"/>
              <a:chExt cx="1482725" cy="1482725"/>
            </a:xfrm>
          </p:grpSpPr>
          <p:grpSp>
            <p:nvGrpSpPr>
              <p:cNvPr id="90" name="Group 8"/>
              <p:cNvGrpSpPr>
                <a:grpSpLocks/>
              </p:cNvGrpSpPr>
              <p:nvPr/>
            </p:nvGrpSpPr>
            <p:grpSpPr bwMode="auto">
              <a:xfrm>
                <a:off x="314746" y="4658390"/>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753326" y="290267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Gürültüye karşı alınacak önlemler arasında yer alan kullanılan makinelerin gürültü düzeyi düşük makinelerle değiştirilmesi hangi grupta değerlendirilen önlemdir?</a:t>
              </a:r>
            </a:p>
            <a:p>
              <a:pPr marL="800100" lvl="1" indent="-342900">
                <a:buFont typeface="+mj-lt"/>
                <a:buAutoNum type="alphaLcParenR"/>
              </a:pPr>
              <a:r>
                <a:rPr lang="tr-TR" sz="1600" i="1" dirty="0">
                  <a:solidFill>
                    <a:srgbClr val="000000"/>
                  </a:solidFill>
                  <a:latin typeface="Calibri" pitchFamily="34" charset="0"/>
                  <a:cs typeface="Calibri" pitchFamily="34" charset="0"/>
                </a:rPr>
                <a:t>Ortamda alınan önlemler</a:t>
              </a:r>
            </a:p>
            <a:p>
              <a:pPr marL="800100" lvl="1" indent="-342900">
                <a:buFont typeface="+mj-lt"/>
                <a:buAutoNum type="alphaLcParenR"/>
              </a:pPr>
              <a:r>
                <a:rPr lang="tr-TR" sz="1600" i="1" dirty="0">
                  <a:solidFill>
                    <a:srgbClr val="FF0000"/>
                  </a:solidFill>
                  <a:latin typeface="Calibri" pitchFamily="34" charset="0"/>
                  <a:cs typeface="Calibri" pitchFamily="34" charset="0"/>
                </a:rPr>
                <a:t>Kaynağında alınan önlemler</a:t>
              </a:r>
            </a:p>
            <a:p>
              <a:pPr marL="800100" lvl="1" indent="-342900">
                <a:buFont typeface="+mj-lt"/>
                <a:buAutoNum type="alphaLcParenR"/>
              </a:pPr>
              <a:r>
                <a:rPr lang="tr-TR" sz="1600" i="1" dirty="0">
                  <a:solidFill>
                    <a:srgbClr val="000000"/>
                  </a:solidFill>
                  <a:latin typeface="Calibri" pitchFamily="34" charset="0"/>
                  <a:cs typeface="Calibri" pitchFamily="34" charset="0"/>
                </a:rPr>
                <a:t>Alıcı üzerinde alınan önlemler</a:t>
              </a:r>
            </a:p>
            <a:p>
              <a:pPr marL="800100" lvl="1" indent="-342900">
                <a:buFont typeface="+mj-lt"/>
                <a:buAutoNum type="alphaLcParenR"/>
              </a:pPr>
              <a:r>
                <a:rPr lang="tr-TR" sz="1600" i="1" dirty="0">
                  <a:solidFill>
                    <a:srgbClr val="000000"/>
                  </a:solidFill>
                  <a:latin typeface="Calibri" pitchFamily="34" charset="0"/>
                  <a:cs typeface="Calibri" pitchFamily="34" charset="0"/>
                </a:rPr>
                <a:t>Kaynakla alıcı arasındaki önlemler</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grpSp>
      <p:grpSp>
        <p:nvGrpSpPr>
          <p:cNvPr id="49" name="Grup 48"/>
          <p:cNvGrpSpPr/>
          <p:nvPr/>
        </p:nvGrpSpPr>
        <p:grpSpPr>
          <a:xfrm>
            <a:off x="189500" y="4595467"/>
            <a:ext cx="8697325" cy="1569660"/>
            <a:chOff x="207433" y="2902672"/>
            <a:chExt cx="8697325" cy="1569660"/>
          </a:xfrm>
        </p:grpSpPr>
        <p:grpSp>
          <p:nvGrpSpPr>
            <p:cNvPr id="50" name="Grup 49"/>
            <p:cNvGrpSpPr/>
            <p:nvPr/>
          </p:nvGrpSpPr>
          <p:grpSpPr>
            <a:xfrm>
              <a:off x="207433" y="2934365"/>
              <a:ext cx="1482725" cy="1482725"/>
              <a:chOff x="314746" y="4658390"/>
              <a:chExt cx="1482725" cy="1482725"/>
            </a:xfrm>
          </p:grpSpPr>
          <p:grpSp>
            <p:nvGrpSpPr>
              <p:cNvPr id="52" name="Group 8"/>
              <p:cNvGrpSpPr>
                <a:grpSpLocks/>
              </p:cNvGrpSpPr>
              <p:nvPr/>
            </p:nvGrpSpPr>
            <p:grpSpPr bwMode="auto">
              <a:xfrm>
                <a:off x="314746" y="4658390"/>
                <a:ext cx="1482725" cy="1482725"/>
                <a:chOff x="1166" y="1342"/>
                <a:chExt cx="934" cy="934"/>
              </a:xfrm>
            </p:grpSpPr>
            <p:grpSp>
              <p:nvGrpSpPr>
                <p:cNvPr id="54" name="Group 9"/>
                <p:cNvGrpSpPr>
                  <a:grpSpLocks/>
                </p:cNvGrpSpPr>
                <p:nvPr/>
              </p:nvGrpSpPr>
              <p:grpSpPr bwMode="auto">
                <a:xfrm>
                  <a:off x="1166" y="1342"/>
                  <a:ext cx="934" cy="934"/>
                  <a:chOff x="1710" y="1035"/>
                  <a:chExt cx="2316" cy="2316"/>
                </a:xfrm>
              </p:grpSpPr>
              <p:grpSp>
                <p:nvGrpSpPr>
                  <p:cNvPr id="56" name="Group 10"/>
                  <p:cNvGrpSpPr>
                    <a:grpSpLocks/>
                  </p:cNvGrpSpPr>
                  <p:nvPr/>
                </p:nvGrpSpPr>
                <p:grpSpPr bwMode="auto">
                  <a:xfrm rot="3600000">
                    <a:off x="1710" y="1035"/>
                    <a:ext cx="2316" cy="2316"/>
                    <a:chOff x="1710" y="1035"/>
                    <a:chExt cx="2316" cy="2316"/>
                  </a:xfrm>
                </p:grpSpPr>
                <p:sp>
                  <p:nvSpPr>
                    <p:cNvPr id="6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6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6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57" name="Group 14"/>
                  <p:cNvGrpSpPr>
                    <a:grpSpLocks/>
                  </p:cNvGrpSpPr>
                  <p:nvPr/>
                </p:nvGrpSpPr>
                <p:grpSpPr bwMode="auto">
                  <a:xfrm rot="7200000">
                    <a:off x="2059" y="1386"/>
                    <a:ext cx="1616" cy="1614"/>
                    <a:chOff x="2060" y="1387"/>
                    <a:chExt cx="1616" cy="1614"/>
                  </a:xfrm>
                </p:grpSpPr>
                <p:sp>
                  <p:nvSpPr>
                    <p:cNvPr id="5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6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5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53"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51" name="Dikdörtgen 50"/>
            <p:cNvSpPr>
              <a:spLocks noChangeAspect="1"/>
            </p:cNvSpPr>
            <p:nvPr/>
          </p:nvSpPr>
          <p:spPr>
            <a:xfrm>
              <a:off x="1753326" y="290267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risklerin </a:t>
              </a:r>
              <a:r>
                <a:rPr lang="tr-TR" sz="1600" b="1" i="1" dirty="0" smtClean="0">
                  <a:solidFill>
                    <a:srgbClr val="000000"/>
                  </a:solidFill>
                  <a:latin typeface="Calibri" pitchFamily="34" charset="0"/>
                  <a:cs typeface="Calibri" pitchFamily="34" charset="0"/>
                </a:rPr>
                <a:t>kontrolünde öncelikli </a:t>
              </a:r>
              <a:r>
                <a:rPr lang="tr-TR" sz="1600" b="1" i="1" dirty="0">
                  <a:solidFill>
                    <a:srgbClr val="000000"/>
                  </a:solidFill>
                  <a:latin typeface="Calibri" pitchFamily="34" charset="0"/>
                  <a:cs typeface="Calibri" pitchFamily="34" charset="0"/>
                </a:rPr>
                <a:t>yaklaşım değildir</a:t>
              </a:r>
              <a:r>
                <a:rPr lang="tr-TR" sz="1600" b="1" i="1" dirty="0" smtClean="0">
                  <a:solidFill>
                    <a:srgbClr val="000000"/>
                  </a:solidFill>
                  <a:latin typeface="Calibri" pitchFamily="34" charset="0"/>
                  <a:cs typeface="Calibri" pitchFamily="34" charset="0"/>
                </a:rPr>
                <a:t>?</a:t>
              </a:r>
            </a:p>
            <a:p>
              <a:pPr marL="800100" lvl="1" indent="-342900">
                <a:buFont typeface="+mj-lt"/>
                <a:buAutoNum type="alphaLcParenR"/>
              </a:pPr>
              <a:r>
                <a:rPr lang="tr-TR" sz="1600" i="1" dirty="0" smtClean="0">
                  <a:solidFill>
                    <a:srgbClr val="FF0000"/>
                  </a:solidFill>
                  <a:latin typeface="Calibri" pitchFamily="34" charset="0"/>
                  <a:cs typeface="Calibri" pitchFamily="34" charset="0"/>
                </a:rPr>
                <a:t>Kişisel </a:t>
              </a:r>
              <a:r>
                <a:rPr lang="tr-TR" sz="1600" i="1" dirty="0">
                  <a:solidFill>
                    <a:srgbClr val="FF0000"/>
                  </a:solidFill>
                  <a:latin typeface="Calibri" pitchFamily="34" charset="0"/>
                  <a:cs typeface="Calibri" pitchFamily="34" charset="0"/>
                </a:rPr>
                <a:t>korunma</a:t>
              </a:r>
            </a:p>
            <a:p>
              <a:pPr marL="800100" lvl="1" indent="-342900">
                <a:buFont typeface="+mj-lt"/>
                <a:buAutoNum type="alphaLcParenR"/>
              </a:pPr>
              <a:r>
                <a:rPr lang="tr-TR" sz="1600" i="1" dirty="0">
                  <a:solidFill>
                    <a:srgbClr val="000000"/>
                  </a:solidFill>
                  <a:latin typeface="Calibri" pitchFamily="34" charset="0"/>
                  <a:cs typeface="Calibri" pitchFamily="34" charset="0"/>
                </a:rPr>
                <a:t>Yalıtım ve izolasyon</a:t>
              </a:r>
            </a:p>
            <a:p>
              <a:pPr marL="800100" lvl="1" indent="-342900">
                <a:buFont typeface="+mj-lt"/>
                <a:buAutoNum type="alphaLcParenR"/>
              </a:pPr>
              <a:r>
                <a:rPr lang="tr-TR" sz="1600" i="1" dirty="0">
                  <a:solidFill>
                    <a:srgbClr val="000000"/>
                  </a:solidFill>
                  <a:latin typeface="Calibri" pitchFamily="34" charset="0"/>
                  <a:cs typeface="Calibri" pitchFamily="34" charset="0"/>
                </a:rPr>
                <a:t>Riskin ortadan kaldırılması</a:t>
              </a:r>
            </a:p>
            <a:p>
              <a:pPr marL="800100" lvl="1" indent="-342900">
                <a:buFont typeface="+mj-lt"/>
                <a:buAutoNum type="alphaLcParenR"/>
              </a:pPr>
              <a:r>
                <a:rPr lang="tr-TR" sz="1600" i="1" dirty="0">
                  <a:solidFill>
                    <a:srgbClr val="000000"/>
                  </a:solidFill>
                  <a:latin typeface="Calibri" pitchFamily="34" charset="0"/>
                  <a:cs typeface="Calibri" pitchFamily="34" charset="0"/>
                </a:rPr>
                <a:t>Daha düşük riskli olan durumun </a:t>
              </a:r>
              <a:r>
                <a:rPr lang="tr-TR" sz="1600" i="1" dirty="0" smtClean="0">
                  <a:solidFill>
                    <a:srgbClr val="000000"/>
                  </a:solidFill>
                  <a:latin typeface="Calibri" pitchFamily="34" charset="0"/>
                  <a:cs typeface="Calibri" pitchFamily="34" charset="0"/>
                </a:rPr>
                <a:t>seçimi</a:t>
              </a:r>
            </a:p>
            <a:p>
              <a:pPr lvl="1"/>
              <a:r>
                <a:rPr lang="tr-TR" sz="1600" i="1" dirty="0" smtClean="0">
                  <a:solidFill>
                    <a:srgbClr val="000000"/>
                  </a:solidFill>
                  <a:latin typeface="Calibri" pitchFamily="34" charset="0"/>
                  <a:cs typeface="Calibri" pitchFamily="34" charset="0"/>
                </a:rPr>
                <a:t>					(</a:t>
              </a:r>
              <a:r>
                <a:rPr lang="tr-TR" sz="1600" i="1" dirty="0">
                  <a:solidFill>
                    <a:srgbClr val="000000"/>
                  </a:solidFill>
                  <a:latin typeface="Calibri" pitchFamily="34" charset="0"/>
                  <a:cs typeface="Calibri" pitchFamily="34" charset="0"/>
                </a:rPr>
                <a:t>Genel-ortak soru</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3910705968"/>
      </p:ext>
    </p:extLst>
  </p:cSld>
  <p:clrMapOvr>
    <a:masterClrMapping/>
  </p:clrMapOvr>
  <p:transition>
    <p:fade/>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18809" y="1235058"/>
            <a:ext cx="8697325" cy="1569660"/>
            <a:chOff x="218809" y="1235058"/>
            <a:chExt cx="8697325" cy="1569660"/>
          </a:xfrm>
        </p:grpSpPr>
        <p:grpSp>
          <p:nvGrpSpPr>
            <p:cNvPr id="3" name="Grup 2"/>
            <p:cNvGrpSpPr/>
            <p:nvPr/>
          </p:nvGrpSpPr>
          <p:grpSpPr>
            <a:xfrm>
              <a:off x="218809" y="1280399"/>
              <a:ext cx="1482725" cy="1482725"/>
              <a:chOff x="326122" y="3086598"/>
              <a:chExt cx="1482725" cy="1482725"/>
            </a:xfrm>
          </p:grpSpPr>
          <p:grpSp>
            <p:nvGrpSpPr>
              <p:cNvPr id="18" name="Group 8"/>
              <p:cNvGrpSpPr>
                <a:grpSpLocks/>
              </p:cNvGrpSpPr>
              <p:nvPr/>
            </p:nvGrpSpPr>
            <p:grpSpPr bwMode="auto">
              <a:xfrm>
                <a:off x="326122" y="3086598"/>
                <a:ext cx="1482725" cy="1482725"/>
                <a:chOff x="1166" y="1342"/>
                <a:chExt cx="934" cy="934"/>
              </a:xfrm>
            </p:grpSpPr>
            <p:grpSp>
              <p:nvGrpSpPr>
                <p:cNvPr id="21" name="Group 9"/>
                <p:cNvGrpSpPr>
                  <a:grpSpLocks/>
                </p:cNvGrpSpPr>
                <p:nvPr/>
              </p:nvGrpSpPr>
              <p:grpSpPr bwMode="auto">
                <a:xfrm>
                  <a:off x="1166" y="1342"/>
                  <a:ext cx="934" cy="934"/>
                  <a:chOff x="1710" y="1035"/>
                  <a:chExt cx="2316" cy="2316"/>
                </a:xfrm>
              </p:grpSpPr>
              <p:grpSp>
                <p:nvGrpSpPr>
                  <p:cNvPr id="24" name="Group 10"/>
                  <p:cNvGrpSpPr>
                    <a:grpSpLocks/>
                  </p:cNvGrpSpPr>
                  <p:nvPr/>
                </p:nvGrpSpPr>
                <p:grpSpPr bwMode="auto">
                  <a:xfrm rot="3600000">
                    <a:off x="1710" y="1035"/>
                    <a:ext cx="2316" cy="2316"/>
                    <a:chOff x="1710" y="1035"/>
                    <a:chExt cx="2316" cy="2316"/>
                  </a:xfrm>
                </p:grpSpPr>
                <p:sp>
                  <p:nvSpPr>
                    <p:cNvPr id="2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3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3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5" name="Group 14"/>
                  <p:cNvGrpSpPr>
                    <a:grpSpLocks/>
                  </p:cNvGrpSpPr>
                  <p:nvPr/>
                </p:nvGrpSpPr>
                <p:grpSpPr bwMode="auto">
                  <a:xfrm rot="7200000">
                    <a:off x="2059" y="1386"/>
                    <a:ext cx="1616" cy="1614"/>
                    <a:chOff x="2060" y="1387"/>
                    <a:chExt cx="1616" cy="1614"/>
                  </a:xfrm>
                </p:grpSpPr>
                <p:sp>
                  <p:nvSpPr>
                    <p:cNvPr id="2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2"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32" name="Text Box 45"/>
              <p:cNvSpPr txBox="1">
                <a:spLocks noChangeArrowheads="1"/>
              </p:cNvSpPr>
              <p:nvPr/>
            </p:nvSpPr>
            <p:spPr bwMode="auto">
              <a:xfrm>
                <a:off x="784932" y="3703188"/>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 </a:t>
                </a:r>
                <a:endParaRPr lang="de-DE" sz="1600" b="1" noProof="1">
                  <a:solidFill>
                    <a:srgbClr val="333333"/>
                  </a:solidFill>
                  <a:latin typeface="Calibri" pitchFamily="34" charset="0"/>
                  <a:cs typeface="Calibri" pitchFamily="34" charset="0"/>
                </a:endParaRPr>
              </a:p>
            </p:txBody>
          </p:sp>
        </p:grpSp>
        <p:sp>
          <p:nvSpPr>
            <p:cNvPr id="33" name="Dikdörtgen 32"/>
            <p:cNvSpPr>
              <a:spLocks noChangeAspect="1"/>
            </p:cNvSpPr>
            <p:nvPr/>
          </p:nvSpPr>
          <p:spPr>
            <a:xfrm>
              <a:off x="1764702" y="123505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İşyerindeki tehlikelerden korunmak yönünden en etkili yöntem aşağıdakilerden </a:t>
              </a:r>
              <a:r>
                <a:rPr lang="tr-TR" sz="1600" b="1" i="1" dirty="0" smtClean="0">
                  <a:solidFill>
                    <a:srgbClr val="000000"/>
                  </a:solidFill>
                  <a:latin typeface="Calibri" pitchFamily="34" charset="0"/>
                  <a:cs typeface="Calibri" pitchFamily="34" charset="0"/>
                </a:rPr>
                <a:t>hangisidir? </a:t>
              </a:r>
            </a:p>
            <a:p>
              <a:pPr marL="800100" lvl="1" indent="-342900">
                <a:buFont typeface="+mj-lt"/>
                <a:buAutoNum type="alphaLcParenR"/>
              </a:pPr>
              <a:r>
                <a:rPr lang="tr-TR" sz="1600" i="1" dirty="0">
                  <a:solidFill>
                    <a:srgbClr val="000000"/>
                  </a:solidFill>
                  <a:latin typeface="Calibri" pitchFamily="34" charset="0"/>
                  <a:cs typeface="Calibri" pitchFamily="34" charset="0"/>
                </a:rPr>
                <a:t>Periyodik muayene</a:t>
              </a:r>
            </a:p>
            <a:p>
              <a:pPr marL="800100" lvl="1" indent="-342900">
                <a:buFont typeface="+mj-lt"/>
                <a:buAutoNum type="alphaLcParenR"/>
              </a:pPr>
              <a:r>
                <a:rPr lang="tr-TR" sz="1600" i="1" dirty="0">
                  <a:solidFill>
                    <a:srgbClr val="000000"/>
                  </a:solidFill>
                  <a:latin typeface="Calibri" pitchFamily="34" charset="0"/>
                  <a:cs typeface="Calibri" pitchFamily="34" charset="0"/>
                </a:rPr>
                <a:t>Kişisel koruyucular</a:t>
              </a:r>
            </a:p>
            <a:p>
              <a:pPr marL="800100" lvl="1" indent="-342900">
                <a:buFont typeface="+mj-lt"/>
                <a:buAutoNum type="alphaLcParenR"/>
              </a:pPr>
              <a:r>
                <a:rPr lang="tr-TR" sz="1600" i="1" dirty="0">
                  <a:solidFill>
                    <a:srgbClr val="000000"/>
                  </a:solidFill>
                  <a:latin typeface="Calibri" pitchFamily="34" charset="0"/>
                  <a:cs typeface="Calibri" pitchFamily="34" charset="0"/>
                </a:rPr>
                <a:t>İşe giriş muayenesi</a:t>
              </a:r>
            </a:p>
            <a:p>
              <a:pPr marL="800100" lvl="1" indent="-342900">
                <a:buFont typeface="+mj-lt"/>
                <a:buAutoNum type="alphaLcParenR"/>
              </a:pPr>
              <a:r>
                <a:rPr lang="tr-TR" sz="1600" i="1" dirty="0">
                  <a:solidFill>
                    <a:srgbClr val="FF0000"/>
                  </a:solidFill>
                  <a:latin typeface="Calibri" pitchFamily="34" charset="0"/>
                  <a:cs typeface="Calibri" pitchFamily="34" charset="0"/>
                </a:rPr>
                <a:t>Kaynakta kontrol</a:t>
              </a:r>
            </a:p>
          </p:txBody>
        </p:sp>
      </p:grpSp>
      <p:grpSp>
        <p:nvGrpSpPr>
          <p:cNvPr id="89" name="Grup 88"/>
          <p:cNvGrpSpPr/>
          <p:nvPr/>
        </p:nvGrpSpPr>
        <p:grpSpPr>
          <a:xfrm>
            <a:off x="207433" y="3705890"/>
            <a:ext cx="1482725" cy="1482725"/>
            <a:chOff x="314746" y="4658390"/>
            <a:chExt cx="1482725" cy="1482725"/>
          </a:xfrm>
        </p:grpSpPr>
        <p:grpSp>
          <p:nvGrpSpPr>
            <p:cNvPr id="90" name="Group 8"/>
            <p:cNvGrpSpPr>
              <a:grpSpLocks/>
            </p:cNvGrpSpPr>
            <p:nvPr/>
          </p:nvGrpSpPr>
          <p:grpSpPr bwMode="auto">
            <a:xfrm>
              <a:off x="314746" y="4658390"/>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753326" y="2902672"/>
            <a:ext cx="7151432" cy="341632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çalışanların iş kazalarına karşı iş sağlığı ve güvenliği kapsamında korunabilmesi için temel "Koruma </a:t>
            </a:r>
            <a:r>
              <a:rPr lang="tr-TR" sz="1600" b="1" i="1" dirty="0" err="1">
                <a:solidFill>
                  <a:srgbClr val="000000"/>
                </a:solidFill>
                <a:latin typeface="Calibri" pitchFamily="34" charset="0"/>
                <a:cs typeface="Calibri" pitchFamily="34" charset="0"/>
              </a:rPr>
              <a:t>Önlemleri"nden</a:t>
            </a:r>
            <a:r>
              <a:rPr lang="tr-TR" sz="1600" b="1" i="1" dirty="0">
                <a:solidFill>
                  <a:srgbClr val="000000"/>
                </a:solidFill>
                <a:latin typeface="Calibri" pitchFamily="34" charset="0"/>
                <a:cs typeface="Calibri" pitchFamily="34" charset="0"/>
              </a:rPr>
              <a:t> birisi olarak kabul edilemez</a:t>
            </a:r>
            <a:r>
              <a:rPr lang="tr-TR" sz="1600" b="1" i="1" dirty="0" smtClean="0">
                <a:solidFill>
                  <a:srgbClr val="000000"/>
                </a:solidFill>
                <a:latin typeface="Calibri" pitchFamily="34" charset="0"/>
                <a:cs typeface="Calibri" pitchFamily="34" charset="0"/>
              </a:rPr>
              <a:t>?</a:t>
            </a:r>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400" i="1" dirty="0">
                <a:solidFill>
                  <a:srgbClr val="000000"/>
                </a:solidFill>
                <a:latin typeface="Calibri" pitchFamily="34" charset="0"/>
                <a:cs typeface="Calibri" pitchFamily="34" charset="0"/>
              </a:rPr>
              <a:t>Kaynağında koruma önlemleri: İş güvenliğini tehdit eden tehlikeli unsurlar tespit edilip bu unsurlar güvenli olanlar ile kaynağında </a:t>
            </a:r>
            <a:r>
              <a:rPr lang="tr-TR" sz="1400" i="1" dirty="0" smtClean="0">
                <a:solidFill>
                  <a:srgbClr val="000000"/>
                </a:solidFill>
                <a:latin typeface="Calibri" pitchFamily="34" charset="0"/>
                <a:cs typeface="Calibri" pitchFamily="34" charset="0"/>
              </a:rPr>
              <a:t>değiştirilir</a:t>
            </a:r>
            <a:endParaRPr lang="tr-TR" sz="1400" i="1" dirty="0">
              <a:solidFill>
                <a:srgbClr val="000000"/>
              </a:solidFill>
              <a:latin typeface="Calibri" pitchFamily="34" charset="0"/>
              <a:cs typeface="Calibri" pitchFamily="34" charset="0"/>
            </a:endParaRPr>
          </a:p>
          <a:p>
            <a:pPr marL="800100" lvl="1" indent="-342900">
              <a:buFont typeface="+mj-lt"/>
              <a:buAutoNum type="alphaLcParenR"/>
            </a:pPr>
            <a:r>
              <a:rPr lang="tr-TR" sz="1400" i="1" dirty="0">
                <a:solidFill>
                  <a:srgbClr val="FF0000"/>
                </a:solidFill>
                <a:latin typeface="Calibri" pitchFamily="34" charset="0"/>
                <a:cs typeface="Calibri" pitchFamily="34" charset="0"/>
              </a:rPr>
              <a:t>Malzemeye yönelik koruma önlemleri: İş sağlığı ve güvenliğini tehdit eden malzemeler tespit edilir ve bu malzemeler olabildiğince iş sağlığı ve güvenliğini tehdit etmeyen malzemeler ile değiştirilir.</a:t>
            </a:r>
          </a:p>
          <a:p>
            <a:pPr marL="800100" lvl="1" indent="-342900">
              <a:buFont typeface="+mj-lt"/>
              <a:buAutoNum type="alphaLcParenR"/>
            </a:pPr>
            <a:r>
              <a:rPr lang="tr-TR" sz="1400" i="1" dirty="0">
                <a:solidFill>
                  <a:srgbClr val="000000"/>
                </a:solidFill>
                <a:latin typeface="Calibri" pitchFamily="34" charset="0"/>
                <a:cs typeface="Calibri" pitchFamily="34" charset="0"/>
              </a:rPr>
              <a:t>Kişiye yönelik koruma önlemleri: Çalışma ortamındaki tehlikeli unsurların yok edilmemesi veya azaltılamaması durumunda çalışanların korunması için onlara kişisel koruyucu donanımlar </a:t>
            </a:r>
            <a:r>
              <a:rPr lang="tr-TR" sz="1400" i="1" dirty="0" smtClean="0">
                <a:solidFill>
                  <a:srgbClr val="000000"/>
                </a:solidFill>
                <a:latin typeface="Calibri" pitchFamily="34" charset="0"/>
                <a:cs typeface="Calibri" pitchFamily="34" charset="0"/>
              </a:rPr>
              <a:t>verilir</a:t>
            </a:r>
            <a:endParaRPr lang="tr-TR" sz="1400" i="1" dirty="0">
              <a:solidFill>
                <a:srgbClr val="000000"/>
              </a:solidFill>
              <a:latin typeface="Calibri" pitchFamily="34" charset="0"/>
              <a:cs typeface="Calibri" pitchFamily="34" charset="0"/>
            </a:endParaRPr>
          </a:p>
          <a:p>
            <a:pPr marL="800100" lvl="1" indent="-342900">
              <a:buFont typeface="+mj-lt"/>
              <a:buAutoNum type="alphaLcParenR"/>
            </a:pPr>
            <a:r>
              <a:rPr lang="tr-TR" sz="1400" i="1" dirty="0">
                <a:solidFill>
                  <a:srgbClr val="000000"/>
                </a:solidFill>
                <a:latin typeface="Calibri" pitchFamily="34" charset="0"/>
                <a:cs typeface="Calibri" pitchFamily="34" charset="0"/>
              </a:rPr>
              <a:t>Ortama yönelik koruma önlemleri: Çalışma ortamında iş sağlığı ve güvenliğini tehdit eden tehlikeli unsurlar tespit edilip, ya bu unsurlar veya etkileri ortadan kaldırılır veya azaltılır, ya da tehlikeli unsurların bulunduğu bu ortam sağlıklı ortamdan tecrit edilir ve bu ortama giriş ve çıkışlar kısıtlanır</a:t>
            </a:r>
            <a:r>
              <a:rPr lang="tr-TR" sz="1400" i="1" dirty="0" smtClean="0">
                <a:solidFill>
                  <a:srgbClr val="000000"/>
                </a:solidFill>
                <a:latin typeface="Calibri" pitchFamily="34" charset="0"/>
                <a:cs typeface="Calibri" pitchFamily="34" charset="0"/>
              </a:rPr>
              <a:t>	</a:t>
            </a:r>
            <a:endParaRPr lang="tr-TR" sz="14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2423953806"/>
      </p:ext>
    </p:extLst>
  </p:cSld>
  <p:clrMapOvr>
    <a:masterClrMapping/>
  </p:clrMapOvr>
  <p:transition>
    <p:fade/>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DÜZELTİLMİŞ GÜRÜLTÜ MARUZİYET DÜZEYLERİ</a:t>
            </a:r>
            <a:endPar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2653251455"/>
              </p:ext>
            </p:extLst>
          </p:nvPr>
        </p:nvGraphicFramePr>
        <p:xfrm>
          <a:off x="0" y="1058866"/>
          <a:ext cx="9144001" cy="4732376"/>
        </p:xfrm>
        <a:graphic>
          <a:graphicData uri="http://schemas.openxmlformats.org/drawingml/2006/table">
            <a:tbl>
              <a:tblPr firstRow="1" bandRow="1"/>
              <a:tblGrid>
                <a:gridCol w="2695675"/>
                <a:gridCol w="3224163"/>
                <a:gridCol w="3224163"/>
              </a:tblGrid>
              <a:tr h="66511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bg1"/>
                          </a:solidFill>
                          <a:effectLst/>
                          <a:latin typeface="Calibri" pitchFamily="34" charset="0"/>
                          <a:cs typeface="Calibri" pitchFamily="34" charset="0"/>
                        </a:rPr>
                        <a:t>MAKSİMUM GÜRÜLTÜ DÜZEYİ (dBA)</a:t>
                      </a: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bg1"/>
                          </a:solidFill>
                          <a:effectLst/>
                          <a:latin typeface="Calibri" pitchFamily="34" charset="0"/>
                          <a:cs typeface="Calibri" pitchFamily="34" charset="0"/>
                        </a:rPr>
                        <a:t>MAKSİMUM MARUZİYET DÜZEYİ (OSHA - ILO)</a:t>
                      </a:r>
                      <a:endParaRPr kumimoji="0" lang="en-US" sz="1800" b="1"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bg1"/>
                          </a:solidFill>
                          <a:effectLst/>
                          <a:latin typeface="Calibri" pitchFamily="34" charset="0"/>
                          <a:cs typeface="Calibri" pitchFamily="34" charset="0"/>
                        </a:rPr>
                        <a:t>MAKSİMUM MARUZİYET SÜRESİ (GÜR.KONT. YÖN.)</a:t>
                      </a: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522445">
                <a:tc>
                  <a:txBody>
                    <a:bodyPr/>
                    <a:lstStyle/>
                    <a:p>
                      <a:pPr algn="ctr">
                        <a:spcAft>
                          <a:spcPts val="0"/>
                        </a:spcAft>
                      </a:pPr>
                      <a:r>
                        <a:rPr lang="tr-TR" sz="2000" b="1" dirty="0" smtClean="0">
                          <a:effectLst/>
                          <a:latin typeface="Cambria" pitchFamily="18" charset="0"/>
                          <a:cs typeface="Calibri" pitchFamily="34" charset="0"/>
                        </a:rPr>
                        <a:t>80</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indent="449580" algn="ctr">
                        <a:spcAft>
                          <a:spcPts val="0"/>
                        </a:spcAft>
                      </a:pPr>
                      <a:r>
                        <a:rPr lang="tr-TR" sz="2000" b="1" dirty="0" smtClean="0">
                          <a:effectLst/>
                          <a:latin typeface="Cambria" pitchFamily="18" charset="0"/>
                          <a:cs typeface="Calibri" pitchFamily="34" charset="0"/>
                        </a:rPr>
                        <a:t>16</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algn="ctr"/>
                      <a:r>
                        <a:rPr lang="tr-TR" sz="2000" b="1" dirty="0" smtClean="0">
                          <a:latin typeface="Calibri" pitchFamily="34" charset="0"/>
                          <a:cs typeface="Calibri" pitchFamily="34" charset="0"/>
                        </a:rPr>
                        <a:t>-</a:t>
                      </a:r>
                      <a:endParaRPr lang="tr-TR" sz="2000" b="1" dirty="0">
                        <a:latin typeface="Calibri" pitchFamily="34" charset="0"/>
                        <a:cs typeface="Calibri" pitchFamily="34" charset="0"/>
                      </a:endParaRPr>
                    </a:p>
                  </a:txBody>
                  <a:tcPr marL="91439" marR="91439" marT="45727" marB="45727">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464573">
                <a:tc>
                  <a:txBody>
                    <a:bodyPr/>
                    <a:lstStyle/>
                    <a:p>
                      <a:pPr algn="ctr">
                        <a:spcAft>
                          <a:spcPts val="0"/>
                        </a:spcAft>
                      </a:pPr>
                      <a:r>
                        <a:rPr lang="tr-TR" sz="2000" b="1" dirty="0" smtClean="0">
                          <a:effectLst/>
                          <a:latin typeface="Cambria" pitchFamily="18" charset="0"/>
                          <a:cs typeface="Calibri" pitchFamily="34" charset="0"/>
                        </a:rPr>
                        <a:t>85</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indent="449580" algn="ctr">
                        <a:spcAft>
                          <a:spcPts val="0"/>
                        </a:spcAft>
                      </a:pPr>
                      <a:r>
                        <a:rPr lang="tr-TR" sz="2000" b="1" dirty="0" smtClean="0">
                          <a:effectLst/>
                          <a:latin typeface="Cambria" pitchFamily="18" charset="0"/>
                          <a:ea typeface="+mn-ea"/>
                          <a:cs typeface="Calibri" pitchFamily="34" charset="0"/>
                        </a:rPr>
                        <a:t>           8 / 7,5</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ctr"/>
                      <a:r>
                        <a:rPr lang="tr-TR" sz="2000" b="1" dirty="0" smtClean="0">
                          <a:latin typeface="Calibri" pitchFamily="34" charset="0"/>
                          <a:cs typeface="Calibri" pitchFamily="34" charset="0"/>
                        </a:rPr>
                        <a:t>-</a:t>
                      </a:r>
                      <a:endParaRPr lang="tr-TR" sz="2000" b="1" dirty="0">
                        <a:latin typeface="Calibri" pitchFamily="34" charset="0"/>
                        <a:cs typeface="Calibri" pitchFamily="34" charset="0"/>
                      </a:endParaRPr>
                    </a:p>
                  </a:txBody>
                  <a:tcPr marL="91439" marR="91439" marT="45727" marB="4572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527774">
                <a:tc>
                  <a:txBody>
                    <a:bodyPr/>
                    <a:lstStyle/>
                    <a:p>
                      <a:pPr algn="ctr">
                        <a:spcAft>
                          <a:spcPts val="0"/>
                        </a:spcAft>
                      </a:pPr>
                      <a:r>
                        <a:rPr lang="tr-TR" sz="2000" b="1" dirty="0" smtClean="0">
                          <a:effectLst/>
                          <a:latin typeface="Cambria" pitchFamily="18" charset="0"/>
                          <a:cs typeface="Calibri" pitchFamily="34" charset="0"/>
                        </a:rPr>
                        <a:t>90</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indent="449580" algn="ctr">
                        <a:spcAft>
                          <a:spcPts val="0"/>
                        </a:spcAft>
                      </a:pPr>
                      <a:r>
                        <a:rPr lang="tr-TR" sz="2000" b="1" dirty="0" smtClean="0">
                          <a:effectLst/>
                          <a:latin typeface="Cambria" pitchFamily="18" charset="0"/>
                          <a:cs typeface="Calibri" pitchFamily="34" charset="0"/>
                        </a:rPr>
                        <a:t>4</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algn="ctr"/>
                      <a:r>
                        <a:rPr lang="tr-TR" sz="2000" b="1" dirty="0" smtClean="0">
                          <a:latin typeface="Calibri" pitchFamily="34" charset="0"/>
                          <a:cs typeface="Calibri" pitchFamily="34" charset="0"/>
                        </a:rPr>
                        <a:t>8</a:t>
                      </a:r>
                      <a:endParaRPr lang="tr-TR" sz="2000" b="1" dirty="0">
                        <a:latin typeface="Calibri" pitchFamily="34" charset="0"/>
                        <a:cs typeface="Calibri" pitchFamily="34" charset="0"/>
                      </a:endParaRPr>
                    </a:p>
                  </a:txBody>
                  <a:tcPr marL="91439" marR="91439" marT="45727" marB="4572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512099">
                <a:tc>
                  <a:txBody>
                    <a:bodyPr/>
                    <a:lstStyle/>
                    <a:p>
                      <a:pPr algn="ctr">
                        <a:spcAft>
                          <a:spcPts val="0"/>
                        </a:spcAft>
                      </a:pPr>
                      <a:r>
                        <a:rPr lang="tr-TR" sz="2000" b="1" dirty="0" smtClean="0">
                          <a:effectLst/>
                          <a:latin typeface="Cambria" pitchFamily="18" charset="0"/>
                          <a:cs typeface="Calibri" pitchFamily="34" charset="0"/>
                        </a:rPr>
                        <a:t>95</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indent="449580" algn="ctr">
                        <a:spcAft>
                          <a:spcPts val="0"/>
                        </a:spcAft>
                      </a:pPr>
                      <a:r>
                        <a:rPr lang="tr-TR" sz="2000" b="1" dirty="0" smtClean="0">
                          <a:effectLst/>
                          <a:latin typeface="Cambria" pitchFamily="18" charset="0"/>
                          <a:cs typeface="Calibri" pitchFamily="34" charset="0"/>
                        </a:rPr>
                        <a:t>2</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ctr"/>
                      <a:r>
                        <a:rPr lang="tr-TR" sz="2000" b="1" dirty="0" smtClean="0">
                          <a:latin typeface="Calibri" pitchFamily="34" charset="0"/>
                          <a:cs typeface="Calibri" pitchFamily="34" charset="0"/>
                        </a:rPr>
                        <a:t>4</a:t>
                      </a:r>
                      <a:endParaRPr lang="tr-TR" sz="2000" b="1" dirty="0">
                        <a:latin typeface="Calibri" pitchFamily="34" charset="0"/>
                        <a:cs typeface="Calibri" pitchFamily="34" charset="0"/>
                      </a:endParaRPr>
                    </a:p>
                  </a:txBody>
                  <a:tcPr marL="91439" marR="91439" marT="45727" marB="45727">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510093">
                <a:tc>
                  <a:txBody>
                    <a:bodyPr/>
                    <a:lstStyle/>
                    <a:p>
                      <a:pPr algn="ctr">
                        <a:spcAft>
                          <a:spcPts val="0"/>
                        </a:spcAft>
                      </a:pPr>
                      <a:r>
                        <a:rPr lang="tr-TR" sz="2000" b="1" dirty="0" smtClean="0">
                          <a:effectLst/>
                          <a:latin typeface="Cambria" pitchFamily="18" charset="0"/>
                          <a:cs typeface="Calibri" pitchFamily="34" charset="0"/>
                        </a:rPr>
                        <a:t>100</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indent="449580" algn="ctr">
                        <a:spcAft>
                          <a:spcPts val="0"/>
                        </a:spcAft>
                      </a:pPr>
                      <a:r>
                        <a:rPr lang="tr-TR" sz="2000" b="1" dirty="0" smtClean="0">
                          <a:effectLst/>
                          <a:latin typeface="Cambria" pitchFamily="18" charset="0"/>
                          <a:cs typeface="Calibri" pitchFamily="34" charset="0"/>
                        </a:rPr>
                        <a:t>1</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r>
                        <a:rPr lang="tr-TR" sz="2000" b="1" dirty="0" smtClean="0">
                          <a:latin typeface="Calibri" pitchFamily="34" charset="0"/>
                          <a:cs typeface="Calibri" pitchFamily="34" charset="0"/>
                        </a:rPr>
                        <a:t>2</a:t>
                      </a:r>
                      <a:endParaRPr lang="tr-TR" sz="2000" b="1" dirty="0">
                        <a:latin typeface="Calibri" pitchFamily="34" charset="0"/>
                        <a:cs typeface="Calibri" pitchFamily="34" charset="0"/>
                      </a:endParaRPr>
                    </a:p>
                  </a:txBody>
                  <a:tcPr marL="91439" marR="91439" marT="45727" marB="45727">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510093">
                <a:tc>
                  <a:txBody>
                    <a:bodyPr/>
                    <a:lstStyle/>
                    <a:p>
                      <a:pPr algn="ctr">
                        <a:spcAft>
                          <a:spcPts val="0"/>
                        </a:spcAft>
                      </a:pPr>
                      <a:r>
                        <a:rPr lang="tr-TR" sz="2000" b="1" dirty="0" smtClean="0">
                          <a:effectLst/>
                          <a:latin typeface="Cambria" pitchFamily="18" charset="0"/>
                          <a:ea typeface="+mn-ea"/>
                          <a:cs typeface="Calibri" pitchFamily="34" charset="0"/>
                        </a:rPr>
                        <a:t>105</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indent="449580" algn="ctr">
                        <a:spcAft>
                          <a:spcPts val="0"/>
                        </a:spcAft>
                      </a:pPr>
                      <a:r>
                        <a:rPr lang="tr-TR" sz="2000" b="1" dirty="0" smtClean="0">
                          <a:effectLst/>
                          <a:latin typeface="Cambria" pitchFamily="18" charset="0"/>
                          <a:cs typeface="Calibri" pitchFamily="34" charset="0"/>
                        </a:rPr>
                        <a:t>1/2</a:t>
                      </a:r>
                      <a:endParaRPr lang="tr-TR" sz="2000" b="1" dirty="0">
                        <a:effectLst/>
                        <a:latin typeface="Cambria" pitchFamily="18" charset="0"/>
                        <a:ea typeface="Times New Roman"/>
                        <a:cs typeface="Calibri" pitchFamily="34" charset="0"/>
                      </a:endParaRPr>
                    </a:p>
                  </a:txBody>
                  <a:tcPr marL="68580" marR="68580" marT="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2000" b="1" dirty="0" smtClean="0">
                          <a:latin typeface="Calibri" pitchFamily="34" charset="0"/>
                          <a:cs typeface="Calibri" pitchFamily="34" charset="0"/>
                        </a:rPr>
                        <a:t>1</a:t>
                      </a:r>
                      <a:endParaRPr lang="tr-TR" sz="2000" b="1" dirty="0">
                        <a:latin typeface="Calibri" pitchFamily="34" charset="0"/>
                        <a:cs typeface="Calibri" pitchFamily="34" charset="0"/>
                      </a:endParaRPr>
                    </a:p>
                  </a:txBody>
                  <a:tcPr marL="91439" marR="91439" marT="45727" marB="45727">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510093">
                <a:tc>
                  <a:txBody>
                    <a:bodyPr/>
                    <a:lstStyle/>
                    <a:p>
                      <a:pPr algn="ctr">
                        <a:spcAft>
                          <a:spcPts val="0"/>
                        </a:spcAft>
                      </a:pPr>
                      <a:r>
                        <a:rPr lang="tr-TR" sz="2000" b="1" dirty="0" smtClean="0">
                          <a:effectLst/>
                          <a:latin typeface="Cambria" pitchFamily="18" charset="0"/>
                          <a:ea typeface="+mn-ea"/>
                          <a:cs typeface="Calibri" pitchFamily="34" charset="0"/>
                        </a:rPr>
                        <a:t>110</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indent="449580" algn="ctr">
                        <a:spcAft>
                          <a:spcPts val="0"/>
                        </a:spcAft>
                      </a:pPr>
                      <a:r>
                        <a:rPr lang="tr-TR" sz="2000" b="1" dirty="0" smtClean="0">
                          <a:effectLst/>
                          <a:latin typeface="Cambria" pitchFamily="18" charset="0"/>
                          <a:cs typeface="Calibri" pitchFamily="34" charset="0"/>
                        </a:rPr>
                        <a:t>1/4</a:t>
                      </a:r>
                      <a:endParaRPr lang="tr-TR" sz="2000" b="1" dirty="0">
                        <a:effectLst/>
                        <a:latin typeface="Cambria" pitchFamily="18" charset="0"/>
                        <a:ea typeface="Times New Roman"/>
                        <a:cs typeface="Calibri" pitchFamily="34" charset="0"/>
                      </a:endParaRPr>
                    </a:p>
                  </a:txBody>
                  <a:tcPr marL="68580" marR="68580" marT="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r>
                        <a:rPr lang="tr-TR" sz="2000" b="1" dirty="0" smtClean="0">
                          <a:latin typeface="Calibri" pitchFamily="34" charset="0"/>
                          <a:cs typeface="Calibri" pitchFamily="34" charset="0"/>
                        </a:rPr>
                        <a:t>½</a:t>
                      </a:r>
                      <a:endParaRPr lang="tr-TR" sz="2000" b="1" dirty="0">
                        <a:latin typeface="Calibri" pitchFamily="34" charset="0"/>
                        <a:cs typeface="Calibri" pitchFamily="34" charset="0"/>
                      </a:endParaRPr>
                    </a:p>
                  </a:txBody>
                  <a:tcPr marL="91439" marR="91439" marT="45727" marB="45727">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510093">
                <a:tc>
                  <a:txBody>
                    <a:bodyPr/>
                    <a:lstStyle/>
                    <a:p>
                      <a:pPr algn="ctr">
                        <a:spcAft>
                          <a:spcPts val="0"/>
                        </a:spcAft>
                      </a:pPr>
                      <a:r>
                        <a:rPr lang="tr-TR" sz="2000" b="1" dirty="0" smtClean="0">
                          <a:effectLst/>
                          <a:latin typeface="Cambria" pitchFamily="18" charset="0"/>
                          <a:ea typeface="+mn-ea"/>
                          <a:cs typeface="Calibri" pitchFamily="34" charset="0"/>
                        </a:rPr>
                        <a:t>115</a:t>
                      </a:r>
                      <a:endParaRPr lang="tr-TR" sz="2000" b="1" dirty="0">
                        <a:effectLst/>
                        <a:latin typeface="Cambria" pitchFamily="18" charset="0"/>
                        <a:ea typeface="Times New Roman"/>
                        <a:cs typeface="Calibri" pitchFamily="34" charset="0"/>
                      </a:endParaRPr>
                    </a:p>
                  </a:txBody>
                  <a:tcPr marL="68580" marR="68580" marT="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indent="449580" algn="ctr">
                        <a:spcAft>
                          <a:spcPts val="0"/>
                        </a:spcAft>
                      </a:pPr>
                      <a:r>
                        <a:rPr lang="tr-TR" sz="2000" b="1" dirty="0" smtClean="0">
                          <a:effectLst/>
                          <a:latin typeface="Cambria" pitchFamily="18" charset="0"/>
                          <a:cs typeface="Calibri" pitchFamily="34" charset="0"/>
                        </a:rPr>
                        <a:t>1/8</a:t>
                      </a:r>
                      <a:endParaRPr lang="tr-TR" sz="2000" b="1" dirty="0">
                        <a:effectLst/>
                        <a:latin typeface="Cambria" pitchFamily="18" charset="0"/>
                        <a:ea typeface="Times New Roman"/>
                        <a:cs typeface="Calibri" pitchFamily="34" charset="0"/>
                      </a:endParaRPr>
                    </a:p>
                  </a:txBody>
                  <a:tcPr marL="68580" marR="68580" marT="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2000" b="1" dirty="0" smtClean="0">
                          <a:latin typeface="Calibri" pitchFamily="34" charset="0"/>
                          <a:cs typeface="Calibri" pitchFamily="34" charset="0"/>
                        </a:rPr>
                        <a:t>1/4</a:t>
                      </a:r>
                      <a:endParaRPr lang="tr-TR" sz="2000" b="1" dirty="0">
                        <a:latin typeface="Calibri" pitchFamily="34" charset="0"/>
                        <a:cs typeface="Calibri" pitchFamily="34" charset="0"/>
                      </a:endParaRPr>
                    </a:p>
                  </a:txBody>
                  <a:tcPr marL="91439" marR="91439" marT="45727" marB="45727">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bl>
          </a:graphicData>
        </a:graphic>
      </p:graphicFrame>
      <p:sp>
        <p:nvSpPr>
          <p:cNvPr id="9" name="Dikdörtgen 8"/>
          <p:cNvSpPr/>
          <p:nvPr/>
        </p:nvSpPr>
        <p:spPr>
          <a:xfrm>
            <a:off x="114300" y="5867133"/>
            <a:ext cx="8906875" cy="461665"/>
          </a:xfrm>
          <a:prstGeom prst="rect">
            <a:avLst/>
          </a:prstGeom>
        </p:spPr>
        <p:txBody>
          <a:bodyPr wrap="square">
            <a:spAutoFit/>
          </a:bodyPr>
          <a:lstStyle/>
          <a:p>
            <a:pPr algn="ctr">
              <a:spcAft>
                <a:spcPts val="0"/>
              </a:spcAft>
              <a:buClr>
                <a:srgbClr val="292929"/>
              </a:buClr>
              <a:defRPr/>
            </a:pPr>
            <a:r>
              <a:rPr lang="tr-TR" sz="1200" i="1" dirty="0" smtClean="0">
                <a:solidFill>
                  <a:srgbClr val="000000"/>
                </a:solidFill>
                <a:latin typeface="Calibri" pitchFamily="34" charset="0"/>
                <a:cs typeface="Calibri" pitchFamily="34" charset="0"/>
              </a:rPr>
              <a:t>«Sağlık </a:t>
            </a:r>
            <a:r>
              <a:rPr lang="tr-TR" sz="1200" i="1" dirty="0">
                <a:solidFill>
                  <a:srgbClr val="000000"/>
                </a:solidFill>
                <a:latin typeface="Calibri" pitchFamily="34" charset="0"/>
                <a:cs typeface="Calibri" pitchFamily="34" charset="0"/>
              </a:rPr>
              <a:t>Kuralları Bakımından Günde Ancak </a:t>
            </a:r>
            <a:r>
              <a:rPr lang="tr-TR" sz="1200" b="1" i="1" dirty="0">
                <a:solidFill>
                  <a:srgbClr val="000000"/>
                </a:solidFill>
                <a:latin typeface="Calibri" pitchFamily="34" charset="0"/>
                <a:cs typeface="Calibri" pitchFamily="34" charset="0"/>
              </a:rPr>
              <a:t>7,5</a:t>
            </a:r>
            <a:r>
              <a:rPr lang="tr-TR" sz="1200" i="1" dirty="0">
                <a:solidFill>
                  <a:srgbClr val="000000"/>
                </a:solidFill>
                <a:latin typeface="Calibri" pitchFamily="34" charset="0"/>
                <a:cs typeface="Calibri" pitchFamily="34" charset="0"/>
              </a:rPr>
              <a:t> Saat veya Daha Az Çalışılması Gereken İşler Hakkında Yönetmelik 15.04.2004/25434 </a:t>
            </a:r>
            <a:r>
              <a:rPr lang="tr-TR" sz="1200" i="1" dirty="0" smtClean="0">
                <a:solidFill>
                  <a:srgbClr val="000000"/>
                </a:solidFill>
                <a:latin typeface="Calibri" pitchFamily="34" charset="0"/>
                <a:cs typeface="Calibri" pitchFamily="34" charset="0"/>
              </a:rPr>
              <a:t>Madde-4»</a:t>
            </a:r>
          </a:p>
          <a:p>
            <a:pPr algn="ctr">
              <a:spcAft>
                <a:spcPts val="0"/>
              </a:spcAft>
              <a:buClr>
                <a:srgbClr val="292929"/>
              </a:buClr>
              <a:defRPr/>
            </a:pPr>
            <a:r>
              <a:rPr lang="tr-TR" sz="1200" i="1" dirty="0" smtClean="0">
                <a:solidFill>
                  <a:srgbClr val="000000"/>
                </a:solidFill>
                <a:latin typeface="Calibri" pitchFamily="34" charset="0"/>
                <a:cs typeface="Calibri" pitchFamily="34" charset="0"/>
              </a:rPr>
              <a:t>«OSHA </a:t>
            </a:r>
            <a:r>
              <a:rPr lang="tr-TR" sz="1200" i="1" dirty="0">
                <a:solidFill>
                  <a:srgbClr val="000000"/>
                </a:solidFill>
                <a:latin typeface="Calibri" pitchFamily="34" charset="0"/>
                <a:cs typeface="Calibri" pitchFamily="34" charset="0"/>
              </a:rPr>
              <a:t>(AB İş Sağlığı Güvenliği Ajansı) (Saat/Gün</a:t>
            </a:r>
            <a:r>
              <a:rPr lang="tr-TR" sz="1200" i="1" dirty="0" smtClean="0">
                <a:solidFill>
                  <a:srgbClr val="000000"/>
                </a:solidFill>
                <a:latin typeface="Calibri" pitchFamily="34" charset="0"/>
                <a:cs typeface="Calibri" pitchFamily="34" charset="0"/>
              </a:rPr>
              <a:t>)»*</a:t>
            </a:r>
            <a:endParaRPr lang="tr-TR" sz="1200" i="1" dirty="0">
              <a:solidFill>
                <a:srgbClr val="000000"/>
              </a:solidFill>
              <a:latin typeface="Calibri" pitchFamily="34" charset="0"/>
              <a:cs typeface="Calibri" pitchFamily="34" charset="0"/>
            </a:endParaRPr>
          </a:p>
        </p:txBody>
      </p:sp>
      <p:grpSp>
        <p:nvGrpSpPr>
          <p:cNvPr id="10" name="Grup 9"/>
          <p:cNvGrpSpPr/>
          <p:nvPr/>
        </p:nvGrpSpPr>
        <p:grpSpPr>
          <a:xfrm>
            <a:off x="125132" y="6115050"/>
            <a:ext cx="6162416" cy="663371"/>
            <a:chOff x="2644311" y="5451679"/>
            <a:chExt cx="6162416" cy="663371"/>
          </a:xfrm>
        </p:grpSpPr>
        <p:grpSp>
          <p:nvGrpSpPr>
            <p:cNvPr id="11" name="Group 51"/>
            <p:cNvGrpSpPr>
              <a:grpSpLocks/>
            </p:cNvGrpSpPr>
            <p:nvPr/>
          </p:nvGrpSpPr>
          <p:grpSpPr bwMode="auto">
            <a:xfrm>
              <a:off x="2644311" y="5451679"/>
              <a:ext cx="648968" cy="663371"/>
              <a:chOff x="1868" y="1082"/>
              <a:chExt cx="1942" cy="1942"/>
            </a:xfrm>
          </p:grpSpPr>
          <p:sp>
            <p:nvSpPr>
              <p:cNvPr id="13"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1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15"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1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1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1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19" name="Group 58"/>
              <p:cNvGrpSpPr>
                <a:grpSpLocks noChangeAspect="1"/>
              </p:cNvGrpSpPr>
              <p:nvPr/>
            </p:nvGrpSpPr>
            <p:grpSpPr bwMode="auto">
              <a:xfrm>
                <a:off x="2808" y="2807"/>
                <a:ext cx="62" cy="63"/>
                <a:chOff x="1684" y="2400"/>
                <a:chExt cx="41" cy="41"/>
              </a:xfrm>
            </p:grpSpPr>
            <p:sp>
              <p:nvSpPr>
                <p:cNvPr id="2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2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20" name="Group 61"/>
              <p:cNvGrpSpPr>
                <a:grpSpLocks noChangeAspect="1"/>
              </p:cNvGrpSpPr>
              <p:nvPr/>
            </p:nvGrpSpPr>
            <p:grpSpPr bwMode="auto">
              <a:xfrm>
                <a:off x="2808" y="1211"/>
                <a:ext cx="62" cy="63"/>
                <a:chOff x="1684" y="2400"/>
                <a:chExt cx="41" cy="41"/>
              </a:xfrm>
            </p:grpSpPr>
            <p:sp>
              <p:nvSpPr>
                <p:cNvPr id="2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2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2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2"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8059013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89" name="Grup 88"/>
          <p:cNvGrpSpPr/>
          <p:nvPr/>
        </p:nvGrpSpPr>
        <p:grpSpPr>
          <a:xfrm>
            <a:off x="263692" y="1099424"/>
            <a:ext cx="1482725" cy="1482725"/>
            <a:chOff x="326122" y="3086598"/>
            <a:chExt cx="1482725" cy="1482725"/>
          </a:xfrm>
        </p:grpSpPr>
        <p:grpSp>
          <p:nvGrpSpPr>
            <p:cNvPr id="90" name="Group 8"/>
            <p:cNvGrpSpPr>
              <a:grpSpLocks/>
            </p:cNvGrpSpPr>
            <p:nvPr/>
          </p:nvGrpSpPr>
          <p:grpSpPr bwMode="auto">
            <a:xfrm>
              <a:off x="326122" y="3086598"/>
              <a:ext cx="1482725" cy="1482725"/>
              <a:chOff x="1166" y="1342"/>
              <a:chExt cx="934" cy="934"/>
            </a:xfrm>
          </p:grpSpPr>
          <p:grpSp>
            <p:nvGrpSpPr>
              <p:cNvPr id="92" name="Group 9"/>
              <p:cNvGrpSpPr>
                <a:grpSpLocks/>
              </p:cNvGrpSpPr>
              <p:nvPr/>
            </p:nvGrpSpPr>
            <p:grpSpPr bwMode="auto">
              <a:xfrm>
                <a:off x="1166" y="1342"/>
                <a:ext cx="934" cy="934"/>
                <a:chOff x="1710" y="1035"/>
                <a:chExt cx="2316" cy="2316"/>
              </a:xfrm>
            </p:grpSpPr>
            <p:grpSp>
              <p:nvGrpSpPr>
                <p:cNvPr id="94" name="Group 10"/>
                <p:cNvGrpSpPr>
                  <a:grpSpLocks/>
                </p:cNvGrpSpPr>
                <p:nvPr/>
              </p:nvGrpSpPr>
              <p:grpSpPr bwMode="auto">
                <a:xfrm rot="3600000">
                  <a:off x="1710" y="1035"/>
                  <a:ext cx="2316" cy="2316"/>
                  <a:chOff x="1710" y="1035"/>
                  <a:chExt cx="2316" cy="2316"/>
                </a:xfrm>
              </p:grpSpPr>
              <p:sp>
                <p:nvSpPr>
                  <p:cNvPr id="9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0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0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95" name="Group 14"/>
                <p:cNvGrpSpPr>
                  <a:grpSpLocks/>
                </p:cNvGrpSpPr>
                <p:nvPr/>
              </p:nvGrpSpPr>
              <p:grpSpPr bwMode="auto">
                <a:xfrm rot="7200000">
                  <a:off x="2059" y="1386"/>
                  <a:ext cx="1616" cy="1614"/>
                  <a:chOff x="2060" y="1387"/>
                  <a:chExt cx="1616" cy="1614"/>
                </a:xfrm>
              </p:grpSpPr>
              <p:sp>
                <p:nvSpPr>
                  <p:cNvPr id="9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9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93"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91"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02" name="Dikdörtgen 101"/>
          <p:cNvSpPr>
            <a:spLocks noChangeAspect="1"/>
          </p:cNvSpPr>
          <p:nvPr/>
        </p:nvSpPr>
        <p:spPr>
          <a:xfrm>
            <a:off x="1809585" y="1054083"/>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Bir işyerinde gürültü düzeyi 85dB ise ILO standardına göre </a:t>
            </a:r>
            <a:r>
              <a:rPr lang="tr-TR" sz="1600" b="1" i="1" dirty="0" err="1">
                <a:solidFill>
                  <a:srgbClr val="000000"/>
                </a:solidFill>
                <a:latin typeface="Calibri" pitchFamily="34" charset="0"/>
                <a:cs typeface="Calibri" pitchFamily="34" charset="0"/>
              </a:rPr>
              <a:t>işgörenler</a:t>
            </a:r>
            <a:r>
              <a:rPr lang="tr-TR" sz="1600" b="1" i="1" dirty="0">
                <a:solidFill>
                  <a:srgbClr val="000000"/>
                </a:solidFill>
                <a:latin typeface="Calibri" pitchFamily="34" charset="0"/>
                <a:cs typeface="Calibri" pitchFamily="34" charset="0"/>
              </a:rPr>
              <a:t> bu ortamda kaç saat çalıştırılmalıdırlar?</a:t>
            </a:r>
          </a:p>
          <a:p>
            <a:pPr marL="800100" lvl="1" indent="-342900">
              <a:buFont typeface="+mj-lt"/>
              <a:buAutoNum type="alphaLcParenR"/>
            </a:pPr>
            <a:r>
              <a:rPr lang="tr-TR" sz="1600" i="1" dirty="0">
                <a:solidFill>
                  <a:srgbClr val="000000"/>
                </a:solidFill>
                <a:latin typeface="Calibri" pitchFamily="34" charset="0"/>
                <a:cs typeface="Calibri" pitchFamily="34" charset="0"/>
              </a:rPr>
              <a:t>8,5 </a:t>
            </a:r>
          </a:p>
          <a:p>
            <a:pPr marL="800100" lvl="1" indent="-342900">
              <a:buFont typeface="+mj-lt"/>
              <a:buAutoNum type="alphaLcParenR"/>
            </a:pPr>
            <a:r>
              <a:rPr lang="tr-TR" sz="1600" i="1" dirty="0">
                <a:solidFill>
                  <a:srgbClr val="FF0000"/>
                </a:solidFill>
                <a:latin typeface="Calibri" pitchFamily="34" charset="0"/>
                <a:cs typeface="Calibri" pitchFamily="34" charset="0"/>
              </a:rPr>
              <a:t>8</a:t>
            </a:r>
          </a:p>
          <a:p>
            <a:pPr marL="800100" lvl="1" indent="-342900">
              <a:buFont typeface="+mj-lt"/>
              <a:buAutoNum type="alphaLcParenR"/>
            </a:pPr>
            <a:r>
              <a:rPr lang="tr-TR" sz="1600" i="1" dirty="0">
                <a:solidFill>
                  <a:srgbClr val="000000"/>
                </a:solidFill>
                <a:latin typeface="Calibri" pitchFamily="34" charset="0"/>
                <a:cs typeface="Calibri" pitchFamily="34" charset="0"/>
              </a:rPr>
              <a:t>7,5 </a:t>
            </a:r>
          </a:p>
          <a:p>
            <a:pPr marL="800100" lvl="1" indent="-342900">
              <a:buFont typeface="+mj-lt"/>
              <a:buAutoNum type="alphaLcParenR"/>
            </a:pPr>
            <a:r>
              <a:rPr lang="tr-TR" sz="1600" i="1" dirty="0">
                <a:solidFill>
                  <a:srgbClr val="000000"/>
                </a:solidFill>
                <a:latin typeface="Calibri" pitchFamily="34" charset="0"/>
                <a:cs typeface="Calibri" pitchFamily="34" charset="0"/>
              </a:rPr>
              <a:t>7</a:t>
            </a:r>
          </a:p>
        </p:txBody>
      </p:sp>
    </p:spTree>
    <p:extLst>
      <p:ext uri="{BB962C8B-B14F-4D97-AF65-F5344CB8AC3E}">
        <p14:creationId xmlns:p14="http://schemas.microsoft.com/office/powerpoint/2010/main" val="41834357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wipe(down)">
                                      <p:cBhvr>
                                        <p:cTn id="7" dur="500"/>
                                        <p:tgtEl>
                                          <p:spTgt spid="8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2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TIBBİ – 1 </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800" dirty="0">
                <a:solidFill>
                  <a:srgbClr val="000000"/>
                </a:solidFill>
                <a:latin typeface="Calibri" pitchFamily="34" charset="0"/>
                <a:cs typeface="Calibri" pitchFamily="34" charset="0"/>
              </a:rPr>
              <a:t> </a:t>
            </a:r>
            <a:endParaRPr lang="tr-TR" sz="800" dirty="0" smtClean="0">
              <a:solidFill>
                <a:srgbClr val="000000"/>
              </a:solidFill>
              <a:latin typeface="Calibri" pitchFamily="34" charset="0"/>
              <a:cs typeface="Calibri" pitchFamily="34" charset="0"/>
            </a:endParaRPr>
          </a:p>
          <a:p>
            <a:pPr algn="ctr">
              <a:spcAft>
                <a:spcPts val="0"/>
              </a:spcAft>
              <a:buClr>
                <a:srgbClr val="292929"/>
              </a:buClr>
              <a:defRPr/>
            </a:pPr>
            <a:r>
              <a:rPr lang="tr-TR" sz="2000" dirty="0">
                <a:solidFill>
                  <a:srgbClr val="000000"/>
                </a:solidFill>
                <a:latin typeface="Calibri" pitchFamily="34" charset="0"/>
                <a:cs typeface="Calibri" pitchFamily="34" charset="0"/>
              </a:rPr>
              <a:t>Gürültülü işlerde çalışacakların </a:t>
            </a:r>
            <a:r>
              <a:rPr lang="tr-TR" sz="2000" b="1" dirty="0">
                <a:solidFill>
                  <a:srgbClr val="000000"/>
                </a:solidFill>
                <a:latin typeface="Calibri" pitchFamily="34" charset="0"/>
                <a:cs typeface="Calibri" pitchFamily="34" charset="0"/>
              </a:rPr>
              <a:t>işe girişlerinde odyogramları alınmalı </a:t>
            </a:r>
            <a:r>
              <a:rPr lang="tr-TR" sz="2000" dirty="0">
                <a:solidFill>
                  <a:srgbClr val="000000"/>
                </a:solidFill>
                <a:latin typeface="Calibri" pitchFamily="34" charset="0"/>
                <a:cs typeface="Calibri" pitchFamily="34" charset="0"/>
              </a:rPr>
              <a:t>ve sağlıklı olanlar çalıştırılmalı,</a:t>
            </a:r>
          </a:p>
          <a:p>
            <a:pPr algn="ctr">
              <a:spcAft>
                <a:spcPts val="0"/>
              </a:spcAft>
              <a:buClr>
                <a:srgbClr val="292929"/>
              </a:buClr>
              <a:defRPr/>
            </a:pPr>
            <a:r>
              <a:rPr lang="tr-TR" sz="800" dirty="0">
                <a:solidFill>
                  <a:srgbClr val="000000"/>
                </a:solidFill>
                <a:latin typeface="Calibri" pitchFamily="34" charset="0"/>
                <a:cs typeface="Calibri" pitchFamily="34" charset="0"/>
              </a:rPr>
              <a:t> </a:t>
            </a:r>
          </a:p>
          <a:p>
            <a:pPr algn="ctr">
              <a:spcAft>
                <a:spcPts val="0"/>
              </a:spcAft>
              <a:buClr>
                <a:srgbClr val="292929"/>
              </a:buClr>
              <a:defRPr/>
            </a:pPr>
            <a:r>
              <a:rPr lang="tr-TR" sz="2000" dirty="0">
                <a:solidFill>
                  <a:srgbClr val="000000"/>
                </a:solidFill>
                <a:latin typeface="Calibri" pitchFamily="34" charset="0"/>
                <a:cs typeface="Calibri" pitchFamily="34" charset="0"/>
              </a:rPr>
              <a:t>Gürültülü işlerde çalışanların, </a:t>
            </a:r>
            <a:r>
              <a:rPr lang="tr-TR" sz="2000" b="1" dirty="0">
                <a:solidFill>
                  <a:srgbClr val="000000"/>
                </a:solidFill>
                <a:latin typeface="Calibri" pitchFamily="34" charset="0"/>
                <a:cs typeface="Calibri" pitchFamily="34" charset="0"/>
              </a:rPr>
              <a:t>her </a:t>
            </a:r>
            <a:r>
              <a:rPr lang="tr-TR" sz="2000" b="1" dirty="0" smtClean="0">
                <a:solidFill>
                  <a:srgbClr val="000000"/>
                </a:solidFill>
                <a:latin typeface="Calibri" pitchFamily="34" charset="0"/>
                <a:cs typeface="Calibri" pitchFamily="34" charset="0"/>
              </a:rPr>
              <a:t>6 </a:t>
            </a:r>
            <a:r>
              <a:rPr lang="tr-TR" sz="2000" b="1" dirty="0">
                <a:solidFill>
                  <a:srgbClr val="000000"/>
                </a:solidFill>
                <a:latin typeface="Calibri" pitchFamily="34" charset="0"/>
                <a:cs typeface="Calibri" pitchFamily="34" charset="0"/>
              </a:rPr>
              <a:t>ayda bir odyogramları alınmalı </a:t>
            </a:r>
            <a:r>
              <a:rPr lang="tr-TR" sz="2000" dirty="0">
                <a:solidFill>
                  <a:srgbClr val="000000"/>
                </a:solidFill>
                <a:latin typeface="Calibri" pitchFamily="34" charset="0"/>
                <a:cs typeface="Calibri" pitchFamily="34" charset="0"/>
              </a:rPr>
              <a:t>ve işitme kaybı  görülenlerde  gerekli tedbirler </a:t>
            </a:r>
            <a:r>
              <a:rPr lang="tr-TR" sz="2000" dirty="0" smtClean="0">
                <a:solidFill>
                  <a:srgbClr val="000000"/>
                </a:solidFill>
                <a:latin typeface="Calibri" pitchFamily="34" charset="0"/>
                <a:cs typeface="Calibri" pitchFamily="34" charset="0"/>
              </a:rPr>
              <a:t>alınmalı,</a:t>
            </a:r>
          </a:p>
          <a:p>
            <a:pPr algn="ctr">
              <a:spcAft>
                <a:spcPts val="0"/>
              </a:spcAft>
              <a:buClr>
                <a:srgbClr val="292929"/>
              </a:buClr>
              <a:defRPr/>
            </a:pPr>
            <a:endParaRPr lang="tr-TR" sz="800" dirty="0" smtClean="0">
              <a:solidFill>
                <a:srgbClr val="000000"/>
              </a:solidFill>
              <a:latin typeface="Calibri" pitchFamily="34" charset="0"/>
              <a:cs typeface="Calibri" pitchFamily="34" charset="0"/>
            </a:endParaRPr>
          </a:p>
          <a:p>
            <a:pPr algn="ctr">
              <a:spcAft>
                <a:spcPts val="0"/>
              </a:spcAft>
              <a:buClr>
                <a:srgbClr val="292929"/>
              </a:buClr>
              <a:defRPr/>
            </a:pPr>
            <a:r>
              <a:rPr lang="tr-TR" sz="2000" dirty="0">
                <a:solidFill>
                  <a:srgbClr val="000000"/>
                </a:solidFill>
                <a:latin typeface="Calibri" pitchFamily="34" charset="0"/>
                <a:cs typeface="Calibri" pitchFamily="34" charset="0"/>
              </a:rPr>
              <a:t>İş  kazalarının  önlenmesinde kesin denilebilecek yeterli  önlem alınabiliniyorsa, </a:t>
            </a:r>
            <a:r>
              <a:rPr lang="tr-TR" sz="2000" b="1" dirty="0">
                <a:solidFill>
                  <a:srgbClr val="000000"/>
                </a:solidFill>
                <a:latin typeface="Calibri" pitchFamily="34" charset="0"/>
                <a:cs typeface="Calibri" pitchFamily="34" charset="0"/>
              </a:rPr>
              <a:t>gürültülü işlerde doğuştan sağır ve dilsizlerin</a:t>
            </a:r>
            <a:r>
              <a:rPr lang="tr-TR" sz="2000" dirty="0">
                <a:solidFill>
                  <a:srgbClr val="000000"/>
                </a:solidFill>
                <a:latin typeface="Calibri" pitchFamily="34" charset="0"/>
                <a:cs typeface="Calibri" pitchFamily="34" charset="0"/>
              </a:rPr>
              <a:t> çalıştırılması </a:t>
            </a:r>
            <a:r>
              <a:rPr lang="tr-TR" sz="2000" dirty="0" smtClean="0">
                <a:solidFill>
                  <a:srgbClr val="000000"/>
                </a:solidFill>
                <a:latin typeface="Calibri" pitchFamily="34" charset="0"/>
                <a:cs typeface="Calibri" pitchFamily="34" charset="0"/>
              </a:rPr>
              <a:t>düşünülebilir</a:t>
            </a:r>
            <a:r>
              <a:rPr lang="tr-TR" sz="2000" dirty="0">
                <a:solidFill>
                  <a:srgbClr val="000000"/>
                </a:solidFill>
                <a:latin typeface="Calibri" pitchFamily="34" charset="0"/>
                <a:cs typeface="Calibri" pitchFamily="34" charset="0"/>
              </a:rPr>
              <a:t>,</a:t>
            </a:r>
          </a:p>
          <a:p>
            <a:pPr algn="ctr">
              <a:spcAft>
                <a:spcPts val="0"/>
              </a:spcAft>
              <a:buClr>
                <a:srgbClr val="292929"/>
              </a:buClr>
              <a:defRPr/>
            </a:pPr>
            <a:endParaRPr lang="tr-TR" sz="2000"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dirty="0">
              <a:solidFill>
                <a:srgbClr val="000000"/>
              </a:solidFill>
              <a:latin typeface="Calibri" pitchFamily="34" charset="0"/>
              <a:cs typeface="Calibri" pitchFamily="34" charset="0"/>
            </a:endParaRPr>
          </a:p>
          <a:p>
            <a:pPr algn="ctr">
              <a:spcAft>
                <a:spcPts val="0"/>
              </a:spcAft>
              <a:buClr>
                <a:srgbClr val="292929"/>
              </a:buClr>
              <a:defRPr/>
            </a:pPr>
            <a:endParaRPr lang="tr-TR" sz="2000" dirty="0">
              <a:solidFill>
                <a:srgbClr val="000000"/>
              </a:solidFill>
              <a:latin typeface="Calibri" pitchFamily="34" charset="0"/>
              <a:cs typeface="Calibri" pitchFamily="34" charset="0"/>
            </a:endParaRPr>
          </a:p>
          <a:p>
            <a:pPr algn="ctr">
              <a:spcAft>
                <a:spcPts val="0"/>
              </a:spcAft>
              <a:buClr>
                <a:srgbClr val="292929"/>
              </a:buClr>
              <a:defRPr/>
            </a:pPr>
            <a:endParaRPr lang="tr-TR" sz="2000"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GÜRÜLTÜDEN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YOLLARI – TIBBİ </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701076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TIBBİ – 2 </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800" dirty="0">
                <a:solidFill>
                  <a:srgbClr val="000000"/>
                </a:solidFill>
                <a:latin typeface="Calibri" pitchFamily="34" charset="0"/>
                <a:cs typeface="Calibri" pitchFamily="34" charset="0"/>
              </a:rPr>
              <a:t> </a:t>
            </a:r>
            <a:endParaRPr lang="tr-TR" sz="800" dirty="0" smtClean="0">
              <a:solidFill>
                <a:srgbClr val="000000"/>
              </a:solidFill>
              <a:latin typeface="Calibri" pitchFamily="34" charset="0"/>
              <a:cs typeface="Calibri" pitchFamily="34" charset="0"/>
            </a:endParaRPr>
          </a:p>
          <a:p>
            <a:pPr lvl="1">
              <a:spcAft>
                <a:spcPts val="0"/>
              </a:spcAft>
              <a:buClr>
                <a:srgbClr val="292929"/>
              </a:buClr>
              <a:defRPr/>
            </a:pPr>
            <a:r>
              <a:rPr lang="tr-TR" sz="2000" b="1" i="1" dirty="0">
                <a:solidFill>
                  <a:srgbClr val="000000"/>
                </a:solidFill>
                <a:latin typeface="Calibri" pitchFamily="34" charset="0"/>
                <a:cs typeface="Calibri" pitchFamily="34" charset="0"/>
              </a:rPr>
              <a:t>Pamuk		: 5 - 16 dB</a:t>
            </a:r>
          </a:p>
          <a:p>
            <a:pPr lvl="1">
              <a:spcAft>
                <a:spcPts val="0"/>
              </a:spcAft>
              <a:buClr>
                <a:srgbClr val="292929"/>
              </a:buClr>
              <a:defRPr/>
            </a:pPr>
            <a:r>
              <a:rPr lang="tr-TR" sz="2000" b="1" i="1" dirty="0">
                <a:solidFill>
                  <a:srgbClr val="000000"/>
                </a:solidFill>
                <a:latin typeface="Calibri" pitchFamily="34" charset="0"/>
                <a:cs typeface="Calibri" pitchFamily="34" charset="0"/>
              </a:rPr>
              <a:t>Parafinli pamuk	: 20 - 35 dB </a:t>
            </a:r>
          </a:p>
          <a:p>
            <a:pPr lvl="1">
              <a:spcAft>
                <a:spcPts val="0"/>
              </a:spcAft>
              <a:buClr>
                <a:srgbClr val="292929"/>
              </a:buClr>
              <a:defRPr/>
            </a:pPr>
            <a:r>
              <a:rPr lang="tr-TR" sz="2000" b="1" i="1" dirty="0" smtClean="0">
                <a:solidFill>
                  <a:srgbClr val="000000"/>
                </a:solidFill>
                <a:latin typeface="Calibri" pitchFamily="34" charset="0"/>
                <a:cs typeface="Calibri" pitchFamily="34" charset="0"/>
              </a:rPr>
              <a:t>Kulak </a:t>
            </a:r>
            <a:r>
              <a:rPr lang="tr-TR" sz="2000" b="1" i="1" dirty="0">
                <a:solidFill>
                  <a:srgbClr val="000000"/>
                </a:solidFill>
                <a:latin typeface="Calibri" pitchFamily="34" charset="0"/>
                <a:cs typeface="Calibri" pitchFamily="34" charset="0"/>
              </a:rPr>
              <a:t>tıkacı	</a:t>
            </a:r>
            <a:r>
              <a:rPr lang="tr-TR" sz="2000" b="1" i="1" dirty="0" smtClean="0">
                <a:solidFill>
                  <a:srgbClr val="000000"/>
                </a:solidFill>
                <a:latin typeface="Calibri" pitchFamily="34" charset="0"/>
                <a:cs typeface="Calibri" pitchFamily="34" charset="0"/>
              </a:rPr>
              <a:t>	: </a:t>
            </a:r>
            <a:r>
              <a:rPr lang="tr-TR" sz="2000" b="1" i="1" dirty="0">
                <a:solidFill>
                  <a:srgbClr val="000000"/>
                </a:solidFill>
                <a:latin typeface="Calibri" pitchFamily="34" charset="0"/>
                <a:cs typeface="Calibri" pitchFamily="34" charset="0"/>
              </a:rPr>
              <a:t>20 - 45 dB</a:t>
            </a:r>
          </a:p>
          <a:p>
            <a:pPr lvl="1">
              <a:spcAft>
                <a:spcPts val="0"/>
              </a:spcAft>
              <a:buClr>
                <a:srgbClr val="292929"/>
              </a:buClr>
              <a:defRPr/>
            </a:pPr>
            <a:r>
              <a:rPr lang="tr-TR" sz="2000" b="1" i="1" dirty="0">
                <a:solidFill>
                  <a:srgbClr val="000000"/>
                </a:solidFill>
                <a:latin typeface="Calibri" pitchFamily="34" charset="0"/>
                <a:cs typeface="Calibri" pitchFamily="34" charset="0"/>
              </a:rPr>
              <a:t>Kulaklık		: 12 - 48 </a:t>
            </a:r>
            <a:r>
              <a:rPr lang="tr-TR" sz="2000" b="1" i="1" dirty="0" smtClean="0">
                <a:solidFill>
                  <a:srgbClr val="000000"/>
                </a:solidFill>
                <a:latin typeface="Calibri" pitchFamily="34" charset="0"/>
                <a:cs typeface="Calibri" pitchFamily="34" charset="0"/>
              </a:rPr>
              <a:t>dB</a:t>
            </a:r>
          </a:p>
          <a:p>
            <a:pPr lvl="1">
              <a:spcAft>
                <a:spcPts val="0"/>
              </a:spcAft>
              <a:buClr>
                <a:srgbClr val="292929"/>
              </a:buClr>
              <a:defRPr/>
            </a:pPr>
            <a:endParaRPr lang="tr-TR" sz="2000" b="1" i="1" dirty="0">
              <a:solidFill>
                <a:srgbClr val="000000"/>
              </a:solidFill>
              <a:latin typeface="Calibri" pitchFamily="34" charset="0"/>
              <a:cs typeface="Calibri" pitchFamily="34" charset="0"/>
            </a:endParaRPr>
          </a:p>
          <a:p>
            <a:pPr lvl="1" algn="ctr">
              <a:spcAft>
                <a:spcPts val="0"/>
              </a:spcAft>
              <a:buClr>
                <a:srgbClr val="292929"/>
              </a:buClr>
              <a:defRPr/>
            </a:pPr>
            <a:r>
              <a:rPr lang="tr-TR" sz="2000" i="1" dirty="0" smtClean="0">
                <a:solidFill>
                  <a:srgbClr val="000000"/>
                </a:solidFill>
                <a:latin typeface="Calibri" pitchFamily="34" charset="0"/>
                <a:cs typeface="Calibri" pitchFamily="34" charset="0"/>
              </a:rPr>
              <a:t>«Kişiye özel kulaklıklar…»</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dirty="0">
              <a:solidFill>
                <a:srgbClr val="000000"/>
              </a:solidFill>
              <a:latin typeface="Calibri" pitchFamily="34" charset="0"/>
              <a:cs typeface="Calibri" pitchFamily="34" charset="0"/>
            </a:endParaRPr>
          </a:p>
          <a:p>
            <a:pPr algn="ctr">
              <a:spcAft>
                <a:spcPts val="0"/>
              </a:spcAft>
              <a:buClr>
                <a:srgbClr val="292929"/>
              </a:buClr>
              <a:defRPr/>
            </a:pPr>
            <a:r>
              <a:rPr lang="tr-TR" sz="2000"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GÜRÜLTÜDEN KORUNMA YOLLARI – TIBBİ </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5" descr="C:\Documents and Settings\Yigiter\Desktop\gürltü\KULAKq.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13824" y="4724400"/>
            <a:ext cx="2305050" cy="2019300"/>
          </a:xfrm>
          <a:prstGeom prst="rect">
            <a:avLst/>
          </a:prstGeom>
          <a:ln>
            <a:noFill/>
          </a:ln>
          <a:effectLst>
            <a:softEdge rad="112500"/>
          </a:effectLst>
        </p:spPr>
      </p:pic>
    </p:spTree>
    <p:extLst>
      <p:ext uri="{BB962C8B-B14F-4D97-AF65-F5344CB8AC3E}">
        <p14:creationId xmlns:p14="http://schemas.microsoft.com/office/powerpoint/2010/main" val="40005492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 presetClass="entr" presetSubtype="0"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KULAK TIKACI ADAPTASYON PROGRAMI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1815393453"/>
              </p:ext>
            </p:extLst>
          </p:nvPr>
        </p:nvGraphicFramePr>
        <p:xfrm>
          <a:off x="500063" y="1295396"/>
          <a:ext cx="8367713" cy="3895728"/>
        </p:xfrm>
        <a:graphic>
          <a:graphicData uri="http://schemas.openxmlformats.org/drawingml/2006/table">
            <a:tbl>
              <a:tblPr firstRow="1" bandRow="1"/>
              <a:tblGrid>
                <a:gridCol w="2466823"/>
                <a:gridCol w="2950445"/>
                <a:gridCol w="2950445"/>
              </a:tblGrid>
              <a:tr h="649288">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bg1"/>
                          </a:solidFill>
                          <a:effectLst/>
                          <a:latin typeface="Calibri" pitchFamily="34" charset="0"/>
                          <a:cs typeface="Calibri" pitchFamily="34" charset="0"/>
                        </a:rPr>
                        <a:t>İş Günleri</a:t>
                      </a: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bg1"/>
                          </a:solidFill>
                          <a:effectLst/>
                          <a:latin typeface="Calibri" pitchFamily="34" charset="0"/>
                          <a:cs typeface="Calibri" pitchFamily="34" charset="0"/>
                        </a:rPr>
                        <a:t>Sabah</a:t>
                      </a:r>
                      <a:endParaRPr kumimoji="0" lang="en-US" sz="2800" b="0"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bg1"/>
                          </a:solidFill>
                          <a:effectLst/>
                          <a:latin typeface="Calibri" pitchFamily="34" charset="0"/>
                          <a:cs typeface="Calibri" pitchFamily="34" charset="0"/>
                        </a:rPr>
                        <a:t>Öğleden Sonra</a:t>
                      </a:r>
                      <a:endParaRPr kumimoji="0" lang="en-US" sz="2800" b="0"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6492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1.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½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½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6492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2.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1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1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6492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3.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2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2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6492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4.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3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3 Saat</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6492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5.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Tam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914400" marR="0" lvl="2" indent="0" algn="l" defTabSz="914400" rtl="0" eaLnBrk="1" fontAlgn="base" latinLnBrk="0" hangingPunct="1">
                        <a:lnSpc>
                          <a:spcPct val="100000"/>
                        </a:lnSpc>
                        <a:spcBef>
                          <a:spcPct val="20000"/>
                        </a:spcBef>
                        <a:spcAft>
                          <a:spcPct val="0"/>
                        </a:spcAft>
                        <a:buClrTx/>
                        <a:buSzTx/>
                        <a:buFontTx/>
                        <a:buNone/>
                        <a:tabLst/>
                      </a:pPr>
                      <a:r>
                        <a:rPr kumimoji="0" lang="tr-TR" sz="2800" b="0" i="0" u="none" strike="noStrike" cap="none" normalizeH="0" baseline="0" dirty="0" smtClean="0">
                          <a:ln>
                            <a:noFill/>
                          </a:ln>
                          <a:solidFill>
                            <a:schemeClr val="tx1"/>
                          </a:solidFill>
                          <a:effectLst/>
                          <a:latin typeface="Calibri" pitchFamily="34" charset="0"/>
                          <a:cs typeface="Calibri" pitchFamily="34" charset="0"/>
                        </a:rPr>
                        <a:t>Tam Gün</a:t>
                      </a:r>
                      <a:endParaRPr kumimoji="0" lang="en-US" sz="28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bl>
          </a:graphicData>
        </a:graphic>
      </p:graphicFrame>
    </p:spTree>
    <p:extLst>
      <p:ext uri="{BB962C8B-B14F-4D97-AF65-F5344CB8AC3E}">
        <p14:creationId xmlns:p14="http://schemas.microsoft.com/office/powerpoint/2010/main" val="9713330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İşitme Kaybında</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Yaklaşım&amp;Tedavisi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6"/>
          <p:cNvPicPr>
            <a:picLocks noChangeAspect="1" noChangeArrowheads="1"/>
          </p:cNvPicPr>
          <p:nvPr/>
        </p:nvPicPr>
        <p:blipFill>
          <a:blip r:embed="rId3" cstate="print"/>
          <a:srcRect/>
          <a:stretch>
            <a:fillRect/>
          </a:stretch>
        </p:blipFill>
        <p:spPr bwMode="auto">
          <a:xfrm>
            <a:off x="3690657" y="380999"/>
            <a:ext cx="1595718" cy="2466975"/>
          </a:xfrm>
          <a:prstGeom prst="rect">
            <a:avLst/>
          </a:prstGeom>
          <a:noFill/>
          <a:ln w="9525">
            <a:noFill/>
            <a:miter lim="800000"/>
            <a:headEnd/>
            <a:tailEnd/>
          </a:ln>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İŞVEREN SORUMLULUKLARI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8"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06900" indent="-3429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İşçi</a:t>
            </a:r>
            <a:r>
              <a:rPr lang="tr-TR" i="1" dirty="0">
                <a:solidFill>
                  <a:srgbClr val="000000"/>
                </a:solidFill>
                <a:latin typeface="Calibri" pitchFamily="34" charset="0"/>
                <a:cs typeface="Calibri" pitchFamily="34" charset="0"/>
              </a:rPr>
              <a:t>, hekim veya uygun nitelikli diğer bir kişi </a:t>
            </a:r>
            <a:r>
              <a:rPr lang="tr-TR" i="1" dirty="0" smtClean="0">
                <a:solidFill>
                  <a:srgbClr val="000000"/>
                </a:solidFill>
                <a:latin typeface="Calibri" pitchFamily="34" charset="0"/>
                <a:cs typeface="Calibri" pitchFamily="34" charset="0"/>
              </a:rPr>
              <a:t>tarafından </a:t>
            </a:r>
            <a:r>
              <a:rPr lang="tr-TR" i="1" dirty="0">
                <a:solidFill>
                  <a:srgbClr val="000000"/>
                </a:solidFill>
                <a:latin typeface="Calibri" pitchFamily="34" charset="0"/>
                <a:cs typeface="Calibri" pitchFamily="34" charset="0"/>
              </a:rPr>
              <a:t>kendisi ile ilgili sonuçlar hakkında </a:t>
            </a:r>
            <a:r>
              <a:rPr lang="tr-TR" b="1" i="1" dirty="0" smtClean="0">
                <a:solidFill>
                  <a:srgbClr val="000000"/>
                </a:solidFill>
                <a:latin typeface="Calibri" pitchFamily="34" charset="0"/>
                <a:cs typeface="Calibri" pitchFamily="34" charset="0"/>
              </a:rPr>
              <a:t>bilgilendirilmeli,</a:t>
            </a:r>
          </a:p>
          <a:p>
            <a:pPr marL="306900" indent="-342900">
              <a:spcAft>
                <a:spcPts val="0"/>
              </a:spcAft>
              <a:buClr>
                <a:srgbClr val="292929"/>
              </a:buClr>
              <a:buFont typeface="Wingdings" pitchFamily="2" charset="2"/>
              <a:buChar char="ü"/>
              <a:defRPr/>
            </a:pPr>
            <a:r>
              <a:rPr lang="tr-TR" b="1" i="1" dirty="0" smtClean="0">
                <a:solidFill>
                  <a:srgbClr val="000000"/>
                </a:solidFill>
                <a:latin typeface="Calibri" pitchFamily="34" charset="0"/>
                <a:cs typeface="Calibri" pitchFamily="34" charset="0"/>
              </a:rPr>
              <a:t>Maruziyet sonlandırılmalı </a:t>
            </a:r>
            <a:r>
              <a:rPr lang="tr-TR" i="1" dirty="0" smtClean="0">
                <a:solidFill>
                  <a:srgbClr val="000000"/>
                </a:solidFill>
                <a:latin typeface="Calibri" pitchFamily="34" charset="0"/>
                <a:cs typeface="Calibri" pitchFamily="34" charset="0"/>
              </a:rPr>
              <a:t>(iş değiştirme),</a:t>
            </a:r>
          </a:p>
          <a:p>
            <a:pPr marL="306900" indent="-3429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Yapılan </a:t>
            </a:r>
            <a:r>
              <a:rPr lang="tr-TR" b="1" i="1" dirty="0">
                <a:solidFill>
                  <a:srgbClr val="000000"/>
                </a:solidFill>
                <a:latin typeface="Calibri" pitchFamily="34" charset="0"/>
                <a:cs typeface="Calibri" pitchFamily="34" charset="0"/>
              </a:rPr>
              <a:t>risk değerlendirmesi gözden </a:t>
            </a:r>
            <a:r>
              <a:rPr lang="tr-TR" b="1" i="1" dirty="0" smtClean="0">
                <a:solidFill>
                  <a:srgbClr val="000000"/>
                </a:solidFill>
                <a:latin typeface="Calibri" pitchFamily="34" charset="0"/>
                <a:cs typeface="Calibri" pitchFamily="34" charset="0"/>
              </a:rPr>
              <a:t>geçirilmeli,</a:t>
            </a:r>
          </a:p>
          <a:p>
            <a:pPr marL="306900" indent="-3429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Riskleri </a:t>
            </a:r>
            <a:r>
              <a:rPr lang="tr-TR" i="1" dirty="0">
                <a:solidFill>
                  <a:srgbClr val="000000"/>
                </a:solidFill>
                <a:latin typeface="Calibri" pitchFamily="34" charset="0"/>
                <a:cs typeface="Calibri" pitchFamily="34" charset="0"/>
              </a:rPr>
              <a:t>önlemek veya azaltmak için alınan </a:t>
            </a:r>
            <a:r>
              <a:rPr lang="tr-TR" b="1" i="1" dirty="0">
                <a:solidFill>
                  <a:srgbClr val="000000"/>
                </a:solidFill>
                <a:latin typeface="Calibri" pitchFamily="34" charset="0"/>
                <a:cs typeface="Calibri" pitchFamily="34" charset="0"/>
              </a:rPr>
              <a:t>önlemler gözden </a:t>
            </a:r>
            <a:r>
              <a:rPr lang="tr-TR" b="1" i="1" dirty="0" smtClean="0">
                <a:solidFill>
                  <a:srgbClr val="000000"/>
                </a:solidFill>
                <a:latin typeface="Calibri" pitchFamily="34" charset="0"/>
                <a:cs typeface="Calibri" pitchFamily="34" charset="0"/>
              </a:rPr>
              <a:t>geçirilmeli,</a:t>
            </a:r>
          </a:p>
          <a:p>
            <a:pPr marL="306900" indent="-342900">
              <a:spcAft>
                <a:spcPts val="0"/>
              </a:spcAft>
              <a:buClr>
                <a:srgbClr val="292929"/>
              </a:buClr>
              <a:buFont typeface="Wingdings" pitchFamily="2" charset="2"/>
              <a:buChar char="ü"/>
              <a:defRPr/>
            </a:pPr>
            <a:r>
              <a:rPr lang="tr-TR" i="1" dirty="0">
                <a:solidFill>
                  <a:srgbClr val="000000"/>
                </a:solidFill>
                <a:latin typeface="Calibri" pitchFamily="34" charset="0"/>
                <a:cs typeface="Calibri" pitchFamily="34" charset="0"/>
              </a:rPr>
              <a:t>Benzer biçimde maruz kalan işçilerin sağlık durumunun gözden geçirilmesi için de </a:t>
            </a:r>
            <a:r>
              <a:rPr lang="tr-TR" b="1" i="1" dirty="0">
                <a:solidFill>
                  <a:srgbClr val="000000"/>
                </a:solidFill>
                <a:latin typeface="Calibri" pitchFamily="34" charset="0"/>
                <a:cs typeface="Calibri" pitchFamily="34" charset="0"/>
              </a:rPr>
              <a:t>düzenli bir sağlık gözetimi </a:t>
            </a:r>
            <a:r>
              <a:rPr lang="tr-TR" b="1" i="1" dirty="0" smtClean="0">
                <a:solidFill>
                  <a:srgbClr val="000000"/>
                </a:solidFill>
                <a:latin typeface="Calibri" pitchFamily="34" charset="0"/>
                <a:cs typeface="Calibri" pitchFamily="34" charset="0"/>
              </a:rPr>
              <a:t>uygulanmalı,</a:t>
            </a:r>
          </a:p>
          <a:p>
            <a:pPr marL="306900" indent="-3429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İş </a:t>
            </a:r>
            <a:r>
              <a:rPr lang="tr-TR" i="1" dirty="0">
                <a:solidFill>
                  <a:srgbClr val="000000"/>
                </a:solidFill>
                <a:latin typeface="Calibri" pitchFamily="34" charset="0"/>
                <a:cs typeface="Calibri" pitchFamily="34" charset="0"/>
              </a:rPr>
              <a:t>sağlığı uzmanları veya diğer uygun nitelikli kişilerin veya yetkili makamın </a:t>
            </a:r>
            <a:r>
              <a:rPr lang="tr-TR" b="1" i="1" dirty="0">
                <a:solidFill>
                  <a:srgbClr val="000000"/>
                </a:solidFill>
                <a:latin typeface="Calibri" pitchFamily="34" charset="0"/>
                <a:cs typeface="Calibri" pitchFamily="34" charset="0"/>
              </a:rPr>
              <a:t>önerileri dikkate alınmalı</a:t>
            </a:r>
            <a:r>
              <a:rPr lang="tr-TR" i="1" dirty="0">
                <a:solidFill>
                  <a:srgbClr val="000000"/>
                </a:solidFill>
                <a:latin typeface="Calibri" pitchFamily="34" charset="0"/>
                <a:cs typeface="Calibri" pitchFamily="34" charset="0"/>
              </a:rPr>
              <a:t>,</a:t>
            </a:r>
          </a:p>
          <a:p>
            <a:pPr marL="306900" indent="-342900">
              <a:spcAft>
                <a:spcPts val="0"/>
              </a:spcAft>
              <a:buClr>
                <a:srgbClr val="292929"/>
              </a:buClr>
              <a:buFont typeface="Wingdings" pitchFamily="2" charset="2"/>
              <a:buChar char="ü"/>
              <a:defRPr/>
            </a:pPr>
            <a:endParaRPr lang="tr-TR" b="1" i="1" dirty="0">
              <a:solidFill>
                <a:srgbClr val="000000"/>
              </a:solidFill>
              <a:latin typeface="Calibri" pitchFamily="34" charset="0"/>
              <a:cs typeface="Calibri" pitchFamily="34" charset="0"/>
            </a:endParaRPr>
          </a:p>
          <a:p>
            <a:pPr marL="306900" indent="-342900">
              <a:spcAft>
                <a:spcPts val="0"/>
              </a:spcAft>
              <a:buClr>
                <a:srgbClr val="292929"/>
              </a:buClr>
              <a:buFont typeface="Wingdings" pitchFamily="2" charset="2"/>
              <a:buChar char="ü"/>
              <a:defRPr/>
            </a:pPr>
            <a:endParaRPr lang="tr-TR" b="1"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1" name="Group 9"/>
          <p:cNvGrpSpPr>
            <a:grpSpLocks/>
          </p:cNvGrpSpPr>
          <p:nvPr/>
        </p:nvGrpSpPr>
        <p:grpSpPr bwMode="auto">
          <a:xfrm>
            <a:off x="323850" y="1555750"/>
            <a:ext cx="1482725" cy="1482725"/>
            <a:chOff x="1710" y="1035"/>
            <a:chExt cx="2316" cy="2316"/>
          </a:xfrm>
        </p:grpSpPr>
        <p:grpSp>
          <p:nvGrpSpPr>
            <p:cNvPr id="14" name="Group 10"/>
            <p:cNvGrpSpPr>
              <a:grpSpLocks/>
            </p:cNvGrpSpPr>
            <p:nvPr/>
          </p:nvGrpSpPr>
          <p:grpSpPr bwMode="auto">
            <a:xfrm rot="3600000">
              <a:off x="1710" y="1035"/>
              <a:ext cx="2316" cy="2316"/>
              <a:chOff x="1710" y="1035"/>
              <a:chExt cx="2316" cy="2316"/>
            </a:xfrm>
          </p:grpSpPr>
          <p:sp>
            <p:nvSpPr>
              <p:cNvPr id="19"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0"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1"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5" name="Group 14"/>
            <p:cNvGrpSpPr>
              <a:grpSpLocks/>
            </p:cNvGrpSpPr>
            <p:nvPr/>
          </p:nvGrpSpPr>
          <p:grpSpPr bwMode="auto">
            <a:xfrm rot="7200000">
              <a:off x="2059" y="1386"/>
              <a:ext cx="1616" cy="1614"/>
              <a:chOff x="2060" y="1387"/>
              <a:chExt cx="1616" cy="1614"/>
            </a:xfrm>
          </p:grpSpPr>
          <p:sp>
            <p:nvSpPr>
              <p:cNvPr id="16"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7"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8"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2"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GÜRÜLTÜYE BAĞLI İŞİTME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KAYBINDA YAKLAŞIM</a:t>
            </a:r>
          </a:p>
        </p:txBody>
      </p:sp>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 name="Grup 1"/>
          <p:cNvGrpSpPr/>
          <p:nvPr/>
        </p:nvGrpSpPr>
        <p:grpSpPr>
          <a:xfrm>
            <a:off x="218427" y="1058863"/>
            <a:ext cx="8697325" cy="1569660"/>
            <a:chOff x="218427" y="1058863"/>
            <a:chExt cx="8697325" cy="1569660"/>
          </a:xfrm>
        </p:grpSpPr>
        <p:grpSp>
          <p:nvGrpSpPr>
            <p:cNvPr id="103" name="Grup 102"/>
            <p:cNvGrpSpPr/>
            <p:nvPr/>
          </p:nvGrpSpPr>
          <p:grpSpPr>
            <a:xfrm>
              <a:off x="218427" y="1104204"/>
              <a:ext cx="1482725" cy="1482725"/>
              <a:chOff x="326122" y="3086598"/>
              <a:chExt cx="1482725" cy="1482725"/>
            </a:xfrm>
          </p:grpSpPr>
          <p:grpSp>
            <p:nvGrpSpPr>
              <p:cNvPr id="104" name="Group 8"/>
              <p:cNvGrpSpPr>
                <a:grpSpLocks/>
              </p:cNvGrpSpPr>
              <p:nvPr/>
            </p:nvGrpSpPr>
            <p:grpSpPr bwMode="auto">
              <a:xfrm>
                <a:off x="326122" y="3086598"/>
                <a:ext cx="1482725" cy="1482725"/>
                <a:chOff x="1166" y="1342"/>
                <a:chExt cx="934" cy="934"/>
              </a:xfrm>
            </p:grpSpPr>
            <p:grpSp>
              <p:nvGrpSpPr>
                <p:cNvPr id="106" name="Group 9"/>
                <p:cNvGrpSpPr>
                  <a:grpSpLocks/>
                </p:cNvGrpSpPr>
                <p:nvPr/>
              </p:nvGrpSpPr>
              <p:grpSpPr bwMode="auto">
                <a:xfrm>
                  <a:off x="1166" y="1342"/>
                  <a:ext cx="934" cy="934"/>
                  <a:chOff x="1710" y="1035"/>
                  <a:chExt cx="2316" cy="2316"/>
                </a:xfrm>
              </p:grpSpPr>
              <p:grpSp>
                <p:nvGrpSpPr>
                  <p:cNvPr id="108" name="Group 10"/>
                  <p:cNvGrpSpPr>
                    <a:grpSpLocks/>
                  </p:cNvGrpSpPr>
                  <p:nvPr/>
                </p:nvGrpSpPr>
                <p:grpSpPr bwMode="auto">
                  <a:xfrm rot="3600000">
                    <a:off x="1710" y="1035"/>
                    <a:ext cx="2316" cy="2316"/>
                    <a:chOff x="1710" y="1035"/>
                    <a:chExt cx="2316" cy="2316"/>
                  </a:xfrm>
                </p:grpSpPr>
                <p:sp>
                  <p:nvSpPr>
                    <p:cNvPr id="11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14"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15"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109" name="Group 14"/>
                  <p:cNvGrpSpPr>
                    <a:grpSpLocks/>
                  </p:cNvGrpSpPr>
                  <p:nvPr/>
                </p:nvGrpSpPr>
                <p:grpSpPr bwMode="auto">
                  <a:xfrm rot="7200000">
                    <a:off x="2059" y="1386"/>
                    <a:ext cx="1616" cy="1614"/>
                    <a:chOff x="2060" y="1387"/>
                    <a:chExt cx="1616" cy="1614"/>
                  </a:xfrm>
                </p:grpSpPr>
                <p:sp>
                  <p:nvSpPr>
                    <p:cNvPr id="11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107" name="Oval 18"/>
                <p:cNvSpPr>
                  <a:spLocks noChangeArrowheads="1"/>
                </p:cNvSpPr>
                <p:nvPr/>
              </p:nvSpPr>
              <p:spPr bwMode="auto">
                <a:xfrm>
                  <a:off x="1460" y="1619"/>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05" name="Text Box 45"/>
              <p:cNvSpPr txBox="1">
                <a:spLocks noChangeArrowheads="1"/>
              </p:cNvSpPr>
              <p:nvPr/>
            </p:nvSpPr>
            <p:spPr bwMode="auto">
              <a:xfrm>
                <a:off x="792847" y="3702976"/>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16" name="Dikdörtgen 115"/>
            <p:cNvSpPr>
              <a:spLocks noChangeAspect="1"/>
            </p:cNvSpPr>
            <p:nvPr/>
          </p:nvSpPr>
          <p:spPr>
            <a:xfrm>
              <a:off x="1764320" y="1058863"/>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İşyerinde işçide gürültüye bağlı işitme kaybı görüldüğünde işveren aşağıdakilerden hangisini öncelikli olarak yapmak zorunda </a:t>
              </a:r>
              <a:r>
                <a:rPr lang="tr-TR" sz="1600" b="1" i="1" dirty="0" smtClean="0">
                  <a:solidFill>
                    <a:srgbClr val="000000"/>
                  </a:solidFill>
                  <a:latin typeface="Calibri" pitchFamily="34" charset="0"/>
                  <a:cs typeface="Calibri" pitchFamily="34" charset="0"/>
                </a:rPr>
                <a:t>değildir?</a:t>
              </a:r>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Mevzuat uyarınca alınan önlemleri gözden geçirmek</a:t>
              </a:r>
            </a:p>
            <a:p>
              <a:pPr marL="800100" lvl="1" indent="-342900">
                <a:buFont typeface="+mj-lt"/>
                <a:buAutoNum type="alphaLcParenR"/>
              </a:pPr>
              <a:r>
                <a:rPr lang="tr-TR" sz="1600" i="1" dirty="0">
                  <a:solidFill>
                    <a:srgbClr val="000000"/>
                  </a:solidFill>
                  <a:latin typeface="Calibri" pitchFamily="34" charset="0"/>
                  <a:cs typeface="Calibri" pitchFamily="34" charset="0"/>
                </a:rPr>
                <a:t>İşçiyi gürültüye maruz kalmayacağı başka bir işte görevlendirmek</a:t>
              </a:r>
            </a:p>
            <a:p>
              <a:pPr marL="800100" lvl="1" indent="-342900">
                <a:buFont typeface="+mj-lt"/>
                <a:buAutoNum type="alphaLcParenR"/>
              </a:pPr>
              <a:r>
                <a:rPr lang="tr-TR" sz="1600" i="1" dirty="0">
                  <a:solidFill>
                    <a:srgbClr val="000000"/>
                  </a:solidFill>
                  <a:latin typeface="Calibri" pitchFamily="34" charset="0"/>
                  <a:cs typeface="Calibri" pitchFamily="34" charset="0"/>
                </a:rPr>
                <a:t>Mevzuat uyarınca yapılan risk değerlendirmesini gözden geçirmek</a:t>
              </a:r>
            </a:p>
            <a:p>
              <a:pPr marL="800100" lvl="1" indent="-342900">
                <a:buFont typeface="+mj-lt"/>
                <a:buAutoNum type="alphaLcParenR"/>
              </a:pPr>
              <a:r>
                <a:rPr lang="tr-TR" sz="1600" i="1" dirty="0">
                  <a:solidFill>
                    <a:srgbClr val="FF0000"/>
                  </a:solidFill>
                  <a:latin typeface="Calibri" pitchFamily="34" charset="0"/>
                  <a:cs typeface="Calibri" pitchFamily="34" charset="0"/>
                </a:rPr>
                <a:t>Derhâl işçiye gürültüye karşı koruyucu malzeme sağlamak</a:t>
              </a:r>
            </a:p>
          </p:txBody>
        </p:sp>
      </p:grpSp>
    </p:spTree>
    <p:extLst>
      <p:ext uri="{BB962C8B-B14F-4D97-AF65-F5344CB8AC3E}">
        <p14:creationId xmlns:p14="http://schemas.microsoft.com/office/powerpoint/2010/main" val="3648094862"/>
      </p:ext>
    </p:extLst>
  </p:cSld>
  <p:clrMapOvr>
    <a:masterClrMapping/>
  </p:clrMapOvr>
  <p:transition>
    <p:fade/>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GÜRÜLTÜYE BAĞLI İŞİTME KAYBI TEDAVİSİ</a:t>
            </a:r>
          </a:p>
        </p:txBody>
      </p:sp>
      <p:graphicFrame>
        <p:nvGraphicFramePr>
          <p:cNvPr id="7" name="3 İçerik Yer Tutucusu"/>
          <p:cNvGraphicFramePr>
            <a:graphicFrameLocks/>
          </p:cNvGraphicFramePr>
          <p:nvPr>
            <p:extLst>
              <p:ext uri="{D42A27DB-BD31-4B8C-83A1-F6EECF244321}">
                <p14:modId xmlns:p14="http://schemas.microsoft.com/office/powerpoint/2010/main" val="1745836842"/>
              </p:ext>
            </p:extLst>
          </p:nvPr>
        </p:nvGraphicFramePr>
        <p:xfrm>
          <a:off x="231798" y="950308"/>
          <a:ext cx="8702650" cy="5466301"/>
        </p:xfrm>
        <a:graphic>
          <a:graphicData uri="http://schemas.openxmlformats.org/drawingml/2006/table">
            <a:tbl>
              <a:tblPr firstRow="1" bandRow="1"/>
              <a:tblGrid>
                <a:gridCol w="1086440"/>
                <a:gridCol w="1089224"/>
                <a:gridCol w="1087831"/>
                <a:gridCol w="1087831"/>
                <a:gridCol w="1087831"/>
                <a:gridCol w="1087831"/>
                <a:gridCol w="1087831"/>
                <a:gridCol w="1087831"/>
              </a:tblGrid>
              <a:tr h="361061">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bg1"/>
                          </a:solidFill>
                          <a:effectLst/>
                          <a:latin typeface="Calibri" pitchFamily="34" charset="0"/>
                          <a:cs typeface="Calibri" pitchFamily="34" charset="0"/>
                        </a:rPr>
                        <a:t>dBA</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bg1"/>
                          </a:solidFill>
                          <a:effectLst/>
                          <a:latin typeface="Calibri" pitchFamily="34" charset="0"/>
                          <a:cs typeface="Calibri" pitchFamily="34" charset="0"/>
                        </a:rPr>
                        <a:t>Sağırlık %</a:t>
                      </a: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gridSpan="2">
                  <a:txBody>
                    <a:bodyPr/>
                    <a:lstStyle/>
                    <a:p>
                      <a:pPr lvl="0" algn="ctr"/>
                      <a:r>
                        <a:rPr lang="tr-TR" sz="1600" b="0" i="1" dirty="0" smtClean="0">
                          <a:solidFill>
                            <a:schemeClr val="bg1"/>
                          </a:solidFill>
                          <a:latin typeface="Calibri" pitchFamily="34" charset="0"/>
                          <a:cs typeface="Calibri" pitchFamily="34" charset="0"/>
                        </a:rPr>
                        <a:t>İşitme Kaybı</a:t>
                      </a:r>
                      <a:r>
                        <a:rPr lang="tr-TR" sz="1600" b="0" i="1" baseline="0" dirty="0" smtClean="0">
                          <a:solidFill>
                            <a:schemeClr val="bg1"/>
                          </a:solidFill>
                          <a:latin typeface="Calibri" pitchFamily="34" charset="0"/>
                          <a:cs typeface="Calibri" pitchFamily="34" charset="0"/>
                        </a:rPr>
                        <a:t> Derecesi</a:t>
                      </a:r>
                      <a:endParaRPr lang="tr-TR" sz="1600" b="0" i="1" dirty="0">
                        <a:solidFill>
                          <a:schemeClr val="bg1"/>
                        </a:solidFill>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hMerge="1">
                  <a:txBody>
                    <a:bodyPr/>
                    <a:lstStyle/>
                    <a:p>
                      <a:pPr lvl="0" algn="l"/>
                      <a:endParaRPr lang="tr-TR" sz="1200" b="0" i="1" dirty="0">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gridSpan="4">
                  <a:txBody>
                    <a:bodyPr/>
                    <a:lstStyle/>
                    <a:p>
                      <a:pPr lvl="0" algn="ctr"/>
                      <a:r>
                        <a:rPr lang="tr-TR" sz="1600" b="0" i="1" dirty="0" smtClean="0">
                          <a:solidFill>
                            <a:schemeClr val="bg1"/>
                          </a:solidFill>
                          <a:latin typeface="Calibri" pitchFamily="34" charset="0"/>
                          <a:cs typeface="Calibri" pitchFamily="34" charset="0"/>
                        </a:rPr>
                        <a:t>İşitme</a:t>
                      </a:r>
                      <a:r>
                        <a:rPr lang="tr-TR" sz="1600" b="0" i="1" baseline="0" dirty="0" smtClean="0">
                          <a:solidFill>
                            <a:schemeClr val="bg1"/>
                          </a:solidFill>
                          <a:latin typeface="Calibri" pitchFamily="34" charset="0"/>
                          <a:cs typeface="Calibri" pitchFamily="34" charset="0"/>
                        </a:rPr>
                        <a:t> Kaybı Tedavisi</a:t>
                      </a:r>
                      <a:endParaRPr lang="tr-TR" sz="1600" b="0" i="1" dirty="0">
                        <a:solidFill>
                          <a:schemeClr val="bg1"/>
                        </a:solidFill>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hMerge="1">
                  <a:txBody>
                    <a:bodyPr/>
                    <a:lstStyle/>
                    <a:p>
                      <a:pPr lvl="0" algn="ctr"/>
                      <a:endParaRPr lang="tr-TR" sz="1600" b="0" i="1" dirty="0">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hMerge="1">
                  <a:txBody>
                    <a:bodyPr/>
                    <a:lstStyle/>
                    <a:p>
                      <a:pPr lvl="0" algn="ctr"/>
                      <a:endParaRPr lang="tr-TR" sz="1600" b="0" i="1" dirty="0">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hMerge="1">
                  <a:txBody>
                    <a:bodyPr/>
                    <a:lstStyle/>
                    <a:p>
                      <a:pPr lvl="0" algn="l"/>
                      <a:endParaRPr lang="tr-TR" sz="1600" b="0" i="1" dirty="0">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282378">
                <a:tc>
                  <a:txBody>
                    <a:bodyPr/>
                    <a:lstStyle/>
                    <a:p>
                      <a:pPr algn="ctr"/>
                      <a:r>
                        <a:rPr lang="tr-TR" sz="1200" b="0" i="1" dirty="0" smtClean="0">
                          <a:latin typeface="Calibri" pitchFamily="34" charset="0"/>
                          <a:cs typeface="Calibri" pitchFamily="34" charset="0"/>
                        </a:rPr>
                        <a:t>10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algn="ct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282378">
                <a:tc>
                  <a:txBody>
                    <a:bodyPr/>
                    <a:lstStyle/>
                    <a:p>
                      <a:pPr algn="ctr"/>
                      <a:r>
                        <a:rPr lang="tr-TR" sz="1200" b="0" i="1" dirty="0" smtClean="0">
                          <a:latin typeface="Calibri" pitchFamily="34" charset="0"/>
                          <a:cs typeface="Calibri" pitchFamily="34" charset="0"/>
                        </a:rPr>
                        <a:t>20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ct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282378">
                <a:tc>
                  <a:txBody>
                    <a:bodyPr/>
                    <a:lstStyle/>
                    <a:p>
                      <a:pPr algn="ctr"/>
                      <a:r>
                        <a:rPr lang="tr-TR" sz="1200" b="0" i="1" dirty="0" smtClean="0">
                          <a:latin typeface="Calibri" pitchFamily="34" charset="0"/>
                          <a:cs typeface="Calibri" pitchFamily="34" charset="0"/>
                        </a:rPr>
                        <a:t>26</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algn="ctr"/>
                      <a:r>
                        <a:rPr lang="tr-TR" sz="1200" i="1" dirty="0" smtClean="0">
                          <a:latin typeface="Calibri" pitchFamily="34" charset="0"/>
                          <a:cs typeface="Calibri" pitchFamily="34" charset="0"/>
                        </a:rPr>
                        <a:t>0</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rowSpan="3">
                  <a:txBody>
                    <a:bodyPr/>
                    <a:lstStyle/>
                    <a:p>
                      <a:pPr algn="ctr"/>
                      <a:r>
                        <a:rPr lang="tr-TR" sz="1400" b="0" i="1" dirty="0" smtClean="0">
                          <a:solidFill>
                            <a:schemeClr val="bg1"/>
                          </a:solidFill>
                          <a:latin typeface="Calibri" pitchFamily="34" charset="0"/>
                          <a:cs typeface="Calibri" pitchFamily="34" charset="0"/>
                        </a:rPr>
                        <a:t>Çok Hafif</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3">
                  <a:txBody>
                    <a:bodyPr/>
                    <a:lstStyle/>
                    <a:p>
                      <a:pPr algn="ctr"/>
                      <a:r>
                        <a:rPr lang="tr-TR" sz="1400" b="0" i="1" dirty="0" smtClean="0">
                          <a:solidFill>
                            <a:schemeClr val="bg1"/>
                          </a:solidFill>
                          <a:latin typeface="Calibri" pitchFamily="34" charset="0"/>
                          <a:cs typeface="Calibri" pitchFamily="34" charset="0"/>
                        </a:rPr>
                        <a:t>21-35</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rowSpan="3" gridSpan="4">
                  <a:txBody>
                    <a:bodyPr/>
                    <a:lstStyle/>
                    <a:p>
                      <a:pPr algn="ctr"/>
                      <a:r>
                        <a:rPr lang="tr-TR" sz="1600" b="0" i="1" dirty="0" smtClean="0">
                          <a:solidFill>
                            <a:schemeClr val="bg1"/>
                          </a:solidFill>
                          <a:latin typeface="Calibri" pitchFamily="34" charset="0"/>
                          <a:cs typeface="Calibri" pitchFamily="34" charset="0"/>
                        </a:rPr>
                        <a:t>Herhangi Bir Tedaviye Gerek Yok.</a:t>
                      </a: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3" h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rowSpan="3" h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rowSpan="3" h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282378">
                <a:tc>
                  <a:txBody>
                    <a:bodyPr/>
                    <a:lstStyle/>
                    <a:p>
                      <a:pPr algn="ctr"/>
                      <a:r>
                        <a:rPr lang="tr-TR" sz="1200" b="0" i="1" dirty="0" smtClean="0">
                          <a:latin typeface="Calibri" pitchFamily="34" charset="0"/>
                          <a:cs typeface="Calibri" pitchFamily="34" charset="0"/>
                        </a:rPr>
                        <a:t>30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algn="ctr"/>
                      <a:r>
                        <a:rPr lang="tr-TR" sz="1200" i="1" dirty="0" smtClean="0">
                          <a:latin typeface="Calibri" pitchFamily="34" charset="0"/>
                          <a:cs typeface="Calibri" pitchFamily="34" charset="0"/>
                        </a:rPr>
                        <a:t>6</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vMerge="1">
                  <a:txBody>
                    <a:bodyPr/>
                    <a:lstStyle/>
                    <a:p>
                      <a:pPr algn="ct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gridSpan="4"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282378">
                <a:tc>
                  <a:txBody>
                    <a:bodyPr/>
                    <a:lstStyle/>
                    <a:p>
                      <a:pPr algn="ctr"/>
                      <a:r>
                        <a:rPr lang="tr-TR" sz="1200" b="0" i="1" dirty="0" smtClean="0">
                          <a:latin typeface="Calibri" pitchFamily="34" charset="0"/>
                          <a:cs typeface="Calibri" pitchFamily="34" charset="0"/>
                        </a:rPr>
                        <a:t>35</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r>
                        <a:rPr lang="tr-TR" sz="1200" i="1" dirty="0" smtClean="0">
                          <a:latin typeface="Calibri" pitchFamily="34" charset="0"/>
                          <a:cs typeface="Calibri" pitchFamily="34" charset="0"/>
                        </a:rPr>
                        <a:t>14</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vMerge="1">
                  <a:txBody>
                    <a:bodyPr/>
                    <a:lstStyle/>
                    <a:p>
                      <a:pPr lvl="0" algn="ct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279833">
                <a:tc>
                  <a:txBody>
                    <a:bodyPr/>
                    <a:lstStyle/>
                    <a:p>
                      <a:pPr algn="ctr"/>
                      <a:r>
                        <a:rPr lang="tr-TR" sz="1200" b="0" i="1" dirty="0" smtClean="0">
                          <a:latin typeface="Calibri" pitchFamily="34" charset="0"/>
                          <a:cs typeface="Calibri" pitchFamily="34" charset="0"/>
                        </a:rPr>
                        <a:t>40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1200" i="1" dirty="0" smtClean="0">
                          <a:latin typeface="Calibri" pitchFamily="34" charset="0"/>
                          <a:cs typeface="Calibri" pitchFamily="34" charset="0"/>
                        </a:rPr>
                        <a:t>21</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a:txBody>
                    <a:bodyPr/>
                    <a:lstStyle/>
                    <a:p>
                      <a:pPr lvl="0" algn="ctr"/>
                      <a:r>
                        <a:rPr lang="tr-TR" sz="1400" b="0" i="1" dirty="0" smtClean="0">
                          <a:solidFill>
                            <a:schemeClr val="bg1"/>
                          </a:solidFill>
                          <a:latin typeface="Calibri" pitchFamily="34" charset="0"/>
                          <a:cs typeface="Calibri" pitchFamily="34" charset="0"/>
                        </a:rPr>
                        <a:t>Hafif</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2">
                  <a:txBody>
                    <a:bodyPr/>
                    <a:lstStyle/>
                    <a:p>
                      <a:pPr lvl="0" algn="ctr"/>
                      <a:r>
                        <a:rPr lang="tr-TR" sz="1400" b="0" i="1" dirty="0" smtClean="0">
                          <a:solidFill>
                            <a:schemeClr val="bg1"/>
                          </a:solidFill>
                          <a:latin typeface="Calibri" pitchFamily="34" charset="0"/>
                          <a:cs typeface="Calibri" pitchFamily="34" charset="0"/>
                        </a:rPr>
                        <a:t>36-45</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rowSpan="2" gridSpan="4">
                  <a:txBody>
                    <a:bodyPr/>
                    <a:lstStyle/>
                    <a:p>
                      <a:pPr lvl="0" algn="ctr"/>
                      <a:r>
                        <a:rPr lang="tr-TR" sz="1600" b="0" i="1" dirty="0" smtClean="0">
                          <a:solidFill>
                            <a:schemeClr val="bg1"/>
                          </a:solidFill>
                          <a:latin typeface="Calibri" pitchFamily="34" charset="0"/>
                          <a:cs typeface="Calibri" pitchFamily="34" charset="0"/>
                        </a:rPr>
                        <a:t>Sadece Özel Durumlarda İşitme Cihazı Kullanılır.</a:t>
                      </a: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2"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4923">
                <a:tc>
                  <a:txBody>
                    <a:bodyPr/>
                    <a:lstStyle/>
                    <a:p>
                      <a:pPr algn="ctr"/>
                      <a:r>
                        <a:rPr lang="tr-TR" sz="1200" b="0" i="1" dirty="0" smtClean="0">
                          <a:latin typeface="Calibri" pitchFamily="34" charset="0"/>
                          <a:cs typeface="Calibri" pitchFamily="34" charset="0"/>
                        </a:rPr>
                        <a:t>45</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algn="ctr"/>
                      <a:r>
                        <a:rPr lang="tr-TR" sz="1200" i="1" dirty="0" smtClean="0">
                          <a:latin typeface="Calibri" pitchFamily="34" charset="0"/>
                          <a:cs typeface="Calibri" pitchFamily="34" charset="0"/>
                        </a:rPr>
                        <a:t>29</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282378">
                <a:tc>
                  <a:txBody>
                    <a:bodyPr/>
                    <a:lstStyle/>
                    <a:p>
                      <a:pPr algn="ctr"/>
                      <a:r>
                        <a:rPr lang="tr-TR" sz="1200" b="0" i="1" dirty="0" smtClean="0">
                          <a:latin typeface="Calibri" pitchFamily="34" charset="0"/>
                          <a:cs typeface="Calibri" pitchFamily="34" charset="0"/>
                        </a:rPr>
                        <a:t>50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1200" i="1" dirty="0" smtClean="0">
                          <a:latin typeface="Calibri" pitchFamily="34" charset="0"/>
                          <a:cs typeface="Calibri" pitchFamily="34" charset="0"/>
                        </a:rPr>
                        <a:t>36</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a:txBody>
                    <a:bodyPr/>
                    <a:lstStyle/>
                    <a:p>
                      <a:pPr lvl="0" algn="ctr"/>
                      <a:r>
                        <a:rPr lang="tr-TR" sz="1400" b="0" i="1" dirty="0" smtClean="0">
                          <a:solidFill>
                            <a:schemeClr val="bg1"/>
                          </a:solidFill>
                          <a:latin typeface="Calibri" pitchFamily="34" charset="0"/>
                          <a:cs typeface="Calibri" pitchFamily="34" charset="0"/>
                        </a:rPr>
                        <a:t>Orta</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2">
                  <a:txBody>
                    <a:bodyPr/>
                    <a:lstStyle/>
                    <a:p>
                      <a:pPr lvl="0" algn="ctr"/>
                      <a:r>
                        <a:rPr lang="tr-TR" sz="1400" b="0" i="1" dirty="0" smtClean="0">
                          <a:solidFill>
                            <a:schemeClr val="bg1"/>
                          </a:solidFill>
                          <a:latin typeface="Calibri" pitchFamily="34" charset="0"/>
                          <a:cs typeface="Calibri" pitchFamily="34" charset="0"/>
                        </a:rPr>
                        <a:t>46-55</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rowSpan="5" gridSpan="4">
                  <a:txBody>
                    <a:bodyPr/>
                    <a:lstStyle/>
                    <a:p>
                      <a:pPr lvl="0" algn="ctr"/>
                      <a:r>
                        <a:rPr lang="tr-TR" sz="1600" b="0" i="1" dirty="0" smtClean="0">
                          <a:solidFill>
                            <a:schemeClr val="bg1"/>
                          </a:solidFill>
                          <a:latin typeface="Calibri" pitchFamily="34" charset="0"/>
                          <a:cs typeface="Calibri" pitchFamily="34" charset="0"/>
                        </a:rPr>
                        <a:t>İşitme Cihazı Kullanması Gerekir.</a:t>
                      </a: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237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200" b="0" i="1" kern="1200" dirty="0" smtClean="0">
                          <a:solidFill>
                            <a:schemeClr val="tx1"/>
                          </a:solidFill>
                          <a:latin typeface="Calibri" pitchFamily="34" charset="0"/>
                          <a:ea typeface="+mn-ea"/>
                          <a:cs typeface="Calibri" pitchFamily="34" charset="0"/>
                        </a:rPr>
                        <a:t>55</a:t>
                      </a: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marL="0" algn="ctr" defTabSz="914400" rtl="0" eaLnBrk="1" latinLnBrk="0" hangingPunct="1"/>
                      <a:r>
                        <a:rPr lang="tr-TR" sz="1200" b="0" i="1" kern="1200" dirty="0" smtClean="0">
                          <a:solidFill>
                            <a:schemeClr val="tx1"/>
                          </a:solidFill>
                          <a:latin typeface="Calibri" pitchFamily="34" charset="0"/>
                          <a:ea typeface="+mn-ea"/>
                          <a:cs typeface="Calibri" pitchFamily="34" charset="0"/>
                        </a:rPr>
                        <a:t>44</a:t>
                      </a:r>
                      <a:endParaRPr lang="tr-TR" sz="1200" b="0" i="1" kern="1200" dirty="0">
                        <a:solidFill>
                          <a:schemeClr val="tx1"/>
                        </a:solidFill>
                        <a:latin typeface="Calibri" pitchFamily="34" charset="0"/>
                        <a:ea typeface="+mn-ea"/>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282378">
                <a:tc>
                  <a:txBody>
                    <a:bodyPr/>
                    <a:lstStyle/>
                    <a:p>
                      <a:pPr algn="ctr"/>
                      <a:r>
                        <a:rPr lang="tr-TR" sz="1200" b="0" i="1" dirty="0" smtClean="0">
                          <a:latin typeface="Calibri" pitchFamily="34" charset="0"/>
                          <a:cs typeface="Calibri" pitchFamily="34" charset="0"/>
                        </a:rPr>
                        <a:t>60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1200" i="1" dirty="0" smtClean="0">
                          <a:latin typeface="Calibri" pitchFamily="34" charset="0"/>
                          <a:cs typeface="Calibri" pitchFamily="34" charset="0"/>
                        </a:rPr>
                        <a:t>52</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a:txBody>
                    <a:bodyPr/>
                    <a:lstStyle/>
                    <a:p>
                      <a:pPr lvl="0" algn="ctr"/>
                      <a:r>
                        <a:rPr lang="tr-TR" sz="1400" b="0" i="1" dirty="0" smtClean="0">
                          <a:solidFill>
                            <a:schemeClr val="bg1"/>
                          </a:solidFill>
                          <a:latin typeface="Calibri" pitchFamily="34" charset="0"/>
                          <a:cs typeface="Calibri" pitchFamily="34" charset="0"/>
                        </a:rPr>
                        <a:t>Orta İleri</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2">
                  <a:txBody>
                    <a:bodyPr/>
                    <a:lstStyle/>
                    <a:p>
                      <a:pPr lvl="0" algn="ctr"/>
                      <a:r>
                        <a:rPr lang="tr-TR" sz="1400" b="0" i="1" dirty="0" smtClean="0">
                          <a:solidFill>
                            <a:schemeClr val="bg1"/>
                          </a:solidFill>
                          <a:latin typeface="Calibri" pitchFamily="34" charset="0"/>
                          <a:cs typeface="Calibri" pitchFamily="34" charset="0"/>
                        </a:rPr>
                        <a:t>56-70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2378">
                <a:tc>
                  <a:txBody>
                    <a:bodyPr/>
                    <a:lstStyle/>
                    <a:p>
                      <a:pPr algn="ctr"/>
                      <a:r>
                        <a:rPr lang="tr-TR" sz="1200" b="0" i="1" dirty="0" smtClean="0">
                          <a:latin typeface="Calibri" pitchFamily="34" charset="0"/>
                          <a:cs typeface="Calibri" pitchFamily="34" charset="0"/>
                        </a:rPr>
                        <a:t>70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algn="ctr"/>
                      <a:r>
                        <a:rPr lang="tr-TR" sz="1200" i="1" dirty="0" smtClean="0">
                          <a:latin typeface="Calibri" pitchFamily="34" charset="0"/>
                          <a:cs typeface="Calibri" pitchFamily="34" charset="0"/>
                        </a:rPr>
                        <a:t>67</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282378">
                <a:tc>
                  <a:txBody>
                    <a:bodyPr/>
                    <a:lstStyle/>
                    <a:p>
                      <a:pPr algn="ctr"/>
                      <a:r>
                        <a:rPr lang="tr-TR" sz="1200" b="0" i="1" dirty="0" smtClean="0">
                          <a:latin typeface="Calibri" pitchFamily="34" charset="0"/>
                          <a:cs typeface="Calibri" pitchFamily="34" charset="0"/>
                        </a:rPr>
                        <a:t>80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1200" i="1" dirty="0" smtClean="0">
                          <a:latin typeface="Calibri" pitchFamily="34" charset="0"/>
                          <a:cs typeface="Calibri" pitchFamily="34" charset="0"/>
                        </a:rPr>
                        <a:t>82</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2">
                  <a:txBody>
                    <a:bodyPr/>
                    <a:lstStyle/>
                    <a:p>
                      <a:pPr lvl="0" algn="ctr"/>
                      <a:r>
                        <a:rPr lang="tr-TR" sz="1400" b="0" i="1" dirty="0" smtClean="0">
                          <a:solidFill>
                            <a:schemeClr val="bg1"/>
                          </a:solidFill>
                          <a:latin typeface="Calibri" pitchFamily="34" charset="0"/>
                          <a:cs typeface="Calibri" pitchFamily="34" charset="0"/>
                        </a:rPr>
                        <a:t>İleri</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2">
                  <a:txBody>
                    <a:bodyPr/>
                    <a:lstStyle/>
                    <a:p>
                      <a:pPr lvl="0" algn="ctr"/>
                      <a:r>
                        <a:rPr lang="tr-TR" sz="1400" b="0" i="1" dirty="0" smtClean="0">
                          <a:solidFill>
                            <a:schemeClr val="bg1"/>
                          </a:solidFill>
                          <a:latin typeface="Calibri" pitchFamily="34" charset="0"/>
                          <a:cs typeface="Calibri" pitchFamily="34" charset="0"/>
                        </a:rPr>
                        <a:t>71-90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2378">
                <a:tc>
                  <a:txBody>
                    <a:bodyPr/>
                    <a:lstStyle/>
                    <a:p>
                      <a:pPr algn="ctr"/>
                      <a:r>
                        <a:rPr lang="tr-TR" sz="1200" b="0" i="1" dirty="0" smtClean="0">
                          <a:latin typeface="Calibri" pitchFamily="34" charset="0"/>
                          <a:cs typeface="Calibri" pitchFamily="34" charset="0"/>
                        </a:rPr>
                        <a:t>90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algn="ctr"/>
                      <a:r>
                        <a:rPr lang="tr-TR" sz="1200" i="1" dirty="0" smtClean="0">
                          <a:latin typeface="Calibri" pitchFamily="34" charset="0"/>
                          <a:cs typeface="Calibri" pitchFamily="34" charset="0"/>
                        </a:rPr>
                        <a:t>97</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rowSpan="5" gridSpan="4">
                  <a:txBody>
                    <a:bodyPr/>
                    <a:lstStyle/>
                    <a:p>
                      <a:pPr lvl="0" algn="ctr"/>
                      <a:r>
                        <a:rPr lang="tr-TR" sz="1600" b="0" i="1" dirty="0" smtClean="0">
                          <a:solidFill>
                            <a:schemeClr val="bg1"/>
                          </a:solidFill>
                          <a:latin typeface="Calibri" pitchFamily="34" charset="0"/>
                          <a:cs typeface="Calibri" pitchFamily="34" charset="0"/>
                        </a:rPr>
                        <a:t>İşitme Cihazı Kullanılması Gerekir. Konuşma ve Dudak Okuma Eğitimleri Gerekir.</a:t>
                      </a: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rowSpan="5" h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282378">
                <a:tc>
                  <a:txBody>
                    <a:bodyPr/>
                    <a:lstStyle/>
                    <a:p>
                      <a:pPr algn="ctr"/>
                      <a:r>
                        <a:rPr lang="tr-TR" sz="1200" b="0" i="1" dirty="0" smtClean="0">
                          <a:latin typeface="Calibri" pitchFamily="34" charset="0"/>
                          <a:cs typeface="Calibri" pitchFamily="34" charset="0"/>
                        </a:rPr>
                        <a:t>92</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r>
                        <a:rPr lang="tr-TR" sz="1200" i="1" dirty="0" smtClean="0">
                          <a:latin typeface="Calibri" pitchFamily="34" charset="0"/>
                          <a:cs typeface="Calibri" pitchFamily="34" charset="0"/>
                        </a:rPr>
                        <a:t>100</a:t>
                      </a: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rowSpan="4">
                  <a:txBody>
                    <a:bodyPr/>
                    <a:lstStyle/>
                    <a:p>
                      <a:pPr lvl="0" algn="ctr"/>
                      <a:r>
                        <a:rPr lang="tr-TR" sz="1400" b="0" i="1" dirty="0" smtClean="0">
                          <a:solidFill>
                            <a:schemeClr val="bg1"/>
                          </a:solidFill>
                          <a:latin typeface="Calibri" pitchFamily="34" charset="0"/>
                          <a:cs typeface="Calibri" pitchFamily="34" charset="0"/>
                        </a:rPr>
                        <a:t>Çok İleri</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2">
                        <a:lumMod val="75000"/>
                      </a:schemeClr>
                    </a:solidFill>
                  </a:tcPr>
                </a:tc>
                <a:tc rowSpan="4">
                  <a:txBody>
                    <a:bodyPr/>
                    <a:lstStyle/>
                    <a:p>
                      <a:pPr lvl="0" algn="ctr"/>
                      <a:r>
                        <a:rPr lang="tr-TR" sz="1400" b="0" i="1" dirty="0" smtClean="0">
                          <a:solidFill>
                            <a:schemeClr val="bg1"/>
                          </a:solidFill>
                          <a:latin typeface="Calibri" pitchFamily="34" charset="0"/>
                          <a:cs typeface="Calibri" pitchFamily="34" charset="0"/>
                        </a:rPr>
                        <a:t>&gt;91</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2378">
                <a:tc>
                  <a:txBody>
                    <a:bodyPr/>
                    <a:lstStyle/>
                    <a:p>
                      <a:pPr algn="ctr"/>
                      <a:r>
                        <a:rPr lang="tr-TR" sz="1200" b="0" i="1" dirty="0" smtClean="0">
                          <a:latin typeface="Calibri" pitchFamily="34" charset="0"/>
                          <a:cs typeface="Calibri" pitchFamily="34" charset="0"/>
                        </a:rPr>
                        <a:t>100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algn="ct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gridSpan="4"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lvl="0" algn="l"/>
                      <a:endParaRPr lang="tr-TR" sz="1200" b="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282378">
                <a:tc>
                  <a:txBody>
                    <a:bodyPr/>
                    <a:lstStyle/>
                    <a:p>
                      <a:pPr algn="ctr"/>
                      <a:r>
                        <a:rPr lang="tr-TR" sz="1200" b="0" i="1" dirty="0" smtClean="0">
                          <a:latin typeface="Calibri" pitchFamily="34" charset="0"/>
                          <a:cs typeface="Calibri" pitchFamily="34" charset="0"/>
                        </a:rPr>
                        <a:t>110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algn="ct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gridSpan="4"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282378">
                <a:tc>
                  <a:txBody>
                    <a:bodyPr/>
                    <a:lstStyle/>
                    <a:p>
                      <a:pPr algn="ctr"/>
                      <a:r>
                        <a:rPr lang="tr-TR" sz="1200" b="0" i="1" dirty="0" smtClean="0">
                          <a:latin typeface="Calibri" pitchFamily="34" charset="0"/>
                          <a:cs typeface="Calibri" pitchFamily="34" charset="0"/>
                        </a:rPr>
                        <a:t>120</a:t>
                      </a:r>
                      <a:endParaRPr lang="tr-TR" sz="1200" b="0" i="1" dirty="0">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algn="ctr"/>
                      <a:endParaRPr lang="tr-TR" sz="1200" i="1"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gridSpan="4"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hMerge="1" vMerge="1">
                  <a:txBody>
                    <a:bodyPr/>
                    <a:lstStyle/>
                    <a:p>
                      <a:pPr algn="ctr"/>
                      <a:endParaRPr lang="tr-TR" sz="1200" b="0" dirty="0">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r h="300898">
                <a:tc>
                  <a:txBody>
                    <a:bodyPr/>
                    <a:lstStyle/>
                    <a:p>
                      <a:pPr algn="ctr"/>
                      <a:r>
                        <a:rPr lang="tr-TR" sz="1400" b="0" i="1" dirty="0" smtClean="0">
                          <a:solidFill>
                            <a:schemeClr val="bg1"/>
                          </a:solidFill>
                          <a:latin typeface="Calibri" pitchFamily="34" charset="0"/>
                          <a:cs typeface="Calibri" pitchFamily="34" charset="0"/>
                        </a:rPr>
                        <a:t>Frekans</a:t>
                      </a:r>
                      <a:endParaRPr lang="tr-TR" sz="1400" b="0" i="1" dirty="0">
                        <a:solidFill>
                          <a:schemeClr val="bg1"/>
                        </a:solidFill>
                        <a:latin typeface="Calibri" pitchFamily="34" charset="0"/>
                        <a:cs typeface="Calibri" pitchFamily="34" charset="0"/>
                      </a:endParaRPr>
                    </a:p>
                  </a:txBody>
                  <a:tcPr marL="91439" marR="91439" marT="45727" marB="45727"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125</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250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500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1000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2000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1" i="1" dirty="0" smtClean="0">
                          <a:solidFill>
                            <a:schemeClr val="bg1"/>
                          </a:solidFill>
                          <a:latin typeface="Calibri" pitchFamily="34" charset="0"/>
                          <a:cs typeface="Calibri" pitchFamily="34" charset="0"/>
                        </a:rPr>
                        <a:t>4000</a:t>
                      </a:r>
                      <a:endParaRPr lang="tr-TR" sz="1400" b="1"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c>
                  <a:txBody>
                    <a:bodyPr/>
                    <a:lstStyle/>
                    <a:p>
                      <a:pPr algn="ctr"/>
                      <a:r>
                        <a:rPr lang="tr-TR" sz="1400" b="0" i="1" dirty="0" smtClean="0">
                          <a:solidFill>
                            <a:schemeClr val="bg1"/>
                          </a:solidFill>
                          <a:latin typeface="Calibri" pitchFamily="34" charset="0"/>
                          <a:cs typeface="Calibri" pitchFamily="34" charset="0"/>
                        </a:rPr>
                        <a:t>8.000</a:t>
                      </a:r>
                      <a:endParaRPr lang="tr-TR" sz="1400" b="0" i="1" dirty="0">
                        <a:solidFill>
                          <a:schemeClr val="bg1"/>
                        </a:solidFill>
                        <a:latin typeface="Calibri" pitchFamily="34" charset="0"/>
                        <a:cs typeface="Calibri" pitchFamily="34" charset="0"/>
                      </a:endParaRPr>
                    </a:p>
                  </a:txBody>
                  <a:tcPr marL="91439" marR="91439" marT="45727" marB="45727"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5A5A59"/>
                    </a:solidFill>
                  </a:tcPr>
                </a:tc>
              </a:tr>
            </a:tbl>
          </a:graphicData>
        </a:graphic>
      </p:graphicFrame>
      <p:sp>
        <p:nvSpPr>
          <p:cNvPr id="4" name="Oval 3"/>
          <p:cNvSpPr>
            <a:spLocks noChangeAspect="1"/>
          </p:cNvSpPr>
          <p:nvPr/>
        </p:nvSpPr>
        <p:spPr>
          <a:xfrm>
            <a:off x="623569" y="1865775"/>
            <a:ext cx="288000" cy="288000"/>
          </a:xfrm>
          <a:prstGeom prst="ellipse">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11" name="Oval 10"/>
          <p:cNvSpPr>
            <a:spLocks noChangeAspect="1"/>
          </p:cNvSpPr>
          <p:nvPr/>
        </p:nvSpPr>
        <p:spPr>
          <a:xfrm>
            <a:off x="623569" y="4972050"/>
            <a:ext cx="288000" cy="288000"/>
          </a:xfrm>
          <a:prstGeom prst="ellipse">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10" name="Metin kutusu 9"/>
          <p:cNvSpPr txBox="1"/>
          <p:nvPr/>
        </p:nvSpPr>
        <p:spPr>
          <a:xfrm>
            <a:off x="2409824" y="6429374"/>
            <a:ext cx="4352925" cy="338554"/>
          </a:xfrm>
          <a:prstGeom prst="rect">
            <a:avLst/>
          </a:prstGeom>
          <a:solidFill>
            <a:schemeClr val="bg2">
              <a:lumMod val="75000"/>
            </a:schemeClr>
          </a:solidFill>
        </p:spPr>
        <p:txBody>
          <a:bodyPr wrap="square" rtlCol="0">
            <a:spAutoFit/>
          </a:bodyPr>
          <a:lstStyle/>
          <a:p>
            <a:pPr algn="ctr"/>
            <a:r>
              <a:rPr lang="tr-TR" sz="1600" i="1" dirty="0" smtClean="0">
                <a:solidFill>
                  <a:srgbClr val="FFFFFF"/>
                </a:solidFill>
                <a:latin typeface="Calibri" pitchFamily="34" charset="0"/>
                <a:cs typeface="Calibri" pitchFamily="34" charset="0"/>
              </a:rPr>
              <a:t>Konuşma Frekans Aralığı</a:t>
            </a:r>
            <a:endParaRPr lang="tr-TR" sz="1600" i="1" dirty="0">
              <a:solidFill>
                <a:srgbClr val="FFFFFF"/>
              </a:solidFill>
              <a:latin typeface="Calibri" pitchFamily="34" charset="0"/>
              <a:cs typeface="Calibri" pitchFamily="34" charset="0"/>
            </a:endParaRPr>
          </a:p>
        </p:txBody>
      </p:sp>
    </p:spTree>
    <p:extLst>
      <p:ext uri="{BB962C8B-B14F-4D97-AF65-F5344CB8AC3E}">
        <p14:creationId xmlns:p14="http://schemas.microsoft.com/office/powerpoint/2010/main" val="95005486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p:stCondLst>
                        <p:cond delay="indefinite"/>
                      </p:stCondLst>
                      <p:childTnLst>
                        <p:par>
                          <p:cTn id="16" fill="hold">
                            <p:stCondLst>
                              <p:cond delay="0"/>
                            </p:stCondLst>
                            <p:childTnLst>
                              <p:par>
                                <p:cTn id="17" presetID="3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1000" fill="hold"/>
                                        <p:tgtEl>
                                          <p:spTgt spid="11"/>
                                        </p:tgtEl>
                                        <p:attrNameLst>
                                          <p:attrName>ppt_w</p:attrName>
                                        </p:attrNameLst>
                                      </p:cBhvr>
                                      <p:tavLst>
                                        <p:tav tm="0">
                                          <p:val>
                                            <p:fltVal val="0"/>
                                          </p:val>
                                        </p:tav>
                                        <p:tav tm="100000">
                                          <p:val>
                                            <p:strVal val="#ppt_w"/>
                                          </p:val>
                                        </p:tav>
                                      </p:tavLst>
                                    </p:anim>
                                    <p:anim calcmode="lin" valueType="num">
                                      <p:cBhvr>
                                        <p:cTn id="20" dur="1000" fill="hold"/>
                                        <p:tgtEl>
                                          <p:spTgt spid="11"/>
                                        </p:tgtEl>
                                        <p:attrNameLst>
                                          <p:attrName>ppt_h</p:attrName>
                                        </p:attrNameLst>
                                      </p:cBhvr>
                                      <p:tavLst>
                                        <p:tav tm="0">
                                          <p:val>
                                            <p:fltVal val="0"/>
                                          </p:val>
                                        </p:tav>
                                        <p:tav tm="100000">
                                          <p:val>
                                            <p:strVal val="#ppt_h"/>
                                          </p:val>
                                        </p:tav>
                                      </p:tavLst>
                                    </p:anim>
                                    <p:anim calcmode="lin" valueType="num">
                                      <p:cBhvr>
                                        <p:cTn id="21" dur="1000" fill="hold"/>
                                        <p:tgtEl>
                                          <p:spTgt spid="11"/>
                                        </p:tgtEl>
                                        <p:attrNameLst>
                                          <p:attrName>style.rotation</p:attrName>
                                        </p:attrNameLst>
                                      </p:cBhvr>
                                      <p:tavLst>
                                        <p:tav tm="0">
                                          <p:val>
                                            <p:fltVal val="90"/>
                                          </p:val>
                                        </p:tav>
                                        <p:tav tm="100000">
                                          <p:val>
                                            <p:fltVal val="0"/>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4" grpId="0" animBg="1"/>
      <p:bldP spid="11"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12" name="Rechteck 4"/>
          <p:cNvSpPr>
            <a:spLocks noChangeArrowheads="1"/>
          </p:cNvSpPr>
          <p:nvPr/>
        </p:nvSpPr>
        <p:spPr bwMode="auto">
          <a:xfrm>
            <a:off x="0" y="3970361"/>
            <a:ext cx="9144000" cy="1310185"/>
          </a:xfrm>
          <a:prstGeom prst="rect">
            <a:avLst/>
          </a:prstGeom>
          <a:noFill/>
          <a:ln w="9525" algn="ctr">
            <a:noFill/>
            <a:round/>
            <a:headEnd/>
            <a:tailEnd/>
          </a:ln>
        </p:spPr>
        <p:txBody>
          <a:bodyPr wrap="none" anchor="ctr"/>
          <a:lstStyle/>
          <a:p>
            <a:pPr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3002844" y="646049"/>
            <a:ext cx="3072635" cy="3573526"/>
            <a:chOff x="4267200" y="332656"/>
            <a:chExt cx="4876800" cy="4876800"/>
          </a:xfrm>
        </p:grpSpPr>
        <p:pic>
          <p:nvPicPr>
            <p:cNvPr id="21" name="Picture 2" descr="D:\DOKTOR\1-ISTANBULUZMAN\1-EĞİTİM KURUMU\1. İstanbuluzman\2-RESİMLER\Ev-Konut-Fabrika\Goverment-ic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67200" y="332656"/>
              <a:ext cx="4876800" cy="48768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17" descr="Türkei"/>
            <p:cNvPicPr>
              <a:picLocks noChangeAspect="1" noChangeArrowheads="1"/>
            </p:cNvPicPr>
            <p:nvPr/>
          </p:nvPicPr>
          <p:blipFill>
            <a:blip r:embed="rId4" cstate="print"/>
            <a:srcRect/>
            <a:stretch>
              <a:fillRect/>
            </a:stretch>
          </p:blipFill>
          <p:spPr bwMode="auto">
            <a:xfrm>
              <a:off x="4915272" y="2238642"/>
              <a:ext cx="324803" cy="432751"/>
            </a:xfrm>
            <a:prstGeom prst="rect">
              <a:avLst/>
            </a:prstGeom>
            <a:noFill/>
            <a:ln w="9525">
              <a:noFill/>
              <a:miter lim="800000"/>
              <a:headEnd/>
              <a:tailEnd/>
            </a:ln>
          </p:spPr>
        </p:pic>
        <p:pic>
          <p:nvPicPr>
            <p:cNvPr id="23" name="Picture 17" descr="Türkei"/>
            <p:cNvPicPr>
              <a:picLocks noChangeAspect="1" noChangeArrowheads="1"/>
            </p:cNvPicPr>
            <p:nvPr/>
          </p:nvPicPr>
          <p:blipFill>
            <a:blip r:embed="rId4" cstate="print"/>
            <a:srcRect/>
            <a:stretch>
              <a:fillRect/>
            </a:stretch>
          </p:blipFill>
          <p:spPr bwMode="auto">
            <a:xfrm>
              <a:off x="6228184" y="2891813"/>
              <a:ext cx="324803" cy="432751"/>
            </a:xfrm>
            <a:prstGeom prst="rect">
              <a:avLst/>
            </a:prstGeom>
            <a:noFill/>
            <a:ln w="9525">
              <a:noFill/>
              <a:miter lim="800000"/>
              <a:headEnd/>
              <a:tailEnd/>
            </a:ln>
          </p:spPr>
        </p:pic>
      </p:grpSp>
    </p:spTree>
    <p:extLst>
      <p:ext uri="{BB962C8B-B14F-4D97-AF65-F5344CB8AC3E}">
        <p14:creationId xmlns:p14="http://schemas.microsoft.com/office/powerpoint/2010/main" val="287921037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Sosyal Sigorta Sağlık İ</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şlemleri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Tüzüğü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endParaRPr lang="tr-TR" sz="800" i="1" dirty="0" smtClean="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«Gürültü </a:t>
            </a:r>
            <a:r>
              <a:rPr lang="tr-TR" sz="2000" b="1" i="1" dirty="0">
                <a:solidFill>
                  <a:srgbClr val="000000"/>
                </a:solidFill>
                <a:latin typeface="Calibri" pitchFamily="34" charset="0"/>
                <a:cs typeface="Calibri" pitchFamily="34" charset="0"/>
              </a:rPr>
              <a:t>zararlarının meslek hastalığı sayılabilmesi için gürültülü işte en az iki yıl, gürültü şiddeti sürekli olarak </a:t>
            </a:r>
            <a:r>
              <a:rPr lang="tr-TR" sz="2000" b="1" i="1" dirty="0" smtClean="0">
                <a:solidFill>
                  <a:srgbClr val="000000"/>
                </a:solidFill>
                <a:latin typeface="Calibri" pitchFamily="34" charset="0"/>
                <a:cs typeface="Calibri" pitchFamily="34" charset="0"/>
              </a:rPr>
              <a:t>85dB’lin </a:t>
            </a:r>
            <a:r>
              <a:rPr lang="tr-TR" sz="2000" b="1" i="1" dirty="0">
                <a:solidFill>
                  <a:srgbClr val="000000"/>
                </a:solidFill>
                <a:latin typeface="Calibri" pitchFamily="34" charset="0"/>
                <a:cs typeface="Calibri" pitchFamily="34" charset="0"/>
              </a:rPr>
              <a:t>üstünde olan işlerde en az 30 gün çalışılmış olmak </a:t>
            </a:r>
            <a:r>
              <a:rPr lang="tr-TR" sz="2000" b="1" i="1" dirty="0" smtClean="0">
                <a:solidFill>
                  <a:srgbClr val="000000"/>
                </a:solidFill>
                <a:latin typeface="Calibri" pitchFamily="34" charset="0"/>
                <a:cs typeface="Calibri" pitchFamily="34" charset="0"/>
              </a:rPr>
              <a:t>gereklidir» </a:t>
            </a:r>
            <a:r>
              <a:rPr lang="tr-TR" sz="2000" i="1" dirty="0">
                <a:solidFill>
                  <a:srgbClr val="000000"/>
                </a:solidFill>
                <a:latin typeface="Calibri" pitchFamily="34" charset="0"/>
                <a:cs typeface="Calibri" pitchFamily="34" charset="0"/>
              </a:rPr>
              <a:t>denilmektedir. </a:t>
            </a:r>
            <a:endParaRPr lang="tr-TR" sz="2000" i="1" dirty="0" smtClean="0">
              <a:solidFill>
                <a:srgbClr val="000000"/>
              </a:solidFill>
              <a:latin typeface="Calibri" pitchFamily="34" charset="0"/>
              <a:cs typeface="Calibri" pitchFamily="34" charset="0"/>
            </a:endParaRPr>
          </a:p>
          <a:p>
            <a:pPr algn="ctr">
              <a:spcAft>
                <a:spcPts val="1200"/>
              </a:spcAft>
              <a:buClr>
                <a:srgbClr val="292929"/>
              </a:buClr>
              <a:defRPr/>
            </a:pPr>
            <a:endParaRPr lang="tr-TR" sz="1000" b="1" i="1" dirty="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Gürültü </a:t>
            </a:r>
            <a:r>
              <a:rPr lang="tr-TR" sz="2000" b="1" i="1" dirty="0">
                <a:solidFill>
                  <a:srgbClr val="000000"/>
                </a:solidFill>
                <a:latin typeface="Calibri" pitchFamily="34" charset="0"/>
                <a:cs typeface="Calibri" pitchFamily="34" charset="0"/>
              </a:rPr>
              <a:t>için yükümlük </a:t>
            </a:r>
            <a:r>
              <a:rPr lang="tr-TR" sz="2000" b="1" i="1" dirty="0" smtClean="0">
                <a:solidFill>
                  <a:srgbClr val="000000"/>
                </a:solidFill>
                <a:latin typeface="Calibri" pitchFamily="34" charset="0"/>
                <a:cs typeface="Calibri" pitchFamily="34" charset="0"/>
              </a:rPr>
              <a:t>süresi </a:t>
            </a:r>
            <a:r>
              <a:rPr lang="tr-TR" sz="2000" b="1" i="1" dirty="0">
                <a:solidFill>
                  <a:srgbClr val="000000"/>
                </a:solidFill>
                <a:latin typeface="Calibri" pitchFamily="34" charset="0"/>
                <a:cs typeface="Calibri" pitchFamily="34" charset="0"/>
              </a:rPr>
              <a:t>6 ay olarak belirtilmiştir.</a:t>
            </a:r>
            <a:endParaRPr lang="tr-TR" sz="2000" i="1" dirty="0">
              <a:solidFill>
                <a:srgbClr val="000000"/>
              </a:solidFill>
              <a:latin typeface="Calibri" pitchFamily="34" charset="0"/>
              <a:cs typeface="Calibri" pitchFamily="34" charset="0"/>
            </a:endParaRPr>
          </a:p>
          <a:p>
            <a:pPr algn="ctr">
              <a:spcAft>
                <a:spcPts val="120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1185269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03" name="Grup 102"/>
          <p:cNvGrpSpPr/>
          <p:nvPr/>
        </p:nvGrpSpPr>
        <p:grpSpPr>
          <a:xfrm>
            <a:off x="219000" y="1100287"/>
            <a:ext cx="1482725" cy="1482725"/>
            <a:chOff x="314746" y="4658390"/>
            <a:chExt cx="1482725" cy="1482725"/>
          </a:xfrm>
        </p:grpSpPr>
        <p:grpSp>
          <p:nvGrpSpPr>
            <p:cNvPr id="104" name="Group 8"/>
            <p:cNvGrpSpPr>
              <a:grpSpLocks/>
            </p:cNvGrpSpPr>
            <p:nvPr/>
          </p:nvGrpSpPr>
          <p:grpSpPr bwMode="auto">
            <a:xfrm>
              <a:off x="314746" y="4658390"/>
              <a:ext cx="1482725" cy="1482725"/>
              <a:chOff x="1166" y="1342"/>
              <a:chExt cx="934" cy="934"/>
            </a:xfrm>
          </p:grpSpPr>
          <p:grpSp>
            <p:nvGrpSpPr>
              <p:cNvPr id="106" name="Group 9"/>
              <p:cNvGrpSpPr>
                <a:grpSpLocks/>
              </p:cNvGrpSpPr>
              <p:nvPr/>
            </p:nvGrpSpPr>
            <p:grpSpPr bwMode="auto">
              <a:xfrm>
                <a:off x="1166" y="1342"/>
                <a:ext cx="934" cy="934"/>
                <a:chOff x="1710" y="1035"/>
                <a:chExt cx="2316" cy="2316"/>
              </a:xfrm>
            </p:grpSpPr>
            <p:grpSp>
              <p:nvGrpSpPr>
                <p:cNvPr id="108" name="Group 10"/>
                <p:cNvGrpSpPr>
                  <a:grpSpLocks/>
                </p:cNvGrpSpPr>
                <p:nvPr/>
              </p:nvGrpSpPr>
              <p:grpSpPr bwMode="auto">
                <a:xfrm rot="3600000">
                  <a:off x="1710" y="1035"/>
                  <a:ext cx="2316" cy="2316"/>
                  <a:chOff x="1710" y="1035"/>
                  <a:chExt cx="2316" cy="2316"/>
                </a:xfrm>
              </p:grpSpPr>
              <p:sp>
                <p:nvSpPr>
                  <p:cNvPr id="11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114"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115"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109" name="Group 14"/>
                <p:cNvGrpSpPr>
                  <a:grpSpLocks/>
                </p:cNvGrpSpPr>
                <p:nvPr/>
              </p:nvGrpSpPr>
              <p:grpSpPr bwMode="auto">
                <a:xfrm rot="7200000">
                  <a:off x="2059" y="1386"/>
                  <a:ext cx="1616" cy="1614"/>
                  <a:chOff x="2060" y="1387"/>
                  <a:chExt cx="1616" cy="1614"/>
                </a:xfrm>
              </p:grpSpPr>
              <p:sp>
                <p:nvSpPr>
                  <p:cNvPr id="11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11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107"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0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116" name="Dikdörtgen 115"/>
          <p:cNvSpPr>
            <a:spLocks noChangeAspect="1"/>
          </p:cNvSpPr>
          <p:nvPr/>
        </p:nvSpPr>
        <p:spPr>
          <a:xfrm>
            <a:off x="1764893" y="1068594"/>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smtClean="0">
                <a:solidFill>
                  <a:srgbClr val="000000"/>
                </a:solidFill>
                <a:latin typeface="Calibri" pitchFamily="34" charset="0"/>
                <a:cs typeface="Calibri" pitchFamily="34" charset="0"/>
              </a:rPr>
              <a:t>Gürültüden </a:t>
            </a:r>
            <a:r>
              <a:rPr lang="tr-TR" sz="1600" b="1" i="1" dirty="0">
                <a:solidFill>
                  <a:srgbClr val="000000"/>
                </a:solidFill>
                <a:latin typeface="Calibri" pitchFamily="34" charset="0"/>
                <a:cs typeface="Calibri" pitchFamily="34" charset="0"/>
              </a:rPr>
              <a:t>kaynaklanan işitme kayıpları için kanuni yükümlülük süresi aşağıdakilerden hangisidir?</a:t>
            </a:r>
          </a:p>
          <a:p>
            <a:pPr marL="800100" lvl="1" indent="-342900">
              <a:buFont typeface="+mj-lt"/>
              <a:buAutoNum type="alphaLcParenR"/>
            </a:pPr>
            <a:r>
              <a:rPr lang="pt-BR" sz="1600" i="1" dirty="0">
                <a:solidFill>
                  <a:srgbClr val="000000"/>
                </a:solidFill>
                <a:latin typeface="Calibri" pitchFamily="34" charset="0"/>
                <a:cs typeface="Calibri" pitchFamily="34" charset="0"/>
              </a:rPr>
              <a:t>6 gün	</a:t>
            </a:r>
          </a:p>
          <a:p>
            <a:pPr marL="800100" lvl="1" indent="-342900">
              <a:buFont typeface="+mj-lt"/>
              <a:buAutoNum type="alphaLcParenR"/>
            </a:pPr>
            <a:r>
              <a:rPr lang="pt-BR" sz="1600" i="1" dirty="0">
                <a:solidFill>
                  <a:srgbClr val="000000"/>
                </a:solidFill>
                <a:latin typeface="Calibri" pitchFamily="34" charset="0"/>
                <a:cs typeface="Calibri" pitchFamily="34" charset="0"/>
              </a:rPr>
              <a:t>6 hafta</a:t>
            </a:r>
          </a:p>
          <a:p>
            <a:pPr marL="800100" lvl="1" indent="-342900">
              <a:buFont typeface="+mj-lt"/>
              <a:buAutoNum type="alphaLcParenR"/>
            </a:pPr>
            <a:r>
              <a:rPr lang="pt-BR" sz="1600" i="1" dirty="0">
                <a:solidFill>
                  <a:srgbClr val="FF0000"/>
                </a:solidFill>
                <a:latin typeface="Calibri" pitchFamily="34" charset="0"/>
                <a:cs typeface="Calibri" pitchFamily="34" charset="0"/>
              </a:rPr>
              <a:t>6 ay</a:t>
            </a:r>
            <a:r>
              <a:rPr lang="pt-BR" sz="1600" i="1" dirty="0">
                <a:solidFill>
                  <a:srgbClr val="000000"/>
                </a:solidFill>
                <a:latin typeface="Calibri" pitchFamily="34" charset="0"/>
                <a:cs typeface="Calibri" pitchFamily="34" charset="0"/>
              </a:rPr>
              <a:t>	</a:t>
            </a:r>
          </a:p>
          <a:p>
            <a:pPr marL="800100" lvl="1" indent="-342900">
              <a:buFont typeface="+mj-lt"/>
              <a:buAutoNum type="alphaLcParenR"/>
            </a:pPr>
            <a:r>
              <a:rPr lang="pt-BR" sz="1600" i="1" dirty="0">
                <a:solidFill>
                  <a:srgbClr val="000000"/>
                </a:solidFill>
                <a:latin typeface="Calibri" pitchFamily="34" charset="0"/>
                <a:cs typeface="Calibri" pitchFamily="34" charset="0"/>
              </a:rPr>
              <a:t>6 </a:t>
            </a:r>
            <a:r>
              <a:rPr lang="pt-BR" sz="1600" i="1" dirty="0" smtClean="0">
                <a:solidFill>
                  <a:srgbClr val="000000"/>
                </a:solidFill>
                <a:latin typeface="Calibri" pitchFamily="34" charset="0"/>
                <a:cs typeface="Calibri" pitchFamily="34" charset="0"/>
              </a:rPr>
              <a:t>yıl</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16844647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down)">
                                      <p:cBhvr>
                                        <p:cTn id="7" dur="500"/>
                                        <p:tgtEl>
                                          <p:spTgt spid="10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6"/>
                                        </p:tgtEl>
                                        <p:attrNameLst>
                                          <p:attrName>style.visibility</p:attrName>
                                        </p:attrNameLst>
                                      </p:cBhvr>
                                      <p:to>
                                        <p:strVal val="visible"/>
                                      </p:to>
                                    </p:set>
                                    <p:animEffect transition="in" filter="wipe(left)">
                                      <p:cBhvr>
                                        <p:cTn id="11" dur="20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1200"/>
              </a:spcAft>
              <a:buClr>
                <a:srgbClr val="292929"/>
              </a:buClr>
              <a:defRPr/>
            </a:pPr>
            <a:r>
              <a:rPr lang="tr-TR" sz="2000" b="1" i="1" dirty="0" smtClean="0">
                <a:solidFill>
                  <a:srgbClr val="000000"/>
                </a:solidFill>
                <a:latin typeface="Calibri" pitchFamily="34" charset="0"/>
                <a:cs typeface="Calibri" pitchFamily="34" charset="0"/>
              </a:rPr>
              <a:t>Sağlık </a:t>
            </a:r>
            <a:r>
              <a:rPr lang="tr-TR" sz="2000" b="1" i="1" dirty="0">
                <a:solidFill>
                  <a:srgbClr val="000000"/>
                </a:solidFill>
                <a:latin typeface="Calibri" pitchFamily="34" charset="0"/>
                <a:cs typeface="Calibri" pitchFamily="34" charset="0"/>
              </a:rPr>
              <a:t>Kuralları Bakımından Günde Ancak </a:t>
            </a:r>
            <a:r>
              <a:rPr lang="tr-TR" sz="2000" b="1" i="1" dirty="0" err="1">
                <a:solidFill>
                  <a:srgbClr val="000000"/>
                </a:solidFill>
                <a:latin typeface="Calibri" pitchFamily="34" charset="0"/>
                <a:cs typeface="Calibri" pitchFamily="34" charset="0"/>
              </a:rPr>
              <a:t>Yedibuçuk</a:t>
            </a:r>
            <a:r>
              <a:rPr lang="tr-TR" sz="2000" b="1" i="1" dirty="0">
                <a:solidFill>
                  <a:srgbClr val="000000"/>
                </a:solidFill>
                <a:latin typeface="Calibri" pitchFamily="34" charset="0"/>
                <a:cs typeface="Calibri" pitchFamily="34" charset="0"/>
              </a:rPr>
              <a:t> Saat </a:t>
            </a:r>
            <a:r>
              <a:rPr lang="tr-TR" sz="2000" b="1" i="1" dirty="0" smtClean="0">
                <a:solidFill>
                  <a:srgbClr val="000000"/>
                </a:solidFill>
                <a:latin typeface="Calibri" pitchFamily="34" charset="0"/>
                <a:cs typeface="Calibri" pitchFamily="34" charset="0"/>
              </a:rPr>
              <a:t>veya Daha </a:t>
            </a:r>
            <a:r>
              <a:rPr lang="tr-TR" sz="2000" b="1" i="1" dirty="0">
                <a:solidFill>
                  <a:srgbClr val="000000"/>
                </a:solidFill>
                <a:latin typeface="Calibri" pitchFamily="34" charset="0"/>
                <a:cs typeface="Calibri" pitchFamily="34" charset="0"/>
              </a:rPr>
              <a:t>Az Çalışılması Gereken </a:t>
            </a:r>
            <a:r>
              <a:rPr lang="tr-TR" sz="2000" b="1" i="1" dirty="0" smtClean="0">
                <a:solidFill>
                  <a:srgbClr val="000000"/>
                </a:solidFill>
                <a:latin typeface="Calibri" pitchFamily="34" charset="0"/>
                <a:cs typeface="Calibri" pitchFamily="34" charset="0"/>
              </a:rPr>
              <a:t>İşler Hakkında Yönetmelik 15.04.2004/25434</a:t>
            </a:r>
          </a:p>
          <a:p>
            <a:pPr>
              <a:spcAft>
                <a:spcPts val="1200"/>
              </a:spcAft>
              <a:buClr>
                <a:srgbClr val="292929"/>
              </a:buClr>
              <a:defRPr/>
            </a:pPr>
            <a:endParaRPr lang="tr-TR" sz="2000" b="1" i="1" dirty="0" smtClean="0">
              <a:solidFill>
                <a:srgbClr val="000000"/>
              </a:solidFill>
              <a:latin typeface="Calibri" pitchFamily="34" charset="0"/>
              <a:cs typeface="Calibri" pitchFamily="34" charset="0"/>
            </a:endParaRPr>
          </a:p>
          <a:p>
            <a:pPr>
              <a:spcAft>
                <a:spcPts val="1200"/>
              </a:spcAft>
              <a:buClr>
                <a:srgbClr val="292929"/>
              </a:buClr>
              <a:defRPr/>
            </a:pPr>
            <a:r>
              <a:rPr lang="tr-TR" sz="2000" b="1" i="1" dirty="0" smtClean="0">
                <a:solidFill>
                  <a:srgbClr val="000000"/>
                </a:solidFill>
                <a:latin typeface="Calibri" pitchFamily="34" charset="0"/>
                <a:cs typeface="Calibri" pitchFamily="34" charset="0"/>
              </a:rPr>
              <a:t>Madde:4-u</a:t>
            </a: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r>
              <a:rPr lang="tr-TR" sz="2000" b="1" i="1" dirty="0" smtClean="0">
                <a:solidFill>
                  <a:srgbClr val="000000"/>
                </a:solidFill>
                <a:latin typeface="Calibri" pitchFamily="34" charset="0"/>
                <a:cs typeface="Calibri" pitchFamily="34" charset="0"/>
              </a:rPr>
              <a:t>«İşçiler </a:t>
            </a:r>
            <a:r>
              <a:rPr lang="tr-TR" sz="2000" b="1" i="1" dirty="0">
                <a:solidFill>
                  <a:srgbClr val="000000"/>
                </a:solidFill>
                <a:latin typeface="Calibri" pitchFamily="34" charset="0"/>
                <a:cs typeface="Calibri" pitchFamily="34" charset="0"/>
              </a:rPr>
              <a:t>gürültü düzeyi 85 </a:t>
            </a:r>
            <a:r>
              <a:rPr lang="tr-TR" sz="2000" b="1" i="1" dirty="0" err="1">
                <a:solidFill>
                  <a:srgbClr val="000000"/>
                </a:solidFill>
                <a:latin typeface="Calibri" pitchFamily="34" charset="0"/>
                <a:cs typeface="Calibri" pitchFamily="34" charset="0"/>
              </a:rPr>
              <a:t>dB</a:t>
            </a:r>
            <a:r>
              <a:rPr lang="tr-TR" sz="2000" b="1" i="1" dirty="0">
                <a:solidFill>
                  <a:srgbClr val="000000"/>
                </a:solidFill>
                <a:latin typeface="Calibri" pitchFamily="34" charset="0"/>
                <a:cs typeface="Calibri" pitchFamily="34" charset="0"/>
              </a:rPr>
              <a:t>(A)’</a:t>
            </a:r>
            <a:r>
              <a:rPr lang="tr-TR" sz="2000" b="1" i="1" dirty="0" err="1">
                <a:solidFill>
                  <a:srgbClr val="000000"/>
                </a:solidFill>
                <a:latin typeface="Calibri" pitchFamily="34" charset="0"/>
                <a:cs typeface="Calibri" pitchFamily="34" charset="0"/>
              </a:rPr>
              <a:t>yı</a:t>
            </a:r>
            <a:r>
              <a:rPr lang="tr-TR" sz="2000" b="1" i="1" dirty="0">
                <a:solidFill>
                  <a:srgbClr val="000000"/>
                </a:solidFill>
                <a:latin typeface="Calibri" pitchFamily="34" charset="0"/>
                <a:cs typeface="Calibri" pitchFamily="34" charset="0"/>
              </a:rPr>
              <a:t> aşan işlerde günde ancak yedi buçuk saat çalıştırılabilir. Fazla çalıştırmak yasaktır</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endParaRPr lang="tr-TR" sz="2000" b="1" i="1" dirty="0">
              <a:solidFill>
                <a:srgbClr val="000000"/>
              </a:solidFill>
              <a:latin typeface="Calibri" pitchFamily="34" charset="0"/>
              <a:cs typeface="Calibri" pitchFamily="34" charset="0"/>
            </a:endParaRPr>
          </a:p>
          <a:p>
            <a:pPr algn="ctr">
              <a:spcAft>
                <a:spcPts val="120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801960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116163" y="3212882"/>
            <a:ext cx="8945949" cy="3046988"/>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9600" b="1" dirty="0" smtClean="0">
                <a:ln w="50800"/>
                <a:solidFill>
                  <a:srgbClr val="FFFFFF">
                    <a:shade val="50000"/>
                  </a:srgbClr>
                </a:solidFill>
                <a:effectLst>
                  <a:glow rad="139700">
                    <a:srgbClr val="000000">
                      <a:satMod val="175000"/>
                      <a:alpha val="40000"/>
                    </a:srgbClr>
                  </a:glow>
                </a:effectLst>
                <a:latin typeface="Cambria" pitchFamily="18" charset="0"/>
              </a:rPr>
              <a:t>Titreşim «Vibrasyon» </a:t>
            </a:r>
            <a:endParaRPr lang="tr-TR" sz="9600" b="1" dirty="0">
              <a:ln w="50800"/>
              <a:solidFill>
                <a:srgbClr val="FFFFFF">
                  <a:shade val="50000"/>
                </a:srgbClr>
              </a:solidFill>
              <a:effectLst>
                <a:glow rad="139700">
                  <a:srgbClr val="000000">
                    <a:satMod val="175000"/>
                    <a:alpha val="40000"/>
                  </a:srgbClr>
                </a:glow>
              </a:effectLst>
              <a:latin typeface="Cambria" pitchFamily="18"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 name="Picture 6" descr="http://www.maintenanceresources.com/onlinetraining/images/vibration.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9247" y="146047"/>
            <a:ext cx="2232000" cy="240548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7" name="Picture 8" descr="http://www.phoenixnv.com/images/slidshow/Vibration2.jpg"/>
          <p:cNvPicPr>
            <a:picLocks noChangeAspect="1" noChangeArrowheads="1"/>
          </p:cNvPicPr>
          <p:nvPr/>
        </p:nvPicPr>
        <p:blipFill>
          <a:blip r:embed="rId4">
            <a:extLst>
              <a:ext uri="{28A0092B-C50C-407E-A947-70E740481C1C}">
                <a14:useLocalDpi xmlns:a14="http://schemas.microsoft.com/office/drawing/2010/main" val="0"/>
              </a:ext>
            </a:extLst>
          </a:blip>
          <a:srcRect l="2492" t="4984"/>
          <a:stretch>
            <a:fillRect/>
          </a:stretch>
        </p:blipFill>
        <p:spPr bwMode="auto">
          <a:xfrm>
            <a:off x="1952625" y="146047"/>
            <a:ext cx="2232000" cy="24459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61519999"/>
      </p:ext>
    </p:extLst>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TİTREŞİM-VİBRASYON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Mekanik </a:t>
            </a:r>
            <a:r>
              <a:rPr lang="tr-TR" sz="2000" i="1" dirty="0">
                <a:solidFill>
                  <a:srgbClr val="000000"/>
                </a:solidFill>
                <a:latin typeface="Calibri" pitchFamily="34" charset="0"/>
                <a:cs typeface="Calibri" pitchFamily="34" charset="0"/>
              </a:rPr>
              <a:t>bir sistemdeki salınım hareketlerini tanımlayan bir terimdir.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 </a:t>
            </a:r>
            <a:r>
              <a:rPr lang="tr-TR" sz="2000" b="1" i="1" dirty="0">
                <a:solidFill>
                  <a:srgbClr val="000000"/>
                </a:solidFill>
                <a:latin typeface="Calibri" pitchFamily="34" charset="0"/>
                <a:cs typeface="Calibri" pitchFamily="34" charset="0"/>
              </a:rPr>
              <a:t>başka ifade ile potansiyel enerjinin kinetik enerjiye, kinetik enerjinin potansiyel enerjiye dönüşmesi olayına titreşim (vibrasyon) denir</a:t>
            </a: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Titreşimin </a:t>
            </a:r>
            <a:r>
              <a:rPr lang="tr-TR" sz="2000" i="1" dirty="0">
                <a:solidFill>
                  <a:srgbClr val="000000"/>
                </a:solidFill>
                <a:latin typeface="Calibri" pitchFamily="34" charset="0"/>
                <a:cs typeface="Calibri" pitchFamily="34" charset="0"/>
              </a:rPr>
              <a:t>özelliğini, </a:t>
            </a:r>
            <a:r>
              <a:rPr lang="tr-TR" sz="2000" b="1" i="1" dirty="0">
                <a:solidFill>
                  <a:srgbClr val="000000"/>
                </a:solidFill>
                <a:latin typeface="Calibri" pitchFamily="34" charset="0"/>
                <a:cs typeface="Calibri" pitchFamily="34" charset="0"/>
              </a:rPr>
              <a:t>frekansı, şiddeti ve yönü </a:t>
            </a:r>
            <a:r>
              <a:rPr lang="tr-TR" sz="2000" i="1" dirty="0" smtClean="0">
                <a:solidFill>
                  <a:srgbClr val="000000"/>
                </a:solidFill>
                <a:latin typeface="Calibri" pitchFamily="34" charset="0"/>
                <a:cs typeface="Calibri" pitchFamily="34" charset="0"/>
              </a:rPr>
              <a:t>belirler.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196627" name="Text Box 45"/>
          <p:cNvSpPr txBox="1">
            <a:spLocks noChangeArrowheads="1"/>
          </p:cNvSpPr>
          <p:nvPr/>
        </p:nvSpPr>
        <p:spPr bwMode="auto">
          <a:xfrm>
            <a:off x="793750" y="2195514"/>
            <a:ext cx="539750" cy="169277"/>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100" dirty="0" smtClean="0">
                <a:solidFill>
                  <a:srgbClr val="333333"/>
                </a:solidFill>
                <a:latin typeface="Calibri" pitchFamily="34" charset="0"/>
                <a:cs typeface="Calibri" pitchFamily="34" charset="0"/>
              </a:rPr>
              <a:t>TANIM</a:t>
            </a:r>
            <a:endParaRPr lang="de-DE" sz="1100" noProof="1">
              <a:solidFill>
                <a:srgbClr val="333333"/>
              </a:solidFill>
              <a:latin typeface="Calibri" pitchFamily="34" charset="0"/>
              <a:cs typeface="Calibri" pitchFamily="34" charset="0"/>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TİTREŞİM-VİBRASYON</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 KAVRAMI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0137877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6627"/>
                                        </p:tgtEl>
                                        <p:attrNameLst>
                                          <p:attrName>style.visibility</p:attrName>
                                        </p:attrNameLst>
                                      </p:cBhvr>
                                      <p:to>
                                        <p:strVal val="visible"/>
                                      </p:to>
                                    </p:set>
                                    <p:animEffect transition="in" filter="fade">
                                      <p:cBhvr>
                                        <p:cTn id="7" dur="1000"/>
                                        <p:tgtEl>
                                          <p:spTgt spid="19662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96610"/>
                                        </p:tgtEl>
                                        <p:attrNameLst>
                                          <p:attrName>style.visibility</p:attrName>
                                        </p:attrNameLst>
                                      </p:cBhvr>
                                      <p:to>
                                        <p:strVal val="visible"/>
                                      </p:to>
                                    </p:set>
                                    <p:animEffect transition="in" filter="wipe(left)">
                                      <p:cBhvr>
                                        <p:cTn id="10" dur="500"/>
                                        <p:tgtEl>
                                          <p:spTgt spid="196610"/>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7"/>
                                        </p:tgtEl>
                                        <p:attrNameLst>
                                          <p:attrName>style.visibility</p:attrName>
                                        </p:attrNameLst>
                                      </p:cBhvr>
                                      <p:to>
                                        <p:strVal val="visible"/>
                                      </p:to>
                                    </p:set>
                                    <p:animEffect transition="in" filter="wipe(left)">
                                      <p:cBhvr>
                                        <p:cTn id="13" dur="500"/>
                                        <p:tgtEl>
                                          <p:spTgt spid="58457"/>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58456"/>
                                        </p:tgtEl>
                                        <p:attrNameLst>
                                          <p:attrName>style.visibility</p:attrName>
                                        </p:attrNameLst>
                                      </p:cBhvr>
                                      <p:to>
                                        <p:strVal val="visible"/>
                                      </p:to>
                                    </p:set>
                                    <p:animEffect transition="in" filter="wipe(left)">
                                      <p:cBhvr>
                                        <p:cTn id="16"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P spid="19662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0"/>
            <a:ext cx="9144000" cy="5948363"/>
            <a:chOff x="0" y="0"/>
            <a:chExt cx="5760" cy="3747"/>
          </a:xfrm>
        </p:grpSpPr>
        <p:sp>
          <p:nvSpPr>
            <p:cNvPr id="25603"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25604"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25605"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25606"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sp>
        <p:nvSpPr>
          <p:cNvPr id="25609" name="Text Box 19"/>
          <p:cNvSpPr txBox="1">
            <a:spLocks noChangeArrowheads="1"/>
          </p:cNvSpPr>
          <p:nvPr/>
        </p:nvSpPr>
        <p:spPr bwMode="gray">
          <a:xfrm>
            <a:off x="38030" y="1379263"/>
            <a:ext cx="2705100" cy="984885"/>
          </a:xfrm>
          <a:prstGeom prst="rect">
            <a:avLst/>
          </a:prstGeom>
          <a:noFill/>
          <a:ln w="9525">
            <a:noFill/>
            <a:miter lim="800000"/>
            <a:headEnd/>
            <a:tailEnd/>
          </a:ln>
        </p:spPr>
        <p:txBody>
          <a:bodyPr lIns="0" tIns="0" rIns="0" bIns="0">
            <a:spAutoFit/>
          </a:bodyPr>
          <a:lstStyle/>
          <a:p>
            <a:pPr algn="ctr" defTabSz="801688">
              <a:spcAft>
                <a:spcPts val="0"/>
              </a:spcAft>
            </a:pPr>
            <a:r>
              <a:rPr lang="tr-TR" sz="1600" noProof="1">
                <a:solidFill>
                  <a:srgbClr val="FFFFFF"/>
                </a:solidFill>
                <a:latin typeface="Calibri" pitchFamily="34" charset="0"/>
                <a:cs typeface="Calibri" pitchFamily="34" charset="0"/>
              </a:rPr>
              <a:t>Araç, gereç ve makinelerin, </a:t>
            </a:r>
          </a:p>
          <a:p>
            <a:pPr algn="ctr" defTabSz="801688">
              <a:spcAft>
                <a:spcPts val="0"/>
              </a:spcAft>
            </a:pPr>
            <a:r>
              <a:rPr lang="tr-TR" sz="1600" noProof="1">
                <a:solidFill>
                  <a:srgbClr val="FFFFFF"/>
                </a:solidFill>
                <a:latin typeface="Calibri" pitchFamily="34" charset="0"/>
                <a:cs typeface="Calibri" pitchFamily="34" charset="0"/>
              </a:rPr>
              <a:t>çalışırken oluşturdukları </a:t>
            </a:r>
            <a:r>
              <a:rPr lang="tr-TR" sz="1600" b="1" noProof="1">
                <a:solidFill>
                  <a:srgbClr val="FFFFFF"/>
                </a:solidFill>
                <a:latin typeface="Calibri" pitchFamily="34" charset="0"/>
                <a:cs typeface="Calibri" pitchFamily="34" charset="0"/>
              </a:rPr>
              <a:t>salınım</a:t>
            </a:r>
          </a:p>
          <a:p>
            <a:pPr algn="ctr" defTabSz="801688">
              <a:spcAft>
                <a:spcPts val="0"/>
              </a:spcAft>
            </a:pPr>
            <a:r>
              <a:rPr lang="tr-TR" sz="1600" b="1" noProof="1">
                <a:solidFill>
                  <a:srgbClr val="FFFFFF"/>
                </a:solidFill>
                <a:latin typeface="Calibri" pitchFamily="34" charset="0"/>
                <a:cs typeface="Calibri" pitchFamily="34" charset="0"/>
              </a:rPr>
              <a:t>hareketleri sonucu</a:t>
            </a:r>
            <a:r>
              <a:rPr lang="tr-TR" sz="1600" noProof="1">
                <a:solidFill>
                  <a:srgbClr val="FFFFFF"/>
                </a:solidFill>
                <a:latin typeface="Calibri" pitchFamily="34" charset="0"/>
                <a:cs typeface="Calibri" pitchFamily="34" charset="0"/>
              </a:rPr>
              <a:t> meydana gelir.</a:t>
            </a:r>
          </a:p>
        </p:txBody>
      </p:sp>
      <p:sp>
        <p:nvSpPr>
          <p:cNvPr id="25610" name="Text Box 13"/>
          <p:cNvSpPr txBox="1">
            <a:spLocks noChangeArrowheads="1"/>
          </p:cNvSpPr>
          <p:nvPr/>
        </p:nvSpPr>
        <p:spPr bwMode="gray">
          <a:xfrm>
            <a:off x="6406820" y="1720734"/>
            <a:ext cx="2705284" cy="738664"/>
          </a:xfrm>
          <a:prstGeom prst="rect">
            <a:avLst/>
          </a:prstGeom>
          <a:noFill/>
          <a:ln w="9525">
            <a:noFill/>
            <a:miter lim="800000"/>
            <a:headEnd/>
            <a:tailEnd/>
          </a:ln>
        </p:spPr>
        <p:txBody>
          <a:bodyPr wrap="square" lIns="0" tIns="0" rIns="0" bIns="0">
            <a:spAutoFit/>
          </a:bodyPr>
          <a:lstStyle>
            <a:defPPr>
              <a:defRPr lang="de-DE"/>
            </a:defPPr>
            <a:lvl1pPr defTabSz="801688">
              <a:spcAft>
                <a:spcPts val="0"/>
              </a:spcAft>
              <a:defRPr sz="1600">
                <a:solidFill>
                  <a:srgbClr val="FFFFFF"/>
                </a:solidFill>
                <a:latin typeface="Calibri" pitchFamily="34" charset="0"/>
                <a:cs typeface="Calibri" pitchFamily="34" charset="0"/>
              </a:defRPr>
            </a:lvl1pPr>
          </a:lstStyle>
          <a:p>
            <a:pPr algn="ctr"/>
            <a:r>
              <a:rPr lang="tr-TR" noProof="1"/>
              <a:t>Çalışmakta olan ve </a:t>
            </a:r>
            <a:r>
              <a:rPr lang="tr-TR" b="1" noProof="1"/>
              <a:t>iyi </a:t>
            </a:r>
            <a:r>
              <a:rPr lang="tr-TR" b="1" noProof="1" smtClean="0"/>
              <a:t>dengelenmemiş </a:t>
            </a:r>
            <a:r>
              <a:rPr lang="tr-TR" noProof="1" smtClean="0"/>
              <a:t>araç </a:t>
            </a:r>
            <a:r>
              <a:rPr lang="tr-TR" noProof="1"/>
              <a:t>ve gereçler </a:t>
            </a:r>
            <a:r>
              <a:rPr lang="tr-TR" noProof="1" smtClean="0"/>
              <a:t>genellikle titreşim </a:t>
            </a:r>
            <a:r>
              <a:rPr lang="tr-TR" noProof="1"/>
              <a:t>oluştururlar.</a:t>
            </a:r>
          </a:p>
        </p:txBody>
      </p:sp>
      <p:grpSp>
        <p:nvGrpSpPr>
          <p:cNvPr id="3" name="Group 3"/>
          <p:cNvGrpSpPr>
            <a:grpSpLocks/>
          </p:cNvGrpSpPr>
          <p:nvPr/>
        </p:nvGrpSpPr>
        <p:grpSpPr bwMode="auto">
          <a:xfrm rot="356676">
            <a:off x="2190750" y="1912938"/>
            <a:ext cx="3217863" cy="3508375"/>
            <a:chOff x="1820" y="1338"/>
            <a:chExt cx="1302" cy="1413"/>
          </a:xfrm>
        </p:grpSpPr>
        <p:sp>
          <p:nvSpPr>
            <p:cNvPr id="25612" name="Freeform 4"/>
            <p:cNvSpPr>
              <a:spLocks/>
            </p:cNvSpPr>
            <p:nvPr/>
          </p:nvSpPr>
          <p:spPr bwMode="gray">
            <a:xfrm>
              <a:off x="2149" y="1338"/>
              <a:ext cx="973" cy="1412"/>
            </a:xfrm>
            <a:custGeom>
              <a:avLst/>
              <a:gdLst>
                <a:gd name="T0" fmla="*/ 0 w 704"/>
                <a:gd name="T1" fmla="*/ 577713015 h 1021"/>
                <a:gd name="T2" fmla="*/ 572640199 w 704"/>
                <a:gd name="T3" fmla="*/ 2147483647 h 1021"/>
                <a:gd name="T4" fmla="*/ 867318100 w 704"/>
                <a:gd name="T5" fmla="*/ 991378676 h 1021"/>
                <a:gd name="T6" fmla="*/ 455812306 w 704"/>
                <a:gd name="T7" fmla="*/ 605594856 h 1021"/>
                <a:gd name="T8" fmla="*/ 554380003 w 704"/>
                <a:gd name="T9" fmla="*/ 0 h 1021"/>
                <a:gd name="T10" fmla="*/ 0 w 704"/>
                <a:gd name="T11" fmla="*/ 577713015 h 1021"/>
                <a:gd name="T12" fmla="*/ 0 60000 65536"/>
                <a:gd name="T13" fmla="*/ 0 60000 65536"/>
                <a:gd name="T14" fmla="*/ 0 60000 65536"/>
                <a:gd name="T15" fmla="*/ 0 60000 65536"/>
                <a:gd name="T16" fmla="*/ 0 60000 65536"/>
                <a:gd name="T17" fmla="*/ 0 60000 65536"/>
                <a:gd name="T18" fmla="*/ 0 w 704"/>
                <a:gd name="T19" fmla="*/ 0 h 1021"/>
                <a:gd name="T20" fmla="*/ 704 w 704"/>
                <a:gd name="T21" fmla="*/ 1021 h 1021"/>
              </a:gdLst>
              <a:ahLst/>
              <a:cxnLst>
                <a:cxn ang="T12">
                  <a:pos x="T0" y="T1"/>
                </a:cxn>
                <a:cxn ang="T13">
                  <a:pos x="T2" y="T3"/>
                </a:cxn>
                <a:cxn ang="T14">
                  <a:pos x="T4" y="T5"/>
                </a:cxn>
                <a:cxn ang="T15">
                  <a:pos x="T6" y="T7"/>
                </a:cxn>
                <a:cxn ang="T16">
                  <a:pos x="T8" y="T9"/>
                </a:cxn>
                <a:cxn ang="T17">
                  <a:pos x="T10" y="T11"/>
                </a:cxn>
              </a:cxnLst>
              <a:rect l="T18" t="T19" r="T20" b="T21"/>
              <a:pathLst>
                <a:path w="704" h="1021">
                  <a:moveTo>
                    <a:pt x="0" y="266"/>
                  </a:moveTo>
                  <a:cubicBezTo>
                    <a:pt x="0" y="412"/>
                    <a:pt x="126" y="1021"/>
                    <a:pt x="271" y="1021"/>
                  </a:cubicBezTo>
                  <a:cubicBezTo>
                    <a:pt x="704" y="955"/>
                    <a:pt x="650" y="533"/>
                    <a:pt x="411" y="457"/>
                  </a:cubicBezTo>
                  <a:cubicBezTo>
                    <a:pt x="258" y="409"/>
                    <a:pt x="212" y="360"/>
                    <a:pt x="216" y="279"/>
                  </a:cubicBezTo>
                  <a:cubicBezTo>
                    <a:pt x="224" y="133"/>
                    <a:pt x="408" y="0"/>
                    <a:pt x="263" y="0"/>
                  </a:cubicBezTo>
                  <a:cubicBezTo>
                    <a:pt x="118" y="0"/>
                    <a:pt x="0" y="119"/>
                    <a:pt x="0" y="266"/>
                  </a:cubicBezTo>
                  <a:close/>
                </a:path>
              </a:pathLst>
            </a:custGeom>
            <a:gradFill rotWithShape="1">
              <a:gsLst>
                <a:gs pos="0">
                  <a:srgbClr val="000000"/>
                </a:gs>
                <a:gs pos="50000">
                  <a:srgbClr val="595959"/>
                </a:gs>
                <a:gs pos="100000">
                  <a:srgbClr val="000000"/>
                </a:gs>
              </a:gsLst>
              <a:lin ang="2700000" scaled="1"/>
            </a:gradFill>
            <a:ln w="9525">
              <a:solidFill>
                <a:schemeClr val="bg1"/>
              </a:solidFill>
              <a:miter lim="800000"/>
              <a:headEnd/>
              <a:tailEnd/>
            </a:ln>
          </p:spPr>
          <p:txBody>
            <a:bodyPr/>
            <a:lstStyle/>
            <a:p>
              <a:endParaRPr lang="tr-TR">
                <a:solidFill>
                  <a:srgbClr val="000000"/>
                </a:solidFill>
              </a:endParaRPr>
            </a:p>
          </p:txBody>
        </p:sp>
        <p:sp>
          <p:nvSpPr>
            <p:cNvPr id="25613" name="Freeform 5"/>
            <p:cNvSpPr>
              <a:spLocks/>
            </p:cNvSpPr>
            <p:nvPr/>
          </p:nvSpPr>
          <p:spPr bwMode="gray">
            <a:xfrm>
              <a:off x="1820" y="1341"/>
              <a:ext cx="1053" cy="1410"/>
            </a:xfrm>
            <a:custGeom>
              <a:avLst/>
              <a:gdLst>
                <a:gd name="T0" fmla="*/ 1596664903 w 762"/>
                <a:gd name="T1" fmla="*/ 1630146637 h 1020"/>
                <a:gd name="T2" fmla="*/ 1064030898 w 762"/>
                <a:gd name="T3" fmla="*/ 1085430878 h 1020"/>
                <a:gd name="T4" fmla="*/ 532419093 w 762"/>
                <a:gd name="T5" fmla="*/ 539174847 h 1020"/>
                <a:gd name="T6" fmla="*/ 1062977390 w 762"/>
                <a:gd name="T7" fmla="*/ 0 h 1020"/>
                <a:gd name="T8" fmla="*/ 31461938 w 762"/>
                <a:gd name="T9" fmla="*/ 824730058 h 1020"/>
                <a:gd name="T10" fmla="*/ 0 w 762"/>
                <a:gd name="T11" fmla="*/ 1086674420 h 1020"/>
                <a:gd name="T12" fmla="*/ 1065359634 w 762"/>
                <a:gd name="T13" fmla="*/ 2147483647 h 1020"/>
                <a:gd name="T14" fmla="*/ 1596664903 w 762"/>
                <a:gd name="T15" fmla="*/ 1630146637 h 1020"/>
                <a:gd name="T16" fmla="*/ 0 60000 65536"/>
                <a:gd name="T17" fmla="*/ 0 60000 65536"/>
                <a:gd name="T18" fmla="*/ 0 60000 65536"/>
                <a:gd name="T19" fmla="*/ 0 60000 65536"/>
                <a:gd name="T20" fmla="*/ 0 60000 65536"/>
                <a:gd name="T21" fmla="*/ 0 60000 65536"/>
                <a:gd name="T22" fmla="*/ 0 60000 65536"/>
                <a:gd name="T23" fmla="*/ 0 60000 65536"/>
                <a:gd name="T24" fmla="*/ 0 w 762"/>
                <a:gd name="T25" fmla="*/ 0 h 1020"/>
                <a:gd name="T26" fmla="*/ 762 w 762"/>
                <a:gd name="T27" fmla="*/ 1020 h 10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2" h="1020">
                  <a:moveTo>
                    <a:pt x="762" y="766"/>
                  </a:moveTo>
                  <a:cubicBezTo>
                    <a:pt x="762" y="624"/>
                    <a:pt x="648" y="510"/>
                    <a:pt x="508" y="510"/>
                  </a:cubicBezTo>
                  <a:cubicBezTo>
                    <a:pt x="368" y="510"/>
                    <a:pt x="254" y="396"/>
                    <a:pt x="254" y="254"/>
                  </a:cubicBezTo>
                  <a:cubicBezTo>
                    <a:pt x="254" y="114"/>
                    <a:pt x="367" y="1"/>
                    <a:pt x="507" y="0"/>
                  </a:cubicBezTo>
                  <a:cubicBezTo>
                    <a:pt x="269" y="2"/>
                    <a:pt x="69" y="166"/>
                    <a:pt x="15" y="388"/>
                  </a:cubicBezTo>
                  <a:cubicBezTo>
                    <a:pt x="5" y="427"/>
                    <a:pt x="0" y="468"/>
                    <a:pt x="0" y="511"/>
                  </a:cubicBezTo>
                  <a:cubicBezTo>
                    <a:pt x="0" y="792"/>
                    <a:pt x="228" y="1020"/>
                    <a:pt x="509" y="1020"/>
                  </a:cubicBezTo>
                  <a:cubicBezTo>
                    <a:pt x="649" y="1020"/>
                    <a:pt x="762" y="906"/>
                    <a:pt x="762" y="766"/>
                  </a:cubicBezTo>
                  <a:close/>
                </a:path>
              </a:pathLst>
            </a:custGeom>
            <a:gradFill rotWithShape="1">
              <a:gsLst>
                <a:gs pos="0">
                  <a:srgbClr val="DDDDDD"/>
                </a:gs>
                <a:gs pos="100000">
                  <a:srgbClr val="5F5F5F"/>
                </a:gs>
              </a:gsLst>
              <a:lin ang="5400000" scaled="1"/>
            </a:gradFill>
            <a:ln w="9525">
              <a:solidFill>
                <a:schemeClr val="bg1"/>
              </a:solidFill>
              <a:miter lim="800000"/>
              <a:headEnd/>
              <a:tailEnd/>
            </a:ln>
          </p:spPr>
          <p:txBody>
            <a:bodyPr/>
            <a:lstStyle/>
            <a:p>
              <a:endParaRPr lang="tr-TR">
                <a:solidFill>
                  <a:srgbClr val="000000"/>
                </a:solidFill>
              </a:endParaRPr>
            </a:p>
          </p:txBody>
        </p:sp>
      </p:grpSp>
      <p:sp>
        <p:nvSpPr>
          <p:cNvPr id="25614" name="Freeform 45"/>
          <p:cNvSpPr>
            <a:spLocks/>
          </p:cNvSpPr>
          <p:nvPr/>
        </p:nvSpPr>
        <p:spPr bwMode="gray">
          <a:xfrm rot="357883">
            <a:off x="4225925" y="1966913"/>
            <a:ext cx="2616200" cy="3500437"/>
          </a:xfrm>
          <a:custGeom>
            <a:avLst/>
            <a:gdLst>
              <a:gd name="T0" fmla="*/ 2147483647 w 1021"/>
              <a:gd name="T1" fmla="*/ 0 h 1354"/>
              <a:gd name="T2" fmla="*/ 2147483647 w 1021"/>
              <a:gd name="T3" fmla="*/ 0 h 1354"/>
              <a:gd name="T4" fmla="*/ 0 w 1021"/>
              <a:gd name="T5" fmla="*/ 2147483647 h 1354"/>
              <a:gd name="T6" fmla="*/ 2147483647 w 1021"/>
              <a:gd name="T7" fmla="*/ 2147483647 h 1354"/>
              <a:gd name="T8" fmla="*/ 2147483647 w 1021"/>
              <a:gd name="T9" fmla="*/ 2147483647 h 1354"/>
              <a:gd name="T10" fmla="*/ 2147483647 w 1021"/>
              <a:gd name="T11" fmla="*/ 2147483647 h 1354"/>
              <a:gd name="T12" fmla="*/ 2147483647 w 1021"/>
              <a:gd name="T13" fmla="*/ 2147483647 h 1354"/>
              <a:gd name="T14" fmla="*/ 2147483647 w 1021"/>
              <a:gd name="T15" fmla="*/ 2147483647 h 1354"/>
              <a:gd name="T16" fmla="*/ 2147483647 w 1021"/>
              <a:gd name="T17" fmla="*/ 0 h 1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21"/>
              <a:gd name="T28" fmla="*/ 0 h 1354"/>
              <a:gd name="T29" fmla="*/ 1021 w 1021"/>
              <a:gd name="T30" fmla="*/ 1354 h 13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21" h="1354">
                <a:moveTo>
                  <a:pt x="341" y="0"/>
                </a:moveTo>
                <a:cubicBezTo>
                  <a:pt x="340" y="0"/>
                  <a:pt x="337" y="0"/>
                  <a:pt x="336" y="0"/>
                </a:cubicBezTo>
                <a:cubicBezTo>
                  <a:pt x="151" y="1"/>
                  <a:pt x="0" y="151"/>
                  <a:pt x="0" y="337"/>
                </a:cubicBezTo>
                <a:cubicBezTo>
                  <a:pt x="0" y="526"/>
                  <a:pt x="152" y="677"/>
                  <a:pt x="339" y="677"/>
                </a:cubicBezTo>
                <a:cubicBezTo>
                  <a:pt x="525" y="677"/>
                  <a:pt x="677" y="828"/>
                  <a:pt x="677" y="1017"/>
                </a:cubicBezTo>
                <a:cubicBezTo>
                  <a:pt x="677" y="1203"/>
                  <a:pt x="525" y="1354"/>
                  <a:pt x="340" y="1354"/>
                </a:cubicBezTo>
                <a:cubicBezTo>
                  <a:pt x="340" y="1354"/>
                  <a:pt x="340" y="1354"/>
                  <a:pt x="341" y="1354"/>
                </a:cubicBezTo>
                <a:cubicBezTo>
                  <a:pt x="716" y="1354"/>
                  <a:pt x="1021" y="1051"/>
                  <a:pt x="1021" y="677"/>
                </a:cubicBezTo>
                <a:cubicBezTo>
                  <a:pt x="1021" y="304"/>
                  <a:pt x="716" y="0"/>
                  <a:pt x="341" y="0"/>
                </a:cubicBezTo>
              </a:path>
            </a:pathLst>
          </a:custGeom>
          <a:gradFill rotWithShape="1">
            <a:gsLst>
              <a:gs pos="0">
                <a:srgbClr val="69A2E1"/>
              </a:gs>
              <a:gs pos="100000">
                <a:srgbClr val="0061B2"/>
              </a:gs>
            </a:gsLst>
            <a:lin ang="5400000" scaled="1"/>
          </a:gradFill>
          <a:ln w="9525">
            <a:solidFill>
              <a:schemeClr val="bg1"/>
            </a:solidFill>
            <a:miter lim="800000"/>
            <a:headEnd/>
            <a:tailEnd/>
          </a:ln>
        </p:spPr>
        <p:txBody>
          <a:bodyPr/>
          <a:lstStyle/>
          <a:p>
            <a:endParaRPr lang="tr-TR">
              <a:solidFill>
                <a:srgbClr val="000000"/>
              </a:solidFill>
            </a:endParaRPr>
          </a:p>
        </p:txBody>
      </p:sp>
      <p:pic>
        <p:nvPicPr>
          <p:cNvPr id="25615" name="Picture 9"/>
          <p:cNvPicPr>
            <a:picLocks noChangeAspect="1" noChangeArrowheads="1"/>
          </p:cNvPicPr>
          <p:nvPr/>
        </p:nvPicPr>
        <p:blipFill>
          <a:blip r:embed="rId2" cstate="print"/>
          <a:srcRect/>
          <a:stretch>
            <a:fillRect/>
          </a:stretch>
        </p:blipFill>
        <p:spPr bwMode="gray">
          <a:xfrm>
            <a:off x="1816100" y="5572125"/>
            <a:ext cx="5222875" cy="488950"/>
          </a:xfrm>
          <a:prstGeom prst="rect">
            <a:avLst/>
          </a:prstGeom>
          <a:noFill/>
          <a:ln w="9525">
            <a:noFill/>
            <a:miter lim="800000"/>
            <a:headEnd/>
            <a:tailEnd/>
          </a:ln>
        </p:spPr>
      </p:pic>
      <p:sp>
        <p:nvSpPr>
          <p:cNvPr id="1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İŞYERİNDE TİTREŞİMİN OLUŞMASI</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pic>
        <p:nvPicPr>
          <p:cNvPr id="11266" name="Picture 2" descr="D:\DOKTOR\1-ISTANBULUZMAN\1-EĞİTİM KURUMU\1. İstanbuluzman\2-RESİMLER\İş Güvenliği\pneumatic_sander.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83364" y="2544175"/>
            <a:ext cx="468724" cy="608600"/>
          </a:xfrm>
          <a:prstGeom prst="rect">
            <a:avLst/>
          </a:prstGeom>
          <a:noFill/>
          <a:extLst>
            <a:ext uri="{909E8E84-426E-40DD-AFC4-6F175D3DCCD1}">
              <a14:hiddenFill xmlns:a14="http://schemas.microsoft.com/office/drawing/2010/main">
                <a:solidFill>
                  <a:srgbClr val="FFFFFF"/>
                </a:solidFill>
              </a14:hiddenFill>
            </a:ext>
          </a:extLst>
        </p:spPr>
      </p:pic>
      <p:pic>
        <p:nvPicPr>
          <p:cNvPr id="11267" name="Picture 3" descr="D:\DOKTOR\1-ISTANBULUZMAN\1-EĞİTİM KURUMU\1. İstanbuluzman\2-RESİMLER\İş Güvenliği\air_compressor.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04817" y="2459398"/>
            <a:ext cx="771525" cy="771525"/>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D:\DOKTOR\1-ISTANBULUZMAN\1-EĞİTİM KURUMU\1. İstanbuluzman\2-RESİMLER\İş Güvenliği\fork1.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350710" y="3335698"/>
            <a:ext cx="1617789" cy="1314450"/>
          </a:xfrm>
          <a:prstGeom prst="rect">
            <a:avLst/>
          </a:prstGeom>
          <a:noFill/>
          <a:extLst>
            <a:ext uri="{909E8E84-426E-40DD-AFC4-6F175D3DCCD1}">
              <a14:hiddenFill xmlns:a14="http://schemas.microsoft.com/office/drawing/2010/main">
                <a:solidFill>
                  <a:srgbClr val="FFFFFF"/>
                </a:solidFill>
              </a14:hiddenFill>
            </a:ext>
          </a:extLst>
        </p:spPr>
      </p:pic>
      <p:pic>
        <p:nvPicPr>
          <p:cNvPr id="11269" name="Picture 5" descr="D:\DOKTOR\1-ISTANBULUZMAN\1-EĞİTİM KURUMU\1. İstanbuluzman\2-RESİMLER\İş Güvenliği\machine1.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486" y="2449873"/>
            <a:ext cx="781050" cy="781050"/>
          </a:xfrm>
          <a:prstGeom prst="rect">
            <a:avLst/>
          </a:prstGeom>
          <a:noFill/>
          <a:extLst>
            <a:ext uri="{909E8E84-426E-40DD-AFC4-6F175D3DCCD1}">
              <a14:hiddenFill xmlns:a14="http://schemas.microsoft.com/office/drawing/2010/main">
                <a:solidFill>
                  <a:srgbClr val="FFFFFF"/>
                </a:solidFill>
              </a14:hiddenFill>
            </a:ext>
          </a:extLst>
        </p:spPr>
      </p:pic>
      <p:pic>
        <p:nvPicPr>
          <p:cNvPr id="11270" name="Picture 6" descr="D:\DOKTOR\1-ISTANBULUZMAN\1-EĞİTİM KURUMU\1. İstanbuluzman\2-RESİMLER\İş Güvenliği\sewing_machine.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05160" y="2564173"/>
            <a:ext cx="2103077" cy="210307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26040444"/>
      </p:ext>
    </p:extLst>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FAKTÖRLER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69200">
              <a:spcAft>
                <a:spcPts val="0"/>
              </a:spcAft>
              <a:buClr>
                <a:srgbClr val="292929"/>
              </a:buClr>
              <a:defRPr/>
            </a:pPr>
            <a:r>
              <a:rPr lang="tr-TR" sz="2000" i="1" dirty="0" smtClean="0">
                <a:solidFill>
                  <a:srgbClr val="000000"/>
                </a:solidFill>
                <a:latin typeface="Calibri" pitchFamily="34" charset="0"/>
                <a:cs typeface="Calibri" pitchFamily="34" charset="0"/>
              </a:rPr>
              <a:t>Tüm </a:t>
            </a:r>
            <a:r>
              <a:rPr lang="tr-TR" sz="2000" i="1" dirty="0">
                <a:solidFill>
                  <a:srgbClr val="000000"/>
                </a:solidFill>
                <a:latin typeface="Calibri" pitchFamily="34" charset="0"/>
                <a:cs typeface="Calibri" pitchFamily="34" charset="0"/>
              </a:rPr>
              <a:t>vücudun veya el ve kolların titreşime maruziyeti sonucunda </a:t>
            </a:r>
            <a:r>
              <a:rPr lang="tr-TR" sz="2000" b="1" i="1" dirty="0">
                <a:solidFill>
                  <a:srgbClr val="000000"/>
                </a:solidFill>
                <a:latin typeface="Calibri" pitchFamily="34" charset="0"/>
                <a:cs typeface="Calibri" pitchFamily="34" charset="0"/>
              </a:rPr>
              <a:t>oluşan </a:t>
            </a:r>
            <a:r>
              <a:rPr lang="tr-TR" sz="2000" b="1" i="1" dirty="0" smtClean="0">
                <a:solidFill>
                  <a:srgbClr val="000000"/>
                </a:solidFill>
                <a:latin typeface="Calibri" pitchFamily="34" charset="0"/>
                <a:cs typeface="Calibri" pitchFamily="34" charset="0"/>
              </a:rPr>
              <a:t>etki</a:t>
            </a:r>
            <a:r>
              <a:rPr lang="tr-TR" sz="2000" i="1" dirty="0" smtClean="0">
                <a:solidFill>
                  <a:srgbClr val="000000"/>
                </a:solidFill>
                <a:latin typeface="Calibri" pitchFamily="34" charset="0"/>
                <a:cs typeface="Calibri" pitchFamily="34" charset="0"/>
              </a:rPr>
              <a:t>; </a:t>
            </a:r>
          </a:p>
          <a:p>
            <a:pPr marL="169200">
              <a:spcAft>
                <a:spcPts val="0"/>
              </a:spcAft>
              <a:buClr>
                <a:srgbClr val="292929"/>
              </a:buClr>
              <a:defRPr/>
            </a:pPr>
            <a:endParaRPr lang="tr-TR" sz="900" i="1" dirty="0">
              <a:solidFill>
                <a:srgbClr val="000000"/>
              </a:solidFill>
              <a:latin typeface="Calibri" pitchFamily="34" charset="0"/>
              <a:cs typeface="Calibri" pitchFamily="34" charset="0"/>
            </a:endParaRP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Titreşimin </a:t>
            </a:r>
            <a:r>
              <a:rPr lang="tr-TR" b="1" i="1" dirty="0" smtClean="0">
                <a:solidFill>
                  <a:srgbClr val="000000"/>
                </a:solidFill>
                <a:latin typeface="Calibri" pitchFamily="34" charset="0"/>
                <a:cs typeface="Calibri" pitchFamily="34" charset="0"/>
              </a:rPr>
              <a:t>frekansına</a:t>
            </a:r>
            <a:r>
              <a:rPr lang="tr-TR" b="1" i="1" dirty="0">
                <a:solidFill>
                  <a:srgbClr val="000000"/>
                </a:solidFill>
                <a:latin typeface="Calibri" pitchFamily="34" charset="0"/>
                <a:cs typeface="Calibri" pitchFamily="34" charset="0"/>
              </a:rPr>
              <a:t>,</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Titreşimin </a:t>
            </a:r>
            <a:r>
              <a:rPr lang="tr-TR" b="1" i="1" dirty="0" smtClean="0">
                <a:solidFill>
                  <a:srgbClr val="000000"/>
                </a:solidFill>
                <a:latin typeface="Calibri" pitchFamily="34" charset="0"/>
                <a:cs typeface="Calibri" pitchFamily="34" charset="0"/>
              </a:rPr>
              <a:t>şiddetine,</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Titreşimin </a:t>
            </a:r>
            <a:r>
              <a:rPr lang="tr-TR" b="1" i="1" dirty="0" smtClean="0">
                <a:solidFill>
                  <a:srgbClr val="000000"/>
                </a:solidFill>
                <a:latin typeface="Calibri" pitchFamily="34" charset="0"/>
                <a:cs typeface="Calibri" pitchFamily="34" charset="0"/>
              </a:rPr>
              <a:t>yön</a:t>
            </a:r>
            <a:r>
              <a:rPr lang="tr-TR" i="1" dirty="0" smtClean="0">
                <a:solidFill>
                  <a:srgbClr val="000000"/>
                </a:solidFill>
                <a:latin typeface="Calibri" pitchFamily="34" charset="0"/>
                <a:cs typeface="Calibri" pitchFamily="34" charset="0"/>
              </a:rPr>
              <a:t>üne</a:t>
            </a:r>
            <a:r>
              <a:rPr lang="tr-TR" i="1" dirty="0">
                <a:solidFill>
                  <a:srgbClr val="000000"/>
                </a:solidFill>
                <a:latin typeface="Calibri" pitchFamily="34" charset="0"/>
                <a:cs typeface="Calibri" pitchFamily="34" charset="0"/>
              </a:rPr>
              <a:t>,</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Titreşime </a:t>
            </a:r>
            <a:r>
              <a:rPr lang="tr-TR" i="1" dirty="0">
                <a:solidFill>
                  <a:srgbClr val="000000"/>
                </a:solidFill>
                <a:latin typeface="Calibri" pitchFamily="34" charset="0"/>
                <a:cs typeface="Calibri" pitchFamily="34" charset="0"/>
              </a:rPr>
              <a:t>maruz kalınan </a:t>
            </a:r>
            <a:r>
              <a:rPr lang="tr-TR" b="1" i="1" dirty="0">
                <a:solidFill>
                  <a:srgbClr val="000000"/>
                </a:solidFill>
                <a:latin typeface="Calibri" pitchFamily="34" charset="0"/>
                <a:cs typeface="Calibri" pitchFamily="34" charset="0"/>
              </a:rPr>
              <a:t>süre</a:t>
            </a:r>
            <a:r>
              <a:rPr lang="tr-TR" i="1" dirty="0">
                <a:solidFill>
                  <a:srgbClr val="000000"/>
                </a:solidFill>
                <a:latin typeface="Calibri" pitchFamily="34" charset="0"/>
                <a:cs typeface="Calibri" pitchFamily="34" charset="0"/>
              </a:rPr>
              <a:t>ye,</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Titreşime </a:t>
            </a:r>
            <a:r>
              <a:rPr lang="tr-TR" i="1" dirty="0">
                <a:solidFill>
                  <a:srgbClr val="000000"/>
                </a:solidFill>
                <a:latin typeface="Calibri" pitchFamily="34" charset="0"/>
                <a:cs typeface="Calibri" pitchFamily="34" charset="0"/>
              </a:rPr>
              <a:t>maruz kalan kişinin </a:t>
            </a:r>
            <a:r>
              <a:rPr lang="tr-TR" b="1" i="1" dirty="0">
                <a:solidFill>
                  <a:srgbClr val="000000"/>
                </a:solidFill>
                <a:latin typeface="Calibri" pitchFamily="34" charset="0"/>
                <a:cs typeface="Calibri" pitchFamily="34" charset="0"/>
              </a:rPr>
              <a:t>yaş</a:t>
            </a:r>
            <a:r>
              <a:rPr lang="tr-TR" i="1" dirty="0">
                <a:solidFill>
                  <a:srgbClr val="000000"/>
                </a:solidFill>
                <a:latin typeface="Calibri" pitchFamily="34" charset="0"/>
                <a:cs typeface="Calibri" pitchFamily="34" charset="0"/>
              </a:rPr>
              <a:t>ına, </a:t>
            </a:r>
            <a:endParaRPr lang="tr-TR" i="1" dirty="0" smtClean="0">
              <a:solidFill>
                <a:srgbClr val="000000"/>
              </a:solidFill>
              <a:latin typeface="Calibri" pitchFamily="34" charset="0"/>
              <a:cs typeface="Calibri" pitchFamily="34" charset="0"/>
            </a:endParaRP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Titreşime </a:t>
            </a:r>
            <a:r>
              <a:rPr lang="tr-TR" i="1" dirty="0">
                <a:solidFill>
                  <a:srgbClr val="000000"/>
                </a:solidFill>
                <a:latin typeface="Calibri" pitchFamily="34" charset="0"/>
                <a:cs typeface="Calibri" pitchFamily="34" charset="0"/>
              </a:rPr>
              <a:t>maruz kalan kişinin </a:t>
            </a:r>
            <a:r>
              <a:rPr lang="tr-TR" b="1" i="1" dirty="0" smtClean="0">
                <a:solidFill>
                  <a:srgbClr val="000000"/>
                </a:solidFill>
                <a:latin typeface="Calibri" pitchFamily="34" charset="0"/>
                <a:cs typeface="Calibri" pitchFamily="34" charset="0"/>
              </a:rPr>
              <a:t>cinsiyet</a:t>
            </a:r>
            <a:r>
              <a:rPr lang="tr-TR" i="1" dirty="0" smtClean="0">
                <a:solidFill>
                  <a:srgbClr val="000000"/>
                </a:solidFill>
                <a:latin typeface="Calibri" pitchFamily="34" charset="0"/>
                <a:cs typeface="Calibri" pitchFamily="34" charset="0"/>
              </a:rPr>
              <a:t>ine </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Titreşime </a:t>
            </a:r>
            <a:r>
              <a:rPr lang="tr-TR" i="1" dirty="0">
                <a:solidFill>
                  <a:srgbClr val="000000"/>
                </a:solidFill>
                <a:latin typeface="Calibri" pitchFamily="34" charset="0"/>
                <a:cs typeface="Calibri" pitchFamily="34" charset="0"/>
              </a:rPr>
              <a:t>maruz kalan kişinin </a:t>
            </a:r>
            <a:r>
              <a:rPr lang="tr-TR" i="1" dirty="0" smtClean="0">
                <a:solidFill>
                  <a:srgbClr val="000000"/>
                </a:solidFill>
                <a:latin typeface="Calibri" pitchFamily="34" charset="0"/>
                <a:cs typeface="Calibri" pitchFamily="34" charset="0"/>
              </a:rPr>
              <a:t>kişisel </a:t>
            </a:r>
            <a:r>
              <a:rPr lang="tr-TR" b="1" i="1" dirty="0" smtClean="0">
                <a:solidFill>
                  <a:srgbClr val="000000"/>
                </a:solidFill>
                <a:latin typeface="Calibri" pitchFamily="34" charset="0"/>
                <a:cs typeface="Calibri" pitchFamily="34" charset="0"/>
              </a:rPr>
              <a:t>duyarlılığı</a:t>
            </a:r>
            <a:r>
              <a:rPr lang="tr-TR" i="1" dirty="0" smtClean="0">
                <a:solidFill>
                  <a:srgbClr val="000000"/>
                </a:solidFill>
                <a:latin typeface="Calibri" pitchFamily="34" charset="0"/>
                <a:cs typeface="Calibri" pitchFamily="34" charset="0"/>
              </a:rPr>
              <a:t>na</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Titreşime </a:t>
            </a:r>
            <a:r>
              <a:rPr lang="tr-TR" i="1" dirty="0">
                <a:solidFill>
                  <a:srgbClr val="000000"/>
                </a:solidFill>
                <a:latin typeface="Calibri" pitchFamily="34" charset="0"/>
                <a:cs typeface="Calibri" pitchFamily="34" charset="0"/>
              </a:rPr>
              <a:t>maruz kalan kişinin </a:t>
            </a:r>
            <a:r>
              <a:rPr lang="tr-TR" b="1" i="1" dirty="0">
                <a:solidFill>
                  <a:srgbClr val="000000"/>
                </a:solidFill>
                <a:latin typeface="Calibri" pitchFamily="34" charset="0"/>
                <a:cs typeface="Calibri" pitchFamily="34" charset="0"/>
              </a:rPr>
              <a:t>genel sağlık durumu</a:t>
            </a:r>
            <a:r>
              <a:rPr lang="tr-TR" i="1" dirty="0">
                <a:solidFill>
                  <a:srgbClr val="000000"/>
                </a:solidFill>
                <a:latin typeface="Calibri" pitchFamily="34" charset="0"/>
                <a:cs typeface="Calibri" pitchFamily="34" charset="0"/>
              </a:rPr>
              <a:t>na </a:t>
            </a:r>
          </a:p>
          <a:p>
            <a:pPr marL="468000" indent="-288000">
              <a:spcAft>
                <a:spcPts val="0"/>
              </a:spcAft>
              <a:buClr>
                <a:srgbClr val="292929"/>
              </a:buClr>
              <a:buFont typeface="+mj-lt"/>
              <a:buAutoNum type="arabicPeriod"/>
              <a:defRPr/>
            </a:pPr>
            <a:r>
              <a:rPr lang="tr-TR" i="1" dirty="0" smtClean="0">
                <a:solidFill>
                  <a:srgbClr val="000000"/>
                </a:solidFill>
                <a:latin typeface="Calibri" pitchFamily="34" charset="0"/>
                <a:cs typeface="Calibri" pitchFamily="34" charset="0"/>
              </a:rPr>
              <a:t>Titreşimin </a:t>
            </a:r>
            <a:r>
              <a:rPr lang="tr-TR" b="1" i="1" dirty="0" smtClean="0">
                <a:solidFill>
                  <a:srgbClr val="000000"/>
                </a:solidFill>
                <a:latin typeface="Calibri" pitchFamily="34" charset="0"/>
                <a:cs typeface="Calibri" pitchFamily="34" charset="0"/>
              </a:rPr>
              <a:t>uygulandığı bölgeye – büyüklüğüne  ….</a:t>
            </a:r>
            <a:r>
              <a:rPr lang="tr-TR" i="1" dirty="0" smtClean="0">
                <a:solidFill>
                  <a:srgbClr val="000000"/>
                </a:solidFill>
                <a:latin typeface="Calibri" pitchFamily="34" charset="0"/>
                <a:cs typeface="Calibri" pitchFamily="34" charset="0"/>
              </a:rPr>
              <a:t>bağlıdır.</a:t>
            </a:r>
            <a:endParaRPr lang="tr-TR"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ETKİLERİNİ BELİRLEYEN FAKTÖRLER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431188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3" name="Grup 62"/>
          <p:cNvGrpSpPr/>
          <p:nvPr/>
        </p:nvGrpSpPr>
        <p:grpSpPr>
          <a:xfrm>
            <a:off x="211431" y="1093212"/>
            <a:ext cx="8932569" cy="1815882"/>
            <a:chOff x="271530" y="2863832"/>
            <a:chExt cx="8932569" cy="1815882"/>
          </a:xfrm>
        </p:grpSpPr>
        <p:grpSp>
          <p:nvGrpSpPr>
            <p:cNvPr id="64" name="Grup 63"/>
            <p:cNvGrpSpPr/>
            <p:nvPr/>
          </p:nvGrpSpPr>
          <p:grpSpPr>
            <a:xfrm>
              <a:off x="271530" y="2909174"/>
              <a:ext cx="1482725" cy="1482725"/>
              <a:chOff x="326122" y="3086598"/>
              <a:chExt cx="1482725" cy="1482725"/>
            </a:xfrm>
          </p:grpSpPr>
          <p:grpSp>
            <p:nvGrpSpPr>
              <p:cNvPr id="66" name="Group 8"/>
              <p:cNvGrpSpPr>
                <a:grpSpLocks/>
              </p:cNvGrpSpPr>
              <p:nvPr/>
            </p:nvGrpSpPr>
            <p:grpSpPr bwMode="auto">
              <a:xfrm>
                <a:off x="326122" y="3086598"/>
                <a:ext cx="1482725" cy="1482725"/>
                <a:chOff x="1166" y="1342"/>
                <a:chExt cx="934" cy="934"/>
              </a:xfrm>
            </p:grpSpPr>
            <p:grpSp>
              <p:nvGrpSpPr>
                <p:cNvPr id="68" name="Group 9"/>
                <p:cNvGrpSpPr>
                  <a:grpSpLocks/>
                </p:cNvGrpSpPr>
                <p:nvPr/>
              </p:nvGrpSpPr>
              <p:grpSpPr bwMode="auto">
                <a:xfrm>
                  <a:off x="1166" y="1342"/>
                  <a:ext cx="934" cy="934"/>
                  <a:chOff x="1710" y="1035"/>
                  <a:chExt cx="2316" cy="2316"/>
                </a:xfrm>
              </p:grpSpPr>
              <p:grpSp>
                <p:nvGrpSpPr>
                  <p:cNvPr id="70" name="Group 10"/>
                  <p:cNvGrpSpPr>
                    <a:grpSpLocks/>
                  </p:cNvGrpSpPr>
                  <p:nvPr/>
                </p:nvGrpSpPr>
                <p:grpSpPr bwMode="auto">
                  <a:xfrm rot="3600000">
                    <a:off x="1710" y="1035"/>
                    <a:ext cx="2316" cy="2316"/>
                    <a:chOff x="1710" y="1035"/>
                    <a:chExt cx="2316" cy="2316"/>
                  </a:xfrm>
                </p:grpSpPr>
                <p:sp>
                  <p:nvSpPr>
                    <p:cNvPr id="75"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76"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77"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71" name="Group 14"/>
                  <p:cNvGrpSpPr>
                    <a:grpSpLocks/>
                  </p:cNvGrpSpPr>
                  <p:nvPr/>
                </p:nvGrpSpPr>
                <p:grpSpPr bwMode="auto">
                  <a:xfrm rot="7200000">
                    <a:off x="2059" y="1386"/>
                    <a:ext cx="1616" cy="1614"/>
                    <a:chOff x="2060" y="1387"/>
                    <a:chExt cx="1616" cy="1614"/>
                  </a:xfrm>
                </p:grpSpPr>
                <p:sp>
                  <p:nvSpPr>
                    <p:cNvPr id="72"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3"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4"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69"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67"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65" name="Dikdörtgen 64"/>
            <p:cNvSpPr>
              <a:spLocks/>
            </p:cNvSpPr>
            <p:nvPr/>
          </p:nvSpPr>
          <p:spPr>
            <a:xfrm>
              <a:off x="2052667" y="2863832"/>
              <a:ext cx="7151432" cy="1815882"/>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I-Titreşimin bedene etki noktasını, II-İvme ve frekansını, III-Etki süresi ve rezonans</a:t>
              </a:r>
            </a:p>
            <a:p>
              <a:r>
                <a:rPr lang="tr-TR" sz="1600" b="1" i="1" dirty="0">
                  <a:solidFill>
                    <a:srgbClr val="000000"/>
                  </a:solidFill>
                  <a:latin typeface="Calibri" pitchFamily="34" charset="0"/>
                  <a:cs typeface="Calibri" pitchFamily="34" charset="0"/>
                </a:rPr>
                <a:t>Mekanik titreşimlerin etkisini değerlendirmek için yukarıdakilerden hangilerinin bilinmesi gerekir?</a:t>
              </a:r>
            </a:p>
            <a:p>
              <a:pPr marL="800100" lvl="1" indent="-342900">
                <a:buFont typeface="+mj-lt"/>
                <a:buAutoNum type="alphaLcParenR"/>
              </a:pPr>
              <a:r>
                <a:rPr lang="tr-TR" sz="1600" i="1" dirty="0">
                  <a:latin typeface="Calibri" pitchFamily="34" charset="0"/>
                  <a:cs typeface="Calibri" pitchFamily="34" charset="0"/>
                </a:rPr>
                <a:t>I - II </a:t>
              </a:r>
            </a:p>
            <a:p>
              <a:pPr marL="800100" lvl="1" indent="-342900">
                <a:buFont typeface="+mj-lt"/>
                <a:buAutoNum type="alphaLcParenR"/>
              </a:pPr>
              <a:r>
                <a:rPr lang="tr-TR" sz="1600" i="1" dirty="0">
                  <a:latin typeface="Calibri" pitchFamily="34" charset="0"/>
                  <a:cs typeface="Calibri" pitchFamily="34" charset="0"/>
                </a:rPr>
                <a:t>II - III </a:t>
              </a:r>
            </a:p>
            <a:p>
              <a:pPr marL="800100" lvl="1" indent="-342900">
                <a:buFont typeface="+mj-lt"/>
                <a:buAutoNum type="alphaLcParenR"/>
              </a:pPr>
              <a:r>
                <a:rPr lang="tr-TR" sz="1600" i="1" dirty="0">
                  <a:latin typeface="Calibri" pitchFamily="34" charset="0"/>
                  <a:cs typeface="Calibri" pitchFamily="34" charset="0"/>
                </a:rPr>
                <a:t>I - III</a:t>
              </a:r>
            </a:p>
            <a:p>
              <a:pPr marL="800100" lvl="1" indent="-342900">
                <a:buFont typeface="+mj-lt"/>
                <a:buAutoNum type="alphaLcParenR"/>
              </a:pPr>
              <a:r>
                <a:rPr lang="tr-TR" sz="1600" i="1" dirty="0">
                  <a:solidFill>
                    <a:srgbClr val="FF0000"/>
                  </a:solidFill>
                  <a:latin typeface="Calibri" pitchFamily="34" charset="0"/>
                  <a:cs typeface="Calibri" pitchFamily="34" charset="0"/>
                </a:rPr>
                <a:t>I - II - III</a:t>
              </a:r>
            </a:p>
          </p:txBody>
        </p:sp>
      </p:grpSp>
    </p:spTree>
    <p:extLst>
      <p:ext uri="{BB962C8B-B14F-4D97-AF65-F5344CB8AC3E}">
        <p14:creationId xmlns:p14="http://schemas.microsoft.com/office/powerpoint/2010/main" val="934210048"/>
      </p:ext>
    </p:extLst>
  </p:cSld>
  <p:clrMapOvr>
    <a:masterClrMapping/>
  </p:clrMapOvr>
  <p:transition>
    <p:fade/>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FAKTÖRLER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69200">
              <a:spcAft>
                <a:spcPts val="0"/>
              </a:spcAft>
              <a:buClr>
                <a:srgbClr val="292929"/>
              </a:buClr>
              <a:defRPr/>
            </a:pPr>
            <a:r>
              <a:rPr lang="tr-TR" sz="2000" i="1" dirty="0" smtClean="0">
                <a:solidFill>
                  <a:srgbClr val="000000"/>
                </a:solidFill>
                <a:latin typeface="Calibri" pitchFamily="34" charset="0"/>
                <a:cs typeface="Calibri" pitchFamily="34" charset="0"/>
              </a:rPr>
              <a:t>Tüm </a:t>
            </a:r>
            <a:r>
              <a:rPr lang="tr-TR" sz="2000" i="1" dirty="0">
                <a:solidFill>
                  <a:srgbClr val="000000"/>
                </a:solidFill>
                <a:latin typeface="Calibri" pitchFamily="34" charset="0"/>
                <a:cs typeface="Calibri" pitchFamily="34" charset="0"/>
              </a:rPr>
              <a:t>vücudun veya el ve kolların titreşime maruziyeti sonucunda </a:t>
            </a:r>
            <a:r>
              <a:rPr lang="tr-TR" sz="2000" b="1" i="1" dirty="0">
                <a:solidFill>
                  <a:srgbClr val="000000"/>
                </a:solidFill>
                <a:latin typeface="Calibri" pitchFamily="34" charset="0"/>
                <a:cs typeface="Calibri" pitchFamily="34" charset="0"/>
              </a:rPr>
              <a:t>oluşan etki</a:t>
            </a:r>
            <a:r>
              <a:rPr lang="tr-TR" sz="2000" i="1" dirty="0">
                <a:solidFill>
                  <a:srgbClr val="000000"/>
                </a:solidFill>
                <a:latin typeface="Calibri" pitchFamily="34" charset="0"/>
                <a:cs typeface="Calibri" pitchFamily="34" charset="0"/>
              </a:rPr>
              <a:t>; </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1.Titreşimin </a:t>
            </a:r>
            <a:r>
              <a:rPr lang="tr-TR" sz="2000" b="1" i="1" dirty="0">
                <a:solidFill>
                  <a:srgbClr val="000000"/>
                </a:solidFill>
                <a:latin typeface="Calibri" pitchFamily="34" charset="0"/>
                <a:cs typeface="Calibri" pitchFamily="34" charset="0"/>
              </a:rPr>
              <a:t>frekans</a:t>
            </a:r>
            <a:r>
              <a:rPr lang="tr-TR" sz="2000" i="1" dirty="0">
                <a:solidFill>
                  <a:srgbClr val="000000"/>
                </a:solidFill>
                <a:latin typeface="Calibri" pitchFamily="34" charset="0"/>
                <a:cs typeface="Calibri" pitchFamily="34" charset="0"/>
              </a:rPr>
              <a:t>ına,</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2.Titreşimin </a:t>
            </a:r>
            <a:r>
              <a:rPr lang="tr-TR" sz="2000" b="1" i="1" dirty="0">
                <a:solidFill>
                  <a:srgbClr val="000000"/>
                </a:solidFill>
                <a:latin typeface="Calibri" pitchFamily="34" charset="0"/>
                <a:cs typeface="Calibri" pitchFamily="34" charset="0"/>
              </a:rPr>
              <a:t>şiddet</a:t>
            </a:r>
            <a:r>
              <a:rPr lang="tr-TR" sz="2000" i="1" dirty="0">
                <a:solidFill>
                  <a:srgbClr val="000000"/>
                </a:solidFill>
                <a:latin typeface="Calibri" pitchFamily="34" charset="0"/>
                <a:cs typeface="Calibri" pitchFamily="34" charset="0"/>
              </a:rPr>
              <a:t>ine,</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3.Titreşimin </a:t>
            </a:r>
            <a:r>
              <a:rPr lang="tr-TR" sz="2000" b="1" i="1" dirty="0">
                <a:solidFill>
                  <a:srgbClr val="000000"/>
                </a:solidFill>
                <a:latin typeface="Calibri" pitchFamily="34" charset="0"/>
                <a:cs typeface="Calibri" pitchFamily="34" charset="0"/>
              </a:rPr>
              <a:t>yön</a:t>
            </a:r>
            <a:r>
              <a:rPr lang="tr-TR" sz="2000" i="1" dirty="0">
                <a:solidFill>
                  <a:srgbClr val="000000"/>
                </a:solidFill>
                <a:latin typeface="Calibri" pitchFamily="34" charset="0"/>
                <a:cs typeface="Calibri" pitchFamily="34" charset="0"/>
              </a:rPr>
              <a:t>üne,</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4.Titreşime </a:t>
            </a:r>
            <a:r>
              <a:rPr lang="tr-TR" sz="2000" i="1" dirty="0">
                <a:solidFill>
                  <a:srgbClr val="000000"/>
                </a:solidFill>
                <a:latin typeface="Calibri" pitchFamily="34" charset="0"/>
                <a:cs typeface="Calibri" pitchFamily="34" charset="0"/>
              </a:rPr>
              <a:t>maruz kalınan </a:t>
            </a:r>
            <a:r>
              <a:rPr lang="tr-TR" sz="2000" b="1" i="1" dirty="0">
                <a:solidFill>
                  <a:srgbClr val="000000"/>
                </a:solidFill>
                <a:latin typeface="Calibri" pitchFamily="34" charset="0"/>
                <a:cs typeface="Calibri" pitchFamily="34" charset="0"/>
              </a:rPr>
              <a:t>süre</a:t>
            </a:r>
            <a:r>
              <a:rPr lang="tr-TR" sz="2000" i="1" dirty="0">
                <a:solidFill>
                  <a:srgbClr val="000000"/>
                </a:solidFill>
                <a:latin typeface="Calibri" pitchFamily="34" charset="0"/>
                <a:cs typeface="Calibri" pitchFamily="34" charset="0"/>
              </a:rPr>
              <a:t>ye,</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5.Titreşimin </a:t>
            </a:r>
            <a:r>
              <a:rPr lang="tr-TR" sz="2000" b="1" i="1" dirty="0">
                <a:solidFill>
                  <a:srgbClr val="000000"/>
                </a:solidFill>
                <a:latin typeface="Calibri" pitchFamily="34" charset="0"/>
                <a:cs typeface="Calibri" pitchFamily="34" charset="0"/>
              </a:rPr>
              <a:t>uygulandığı </a:t>
            </a:r>
            <a:r>
              <a:rPr lang="tr-TR" sz="2000" b="1" i="1" dirty="0" smtClean="0">
                <a:solidFill>
                  <a:srgbClr val="000000"/>
                </a:solidFill>
                <a:latin typeface="Calibri" pitchFamily="34" charset="0"/>
                <a:cs typeface="Calibri" pitchFamily="34" charset="0"/>
              </a:rPr>
              <a:t>bölgeye-büyüklüğüne</a:t>
            </a:r>
            <a:r>
              <a:rPr lang="tr-TR" sz="2000" i="1" dirty="0">
                <a:solidFill>
                  <a:srgbClr val="000000"/>
                </a:solidFill>
                <a:latin typeface="Calibri" pitchFamily="34" charset="0"/>
                <a:cs typeface="Calibri" pitchFamily="34" charset="0"/>
              </a:rPr>
              <a:t>,</a:t>
            </a: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6.Titreşime </a:t>
            </a:r>
            <a:r>
              <a:rPr lang="tr-TR" sz="2000" i="1" dirty="0">
                <a:solidFill>
                  <a:srgbClr val="000000"/>
                </a:solidFill>
                <a:latin typeface="Calibri" pitchFamily="34" charset="0"/>
                <a:cs typeface="Calibri" pitchFamily="34" charset="0"/>
              </a:rPr>
              <a:t>maruz kalan kişinin </a:t>
            </a:r>
            <a:r>
              <a:rPr lang="tr-TR" sz="2000" b="1" i="1" dirty="0">
                <a:solidFill>
                  <a:srgbClr val="000000"/>
                </a:solidFill>
                <a:latin typeface="Calibri" pitchFamily="34" charset="0"/>
                <a:cs typeface="Calibri" pitchFamily="34" charset="0"/>
              </a:rPr>
              <a:t>yaş</a:t>
            </a:r>
            <a:r>
              <a:rPr lang="tr-TR" sz="2000" i="1" dirty="0">
                <a:solidFill>
                  <a:srgbClr val="000000"/>
                </a:solidFill>
                <a:latin typeface="Calibri" pitchFamily="34" charset="0"/>
                <a:cs typeface="Calibri" pitchFamily="34" charset="0"/>
              </a:rPr>
              <a:t>ına, </a:t>
            </a:r>
            <a:r>
              <a:rPr lang="tr-TR" sz="2000" b="1" i="1" dirty="0">
                <a:solidFill>
                  <a:srgbClr val="000000"/>
                </a:solidFill>
                <a:latin typeface="Calibri" pitchFamily="34" charset="0"/>
                <a:cs typeface="Calibri" pitchFamily="34" charset="0"/>
              </a:rPr>
              <a:t>cinsiyet</a:t>
            </a:r>
            <a:r>
              <a:rPr lang="tr-TR" sz="2000" i="1" dirty="0">
                <a:solidFill>
                  <a:srgbClr val="000000"/>
                </a:solidFill>
                <a:latin typeface="Calibri" pitchFamily="34" charset="0"/>
                <a:cs typeface="Calibri" pitchFamily="34" charset="0"/>
              </a:rPr>
              <a:t>ine ve kişisel </a:t>
            </a:r>
            <a:r>
              <a:rPr lang="tr-TR" sz="2000" b="1" i="1" dirty="0">
                <a:solidFill>
                  <a:srgbClr val="000000"/>
                </a:solidFill>
                <a:latin typeface="Calibri" pitchFamily="34" charset="0"/>
                <a:cs typeface="Calibri" pitchFamily="34" charset="0"/>
              </a:rPr>
              <a:t>duyarlılığı</a:t>
            </a:r>
            <a:r>
              <a:rPr lang="tr-TR" sz="2000" i="1" dirty="0">
                <a:solidFill>
                  <a:srgbClr val="000000"/>
                </a:solidFill>
                <a:latin typeface="Calibri" pitchFamily="34" charset="0"/>
                <a:cs typeface="Calibri" pitchFamily="34" charset="0"/>
              </a:rPr>
              <a:t> ile genel sağlık durumuna bağlıdır.</a:t>
            </a:r>
          </a:p>
          <a:p>
            <a:pPr marL="169200">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ETKİLERİNİ BELİRLEYEN FAKTÖRLER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40239199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tangle 5"/>
          <p:cNvSpPr>
            <a:spLocks noChangeArrowheads="1"/>
          </p:cNvSpPr>
          <p:nvPr/>
        </p:nvSpPr>
        <p:spPr bwMode="gray">
          <a:xfrm>
            <a:off x="4656138" y="1916113"/>
            <a:ext cx="4164012" cy="3963692"/>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16000" tIns="288000" rIns="36000" bIns="72000"/>
          <a:lstStyle/>
          <a:p>
            <a:pPr algn="ctr"/>
            <a:r>
              <a:rPr lang="tr-TR" i="1" dirty="0">
                <a:solidFill>
                  <a:srgbClr val="000000"/>
                </a:solidFill>
                <a:latin typeface="Calibri" pitchFamily="34" charset="0"/>
                <a:cs typeface="Calibri" pitchFamily="34" charset="0"/>
              </a:rPr>
              <a:t>Vücudun tümüne aktarıldığında</a:t>
            </a:r>
            <a:r>
              <a:rPr lang="tr-TR" i="1" dirty="0" smtClean="0">
                <a:solidFill>
                  <a:srgbClr val="000000"/>
                </a:solidFill>
                <a:latin typeface="Calibri" pitchFamily="34" charset="0"/>
                <a:cs typeface="Calibri" pitchFamily="34" charset="0"/>
              </a:rPr>
              <a:t>, işçilerin </a:t>
            </a:r>
            <a:r>
              <a:rPr lang="tr-TR" i="1" dirty="0">
                <a:solidFill>
                  <a:srgbClr val="000000"/>
                </a:solidFill>
                <a:latin typeface="Calibri" pitchFamily="34" charset="0"/>
                <a:cs typeface="Calibri" pitchFamily="34" charset="0"/>
              </a:rPr>
              <a:t>sağlık ve güvenliği </a:t>
            </a:r>
            <a:r>
              <a:rPr lang="tr-TR" i="1" dirty="0" smtClean="0">
                <a:solidFill>
                  <a:srgbClr val="000000"/>
                </a:solidFill>
                <a:latin typeface="Calibri" pitchFamily="34" charset="0"/>
                <a:cs typeface="Calibri" pitchFamily="34" charset="0"/>
              </a:rPr>
              <a:t>için risk </a:t>
            </a:r>
            <a:r>
              <a:rPr lang="tr-TR" i="1" dirty="0">
                <a:solidFill>
                  <a:srgbClr val="000000"/>
                </a:solidFill>
                <a:latin typeface="Calibri" pitchFamily="34" charset="0"/>
                <a:cs typeface="Calibri" pitchFamily="34" charset="0"/>
              </a:rPr>
              <a:t>oluşturan, </a:t>
            </a:r>
            <a:r>
              <a:rPr lang="tr-TR" i="1" dirty="0" smtClean="0">
                <a:solidFill>
                  <a:srgbClr val="000000"/>
                </a:solidFill>
                <a:latin typeface="Calibri" pitchFamily="34" charset="0"/>
                <a:cs typeface="Calibri" pitchFamily="34" charset="0"/>
              </a:rPr>
              <a:t>özellikle </a:t>
            </a:r>
            <a:r>
              <a:rPr lang="tr-TR" i="1" dirty="0">
                <a:solidFill>
                  <a:srgbClr val="000000"/>
                </a:solidFill>
                <a:latin typeface="Calibri" pitchFamily="34" charset="0"/>
                <a:cs typeface="Calibri" pitchFamily="34" charset="0"/>
              </a:rPr>
              <a:t>de, </a:t>
            </a:r>
            <a:r>
              <a:rPr lang="tr-TR" b="1" i="1" dirty="0" smtClean="0">
                <a:solidFill>
                  <a:srgbClr val="000000"/>
                </a:solidFill>
                <a:latin typeface="Calibri" pitchFamily="34" charset="0"/>
                <a:cs typeface="Calibri" pitchFamily="34" charset="0"/>
              </a:rPr>
              <a:t>bel bölgesinde </a:t>
            </a:r>
            <a:r>
              <a:rPr lang="tr-TR" b="1" i="1" dirty="0">
                <a:solidFill>
                  <a:srgbClr val="000000"/>
                </a:solidFill>
                <a:latin typeface="Calibri" pitchFamily="34" charset="0"/>
                <a:cs typeface="Calibri" pitchFamily="34" charset="0"/>
              </a:rPr>
              <a:t>rahatsızlık </a:t>
            </a:r>
            <a:r>
              <a:rPr lang="tr-TR" b="1" i="1" dirty="0" smtClean="0">
                <a:solidFill>
                  <a:srgbClr val="000000"/>
                </a:solidFill>
                <a:latin typeface="Calibri" pitchFamily="34" charset="0"/>
                <a:cs typeface="Calibri" pitchFamily="34" charset="0"/>
              </a:rPr>
              <a:t>ve omurgada </a:t>
            </a:r>
            <a:r>
              <a:rPr lang="tr-TR" b="1" i="1" dirty="0">
                <a:solidFill>
                  <a:srgbClr val="000000"/>
                </a:solidFill>
                <a:latin typeface="Calibri" pitchFamily="34" charset="0"/>
                <a:cs typeface="Calibri" pitchFamily="34" charset="0"/>
              </a:rPr>
              <a:t>travmaya yol </a:t>
            </a:r>
            <a:r>
              <a:rPr lang="tr-TR" b="1" i="1" dirty="0" smtClean="0">
                <a:solidFill>
                  <a:srgbClr val="000000"/>
                </a:solidFill>
                <a:latin typeface="Calibri" pitchFamily="34" charset="0"/>
                <a:cs typeface="Calibri" pitchFamily="34" charset="0"/>
              </a:rPr>
              <a:t>açan mekanik </a:t>
            </a:r>
            <a:r>
              <a:rPr lang="tr-TR" b="1" i="1" dirty="0">
                <a:solidFill>
                  <a:srgbClr val="000000"/>
                </a:solidFill>
                <a:latin typeface="Calibri" pitchFamily="34" charset="0"/>
                <a:cs typeface="Calibri" pitchFamily="34" charset="0"/>
              </a:rPr>
              <a:t>titreşimi </a:t>
            </a:r>
            <a:r>
              <a:rPr lang="tr-TR" i="1" dirty="0">
                <a:solidFill>
                  <a:srgbClr val="000000"/>
                </a:solidFill>
                <a:latin typeface="Calibri" pitchFamily="34" charset="0"/>
                <a:cs typeface="Calibri" pitchFamily="34" charset="0"/>
              </a:rPr>
              <a:t>ifade eder.</a:t>
            </a:r>
          </a:p>
        </p:txBody>
      </p:sp>
      <p:sp>
        <p:nvSpPr>
          <p:cNvPr id="7" name="Rectangle 3"/>
          <p:cNvSpPr>
            <a:spLocks noChangeArrowheads="1"/>
          </p:cNvSpPr>
          <p:nvPr/>
        </p:nvSpPr>
        <p:spPr bwMode="gray">
          <a:xfrm>
            <a:off x="323850" y="1916113"/>
            <a:ext cx="4075113" cy="3963692"/>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16000" tIns="288000" rIns="36000" bIns="72000"/>
          <a:lstStyle/>
          <a:p>
            <a:pPr algn="ctr">
              <a:lnSpc>
                <a:spcPct val="90000"/>
              </a:lnSpc>
              <a:spcAft>
                <a:spcPct val="20000"/>
              </a:spcAft>
              <a:buClr>
                <a:srgbClr val="292929"/>
              </a:buClr>
              <a:defRPr/>
            </a:pPr>
            <a:r>
              <a:rPr lang="tr-TR" i="1" dirty="0">
                <a:solidFill>
                  <a:srgbClr val="000000"/>
                </a:solidFill>
                <a:latin typeface="Calibri" pitchFamily="34" charset="0"/>
                <a:cs typeface="Calibri" pitchFamily="34" charset="0"/>
              </a:rPr>
              <a:t>İnsanda </a:t>
            </a:r>
            <a:r>
              <a:rPr lang="tr-TR" i="1" dirty="0" smtClean="0">
                <a:solidFill>
                  <a:srgbClr val="000000"/>
                </a:solidFill>
                <a:latin typeface="Calibri" pitchFamily="34" charset="0"/>
                <a:cs typeface="Calibri" pitchFamily="34" charset="0"/>
              </a:rPr>
              <a:t>el-kol </a:t>
            </a:r>
            <a:r>
              <a:rPr lang="tr-TR" i="1" dirty="0">
                <a:solidFill>
                  <a:srgbClr val="000000"/>
                </a:solidFill>
                <a:latin typeface="Calibri" pitchFamily="34" charset="0"/>
                <a:cs typeface="Calibri" pitchFamily="34" charset="0"/>
              </a:rPr>
              <a:t>sistemine aktarıldığında</a:t>
            </a:r>
            <a:r>
              <a:rPr lang="tr-TR" i="1" dirty="0" smtClean="0">
                <a:solidFill>
                  <a:srgbClr val="000000"/>
                </a:solidFill>
                <a:latin typeface="Calibri" pitchFamily="34" charset="0"/>
                <a:cs typeface="Calibri" pitchFamily="34" charset="0"/>
              </a:rPr>
              <a:t>, </a:t>
            </a:r>
          </a:p>
          <a:p>
            <a:pPr algn="ctr">
              <a:lnSpc>
                <a:spcPct val="90000"/>
              </a:lnSpc>
              <a:spcAft>
                <a:spcPct val="20000"/>
              </a:spcAft>
              <a:buClr>
                <a:srgbClr val="292929"/>
              </a:buClr>
              <a:defRPr/>
            </a:pPr>
            <a:r>
              <a:rPr lang="tr-TR" i="1" dirty="0" smtClean="0">
                <a:solidFill>
                  <a:srgbClr val="000000"/>
                </a:solidFill>
                <a:latin typeface="Calibri" pitchFamily="34" charset="0"/>
                <a:cs typeface="Calibri" pitchFamily="34" charset="0"/>
              </a:rPr>
              <a:t>işçilerin sağlık ve güvenliği için risk </a:t>
            </a:r>
          </a:p>
          <a:p>
            <a:pPr algn="ctr">
              <a:lnSpc>
                <a:spcPct val="90000"/>
              </a:lnSpc>
              <a:spcAft>
                <a:spcPct val="20000"/>
              </a:spcAft>
              <a:buClr>
                <a:srgbClr val="292929"/>
              </a:buClr>
              <a:defRPr/>
            </a:pPr>
            <a:r>
              <a:rPr lang="tr-TR" i="1" dirty="0" smtClean="0">
                <a:solidFill>
                  <a:srgbClr val="000000"/>
                </a:solidFill>
                <a:latin typeface="Calibri" pitchFamily="34" charset="0"/>
                <a:cs typeface="Calibri" pitchFamily="34" charset="0"/>
              </a:rPr>
              <a:t>oluşturan </a:t>
            </a:r>
            <a:r>
              <a:rPr lang="tr-TR" i="1" dirty="0">
                <a:solidFill>
                  <a:srgbClr val="000000"/>
                </a:solidFill>
                <a:latin typeface="Calibri" pitchFamily="34" charset="0"/>
                <a:cs typeface="Calibri" pitchFamily="34" charset="0"/>
              </a:rPr>
              <a:t>ve özellikle de; damar, kemik,</a:t>
            </a:r>
          </a:p>
          <a:p>
            <a:pPr algn="ctr">
              <a:lnSpc>
                <a:spcPct val="90000"/>
              </a:lnSpc>
              <a:spcAft>
                <a:spcPct val="20000"/>
              </a:spcAft>
              <a:buClr>
                <a:srgbClr val="292929"/>
              </a:buClr>
              <a:defRPr/>
            </a:pPr>
            <a:r>
              <a:rPr lang="tr-TR" i="1" dirty="0">
                <a:solidFill>
                  <a:srgbClr val="000000"/>
                </a:solidFill>
                <a:latin typeface="Calibri" pitchFamily="34" charset="0"/>
                <a:cs typeface="Calibri" pitchFamily="34" charset="0"/>
              </a:rPr>
              <a:t>eklem, sinir ve kas bozukluklarına yol</a:t>
            </a:r>
          </a:p>
          <a:p>
            <a:pPr algn="ctr">
              <a:lnSpc>
                <a:spcPct val="90000"/>
              </a:lnSpc>
              <a:spcAft>
                <a:spcPct val="20000"/>
              </a:spcAft>
              <a:buClr>
                <a:srgbClr val="292929"/>
              </a:buClr>
              <a:defRPr/>
            </a:pPr>
            <a:r>
              <a:rPr lang="tr-TR" i="1" dirty="0">
                <a:solidFill>
                  <a:srgbClr val="000000"/>
                </a:solidFill>
                <a:latin typeface="Calibri" pitchFamily="34" charset="0"/>
                <a:cs typeface="Calibri" pitchFamily="34" charset="0"/>
              </a:rPr>
              <a:t>açan mekanik titreşimi ifade eder.</a:t>
            </a:r>
          </a:p>
          <a:p>
            <a:pPr algn="ctr">
              <a:lnSpc>
                <a:spcPct val="90000"/>
              </a:lnSpc>
              <a:spcAft>
                <a:spcPct val="20000"/>
              </a:spcAft>
              <a:buClr>
                <a:srgbClr val="292929"/>
              </a:buClr>
              <a:defRPr/>
            </a:pPr>
            <a:endParaRPr lang="tr-TR" i="1" dirty="0" smtClean="0">
              <a:solidFill>
                <a:srgbClr val="000000"/>
              </a:solidFill>
              <a:latin typeface="Calibri" pitchFamily="34" charset="0"/>
              <a:cs typeface="Calibri" pitchFamily="34" charset="0"/>
            </a:endParaRPr>
          </a:p>
        </p:txBody>
      </p:sp>
      <p:sp>
        <p:nvSpPr>
          <p:cNvPr id="8" name="Rectangle 11"/>
          <p:cNvSpPr>
            <a:spLocks noChangeArrowheads="1"/>
          </p:cNvSpPr>
          <p:nvPr/>
        </p:nvSpPr>
        <p:spPr bwMode="gray">
          <a:xfrm>
            <a:off x="4656138" y="1555750"/>
            <a:ext cx="4164012" cy="360363"/>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TÜM VUCÜT TİTREŞİMİ</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9" name="Rectangle 7"/>
          <p:cNvSpPr>
            <a:spLocks noChangeArrowheads="1"/>
          </p:cNvSpPr>
          <p:nvPr/>
        </p:nvSpPr>
        <p:spPr bwMode="gray">
          <a:xfrm>
            <a:off x="323850" y="1555750"/>
            <a:ext cx="4075113" cy="360363"/>
          </a:xfrm>
          <a:prstGeom prst="rect">
            <a:avLst/>
          </a:prstGeom>
          <a:solidFill>
            <a:schemeClr val="hlink"/>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EL-KOL TİTREŞİMİ</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10" name="Rectangle 11"/>
          <p:cNvSpPr>
            <a:spLocks noChangeArrowheads="1"/>
          </p:cNvSpPr>
          <p:nvPr/>
        </p:nvSpPr>
        <p:spPr bwMode="gray">
          <a:xfrm>
            <a:off x="4656138" y="1567491"/>
            <a:ext cx="4164012" cy="360363"/>
          </a:xfrm>
          <a:prstGeom prst="rect">
            <a:avLst/>
          </a:prstGeom>
          <a:solidFill>
            <a:schemeClr val="accent2"/>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TÜM VÜCUT TİTREŞİMİ</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sp>
        <p:nvSpPr>
          <p:cNvPr id="11" name="Rectangle 7"/>
          <p:cNvSpPr>
            <a:spLocks noChangeArrowheads="1"/>
          </p:cNvSpPr>
          <p:nvPr/>
        </p:nvSpPr>
        <p:spPr bwMode="gray">
          <a:xfrm>
            <a:off x="323850" y="1546225"/>
            <a:ext cx="4075113" cy="360363"/>
          </a:xfrm>
          <a:prstGeom prst="rect">
            <a:avLst/>
          </a:prstGeom>
          <a:solidFill>
            <a:schemeClr val="tx2"/>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2400" b="1" dirty="0" smtClean="0">
                <a:solidFill>
                  <a:srgbClr val="FFFFFF"/>
                </a:solidFill>
                <a:effectLst>
                  <a:outerShdw blurRad="38100" dist="38100" dir="2700000" algn="tl">
                    <a:srgbClr val="000000">
                      <a:alpha val="43137"/>
                    </a:srgbClr>
                  </a:outerShdw>
                </a:effectLst>
                <a:latin typeface="Calibri" pitchFamily="34" charset="0"/>
                <a:cs typeface="Arial" pitchFamily="34" charset="0"/>
              </a:rPr>
              <a:t>EL – KOL TİTREŞİMİ </a:t>
            </a:r>
            <a:endParaRPr lang="en-GB" sz="2400" b="1" dirty="0">
              <a:solidFill>
                <a:srgbClr val="FFFFFF"/>
              </a:solidFill>
              <a:effectLst>
                <a:outerShdw blurRad="38100" dist="38100" dir="2700000" algn="tl">
                  <a:srgbClr val="000000">
                    <a:alpha val="43137"/>
                  </a:srgbClr>
                </a:outerShdw>
              </a:effectLst>
              <a:latin typeface="Calibri" pitchFamily="34" charset="0"/>
              <a:cs typeface="Arial" pitchFamily="34" charset="0"/>
            </a:endParaRPr>
          </a:p>
        </p:txBody>
      </p:sp>
      <p:grpSp>
        <p:nvGrpSpPr>
          <p:cNvPr id="13" name="Group 35"/>
          <p:cNvGrpSpPr>
            <a:grpSpLocks/>
          </p:cNvGrpSpPr>
          <p:nvPr/>
        </p:nvGrpSpPr>
        <p:grpSpPr bwMode="auto">
          <a:xfrm>
            <a:off x="3798888" y="1435100"/>
            <a:ext cx="568325" cy="568325"/>
            <a:chOff x="2339" y="904"/>
            <a:chExt cx="358" cy="358"/>
          </a:xfrm>
        </p:grpSpPr>
        <p:sp>
          <p:nvSpPr>
            <p:cNvPr id="14" name="Oval 27"/>
            <p:cNvSpPr>
              <a:spLocks noChangeArrowheads="1"/>
            </p:cNvSpPr>
            <p:nvPr/>
          </p:nvSpPr>
          <p:spPr bwMode="auto">
            <a:xfrm>
              <a:off x="2339" y="904"/>
              <a:ext cx="358" cy="358"/>
            </a:xfrm>
            <a:prstGeom prst="ellipse">
              <a:avLst/>
            </a:prstGeom>
            <a:gradFill rotWithShape="1">
              <a:gsLst>
                <a:gs pos="0">
                  <a:srgbClr val="ECECEC"/>
                </a:gs>
                <a:gs pos="100000">
                  <a:srgbClr val="B2B2B2"/>
                </a:gs>
              </a:gsLst>
              <a:path path="shape">
                <a:fillToRect l="50000" t="50000" r="50000" b="50000"/>
              </a:path>
            </a:gradFill>
            <a:ln w="28575">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sp>
          <p:nvSpPr>
            <p:cNvPr id="15" name="AutoShape 28"/>
            <p:cNvSpPr>
              <a:spLocks noChangeArrowheads="1"/>
            </p:cNvSpPr>
            <p:nvPr/>
          </p:nvSpPr>
          <p:spPr bwMode="auto">
            <a:xfrm>
              <a:off x="2418" y="989"/>
              <a:ext cx="200" cy="188"/>
            </a:xfrm>
            <a:prstGeom prst="plus">
              <a:avLst>
                <a:gd name="adj" fmla="val 34301"/>
              </a:avLst>
            </a:prstGeom>
            <a:gradFill rotWithShape="1">
              <a:gsLst>
                <a:gs pos="0">
                  <a:srgbClr val="4C7013"/>
                </a:gs>
                <a:gs pos="100000">
                  <a:srgbClr val="233409"/>
                </a:gs>
              </a:gsLst>
              <a:lin ang="2700000" scaled="1"/>
            </a:gradFill>
            <a:ln w="9525">
              <a:solidFill>
                <a:schemeClr val="bg1"/>
              </a:solidFill>
              <a:miter lim="800000"/>
              <a:headEnd/>
              <a:tailEnd/>
            </a:ln>
          </p:spPr>
          <p:txBody>
            <a:bodyPr wrap="none" anchor="ctr"/>
            <a:lstStyle/>
            <a:p>
              <a:endParaRPr lang="en-GB">
                <a:solidFill>
                  <a:srgbClr val="000000"/>
                </a:solidFill>
              </a:endParaRPr>
            </a:p>
          </p:txBody>
        </p:sp>
        <p:sp>
          <p:nvSpPr>
            <p:cNvPr id="16" name="Oval 29"/>
            <p:cNvSpPr>
              <a:spLocks noChangeArrowheads="1"/>
            </p:cNvSpPr>
            <p:nvPr/>
          </p:nvSpPr>
          <p:spPr bwMode="auto">
            <a:xfrm>
              <a:off x="2419" y="917"/>
              <a:ext cx="198" cy="139"/>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grpSp>
      <p:grpSp>
        <p:nvGrpSpPr>
          <p:cNvPr id="17" name="Group 31"/>
          <p:cNvGrpSpPr>
            <a:grpSpLocks/>
          </p:cNvGrpSpPr>
          <p:nvPr/>
        </p:nvGrpSpPr>
        <p:grpSpPr bwMode="auto">
          <a:xfrm>
            <a:off x="8275275" y="1435100"/>
            <a:ext cx="565150" cy="565150"/>
            <a:chOff x="1832" y="3056"/>
            <a:chExt cx="680" cy="680"/>
          </a:xfrm>
        </p:grpSpPr>
        <p:sp>
          <p:nvSpPr>
            <p:cNvPr id="18" name="Oval 32"/>
            <p:cNvSpPr>
              <a:spLocks noChangeArrowheads="1"/>
            </p:cNvSpPr>
            <p:nvPr/>
          </p:nvSpPr>
          <p:spPr bwMode="auto">
            <a:xfrm>
              <a:off x="1832" y="3056"/>
              <a:ext cx="680" cy="680"/>
            </a:xfrm>
            <a:prstGeom prst="ellipse">
              <a:avLst/>
            </a:prstGeom>
            <a:gradFill rotWithShape="1">
              <a:gsLst>
                <a:gs pos="0">
                  <a:srgbClr val="ECECEC"/>
                </a:gs>
                <a:gs pos="100000">
                  <a:srgbClr val="B2B2B2"/>
                </a:gs>
              </a:gsLst>
              <a:path path="shape">
                <a:fillToRect l="50000" t="50000" r="50000" b="50000"/>
              </a:path>
            </a:gradFill>
            <a:ln w="28575">
              <a:solidFill>
                <a:schemeClr val="bg1"/>
              </a:solidFill>
              <a:round/>
              <a:headEnd/>
              <a:tailEnd/>
            </a:ln>
            <a:effectLst>
              <a:outerShdw dist="53882" dir="2700000" algn="ctr" rotWithShape="0">
                <a:srgbClr val="333333">
                  <a:alpha val="50000"/>
                </a:srgbClr>
              </a:outerShdw>
            </a:effectLst>
          </p:spPr>
          <p:txBody>
            <a:bodyPr wrap="none" anchor="ctr"/>
            <a:lstStyle/>
            <a:p>
              <a:pPr>
                <a:defRPr/>
              </a:pPr>
              <a:endParaRPr lang="de-DE">
                <a:solidFill>
                  <a:srgbClr val="000000"/>
                </a:solidFill>
              </a:endParaRPr>
            </a:p>
          </p:txBody>
        </p:sp>
        <p:sp>
          <p:nvSpPr>
            <p:cNvPr id="19" name="Oval 34"/>
            <p:cNvSpPr>
              <a:spLocks noChangeArrowheads="1"/>
            </p:cNvSpPr>
            <p:nvPr/>
          </p:nvSpPr>
          <p:spPr bwMode="auto">
            <a:xfrm>
              <a:off x="1985" y="3081"/>
              <a:ext cx="374" cy="264"/>
            </a:xfrm>
            <a:prstGeom prst="ellipse">
              <a:avLst/>
            </a:prstGeom>
            <a:gradFill rotWithShape="1">
              <a:gsLst>
                <a:gs pos="0">
                  <a:schemeClr val="bg1"/>
                </a:gs>
                <a:gs pos="100000">
                  <a:schemeClr val="bg1">
                    <a:gamma/>
                    <a:shade val="89020"/>
                    <a:invGamma/>
                    <a:alpha val="0"/>
                  </a:schemeClr>
                </a:gs>
              </a:gsLst>
              <a:lin ang="5400000" scaled="1"/>
            </a:gradFill>
            <a:ln w="9525">
              <a:noFill/>
              <a:round/>
              <a:headEnd/>
              <a:tailEnd/>
            </a:ln>
            <a:effectLst/>
          </p:spPr>
          <p:txBody>
            <a:bodyPr wrap="none" anchor="ctr"/>
            <a:lstStyle/>
            <a:p>
              <a:pPr>
                <a:defRPr/>
              </a:pPr>
              <a:endParaRPr lang="de-DE">
                <a:solidFill>
                  <a:srgbClr val="000000"/>
                </a:solidFill>
              </a:endParaRPr>
            </a:p>
          </p:txBody>
        </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İNSAN ÜZERİNE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3543" y="1570831"/>
            <a:ext cx="328613"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2" descr="http://www.yapimagazin.com/MakeThumbnail.aspx?file=upload/content/20-22Bosch_GSH_5_Professional-WEB.jpg&amp;size=400"/>
          <p:cNvPicPr>
            <a:picLocks noChangeAspect="1" noChangeArrowheads="1"/>
          </p:cNvPicPr>
          <p:nvPr/>
        </p:nvPicPr>
        <p:blipFill>
          <a:blip r:embed="rId4">
            <a:extLst>
              <a:ext uri="{28A0092B-C50C-407E-A947-70E740481C1C}">
                <a14:useLocalDpi xmlns:a14="http://schemas.microsoft.com/office/drawing/2010/main" val="0"/>
              </a:ext>
            </a:extLst>
          </a:blip>
          <a:srcRect l="27197" t="5965" b="13518"/>
          <a:stretch>
            <a:fillRect/>
          </a:stretch>
        </p:blipFill>
        <p:spPr bwMode="auto">
          <a:xfrm>
            <a:off x="595423" y="3897091"/>
            <a:ext cx="3540793" cy="18444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23" name="Resim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948612" y="3897959"/>
            <a:ext cx="3662403" cy="184362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13"/>
          <p:cNvSpPr>
            <a:spLocks/>
          </p:cNvSpPr>
          <p:nvPr/>
        </p:nvSpPr>
        <p:spPr bwMode="gray">
          <a:xfrm>
            <a:off x="3233493" y="3745743"/>
            <a:ext cx="1296987" cy="1300163"/>
          </a:xfrm>
          <a:custGeom>
            <a:avLst/>
            <a:gdLst/>
            <a:ahLst/>
            <a:cxnLst>
              <a:cxn ang="0">
                <a:pos x="0" y="0"/>
              </a:cxn>
              <a:cxn ang="0">
                <a:pos x="93" y="154"/>
              </a:cxn>
              <a:cxn ang="0">
                <a:pos x="178" y="179"/>
              </a:cxn>
              <a:cxn ang="0">
                <a:pos x="178" y="0"/>
              </a:cxn>
              <a:cxn ang="0">
                <a:pos x="0" y="0"/>
              </a:cxn>
            </a:cxnLst>
            <a:rect l="0" t="0" r="r" b="b"/>
            <a:pathLst>
              <a:path w="178" h="179">
                <a:moveTo>
                  <a:pt x="0" y="0"/>
                </a:moveTo>
                <a:cubicBezTo>
                  <a:pt x="2" y="62"/>
                  <a:pt x="35" y="121"/>
                  <a:pt x="93" y="154"/>
                </a:cubicBezTo>
                <a:cubicBezTo>
                  <a:pt x="120" y="170"/>
                  <a:pt x="149" y="178"/>
                  <a:pt x="178" y="179"/>
                </a:cubicBezTo>
                <a:cubicBezTo>
                  <a:pt x="178" y="0"/>
                  <a:pt x="178" y="0"/>
                  <a:pt x="178" y="0"/>
                </a:cubicBezTo>
                <a:lnTo>
                  <a:pt x="0" y="0"/>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7" name="Freeform 14"/>
          <p:cNvSpPr>
            <a:spLocks/>
          </p:cNvSpPr>
          <p:nvPr/>
        </p:nvSpPr>
        <p:spPr bwMode="gray">
          <a:xfrm>
            <a:off x="4638430" y="2339218"/>
            <a:ext cx="1293813" cy="1301750"/>
          </a:xfrm>
          <a:custGeom>
            <a:avLst/>
            <a:gdLst/>
            <a:ahLst/>
            <a:cxnLst>
              <a:cxn ang="0">
                <a:pos x="178" y="179"/>
              </a:cxn>
              <a:cxn ang="0">
                <a:pos x="86" y="25"/>
              </a:cxn>
              <a:cxn ang="0">
                <a:pos x="0" y="0"/>
              </a:cxn>
              <a:cxn ang="0">
                <a:pos x="0" y="179"/>
              </a:cxn>
              <a:cxn ang="0">
                <a:pos x="178" y="179"/>
              </a:cxn>
            </a:cxnLst>
            <a:rect l="0" t="0" r="r" b="b"/>
            <a:pathLst>
              <a:path w="178" h="179">
                <a:moveTo>
                  <a:pt x="178" y="179"/>
                </a:moveTo>
                <a:cubicBezTo>
                  <a:pt x="176" y="117"/>
                  <a:pt x="143" y="58"/>
                  <a:pt x="86" y="25"/>
                </a:cubicBezTo>
                <a:cubicBezTo>
                  <a:pt x="58" y="9"/>
                  <a:pt x="29" y="1"/>
                  <a:pt x="0" y="0"/>
                </a:cubicBezTo>
                <a:cubicBezTo>
                  <a:pt x="0" y="179"/>
                  <a:pt x="0" y="179"/>
                  <a:pt x="0" y="179"/>
                </a:cubicBezTo>
                <a:lnTo>
                  <a:pt x="178" y="179"/>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8" name="Freeform 15"/>
          <p:cNvSpPr>
            <a:spLocks/>
          </p:cNvSpPr>
          <p:nvPr/>
        </p:nvSpPr>
        <p:spPr bwMode="gray">
          <a:xfrm>
            <a:off x="3233493" y="2339218"/>
            <a:ext cx="1296987" cy="1301750"/>
          </a:xfrm>
          <a:custGeom>
            <a:avLst/>
            <a:gdLst/>
            <a:ahLst/>
            <a:cxnLst>
              <a:cxn ang="0">
                <a:pos x="178" y="0"/>
              </a:cxn>
              <a:cxn ang="0">
                <a:pos x="24" y="93"/>
              </a:cxn>
              <a:cxn ang="0">
                <a:pos x="0" y="179"/>
              </a:cxn>
              <a:cxn ang="0">
                <a:pos x="178" y="179"/>
              </a:cxn>
              <a:cxn ang="0">
                <a:pos x="178" y="0"/>
              </a:cxn>
            </a:cxnLst>
            <a:rect l="0" t="0" r="r" b="b"/>
            <a:pathLst>
              <a:path w="178" h="179">
                <a:moveTo>
                  <a:pt x="178" y="0"/>
                </a:moveTo>
                <a:cubicBezTo>
                  <a:pt x="117" y="3"/>
                  <a:pt x="58" y="36"/>
                  <a:pt x="24" y="93"/>
                </a:cubicBezTo>
                <a:cubicBezTo>
                  <a:pt x="9" y="120"/>
                  <a:pt x="1" y="150"/>
                  <a:pt x="0" y="179"/>
                </a:cubicBezTo>
                <a:cubicBezTo>
                  <a:pt x="178" y="179"/>
                  <a:pt x="178" y="179"/>
                  <a:pt x="178" y="179"/>
                </a:cubicBezTo>
                <a:lnTo>
                  <a:pt x="178" y="0"/>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9" name="Freeform 16"/>
          <p:cNvSpPr>
            <a:spLocks/>
          </p:cNvSpPr>
          <p:nvPr/>
        </p:nvSpPr>
        <p:spPr bwMode="gray">
          <a:xfrm>
            <a:off x="4638430" y="3745743"/>
            <a:ext cx="1293813" cy="1300163"/>
          </a:xfrm>
          <a:custGeom>
            <a:avLst/>
            <a:gdLst/>
            <a:ahLst/>
            <a:cxnLst>
              <a:cxn ang="0">
                <a:pos x="0" y="179"/>
              </a:cxn>
              <a:cxn ang="0">
                <a:pos x="154" y="86"/>
              </a:cxn>
              <a:cxn ang="0">
                <a:pos x="178" y="0"/>
              </a:cxn>
              <a:cxn ang="0">
                <a:pos x="0" y="0"/>
              </a:cxn>
              <a:cxn ang="0">
                <a:pos x="0" y="179"/>
              </a:cxn>
            </a:cxnLst>
            <a:rect l="0" t="0" r="r" b="b"/>
            <a:pathLst>
              <a:path w="178" h="179">
                <a:moveTo>
                  <a:pt x="0" y="179"/>
                </a:moveTo>
                <a:cubicBezTo>
                  <a:pt x="61" y="177"/>
                  <a:pt x="120" y="144"/>
                  <a:pt x="154" y="86"/>
                </a:cubicBezTo>
                <a:cubicBezTo>
                  <a:pt x="169" y="59"/>
                  <a:pt x="177" y="29"/>
                  <a:pt x="178" y="0"/>
                </a:cubicBezTo>
                <a:cubicBezTo>
                  <a:pt x="0" y="0"/>
                  <a:pt x="0" y="0"/>
                  <a:pt x="0" y="0"/>
                </a:cubicBezTo>
                <a:lnTo>
                  <a:pt x="0" y="179"/>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10" name="Rectangle 3"/>
          <p:cNvSpPr>
            <a:spLocks noChangeArrowheads="1"/>
          </p:cNvSpPr>
          <p:nvPr/>
        </p:nvSpPr>
        <p:spPr bwMode="gray">
          <a:xfrm>
            <a:off x="6203949" y="1685925"/>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Kömür ve madencilikte kullanılan pnömatik </a:t>
            </a:r>
            <a:r>
              <a:rPr lang="tr-TR" sz="1600" i="1" noProof="1" smtClean="0">
                <a:solidFill>
                  <a:srgbClr val="000000"/>
                </a:solidFill>
                <a:latin typeface="Calibri" pitchFamily="34" charset="0"/>
                <a:cs typeface="Calibri" pitchFamily="34" charset="0"/>
              </a:rPr>
              <a:t>çekiçler </a:t>
            </a:r>
            <a:endParaRPr lang="tr-TR" sz="1600" i="1" noProof="1">
              <a:solidFill>
                <a:srgbClr val="000000"/>
              </a:solidFill>
              <a:latin typeface="Calibri" pitchFamily="34" charset="0"/>
              <a:cs typeface="Calibri" pitchFamily="34" charset="0"/>
            </a:endParaRPr>
          </a:p>
        </p:txBody>
      </p:sp>
      <p:sp>
        <p:nvSpPr>
          <p:cNvPr id="11" name="Rectangle 5"/>
          <p:cNvSpPr>
            <a:spLocks noChangeArrowheads="1"/>
          </p:cNvSpPr>
          <p:nvPr/>
        </p:nvSpPr>
        <p:spPr bwMode="gray">
          <a:xfrm>
            <a:off x="6288086" y="5035550"/>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Parlatma ve rendelemede kullanılan </a:t>
            </a:r>
            <a:r>
              <a:rPr lang="tr-TR" sz="1600" i="1" noProof="1" smtClean="0">
                <a:solidFill>
                  <a:srgbClr val="000000"/>
                </a:solidFill>
                <a:latin typeface="Calibri" pitchFamily="34" charset="0"/>
                <a:cs typeface="Calibri" pitchFamily="34" charset="0"/>
              </a:rPr>
              <a:t>makineleri</a:t>
            </a:r>
            <a:endParaRPr lang="tr-TR" sz="1600" i="1" noProof="1">
              <a:solidFill>
                <a:srgbClr val="000000"/>
              </a:solidFill>
              <a:latin typeface="Calibri" pitchFamily="34" charset="0"/>
              <a:cs typeface="Calibri" pitchFamily="34" charset="0"/>
            </a:endParaRPr>
          </a:p>
        </p:txBody>
      </p:sp>
      <p:sp>
        <p:nvSpPr>
          <p:cNvPr id="13" name="Rectangle 6"/>
          <p:cNvSpPr>
            <a:spLocks noChangeArrowheads="1"/>
          </p:cNvSpPr>
          <p:nvPr/>
        </p:nvSpPr>
        <p:spPr bwMode="gray">
          <a:xfrm>
            <a:off x="288362" y="1749425"/>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smtClean="0">
                <a:solidFill>
                  <a:srgbClr val="000000"/>
                </a:solidFill>
                <a:latin typeface="Calibri" pitchFamily="34" charset="0"/>
                <a:cs typeface="Calibri" pitchFamily="34" charset="0"/>
              </a:rPr>
              <a:t>Taş kırma işlerinde kullanılan  makineler</a:t>
            </a:r>
            <a:endParaRPr lang="tr-TR" sz="1600" i="1" noProof="1">
              <a:solidFill>
                <a:srgbClr val="000000"/>
              </a:solidFill>
              <a:latin typeface="Calibri" pitchFamily="34" charset="0"/>
              <a:cs typeface="Calibri" pitchFamily="34" charset="0"/>
            </a:endParaRPr>
          </a:p>
        </p:txBody>
      </p:sp>
      <p:sp>
        <p:nvSpPr>
          <p:cNvPr id="14" name="Rectangle 7"/>
          <p:cNvSpPr>
            <a:spLocks noChangeArrowheads="1"/>
          </p:cNvSpPr>
          <p:nvPr/>
        </p:nvSpPr>
        <p:spPr bwMode="gray">
          <a:xfrm>
            <a:off x="296332" y="5073650"/>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Ormancılıkta kullanılan taşınabilir </a:t>
            </a:r>
            <a:r>
              <a:rPr lang="tr-TR" sz="1600" i="1" noProof="1" smtClean="0">
                <a:solidFill>
                  <a:srgbClr val="000000"/>
                </a:solidFill>
                <a:latin typeface="Calibri" pitchFamily="34" charset="0"/>
                <a:cs typeface="Calibri" pitchFamily="34" charset="0"/>
              </a:rPr>
              <a:t>testereler </a:t>
            </a:r>
            <a:endParaRPr lang="tr-TR" sz="1600" i="1" noProof="1">
              <a:solidFill>
                <a:srgbClr val="000000"/>
              </a:solidFill>
              <a:latin typeface="Calibri" pitchFamily="34" charset="0"/>
              <a:cs typeface="Calibri" pitchFamily="34" charset="0"/>
            </a:endParaRPr>
          </a:p>
        </p:txBody>
      </p:sp>
      <p:sp>
        <p:nvSpPr>
          <p:cNvPr id="15" name="Freeform 9"/>
          <p:cNvSpPr>
            <a:spLocks/>
          </p:cNvSpPr>
          <p:nvPr/>
        </p:nvSpPr>
        <p:spPr bwMode="gray">
          <a:xfrm>
            <a:off x="2454030" y="3745743"/>
            <a:ext cx="2076450" cy="2079625"/>
          </a:xfrm>
          <a:custGeom>
            <a:avLst/>
            <a:gdLst/>
            <a:ahLst/>
            <a:cxnLst>
              <a:cxn ang="0">
                <a:pos x="193" y="165"/>
              </a:cxn>
              <a:cxn ang="0">
                <a:pos x="94" y="0"/>
              </a:cxn>
              <a:cxn ang="0">
                <a:pos x="0" y="0"/>
              </a:cxn>
              <a:cxn ang="0">
                <a:pos x="285" y="286"/>
              </a:cxn>
              <a:cxn ang="0">
                <a:pos x="285" y="192"/>
              </a:cxn>
              <a:cxn ang="0">
                <a:pos x="193" y="165"/>
              </a:cxn>
            </a:cxnLst>
            <a:rect l="0" t="0" r="r" b="b"/>
            <a:pathLst>
              <a:path w="285" h="286">
                <a:moveTo>
                  <a:pt x="193" y="165"/>
                </a:moveTo>
                <a:cubicBezTo>
                  <a:pt x="132" y="130"/>
                  <a:pt x="97" y="66"/>
                  <a:pt x="94" y="0"/>
                </a:cubicBezTo>
                <a:cubicBezTo>
                  <a:pt x="0" y="0"/>
                  <a:pt x="0" y="0"/>
                  <a:pt x="0" y="0"/>
                </a:cubicBezTo>
                <a:cubicBezTo>
                  <a:pt x="3" y="156"/>
                  <a:pt x="129" y="282"/>
                  <a:pt x="285" y="286"/>
                </a:cubicBezTo>
                <a:cubicBezTo>
                  <a:pt x="285" y="192"/>
                  <a:pt x="285" y="192"/>
                  <a:pt x="285" y="192"/>
                </a:cubicBezTo>
                <a:cubicBezTo>
                  <a:pt x="254" y="190"/>
                  <a:pt x="222" y="182"/>
                  <a:pt x="193" y="165"/>
                </a:cubicBezTo>
                <a:close/>
              </a:path>
            </a:pathLst>
          </a:custGeom>
          <a:solidFill>
            <a:schemeClr val="accent2"/>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16" name="Freeform 10"/>
          <p:cNvSpPr>
            <a:spLocks/>
          </p:cNvSpPr>
          <p:nvPr/>
        </p:nvSpPr>
        <p:spPr bwMode="gray">
          <a:xfrm>
            <a:off x="2454030" y="1567693"/>
            <a:ext cx="2076450" cy="2073275"/>
          </a:xfrm>
          <a:custGeom>
            <a:avLst/>
            <a:gdLst/>
            <a:ahLst/>
            <a:cxnLst>
              <a:cxn ang="0">
                <a:pos x="121" y="193"/>
              </a:cxn>
              <a:cxn ang="0">
                <a:pos x="285" y="94"/>
              </a:cxn>
              <a:cxn ang="0">
                <a:pos x="285" y="0"/>
              </a:cxn>
              <a:cxn ang="0">
                <a:pos x="0" y="285"/>
              </a:cxn>
              <a:cxn ang="0">
                <a:pos x="94" y="285"/>
              </a:cxn>
              <a:cxn ang="0">
                <a:pos x="121" y="193"/>
              </a:cxn>
            </a:cxnLst>
            <a:rect l="0" t="0" r="r" b="b"/>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accent2"/>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17" name="Freeform 11"/>
          <p:cNvSpPr>
            <a:spLocks/>
          </p:cNvSpPr>
          <p:nvPr/>
        </p:nvSpPr>
        <p:spPr bwMode="gray">
          <a:xfrm>
            <a:off x="4638430" y="1567693"/>
            <a:ext cx="2073275" cy="2073275"/>
          </a:xfrm>
          <a:custGeom>
            <a:avLst/>
            <a:gdLst/>
            <a:ahLst/>
            <a:cxnLst>
              <a:cxn ang="0">
                <a:pos x="92" y="120"/>
              </a:cxn>
              <a:cxn ang="0">
                <a:pos x="191" y="285"/>
              </a:cxn>
              <a:cxn ang="0">
                <a:pos x="285" y="285"/>
              </a:cxn>
              <a:cxn ang="0">
                <a:pos x="0" y="0"/>
              </a:cxn>
              <a:cxn ang="0">
                <a:pos x="0" y="94"/>
              </a:cxn>
              <a:cxn ang="0">
                <a:pos x="92" y="120"/>
              </a:cxn>
            </a:cxnLst>
            <a:rect l="0" t="0" r="r" b="b"/>
            <a:pathLst>
              <a:path w="285" h="285">
                <a:moveTo>
                  <a:pt x="92" y="120"/>
                </a:moveTo>
                <a:cubicBezTo>
                  <a:pt x="153" y="156"/>
                  <a:pt x="188" y="219"/>
                  <a:pt x="191" y="285"/>
                </a:cubicBezTo>
                <a:cubicBezTo>
                  <a:pt x="285" y="285"/>
                  <a:pt x="285" y="285"/>
                  <a:pt x="285" y="285"/>
                </a:cubicBezTo>
                <a:cubicBezTo>
                  <a:pt x="281" y="129"/>
                  <a:pt x="156" y="3"/>
                  <a:pt x="0" y="0"/>
                </a:cubicBezTo>
                <a:cubicBezTo>
                  <a:pt x="0" y="94"/>
                  <a:pt x="0" y="94"/>
                  <a:pt x="0" y="94"/>
                </a:cubicBezTo>
                <a:cubicBezTo>
                  <a:pt x="31" y="95"/>
                  <a:pt x="63" y="104"/>
                  <a:pt x="92" y="120"/>
                </a:cubicBezTo>
                <a:close/>
              </a:path>
            </a:pathLst>
          </a:custGeom>
          <a:solidFill>
            <a:schemeClr val="accent2"/>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18" name="Freeform 12"/>
          <p:cNvSpPr>
            <a:spLocks/>
          </p:cNvSpPr>
          <p:nvPr/>
        </p:nvSpPr>
        <p:spPr bwMode="gray">
          <a:xfrm>
            <a:off x="4638430" y="3745743"/>
            <a:ext cx="2073275" cy="2079625"/>
          </a:xfrm>
          <a:custGeom>
            <a:avLst/>
            <a:gdLst/>
            <a:ahLst/>
            <a:cxnLst>
              <a:cxn ang="0">
                <a:pos x="164" y="92"/>
              </a:cxn>
              <a:cxn ang="0">
                <a:pos x="0" y="191"/>
              </a:cxn>
              <a:cxn ang="0">
                <a:pos x="0" y="286"/>
              </a:cxn>
              <a:cxn ang="0">
                <a:pos x="285" y="0"/>
              </a:cxn>
              <a:cxn ang="0">
                <a:pos x="191" y="0"/>
              </a:cxn>
              <a:cxn ang="0">
                <a:pos x="164" y="92"/>
              </a:cxn>
            </a:cxnLst>
            <a:rect l="0" t="0" r="r" b="b"/>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accent2"/>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19" name="WordArt 18"/>
          <p:cNvSpPr>
            <a:spLocks noChangeArrowheads="1" noChangeShapeType="1" noTextEdit="1"/>
          </p:cNvSpPr>
          <p:nvPr/>
        </p:nvSpPr>
        <p:spPr bwMode="gray">
          <a:xfrm rot="18949315">
            <a:off x="2819400" y="2217738"/>
            <a:ext cx="2076450" cy="1276350"/>
          </a:xfrm>
          <a:prstGeom prst="rect">
            <a:avLst/>
          </a:prstGeom>
        </p:spPr>
        <p:txBody>
          <a:bodyPr spcFirstLastPara="1" wrap="none" fromWordArt="1">
            <a:prstTxWarp prst="textArchUp">
              <a:avLst>
                <a:gd name="adj" fmla="val 12753700"/>
              </a:avLst>
            </a:prstTxWarp>
          </a:bodyPr>
          <a:lstStyle/>
          <a:p>
            <a:pPr algn="ctr"/>
            <a:r>
              <a:rPr lang="tr-TR" sz="3600" kern="10" dirty="0" smtClean="0">
                <a:ln w="9525">
                  <a:noFill/>
                  <a:round/>
                  <a:headEnd/>
                  <a:tailEnd/>
                </a:ln>
                <a:solidFill>
                  <a:srgbClr val="FFFFFF"/>
                </a:solidFill>
                <a:latin typeface="Arial Black"/>
              </a:rPr>
              <a:t>Taş Kırma </a:t>
            </a:r>
            <a:r>
              <a:rPr lang="tr-TR" sz="3600" kern="10" dirty="0" err="1" smtClean="0">
                <a:ln w="9525">
                  <a:noFill/>
                  <a:round/>
                  <a:headEnd/>
                  <a:tailEnd/>
                </a:ln>
                <a:solidFill>
                  <a:srgbClr val="FFFFFF"/>
                </a:solidFill>
                <a:latin typeface="Arial Black"/>
              </a:rPr>
              <a:t>Mak</a:t>
            </a:r>
            <a:endParaRPr lang="tr-TR" sz="3600" kern="10" dirty="0">
              <a:ln w="9525">
                <a:noFill/>
                <a:round/>
                <a:headEnd/>
                <a:tailEnd/>
              </a:ln>
              <a:solidFill>
                <a:srgbClr val="FFFFFF"/>
              </a:solidFill>
              <a:latin typeface="Arial Black"/>
            </a:endParaRPr>
          </a:p>
        </p:txBody>
      </p:sp>
      <p:sp>
        <p:nvSpPr>
          <p:cNvPr id="20" name="WordArt 19"/>
          <p:cNvSpPr>
            <a:spLocks noChangeArrowheads="1" noChangeShapeType="1" noTextEdit="1"/>
          </p:cNvSpPr>
          <p:nvPr/>
        </p:nvSpPr>
        <p:spPr bwMode="gray">
          <a:xfrm rot="7894123" flipH="1" flipV="1">
            <a:off x="4484688" y="4060825"/>
            <a:ext cx="2051050" cy="1038225"/>
          </a:xfrm>
          <a:prstGeom prst="rect">
            <a:avLst/>
          </a:prstGeom>
        </p:spPr>
        <p:txBody>
          <a:bodyPr spcFirstLastPara="1" wrap="none" fromWordArt="1">
            <a:prstTxWarp prst="textArchDown">
              <a:avLst>
                <a:gd name="adj" fmla="val 1650898"/>
              </a:avLst>
            </a:prstTxWarp>
          </a:bodyPr>
          <a:lstStyle/>
          <a:p>
            <a:pPr algn="ctr"/>
            <a:r>
              <a:rPr lang="tr-TR" sz="3600" kern="10" dirty="0" smtClean="0">
                <a:ln w="9525">
                  <a:noFill/>
                  <a:round/>
                  <a:headEnd/>
                  <a:tailEnd/>
                </a:ln>
                <a:solidFill>
                  <a:srgbClr val="FFFFFF"/>
                </a:solidFill>
                <a:latin typeface="Arial Black"/>
              </a:rPr>
              <a:t>Rende Makinesi</a:t>
            </a:r>
            <a:endParaRPr lang="tr-TR" sz="3600" kern="10" dirty="0">
              <a:ln w="9525">
                <a:noFill/>
                <a:round/>
                <a:headEnd/>
                <a:tailEnd/>
              </a:ln>
              <a:solidFill>
                <a:srgbClr val="FFFFFF"/>
              </a:solidFill>
              <a:latin typeface="Arial Black"/>
            </a:endParaRPr>
          </a:p>
        </p:txBody>
      </p:sp>
      <p:sp>
        <p:nvSpPr>
          <p:cNvPr id="21" name="WordArt 20"/>
          <p:cNvSpPr>
            <a:spLocks noChangeArrowheads="1" noChangeShapeType="1" noTextEdit="1"/>
          </p:cNvSpPr>
          <p:nvPr/>
        </p:nvSpPr>
        <p:spPr bwMode="gray">
          <a:xfrm rot="13524425" flipH="1" flipV="1">
            <a:off x="2645570" y="4047331"/>
            <a:ext cx="2049462" cy="1038225"/>
          </a:xfrm>
          <a:prstGeom prst="rect">
            <a:avLst/>
          </a:prstGeom>
        </p:spPr>
        <p:txBody>
          <a:bodyPr spcFirstLastPara="1" wrap="none" fromWordArt="1">
            <a:prstTxWarp prst="textArchDown">
              <a:avLst>
                <a:gd name="adj" fmla="val 1651989"/>
              </a:avLst>
            </a:prstTxWarp>
          </a:bodyPr>
          <a:lstStyle/>
          <a:p>
            <a:pPr algn="ctr"/>
            <a:r>
              <a:rPr lang="tr-TR" sz="3600" kern="10" dirty="0" smtClean="0">
                <a:ln w="9525">
                  <a:noFill/>
                  <a:round/>
                  <a:headEnd/>
                  <a:tailEnd/>
                </a:ln>
                <a:solidFill>
                  <a:srgbClr val="FFFFFF"/>
                </a:solidFill>
                <a:latin typeface="Arial Black"/>
              </a:rPr>
              <a:t>Taşınır Testere</a:t>
            </a:r>
            <a:endParaRPr lang="tr-TR" sz="3600" kern="10" dirty="0">
              <a:ln w="9525">
                <a:noFill/>
                <a:round/>
                <a:headEnd/>
                <a:tailEnd/>
              </a:ln>
              <a:solidFill>
                <a:srgbClr val="FFFFFF"/>
              </a:solidFill>
              <a:latin typeface="Arial Black"/>
            </a:endParaRPr>
          </a:p>
        </p:txBody>
      </p:sp>
      <p:sp>
        <p:nvSpPr>
          <p:cNvPr id="22" name="WordArt 18"/>
          <p:cNvSpPr>
            <a:spLocks noChangeArrowheads="1" noChangeShapeType="1" noTextEdit="1"/>
          </p:cNvSpPr>
          <p:nvPr/>
        </p:nvSpPr>
        <p:spPr bwMode="gray">
          <a:xfrm rot="2749315">
            <a:off x="4321175" y="2290763"/>
            <a:ext cx="2076450" cy="1276350"/>
          </a:xfrm>
          <a:prstGeom prst="rect">
            <a:avLst/>
          </a:prstGeom>
        </p:spPr>
        <p:txBody>
          <a:bodyPr spcFirstLastPara="1" wrap="none" fromWordArt="1">
            <a:prstTxWarp prst="textArchUp">
              <a:avLst>
                <a:gd name="adj" fmla="val 12753700"/>
              </a:avLst>
            </a:prstTxWarp>
          </a:bodyPr>
          <a:lstStyle/>
          <a:p>
            <a:pPr algn="ctr"/>
            <a:r>
              <a:rPr lang="tr-TR" sz="3600" kern="10" dirty="0" err="1" smtClean="0">
                <a:ln w="9525">
                  <a:noFill/>
                  <a:round/>
                  <a:headEnd/>
                  <a:tailEnd/>
                </a:ln>
                <a:solidFill>
                  <a:srgbClr val="FFFFFF"/>
                </a:solidFill>
                <a:latin typeface="Arial Black"/>
              </a:rPr>
              <a:t>Pnömatik</a:t>
            </a:r>
            <a:r>
              <a:rPr lang="tr-TR" sz="3600" kern="10" dirty="0" smtClean="0">
                <a:ln w="9525">
                  <a:noFill/>
                  <a:round/>
                  <a:headEnd/>
                  <a:tailEnd/>
                </a:ln>
                <a:solidFill>
                  <a:srgbClr val="FFFFFF"/>
                </a:solidFill>
                <a:latin typeface="Arial Black"/>
              </a:rPr>
              <a:t> Çekiç</a:t>
            </a:r>
            <a:endParaRPr lang="tr-TR" sz="3600" kern="10" dirty="0">
              <a:ln w="9525">
                <a:noFill/>
                <a:round/>
                <a:headEnd/>
                <a:tailEnd/>
              </a:ln>
              <a:solidFill>
                <a:srgbClr val="FFFFFF"/>
              </a:solidFill>
              <a:latin typeface="Arial Black"/>
            </a:endParaRPr>
          </a:p>
        </p:txBody>
      </p:sp>
      <p:pic>
        <p:nvPicPr>
          <p:cNvPr id="23" name="Picture 2" descr="D:\DOKTOR\9-ISTUZMAN\1-EĞİTİM KURUMU\1. İstanbuluzman\ZZResim\Resim-İkon\pneumatic_sander.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5746" y="3822519"/>
            <a:ext cx="987354" cy="987354"/>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3" descr="D:\DOKTOR\9-ISTUZMAN\1-EĞİTİM KURUMU\1. İstanbuluzman\ZZResim\Resim-İkon\machine1.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24154" y="2556705"/>
            <a:ext cx="949124" cy="1036638"/>
          </a:xfrm>
          <a:prstGeom prst="rect">
            <a:avLst/>
          </a:prstGeom>
          <a:noFill/>
          <a:extLst>
            <a:ext uri="{909E8E84-426E-40DD-AFC4-6F175D3DCCD1}">
              <a14:hiddenFill xmlns:a14="http://schemas.microsoft.com/office/drawing/2010/main">
                <a:solidFill>
                  <a:srgbClr val="FFFFFF"/>
                </a:solidFill>
              </a14:hiddenFill>
            </a:ext>
          </a:extLst>
        </p:spPr>
      </p:pic>
      <p:pic>
        <p:nvPicPr>
          <p:cNvPr id="25" name="Resim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06131" y="3926456"/>
            <a:ext cx="888413" cy="883417"/>
          </a:xfrm>
          <a:prstGeom prst="rect">
            <a:avLst/>
          </a:prstGeom>
          <a:ln>
            <a:noFill/>
          </a:ln>
          <a:effectLst>
            <a:softEdge rad="112500"/>
          </a:effectLst>
        </p:spPr>
      </p:pic>
      <p:pic>
        <p:nvPicPr>
          <p:cNvPr id="26" name="Resim 2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702483" y="2604330"/>
            <a:ext cx="972584" cy="1082677"/>
          </a:xfrm>
          <a:prstGeom prst="rect">
            <a:avLst/>
          </a:prstGeom>
          <a:ln>
            <a:noFill/>
          </a:ln>
          <a:effectLst>
            <a:softEdge rad="112500"/>
          </a:effectLst>
        </p:spPr>
      </p:pic>
      <p:sp>
        <p:nvSpPr>
          <p:cNvPr id="2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EL-KOL TİTREŞİM KAYNAKLARI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EL-KOL TİTREŞİMİ-VİBRASYONU*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El-Kol </a:t>
            </a:r>
            <a:r>
              <a:rPr lang="tr-TR" sz="2000" i="1" dirty="0">
                <a:solidFill>
                  <a:srgbClr val="000000"/>
                </a:solidFill>
                <a:latin typeface="Calibri" pitchFamily="34" charset="0"/>
                <a:cs typeface="Calibri" pitchFamily="34" charset="0"/>
              </a:rPr>
              <a:t>titreşiminde </a:t>
            </a:r>
            <a:r>
              <a:rPr lang="tr-TR" sz="2000" b="1" i="1" dirty="0">
                <a:solidFill>
                  <a:srgbClr val="000000"/>
                </a:solidFill>
                <a:latin typeface="Calibri" pitchFamily="34" charset="0"/>
                <a:cs typeface="Calibri" pitchFamily="34" charset="0"/>
              </a:rPr>
              <a:t>1-1000 Hz frekanslar </a:t>
            </a:r>
            <a:r>
              <a:rPr lang="tr-TR" sz="2000" i="1" dirty="0">
                <a:solidFill>
                  <a:srgbClr val="000000"/>
                </a:solidFill>
                <a:latin typeface="Calibri" pitchFamily="34" charset="0"/>
                <a:cs typeface="Calibri" pitchFamily="34" charset="0"/>
              </a:rPr>
              <a:t>hissedilir.</a:t>
            </a:r>
          </a:p>
          <a:p>
            <a:pPr>
              <a:spcAft>
                <a:spcPts val="0"/>
              </a:spcAft>
              <a:buClr>
                <a:srgbClr val="292929"/>
              </a:buClr>
              <a:defRPr/>
            </a:pP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   8 Saatlik çalışma süresi için titreşimin günlük</a:t>
            </a:r>
          </a:p>
          <a:p>
            <a:pPr marL="504000" lvl="3" indent="-342900">
              <a:spcAft>
                <a:spcPts val="0"/>
              </a:spcAft>
              <a:buClr>
                <a:srgbClr val="292929"/>
              </a:buClr>
              <a:buFont typeface="Wingdings" pitchFamily="2" charset="2"/>
              <a:buChar char="q"/>
              <a:defRPr/>
            </a:pPr>
            <a:r>
              <a:rPr lang="tr-TR" sz="2000" b="1" i="1" dirty="0">
                <a:solidFill>
                  <a:srgbClr val="000000"/>
                </a:solidFill>
                <a:latin typeface="Calibri" pitchFamily="34" charset="0"/>
                <a:cs typeface="Calibri" pitchFamily="34" charset="0"/>
              </a:rPr>
              <a:t>Maruziyet sınır değeri 5 m/s²</a:t>
            </a:r>
          </a:p>
          <a:p>
            <a:pPr marL="504000" lvl="3" indent="-342900">
              <a:spcAft>
                <a:spcPts val="0"/>
              </a:spcAft>
              <a:buClr>
                <a:srgbClr val="292929"/>
              </a:buClr>
              <a:buFont typeface="Wingdings" pitchFamily="2" charset="2"/>
              <a:buChar char="q"/>
              <a:defRPr/>
            </a:pPr>
            <a:r>
              <a:rPr lang="tr-TR" sz="2000" b="1" i="1" dirty="0">
                <a:solidFill>
                  <a:srgbClr val="000000"/>
                </a:solidFill>
                <a:latin typeface="Calibri" pitchFamily="34" charset="0"/>
                <a:cs typeface="Calibri" pitchFamily="34" charset="0"/>
              </a:rPr>
              <a:t>Maruziyet etkin değeri 2,5 m/s²</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EL-KOL TİTREŞİMİNDE MARUZİYET</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6948402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69258" y="1114618"/>
            <a:ext cx="8697325" cy="1569660"/>
            <a:chOff x="269258" y="1114618"/>
            <a:chExt cx="8697325" cy="1569660"/>
          </a:xfrm>
        </p:grpSpPr>
        <p:grpSp>
          <p:nvGrpSpPr>
            <p:cNvPr id="2" name="Grup 1"/>
            <p:cNvGrpSpPr/>
            <p:nvPr/>
          </p:nvGrpSpPr>
          <p:grpSpPr>
            <a:xfrm>
              <a:off x="269258" y="1146310"/>
              <a:ext cx="1482725" cy="1482725"/>
              <a:chOff x="323850" y="1528454"/>
              <a:chExt cx="1482725" cy="1482725"/>
            </a:xfrm>
          </p:grpSpPr>
          <p:grpSp>
            <p:nvGrpSpPr>
              <p:cNvPr id="27654" name="Group 8"/>
              <p:cNvGrpSpPr>
                <a:grpSpLocks/>
              </p:cNvGrpSpPr>
              <p:nvPr/>
            </p:nvGrpSpPr>
            <p:grpSpPr bwMode="auto">
              <a:xfrm>
                <a:off x="323850" y="1528454"/>
                <a:ext cx="1482725" cy="1482725"/>
                <a:chOff x="1166" y="1342"/>
                <a:chExt cx="934" cy="934"/>
              </a:xfrm>
            </p:grpSpPr>
            <p:grpSp>
              <p:nvGrpSpPr>
                <p:cNvPr id="27664" name="Group 9"/>
                <p:cNvGrpSpPr>
                  <a:grpSpLocks/>
                </p:cNvGrpSpPr>
                <p:nvPr/>
              </p:nvGrpSpPr>
              <p:grpSpPr bwMode="auto">
                <a:xfrm>
                  <a:off x="1166" y="1342"/>
                  <a:ext cx="934" cy="934"/>
                  <a:chOff x="1710" y="1035"/>
                  <a:chExt cx="2316" cy="2316"/>
                </a:xfrm>
              </p:grpSpPr>
              <p:grpSp>
                <p:nvGrpSpPr>
                  <p:cNvPr id="27666" name="Group 10"/>
                  <p:cNvGrpSpPr>
                    <a:grpSpLocks/>
                  </p:cNvGrpSpPr>
                  <p:nvPr/>
                </p:nvGrpSpPr>
                <p:grpSpPr bwMode="auto">
                  <a:xfrm rot="3600000">
                    <a:off x="1710" y="1035"/>
                    <a:ext cx="2316" cy="2316"/>
                    <a:chOff x="1710" y="1035"/>
                    <a:chExt cx="2316" cy="2316"/>
                  </a:xfrm>
                </p:grpSpPr>
                <p:sp>
                  <p:nvSpPr>
                    <p:cNvPr id="276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276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276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7667" name="Group 14"/>
                  <p:cNvGrpSpPr>
                    <a:grpSpLocks/>
                  </p:cNvGrpSpPr>
                  <p:nvPr/>
                </p:nvGrpSpPr>
                <p:grpSpPr bwMode="auto">
                  <a:xfrm rot="7200000">
                    <a:off x="2059" y="1386"/>
                    <a:ext cx="1616" cy="1614"/>
                    <a:chOff x="2060" y="1387"/>
                    <a:chExt cx="1616" cy="1614"/>
                  </a:xfrm>
                </p:grpSpPr>
                <p:sp>
                  <p:nvSpPr>
                    <p:cNvPr id="276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76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7655" name="Text Box 45"/>
              <p:cNvSpPr txBox="1">
                <a:spLocks noChangeArrowheads="1"/>
              </p:cNvSpPr>
              <p:nvPr/>
            </p:nvSpPr>
            <p:spPr bwMode="auto">
              <a:xfrm>
                <a:off x="801710" y="2135519"/>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20" name="Dikdörtgen 1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El kol titreşimi için sekiz saatlik çalışma süresinde günlük </a:t>
              </a:r>
              <a:r>
                <a:rPr lang="tr-TR" sz="1600" b="1" i="1" dirty="0" err="1">
                  <a:solidFill>
                    <a:srgbClr val="000000"/>
                  </a:solidFill>
                  <a:latin typeface="Calibri" pitchFamily="34" charset="0"/>
                  <a:cs typeface="Calibri" pitchFamily="34" charset="0"/>
                </a:rPr>
                <a:t>maruziyet</a:t>
              </a:r>
              <a:r>
                <a:rPr lang="tr-TR" sz="1600" b="1" i="1" dirty="0">
                  <a:solidFill>
                    <a:srgbClr val="000000"/>
                  </a:solidFill>
                  <a:latin typeface="Calibri" pitchFamily="34" charset="0"/>
                  <a:cs typeface="Calibri" pitchFamily="34" charset="0"/>
                </a:rPr>
                <a:t> sınır ve etkin değerleri aşağıdakilerden hangisinde verilmiştir? </a:t>
              </a:r>
            </a:p>
            <a:p>
              <a:pPr marL="800100" lvl="1" indent="-342900">
                <a:buFont typeface="+mj-lt"/>
                <a:buAutoNum type="alphaLcParenR"/>
              </a:pPr>
              <a:r>
                <a:rPr lang="tr-TR" sz="1600" i="1" dirty="0">
                  <a:solidFill>
                    <a:srgbClr val="000000"/>
                  </a:solidFill>
                  <a:latin typeface="Calibri" pitchFamily="34" charset="0"/>
                  <a:cs typeface="Calibri" pitchFamily="34" charset="0"/>
                </a:rPr>
                <a:t>1,15 </a:t>
              </a:r>
              <a:r>
                <a:rPr lang="tr-TR" sz="1600" i="1" dirty="0" smtClean="0">
                  <a:solidFill>
                    <a:srgbClr val="000000"/>
                  </a:solidFill>
                  <a:latin typeface="Calibri" pitchFamily="34" charset="0"/>
                  <a:cs typeface="Calibri" pitchFamily="34" charset="0"/>
                </a:rPr>
                <a:t>m/s² </a:t>
              </a:r>
              <a:r>
                <a:rPr lang="tr-TR" sz="1600" i="1" dirty="0">
                  <a:solidFill>
                    <a:srgbClr val="000000"/>
                  </a:solidFill>
                  <a:latin typeface="Calibri" pitchFamily="34" charset="0"/>
                  <a:cs typeface="Calibri" pitchFamily="34" charset="0"/>
                </a:rPr>
                <a:t>– 0,5 m/s²</a:t>
              </a:r>
            </a:p>
            <a:p>
              <a:pPr marL="800100" lvl="1" indent="-342900">
                <a:buFont typeface="+mj-lt"/>
                <a:buAutoNum type="alphaLcParenR"/>
              </a:pPr>
              <a:r>
                <a:rPr lang="tr-TR" sz="1600" i="1" dirty="0">
                  <a:solidFill>
                    <a:srgbClr val="FF0000"/>
                  </a:solidFill>
                  <a:latin typeface="Calibri" pitchFamily="34" charset="0"/>
                  <a:cs typeface="Calibri" pitchFamily="34" charset="0"/>
                </a:rPr>
                <a:t>5,00 </a:t>
              </a:r>
              <a:r>
                <a:rPr lang="tr-TR" sz="1600" i="1" dirty="0" smtClean="0">
                  <a:solidFill>
                    <a:srgbClr val="FF0000"/>
                  </a:solidFill>
                  <a:latin typeface="Calibri" pitchFamily="34" charset="0"/>
                  <a:cs typeface="Calibri" pitchFamily="34" charset="0"/>
                </a:rPr>
                <a:t>m/s² </a:t>
              </a:r>
              <a:r>
                <a:rPr lang="tr-TR" sz="1600" i="1" dirty="0">
                  <a:solidFill>
                    <a:srgbClr val="FF0000"/>
                  </a:solidFill>
                  <a:latin typeface="Calibri" pitchFamily="34" charset="0"/>
                  <a:cs typeface="Calibri" pitchFamily="34" charset="0"/>
                </a:rPr>
                <a:t>– 2,5 m/s²</a:t>
              </a:r>
            </a:p>
            <a:p>
              <a:pPr marL="800100" lvl="1" indent="-342900">
                <a:buFont typeface="+mj-lt"/>
                <a:buAutoNum type="alphaLcParenR"/>
              </a:pPr>
              <a:r>
                <a:rPr lang="tr-TR" sz="1600" i="1" dirty="0">
                  <a:solidFill>
                    <a:srgbClr val="000000"/>
                  </a:solidFill>
                  <a:latin typeface="Calibri" pitchFamily="34" charset="0"/>
                  <a:cs typeface="Calibri" pitchFamily="34" charset="0"/>
                </a:rPr>
                <a:t>2,00 </a:t>
              </a:r>
              <a:r>
                <a:rPr lang="tr-TR" sz="1600" i="1" dirty="0" smtClean="0">
                  <a:solidFill>
                    <a:srgbClr val="000000"/>
                  </a:solidFill>
                  <a:latin typeface="Calibri" pitchFamily="34" charset="0"/>
                  <a:cs typeface="Calibri" pitchFamily="34" charset="0"/>
                </a:rPr>
                <a:t>m/s² </a:t>
              </a:r>
              <a:r>
                <a:rPr lang="tr-TR" sz="1600" i="1" dirty="0">
                  <a:solidFill>
                    <a:srgbClr val="000000"/>
                  </a:solidFill>
                  <a:latin typeface="Calibri" pitchFamily="34" charset="0"/>
                  <a:cs typeface="Calibri" pitchFamily="34" charset="0"/>
                </a:rPr>
                <a:t>– 1,0 m/s²</a:t>
              </a:r>
            </a:p>
            <a:p>
              <a:pPr marL="800100" lvl="1" indent="-342900">
                <a:buFont typeface="+mj-lt"/>
                <a:buAutoNum type="alphaLcParenR"/>
              </a:pPr>
              <a:r>
                <a:rPr lang="tr-TR" sz="1600" i="1" dirty="0">
                  <a:solidFill>
                    <a:srgbClr val="000000"/>
                  </a:solidFill>
                  <a:latin typeface="Calibri" pitchFamily="34" charset="0"/>
                  <a:cs typeface="Calibri" pitchFamily="34" charset="0"/>
                </a:rPr>
                <a:t>1,80 </a:t>
              </a:r>
              <a:r>
                <a:rPr lang="tr-TR" sz="1600" i="1" dirty="0" smtClean="0">
                  <a:solidFill>
                    <a:srgbClr val="000000"/>
                  </a:solidFill>
                  <a:latin typeface="Calibri" pitchFamily="34" charset="0"/>
                  <a:cs typeface="Calibri" pitchFamily="34" charset="0"/>
                </a:rPr>
                <a:t>m/s² </a:t>
              </a:r>
              <a:r>
                <a:rPr lang="tr-TR" sz="1600" i="1" dirty="0">
                  <a:solidFill>
                    <a:srgbClr val="000000"/>
                  </a:solidFill>
                  <a:latin typeface="Calibri" pitchFamily="34" charset="0"/>
                  <a:cs typeface="Calibri" pitchFamily="34" charset="0"/>
                </a:rPr>
                <a:t>– 0,9 m/s²</a:t>
              </a:r>
            </a:p>
          </p:txBody>
        </p:sp>
      </p:grpSp>
    </p:spTree>
    <p:extLst>
      <p:ext uri="{BB962C8B-B14F-4D97-AF65-F5344CB8AC3E}">
        <p14:creationId xmlns:p14="http://schemas.microsoft.com/office/powerpoint/2010/main" val="314934762"/>
      </p:ext>
    </p:extLst>
  </p:cSld>
  <p:clrMapOvr>
    <a:masterClrMapping/>
  </p:clrMapOvr>
  <p:transition>
    <p:fade/>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srgbClr val="000000"/>
              </a:solidFill>
            </a:endParaRPr>
          </a:p>
        </p:txBody>
      </p:sp>
      <p:sp>
        <p:nvSpPr>
          <p:cNvPr id="12" name="Freeform 13"/>
          <p:cNvSpPr>
            <a:spLocks/>
          </p:cNvSpPr>
          <p:nvPr/>
        </p:nvSpPr>
        <p:spPr bwMode="gray">
          <a:xfrm>
            <a:off x="3204918" y="3745743"/>
            <a:ext cx="1296987" cy="1300163"/>
          </a:xfrm>
          <a:custGeom>
            <a:avLst/>
            <a:gdLst/>
            <a:ahLst/>
            <a:cxnLst>
              <a:cxn ang="0">
                <a:pos x="0" y="0"/>
              </a:cxn>
              <a:cxn ang="0">
                <a:pos x="93" y="154"/>
              </a:cxn>
              <a:cxn ang="0">
                <a:pos x="178" y="179"/>
              </a:cxn>
              <a:cxn ang="0">
                <a:pos x="178" y="0"/>
              </a:cxn>
              <a:cxn ang="0">
                <a:pos x="0" y="0"/>
              </a:cxn>
            </a:cxnLst>
            <a:rect l="0" t="0" r="r" b="b"/>
            <a:pathLst>
              <a:path w="178" h="179">
                <a:moveTo>
                  <a:pt x="0" y="0"/>
                </a:moveTo>
                <a:cubicBezTo>
                  <a:pt x="2" y="62"/>
                  <a:pt x="35" y="121"/>
                  <a:pt x="93" y="154"/>
                </a:cubicBezTo>
                <a:cubicBezTo>
                  <a:pt x="120" y="170"/>
                  <a:pt x="149" y="178"/>
                  <a:pt x="178" y="179"/>
                </a:cubicBezTo>
                <a:cubicBezTo>
                  <a:pt x="178" y="0"/>
                  <a:pt x="178" y="0"/>
                  <a:pt x="178" y="0"/>
                </a:cubicBezTo>
                <a:lnTo>
                  <a:pt x="0" y="0"/>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13" name="Freeform 14"/>
          <p:cNvSpPr>
            <a:spLocks/>
          </p:cNvSpPr>
          <p:nvPr/>
        </p:nvSpPr>
        <p:spPr bwMode="gray">
          <a:xfrm>
            <a:off x="4609855" y="2339218"/>
            <a:ext cx="1293813" cy="1301750"/>
          </a:xfrm>
          <a:custGeom>
            <a:avLst/>
            <a:gdLst/>
            <a:ahLst/>
            <a:cxnLst>
              <a:cxn ang="0">
                <a:pos x="178" y="179"/>
              </a:cxn>
              <a:cxn ang="0">
                <a:pos x="86" y="25"/>
              </a:cxn>
              <a:cxn ang="0">
                <a:pos x="0" y="0"/>
              </a:cxn>
              <a:cxn ang="0">
                <a:pos x="0" y="179"/>
              </a:cxn>
              <a:cxn ang="0">
                <a:pos x="178" y="179"/>
              </a:cxn>
            </a:cxnLst>
            <a:rect l="0" t="0" r="r" b="b"/>
            <a:pathLst>
              <a:path w="178" h="179">
                <a:moveTo>
                  <a:pt x="178" y="179"/>
                </a:moveTo>
                <a:cubicBezTo>
                  <a:pt x="176" y="117"/>
                  <a:pt x="143" y="58"/>
                  <a:pt x="86" y="25"/>
                </a:cubicBezTo>
                <a:cubicBezTo>
                  <a:pt x="58" y="9"/>
                  <a:pt x="29" y="1"/>
                  <a:pt x="0" y="0"/>
                </a:cubicBezTo>
                <a:cubicBezTo>
                  <a:pt x="0" y="179"/>
                  <a:pt x="0" y="179"/>
                  <a:pt x="0" y="179"/>
                </a:cubicBezTo>
                <a:lnTo>
                  <a:pt x="178" y="179"/>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14" name="Freeform 15"/>
          <p:cNvSpPr>
            <a:spLocks/>
          </p:cNvSpPr>
          <p:nvPr/>
        </p:nvSpPr>
        <p:spPr bwMode="gray">
          <a:xfrm>
            <a:off x="3204918" y="2339218"/>
            <a:ext cx="1296987" cy="1301750"/>
          </a:xfrm>
          <a:custGeom>
            <a:avLst/>
            <a:gdLst/>
            <a:ahLst/>
            <a:cxnLst>
              <a:cxn ang="0">
                <a:pos x="178" y="0"/>
              </a:cxn>
              <a:cxn ang="0">
                <a:pos x="24" y="93"/>
              </a:cxn>
              <a:cxn ang="0">
                <a:pos x="0" y="179"/>
              </a:cxn>
              <a:cxn ang="0">
                <a:pos x="178" y="179"/>
              </a:cxn>
              <a:cxn ang="0">
                <a:pos x="178" y="0"/>
              </a:cxn>
            </a:cxnLst>
            <a:rect l="0" t="0" r="r" b="b"/>
            <a:pathLst>
              <a:path w="178" h="179">
                <a:moveTo>
                  <a:pt x="178" y="0"/>
                </a:moveTo>
                <a:cubicBezTo>
                  <a:pt x="117" y="3"/>
                  <a:pt x="58" y="36"/>
                  <a:pt x="24" y="93"/>
                </a:cubicBezTo>
                <a:cubicBezTo>
                  <a:pt x="9" y="120"/>
                  <a:pt x="1" y="150"/>
                  <a:pt x="0" y="179"/>
                </a:cubicBezTo>
                <a:cubicBezTo>
                  <a:pt x="178" y="179"/>
                  <a:pt x="178" y="179"/>
                  <a:pt x="178" y="179"/>
                </a:cubicBezTo>
                <a:lnTo>
                  <a:pt x="178" y="0"/>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15" name="Freeform 16"/>
          <p:cNvSpPr>
            <a:spLocks/>
          </p:cNvSpPr>
          <p:nvPr/>
        </p:nvSpPr>
        <p:spPr bwMode="gray">
          <a:xfrm>
            <a:off x="4609855" y="3745743"/>
            <a:ext cx="1293813" cy="1300163"/>
          </a:xfrm>
          <a:custGeom>
            <a:avLst/>
            <a:gdLst/>
            <a:ahLst/>
            <a:cxnLst>
              <a:cxn ang="0">
                <a:pos x="0" y="179"/>
              </a:cxn>
              <a:cxn ang="0">
                <a:pos x="154" y="86"/>
              </a:cxn>
              <a:cxn ang="0">
                <a:pos x="178" y="0"/>
              </a:cxn>
              <a:cxn ang="0">
                <a:pos x="0" y="0"/>
              </a:cxn>
              <a:cxn ang="0">
                <a:pos x="0" y="179"/>
              </a:cxn>
            </a:cxnLst>
            <a:rect l="0" t="0" r="r" b="b"/>
            <a:pathLst>
              <a:path w="178" h="179">
                <a:moveTo>
                  <a:pt x="0" y="179"/>
                </a:moveTo>
                <a:cubicBezTo>
                  <a:pt x="61" y="177"/>
                  <a:pt x="120" y="144"/>
                  <a:pt x="154" y="86"/>
                </a:cubicBezTo>
                <a:cubicBezTo>
                  <a:pt x="169" y="59"/>
                  <a:pt x="177" y="29"/>
                  <a:pt x="178" y="0"/>
                </a:cubicBezTo>
                <a:cubicBezTo>
                  <a:pt x="0" y="0"/>
                  <a:pt x="0" y="0"/>
                  <a:pt x="0" y="0"/>
                </a:cubicBezTo>
                <a:lnTo>
                  <a:pt x="0" y="179"/>
                </a:lnTo>
                <a:close/>
              </a:path>
            </a:pathLst>
          </a:custGeom>
          <a:gradFill rotWithShape="1">
            <a:gsLst>
              <a:gs pos="0">
                <a:srgbClr val="C0C0C0">
                  <a:gamma/>
                  <a:tint val="26275"/>
                  <a:invGamma/>
                </a:srgbClr>
              </a:gs>
              <a:gs pos="100000">
                <a:srgbClr val="C0C0C0"/>
              </a:gs>
            </a:gsLst>
            <a:lin ang="5400000" scaled="1"/>
          </a:gra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a:lstStyle/>
          <a:p>
            <a:pPr>
              <a:defRPr/>
            </a:pPr>
            <a:endParaRPr lang="fi-FI">
              <a:solidFill>
                <a:srgbClr val="000000"/>
              </a:solidFill>
              <a:cs typeface="Arial"/>
            </a:endParaRPr>
          </a:p>
        </p:txBody>
      </p:sp>
      <p:sp>
        <p:nvSpPr>
          <p:cNvPr id="20" name="Freeform 9"/>
          <p:cNvSpPr>
            <a:spLocks/>
          </p:cNvSpPr>
          <p:nvPr/>
        </p:nvSpPr>
        <p:spPr bwMode="gray">
          <a:xfrm>
            <a:off x="2425455" y="3745743"/>
            <a:ext cx="2076450" cy="2079625"/>
          </a:xfrm>
          <a:custGeom>
            <a:avLst/>
            <a:gdLst/>
            <a:ahLst/>
            <a:cxnLst>
              <a:cxn ang="0">
                <a:pos x="193" y="165"/>
              </a:cxn>
              <a:cxn ang="0">
                <a:pos x="94" y="0"/>
              </a:cxn>
              <a:cxn ang="0">
                <a:pos x="0" y="0"/>
              </a:cxn>
              <a:cxn ang="0">
                <a:pos x="285" y="286"/>
              </a:cxn>
              <a:cxn ang="0">
                <a:pos x="285" y="192"/>
              </a:cxn>
              <a:cxn ang="0">
                <a:pos x="193" y="165"/>
              </a:cxn>
            </a:cxnLst>
            <a:rect l="0" t="0" r="r" b="b"/>
            <a:pathLst>
              <a:path w="285" h="286">
                <a:moveTo>
                  <a:pt x="193" y="165"/>
                </a:moveTo>
                <a:cubicBezTo>
                  <a:pt x="132" y="130"/>
                  <a:pt x="97" y="66"/>
                  <a:pt x="94" y="0"/>
                </a:cubicBezTo>
                <a:cubicBezTo>
                  <a:pt x="0" y="0"/>
                  <a:pt x="0" y="0"/>
                  <a:pt x="0" y="0"/>
                </a:cubicBezTo>
                <a:cubicBezTo>
                  <a:pt x="3" y="156"/>
                  <a:pt x="129" y="282"/>
                  <a:pt x="285" y="286"/>
                </a:cubicBezTo>
                <a:cubicBezTo>
                  <a:pt x="285" y="192"/>
                  <a:pt x="285" y="192"/>
                  <a:pt x="285" y="192"/>
                </a:cubicBezTo>
                <a:cubicBezTo>
                  <a:pt x="254" y="190"/>
                  <a:pt x="222" y="182"/>
                  <a:pt x="193" y="165"/>
                </a:cubicBezTo>
                <a:close/>
              </a:path>
            </a:pathLst>
          </a:custGeom>
          <a:solidFill>
            <a:schemeClr val="bg2">
              <a:lumMod val="75000"/>
            </a:schemeClr>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21" name="Freeform 10"/>
          <p:cNvSpPr>
            <a:spLocks/>
          </p:cNvSpPr>
          <p:nvPr/>
        </p:nvSpPr>
        <p:spPr bwMode="gray">
          <a:xfrm>
            <a:off x="2425455" y="1567693"/>
            <a:ext cx="2076450" cy="2073275"/>
          </a:xfrm>
          <a:custGeom>
            <a:avLst/>
            <a:gdLst/>
            <a:ahLst/>
            <a:cxnLst>
              <a:cxn ang="0">
                <a:pos x="121" y="193"/>
              </a:cxn>
              <a:cxn ang="0">
                <a:pos x="285" y="94"/>
              </a:cxn>
              <a:cxn ang="0">
                <a:pos x="285" y="0"/>
              </a:cxn>
              <a:cxn ang="0">
                <a:pos x="0" y="285"/>
              </a:cxn>
              <a:cxn ang="0">
                <a:pos x="94" y="285"/>
              </a:cxn>
              <a:cxn ang="0">
                <a:pos x="121" y="193"/>
              </a:cxn>
            </a:cxnLst>
            <a:rect l="0" t="0" r="r" b="b"/>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bg2">
              <a:lumMod val="75000"/>
            </a:schemeClr>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22" name="Freeform 11"/>
          <p:cNvSpPr>
            <a:spLocks/>
          </p:cNvSpPr>
          <p:nvPr/>
        </p:nvSpPr>
        <p:spPr bwMode="gray">
          <a:xfrm>
            <a:off x="4609855" y="1567693"/>
            <a:ext cx="2073275" cy="2073275"/>
          </a:xfrm>
          <a:custGeom>
            <a:avLst/>
            <a:gdLst/>
            <a:ahLst/>
            <a:cxnLst>
              <a:cxn ang="0">
                <a:pos x="92" y="120"/>
              </a:cxn>
              <a:cxn ang="0">
                <a:pos x="191" y="285"/>
              </a:cxn>
              <a:cxn ang="0">
                <a:pos x="285" y="285"/>
              </a:cxn>
              <a:cxn ang="0">
                <a:pos x="0" y="0"/>
              </a:cxn>
              <a:cxn ang="0">
                <a:pos x="0" y="94"/>
              </a:cxn>
              <a:cxn ang="0">
                <a:pos x="92" y="120"/>
              </a:cxn>
            </a:cxnLst>
            <a:rect l="0" t="0" r="r" b="b"/>
            <a:pathLst>
              <a:path w="285" h="285">
                <a:moveTo>
                  <a:pt x="92" y="120"/>
                </a:moveTo>
                <a:cubicBezTo>
                  <a:pt x="153" y="156"/>
                  <a:pt x="188" y="219"/>
                  <a:pt x="191" y="285"/>
                </a:cubicBezTo>
                <a:cubicBezTo>
                  <a:pt x="285" y="285"/>
                  <a:pt x="285" y="285"/>
                  <a:pt x="285" y="285"/>
                </a:cubicBezTo>
                <a:cubicBezTo>
                  <a:pt x="281" y="129"/>
                  <a:pt x="156" y="3"/>
                  <a:pt x="0" y="0"/>
                </a:cubicBezTo>
                <a:cubicBezTo>
                  <a:pt x="0" y="94"/>
                  <a:pt x="0" y="94"/>
                  <a:pt x="0" y="94"/>
                </a:cubicBezTo>
                <a:cubicBezTo>
                  <a:pt x="31" y="95"/>
                  <a:pt x="63" y="104"/>
                  <a:pt x="92" y="120"/>
                </a:cubicBezTo>
                <a:close/>
              </a:path>
            </a:pathLst>
          </a:custGeom>
          <a:solidFill>
            <a:schemeClr val="bg2">
              <a:lumMod val="75000"/>
            </a:schemeClr>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23" name="Freeform 12"/>
          <p:cNvSpPr>
            <a:spLocks/>
          </p:cNvSpPr>
          <p:nvPr/>
        </p:nvSpPr>
        <p:spPr bwMode="gray">
          <a:xfrm>
            <a:off x="4609855" y="3745743"/>
            <a:ext cx="2073275" cy="2079625"/>
          </a:xfrm>
          <a:custGeom>
            <a:avLst/>
            <a:gdLst/>
            <a:ahLst/>
            <a:cxnLst>
              <a:cxn ang="0">
                <a:pos x="164" y="92"/>
              </a:cxn>
              <a:cxn ang="0">
                <a:pos x="0" y="191"/>
              </a:cxn>
              <a:cxn ang="0">
                <a:pos x="0" y="286"/>
              </a:cxn>
              <a:cxn ang="0">
                <a:pos x="285" y="0"/>
              </a:cxn>
              <a:cxn ang="0">
                <a:pos x="191" y="0"/>
              </a:cxn>
              <a:cxn ang="0">
                <a:pos x="164" y="92"/>
              </a:cxn>
            </a:cxnLst>
            <a:rect l="0" t="0" r="r" b="b"/>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bg2">
              <a:lumMod val="75000"/>
            </a:schemeClr>
          </a:solidFill>
          <a:ln w="19050">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a:defRPr/>
            </a:pPr>
            <a:endParaRPr lang="fi-FI">
              <a:solidFill>
                <a:srgbClr val="000000"/>
              </a:solidFill>
              <a:cs typeface="Arial"/>
            </a:endParaRPr>
          </a:p>
        </p:txBody>
      </p:sp>
      <p:sp>
        <p:nvSpPr>
          <p:cNvPr id="24" name="WordArt 18"/>
          <p:cNvSpPr>
            <a:spLocks noChangeArrowheads="1" noChangeShapeType="1" noTextEdit="1"/>
          </p:cNvSpPr>
          <p:nvPr/>
        </p:nvSpPr>
        <p:spPr bwMode="gray">
          <a:xfrm rot="18949315">
            <a:off x="2790825" y="2217738"/>
            <a:ext cx="2076450" cy="1276350"/>
          </a:xfrm>
          <a:prstGeom prst="rect">
            <a:avLst/>
          </a:prstGeom>
        </p:spPr>
        <p:txBody>
          <a:bodyPr spcFirstLastPara="1" wrap="none" fromWordArt="1">
            <a:prstTxWarp prst="textArchUp">
              <a:avLst>
                <a:gd name="adj" fmla="val 12753700"/>
              </a:avLst>
            </a:prstTxWarp>
          </a:bodyPr>
          <a:lstStyle/>
          <a:p>
            <a:pPr algn="ctr"/>
            <a:r>
              <a:rPr lang="tr-TR" sz="3600" kern="10" dirty="0" smtClean="0">
                <a:ln w="9525">
                  <a:noFill/>
                  <a:round/>
                  <a:headEnd/>
                  <a:tailEnd/>
                </a:ln>
                <a:solidFill>
                  <a:srgbClr val="FFFFFF"/>
                </a:solidFill>
                <a:latin typeface="Arial Black"/>
              </a:rPr>
              <a:t>Traktör Kamyon</a:t>
            </a:r>
            <a:endParaRPr lang="tr-TR" sz="3600" kern="10" dirty="0">
              <a:ln w="9525">
                <a:noFill/>
                <a:round/>
                <a:headEnd/>
                <a:tailEnd/>
              </a:ln>
              <a:solidFill>
                <a:srgbClr val="FFFFFF"/>
              </a:solidFill>
              <a:latin typeface="Arial Black"/>
            </a:endParaRPr>
          </a:p>
        </p:txBody>
      </p:sp>
      <p:sp>
        <p:nvSpPr>
          <p:cNvPr id="25" name="WordArt 19"/>
          <p:cNvSpPr>
            <a:spLocks noChangeArrowheads="1" noChangeShapeType="1" noTextEdit="1"/>
          </p:cNvSpPr>
          <p:nvPr/>
        </p:nvSpPr>
        <p:spPr bwMode="gray">
          <a:xfrm rot="7894123" flipH="1" flipV="1">
            <a:off x="4456113" y="4060825"/>
            <a:ext cx="2051050" cy="1038225"/>
          </a:xfrm>
          <a:prstGeom prst="rect">
            <a:avLst/>
          </a:prstGeom>
        </p:spPr>
        <p:txBody>
          <a:bodyPr spcFirstLastPara="1" wrap="none" fromWordArt="1">
            <a:prstTxWarp prst="textArchDown">
              <a:avLst>
                <a:gd name="adj" fmla="val 1650898"/>
              </a:avLst>
            </a:prstTxWarp>
          </a:bodyPr>
          <a:lstStyle/>
          <a:p>
            <a:pPr algn="ctr"/>
            <a:r>
              <a:rPr lang="tr-TR" sz="3600" kern="10" dirty="0" smtClean="0">
                <a:ln w="9525">
                  <a:noFill/>
                  <a:round/>
                  <a:headEnd/>
                  <a:tailEnd/>
                </a:ln>
                <a:solidFill>
                  <a:srgbClr val="FFFFFF"/>
                </a:solidFill>
                <a:latin typeface="Arial Black"/>
              </a:rPr>
              <a:t>Bakım-Onarım </a:t>
            </a:r>
            <a:r>
              <a:rPr lang="tr-TR" sz="3600" kern="10" dirty="0" err="1" smtClean="0">
                <a:ln w="9525">
                  <a:noFill/>
                  <a:round/>
                  <a:headEnd/>
                  <a:tailEnd/>
                </a:ln>
                <a:solidFill>
                  <a:srgbClr val="FFFFFF"/>
                </a:solidFill>
                <a:latin typeface="Arial Black"/>
              </a:rPr>
              <a:t>Mak</a:t>
            </a:r>
            <a:endParaRPr lang="tr-TR" sz="3600" kern="10" dirty="0">
              <a:ln w="9525">
                <a:noFill/>
                <a:round/>
                <a:headEnd/>
                <a:tailEnd/>
              </a:ln>
              <a:solidFill>
                <a:srgbClr val="FFFFFF"/>
              </a:solidFill>
              <a:latin typeface="Arial Black"/>
            </a:endParaRPr>
          </a:p>
        </p:txBody>
      </p:sp>
      <p:sp>
        <p:nvSpPr>
          <p:cNvPr id="26" name="WordArt 20"/>
          <p:cNvSpPr>
            <a:spLocks noChangeArrowheads="1" noChangeShapeType="1" noTextEdit="1"/>
          </p:cNvSpPr>
          <p:nvPr/>
        </p:nvSpPr>
        <p:spPr bwMode="gray">
          <a:xfrm rot="13524425" flipH="1" flipV="1">
            <a:off x="2616995" y="4047331"/>
            <a:ext cx="2049462" cy="1038225"/>
          </a:xfrm>
          <a:prstGeom prst="rect">
            <a:avLst/>
          </a:prstGeom>
        </p:spPr>
        <p:txBody>
          <a:bodyPr spcFirstLastPara="1" wrap="none" fromWordArt="1">
            <a:prstTxWarp prst="textArchDown">
              <a:avLst>
                <a:gd name="adj" fmla="val 1651989"/>
              </a:avLst>
            </a:prstTxWarp>
          </a:bodyPr>
          <a:lstStyle/>
          <a:p>
            <a:pPr algn="ctr"/>
            <a:r>
              <a:rPr lang="tr-TR" sz="3600" kern="10" dirty="0" smtClean="0">
                <a:ln w="9525">
                  <a:noFill/>
                  <a:round/>
                  <a:headEnd/>
                  <a:tailEnd/>
                </a:ln>
                <a:solidFill>
                  <a:srgbClr val="FFFFFF"/>
                </a:solidFill>
                <a:latin typeface="Arial Black"/>
              </a:rPr>
              <a:t>Çelik Konstrüksiyon</a:t>
            </a:r>
            <a:endParaRPr lang="tr-TR" sz="3600" kern="10" dirty="0">
              <a:ln w="9525">
                <a:noFill/>
                <a:round/>
                <a:headEnd/>
                <a:tailEnd/>
              </a:ln>
              <a:solidFill>
                <a:srgbClr val="FFFFFF"/>
              </a:solidFill>
              <a:latin typeface="Arial Black"/>
            </a:endParaRPr>
          </a:p>
        </p:txBody>
      </p:sp>
      <p:sp>
        <p:nvSpPr>
          <p:cNvPr id="28" name="WordArt 18"/>
          <p:cNvSpPr>
            <a:spLocks noChangeArrowheads="1" noChangeShapeType="1" noTextEdit="1"/>
          </p:cNvSpPr>
          <p:nvPr/>
        </p:nvSpPr>
        <p:spPr bwMode="gray">
          <a:xfrm rot="2749315">
            <a:off x="4292600" y="2290763"/>
            <a:ext cx="2076450" cy="1276350"/>
          </a:xfrm>
          <a:prstGeom prst="rect">
            <a:avLst/>
          </a:prstGeom>
        </p:spPr>
        <p:txBody>
          <a:bodyPr spcFirstLastPara="1" wrap="none" fromWordArt="1">
            <a:prstTxWarp prst="textArchUp">
              <a:avLst>
                <a:gd name="adj" fmla="val 12753700"/>
              </a:avLst>
            </a:prstTxWarp>
          </a:bodyPr>
          <a:lstStyle/>
          <a:p>
            <a:pPr algn="ctr"/>
            <a:r>
              <a:rPr lang="tr-TR" sz="3600" kern="10" dirty="0" smtClean="0">
                <a:ln w="9525">
                  <a:noFill/>
                  <a:round/>
                  <a:headEnd/>
                  <a:tailEnd/>
                </a:ln>
                <a:solidFill>
                  <a:srgbClr val="FFFFFF"/>
                </a:solidFill>
                <a:latin typeface="Arial Black"/>
              </a:rPr>
              <a:t>Dokuma Tezgahı</a:t>
            </a:r>
            <a:endParaRPr lang="tr-TR" sz="3600" kern="10" dirty="0">
              <a:ln w="9525">
                <a:noFill/>
                <a:round/>
                <a:headEnd/>
                <a:tailEnd/>
              </a:ln>
              <a:solidFill>
                <a:srgbClr val="FFFFFF"/>
              </a:solidFill>
              <a:latin typeface="Arial Black"/>
            </a:endParaRPr>
          </a:p>
        </p:txBody>
      </p:sp>
      <p:sp>
        <p:nvSpPr>
          <p:cNvPr id="34"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TÜM VÜCUT TİTREŞİM KAYNAKLARI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4098" name="Picture 2" descr="D:\DOKTOR\9-ISTUZMAN\1-EĞİTİM KURUMU\1. İstanbuluzman\ZZResim\Resim-İkon\sewing_machine.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0460" y="2643469"/>
            <a:ext cx="855839" cy="855839"/>
          </a:xfrm>
          <a:prstGeom prst="rect">
            <a:avLst/>
          </a:prstGeom>
          <a:noFill/>
          <a:extLst>
            <a:ext uri="{909E8E84-426E-40DD-AFC4-6F175D3DCCD1}">
              <a14:hiddenFill xmlns:a14="http://schemas.microsoft.com/office/drawing/2010/main">
                <a:solidFill>
                  <a:srgbClr val="FFFFFF"/>
                </a:solidFill>
              </a14:hiddenFill>
            </a:ext>
          </a:extLst>
        </p:spPr>
      </p:pic>
      <p:pic>
        <p:nvPicPr>
          <p:cNvPr id="4099" name="Picture 3" descr="D:\DOKTOR\9-ISTUZMAN\1-EĞİTİM KURUMU\1. İstanbuluzman\ZZResim\Resim-İkon\Database_1.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9576" y="3841469"/>
            <a:ext cx="868603" cy="829786"/>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D:\DOKTOR\9-ISTUZMAN\1-EĞİTİM KURUMU\1. İstanbuluzman\ZZResim\Resim-İkon\bulldozer.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37901" y="2485412"/>
            <a:ext cx="1171954" cy="1171954"/>
          </a:xfrm>
          <a:prstGeom prst="rect">
            <a:avLst/>
          </a:prstGeom>
          <a:noFill/>
          <a:extLst>
            <a:ext uri="{909E8E84-426E-40DD-AFC4-6F175D3DCCD1}">
              <a14:hiddenFill xmlns:a14="http://schemas.microsoft.com/office/drawing/2010/main">
                <a:solidFill>
                  <a:srgbClr val="FFFFFF"/>
                </a:solidFill>
              </a14:hiddenFill>
            </a:ext>
          </a:extLst>
        </p:spPr>
      </p:pic>
      <p:pic>
        <p:nvPicPr>
          <p:cNvPr id="4101" name="Picture 5" descr="D:\DOKTOR\9-ISTUZMAN\1-EĞİTİM KURUMU\1. İstanbuluzman\ZZResim\İnşaat\rigid_dump_truck.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60930" y="3522437"/>
            <a:ext cx="1191662" cy="11916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chemeClr val="accent6">
                  <a:lumMod val="60000"/>
                  <a:lumOff val="40000"/>
                </a:scheme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marL="0" marR="0" lvl="0" indent="0" algn="r" defTabSz="914400" rtl="0" eaLnBrk="1" fontAlgn="base" latinLnBrk="0" hangingPunct="1">
              <a:lnSpc>
                <a:spcPct val="100000"/>
              </a:lnSpc>
              <a:spcBef>
                <a:spcPct val="20000"/>
              </a:spcBef>
              <a:spcAft>
                <a:spcPct val="0"/>
              </a:spcAft>
              <a:buClrTx/>
              <a:buSzTx/>
              <a:buFont typeface="Wingdings" pitchFamily="2" charset="2"/>
              <a:buNone/>
              <a:tabLst/>
              <a:defRPr/>
            </a:pPr>
            <a:endParaRPr kumimoji="0" lang="en-GB" sz="1800" b="1" i="0" u="none" strike="noStrike" kern="0" cap="none" spc="0" normalizeH="0" baseline="0" noProof="0" dirty="0" smtClean="0">
              <a:ln>
                <a:noFill/>
              </a:ln>
              <a:solidFill>
                <a:schemeClr val="bg1">
                  <a:lumMod val="65000"/>
                </a:schemeClr>
              </a:solidFill>
              <a:effectLst>
                <a:outerShdw blurRad="75057" dist="38100" dir="5400000" sy="-20000" rotWithShape="0">
                  <a:prstClr val="black">
                    <a:alpha val="25000"/>
                  </a:prstClr>
                </a:outerShdw>
                <a:reflection blurRad="6350" stA="55000" endA="50" endPos="85000" dist="29997" dir="5400000" sy="-100000" algn="bl" rotWithShape="0"/>
              </a:effectLst>
              <a:uLnTx/>
              <a:uFillTx/>
              <a:latin typeface="Calibri" pitchFamily="34" charset="0"/>
              <a:cs typeface="Calibri" pitchFamily="34" charset="0"/>
            </a:endParaRPr>
          </a:p>
        </p:txBody>
      </p:sp>
      <p:sp>
        <p:nvSpPr>
          <p:cNvPr id="29" name="Rectangle 3"/>
          <p:cNvSpPr>
            <a:spLocks noChangeArrowheads="1"/>
          </p:cNvSpPr>
          <p:nvPr/>
        </p:nvSpPr>
        <p:spPr bwMode="gray">
          <a:xfrm>
            <a:off x="6194424" y="1704975"/>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Kömür ve madencilikte kullanılan pnömatik </a:t>
            </a:r>
            <a:r>
              <a:rPr lang="tr-TR" sz="1600" i="1" noProof="1" smtClean="0">
                <a:solidFill>
                  <a:srgbClr val="000000"/>
                </a:solidFill>
                <a:latin typeface="Calibri" pitchFamily="34" charset="0"/>
                <a:cs typeface="Calibri" pitchFamily="34" charset="0"/>
              </a:rPr>
              <a:t>çekiçler </a:t>
            </a:r>
            <a:endParaRPr lang="tr-TR" sz="1600" i="1" noProof="1">
              <a:solidFill>
                <a:srgbClr val="000000"/>
              </a:solidFill>
              <a:latin typeface="Calibri" pitchFamily="34" charset="0"/>
              <a:cs typeface="Calibri" pitchFamily="34" charset="0"/>
            </a:endParaRPr>
          </a:p>
        </p:txBody>
      </p:sp>
      <p:sp>
        <p:nvSpPr>
          <p:cNvPr id="30" name="Rectangle 5"/>
          <p:cNvSpPr>
            <a:spLocks noChangeArrowheads="1"/>
          </p:cNvSpPr>
          <p:nvPr/>
        </p:nvSpPr>
        <p:spPr bwMode="gray">
          <a:xfrm>
            <a:off x="6278561" y="5006975"/>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smtClean="0">
                <a:solidFill>
                  <a:srgbClr val="000000"/>
                </a:solidFill>
                <a:latin typeface="Calibri" pitchFamily="34" charset="0"/>
                <a:cs typeface="Calibri" pitchFamily="34" charset="0"/>
              </a:rPr>
              <a:t>Yol </a:t>
            </a:r>
            <a:r>
              <a:rPr lang="tr-TR" sz="1600" i="1" noProof="1">
                <a:solidFill>
                  <a:srgbClr val="000000"/>
                </a:solidFill>
                <a:latin typeface="Calibri" pitchFamily="34" charset="0"/>
                <a:cs typeface="Calibri" pitchFamily="34" charset="0"/>
              </a:rPr>
              <a:t>yapım, bakım ve </a:t>
            </a:r>
            <a:r>
              <a:rPr lang="tr-TR" sz="1600" i="1" noProof="1" smtClean="0">
                <a:solidFill>
                  <a:srgbClr val="000000"/>
                </a:solidFill>
                <a:latin typeface="Calibri" pitchFamily="34" charset="0"/>
                <a:cs typeface="Calibri" pitchFamily="34" charset="0"/>
              </a:rPr>
              <a:t>onarım </a:t>
            </a:r>
            <a:r>
              <a:rPr lang="tr-TR" sz="1600" i="1" noProof="1">
                <a:solidFill>
                  <a:srgbClr val="000000"/>
                </a:solidFill>
                <a:latin typeface="Calibri" pitchFamily="34" charset="0"/>
                <a:cs typeface="Calibri" pitchFamily="34" charset="0"/>
              </a:rPr>
              <a:t>makineleri</a:t>
            </a:r>
          </a:p>
        </p:txBody>
      </p:sp>
      <p:sp>
        <p:nvSpPr>
          <p:cNvPr id="31" name="Rectangle 6"/>
          <p:cNvSpPr>
            <a:spLocks noChangeArrowheads="1"/>
          </p:cNvSpPr>
          <p:nvPr/>
        </p:nvSpPr>
        <p:spPr bwMode="gray">
          <a:xfrm>
            <a:off x="288362" y="1739900"/>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Traktör ve kamyon </a:t>
            </a:r>
            <a:r>
              <a:rPr lang="tr-TR" sz="1600" i="1" noProof="1" smtClean="0">
                <a:solidFill>
                  <a:srgbClr val="000000"/>
                </a:solidFill>
                <a:latin typeface="Calibri" pitchFamily="34" charset="0"/>
                <a:cs typeface="Calibri" pitchFamily="34" charset="0"/>
              </a:rPr>
              <a:t>benzeri araçlar</a:t>
            </a:r>
            <a:endParaRPr lang="tr-TR" sz="1600" i="1" noProof="1">
              <a:solidFill>
                <a:srgbClr val="000000"/>
              </a:solidFill>
              <a:latin typeface="Calibri" pitchFamily="34" charset="0"/>
              <a:cs typeface="Calibri" pitchFamily="34" charset="0"/>
            </a:endParaRPr>
          </a:p>
        </p:txBody>
      </p:sp>
      <p:sp>
        <p:nvSpPr>
          <p:cNvPr id="32" name="Rectangle 7"/>
          <p:cNvSpPr>
            <a:spLocks noChangeArrowheads="1"/>
          </p:cNvSpPr>
          <p:nvPr/>
        </p:nvSpPr>
        <p:spPr bwMode="gray">
          <a:xfrm>
            <a:off x="286807" y="5064125"/>
            <a:ext cx="2592000" cy="576000"/>
          </a:xfrm>
          <a:prstGeom prst="rect">
            <a:avLst/>
          </a:prstGeom>
          <a:noFill/>
          <a:ln w="3175">
            <a:solidFill>
              <a:schemeClr val="bg1">
                <a:lumMod val="75000"/>
              </a:schemeClr>
            </a:solidFill>
            <a:miter lim="800000"/>
            <a:headEnd/>
            <a:tailEnd/>
          </a:ln>
        </p:spPr>
        <p:txBody>
          <a:bodyPr lIns="0" rIns="0"/>
          <a:lstStyle/>
          <a:p>
            <a:pPr algn="ctr" eaLnBrk="0" hangingPunct="0">
              <a:spcBef>
                <a:spcPct val="60000"/>
              </a:spcBef>
              <a:buClr>
                <a:srgbClr val="FEA501"/>
              </a:buClr>
              <a:buFont typeface="Wingdings" pitchFamily="2" charset="2"/>
              <a:buNone/>
            </a:pPr>
            <a:r>
              <a:rPr lang="tr-TR" sz="1600" i="1" noProof="1">
                <a:solidFill>
                  <a:srgbClr val="000000"/>
                </a:solidFill>
                <a:latin typeface="Calibri" pitchFamily="34" charset="0"/>
                <a:cs typeface="Calibri" pitchFamily="34" charset="0"/>
              </a:rPr>
              <a:t>Ç</a:t>
            </a:r>
            <a:r>
              <a:rPr lang="tr-TR" sz="1600" i="1" noProof="1" smtClean="0">
                <a:solidFill>
                  <a:srgbClr val="000000"/>
                </a:solidFill>
                <a:latin typeface="Calibri" pitchFamily="34" charset="0"/>
                <a:cs typeface="Calibri" pitchFamily="34" charset="0"/>
              </a:rPr>
              <a:t>elik konstrüksiyonlu </a:t>
            </a:r>
            <a:r>
              <a:rPr lang="tr-TR" sz="1600" i="1" noProof="1">
                <a:solidFill>
                  <a:srgbClr val="000000"/>
                </a:solidFill>
                <a:latin typeface="Calibri" pitchFamily="34" charset="0"/>
                <a:cs typeface="Calibri" pitchFamily="34" charset="0"/>
              </a:rPr>
              <a:t>yapılarda titreşime sebep olan </a:t>
            </a:r>
            <a:r>
              <a:rPr lang="tr-TR" sz="1600" i="1" noProof="1" smtClean="0">
                <a:solidFill>
                  <a:srgbClr val="000000"/>
                </a:solidFill>
                <a:latin typeface="Calibri" pitchFamily="34" charset="0"/>
                <a:cs typeface="Calibri" pitchFamily="34" charset="0"/>
              </a:rPr>
              <a:t>makineler</a:t>
            </a:r>
            <a:endParaRPr lang="tr-TR" sz="1600" i="1" noProof="1">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3486426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BÜTÜN VÜCUT TİTREŞİMİ-VİBRASYONU</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Tüm vücut titreşiminde </a:t>
            </a:r>
            <a:r>
              <a:rPr lang="tr-TR" sz="2000" b="1" i="1" dirty="0">
                <a:solidFill>
                  <a:srgbClr val="000000"/>
                </a:solidFill>
                <a:latin typeface="Calibri" pitchFamily="34" charset="0"/>
                <a:cs typeface="Calibri" pitchFamily="34" charset="0"/>
              </a:rPr>
              <a:t>1-80 Hz frekanslar </a:t>
            </a:r>
            <a:r>
              <a:rPr lang="tr-TR" sz="2000" i="1" dirty="0">
                <a:solidFill>
                  <a:srgbClr val="000000"/>
                </a:solidFill>
                <a:latin typeface="Calibri" pitchFamily="34" charset="0"/>
                <a:cs typeface="Calibri" pitchFamily="34" charset="0"/>
              </a:rPr>
              <a:t>hissedilir.</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   8 Saatlik çalışma süresi için titreşimin günlük </a:t>
            </a:r>
          </a:p>
          <a:p>
            <a:pPr marL="504000" indent="-342900">
              <a:spcAft>
                <a:spcPts val="0"/>
              </a:spcAft>
              <a:buClr>
                <a:srgbClr val="292929"/>
              </a:buClr>
              <a:buFont typeface="Wingdings" pitchFamily="2" charset="2"/>
              <a:buChar char="q"/>
              <a:defRPr/>
            </a:pPr>
            <a:r>
              <a:rPr lang="tr-TR" sz="2000" b="1" i="1" dirty="0">
                <a:solidFill>
                  <a:srgbClr val="000000"/>
                </a:solidFill>
                <a:latin typeface="Calibri" pitchFamily="34" charset="0"/>
                <a:cs typeface="Calibri" pitchFamily="34" charset="0"/>
              </a:rPr>
              <a:t>Maruziyet sınır değeri 1,15 m/s²</a:t>
            </a:r>
          </a:p>
          <a:p>
            <a:pPr marL="504000" indent="-342900">
              <a:spcAft>
                <a:spcPts val="0"/>
              </a:spcAft>
              <a:buClr>
                <a:srgbClr val="292929"/>
              </a:buClr>
              <a:buFont typeface="Wingdings" pitchFamily="2" charset="2"/>
              <a:buChar char="q"/>
              <a:defRPr/>
            </a:pPr>
            <a:r>
              <a:rPr lang="tr-TR" sz="2000" b="1" i="1" dirty="0">
                <a:solidFill>
                  <a:srgbClr val="000000"/>
                </a:solidFill>
                <a:latin typeface="Calibri" pitchFamily="34" charset="0"/>
                <a:cs typeface="Calibri" pitchFamily="34" charset="0"/>
              </a:rPr>
              <a:t>Maruziyet etkin değeri 0,5 m/s²</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BÜTÜN VUCÜT TİTREŞİMİNDE MARUZİYET</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58441857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181721" y="1061511"/>
            <a:ext cx="8697325" cy="1569600"/>
            <a:chOff x="271530" y="2863832"/>
            <a:chExt cx="8697325" cy="1569600"/>
          </a:xfrm>
        </p:grpSpPr>
        <p:grpSp>
          <p:nvGrpSpPr>
            <p:cNvPr id="47" name="Grup 46"/>
            <p:cNvGrpSpPr/>
            <p:nvPr/>
          </p:nvGrpSpPr>
          <p:grpSpPr>
            <a:xfrm>
              <a:off x="271530" y="2909174"/>
              <a:ext cx="1482725" cy="1482725"/>
              <a:chOff x="326122" y="3086598"/>
              <a:chExt cx="1482725" cy="1482725"/>
            </a:xfrm>
          </p:grpSpPr>
          <p:grpSp>
            <p:nvGrpSpPr>
              <p:cNvPr id="48" name="Group 8"/>
              <p:cNvGrpSpPr>
                <a:grpSpLocks/>
              </p:cNvGrpSpPr>
              <p:nvPr/>
            </p:nvGrpSpPr>
            <p:grpSpPr bwMode="auto">
              <a:xfrm>
                <a:off x="326122" y="3086598"/>
                <a:ext cx="1482725" cy="1482725"/>
                <a:chOff x="1166" y="1342"/>
                <a:chExt cx="934" cy="934"/>
              </a:xfrm>
            </p:grpSpPr>
            <p:grpSp>
              <p:nvGrpSpPr>
                <p:cNvPr id="50" name="Group 9"/>
                <p:cNvGrpSpPr>
                  <a:grpSpLocks/>
                </p:cNvGrpSpPr>
                <p:nvPr/>
              </p:nvGrpSpPr>
              <p:grpSpPr bwMode="auto">
                <a:xfrm>
                  <a:off x="1166" y="1342"/>
                  <a:ext cx="934" cy="934"/>
                  <a:chOff x="1710" y="1035"/>
                  <a:chExt cx="2316" cy="2316"/>
                </a:xfrm>
              </p:grpSpPr>
              <p:grpSp>
                <p:nvGrpSpPr>
                  <p:cNvPr id="52" name="Group 10"/>
                  <p:cNvGrpSpPr>
                    <a:grpSpLocks/>
                  </p:cNvGrpSpPr>
                  <p:nvPr/>
                </p:nvGrpSpPr>
                <p:grpSpPr bwMode="auto">
                  <a:xfrm rot="3600000">
                    <a:off x="1710" y="1035"/>
                    <a:ext cx="2316" cy="2316"/>
                    <a:chOff x="1710" y="1035"/>
                    <a:chExt cx="2316" cy="2316"/>
                  </a:xfrm>
                </p:grpSpPr>
                <p:sp>
                  <p:nvSpPr>
                    <p:cNvPr id="5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5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5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53" name="Group 14"/>
                  <p:cNvGrpSpPr>
                    <a:grpSpLocks/>
                  </p:cNvGrpSpPr>
                  <p:nvPr/>
                </p:nvGrpSpPr>
                <p:grpSpPr bwMode="auto">
                  <a:xfrm rot="7200000">
                    <a:off x="2059" y="1386"/>
                    <a:ext cx="1616" cy="1614"/>
                    <a:chOff x="2060" y="1387"/>
                    <a:chExt cx="1616" cy="1614"/>
                  </a:xfrm>
                </p:grpSpPr>
                <p:sp>
                  <p:nvSpPr>
                    <p:cNvPr id="5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5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9"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60" name="Dikdörtgen 59"/>
            <p:cNvSpPr>
              <a:spLocks/>
            </p:cNvSpPr>
            <p:nvPr/>
          </p:nvSpPr>
          <p:spPr>
            <a:xfrm>
              <a:off x="1817423" y="2863832"/>
              <a:ext cx="7151432" cy="156960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Bütün vücut titreşimi için sekiz saatlik süre boyunca günlük </a:t>
              </a:r>
              <a:r>
                <a:rPr lang="tr-TR" sz="1600" b="1" i="1" dirty="0" err="1">
                  <a:solidFill>
                    <a:srgbClr val="000000"/>
                  </a:solidFill>
                  <a:latin typeface="Calibri" pitchFamily="34" charset="0"/>
                  <a:cs typeface="Calibri" pitchFamily="34" charset="0"/>
                </a:rPr>
                <a:t>maruziyet</a:t>
              </a:r>
              <a:r>
                <a:rPr lang="tr-TR" sz="1600" b="1" i="1" dirty="0">
                  <a:solidFill>
                    <a:srgbClr val="000000"/>
                  </a:solidFill>
                  <a:latin typeface="Calibri" pitchFamily="34" charset="0"/>
                  <a:cs typeface="Calibri" pitchFamily="34" charset="0"/>
                </a:rPr>
                <a:t> sınır ve etkin değerleri aşağıdakilerden hangisinde doğru olarak verilmiştir?</a:t>
              </a:r>
            </a:p>
            <a:p>
              <a:pPr marL="800100" lvl="1" indent="-342900">
                <a:buFont typeface="+mj-lt"/>
                <a:buAutoNum type="alphaLcParenR"/>
              </a:pPr>
              <a:r>
                <a:rPr lang="tr-TR" sz="1600" i="1" dirty="0">
                  <a:solidFill>
                    <a:srgbClr val="FF0000"/>
                  </a:solidFill>
                  <a:latin typeface="Calibri" pitchFamily="34" charset="0"/>
                  <a:cs typeface="Calibri" pitchFamily="34" charset="0"/>
                </a:rPr>
                <a:t>Sınır değer: 1,15 m/s² Etkin değer: 0,5 m/s²</a:t>
              </a:r>
            </a:p>
            <a:p>
              <a:pPr marL="800100" lvl="1" indent="-342900">
                <a:buFont typeface="+mj-lt"/>
                <a:buAutoNum type="alphaLcParenR"/>
              </a:pPr>
              <a:r>
                <a:rPr lang="tr-TR" sz="1600" i="1" dirty="0">
                  <a:solidFill>
                    <a:srgbClr val="000000"/>
                  </a:solidFill>
                  <a:latin typeface="Calibri" pitchFamily="34" charset="0"/>
                  <a:cs typeface="Calibri" pitchFamily="34" charset="0"/>
                </a:rPr>
                <a:t>Sınır değer: 5 m/s² Etkin değer: 2,5 m/s²</a:t>
              </a:r>
            </a:p>
            <a:p>
              <a:pPr marL="800100" lvl="1" indent="-342900">
                <a:buFont typeface="+mj-lt"/>
                <a:buAutoNum type="alphaLcParenR"/>
              </a:pPr>
              <a:r>
                <a:rPr lang="tr-TR" sz="1600" i="1" dirty="0">
                  <a:solidFill>
                    <a:srgbClr val="000000"/>
                  </a:solidFill>
                  <a:latin typeface="Calibri" pitchFamily="34" charset="0"/>
                  <a:cs typeface="Calibri" pitchFamily="34" charset="0"/>
                </a:rPr>
                <a:t>Sınır değer: 2,15 m/s² Etkin değer: 1,5 m/s²</a:t>
              </a:r>
            </a:p>
            <a:p>
              <a:pPr marL="800100" lvl="1" indent="-342900">
                <a:buFont typeface="+mj-lt"/>
                <a:buAutoNum type="alphaLcParenR"/>
              </a:pPr>
              <a:r>
                <a:rPr lang="tr-TR" sz="1600" i="1" dirty="0">
                  <a:solidFill>
                    <a:srgbClr val="000000"/>
                  </a:solidFill>
                  <a:latin typeface="Calibri" pitchFamily="34" charset="0"/>
                  <a:cs typeface="Calibri" pitchFamily="34" charset="0"/>
                </a:rPr>
                <a:t>Sınır değer: 1,15 m/s² Etkin değer: 2,5 m/s²</a:t>
              </a:r>
            </a:p>
          </p:txBody>
        </p:sp>
      </p:grpSp>
    </p:spTree>
    <p:extLst>
      <p:ext uri="{BB962C8B-B14F-4D97-AF65-F5344CB8AC3E}">
        <p14:creationId xmlns:p14="http://schemas.microsoft.com/office/powerpoint/2010/main" val="314934762"/>
      </p:ext>
    </p:extLst>
  </p:cSld>
  <p:clrMapOvr>
    <a:masterClrMapping/>
  </p:clrMapOvr>
  <p:transition>
    <p:fade/>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Vücuda Etkileri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6" descr="http://www.maintenanceresources.com/onlinetraining/images/vibration.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2469" y="780914"/>
            <a:ext cx="1881547" cy="202779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22275"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TİTREŞİM-VİBRASYON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Fiziksel </a:t>
            </a:r>
            <a:r>
              <a:rPr lang="tr-TR" sz="2000" b="1" i="1" dirty="0">
                <a:solidFill>
                  <a:srgbClr val="000000"/>
                </a:solidFill>
                <a:latin typeface="Calibri" pitchFamily="34" charset="0"/>
                <a:cs typeface="Calibri" pitchFamily="34" charset="0"/>
              </a:rPr>
              <a:t>ve </a:t>
            </a:r>
            <a:r>
              <a:rPr lang="tr-TR" sz="2000" b="1" i="1" dirty="0" smtClean="0">
                <a:solidFill>
                  <a:srgbClr val="000000"/>
                </a:solidFill>
                <a:latin typeface="Calibri" pitchFamily="34" charset="0"/>
                <a:cs typeface="Calibri" pitchFamily="34" charset="0"/>
              </a:rPr>
              <a:t>Biyomekanik </a:t>
            </a:r>
            <a:endParaRPr lang="tr-TR" sz="2000" b="1"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Psikolojik </a:t>
            </a:r>
            <a:r>
              <a:rPr lang="tr-TR" sz="2000" b="1" i="1" dirty="0" smtClean="0">
                <a:solidFill>
                  <a:srgbClr val="000000"/>
                </a:solidFill>
                <a:latin typeface="Calibri" pitchFamily="34" charset="0"/>
                <a:cs typeface="Calibri" pitchFamily="34" charset="0"/>
              </a:rPr>
              <a:t>(</a:t>
            </a:r>
            <a:r>
              <a:rPr lang="tr-TR" sz="2000" b="1" i="1" dirty="0" err="1" smtClean="0">
                <a:solidFill>
                  <a:srgbClr val="000000"/>
                </a:solidFill>
                <a:latin typeface="Calibri" pitchFamily="34" charset="0"/>
                <a:cs typeface="Calibri" pitchFamily="34" charset="0"/>
              </a:rPr>
              <a:t>Sensoryel</a:t>
            </a:r>
            <a:r>
              <a:rPr lang="tr-TR" sz="2000" b="1" i="1" dirty="0">
                <a:solidFill>
                  <a:srgbClr val="000000"/>
                </a:solidFill>
                <a:latin typeface="Calibri" pitchFamily="34" charset="0"/>
                <a:cs typeface="Calibri" pitchFamily="34" charset="0"/>
              </a:rPr>
              <a:t>)</a:t>
            </a:r>
          </a:p>
          <a:p>
            <a:pPr marL="4572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Fizyolojik </a:t>
            </a:r>
            <a:r>
              <a:rPr lang="tr-TR" sz="2000" b="1" i="1" dirty="0" smtClean="0">
                <a:solidFill>
                  <a:srgbClr val="000000"/>
                </a:solidFill>
                <a:latin typeface="Calibri" pitchFamily="34" charset="0"/>
                <a:cs typeface="Calibri" pitchFamily="34" charset="0"/>
              </a:rPr>
              <a:t> </a:t>
            </a:r>
            <a:endParaRPr lang="tr-TR" sz="2000" b="1"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Patolojik</a:t>
            </a:r>
            <a:endParaRPr lang="tr-TR" sz="800" i="1" dirty="0" smtClean="0">
              <a:solidFill>
                <a:srgbClr val="000000"/>
              </a:solidFill>
              <a:latin typeface="Calibri" pitchFamily="34" charset="0"/>
              <a:cs typeface="Calibri" pitchFamily="34" charset="0"/>
            </a:endParaRPr>
          </a:p>
          <a:p>
            <a:pPr marL="169200">
              <a:spcAft>
                <a:spcPts val="0"/>
              </a:spcAft>
              <a:buClr>
                <a:srgbClr val="292929"/>
              </a:buClr>
              <a:defRPr/>
            </a:pPr>
            <a:endParaRPr lang="tr-TR" sz="800" i="1" dirty="0">
              <a:solidFill>
                <a:srgbClr val="000000"/>
              </a:solidFill>
              <a:latin typeface="Calibri" pitchFamily="34" charset="0"/>
              <a:cs typeface="Calibri" pitchFamily="34" charset="0"/>
            </a:endParaRPr>
          </a:p>
          <a:p>
            <a:pPr marL="169200">
              <a:spcAft>
                <a:spcPts val="0"/>
              </a:spcAft>
              <a:buClr>
                <a:srgbClr val="292929"/>
              </a:buClr>
              <a:defRPr/>
            </a:pPr>
            <a:endParaRPr lang="tr-TR" sz="800" i="1" dirty="0" smtClean="0">
              <a:solidFill>
                <a:srgbClr val="000000"/>
              </a:solidFill>
              <a:latin typeface="Calibri" pitchFamily="34" charset="0"/>
              <a:cs typeface="Calibri" pitchFamily="34" charset="0"/>
            </a:endParaRPr>
          </a:p>
          <a:p>
            <a:pPr marL="169200">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2663361" y="545167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228474504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SEMPTOMLAR (Başlangıçta Yüksek, Sonra Normal)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288000">
              <a:spcAft>
                <a:spcPts val="0"/>
              </a:spcAft>
              <a:buClr>
                <a:srgbClr val="292929"/>
              </a:buClr>
              <a:buFont typeface="+mj-lt"/>
              <a:buAutoNum type="arabicPeriod"/>
              <a:defRPr/>
            </a:pPr>
            <a:endParaRPr lang="tr-TR" sz="800" i="1" dirty="0" smtClean="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Vücutta </a:t>
            </a:r>
            <a:r>
              <a:rPr lang="tr-TR" sz="2000" i="1" dirty="0">
                <a:solidFill>
                  <a:srgbClr val="000000"/>
                </a:solidFill>
                <a:latin typeface="Calibri" pitchFamily="34" charset="0"/>
                <a:cs typeface="Calibri" pitchFamily="34" charset="0"/>
              </a:rPr>
              <a:t>bazı doku yapılarının deformasyonuna, </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Solunum hızının artmasına, </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Oksijen </a:t>
            </a:r>
            <a:r>
              <a:rPr lang="tr-TR" sz="2000" i="1" dirty="0" smtClean="0">
                <a:solidFill>
                  <a:srgbClr val="000000"/>
                </a:solidFill>
                <a:latin typeface="Calibri" pitchFamily="34" charset="0"/>
                <a:cs typeface="Calibri" pitchFamily="34" charset="0"/>
              </a:rPr>
              <a:t>ve enerji </a:t>
            </a:r>
            <a:r>
              <a:rPr lang="tr-TR" sz="2000" i="1" dirty="0">
                <a:solidFill>
                  <a:srgbClr val="000000"/>
                </a:solidFill>
                <a:latin typeface="Calibri" pitchFamily="34" charset="0"/>
                <a:cs typeface="Calibri" pitchFamily="34" charset="0"/>
              </a:rPr>
              <a:t>harcamasının artmasına, </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Performansta gerilemeye, </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Sübjektif algılamada bozulmaya,</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Kalp atım sayısının artmasına</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(5 </a:t>
            </a:r>
            <a:r>
              <a:rPr lang="tr-TR" sz="2000" i="1" dirty="0" smtClean="0">
                <a:solidFill>
                  <a:srgbClr val="000000"/>
                </a:solidFill>
                <a:latin typeface="Calibri" pitchFamily="34" charset="0"/>
                <a:cs typeface="Calibri" pitchFamily="34" charset="0"/>
              </a:rPr>
              <a:t>Hz </a:t>
            </a:r>
            <a:r>
              <a:rPr lang="tr-TR" sz="2000" i="1" dirty="0">
                <a:solidFill>
                  <a:srgbClr val="000000"/>
                </a:solidFill>
                <a:latin typeface="Calibri" pitchFamily="34" charset="0"/>
                <a:cs typeface="Calibri" pitchFamily="34" charset="0"/>
              </a:rPr>
              <a:t>frekanslı titreşime maruz </a:t>
            </a:r>
            <a:r>
              <a:rPr lang="tr-TR" sz="2000" i="1" dirty="0" smtClean="0">
                <a:solidFill>
                  <a:srgbClr val="000000"/>
                </a:solidFill>
                <a:latin typeface="Calibri" pitchFamily="34" charset="0"/>
                <a:cs typeface="Calibri" pitchFamily="34" charset="0"/>
              </a:rPr>
              <a:t>kalanların </a:t>
            </a:r>
            <a:r>
              <a:rPr lang="tr-TR" sz="2000" i="1" dirty="0">
                <a:solidFill>
                  <a:srgbClr val="000000"/>
                </a:solidFill>
                <a:latin typeface="Calibri" pitchFamily="34" charset="0"/>
                <a:cs typeface="Calibri" pitchFamily="34" charset="0"/>
              </a:rPr>
              <a:t>%</a:t>
            </a:r>
            <a:r>
              <a:rPr lang="tr-TR" sz="2000" i="1" dirty="0" smtClean="0">
                <a:solidFill>
                  <a:srgbClr val="000000"/>
                </a:solidFill>
                <a:latin typeface="Calibri" pitchFamily="34" charset="0"/>
                <a:cs typeface="Calibri" pitchFamily="34" charset="0"/>
              </a:rPr>
              <a:t>50’inden </a:t>
            </a:r>
            <a:r>
              <a:rPr lang="tr-TR" sz="2000" i="1" dirty="0">
                <a:solidFill>
                  <a:srgbClr val="000000"/>
                </a:solidFill>
                <a:latin typeface="Calibri" pitchFamily="34" charset="0"/>
                <a:cs typeface="Calibri" pitchFamily="34" charset="0"/>
              </a:rPr>
              <a:t>fazlasında </a:t>
            </a:r>
            <a:r>
              <a:rPr lang="tr-TR" sz="2000" i="1" dirty="0" smtClean="0">
                <a:solidFill>
                  <a:srgbClr val="000000"/>
                </a:solidFill>
                <a:latin typeface="Calibri" pitchFamily="34" charset="0"/>
                <a:cs typeface="Calibri" pitchFamily="34" charset="0"/>
              </a:rPr>
              <a:t>HT), </a:t>
            </a:r>
            <a:endParaRPr lang="tr-TR" sz="2000"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MSS hücre </a:t>
            </a:r>
            <a:r>
              <a:rPr lang="tr-TR" sz="2000" i="1" dirty="0">
                <a:solidFill>
                  <a:srgbClr val="000000"/>
                </a:solidFill>
                <a:latin typeface="Calibri" pitchFamily="34" charset="0"/>
                <a:cs typeface="Calibri" pitchFamily="34" charset="0"/>
              </a:rPr>
              <a:t>fonksiyonlarında aksamaya </a:t>
            </a:r>
            <a:r>
              <a:rPr lang="tr-TR" sz="2000" i="1" dirty="0" smtClean="0">
                <a:solidFill>
                  <a:srgbClr val="000000"/>
                </a:solidFill>
                <a:latin typeface="Calibri" pitchFamily="34" charset="0"/>
                <a:cs typeface="Calibri" pitchFamily="34" charset="0"/>
              </a:rPr>
              <a:t>neden olur,</a:t>
            </a:r>
          </a:p>
          <a:p>
            <a:pPr marL="4572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Kanda glikoz ve glikojen konsantrasyonunda </a:t>
            </a:r>
            <a:r>
              <a:rPr lang="tr-TR" sz="2000" i="1" dirty="0" smtClean="0">
                <a:solidFill>
                  <a:srgbClr val="000000"/>
                </a:solidFill>
                <a:latin typeface="Calibri" pitchFamily="34" charset="0"/>
                <a:cs typeface="Calibri" pitchFamily="34" charset="0"/>
              </a:rPr>
              <a:t>azalma,</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438373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VÜCUT HAREKET HALİNDE İKEN</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288000">
              <a:spcAft>
                <a:spcPts val="0"/>
              </a:spcAft>
              <a:buClr>
                <a:srgbClr val="292929"/>
              </a:buClr>
              <a:buFont typeface="+mj-lt"/>
              <a:buAutoNum type="arabicPeriod"/>
              <a:defRPr/>
            </a:pPr>
            <a:endParaRPr lang="tr-TR" sz="800" i="1" dirty="0" smtClean="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endParaRPr lang="tr-TR" sz="800" i="1" dirty="0">
              <a:solidFill>
                <a:srgbClr val="000000"/>
              </a:solidFill>
              <a:latin typeface="Calibri" pitchFamily="34" charset="0"/>
              <a:cs typeface="Calibri" pitchFamily="34" charset="0"/>
            </a:endParaRPr>
          </a:p>
          <a:p>
            <a:pPr marL="169200">
              <a:spcAft>
                <a:spcPts val="0"/>
              </a:spcAft>
              <a:buClr>
                <a:srgbClr val="292929"/>
              </a:buClr>
              <a:defRPr/>
            </a:pPr>
            <a:r>
              <a:rPr lang="tr-TR" sz="2000" b="1" i="1" dirty="0" smtClean="0">
                <a:solidFill>
                  <a:srgbClr val="000000"/>
                </a:solidFill>
                <a:latin typeface="Calibri" pitchFamily="34" charset="0"/>
                <a:cs typeface="Calibri" pitchFamily="34" charset="0"/>
              </a:rPr>
              <a:t>Titreşim;</a:t>
            </a: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Duyu organlarında, </a:t>
            </a:r>
            <a:endParaRPr lang="tr-TR" sz="2000"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Kas, bağ ve eklemlerde, </a:t>
            </a:r>
            <a:endParaRPr lang="tr-TR" sz="2000"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İç kulak denge organında, </a:t>
            </a:r>
            <a:endParaRPr lang="tr-TR" sz="2000"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Deride kıl dibi ve deri altı dokularda, </a:t>
            </a:r>
            <a:endParaRPr lang="tr-TR" sz="2000" i="1" dirty="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Kılcal damarlarda,</a:t>
            </a:r>
          </a:p>
          <a:p>
            <a:pPr marL="169200">
              <a:spcAft>
                <a:spcPts val="0"/>
              </a:spcAft>
              <a:buClr>
                <a:srgbClr val="292929"/>
              </a:buClr>
              <a:defRPr/>
            </a:pPr>
            <a:endParaRPr lang="tr-TR" sz="2000" i="1" dirty="0">
              <a:solidFill>
                <a:srgbClr val="000000"/>
              </a:solidFill>
              <a:latin typeface="Calibri" pitchFamily="34" charset="0"/>
              <a:cs typeface="Calibri" pitchFamily="34" charset="0"/>
            </a:endParaRPr>
          </a:p>
          <a:p>
            <a:pPr marL="169200">
              <a:spcAft>
                <a:spcPts val="0"/>
              </a:spcAft>
              <a:buClr>
                <a:srgbClr val="292929"/>
              </a:buClr>
              <a:defRPr/>
            </a:pPr>
            <a:r>
              <a:rPr lang="tr-TR" sz="2000" i="1" dirty="0" smtClean="0">
                <a:solidFill>
                  <a:srgbClr val="000000"/>
                </a:solidFill>
                <a:latin typeface="Calibri" pitchFamily="34" charset="0"/>
                <a:cs typeface="Calibri" pitchFamily="34" charset="0"/>
              </a:rPr>
              <a:t>………………………… zararlı ve kalıcı etkiler yapar.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5585193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ÇOK DÜŞÜK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FREKANSLARDA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(&lt;2 Hz) SEMPTOMLAR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288000" algn="ctr">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169200" algn="ctr">
              <a:spcAft>
                <a:spcPts val="0"/>
              </a:spcAft>
              <a:buClr>
                <a:srgbClr val="292929"/>
              </a:buClr>
              <a:defRPr/>
            </a:pPr>
            <a:r>
              <a:rPr lang="tr-TR" sz="2000" i="1" dirty="0" smtClean="0">
                <a:solidFill>
                  <a:srgbClr val="000000"/>
                </a:solidFill>
                <a:latin typeface="Calibri" pitchFamily="34" charset="0"/>
                <a:cs typeface="Calibri" pitchFamily="34" charset="0"/>
              </a:rPr>
              <a:t>At</a:t>
            </a:r>
            <a:r>
              <a:rPr lang="tr-TR" sz="2000" i="1" dirty="0">
                <a:solidFill>
                  <a:srgbClr val="000000"/>
                </a:solidFill>
                <a:latin typeface="Calibri" pitchFamily="34" charset="0"/>
                <a:cs typeface="Calibri" pitchFamily="34" charset="0"/>
              </a:rPr>
              <a:t>, otomobil, uçak, gemi gibi araçlarla seyahat s</a:t>
            </a:r>
            <a:r>
              <a:rPr lang="tr-TR" sz="2000" i="1" dirty="0" smtClean="0">
                <a:solidFill>
                  <a:srgbClr val="000000"/>
                </a:solidFill>
                <a:latin typeface="Calibri" pitchFamily="34" charset="0"/>
                <a:cs typeface="Calibri" pitchFamily="34" charset="0"/>
              </a:rPr>
              <a:t>ırasında </a:t>
            </a:r>
            <a:r>
              <a:rPr lang="tr-TR" sz="2000" i="1" dirty="0">
                <a:solidFill>
                  <a:srgbClr val="000000"/>
                </a:solidFill>
                <a:latin typeface="Calibri" pitchFamily="34" charset="0"/>
                <a:cs typeface="Calibri" pitchFamily="34" charset="0"/>
              </a:rPr>
              <a:t>merkezi sinir sistemi şikayetleri meydana gelebilir. </a:t>
            </a:r>
            <a:endParaRPr lang="tr-TR" sz="2000" i="1" dirty="0" smtClean="0">
              <a:solidFill>
                <a:srgbClr val="000000"/>
              </a:solidFill>
              <a:latin typeface="Calibri" pitchFamily="34" charset="0"/>
              <a:cs typeface="Calibri" pitchFamily="34" charset="0"/>
            </a:endParaRPr>
          </a:p>
          <a:p>
            <a:pPr marL="169200" algn="ctr">
              <a:spcAft>
                <a:spcPts val="0"/>
              </a:spcAft>
              <a:buClr>
                <a:srgbClr val="292929"/>
              </a:buClr>
              <a:defRPr/>
            </a:pPr>
            <a:endParaRPr lang="tr-TR" sz="2000" i="1" dirty="0">
              <a:solidFill>
                <a:srgbClr val="000000"/>
              </a:solidFill>
              <a:latin typeface="Calibri" pitchFamily="34" charset="0"/>
              <a:cs typeface="Calibri" pitchFamily="34" charset="0"/>
            </a:endParaRPr>
          </a:p>
          <a:p>
            <a:pPr marL="169200" algn="ctr">
              <a:spcAft>
                <a:spcPts val="0"/>
              </a:spcAft>
              <a:buClr>
                <a:srgbClr val="292929"/>
              </a:buClr>
              <a:defRPr/>
            </a:pPr>
            <a:r>
              <a:rPr lang="tr-TR" sz="2000" i="1" dirty="0" smtClean="0">
                <a:solidFill>
                  <a:srgbClr val="000000"/>
                </a:solidFill>
                <a:latin typeface="Calibri" pitchFamily="34" charset="0"/>
                <a:cs typeface="Calibri" pitchFamily="34" charset="0"/>
              </a:rPr>
              <a:t>Bulantı</a:t>
            </a:r>
            <a:r>
              <a:rPr lang="tr-TR" sz="2000" i="1" dirty="0">
                <a:solidFill>
                  <a:srgbClr val="000000"/>
                </a:solidFill>
                <a:latin typeface="Calibri" pitchFamily="34" charset="0"/>
                <a:cs typeface="Calibri" pitchFamily="34" charset="0"/>
              </a:rPr>
              <a:t>, kusma, soğuk ter olabilir. </a:t>
            </a:r>
            <a:r>
              <a:rPr lang="tr-TR" sz="2000" i="1" dirty="0" smtClean="0">
                <a:solidFill>
                  <a:srgbClr val="000000"/>
                </a:solidFill>
                <a:latin typeface="Calibri" pitchFamily="34" charset="0"/>
                <a:cs typeface="Calibri" pitchFamily="34" charset="0"/>
              </a:rPr>
              <a:t>Seyahat </a:t>
            </a:r>
            <a:r>
              <a:rPr lang="tr-TR" sz="2000" i="1" dirty="0">
                <a:solidFill>
                  <a:srgbClr val="000000"/>
                </a:solidFill>
                <a:latin typeface="Calibri" pitchFamily="34" charset="0"/>
                <a:cs typeface="Calibri" pitchFamily="34" charset="0"/>
              </a:rPr>
              <a:t>bitince belirtiler belli bir süre sonra ortadan kalkar.</a:t>
            </a:r>
          </a:p>
          <a:p>
            <a:pPr marL="169200"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77959873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DÜŞÜK FREKANSLARDA (2-30 Hz) SEMPTOMLAR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69200" algn="ctr">
              <a:spcAft>
                <a:spcPts val="0"/>
              </a:spcAft>
              <a:buClr>
                <a:srgbClr val="292929"/>
              </a:buClr>
              <a:defRPr/>
            </a:pPr>
            <a:r>
              <a:rPr lang="tr-TR" sz="2000" i="1" dirty="0" smtClean="0">
                <a:solidFill>
                  <a:srgbClr val="000000"/>
                </a:solidFill>
                <a:latin typeface="Calibri" pitchFamily="34" charset="0"/>
                <a:cs typeface="Calibri" pitchFamily="34" charset="0"/>
              </a:rPr>
              <a:t>Klinik </a:t>
            </a:r>
            <a:r>
              <a:rPr lang="tr-TR" sz="2000" i="1" dirty="0">
                <a:solidFill>
                  <a:srgbClr val="000000"/>
                </a:solidFill>
                <a:latin typeface="Calibri" pitchFamily="34" charset="0"/>
                <a:cs typeface="Calibri" pitchFamily="34" charset="0"/>
              </a:rPr>
              <a:t>belirtiler genel olarak titreşimli el aleti kullanan işçilerde, elde dolaşım bozuklukları, </a:t>
            </a:r>
            <a:r>
              <a:rPr lang="tr-TR" sz="2000" i="1" dirty="0" smtClean="0">
                <a:solidFill>
                  <a:srgbClr val="000000"/>
                </a:solidFill>
                <a:latin typeface="Calibri" pitchFamily="34" charset="0"/>
                <a:cs typeface="Calibri" pitchFamily="34" charset="0"/>
              </a:rPr>
              <a:t>hipersensitivite </a:t>
            </a:r>
            <a:r>
              <a:rPr lang="tr-TR" sz="2000" i="1" dirty="0">
                <a:solidFill>
                  <a:srgbClr val="000000"/>
                </a:solidFill>
                <a:latin typeface="Calibri" pitchFamily="34" charset="0"/>
                <a:cs typeface="Calibri" pitchFamily="34" charset="0"/>
              </a:rPr>
              <a:t>ve daha sonra uyuşukluk şeklinde olur</a:t>
            </a:r>
            <a:r>
              <a:rPr lang="tr-TR" sz="2000" i="1" dirty="0" smtClean="0">
                <a:solidFill>
                  <a:srgbClr val="000000"/>
                </a:solidFill>
                <a:latin typeface="Calibri" pitchFamily="34" charset="0"/>
                <a:cs typeface="Calibri" pitchFamily="34" charset="0"/>
              </a:rPr>
              <a:t>. </a:t>
            </a:r>
          </a:p>
          <a:p>
            <a:pPr marL="169200" algn="ctr">
              <a:spcAft>
                <a:spcPts val="0"/>
              </a:spcAft>
              <a:buClr>
                <a:srgbClr val="292929"/>
              </a:buClr>
              <a:defRPr/>
            </a:pPr>
            <a:endParaRPr lang="tr-TR" sz="1000" i="1" dirty="0">
              <a:solidFill>
                <a:srgbClr val="000000"/>
              </a:solidFill>
              <a:latin typeface="Calibri" pitchFamily="34" charset="0"/>
              <a:cs typeface="Calibri" pitchFamily="34" charset="0"/>
            </a:endParaRPr>
          </a:p>
          <a:p>
            <a:pPr marL="169200" algn="ctr">
              <a:spcAft>
                <a:spcPts val="0"/>
              </a:spcAft>
              <a:buClr>
                <a:srgbClr val="292929"/>
              </a:buClr>
              <a:defRPr/>
            </a:pPr>
            <a:r>
              <a:rPr lang="tr-TR" sz="2000" i="1" dirty="0">
                <a:solidFill>
                  <a:srgbClr val="000000"/>
                </a:solidFill>
                <a:latin typeface="Calibri" pitchFamily="34" charset="0"/>
                <a:cs typeface="Calibri" pitchFamily="34" charset="0"/>
              </a:rPr>
              <a:t>Titreşimle birlikte, 8-10 derece ısıya kısa süre </a:t>
            </a:r>
            <a:r>
              <a:rPr lang="tr-TR" sz="2000" i="1" dirty="0" err="1" smtClean="0">
                <a:solidFill>
                  <a:srgbClr val="000000"/>
                </a:solidFill>
                <a:latin typeface="Calibri" pitchFamily="34" charset="0"/>
                <a:cs typeface="Calibri" pitchFamily="34" charset="0"/>
              </a:rPr>
              <a:t>maruziyette</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parmaklarda ve avuç içinde </a:t>
            </a:r>
            <a:r>
              <a:rPr lang="tr-TR" sz="2000" i="1" dirty="0" smtClean="0">
                <a:solidFill>
                  <a:srgbClr val="000000"/>
                </a:solidFill>
                <a:latin typeface="Calibri" pitchFamily="34" charset="0"/>
                <a:cs typeface="Calibri" pitchFamily="34" charset="0"/>
              </a:rPr>
              <a:t>beyazlaşma, </a:t>
            </a:r>
            <a:r>
              <a:rPr lang="tr-TR" sz="2000" b="1" i="1" dirty="0" smtClean="0">
                <a:solidFill>
                  <a:srgbClr val="000000"/>
                </a:solidFill>
                <a:latin typeface="Calibri" pitchFamily="34" charset="0"/>
                <a:cs typeface="Calibri" pitchFamily="34" charset="0"/>
              </a:rPr>
              <a:t>«Beyaz el - Ölü el - </a:t>
            </a:r>
            <a:r>
              <a:rPr lang="tr-TR" sz="2000" b="1" i="1" dirty="0" err="1" smtClean="0">
                <a:solidFill>
                  <a:srgbClr val="000000"/>
                </a:solidFill>
                <a:latin typeface="Calibri" pitchFamily="34" charset="0"/>
                <a:cs typeface="Calibri" pitchFamily="34" charset="0"/>
              </a:rPr>
              <a:t>Anjionörotik</a:t>
            </a:r>
            <a:r>
              <a:rPr lang="tr-TR" sz="2000" b="1" i="1" dirty="0" smtClean="0">
                <a:solidFill>
                  <a:srgbClr val="000000"/>
                </a:solidFill>
                <a:latin typeface="Calibri" pitchFamily="34" charset="0"/>
                <a:cs typeface="Calibri" pitchFamily="34" charset="0"/>
              </a:rPr>
              <a:t> Bozukluk» </a:t>
            </a:r>
            <a:r>
              <a:rPr lang="tr-TR" sz="2000" i="1" dirty="0" smtClean="0">
                <a:solidFill>
                  <a:srgbClr val="000000"/>
                </a:solidFill>
                <a:latin typeface="Calibri" pitchFamily="34" charset="0"/>
                <a:cs typeface="Calibri" pitchFamily="34" charset="0"/>
              </a:rPr>
              <a:t>olur. </a:t>
            </a:r>
          </a:p>
          <a:p>
            <a:pPr marL="169200"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marL="169200" algn="ctr">
              <a:spcAft>
                <a:spcPts val="0"/>
              </a:spcAft>
              <a:buClr>
                <a:srgbClr val="292929"/>
              </a:buClr>
              <a:defRPr/>
            </a:pPr>
            <a:r>
              <a:rPr lang="tr-TR" sz="2000" i="1" dirty="0" smtClean="0">
                <a:solidFill>
                  <a:srgbClr val="000000"/>
                </a:solidFill>
                <a:latin typeface="Calibri" pitchFamily="34" charset="0"/>
                <a:cs typeface="Calibri" pitchFamily="34" charset="0"/>
              </a:rPr>
              <a:t>Titreşime </a:t>
            </a:r>
            <a:r>
              <a:rPr lang="tr-TR" sz="2000" i="1" dirty="0" err="1">
                <a:solidFill>
                  <a:srgbClr val="000000"/>
                </a:solidFill>
                <a:latin typeface="Calibri" pitchFamily="34" charset="0"/>
                <a:cs typeface="Calibri" pitchFamily="34" charset="0"/>
              </a:rPr>
              <a:t>maruziyet</a:t>
            </a:r>
            <a:r>
              <a:rPr lang="tr-TR" sz="2000" i="1" dirty="0">
                <a:solidFill>
                  <a:srgbClr val="000000"/>
                </a:solidFill>
                <a:latin typeface="Calibri" pitchFamily="34" charset="0"/>
                <a:cs typeface="Calibri" pitchFamily="34" charset="0"/>
              </a:rPr>
              <a:t> sürerse omuz başlarında ağrı, </a:t>
            </a:r>
          </a:p>
          <a:p>
            <a:pPr marL="169200" algn="ctr">
              <a:spcAft>
                <a:spcPts val="0"/>
              </a:spcAft>
              <a:buClr>
                <a:srgbClr val="292929"/>
              </a:buClr>
              <a:defRPr/>
            </a:pPr>
            <a:r>
              <a:rPr lang="tr-TR" sz="2000" i="1" dirty="0">
                <a:solidFill>
                  <a:srgbClr val="000000"/>
                </a:solidFill>
                <a:latin typeface="Calibri" pitchFamily="34" charset="0"/>
                <a:cs typeface="Calibri" pitchFamily="34" charset="0"/>
              </a:rPr>
              <a:t>y</a:t>
            </a:r>
            <a:r>
              <a:rPr lang="tr-TR" sz="2000" i="1" dirty="0" smtClean="0">
                <a:solidFill>
                  <a:srgbClr val="000000"/>
                </a:solidFill>
                <a:latin typeface="Calibri" pitchFamily="34" charset="0"/>
                <a:cs typeface="Calibri" pitchFamily="34" charset="0"/>
              </a:rPr>
              <a:t>orgunluk, </a:t>
            </a:r>
            <a:r>
              <a:rPr lang="tr-TR" sz="2000" i="1" dirty="0">
                <a:solidFill>
                  <a:srgbClr val="000000"/>
                </a:solidFill>
                <a:latin typeface="Calibri" pitchFamily="34" charset="0"/>
                <a:cs typeface="Calibri" pitchFamily="34" charset="0"/>
              </a:rPr>
              <a:t>soğuğa karşı </a:t>
            </a:r>
            <a:r>
              <a:rPr lang="tr-TR" sz="2000" i="1" dirty="0" smtClean="0">
                <a:solidFill>
                  <a:srgbClr val="000000"/>
                </a:solidFill>
                <a:latin typeface="Calibri" pitchFamily="34" charset="0"/>
                <a:cs typeface="Calibri" pitchFamily="34" charset="0"/>
              </a:rPr>
              <a:t>hassasiyet olabilir</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Ön </a:t>
            </a:r>
            <a:r>
              <a:rPr lang="tr-TR" sz="2000" i="1" dirty="0">
                <a:solidFill>
                  <a:srgbClr val="000000"/>
                </a:solidFill>
                <a:latin typeface="Calibri" pitchFamily="34" charset="0"/>
                <a:cs typeface="Calibri" pitchFamily="34" charset="0"/>
              </a:rPr>
              <a:t>kol ve omuz kaslarında ağrılar görülebilir. </a:t>
            </a:r>
          </a:p>
          <a:p>
            <a:pPr marL="169200" algn="ctr">
              <a:spcAft>
                <a:spcPts val="0"/>
              </a:spcAft>
              <a:buClr>
                <a:srgbClr val="292929"/>
              </a:buClr>
              <a:defRPr/>
            </a:pP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 name="Resim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492" y="5464611"/>
            <a:ext cx="2095278" cy="115262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7" name="Resim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766" y="4218438"/>
            <a:ext cx="2082004" cy="114731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nvGrpSpPr>
          <p:cNvPr id="21" name="Grup 20"/>
          <p:cNvGrpSpPr/>
          <p:nvPr/>
        </p:nvGrpSpPr>
        <p:grpSpPr>
          <a:xfrm>
            <a:off x="2663361" y="5451679"/>
            <a:ext cx="6162416" cy="663371"/>
            <a:chOff x="2644311" y="5451679"/>
            <a:chExt cx="6162416" cy="663371"/>
          </a:xfrm>
        </p:grpSpPr>
        <p:grpSp>
          <p:nvGrpSpPr>
            <p:cNvPr id="22" name="Group 51"/>
            <p:cNvGrpSpPr>
              <a:grpSpLocks/>
            </p:cNvGrpSpPr>
            <p:nvPr/>
          </p:nvGrpSpPr>
          <p:grpSpPr bwMode="auto">
            <a:xfrm>
              <a:off x="2644311" y="5451679"/>
              <a:ext cx="648968" cy="663371"/>
              <a:chOff x="1868" y="1082"/>
              <a:chExt cx="1942" cy="1942"/>
            </a:xfrm>
          </p:grpSpPr>
          <p:sp>
            <p:nvSpPr>
              <p:cNvPr id="26"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7"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8"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9"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30"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31"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2" name="Group 58"/>
              <p:cNvGrpSpPr>
                <a:grpSpLocks noChangeAspect="1"/>
              </p:cNvGrpSpPr>
              <p:nvPr/>
            </p:nvGrpSpPr>
            <p:grpSpPr bwMode="auto">
              <a:xfrm>
                <a:off x="2808" y="2807"/>
                <a:ext cx="62" cy="63"/>
                <a:chOff x="1684" y="2400"/>
                <a:chExt cx="41" cy="41"/>
              </a:xfrm>
            </p:grpSpPr>
            <p:sp>
              <p:nvSpPr>
                <p:cNvPr id="37"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8"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3" name="Group 61"/>
              <p:cNvGrpSpPr>
                <a:grpSpLocks noChangeAspect="1"/>
              </p:cNvGrpSpPr>
              <p:nvPr/>
            </p:nvGrpSpPr>
            <p:grpSpPr bwMode="auto">
              <a:xfrm>
                <a:off x="2808" y="1211"/>
                <a:ext cx="62" cy="63"/>
                <a:chOff x="1684" y="2400"/>
                <a:chExt cx="41" cy="41"/>
              </a:xfrm>
            </p:grpSpPr>
            <p:sp>
              <p:nvSpPr>
                <p:cNvPr id="35"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6"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4" name="Picture 64"/>
              <p:cNvPicPr>
                <a:picLocks noChangeAspect="1" noChangeArrowheads="1"/>
              </p:cNvPicPr>
              <p:nvPr/>
            </p:nvPicPr>
            <p:blipFill>
              <a:blip r:embed="rId5" cstate="print"/>
              <a:srcRect/>
              <a:stretch>
                <a:fillRect/>
              </a:stretch>
            </p:blipFill>
            <p:spPr bwMode="gray">
              <a:xfrm>
                <a:off x="1885" y="1124"/>
                <a:ext cx="1644" cy="1060"/>
              </a:xfrm>
              <a:prstGeom prst="rect">
                <a:avLst/>
              </a:prstGeom>
              <a:noFill/>
              <a:ln w="11176">
                <a:noFill/>
                <a:miter lim="800000"/>
                <a:headEnd/>
                <a:tailEnd/>
              </a:ln>
            </p:spPr>
          </p:pic>
        </p:grpSp>
        <p:sp>
          <p:nvSpPr>
            <p:cNvPr id="24"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315893904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par>
                                <p:cTn id="14" presetID="10" presetClass="entr" presetSubtype="0" fill="hold"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nodeType="withEffect">
                                  <p:stCondLst>
                                    <p:cond delay="50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YÜKSEK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FREKANSLARDA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&gt;</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30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Hz) SEMPTOMLAR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288000">
              <a:spcAft>
                <a:spcPts val="0"/>
              </a:spcAft>
              <a:buClr>
                <a:srgbClr val="292929"/>
              </a:buClr>
              <a:buFont typeface="+mj-lt"/>
              <a:buAutoNum type="arabicPeriod"/>
              <a:defRPr/>
            </a:pPr>
            <a:endParaRPr lang="tr-TR" sz="800" i="1" dirty="0" smtClean="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Sırt ve bel ağrıları (</a:t>
            </a:r>
            <a:r>
              <a:rPr lang="tr-TR" sz="2000" i="1" dirty="0" err="1" smtClean="0">
                <a:solidFill>
                  <a:srgbClr val="000000"/>
                </a:solidFill>
                <a:latin typeface="Calibri" pitchFamily="34" charset="0"/>
                <a:cs typeface="Calibri" pitchFamily="34" charset="0"/>
              </a:rPr>
              <a:t>Vertebralarda</a:t>
            </a:r>
            <a:r>
              <a:rPr lang="tr-TR" sz="2000" i="1" dirty="0" smtClean="0">
                <a:solidFill>
                  <a:srgbClr val="000000"/>
                </a:solidFill>
                <a:latin typeface="Calibri" pitchFamily="34" charset="0"/>
                <a:cs typeface="Calibri" pitchFamily="34" charset="0"/>
              </a:rPr>
              <a:t> </a:t>
            </a:r>
            <a:r>
              <a:rPr lang="tr-TR" sz="2000" i="1" dirty="0" err="1" smtClean="0">
                <a:solidFill>
                  <a:srgbClr val="000000"/>
                </a:solidFill>
                <a:latin typeface="Calibri" pitchFamily="34" charset="0"/>
                <a:cs typeface="Calibri" pitchFamily="34" charset="0"/>
              </a:rPr>
              <a:t>artrozik</a:t>
            </a:r>
            <a:r>
              <a:rPr lang="tr-TR" sz="2000" i="1" dirty="0" smtClean="0">
                <a:solidFill>
                  <a:srgbClr val="000000"/>
                </a:solidFill>
                <a:latin typeface="Calibri" pitchFamily="34" charset="0"/>
                <a:cs typeface="Calibri" pitchFamily="34" charset="0"/>
              </a:rPr>
              <a:t> değişim…),</a:t>
            </a: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Dirsekte kemik eklem zararları,</a:t>
            </a: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El bilek kemikleri zararları (Ağrı, güç kaybı, …),</a:t>
            </a:r>
          </a:p>
          <a:p>
            <a:pPr marL="457200" indent="-288000">
              <a:spcAft>
                <a:spcPts val="0"/>
              </a:spcAft>
              <a:buClr>
                <a:srgbClr val="292929"/>
              </a:buClr>
              <a:buFont typeface="+mj-lt"/>
              <a:buAutoNum type="arabicPeriod"/>
              <a:defRPr/>
            </a:pPr>
            <a:r>
              <a:rPr lang="tr-TR" sz="2000" i="1" dirty="0" err="1" smtClean="0">
                <a:solidFill>
                  <a:srgbClr val="000000"/>
                </a:solidFill>
                <a:latin typeface="Calibri" pitchFamily="34" charset="0"/>
                <a:cs typeface="Calibri" pitchFamily="34" charset="0"/>
              </a:rPr>
              <a:t>Vazomotor</a:t>
            </a:r>
            <a:r>
              <a:rPr lang="tr-TR" sz="2000" i="1" dirty="0" smtClean="0">
                <a:solidFill>
                  <a:srgbClr val="000000"/>
                </a:solidFill>
                <a:latin typeface="Calibri" pitchFamily="34" charset="0"/>
                <a:cs typeface="Calibri" pitchFamily="34" charset="0"/>
              </a:rPr>
              <a:t> bozukluklar (parmaklarda iskemi…),</a:t>
            </a: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Parmaklarda </a:t>
            </a:r>
            <a:r>
              <a:rPr lang="tr-TR" sz="2000" i="1" dirty="0" err="1" smtClean="0">
                <a:solidFill>
                  <a:srgbClr val="000000"/>
                </a:solidFill>
                <a:latin typeface="Calibri" pitchFamily="34" charset="0"/>
                <a:cs typeface="Calibri" pitchFamily="34" charset="0"/>
              </a:rPr>
              <a:t>trofik</a:t>
            </a:r>
            <a:r>
              <a:rPr lang="tr-TR" sz="2000" i="1" dirty="0" smtClean="0">
                <a:solidFill>
                  <a:srgbClr val="000000"/>
                </a:solidFill>
                <a:latin typeface="Calibri" pitchFamily="34" charset="0"/>
                <a:cs typeface="Calibri" pitchFamily="34" charset="0"/>
              </a:rPr>
              <a:t> bozukluklar (10.000-50.000 Hz)</a:t>
            </a:r>
          </a:p>
          <a:p>
            <a:pPr marL="4572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Disk kayması (tüm vücut titreşimine bağlı)</a:t>
            </a:r>
          </a:p>
          <a:p>
            <a:pPr marL="169200">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457200" indent="-2880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VÜCUDA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6181957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Titreşimde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Tanı Yöntemi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ÖLÇÜM</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İşçi </a:t>
            </a:r>
            <a:r>
              <a:rPr lang="tr-TR" sz="2000" i="1" dirty="0">
                <a:solidFill>
                  <a:srgbClr val="000000"/>
                </a:solidFill>
                <a:latin typeface="Calibri" pitchFamily="34" charset="0"/>
                <a:cs typeface="Calibri" pitchFamily="34" charset="0"/>
              </a:rPr>
              <a:t>sağlığı bakımından önemli olan titreşim, </a:t>
            </a:r>
            <a:r>
              <a:rPr lang="tr-TR" sz="2000" b="1" i="1" dirty="0">
                <a:solidFill>
                  <a:srgbClr val="000000"/>
                </a:solidFill>
                <a:latin typeface="Calibri" pitchFamily="34" charset="0"/>
                <a:cs typeface="Calibri" pitchFamily="34" charset="0"/>
              </a:rPr>
              <a:t>frekans bantlarına</a:t>
            </a:r>
            <a:r>
              <a:rPr lang="tr-TR" sz="2000" i="1" dirty="0">
                <a:solidFill>
                  <a:srgbClr val="000000"/>
                </a:solidFill>
                <a:latin typeface="Calibri" pitchFamily="34" charset="0"/>
                <a:cs typeface="Calibri" pitchFamily="34" charset="0"/>
              </a:rPr>
              <a:t> ayrılarak </a:t>
            </a:r>
            <a:r>
              <a:rPr lang="tr-TR" sz="2000" b="1" i="1" dirty="0">
                <a:solidFill>
                  <a:srgbClr val="000000"/>
                </a:solidFill>
                <a:latin typeface="Calibri" pitchFamily="34" charset="0"/>
                <a:cs typeface="Calibri" pitchFamily="34" charset="0"/>
              </a:rPr>
              <a:t>vibrasyon detektörü </a:t>
            </a:r>
            <a:r>
              <a:rPr lang="tr-TR" sz="2000" i="1" dirty="0">
                <a:solidFill>
                  <a:srgbClr val="000000"/>
                </a:solidFill>
                <a:latin typeface="Calibri" pitchFamily="34" charset="0"/>
                <a:cs typeface="Calibri" pitchFamily="34" charset="0"/>
              </a:rPr>
              <a:t>ile ölçülür.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Frekans (Oktav ) Bantları (Hz); </a:t>
            </a:r>
          </a:p>
          <a:p>
            <a:pPr marL="1257300" lvl="2"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1-2</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1257300" lvl="2"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4-8-16</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1257300" lvl="2"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31.5-125-250-1.000-2.000-4.000, </a:t>
            </a:r>
          </a:p>
          <a:p>
            <a:pPr marL="1257300" lvl="2"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8.000 </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TİTREŞİMİN ÖLÇÜLMESİ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 name="Resim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93799" y="3179136"/>
            <a:ext cx="1169078" cy="2082356"/>
          </a:xfrm>
          <a:prstGeom prst="rect">
            <a:avLst/>
          </a:prstGeom>
          <a:ln>
            <a:noFill/>
          </a:ln>
          <a:effectLst>
            <a:softEdge rad="112500"/>
          </a:effectLst>
        </p:spPr>
      </p:pic>
      <p:grpSp>
        <p:nvGrpSpPr>
          <p:cNvPr id="20" name="Grup 19"/>
          <p:cNvGrpSpPr/>
          <p:nvPr/>
        </p:nvGrpSpPr>
        <p:grpSpPr>
          <a:xfrm>
            <a:off x="2663361" y="5451679"/>
            <a:ext cx="6162416" cy="663371"/>
            <a:chOff x="2644311" y="5451679"/>
            <a:chExt cx="6162416" cy="663371"/>
          </a:xfrm>
        </p:grpSpPr>
        <p:grpSp>
          <p:nvGrpSpPr>
            <p:cNvPr id="21" name="Group 51"/>
            <p:cNvGrpSpPr>
              <a:grpSpLocks/>
            </p:cNvGrpSpPr>
            <p:nvPr/>
          </p:nvGrpSpPr>
          <p:grpSpPr bwMode="auto">
            <a:xfrm>
              <a:off x="2644311" y="5451679"/>
              <a:ext cx="648968" cy="663371"/>
              <a:chOff x="1868" y="1082"/>
              <a:chExt cx="1942" cy="1942"/>
            </a:xfrm>
          </p:grpSpPr>
          <p:sp>
            <p:nvSpPr>
              <p:cNvPr id="24"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p>
            </p:txBody>
          </p:sp>
          <p:sp>
            <p:nvSpPr>
              <p:cNvPr id="26"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p>
            </p:txBody>
          </p:sp>
          <p:sp>
            <p:nvSpPr>
              <p:cNvPr id="27"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p>
            </p:txBody>
          </p:sp>
          <p:sp>
            <p:nvSpPr>
              <p:cNvPr id="28"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p>
            </p:txBody>
          </p:sp>
          <p:sp>
            <p:nvSpPr>
              <p:cNvPr id="29"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p>
            </p:txBody>
          </p:sp>
          <p:sp>
            <p:nvSpPr>
              <p:cNvPr id="30"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p>
            </p:txBody>
          </p:sp>
          <p:grpSp>
            <p:nvGrpSpPr>
              <p:cNvPr id="31" name="Group 58"/>
              <p:cNvGrpSpPr>
                <a:grpSpLocks noChangeAspect="1"/>
              </p:cNvGrpSpPr>
              <p:nvPr/>
            </p:nvGrpSpPr>
            <p:grpSpPr bwMode="auto">
              <a:xfrm>
                <a:off x="2808" y="2807"/>
                <a:ext cx="62" cy="63"/>
                <a:chOff x="1684" y="2400"/>
                <a:chExt cx="41" cy="41"/>
              </a:xfrm>
            </p:grpSpPr>
            <p:sp>
              <p:nvSpPr>
                <p:cNvPr id="36"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7"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grpSp>
            <p:nvGrpSpPr>
              <p:cNvPr id="32" name="Group 61"/>
              <p:cNvGrpSpPr>
                <a:grpSpLocks noChangeAspect="1"/>
              </p:cNvGrpSpPr>
              <p:nvPr/>
            </p:nvGrpSpPr>
            <p:grpSpPr bwMode="auto">
              <a:xfrm>
                <a:off x="2808" y="1211"/>
                <a:ext cx="62" cy="63"/>
                <a:chOff x="1684" y="2400"/>
                <a:chExt cx="41" cy="41"/>
              </a:xfrm>
            </p:grpSpPr>
            <p:sp>
              <p:nvSpPr>
                <p:cNvPr id="34"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cs typeface="Arial" pitchFamily="34" charset="0"/>
                  </a:endParaRPr>
                </a:p>
              </p:txBody>
            </p:sp>
            <p:sp>
              <p:nvSpPr>
                <p:cNvPr id="35"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cs typeface="Arial" pitchFamily="34" charset="0"/>
                  </a:endParaRPr>
                </a:p>
              </p:txBody>
            </p:sp>
          </p:grpSp>
          <p:pic>
            <p:nvPicPr>
              <p:cNvPr id="33" name="Picture 64"/>
              <p:cNvPicPr>
                <a:picLocks noChangeAspect="1" noChangeArrowheads="1"/>
              </p:cNvPicPr>
              <p:nvPr/>
            </p:nvPicPr>
            <p:blipFill>
              <a:blip r:embed="rId4" cstate="print"/>
              <a:srcRect/>
              <a:stretch>
                <a:fillRect/>
              </a:stretch>
            </p:blipFill>
            <p:spPr bwMode="gray">
              <a:xfrm>
                <a:off x="1885" y="1124"/>
                <a:ext cx="1644" cy="1060"/>
              </a:xfrm>
              <a:prstGeom prst="rect">
                <a:avLst/>
              </a:prstGeom>
              <a:noFill/>
              <a:ln w="11176">
                <a:noFill/>
                <a:miter lim="800000"/>
                <a:headEnd/>
                <a:tailEnd/>
              </a:ln>
            </p:spPr>
          </p:pic>
        </p:grpSp>
        <p:sp>
          <p:nvSpPr>
            <p:cNvPr id="22"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latin typeface="Cambria" pitchFamily="18" charset="0"/>
                </a:rPr>
                <a:t>Tanımlardan biri soruluyor / Metin verilip hangi tanım olduğu soruluyor </a:t>
              </a:r>
              <a:endParaRPr lang="tr-TR" sz="1000" b="1" dirty="0" smtClean="0">
                <a:latin typeface="Cambria" pitchFamily="18" charset="0"/>
              </a:endParaRPr>
            </a:p>
          </p:txBody>
        </p:sp>
      </p:grpSp>
    </p:spTree>
    <p:extLst>
      <p:ext uri="{BB962C8B-B14F-4D97-AF65-F5344CB8AC3E}">
        <p14:creationId xmlns:p14="http://schemas.microsoft.com/office/powerpoint/2010/main" val="209251014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ÖLÇÜM YÖNTEMİ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52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Titreşim </a:t>
            </a:r>
            <a:r>
              <a:rPr lang="tr-TR" sz="1600" i="1" dirty="0">
                <a:solidFill>
                  <a:srgbClr val="000000"/>
                </a:solidFill>
                <a:latin typeface="Calibri" pitchFamily="34" charset="0"/>
                <a:cs typeface="Calibri" pitchFamily="34" charset="0"/>
              </a:rPr>
              <a:t>ölçümlerinde, titreşim düzgün ise; etkin değer </a:t>
            </a:r>
            <a:r>
              <a:rPr lang="tr-TR" sz="1600" i="1" dirty="0" smtClean="0">
                <a:solidFill>
                  <a:srgbClr val="000000"/>
                </a:solidFill>
                <a:latin typeface="Calibri" pitchFamily="34" charset="0"/>
                <a:cs typeface="Calibri" pitchFamily="34" charset="0"/>
              </a:rPr>
              <a:t>(m/sn²)   </a:t>
            </a:r>
            <a:r>
              <a:rPr lang="tr-TR" sz="1600" i="1" dirty="0">
                <a:solidFill>
                  <a:srgbClr val="000000"/>
                </a:solidFill>
                <a:latin typeface="Calibri" pitchFamily="34" charset="0"/>
                <a:cs typeface="Calibri" pitchFamily="34" charset="0"/>
              </a:rPr>
              <a:t>cinsinden </a:t>
            </a:r>
            <a:r>
              <a:rPr lang="tr-TR" sz="1600" b="1" i="1" dirty="0">
                <a:solidFill>
                  <a:srgbClr val="000000"/>
                </a:solidFill>
                <a:latin typeface="Calibri" pitchFamily="34" charset="0"/>
                <a:cs typeface="Calibri" pitchFamily="34" charset="0"/>
              </a:rPr>
              <a:t>oktav bantları ile </a:t>
            </a:r>
            <a:r>
              <a:rPr lang="tr-TR" sz="1600" b="1" i="1" dirty="0" smtClean="0">
                <a:solidFill>
                  <a:srgbClr val="000000"/>
                </a:solidFill>
                <a:latin typeface="Calibri" pitchFamily="34" charset="0"/>
                <a:cs typeface="Calibri" pitchFamily="34" charset="0"/>
              </a:rPr>
              <a:t>ölçülür</a:t>
            </a:r>
            <a:r>
              <a:rPr lang="tr-TR" sz="1600" i="1" dirty="0" smtClean="0">
                <a:solidFill>
                  <a:srgbClr val="000000"/>
                </a:solidFill>
                <a:latin typeface="Calibri" pitchFamily="34" charset="0"/>
                <a:cs typeface="Calibri" pitchFamily="34" charset="0"/>
              </a:rPr>
              <a:t>,</a:t>
            </a:r>
          </a:p>
          <a:p>
            <a:pPr marL="252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252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Titreşim</a:t>
            </a:r>
            <a:r>
              <a:rPr lang="tr-TR" sz="1600" i="1" dirty="0">
                <a:solidFill>
                  <a:srgbClr val="000000"/>
                </a:solidFill>
                <a:latin typeface="Calibri" pitchFamily="34" charset="0"/>
                <a:cs typeface="Calibri" pitchFamily="34" charset="0"/>
              </a:rPr>
              <a:t>, insan vücudunun </a:t>
            </a:r>
            <a:r>
              <a:rPr lang="tr-TR" sz="1600" b="1" i="1" dirty="0">
                <a:solidFill>
                  <a:srgbClr val="000000"/>
                </a:solidFill>
                <a:latin typeface="Calibri" pitchFamily="34" charset="0"/>
                <a:cs typeface="Calibri" pitchFamily="34" charset="0"/>
              </a:rPr>
              <a:t>titreşimle temasta olduğu noktalardan </a:t>
            </a:r>
            <a:r>
              <a:rPr lang="tr-TR" sz="1600" i="1" dirty="0" smtClean="0">
                <a:solidFill>
                  <a:srgbClr val="000000"/>
                </a:solidFill>
                <a:latin typeface="Calibri" pitchFamily="34" charset="0"/>
                <a:cs typeface="Calibri" pitchFamily="34" charset="0"/>
              </a:rPr>
              <a:t>ölçülür,</a:t>
            </a:r>
          </a:p>
          <a:p>
            <a:pPr marL="252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252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Lokal </a:t>
            </a:r>
            <a:r>
              <a:rPr lang="tr-TR" sz="1600" i="1" dirty="0">
                <a:solidFill>
                  <a:srgbClr val="000000"/>
                </a:solidFill>
                <a:latin typeface="Calibri" pitchFamily="34" charset="0"/>
                <a:cs typeface="Calibri" pitchFamily="34" charset="0"/>
              </a:rPr>
              <a:t>titreşimde ölçüm, elle tutulan veya aletin çalışan kısmı üzerinden, tüm vücut titreşiminde oturulan veya ayakta durulan noktalardan </a:t>
            </a:r>
            <a:r>
              <a:rPr lang="tr-TR" sz="1600" i="1" dirty="0" smtClean="0">
                <a:solidFill>
                  <a:srgbClr val="000000"/>
                </a:solidFill>
                <a:latin typeface="Calibri" pitchFamily="34" charset="0"/>
                <a:cs typeface="Calibri" pitchFamily="34" charset="0"/>
              </a:rPr>
              <a:t>ölçülür,</a:t>
            </a:r>
          </a:p>
          <a:p>
            <a:pPr marL="252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252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Titreşim</a:t>
            </a:r>
            <a:r>
              <a:rPr lang="tr-TR" sz="1600" i="1" dirty="0">
                <a:solidFill>
                  <a:srgbClr val="000000"/>
                </a:solidFill>
                <a:latin typeface="Calibri" pitchFamily="34" charset="0"/>
                <a:cs typeface="Calibri" pitchFamily="34" charset="0"/>
              </a:rPr>
              <a:t>, vücuda yayıldığı nokta veya bölgeye en yakın yerden ölçülür. Eğer iletim esnasında bir engel veya diğer faktörler etkili ise bunlar ölçüm esnasında göz önünde </a:t>
            </a:r>
            <a:r>
              <a:rPr lang="tr-TR" sz="1600" i="1" dirty="0" smtClean="0">
                <a:solidFill>
                  <a:srgbClr val="000000"/>
                </a:solidFill>
                <a:latin typeface="Calibri" pitchFamily="34" charset="0"/>
                <a:cs typeface="Calibri" pitchFamily="34" charset="0"/>
              </a:rPr>
              <a:t>bulundurulur,</a:t>
            </a:r>
            <a:endParaRPr lang="tr-TR" sz="16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 ÖLÇÜM YÖNTEMİ – 1</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393846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ÖLÇÜM YÖNTEMİ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80000" indent="-144000">
              <a:spcAft>
                <a:spcPts val="0"/>
              </a:spcAft>
              <a:buClr>
                <a:srgbClr val="292929"/>
              </a:buClr>
              <a:buFont typeface="Wingdings" pitchFamily="2" charset="2"/>
              <a:buChar char="§"/>
              <a:defRPr/>
            </a:pPr>
            <a:endParaRPr lang="tr-TR" sz="1600" i="1" dirty="0" smtClean="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Her </a:t>
            </a:r>
            <a:r>
              <a:rPr lang="tr-TR" sz="1600" i="1" dirty="0">
                <a:solidFill>
                  <a:srgbClr val="000000"/>
                </a:solidFill>
                <a:latin typeface="Calibri" pitchFamily="34" charset="0"/>
                <a:cs typeface="Calibri" pitchFamily="34" charset="0"/>
              </a:rPr>
              <a:t>titreşim kaynağı için bir </a:t>
            </a:r>
            <a:r>
              <a:rPr lang="tr-TR" sz="1600" b="1" i="1" dirty="0">
                <a:solidFill>
                  <a:srgbClr val="000000"/>
                </a:solidFill>
                <a:latin typeface="Calibri" pitchFamily="34" charset="0"/>
                <a:cs typeface="Calibri" pitchFamily="34" charset="0"/>
              </a:rPr>
              <a:t>ölçüm kartı </a:t>
            </a:r>
            <a:r>
              <a:rPr lang="tr-TR" sz="1600" i="1" dirty="0" smtClean="0">
                <a:solidFill>
                  <a:srgbClr val="000000"/>
                </a:solidFill>
                <a:latin typeface="Calibri" pitchFamily="34" charset="0"/>
                <a:cs typeface="Calibri" pitchFamily="34" charset="0"/>
              </a:rPr>
              <a:t>tutulmalı, belirtilen  veriler </a:t>
            </a:r>
            <a:r>
              <a:rPr lang="tr-TR" sz="1600" i="1" dirty="0">
                <a:solidFill>
                  <a:srgbClr val="000000"/>
                </a:solidFill>
                <a:latin typeface="Calibri" pitchFamily="34" charset="0"/>
                <a:cs typeface="Calibri" pitchFamily="34" charset="0"/>
              </a:rPr>
              <a:t>ve değerler bu karta </a:t>
            </a:r>
            <a:r>
              <a:rPr lang="tr-TR" sz="1600" i="1" dirty="0" smtClean="0">
                <a:solidFill>
                  <a:srgbClr val="000000"/>
                </a:solidFill>
                <a:latin typeface="Calibri" pitchFamily="34" charset="0"/>
                <a:cs typeface="Calibri" pitchFamily="34" charset="0"/>
              </a:rPr>
              <a:t>işlenmeli,</a:t>
            </a: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Ölçüm </a:t>
            </a:r>
            <a:r>
              <a:rPr lang="tr-TR" sz="1600" i="1" dirty="0">
                <a:solidFill>
                  <a:srgbClr val="000000"/>
                </a:solidFill>
                <a:latin typeface="Calibri" pitchFamily="34" charset="0"/>
                <a:cs typeface="Calibri" pitchFamily="34" charset="0"/>
              </a:rPr>
              <a:t>yapılan noktalar ve alınan değerlerin tümü, kayıt altına </a:t>
            </a:r>
            <a:r>
              <a:rPr lang="tr-TR" sz="1600" i="1" dirty="0" smtClean="0">
                <a:solidFill>
                  <a:srgbClr val="000000"/>
                </a:solidFill>
                <a:latin typeface="Calibri" pitchFamily="34" charset="0"/>
                <a:cs typeface="Calibri" pitchFamily="34" charset="0"/>
              </a:rPr>
              <a:t>alınmalı,</a:t>
            </a: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r>
              <a:rPr lang="tr-TR" sz="1600" i="1" dirty="0">
                <a:solidFill>
                  <a:srgbClr val="000000"/>
                </a:solidFill>
                <a:latin typeface="Calibri" pitchFamily="34" charset="0"/>
                <a:cs typeface="Calibri" pitchFamily="34" charset="0"/>
              </a:rPr>
              <a:t>Titreşim ölçüm kartı yetkililerin her istediğinde gösterilmek üzere hazır </a:t>
            </a:r>
            <a:r>
              <a:rPr lang="tr-TR" sz="1600" i="1" dirty="0" smtClean="0">
                <a:solidFill>
                  <a:srgbClr val="000000"/>
                </a:solidFill>
                <a:latin typeface="Calibri" pitchFamily="34" charset="0"/>
                <a:cs typeface="Calibri" pitchFamily="34" charset="0"/>
              </a:rPr>
              <a:t>bulundurulmalı,</a:t>
            </a: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r>
              <a:rPr lang="tr-TR" sz="1600" i="1" dirty="0">
                <a:solidFill>
                  <a:srgbClr val="000000"/>
                </a:solidFill>
                <a:latin typeface="Calibri" pitchFamily="34" charset="0"/>
                <a:cs typeface="Calibri" pitchFamily="34" charset="0"/>
              </a:rPr>
              <a:t>Titreşim ölçüm sonuçlarına, istemeleri halinde işçi ve/veya temsilcileri tarafından ulaşılabilir </a:t>
            </a:r>
            <a:r>
              <a:rPr lang="tr-TR" sz="1600" i="1" dirty="0" smtClean="0">
                <a:solidFill>
                  <a:srgbClr val="000000"/>
                </a:solidFill>
                <a:latin typeface="Calibri" pitchFamily="34" charset="0"/>
                <a:cs typeface="Calibri" pitchFamily="34" charset="0"/>
              </a:rPr>
              <a:t>olmalıdır.</a:t>
            </a:r>
            <a:endParaRPr lang="tr-TR" sz="1600" i="1" dirty="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 ÖLÇÜM YÖNTEMİ - 2</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4727483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KEMİK-EKLEM VE ANJİONÖROTİK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
              <a:spcAft>
                <a:spcPts val="0"/>
              </a:spcAft>
              <a:buClr>
                <a:srgbClr val="292929"/>
              </a:buClr>
              <a:defRPr/>
            </a:pPr>
            <a:r>
              <a:rPr lang="tr-TR" sz="1600" b="1" i="1" dirty="0" smtClean="0">
                <a:solidFill>
                  <a:srgbClr val="000000"/>
                </a:solidFill>
                <a:latin typeface="Calibri" pitchFamily="34" charset="0"/>
                <a:cs typeface="Calibri" pitchFamily="34" charset="0"/>
              </a:rPr>
              <a:t>Kemik-eklem için; «Radyolojik İnceleme»</a:t>
            </a: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a:p>
            <a:pPr marL="36000">
              <a:spcAft>
                <a:spcPts val="0"/>
              </a:spcAft>
              <a:buClr>
                <a:srgbClr val="292929"/>
              </a:buClr>
              <a:defRPr/>
            </a:pPr>
            <a:r>
              <a:rPr lang="tr-TR" sz="1600" b="1" i="1" dirty="0" smtClean="0">
                <a:solidFill>
                  <a:srgbClr val="000000"/>
                </a:solidFill>
                <a:latin typeface="Calibri" pitchFamily="34" charset="0"/>
                <a:cs typeface="Calibri" pitchFamily="34" charset="0"/>
              </a:rPr>
              <a:t>Anjionörotik Bozukluklar için; </a:t>
            </a:r>
          </a:p>
          <a:p>
            <a:pPr marL="637200" lvl="1"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Termometre aracılığı ile parmağın dorsal yüzünde cilt sıcaklığı ölçümü (vardiya sonunda, başlangıçtan 5-6 derce fazla olmalı),</a:t>
            </a:r>
          </a:p>
          <a:p>
            <a:pPr marL="637200" lvl="1" indent="-144000">
              <a:spcAft>
                <a:spcPts val="0"/>
              </a:spcAft>
              <a:buClr>
                <a:srgbClr val="292929"/>
              </a:buClr>
              <a:buFont typeface="Wingdings" pitchFamily="2" charset="2"/>
              <a:buChar char="§"/>
              <a:defRPr/>
            </a:pPr>
            <a:endParaRPr lang="tr-TR" sz="1600" i="1" dirty="0" smtClean="0">
              <a:solidFill>
                <a:srgbClr val="000000"/>
              </a:solidFill>
              <a:latin typeface="Calibri" pitchFamily="34" charset="0"/>
              <a:cs typeface="Calibri" pitchFamily="34" charset="0"/>
            </a:endParaRPr>
          </a:p>
          <a:p>
            <a:pPr marL="637200" lvl="1"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Bağlanarak 2 dakika dolaşımı durdurulmuş parmağın tekrar ısınması için 75 saniyeden fazla zaman geçmeli,</a:t>
            </a:r>
          </a:p>
          <a:p>
            <a:pPr marL="637200" lvl="1" indent="-144000">
              <a:spcAft>
                <a:spcPts val="0"/>
              </a:spcAft>
              <a:buClr>
                <a:srgbClr val="292929"/>
              </a:buClr>
              <a:buFont typeface="Wingdings" pitchFamily="2" charset="2"/>
              <a:buChar char="§"/>
              <a:defRPr/>
            </a:pPr>
            <a:endParaRPr lang="tr-TR" sz="1600" i="1" dirty="0" smtClean="0">
              <a:solidFill>
                <a:srgbClr val="000000"/>
              </a:solidFill>
              <a:latin typeface="Calibri" pitchFamily="34" charset="0"/>
              <a:cs typeface="Calibri" pitchFamily="34" charset="0"/>
            </a:endParaRPr>
          </a:p>
          <a:p>
            <a:pPr marL="637200" lvl="1" indent="-1440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Parmak </a:t>
            </a:r>
            <a:r>
              <a:rPr lang="tr-TR" sz="1600" i="1" dirty="0" err="1" smtClean="0">
                <a:solidFill>
                  <a:srgbClr val="000000"/>
                </a:solidFill>
                <a:latin typeface="Calibri" pitchFamily="34" charset="0"/>
                <a:cs typeface="Calibri" pitchFamily="34" charset="0"/>
              </a:rPr>
              <a:t>pletismografisinden</a:t>
            </a:r>
            <a:r>
              <a:rPr lang="tr-TR" sz="1600" i="1" dirty="0" smtClean="0">
                <a:solidFill>
                  <a:srgbClr val="000000"/>
                </a:solidFill>
                <a:latin typeface="Calibri" pitchFamily="34" charset="0"/>
                <a:cs typeface="Calibri" pitchFamily="34" charset="0"/>
              </a:rPr>
              <a:t> yararlanılabilir,</a:t>
            </a:r>
            <a:endParaRPr lang="tr-TR" sz="1600" i="1" dirty="0">
              <a:solidFill>
                <a:srgbClr val="000000"/>
              </a:solidFill>
              <a:latin typeface="Calibri" pitchFamily="34" charset="0"/>
              <a:cs typeface="Calibri" pitchFamily="34" charset="0"/>
            </a:endParaRPr>
          </a:p>
          <a:p>
            <a:pPr marL="180000" indent="-144000">
              <a:spcAft>
                <a:spcPts val="0"/>
              </a:spcAft>
              <a:buClr>
                <a:srgbClr val="292929"/>
              </a:buClr>
              <a:buFont typeface="Wingdings" pitchFamily="2" charset="2"/>
              <a:buChar char="§"/>
              <a:defRPr/>
            </a:pPr>
            <a:endParaRPr lang="tr-TR" sz="16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 ÖLÇÜM YÖNTEMİ - 3</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5033916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Titreşimden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67050" y="409575"/>
            <a:ext cx="2833984" cy="223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338505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11113"/>
            <a:ext cx="9144000" cy="5948363"/>
            <a:chOff x="0" y="0"/>
            <a:chExt cx="5760" cy="3747"/>
          </a:xfrm>
        </p:grpSpPr>
        <p:sp>
          <p:nvSpPr>
            <p:cNvPr id="100355"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6"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100357"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8"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pic>
        <p:nvPicPr>
          <p:cNvPr id="100360" name="Picture 9"/>
          <p:cNvPicPr>
            <a:picLocks noChangeAspect="1" noChangeArrowheads="1"/>
          </p:cNvPicPr>
          <p:nvPr/>
        </p:nvPicPr>
        <p:blipFill>
          <a:blip r:embed="rId2" cstate="print"/>
          <a:srcRect/>
          <a:stretch>
            <a:fillRect/>
          </a:stretch>
        </p:blipFill>
        <p:spPr bwMode="gray">
          <a:xfrm>
            <a:off x="2278063" y="4903788"/>
            <a:ext cx="4679950" cy="438150"/>
          </a:xfrm>
          <a:prstGeom prst="rect">
            <a:avLst/>
          </a:prstGeom>
          <a:noFill/>
          <a:ln w="9525">
            <a:noFill/>
            <a:miter lim="800000"/>
            <a:headEnd/>
            <a:tailEnd/>
          </a:ln>
        </p:spPr>
      </p:pic>
      <p:grpSp>
        <p:nvGrpSpPr>
          <p:cNvPr id="3" name="Group 62"/>
          <p:cNvGrpSpPr>
            <a:grpSpLocks/>
          </p:cNvGrpSpPr>
          <p:nvPr/>
        </p:nvGrpSpPr>
        <p:grpSpPr bwMode="auto">
          <a:xfrm>
            <a:off x="2967038" y="2170113"/>
            <a:ext cx="3248025" cy="3055937"/>
            <a:chOff x="1869" y="1671"/>
            <a:chExt cx="2046" cy="1925"/>
          </a:xfrm>
        </p:grpSpPr>
        <p:sp>
          <p:nvSpPr>
            <p:cNvPr id="100362" name="Freeform 31"/>
            <p:cNvSpPr>
              <a:spLocks/>
            </p:cNvSpPr>
            <p:nvPr/>
          </p:nvSpPr>
          <p:spPr bwMode="gray">
            <a:xfrm>
              <a:off x="2127" y="2069"/>
              <a:ext cx="750" cy="1312"/>
            </a:xfrm>
            <a:custGeom>
              <a:avLst/>
              <a:gdLst>
                <a:gd name="T0" fmla="*/ 0 w 1859"/>
                <a:gd name="T1" fmla="*/ 0 h 3212"/>
                <a:gd name="T2" fmla="*/ 0 w 1859"/>
                <a:gd name="T3" fmla="*/ 1 h 3212"/>
                <a:gd name="T4" fmla="*/ 0 w 1859"/>
                <a:gd name="T5" fmla="*/ 0 h 3212"/>
                <a:gd name="T6" fmla="*/ 0 w 1859"/>
                <a:gd name="T7" fmla="*/ 0 h 3212"/>
                <a:gd name="T8" fmla="*/ 0 60000 65536"/>
                <a:gd name="T9" fmla="*/ 0 60000 65536"/>
                <a:gd name="T10" fmla="*/ 0 60000 65536"/>
                <a:gd name="T11" fmla="*/ 0 60000 65536"/>
                <a:gd name="T12" fmla="*/ 0 w 1859"/>
                <a:gd name="T13" fmla="*/ 0 h 3212"/>
                <a:gd name="T14" fmla="*/ 1859 w 1859"/>
                <a:gd name="T15" fmla="*/ 3212 h 3212"/>
              </a:gdLst>
              <a:ahLst/>
              <a:cxnLst>
                <a:cxn ang="T8">
                  <a:pos x="T0" y="T1"/>
                </a:cxn>
                <a:cxn ang="T9">
                  <a:pos x="T2" y="T3"/>
                </a:cxn>
                <a:cxn ang="T10">
                  <a:pos x="T4" y="T5"/>
                </a:cxn>
                <a:cxn ang="T11">
                  <a:pos x="T6" y="T7"/>
                </a:cxn>
              </a:cxnLst>
              <a:rect l="T12" t="T13" r="T14" b="T15"/>
              <a:pathLst>
                <a:path w="1859" h="3212">
                  <a:moveTo>
                    <a:pt x="1859" y="0"/>
                  </a:moveTo>
                  <a:lnTo>
                    <a:pt x="0" y="3212"/>
                  </a:lnTo>
                  <a:lnTo>
                    <a:pt x="1859" y="1769"/>
                  </a:lnTo>
                  <a:lnTo>
                    <a:pt x="1859" y="0"/>
                  </a:lnTo>
                  <a:close/>
                </a:path>
              </a:pathLst>
            </a:custGeom>
            <a:gradFill rotWithShape="1">
              <a:gsLst>
                <a:gs pos="0">
                  <a:srgbClr val="69A2E1"/>
                </a:gs>
                <a:gs pos="50000">
                  <a:srgbClr val="69A2E1">
                    <a:gamma/>
                    <a:shade val="66275"/>
                    <a:invGamma/>
                  </a:srgbClr>
                </a:gs>
                <a:gs pos="100000">
                  <a:srgbClr val="69A2E1"/>
                </a:gs>
              </a:gsLst>
              <a:lin ang="18900000" scaled="1"/>
            </a:gradFill>
            <a:ln w="9525">
              <a:solidFill>
                <a:srgbClr val="919191"/>
              </a:solidFill>
              <a:miter lim="800000"/>
              <a:headEnd/>
              <a:tailEnd/>
            </a:ln>
          </p:spPr>
          <p:txBody>
            <a:bodyPr wrap="none" anchor="ctr"/>
            <a:lstStyle/>
            <a:p>
              <a:endParaRPr lang="tr-TR">
                <a:solidFill>
                  <a:srgbClr val="000000"/>
                </a:solidFill>
              </a:endParaRPr>
            </a:p>
          </p:txBody>
        </p:sp>
        <p:sp>
          <p:nvSpPr>
            <p:cNvPr id="100363" name="Freeform 35"/>
            <p:cNvSpPr>
              <a:spLocks/>
            </p:cNvSpPr>
            <p:nvPr/>
          </p:nvSpPr>
          <p:spPr bwMode="gray">
            <a:xfrm>
              <a:off x="2137" y="2797"/>
              <a:ext cx="1505" cy="591"/>
            </a:xfrm>
            <a:custGeom>
              <a:avLst/>
              <a:gdLst>
                <a:gd name="T0" fmla="*/ 0 w 3730"/>
                <a:gd name="T1" fmla="*/ 0 h 1448"/>
                <a:gd name="T2" fmla="*/ 0 w 3730"/>
                <a:gd name="T3" fmla="*/ 0 h 1448"/>
                <a:gd name="T4" fmla="*/ 1 w 3730"/>
                <a:gd name="T5" fmla="*/ 0 h 1448"/>
                <a:gd name="T6" fmla="*/ 0 w 3730"/>
                <a:gd name="T7" fmla="*/ 0 h 1448"/>
                <a:gd name="T8" fmla="*/ 0 60000 65536"/>
                <a:gd name="T9" fmla="*/ 0 60000 65536"/>
                <a:gd name="T10" fmla="*/ 0 60000 65536"/>
                <a:gd name="T11" fmla="*/ 0 60000 65536"/>
                <a:gd name="T12" fmla="*/ 0 w 3730"/>
                <a:gd name="T13" fmla="*/ 0 h 1448"/>
                <a:gd name="T14" fmla="*/ 3730 w 3730"/>
                <a:gd name="T15" fmla="*/ 1448 h 1448"/>
              </a:gdLst>
              <a:ahLst/>
              <a:cxnLst>
                <a:cxn ang="T8">
                  <a:pos x="T0" y="T1"/>
                </a:cxn>
                <a:cxn ang="T9">
                  <a:pos x="T2" y="T3"/>
                </a:cxn>
                <a:cxn ang="T10">
                  <a:pos x="T4" y="T5"/>
                </a:cxn>
                <a:cxn ang="T11">
                  <a:pos x="T6" y="T7"/>
                </a:cxn>
              </a:cxnLst>
              <a:rect l="T12" t="T13" r="T14" b="T15"/>
              <a:pathLst>
                <a:path w="3730" h="1448">
                  <a:moveTo>
                    <a:pt x="1859" y="0"/>
                  </a:moveTo>
                  <a:lnTo>
                    <a:pt x="0" y="1441"/>
                  </a:lnTo>
                  <a:lnTo>
                    <a:pt x="3730" y="1448"/>
                  </a:lnTo>
                  <a:lnTo>
                    <a:pt x="1859" y="0"/>
                  </a:lnTo>
                  <a:close/>
                </a:path>
              </a:pathLst>
            </a:custGeom>
            <a:gradFill rotWithShape="1">
              <a:gsLst>
                <a:gs pos="0">
                  <a:srgbClr val="2A79D0"/>
                </a:gs>
                <a:gs pos="50000">
                  <a:srgbClr val="2A79D0">
                    <a:gamma/>
                    <a:shade val="66275"/>
                    <a:invGamma/>
                  </a:srgbClr>
                </a:gs>
                <a:gs pos="100000">
                  <a:srgbClr val="2A79D0"/>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sp>
          <p:nvSpPr>
            <p:cNvPr id="40999" name="Freeform 39"/>
            <p:cNvSpPr>
              <a:spLocks/>
            </p:cNvSpPr>
            <p:nvPr/>
          </p:nvSpPr>
          <p:spPr bwMode="gray">
            <a:xfrm>
              <a:off x="2886" y="2072"/>
              <a:ext cx="760" cy="1313"/>
            </a:xfrm>
            <a:custGeom>
              <a:avLst/>
              <a:gdLst>
                <a:gd name="T0" fmla="*/ 1871 w 1871"/>
                <a:gd name="T1" fmla="*/ 3220 h 3220"/>
                <a:gd name="T2" fmla="*/ 0 w 1871"/>
                <a:gd name="T3" fmla="*/ 0 h 3220"/>
                <a:gd name="T4" fmla="*/ 0 w 1871"/>
                <a:gd name="T5" fmla="*/ 1770 h 3220"/>
                <a:gd name="T6" fmla="*/ 1871 w 1871"/>
                <a:gd name="T7" fmla="*/ 3220 h 3220"/>
                <a:gd name="T8" fmla="*/ 0 60000 65536"/>
                <a:gd name="T9" fmla="*/ 0 60000 65536"/>
                <a:gd name="T10" fmla="*/ 0 60000 65536"/>
                <a:gd name="T11" fmla="*/ 0 60000 65536"/>
                <a:gd name="T12" fmla="*/ 0 w 1871"/>
                <a:gd name="T13" fmla="*/ 0 h 3220"/>
                <a:gd name="T14" fmla="*/ 1871 w 1871"/>
                <a:gd name="T15" fmla="*/ 3220 h 3220"/>
              </a:gdLst>
              <a:ahLst/>
              <a:cxnLst>
                <a:cxn ang="T8">
                  <a:pos x="T0" y="T1"/>
                </a:cxn>
                <a:cxn ang="T9">
                  <a:pos x="T2" y="T3"/>
                </a:cxn>
                <a:cxn ang="T10">
                  <a:pos x="T4" y="T5"/>
                </a:cxn>
                <a:cxn ang="T11">
                  <a:pos x="T6" y="T7"/>
                </a:cxn>
              </a:cxnLst>
              <a:rect l="T12" t="T13" r="T14" b="T15"/>
              <a:pathLst>
                <a:path w="1871" h="3220">
                  <a:moveTo>
                    <a:pt x="1871" y="3220"/>
                  </a:moveTo>
                  <a:lnTo>
                    <a:pt x="0" y="0"/>
                  </a:lnTo>
                  <a:lnTo>
                    <a:pt x="0" y="1770"/>
                  </a:lnTo>
                  <a:lnTo>
                    <a:pt x="1871" y="3220"/>
                  </a:lnTo>
                  <a:close/>
                </a:path>
              </a:pathLst>
            </a:custGeom>
            <a:gradFill rotWithShape="1">
              <a:gsLst>
                <a:gs pos="0">
                  <a:srgbClr val="0061B2"/>
                </a:gs>
                <a:gs pos="50000">
                  <a:srgbClr val="0061B2">
                    <a:gamma/>
                    <a:shade val="66275"/>
                    <a:invGamma/>
                  </a:srgbClr>
                </a:gs>
                <a:gs pos="100000">
                  <a:srgbClr val="0061B2"/>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cxnSp>
          <p:nvCxnSpPr>
            <p:cNvPr id="13" name="Gerade Verbindung mit Pfeil 12"/>
            <p:cNvCxnSpPr>
              <a:cxnSpLocks noChangeShapeType="1"/>
            </p:cNvCxnSpPr>
            <p:nvPr/>
          </p:nvCxnSpPr>
          <p:spPr bwMode="gray">
            <a:xfrm rot="5400000" flipH="1" flipV="1">
              <a:off x="2317" y="2233"/>
              <a:ext cx="1126" cy="2"/>
            </a:xfrm>
            <a:prstGeom prst="straightConnector1">
              <a:avLst/>
            </a:prstGeom>
            <a:noFill/>
            <a:ln w="22225" algn="ctr">
              <a:solidFill>
                <a:srgbClr val="919191"/>
              </a:solidFill>
              <a:round/>
              <a:headEnd/>
              <a:tailEnd type="triangle" w="med" len="med"/>
            </a:ln>
          </p:spPr>
        </p:cxnSp>
        <p:cxnSp>
          <p:nvCxnSpPr>
            <p:cNvPr id="14" name="Gerade Verbindung mit Pfeil 13"/>
            <p:cNvCxnSpPr>
              <a:cxnSpLocks noChangeShapeType="1"/>
            </p:cNvCxnSpPr>
            <p:nvPr/>
          </p:nvCxnSpPr>
          <p:spPr bwMode="gray">
            <a:xfrm rot="10800000" flipV="1">
              <a:off x="1869" y="2790"/>
              <a:ext cx="1014" cy="801"/>
            </a:xfrm>
            <a:prstGeom prst="straightConnector1">
              <a:avLst/>
            </a:prstGeom>
            <a:noFill/>
            <a:ln w="22225" algn="ctr">
              <a:solidFill>
                <a:srgbClr val="919191"/>
              </a:solidFill>
              <a:round/>
              <a:headEnd/>
              <a:tailEnd type="triangle" w="med" len="med"/>
            </a:ln>
          </p:spPr>
        </p:cxnSp>
        <p:cxnSp>
          <p:nvCxnSpPr>
            <p:cNvPr id="17" name="Gerade Verbindung mit Pfeil 16"/>
            <p:cNvCxnSpPr>
              <a:cxnSpLocks noChangeShapeType="1"/>
            </p:cNvCxnSpPr>
            <p:nvPr/>
          </p:nvCxnSpPr>
          <p:spPr bwMode="gray">
            <a:xfrm>
              <a:off x="2880" y="2797"/>
              <a:ext cx="1035" cy="799"/>
            </a:xfrm>
            <a:prstGeom prst="straightConnector1">
              <a:avLst/>
            </a:prstGeom>
            <a:noFill/>
            <a:ln w="22225" algn="ctr">
              <a:solidFill>
                <a:srgbClr val="919191"/>
              </a:solidFill>
              <a:round/>
              <a:headEnd/>
              <a:tailEnd type="triangle" w="med" len="med"/>
            </a:ln>
          </p:spPr>
        </p:cxnSp>
      </p:grpSp>
      <p:sp>
        <p:nvSpPr>
          <p:cNvPr id="100368" name="Text Box 19"/>
          <p:cNvSpPr txBox="1">
            <a:spLocks noChangeArrowheads="1"/>
          </p:cNvSpPr>
          <p:nvPr/>
        </p:nvSpPr>
        <p:spPr bwMode="gray">
          <a:xfrm>
            <a:off x="3681414" y="1631950"/>
            <a:ext cx="1768476" cy="492443"/>
          </a:xfrm>
          <a:prstGeom prst="rect">
            <a:avLst/>
          </a:prstGeom>
          <a:noFill/>
          <a:ln w="9525">
            <a:noFill/>
            <a:miter lim="800000"/>
            <a:headEnd/>
            <a:tailEnd/>
          </a:ln>
        </p:spPr>
        <p:txBody>
          <a:bodyPr wrap="square" lIns="0" tIns="0" rIns="0" bIns="0">
            <a:spAutoFit/>
          </a:bodyPr>
          <a:lstStyle/>
          <a:p>
            <a:pPr algn="ctr" defTabSz="801688">
              <a:spcAft>
                <a:spcPct val="40000"/>
              </a:spcAft>
            </a:pPr>
            <a:r>
              <a:rPr lang="tr-TR" sz="1600" b="1" dirty="0" smtClean="0">
                <a:solidFill>
                  <a:srgbClr val="FFFFFF"/>
                </a:solidFill>
                <a:latin typeface="Calibri" pitchFamily="34" charset="0"/>
                <a:cs typeface="Calibri" pitchFamily="34" charset="0"/>
              </a:rPr>
              <a:t>Maruziyeti Azaltıcı Yöntemler</a:t>
            </a:r>
            <a:endParaRPr lang="tr-TR" sz="1600" b="1" dirty="0">
              <a:solidFill>
                <a:srgbClr val="FFFFFF"/>
              </a:solidFill>
              <a:latin typeface="Calibri" pitchFamily="34" charset="0"/>
              <a:cs typeface="Calibri" pitchFamily="34" charset="0"/>
            </a:endParaRPr>
          </a:p>
        </p:txBody>
      </p:sp>
      <p:sp>
        <p:nvSpPr>
          <p:cNvPr id="100369" name="Text Box 19"/>
          <p:cNvSpPr txBox="1">
            <a:spLocks noChangeArrowheads="1"/>
          </p:cNvSpPr>
          <p:nvPr/>
        </p:nvSpPr>
        <p:spPr bwMode="gray">
          <a:xfrm>
            <a:off x="1472124" y="5238750"/>
            <a:ext cx="2695834" cy="492443"/>
          </a:xfrm>
          <a:prstGeom prst="rect">
            <a:avLst/>
          </a:prstGeom>
          <a:noFill/>
          <a:ln w="9525">
            <a:noFill/>
            <a:miter lim="800000"/>
            <a:headEnd/>
            <a:tailEnd/>
          </a:ln>
        </p:spPr>
        <p:txBody>
          <a:bodyPr wrap="square" lIns="0" tIns="0" rIns="0" bIns="0">
            <a:spAutoFit/>
          </a:bodyPr>
          <a:lstStyle/>
          <a:p>
            <a:pPr lvl="1" algn="ctr"/>
            <a:r>
              <a:rPr lang="tr-TR" sz="1600" b="1" dirty="0">
                <a:solidFill>
                  <a:srgbClr val="000000"/>
                </a:solidFill>
                <a:latin typeface="Calibri" pitchFamily="34" charset="0"/>
                <a:cs typeface="Calibri" pitchFamily="34" charset="0"/>
              </a:rPr>
              <a:t>Ergonomik tasarım ve uygun iş ekipmanı seçimi</a:t>
            </a:r>
          </a:p>
        </p:txBody>
      </p:sp>
      <p:sp>
        <p:nvSpPr>
          <p:cNvPr id="100370" name="Text Box 19"/>
          <p:cNvSpPr txBox="1">
            <a:spLocks noChangeArrowheads="1"/>
          </p:cNvSpPr>
          <p:nvPr/>
        </p:nvSpPr>
        <p:spPr bwMode="gray">
          <a:xfrm>
            <a:off x="4680561" y="5242735"/>
            <a:ext cx="4070034" cy="738664"/>
          </a:xfrm>
          <a:prstGeom prst="rect">
            <a:avLst/>
          </a:prstGeom>
          <a:noFill/>
          <a:ln w="9525">
            <a:noFill/>
            <a:miter lim="800000"/>
            <a:headEnd/>
            <a:tailEnd/>
          </a:ln>
        </p:spPr>
        <p:txBody>
          <a:bodyPr wrap="square" lIns="0" tIns="0" rIns="0" bIns="0">
            <a:spAutoFit/>
          </a:bodyPr>
          <a:lstStyle/>
          <a:p>
            <a:pPr lvl="1" algn="ctr"/>
            <a:r>
              <a:rPr lang="tr-TR" sz="1600" b="1" dirty="0">
                <a:solidFill>
                  <a:srgbClr val="000000"/>
                </a:solidFill>
                <a:latin typeface="Calibri" pitchFamily="34" charset="0"/>
                <a:cs typeface="Calibri" pitchFamily="34" charset="0"/>
              </a:rPr>
              <a:t>Bütün vücut titreşimini azaltacak oturma yerleri ve el-kol titreşimini azaltacak el tutma </a:t>
            </a:r>
            <a:r>
              <a:rPr lang="tr-TR" sz="1600" b="1" dirty="0" smtClean="0">
                <a:solidFill>
                  <a:srgbClr val="000000"/>
                </a:solidFill>
                <a:latin typeface="Calibri" pitchFamily="34" charset="0"/>
                <a:cs typeface="Calibri" pitchFamily="34" charset="0"/>
              </a:rPr>
              <a:t>yerleri vb.</a:t>
            </a:r>
            <a:endParaRPr lang="tr-TR" sz="1600" b="1" dirty="0">
              <a:solidFill>
                <a:srgbClr val="000000"/>
              </a:solidFill>
              <a:latin typeface="Calibri" pitchFamily="34" charset="0"/>
              <a:cs typeface="Calibri" pitchFamily="34" charset="0"/>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TİTREŞİMDEN KORUNMA YOLLARI</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4" name="Dikdörtgen 3"/>
          <p:cNvSpPr/>
          <p:nvPr/>
        </p:nvSpPr>
        <p:spPr>
          <a:xfrm>
            <a:off x="5450682" y="1555005"/>
            <a:ext cx="3654934" cy="584775"/>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Yeterli çalışma sürelerini kapsayan uygun çalışma programı</a:t>
            </a:r>
          </a:p>
        </p:txBody>
      </p:sp>
      <p:sp>
        <p:nvSpPr>
          <p:cNvPr id="21" name="Dikdörtgen 20"/>
          <p:cNvSpPr/>
          <p:nvPr/>
        </p:nvSpPr>
        <p:spPr>
          <a:xfrm>
            <a:off x="5469732" y="3411915"/>
            <a:ext cx="3654934" cy="338554"/>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Uygun bakım programları</a:t>
            </a:r>
          </a:p>
        </p:txBody>
      </p:sp>
      <p:sp>
        <p:nvSpPr>
          <p:cNvPr id="22" name="Dikdörtgen 21"/>
          <p:cNvSpPr/>
          <p:nvPr/>
        </p:nvSpPr>
        <p:spPr>
          <a:xfrm>
            <a:off x="5460207" y="2257096"/>
            <a:ext cx="3654934" cy="584775"/>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İşyerinin ve çalışma yerlerinin tasarımı ve düzeni</a:t>
            </a:r>
          </a:p>
        </p:txBody>
      </p:sp>
      <p:sp>
        <p:nvSpPr>
          <p:cNvPr id="25" name="Dikdörtgen 24"/>
          <p:cNvSpPr/>
          <p:nvPr/>
        </p:nvSpPr>
        <p:spPr>
          <a:xfrm>
            <a:off x="5460207" y="2948075"/>
            <a:ext cx="3654934" cy="338554"/>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Bilgi, eğitim ve talimat verilmesi</a:t>
            </a:r>
          </a:p>
        </p:txBody>
      </p:sp>
      <p:sp>
        <p:nvSpPr>
          <p:cNvPr id="26" name="Dikdörtgen 25"/>
          <p:cNvSpPr/>
          <p:nvPr/>
        </p:nvSpPr>
        <p:spPr>
          <a:xfrm>
            <a:off x="0" y="2941437"/>
            <a:ext cx="3654934" cy="584775"/>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Maruz kalan işçiyi soğuktan ve nemden koruma</a:t>
            </a:r>
          </a:p>
        </p:txBody>
      </p:sp>
      <p:sp>
        <p:nvSpPr>
          <p:cNvPr id="28" name="Dikdörtgen 27"/>
          <p:cNvSpPr/>
          <p:nvPr/>
        </p:nvSpPr>
        <p:spPr>
          <a:xfrm>
            <a:off x="0" y="1539618"/>
            <a:ext cx="3654934" cy="584775"/>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Maruziyet süresi ve şiddetinin sınırlandırılması</a:t>
            </a:r>
          </a:p>
        </p:txBody>
      </p:sp>
      <p:sp>
        <p:nvSpPr>
          <p:cNvPr id="29" name="Dikdörtgen 28"/>
          <p:cNvSpPr/>
          <p:nvPr/>
        </p:nvSpPr>
        <p:spPr>
          <a:xfrm>
            <a:off x="0" y="2241262"/>
            <a:ext cx="3654934" cy="584775"/>
          </a:xfrm>
          <a:prstGeom prst="rect">
            <a:avLst/>
          </a:prstGeom>
          <a:ln w="6350">
            <a:solidFill>
              <a:schemeClr val="bg1">
                <a:lumMod val="95000"/>
              </a:schemeClr>
            </a:solidFill>
          </a:ln>
        </p:spPr>
        <p:txBody>
          <a:bodyPr wrap="square">
            <a:spAutoFit/>
          </a:bodyPr>
          <a:lstStyle/>
          <a:p>
            <a:pPr algn="ctr"/>
            <a:r>
              <a:rPr lang="tr-TR" sz="1600" i="1" dirty="0">
                <a:solidFill>
                  <a:schemeClr val="bg1"/>
                </a:solidFill>
                <a:latin typeface="Calibri" pitchFamily="34" charset="0"/>
                <a:cs typeface="Calibri" pitchFamily="34" charset="0"/>
              </a:rPr>
              <a:t>Maruziyet süresi ve şiddetinin sınırlandırılması</a:t>
            </a:r>
          </a:p>
        </p:txBody>
      </p:sp>
    </p:spTree>
    <p:extLst>
      <p:ext uri="{BB962C8B-B14F-4D97-AF65-F5344CB8AC3E}">
        <p14:creationId xmlns:p14="http://schemas.microsoft.com/office/powerpoint/2010/main" val="374937677"/>
      </p:ext>
    </p:extLst>
  </p:cSld>
  <p:clrMapOvr>
    <a:masterClrMapping/>
  </p:clrMapOv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11113"/>
            <a:ext cx="9144000" cy="5948363"/>
            <a:chOff x="0" y="0"/>
            <a:chExt cx="5760" cy="3747"/>
          </a:xfrm>
        </p:grpSpPr>
        <p:sp>
          <p:nvSpPr>
            <p:cNvPr id="32771"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32772"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32773"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32774"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pic>
        <p:nvPicPr>
          <p:cNvPr id="32775" name="Picture 9"/>
          <p:cNvPicPr>
            <a:picLocks noChangeAspect="1" noChangeArrowheads="1"/>
          </p:cNvPicPr>
          <p:nvPr/>
        </p:nvPicPr>
        <p:blipFill>
          <a:blip r:embed="rId2" cstate="print"/>
          <a:srcRect/>
          <a:stretch>
            <a:fillRect/>
          </a:stretch>
        </p:blipFill>
        <p:spPr bwMode="auto">
          <a:xfrm>
            <a:off x="2536825" y="5595938"/>
            <a:ext cx="4070350" cy="339725"/>
          </a:xfrm>
          <a:prstGeom prst="rect">
            <a:avLst/>
          </a:prstGeom>
          <a:noFill/>
          <a:ln w="9525">
            <a:noFill/>
            <a:miter lim="800000"/>
            <a:headEnd/>
            <a:tailEnd/>
          </a:ln>
        </p:spPr>
      </p:pic>
      <p:sp>
        <p:nvSpPr>
          <p:cNvPr id="58377" name="Freeform 12"/>
          <p:cNvSpPr>
            <a:spLocks/>
          </p:cNvSpPr>
          <p:nvPr/>
        </p:nvSpPr>
        <p:spPr bwMode="auto">
          <a:xfrm>
            <a:off x="2584017" y="1652274"/>
            <a:ext cx="3981840" cy="4104225"/>
          </a:xfrm>
          <a:custGeom>
            <a:avLst/>
            <a:gdLst>
              <a:gd name="T0" fmla="*/ 918 w 2296"/>
              <a:gd name="T1" fmla="*/ 0 h 2387"/>
              <a:gd name="T2" fmla="*/ 1378 w 2296"/>
              <a:gd name="T3" fmla="*/ 0 h 2387"/>
              <a:gd name="T4" fmla="*/ 2064 w 2296"/>
              <a:gd name="T5" fmla="*/ 400 h 2387"/>
              <a:gd name="T6" fmla="*/ 2294 w 2296"/>
              <a:gd name="T7" fmla="*/ 800 h 2387"/>
              <a:gd name="T8" fmla="*/ 2296 w 2296"/>
              <a:gd name="T9" fmla="*/ 1594 h 2387"/>
              <a:gd name="T10" fmla="*/ 2067 w 2296"/>
              <a:gd name="T11" fmla="*/ 1984 h 2387"/>
              <a:gd name="T12" fmla="*/ 1382 w 2296"/>
              <a:gd name="T13" fmla="*/ 2387 h 2387"/>
              <a:gd name="T14" fmla="*/ 916 w 2296"/>
              <a:gd name="T15" fmla="*/ 2387 h 2387"/>
              <a:gd name="T16" fmla="*/ 229 w 2296"/>
              <a:gd name="T17" fmla="*/ 1987 h 2387"/>
              <a:gd name="T18" fmla="*/ 0 w 2296"/>
              <a:gd name="T19" fmla="*/ 1590 h 2387"/>
              <a:gd name="T20" fmla="*/ 4 w 2296"/>
              <a:gd name="T21" fmla="*/ 796 h 2387"/>
              <a:gd name="T22" fmla="*/ 227 w 2296"/>
              <a:gd name="T23" fmla="*/ 400 h 2387"/>
              <a:gd name="T24" fmla="*/ 918 w 2296"/>
              <a:gd name="T25" fmla="*/ 0 h 238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96"/>
              <a:gd name="T40" fmla="*/ 0 h 2387"/>
              <a:gd name="T41" fmla="*/ 2296 w 2296"/>
              <a:gd name="T42" fmla="*/ 2387 h 238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96" h="2387">
                <a:moveTo>
                  <a:pt x="918" y="0"/>
                </a:moveTo>
                <a:lnTo>
                  <a:pt x="1378" y="0"/>
                </a:lnTo>
                <a:lnTo>
                  <a:pt x="2064" y="400"/>
                </a:lnTo>
                <a:lnTo>
                  <a:pt x="2294" y="800"/>
                </a:lnTo>
                <a:lnTo>
                  <a:pt x="2296" y="1594"/>
                </a:lnTo>
                <a:lnTo>
                  <a:pt x="2067" y="1984"/>
                </a:lnTo>
                <a:lnTo>
                  <a:pt x="1382" y="2387"/>
                </a:lnTo>
                <a:lnTo>
                  <a:pt x="916" y="2387"/>
                </a:lnTo>
                <a:lnTo>
                  <a:pt x="229" y="1987"/>
                </a:lnTo>
                <a:lnTo>
                  <a:pt x="0" y="1590"/>
                </a:lnTo>
                <a:lnTo>
                  <a:pt x="4" y="796"/>
                </a:lnTo>
                <a:lnTo>
                  <a:pt x="227" y="400"/>
                </a:lnTo>
                <a:lnTo>
                  <a:pt x="918" y="0"/>
                </a:lnTo>
                <a:close/>
              </a:path>
            </a:pathLst>
          </a:custGeom>
          <a:gradFill rotWithShape="0">
            <a:gsLst>
              <a:gs pos="0">
                <a:schemeClr val="bg2"/>
              </a:gs>
              <a:gs pos="100000">
                <a:srgbClr val="CECEC4"/>
              </a:gs>
            </a:gsLst>
            <a:lin ang="0" scaled="1"/>
          </a:gradFill>
          <a:ln w="9525" cap="flat">
            <a:solidFill>
              <a:srgbClr val="CECEC4"/>
            </a:solidFill>
            <a:prstDash val="solid"/>
            <a:miter lim="800000"/>
            <a:headEnd/>
            <a:tailEnd/>
          </a:ln>
          <a:scene3d>
            <a:camera prst="orthographicFront"/>
            <a:lightRig rig="threePt" dir="t"/>
          </a:scene3d>
          <a:sp3d>
            <a:bevelT prst="relaxedInset"/>
          </a:sp3d>
        </p:spPr>
        <p:txBody>
          <a:bodyPr/>
          <a:lstStyle/>
          <a:p>
            <a:pPr>
              <a:defRPr/>
            </a:pPr>
            <a:endParaRPr lang="de-DE">
              <a:solidFill>
                <a:srgbClr val="000000"/>
              </a:solidFill>
            </a:endParaRPr>
          </a:p>
        </p:txBody>
      </p:sp>
      <p:grpSp>
        <p:nvGrpSpPr>
          <p:cNvPr id="3" name="Gruppieren 17"/>
          <p:cNvGrpSpPr/>
          <p:nvPr/>
        </p:nvGrpSpPr>
        <p:grpSpPr>
          <a:xfrm>
            <a:off x="2683623" y="1705388"/>
            <a:ext cx="3832666" cy="3991526"/>
            <a:chOff x="2375461" y="1925730"/>
            <a:chExt cx="4080839" cy="4249739"/>
          </a:xfrm>
          <a:scene3d>
            <a:camera prst="orthographicFront"/>
            <a:lightRig rig="balanced" dir="t"/>
          </a:scene3d>
        </p:grpSpPr>
        <p:sp>
          <p:nvSpPr>
            <p:cNvPr id="4" name="AutoShape 4"/>
            <p:cNvSpPr>
              <a:spLocks noChangeArrowheads="1"/>
            </p:cNvSpPr>
            <p:nvPr/>
          </p:nvSpPr>
          <p:spPr bwMode="auto">
            <a:xfrm>
              <a:off x="3602577" y="1925730"/>
              <a:ext cx="1633767" cy="1416103"/>
            </a:xfrm>
            <a:prstGeom prst="hexagon">
              <a:avLst>
                <a:gd name="adj" fmla="val 28862"/>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sp>
          <p:nvSpPr>
            <p:cNvPr id="58371" name="AutoShape 5"/>
            <p:cNvSpPr>
              <a:spLocks noChangeArrowheads="1"/>
            </p:cNvSpPr>
            <p:nvPr/>
          </p:nvSpPr>
          <p:spPr bwMode="auto">
            <a:xfrm>
              <a:off x="3599713" y="3347560"/>
              <a:ext cx="1636631" cy="1416103"/>
            </a:xfrm>
            <a:prstGeom prst="hexagon">
              <a:avLst>
                <a:gd name="adj" fmla="val 28896"/>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sp>
          <p:nvSpPr>
            <p:cNvPr id="58372" name="AutoShape 6"/>
            <p:cNvSpPr>
              <a:spLocks noChangeArrowheads="1"/>
            </p:cNvSpPr>
            <p:nvPr/>
          </p:nvSpPr>
          <p:spPr bwMode="auto">
            <a:xfrm>
              <a:off x="2378325" y="2640225"/>
              <a:ext cx="1633767" cy="1416103"/>
            </a:xfrm>
            <a:prstGeom prst="hexagon">
              <a:avLst>
                <a:gd name="adj" fmla="val 28862"/>
                <a:gd name="vf" fmla="val 115470"/>
              </a:avLst>
            </a:prstGeom>
            <a:gradFill rotWithShape="1">
              <a:gsLst>
                <a:gs pos="0">
                  <a:srgbClr val="EDEDE7"/>
                </a:gs>
                <a:gs pos="100000">
                  <a:srgbClr val="CCCCBC"/>
                </a:gs>
              </a:gsLst>
              <a:lin ang="2700000" scaled="1"/>
            </a:gradFill>
            <a:ln w="9525">
              <a:solidFill>
                <a:srgbClr val="9D9D9D"/>
              </a:solidFill>
              <a:miter lim="800000"/>
              <a:headEnd/>
              <a:tailEnd/>
            </a:ln>
            <a:sp3d prstMaterial="metal">
              <a:bevelT h="19050" prst="angle"/>
            </a:sp3d>
          </p:spPr>
          <p:txBody>
            <a:bodyPr wrap="none" anchor="ctr"/>
            <a:lstStyle/>
            <a:p>
              <a:pPr>
                <a:defRPr/>
              </a:pPr>
              <a:endParaRPr lang="de-DE">
                <a:solidFill>
                  <a:srgbClr val="000000"/>
                </a:solidFill>
              </a:endParaRPr>
            </a:p>
          </p:txBody>
        </p:sp>
        <p:sp>
          <p:nvSpPr>
            <p:cNvPr id="58373" name="AutoShape 7"/>
            <p:cNvSpPr>
              <a:spLocks noChangeArrowheads="1"/>
            </p:cNvSpPr>
            <p:nvPr/>
          </p:nvSpPr>
          <p:spPr bwMode="auto">
            <a:xfrm>
              <a:off x="2375461" y="4050600"/>
              <a:ext cx="1636631" cy="1416103"/>
            </a:xfrm>
            <a:prstGeom prst="hexagon">
              <a:avLst>
                <a:gd name="adj" fmla="val 28896"/>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sp>
          <p:nvSpPr>
            <p:cNvPr id="58374" name="AutoShape 8"/>
            <p:cNvSpPr>
              <a:spLocks noChangeArrowheads="1"/>
            </p:cNvSpPr>
            <p:nvPr/>
          </p:nvSpPr>
          <p:spPr bwMode="auto">
            <a:xfrm>
              <a:off x="3599713" y="4757935"/>
              <a:ext cx="1636631" cy="1417534"/>
            </a:xfrm>
            <a:prstGeom prst="hexagon">
              <a:avLst>
                <a:gd name="adj" fmla="val 28896"/>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sp>
          <p:nvSpPr>
            <p:cNvPr id="58375" name="AutoShape 9"/>
            <p:cNvSpPr>
              <a:spLocks noChangeArrowheads="1"/>
            </p:cNvSpPr>
            <p:nvPr/>
          </p:nvSpPr>
          <p:spPr bwMode="auto">
            <a:xfrm>
              <a:off x="4821101" y="2640225"/>
              <a:ext cx="1635199" cy="1416103"/>
            </a:xfrm>
            <a:prstGeom prst="hexagon">
              <a:avLst>
                <a:gd name="adj" fmla="val 28862"/>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sp>
          <p:nvSpPr>
            <p:cNvPr id="58376" name="AutoShape 10"/>
            <p:cNvSpPr>
              <a:spLocks noChangeArrowheads="1"/>
            </p:cNvSpPr>
            <p:nvPr/>
          </p:nvSpPr>
          <p:spPr bwMode="auto">
            <a:xfrm>
              <a:off x="4819669" y="4050600"/>
              <a:ext cx="1636631" cy="1416103"/>
            </a:xfrm>
            <a:prstGeom prst="hexagon">
              <a:avLst>
                <a:gd name="adj" fmla="val 28896"/>
                <a:gd name="vf" fmla="val 115470"/>
              </a:avLst>
            </a:prstGeom>
            <a:gradFill rotWithShape="1">
              <a:gsLst>
                <a:gs pos="0">
                  <a:srgbClr val="EDEDE7"/>
                </a:gs>
                <a:gs pos="100000">
                  <a:srgbClr val="CCCCBC"/>
                </a:gs>
              </a:gsLst>
              <a:lin ang="2700000" scaled="1"/>
            </a:gradFill>
            <a:ln w="9525" algn="ctr">
              <a:solidFill>
                <a:srgbClr val="9D9D9D"/>
              </a:solidFill>
              <a:miter lim="800000"/>
              <a:headEnd/>
              <a:tailEnd/>
            </a:ln>
            <a:effectLst/>
            <a:sp3d prstMaterial="metal">
              <a:bevelT h="19050" prst="angle"/>
            </a:sp3d>
          </p:spPr>
          <p:txBody>
            <a:bodyPr wrap="none" anchor="ctr"/>
            <a:lstStyle/>
            <a:p>
              <a:pPr>
                <a:defRPr/>
              </a:pPr>
              <a:endParaRPr lang="de-DE">
                <a:solidFill>
                  <a:srgbClr val="000000"/>
                </a:solidFill>
              </a:endParaRPr>
            </a:p>
          </p:txBody>
        </p:sp>
      </p:grpSp>
      <p:sp>
        <p:nvSpPr>
          <p:cNvPr id="32782" name="AutoShape 52"/>
          <p:cNvSpPr>
            <a:spLocks noChangeArrowheads="1"/>
          </p:cNvSpPr>
          <p:nvPr/>
        </p:nvSpPr>
        <p:spPr bwMode="auto">
          <a:xfrm>
            <a:off x="2689225" y="2368550"/>
            <a:ext cx="1531938" cy="1330325"/>
          </a:xfrm>
          <a:prstGeom prst="hexagon">
            <a:avLst>
              <a:gd name="adj" fmla="val 28789"/>
              <a:gd name="vf" fmla="val 115470"/>
            </a:avLst>
          </a:prstGeom>
          <a:solidFill>
            <a:srgbClr val="C0C0C0">
              <a:alpha val="43921"/>
            </a:srgbClr>
          </a:solidFill>
          <a:ln w="9525">
            <a:noFill/>
            <a:miter lim="800000"/>
            <a:headEnd/>
            <a:tailEnd/>
          </a:ln>
        </p:spPr>
        <p:txBody>
          <a:bodyPr wrap="none" anchor="ctr"/>
          <a:lstStyle/>
          <a:p>
            <a:endParaRPr lang="tr-TR">
              <a:solidFill>
                <a:srgbClr val="000000"/>
              </a:solidFill>
              <a:cs typeface="Arial" pitchFamily="34" charset="0"/>
            </a:endParaRPr>
          </a:p>
        </p:txBody>
      </p:sp>
      <p:sp>
        <p:nvSpPr>
          <p:cNvPr id="32783" name="AutoShape 53"/>
          <p:cNvSpPr>
            <a:spLocks noChangeArrowheads="1"/>
          </p:cNvSpPr>
          <p:nvPr/>
        </p:nvSpPr>
        <p:spPr bwMode="auto">
          <a:xfrm>
            <a:off x="3822700" y="4367213"/>
            <a:ext cx="1554163" cy="1331912"/>
          </a:xfrm>
          <a:prstGeom prst="hexagon">
            <a:avLst>
              <a:gd name="adj" fmla="val 29172"/>
              <a:gd name="vf" fmla="val 115470"/>
            </a:avLst>
          </a:prstGeom>
          <a:solidFill>
            <a:srgbClr val="C0C0C0">
              <a:alpha val="44000"/>
            </a:srgbClr>
          </a:solidFill>
          <a:ln w="9525">
            <a:noFill/>
            <a:miter lim="800000"/>
            <a:headEnd/>
            <a:tailEnd/>
          </a:ln>
        </p:spPr>
        <p:txBody>
          <a:bodyPr wrap="none" anchor="ctr"/>
          <a:lstStyle/>
          <a:p>
            <a:endParaRPr lang="tr-TR">
              <a:solidFill>
                <a:srgbClr val="000000"/>
              </a:solidFill>
              <a:cs typeface="Arial" pitchFamily="34" charset="0"/>
            </a:endParaRPr>
          </a:p>
        </p:txBody>
      </p:sp>
      <p:sp>
        <p:nvSpPr>
          <p:cNvPr id="32784" name="AutoShape 54"/>
          <p:cNvSpPr>
            <a:spLocks noChangeArrowheads="1"/>
          </p:cNvSpPr>
          <p:nvPr/>
        </p:nvSpPr>
        <p:spPr bwMode="auto">
          <a:xfrm>
            <a:off x="4979988" y="2371725"/>
            <a:ext cx="1530350" cy="1330325"/>
          </a:xfrm>
          <a:prstGeom prst="hexagon">
            <a:avLst>
              <a:gd name="adj" fmla="val 28759"/>
              <a:gd name="vf" fmla="val 115470"/>
            </a:avLst>
          </a:prstGeom>
          <a:solidFill>
            <a:srgbClr val="C0C0C0">
              <a:alpha val="43921"/>
            </a:srgbClr>
          </a:solidFill>
          <a:ln w="9525">
            <a:noFill/>
            <a:miter lim="800000"/>
            <a:headEnd/>
            <a:tailEnd/>
          </a:ln>
        </p:spPr>
        <p:txBody>
          <a:bodyPr wrap="none" anchor="ctr"/>
          <a:lstStyle/>
          <a:p>
            <a:endParaRPr lang="tr-TR">
              <a:solidFill>
                <a:srgbClr val="000000"/>
              </a:solidFill>
              <a:cs typeface="Arial" pitchFamily="34" charset="0"/>
            </a:endParaRPr>
          </a:p>
        </p:txBody>
      </p:sp>
      <p:sp>
        <p:nvSpPr>
          <p:cNvPr id="32785" name="AutoShape 53"/>
          <p:cNvSpPr>
            <a:spLocks noChangeArrowheads="1"/>
          </p:cNvSpPr>
          <p:nvPr/>
        </p:nvSpPr>
        <p:spPr bwMode="auto">
          <a:xfrm>
            <a:off x="2660650" y="3697288"/>
            <a:ext cx="1554163" cy="1331912"/>
          </a:xfrm>
          <a:prstGeom prst="hexagon">
            <a:avLst>
              <a:gd name="adj" fmla="val 29172"/>
              <a:gd name="vf" fmla="val 115470"/>
            </a:avLst>
          </a:prstGeom>
          <a:solidFill>
            <a:srgbClr val="0161B2">
              <a:alpha val="43921"/>
            </a:srgbClr>
          </a:solidFill>
          <a:ln w="9525" algn="ctr">
            <a:noFill/>
            <a:miter lim="800000"/>
            <a:headEnd/>
            <a:tailEnd/>
          </a:ln>
          <a:effectLst/>
        </p:spPr>
        <p:txBody>
          <a:bodyPr wrap="none" anchor="ctr"/>
          <a:lstStyle/>
          <a:p>
            <a:endParaRPr lang="tr-TR">
              <a:solidFill>
                <a:srgbClr val="000000"/>
              </a:solidFill>
              <a:cs typeface="Arial" pitchFamily="34" charset="0"/>
            </a:endParaRPr>
          </a:p>
        </p:txBody>
      </p:sp>
      <p:sp>
        <p:nvSpPr>
          <p:cNvPr id="32786" name="AutoShape 52"/>
          <p:cNvSpPr>
            <a:spLocks noChangeArrowheads="1"/>
          </p:cNvSpPr>
          <p:nvPr/>
        </p:nvSpPr>
        <p:spPr bwMode="auto">
          <a:xfrm>
            <a:off x="3835400" y="3035300"/>
            <a:ext cx="1530350" cy="1330325"/>
          </a:xfrm>
          <a:prstGeom prst="hexagon">
            <a:avLst>
              <a:gd name="adj" fmla="val 28759"/>
              <a:gd name="vf" fmla="val 115470"/>
            </a:avLst>
          </a:prstGeom>
          <a:solidFill>
            <a:srgbClr val="C0C0C0">
              <a:alpha val="43921"/>
            </a:srgbClr>
          </a:solidFill>
          <a:ln w="9525">
            <a:noFill/>
            <a:miter lim="800000"/>
            <a:headEnd/>
            <a:tailEnd/>
          </a:ln>
        </p:spPr>
        <p:txBody>
          <a:bodyPr wrap="none" anchor="ctr"/>
          <a:lstStyle/>
          <a:p>
            <a:endParaRPr lang="tr-TR" b="1" dirty="0">
              <a:solidFill>
                <a:srgbClr val="000000"/>
              </a:solidFill>
              <a:latin typeface="Cambria" pitchFamily="18" charset="0"/>
              <a:cs typeface="Arial" pitchFamily="34" charset="0"/>
            </a:endParaRPr>
          </a:p>
        </p:txBody>
      </p:sp>
      <p:sp>
        <p:nvSpPr>
          <p:cNvPr id="32787" name="AutoShape 52"/>
          <p:cNvSpPr>
            <a:spLocks noChangeArrowheads="1"/>
          </p:cNvSpPr>
          <p:nvPr/>
        </p:nvSpPr>
        <p:spPr bwMode="auto">
          <a:xfrm>
            <a:off x="3829050" y="1700213"/>
            <a:ext cx="1531938" cy="1330325"/>
          </a:xfrm>
          <a:prstGeom prst="hexagon">
            <a:avLst>
              <a:gd name="adj" fmla="val 28789"/>
              <a:gd name="vf" fmla="val 115470"/>
            </a:avLst>
          </a:prstGeom>
          <a:solidFill>
            <a:srgbClr val="0161B2">
              <a:alpha val="43921"/>
            </a:srgbClr>
          </a:solidFill>
          <a:ln w="9525">
            <a:noFill/>
            <a:miter lim="800000"/>
            <a:headEnd/>
            <a:tailEnd/>
          </a:ln>
        </p:spPr>
        <p:txBody>
          <a:bodyPr wrap="none" anchor="ctr"/>
          <a:lstStyle/>
          <a:p>
            <a:endParaRPr lang="tr-TR">
              <a:solidFill>
                <a:srgbClr val="000000"/>
              </a:solidFill>
              <a:cs typeface="Arial" pitchFamily="34" charset="0"/>
            </a:endParaRPr>
          </a:p>
        </p:txBody>
      </p:sp>
      <p:sp>
        <p:nvSpPr>
          <p:cNvPr id="32788" name="AutoShape 52"/>
          <p:cNvSpPr>
            <a:spLocks noChangeArrowheads="1"/>
          </p:cNvSpPr>
          <p:nvPr/>
        </p:nvSpPr>
        <p:spPr bwMode="auto">
          <a:xfrm>
            <a:off x="4984750" y="3697288"/>
            <a:ext cx="1531938" cy="1330325"/>
          </a:xfrm>
          <a:prstGeom prst="hexagon">
            <a:avLst>
              <a:gd name="adj" fmla="val 28789"/>
              <a:gd name="vf" fmla="val 115470"/>
            </a:avLst>
          </a:prstGeom>
          <a:solidFill>
            <a:srgbClr val="0161B2">
              <a:alpha val="43921"/>
            </a:srgbClr>
          </a:solidFill>
          <a:ln w="9525">
            <a:noFill/>
            <a:miter lim="800000"/>
            <a:headEnd/>
            <a:tailEnd/>
          </a:ln>
        </p:spPr>
        <p:txBody>
          <a:bodyPr wrap="none" anchor="ctr"/>
          <a:lstStyle/>
          <a:p>
            <a:endParaRPr lang="tr-TR">
              <a:solidFill>
                <a:srgbClr val="000000"/>
              </a:solidFill>
              <a:cs typeface="Arial" pitchFamily="34" charset="0"/>
            </a:endParaRPr>
          </a:p>
        </p:txBody>
      </p:sp>
      <p:sp>
        <p:nvSpPr>
          <p:cNvPr id="32789" name="Oval 19"/>
          <p:cNvSpPr>
            <a:spLocks noChangeArrowheads="1"/>
          </p:cNvSpPr>
          <p:nvPr/>
        </p:nvSpPr>
        <p:spPr bwMode="auto">
          <a:xfrm>
            <a:off x="4027488" y="1757363"/>
            <a:ext cx="1144587" cy="1143000"/>
          </a:xfrm>
          <a:prstGeom prst="ellipse">
            <a:avLst/>
          </a:prstGeom>
          <a:gradFill rotWithShape="1">
            <a:gsLst>
              <a:gs pos="0">
                <a:srgbClr val="0161B2"/>
              </a:gs>
              <a:gs pos="100000">
                <a:srgbClr val="004074"/>
              </a:gs>
            </a:gsLst>
            <a:lin ang="2700000" scaled="1"/>
          </a:gradFill>
          <a:ln w="9525" algn="ctr">
            <a:noFill/>
            <a:round/>
            <a:headEnd/>
            <a:tailEnd/>
          </a:ln>
        </p:spPr>
        <p:txBody>
          <a:bodyPr wrap="none" anchor="ctr"/>
          <a:lstStyle/>
          <a:p>
            <a:endParaRPr lang="tr-TR">
              <a:solidFill>
                <a:srgbClr val="000000"/>
              </a:solidFill>
              <a:cs typeface="Arial" pitchFamily="34" charset="0"/>
            </a:endParaRPr>
          </a:p>
        </p:txBody>
      </p:sp>
      <p:sp>
        <p:nvSpPr>
          <p:cNvPr id="32790" name="Oval 20"/>
          <p:cNvSpPr>
            <a:spLocks noChangeArrowheads="1"/>
          </p:cNvSpPr>
          <p:nvPr/>
        </p:nvSpPr>
        <p:spPr bwMode="auto">
          <a:xfrm>
            <a:off x="4484688" y="1833563"/>
            <a:ext cx="231775" cy="231775"/>
          </a:xfrm>
          <a:prstGeom prst="ellipse">
            <a:avLst/>
          </a:prstGeom>
          <a:solidFill>
            <a:schemeClr val="bg1"/>
          </a:solidFill>
          <a:ln w="9525">
            <a:noFill/>
            <a:round/>
            <a:headEnd/>
            <a:tailEnd/>
          </a:ln>
        </p:spPr>
        <p:txBody>
          <a:bodyPr wrap="none" anchor="ctr"/>
          <a:lstStyle/>
          <a:p>
            <a:pPr algn="ctr"/>
            <a:r>
              <a:rPr lang="de-DE" sz="1000" b="1">
                <a:solidFill>
                  <a:srgbClr val="000000"/>
                </a:solidFill>
                <a:cs typeface="Arial" pitchFamily="34" charset="0"/>
              </a:rPr>
              <a:t>1</a:t>
            </a:r>
          </a:p>
        </p:txBody>
      </p:sp>
      <p:sp>
        <p:nvSpPr>
          <p:cNvPr id="32791" name="Oval 18"/>
          <p:cNvSpPr>
            <a:spLocks noChangeArrowheads="1"/>
          </p:cNvSpPr>
          <p:nvPr/>
        </p:nvSpPr>
        <p:spPr bwMode="auto">
          <a:xfrm>
            <a:off x="5170488" y="3746500"/>
            <a:ext cx="1144587" cy="1143000"/>
          </a:xfrm>
          <a:prstGeom prst="ellipse">
            <a:avLst/>
          </a:prstGeom>
          <a:gradFill rotWithShape="1">
            <a:gsLst>
              <a:gs pos="0">
                <a:srgbClr val="0161B2"/>
              </a:gs>
              <a:gs pos="100000">
                <a:srgbClr val="004074"/>
              </a:gs>
            </a:gsLst>
            <a:lin ang="2700000" scaled="1"/>
          </a:gradFill>
          <a:ln w="9525" algn="ctr">
            <a:noFill/>
            <a:round/>
            <a:headEnd/>
            <a:tailEnd/>
          </a:ln>
        </p:spPr>
        <p:txBody>
          <a:bodyPr wrap="none" anchor="ctr"/>
          <a:lstStyle/>
          <a:p>
            <a:endParaRPr lang="tr-TR">
              <a:solidFill>
                <a:srgbClr val="000000"/>
              </a:solidFill>
              <a:cs typeface="Arial" pitchFamily="34" charset="0"/>
            </a:endParaRPr>
          </a:p>
        </p:txBody>
      </p:sp>
      <p:sp>
        <p:nvSpPr>
          <p:cNvPr id="32792" name="Oval 22"/>
          <p:cNvSpPr>
            <a:spLocks noChangeArrowheads="1"/>
          </p:cNvSpPr>
          <p:nvPr/>
        </p:nvSpPr>
        <p:spPr bwMode="auto">
          <a:xfrm>
            <a:off x="5627688" y="3821113"/>
            <a:ext cx="231775" cy="231775"/>
          </a:xfrm>
          <a:prstGeom prst="ellipse">
            <a:avLst/>
          </a:prstGeom>
          <a:solidFill>
            <a:schemeClr val="bg1"/>
          </a:solidFill>
          <a:ln w="9525">
            <a:noFill/>
            <a:round/>
            <a:headEnd/>
            <a:tailEnd/>
          </a:ln>
        </p:spPr>
        <p:txBody>
          <a:bodyPr wrap="none" anchor="ctr"/>
          <a:lstStyle/>
          <a:p>
            <a:pPr algn="ctr"/>
            <a:r>
              <a:rPr lang="de-DE" sz="1000" b="1">
                <a:solidFill>
                  <a:srgbClr val="000000"/>
                </a:solidFill>
                <a:cs typeface="Arial" pitchFamily="34" charset="0"/>
              </a:rPr>
              <a:t>3</a:t>
            </a:r>
          </a:p>
        </p:txBody>
      </p:sp>
      <p:sp>
        <p:nvSpPr>
          <p:cNvPr id="32793" name="Oval 16"/>
          <p:cNvSpPr>
            <a:spLocks noChangeArrowheads="1"/>
          </p:cNvSpPr>
          <p:nvPr/>
        </p:nvSpPr>
        <p:spPr bwMode="auto">
          <a:xfrm>
            <a:off x="2874963" y="3756025"/>
            <a:ext cx="1144587" cy="1144588"/>
          </a:xfrm>
          <a:prstGeom prst="ellipse">
            <a:avLst/>
          </a:prstGeom>
          <a:gradFill rotWithShape="1">
            <a:gsLst>
              <a:gs pos="0">
                <a:srgbClr val="0161B2"/>
              </a:gs>
              <a:gs pos="100000">
                <a:srgbClr val="004074"/>
              </a:gs>
            </a:gsLst>
            <a:lin ang="2700000" scaled="1"/>
          </a:gradFill>
          <a:ln w="9525" algn="ctr">
            <a:noFill/>
            <a:round/>
            <a:headEnd/>
            <a:tailEnd/>
          </a:ln>
        </p:spPr>
        <p:txBody>
          <a:bodyPr wrap="none" anchor="ctr"/>
          <a:lstStyle/>
          <a:p>
            <a:endParaRPr lang="tr-TR">
              <a:solidFill>
                <a:srgbClr val="000000"/>
              </a:solidFill>
              <a:cs typeface="Arial" pitchFamily="34" charset="0"/>
            </a:endParaRPr>
          </a:p>
        </p:txBody>
      </p:sp>
      <p:sp>
        <p:nvSpPr>
          <p:cNvPr id="32794" name="Oval 21"/>
          <p:cNvSpPr>
            <a:spLocks noChangeArrowheads="1"/>
          </p:cNvSpPr>
          <p:nvPr/>
        </p:nvSpPr>
        <p:spPr bwMode="auto">
          <a:xfrm>
            <a:off x="3332163" y="3846513"/>
            <a:ext cx="231775" cy="231775"/>
          </a:xfrm>
          <a:prstGeom prst="ellipse">
            <a:avLst/>
          </a:prstGeom>
          <a:solidFill>
            <a:schemeClr val="bg1"/>
          </a:solidFill>
          <a:ln w="9525">
            <a:noFill/>
            <a:round/>
            <a:headEnd/>
            <a:tailEnd/>
          </a:ln>
        </p:spPr>
        <p:txBody>
          <a:bodyPr wrap="none" anchor="ctr"/>
          <a:lstStyle/>
          <a:p>
            <a:pPr algn="ctr"/>
            <a:r>
              <a:rPr lang="de-DE" sz="1000" b="1">
                <a:solidFill>
                  <a:srgbClr val="000000"/>
                </a:solidFill>
                <a:cs typeface="Arial" pitchFamily="34" charset="0"/>
              </a:rPr>
              <a:t>2</a:t>
            </a:r>
          </a:p>
        </p:txBody>
      </p:sp>
      <p:sp>
        <p:nvSpPr>
          <p:cNvPr id="10" name="Rectangle 9"/>
          <p:cNvSpPr>
            <a:spLocks noChangeArrowheads="1"/>
          </p:cNvSpPr>
          <p:nvPr/>
        </p:nvSpPr>
        <p:spPr bwMode="gray">
          <a:xfrm>
            <a:off x="3879211" y="3234630"/>
            <a:ext cx="1416050" cy="807168"/>
          </a:xfrm>
          <a:prstGeom prst="rect">
            <a:avLst/>
          </a:prstGeom>
          <a:noFill/>
          <a:ln w="9525">
            <a:noFill/>
            <a:miter lim="800000"/>
            <a:headEnd/>
            <a:tailEnd/>
          </a:ln>
        </p:spPr>
        <p:txBody>
          <a:bodyPr wrap="none" anchor="ctr"/>
          <a:lstStyle/>
          <a:p>
            <a:pPr algn="ctr" eaLnBrk="0" hangingPunct="0"/>
            <a:r>
              <a:rPr lang="tr-TR" sz="1400" b="1" dirty="0" smtClean="0">
                <a:solidFill>
                  <a:srgbClr val="000000"/>
                </a:solidFill>
                <a:latin typeface="Cambria" pitchFamily="18" charset="0"/>
                <a:cs typeface="Calibri" pitchFamily="34" charset="0"/>
              </a:rPr>
              <a:t>Titreşimden</a:t>
            </a:r>
          </a:p>
          <a:p>
            <a:pPr algn="ctr" eaLnBrk="0" hangingPunct="0"/>
            <a:r>
              <a:rPr lang="tr-TR" sz="1400" b="1" dirty="0" smtClean="0">
                <a:solidFill>
                  <a:srgbClr val="000000"/>
                </a:solidFill>
                <a:latin typeface="Cambria" pitchFamily="18" charset="0"/>
                <a:cs typeface="Calibri" pitchFamily="34" charset="0"/>
              </a:rPr>
              <a:t>Korunma</a:t>
            </a:r>
            <a:endParaRPr lang="de-DE" sz="1400" b="1" dirty="0">
              <a:solidFill>
                <a:srgbClr val="000000"/>
              </a:solidFill>
              <a:latin typeface="Cambria" pitchFamily="18" charset="0"/>
              <a:cs typeface="Calibri" pitchFamily="34" charset="0"/>
            </a:endParaRPr>
          </a:p>
        </p:txBody>
      </p:sp>
      <p:sp>
        <p:nvSpPr>
          <p:cNvPr id="7" name="Rectangle 9"/>
          <p:cNvSpPr>
            <a:spLocks noChangeArrowheads="1"/>
          </p:cNvSpPr>
          <p:nvPr/>
        </p:nvSpPr>
        <p:spPr bwMode="gray">
          <a:xfrm>
            <a:off x="5172076" y="2830843"/>
            <a:ext cx="1189038" cy="442173"/>
          </a:xfrm>
          <a:prstGeom prst="rect">
            <a:avLst/>
          </a:prstGeom>
          <a:noFill/>
          <a:ln w="9525">
            <a:noFill/>
            <a:miter lim="800000"/>
            <a:headEnd/>
            <a:tailEnd/>
          </a:ln>
        </p:spPr>
        <p:txBody>
          <a:bodyPr wrap="none" anchor="ctr"/>
          <a:lstStyle/>
          <a:p>
            <a:pPr algn="ctr" eaLnBrk="0" hangingPunct="0"/>
            <a:r>
              <a:rPr lang="tr-TR" sz="1200" b="1" dirty="0" smtClean="0">
                <a:solidFill>
                  <a:srgbClr val="000000"/>
                </a:solidFill>
                <a:latin typeface="Calibri" pitchFamily="34" charset="0"/>
                <a:cs typeface="Calibri" pitchFamily="34" charset="0"/>
              </a:rPr>
              <a:t>Kişileri Soğuk ve </a:t>
            </a:r>
          </a:p>
          <a:p>
            <a:pPr algn="ctr" eaLnBrk="0" hangingPunct="0"/>
            <a:r>
              <a:rPr lang="tr-TR" sz="1200" b="1" dirty="0" smtClean="0">
                <a:solidFill>
                  <a:srgbClr val="000000"/>
                </a:solidFill>
                <a:latin typeface="Calibri" pitchFamily="34" charset="0"/>
                <a:cs typeface="Calibri" pitchFamily="34" charset="0"/>
              </a:rPr>
              <a:t>Nemden Koruma</a:t>
            </a:r>
            <a:endParaRPr lang="de-DE" sz="1200" b="1" dirty="0">
              <a:solidFill>
                <a:srgbClr val="000000"/>
              </a:solidFill>
              <a:latin typeface="Calibri" pitchFamily="34" charset="0"/>
              <a:cs typeface="Calibri" pitchFamily="34" charset="0"/>
            </a:endParaRPr>
          </a:p>
        </p:txBody>
      </p:sp>
      <p:sp>
        <p:nvSpPr>
          <p:cNvPr id="8" name="Rectangle 9"/>
          <p:cNvSpPr>
            <a:spLocks noChangeArrowheads="1"/>
          </p:cNvSpPr>
          <p:nvPr/>
        </p:nvSpPr>
        <p:spPr bwMode="gray">
          <a:xfrm>
            <a:off x="2853002" y="2582229"/>
            <a:ext cx="1373550" cy="944601"/>
          </a:xfrm>
          <a:prstGeom prst="rect">
            <a:avLst/>
          </a:prstGeom>
          <a:noFill/>
          <a:ln w="9525">
            <a:noFill/>
            <a:miter lim="800000"/>
            <a:headEnd/>
            <a:tailEnd/>
          </a:ln>
        </p:spPr>
        <p:txBody>
          <a:bodyPr wrap="none" anchor="ctr"/>
          <a:lstStyle/>
          <a:p>
            <a:pPr algn="ctr" eaLnBrk="0" hangingPunct="0"/>
            <a:r>
              <a:rPr lang="tr-TR" sz="1200" b="1" dirty="0" smtClean="0">
                <a:solidFill>
                  <a:srgbClr val="000000"/>
                </a:solidFill>
                <a:latin typeface="Calibri" pitchFamily="34" charset="0"/>
                <a:cs typeface="Calibri" pitchFamily="34" charset="0"/>
              </a:rPr>
              <a:t>Bilgi, Eğitim, </a:t>
            </a:r>
          </a:p>
          <a:p>
            <a:pPr algn="ctr" eaLnBrk="0" hangingPunct="0"/>
            <a:r>
              <a:rPr lang="tr-TR" sz="1200" b="1" dirty="0" smtClean="0">
                <a:solidFill>
                  <a:srgbClr val="000000"/>
                </a:solidFill>
                <a:latin typeface="Calibri" pitchFamily="34" charset="0"/>
                <a:cs typeface="Calibri" pitchFamily="34" charset="0"/>
              </a:rPr>
              <a:t>Talimat</a:t>
            </a:r>
            <a:endParaRPr lang="de-DE" sz="1200" dirty="0">
              <a:solidFill>
                <a:srgbClr val="000000"/>
              </a:solidFill>
              <a:latin typeface="Calibri" pitchFamily="34" charset="0"/>
              <a:cs typeface="Calibri" pitchFamily="34" charset="0"/>
            </a:endParaRPr>
          </a:p>
        </p:txBody>
      </p:sp>
      <p:sp>
        <p:nvSpPr>
          <p:cNvPr id="9" name="Rectangle 9"/>
          <p:cNvSpPr>
            <a:spLocks noChangeArrowheads="1"/>
          </p:cNvSpPr>
          <p:nvPr/>
        </p:nvSpPr>
        <p:spPr bwMode="gray">
          <a:xfrm>
            <a:off x="4135437" y="4699199"/>
            <a:ext cx="928688" cy="639454"/>
          </a:xfrm>
          <a:prstGeom prst="rect">
            <a:avLst/>
          </a:prstGeom>
          <a:noFill/>
          <a:ln w="9525">
            <a:noFill/>
            <a:miter lim="800000"/>
            <a:headEnd/>
            <a:tailEnd/>
          </a:ln>
        </p:spPr>
        <p:txBody>
          <a:bodyPr wrap="none" anchor="ctr"/>
          <a:lstStyle/>
          <a:p>
            <a:pPr algn="ctr" eaLnBrk="0" hangingPunct="0"/>
            <a:r>
              <a:rPr lang="tr-TR" sz="1200" b="1" dirty="0" smtClean="0">
                <a:solidFill>
                  <a:srgbClr val="000000"/>
                </a:solidFill>
                <a:latin typeface="Calibri" pitchFamily="34" charset="0"/>
                <a:cs typeface="Calibri" pitchFamily="34" charset="0"/>
              </a:rPr>
              <a:t>Maruziyet Süre ve</a:t>
            </a:r>
          </a:p>
          <a:p>
            <a:pPr algn="ctr" eaLnBrk="0" hangingPunct="0"/>
            <a:r>
              <a:rPr lang="tr-TR" sz="1200" b="1" dirty="0" smtClean="0">
                <a:solidFill>
                  <a:srgbClr val="000000"/>
                </a:solidFill>
                <a:latin typeface="Calibri" pitchFamily="34" charset="0"/>
                <a:cs typeface="Calibri" pitchFamily="34" charset="0"/>
              </a:rPr>
              <a:t>Şiddetini Azaltmak</a:t>
            </a:r>
            <a:endParaRPr lang="de-DE" sz="1200" b="1" dirty="0">
              <a:solidFill>
                <a:srgbClr val="000000"/>
              </a:solidFill>
              <a:latin typeface="Calibri" pitchFamily="34" charset="0"/>
              <a:cs typeface="Calibri" pitchFamily="34" charset="0"/>
            </a:endParaRPr>
          </a:p>
        </p:txBody>
      </p:sp>
      <p:sp>
        <p:nvSpPr>
          <p:cNvPr id="32799" name="Text Box 19"/>
          <p:cNvSpPr txBox="1">
            <a:spLocks noChangeArrowheads="1"/>
          </p:cNvSpPr>
          <p:nvPr/>
        </p:nvSpPr>
        <p:spPr bwMode="gray">
          <a:xfrm>
            <a:off x="4062776" y="2151063"/>
            <a:ext cx="1098550" cy="369332"/>
          </a:xfrm>
          <a:prstGeom prst="rect">
            <a:avLst/>
          </a:prstGeom>
          <a:noFill/>
          <a:ln w="9525">
            <a:noFill/>
            <a:miter lim="800000"/>
            <a:headEnd/>
            <a:tailEnd/>
          </a:ln>
        </p:spPr>
        <p:txBody>
          <a:bodyPr wrap="square" lIns="0" tIns="0" rIns="0" bIns="0">
            <a:spAutoFit/>
          </a:bodyPr>
          <a:lstStyle/>
          <a:p>
            <a:pPr algn="ctr" defTabSz="801688">
              <a:spcAft>
                <a:spcPct val="40000"/>
              </a:spcAft>
            </a:pPr>
            <a:r>
              <a:rPr lang="tr-TR" sz="1200" b="1" dirty="0" smtClean="0">
                <a:solidFill>
                  <a:srgbClr val="FFFFFF"/>
                </a:solidFill>
                <a:latin typeface="Calibri" pitchFamily="34" charset="0"/>
                <a:cs typeface="Calibri" pitchFamily="34" charset="0"/>
              </a:rPr>
              <a:t>Uygun Çalışma Programı</a:t>
            </a:r>
            <a:endParaRPr lang="de-DE" sz="1200" b="1" noProof="1">
              <a:solidFill>
                <a:srgbClr val="FFFFFF"/>
              </a:solidFill>
              <a:latin typeface="Calibri" pitchFamily="34" charset="0"/>
              <a:cs typeface="Calibri" pitchFamily="34" charset="0"/>
            </a:endParaRPr>
          </a:p>
        </p:txBody>
      </p:sp>
      <p:sp>
        <p:nvSpPr>
          <p:cNvPr id="32800" name="Text Box 19"/>
          <p:cNvSpPr txBox="1">
            <a:spLocks noChangeArrowheads="1"/>
          </p:cNvSpPr>
          <p:nvPr/>
        </p:nvSpPr>
        <p:spPr bwMode="gray">
          <a:xfrm>
            <a:off x="5159375" y="4154488"/>
            <a:ext cx="1201738" cy="369332"/>
          </a:xfrm>
          <a:prstGeom prst="rect">
            <a:avLst/>
          </a:prstGeom>
          <a:noFill/>
          <a:ln w="9525">
            <a:noFill/>
            <a:miter lim="800000"/>
            <a:headEnd/>
            <a:tailEnd/>
          </a:ln>
        </p:spPr>
        <p:txBody>
          <a:bodyPr lIns="0" tIns="0" rIns="0" bIns="0">
            <a:spAutoFit/>
          </a:bodyPr>
          <a:lstStyle/>
          <a:p>
            <a:pPr algn="ctr" defTabSz="801688">
              <a:spcAft>
                <a:spcPct val="40000"/>
              </a:spcAft>
            </a:pPr>
            <a:r>
              <a:rPr lang="tr-TR" sz="1200" b="1" dirty="0" smtClean="0">
                <a:solidFill>
                  <a:srgbClr val="FFFFFF"/>
                </a:solidFill>
                <a:latin typeface="Calibri" pitchFamily="34" charset="0"/>
                <a:cs typeface="Calibri" pitchFamily="34" charset="0"/>
              </a:rPr>
              <a:t>Çalışma Yeri Tasarımı-Düzeni</a:t>
            </a:r>
            <a:endParaRPr lang="de-DE" sz="1200" b="1" noProof="1">
              <a:solidFill>
                <a:srgbClr val="FFFFFF"/>
              </a:solidFill>
              <a:latin typeface="Calibri" pitchFamily="34" charset="0"/>
              <a:cs typeface="Calibri" pitchFamily="34" charset="0"/>
            </a:endParaRPr>
          </a:p>
        </p:txBody>
      </p:sp>
      <p:sp>
        <p:nvSpPr>
          <p:cNvPr id="32801" name="Text Box 19"/>
          <p:cNvSpPr txBox="1">
            <a:spLocks noChangeArrowheads="1"/>
          </p:cNvSpPr>
          <p:nvPr/>
        </p:nvSpPr>
        <p:spPr bwMode="gray">
          <a:xfrm>
            <a:off x="3048000" y="4230688"/>
            <a:ext cx="790575" cy="369332"/>
          </a:xfrm>
          <a:prstGeom prst="rect">
            <a:avLst/>
          </a:prstGeom>
          <a:noFill/>
          <a:ln w="9525">
            <a:noFill/>
            <a:miter lim="800000"/>
            <a:headEnd/>
            <a:tailEnd/>
          </a:ln>
        </p:spPr>
        <p:txBody>
          <a:bodyPr lIns="0" tIns="0" rIns="0" bIns="0">
            <a:spAutoFit/>
          </a:bodyPr>
          <a:lstStyle/>
          <a:p>
            <a:pPr algn="ctr" defTabSz="801688">
              <a:spcAft>
                <a:spcPct val="40000"/>
              </a:spcAft>
            </a:pPr>
            <a:r>
              <a:rPr lang="tr-TR" sz="1200" b="1" dirty="0" smtClean="0">
                <a:solidFill>
                  <a:srgbClr val="FFFFFF"/>
                </a:solidFill>
                <a:latin typeface="Calibri" pitchFamily="34" charset="0"/>
                <a:cs typeface="Calibri" pitchFamily="34" charset="0"/>
              </a:rPr>
              <a:t>Uygun Bakım</a:t>
            </a:r>
            <a:endParaRPr lang="de-DE" sz="1200" b="1" noProof="1">
              <a:solidFill>
                <a:srgbClr val="FFFFFF"/>
              </a:solidFill>
              <a:latin typeface="Calibri" pitchFamily="34" charset="0"/>
              <a:cs typeface="Calibri" pitchFamily="34" charset="0"/>
            </a:endParaRPr>
          </a:p>
        </p:txBody>
      </p:sp>
      <p:sp>
        <p:nvSpPr>
          <p:cNvPr id="43" name="Rectangle 31"/>
          <p:cNvSpPr txBox="1">
            <a:spLocks noChangeArrowheads="1"/>
          </p:cNvSpPr>
          <p:nvPr/>
        </p:nvSpPr>
        <p:spPr bwMode="gray">
          <a:xfrm>
            <a:off x="109183" y="411163"/>
            <a:ext cx="8939284"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TİTREŞİMDEN KORUNMA</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44" name="Oval 20"/>
          <p:cNvSpPr>
            <a:spLocks noChangeArrowheads="1"/>
          </p:cNvSpPr>
          <p:nvPr/>
        </p:nvSpPr>
        <p:spPr bwMode="auto">
          <a:xfrm>
            <a:off x="3313906" y="2443157"/>
            <a:ext cx="231775" cy="231775"/>
          </a:xfrm>
          <a:prstGeom prst="ellipse">
            <a:avLst/>
          </a:prstGeom>
          <a:solidFill>
            <a:schemeClr val="bg1"/>
          </a:solidFill>
          <a:ln w="9525">
            <a:noFill/>
            <a:round/>
            <a:headEnd/>
            <a:tailEnd/>
          </a:ln>
        </p:spPr>
        <p:txBody>
          <a:bodyPr wrap="none" anchor="ctr"/>
          <a:lstStyle/>
          <a:p>
            <a:pPr algn="ctr"/>
            <a:r>
              <a:rPr lang="tr-TR" sz="1000" b="1" dirty="0" smtClean="0">
                <a:solidFill>
                  <a:srgbClr val="000000"/>
                </a:solidFill>
                <a:cs typeface="Arial" pitchFamily="34" charset="0"/>
              </a:rPr>
              <a:t>4</a:t>
            </a:r>
            <a:endParaRPr lang="de-DE" sz="1000" b="1" dirty="0">
              <a:solidFill>
                <a:srgbClr val="000000"/>
              </a:solidFill>
              <a:cs typeface="Arial" pitchFamily="34" charset="0"/>
            </a:endParaRPr>
          </a:p>
        </p:txBody>
      </p:sp>
      <p:sp>
        <p:nvSpPr>
          <p:cNvPr id="45" name="Oval 20"/>
          <p:cNvSpPr>
            <a:spLocks noChangeArrowheads="1"/>
          </p:cNvSpPr>
          <p:nvPr/>
        </p:nvSpPr>
        <p:spPr bwMode="auto">
          <a:xfrm>
            <a:off x="5624226" y="2465803"/>
            <a:ext cx="231775" cy="231775"/>
          </a:xfrm>
          <a:prstGeom prst="ellipse">
            <a:avLst/>
          </a:prstGeom>
          <a:solidFill>
            <a:schemeClr val="bg1"/>
          </a:solidFill>
          <a:ln w="9525">
            <a:noFill/>
            <a:round/>
            <a:headEnd/>
            <a:tailEnd/>
          </a:ln>
        </p:spPr>
        <p:txBody>
          <a:bodyPr wrap="none" anchor="ctr"/>
          <a:lstStyle/>
          <a:p>
            <a:pPr algn="ctr"/>
            <a:r>
              <a:rPr lang="tr-TR" sz="1000" b="1" dirty="0" smtClean="0">
                <a:solidFill>
                  <a:srgbClr val="000000"/>
                </a:solidFill>
                <a:cs typeface="Arial" pitchFamily="34" charset="0"/>
              </a:rPr>
              <a:t>5</a:t>
            </a:r>
            <a:endParaRPr lang="de-DE" sz="1000" b="1" dirty="0">
              <a:solidFill>
                <a:srgbClr val="000000"/>
              </a:solidFill>
              <a:cs typeface="Arial" pitchFamily="34" charset="0"/>
            </a:endParaRPr>
          </a:p>
        </p:txBody>
      </p:sp>
      <p:sp>
        <p:nvSpPr>
          <p:cNvPr id="47" name="Oval 20"/>
          <p:cNvSpPr>
            <a:spLocks noChangeArrowheads="1"/>
          </p:cNvSpPr>
          <p:nvPr/>
        </p:nvSpPr>
        <p:spPr bwMode="auto">
          <a:xfrm>
            <a:off x="4456111" y="4464504"/>
            <a:ext cx="231775" cy="231775"/>
          </a:xfrm>
          <a:prstGeom prst="ellipse">
            <a:avLst/>
          </a:prstGeom>
          <a:solidFill>
            <a:schemeClr val="bg1"/>
          </a:solidFill>
          <a:ln w="9525">
            <a:noFill/>
            <a:round/>
            <a:headEnd/>
            <a:tailEnd/>
          </a:ln>
        </p:spPr>
        <p:txBody>
          <a:bodyPr wrap="none" anchor="ctr"/>
          <a:lstStyle/>
          <a:p>
            <a:pPr algn="ctr"/>
            <a:r>
              <a:rPr lang="tr-TR" sz="1000" b="1" dirty="0" smtClean="0">
                <a:solidFill>
                  <a:srgbClr val="000000"/>
                </a:solidFill>
                <a:cs typeface="Arial" pitchFamily="34" charset="0"/>
              </a:rPr>
              <a:t>6</a:t>
            </a:r>
            <a:endParaRPr lang="de-DE" sz="1000" b="1" dirty="0">
              <a:solidFill>
                <a:srgbClr val="000000"/>
              </a:solidFill>
              <a:cs typeface="Arial" pitchFamily="34" charset="0"/>
            </a:endParaRPr>
          </a:p>
        </p:txBody>
      </p:sp>
      <p:sp>
        <p:nvSpPr>
          <p:cNvPr id="4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5122" name="Picture 2" descr="D:\DOKTOR\9-ISTUZMAN\1-EĞİTİM KURUMU\1. İstanbuluzman\Z.Resim-İkon\Kırtasiye\package_edutainment.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86177" y="1685925"/>
            <a:ext cx="1219200" cy="1219200"/>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D:\DOKTOR\9-ISTUZMAN\1-EĞİTİM KURUMU\1. İstanbuluzman\Z.Resim-İkon\Dokuman\Applications.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3476" y="458788"/>
            <a:ext cx="1557745" cy="155774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D:\DOKTOR\9-ISTUZMAN\1-EĞİTİM KURUMU\1. İstanbuluzman\Z.Resim-İkon\İş Güvenliği\Configure (3).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23567" y="4041798"/>
            <a:ext cx="1060450" cy="1060450"/>
          </a:xfrm>
          <a:prstGeom prst="rect">
            <a:avLst/>
          </a:prstGeom>
          <a:noFill/>
          <a:extLst>
            <a:ext uri="{909E8E84-426E-40DD-AFC4-6F175D3DCCD1}">
              <a14:hiddenFill xmlns:a14="http://schemas.microsoft.com/office/drawing/2010/main">
                <a:solidFill>
                  <a:srgbClr val="FFFFFF"/>
                </a:solidFill>
              </a14:hiddenFill>
            </a:ext>
          </a:extLst>
        </p:spPr>
      </p:pic>
      <p:pic>
        <p:nvPicPr>
          <p:cNvPr id="5125" name="Picture 5" descr="D:\DOKTOR\9-ISTUZMAN\1-EĞİTİM KURUMU\1. İstanbuluzman\Z.Resim-İkon\Fabrika\industry (2).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688138" y="3746500"/>
            <a:ext cx="1103312" cy="1103312"/>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D:\DOKTOR\9-ISTUZMAN\1-EĞİTİM KURUMU\1. İstanbuluzman\Z.Resim-İkon\Dünya-Uzay-Uçak\Night_Rain.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516688" y="1811338"/>
            <a:ext cx="1219200" cy="1219200"/>
          </a:xfrm>
          <a:prstGeom prst="rect">
            <a:avLst/>
          </a:prstGeom>
          <a:noFill/>
          <a:extLst>
            <a:ext uri="{909E8E84-426E-40DD-AFC4-6F175D3DCCD1}">
              <a14:hiddenFill xmlns:a14="http://schemas.microsoft.com/office/drawing/2010/main">
                <a:solidFill>
                  <a:srgbClr val="FFFFFF"/>
                </a:solidFill>
              </a14:hiddenFill>
            </a:ext>
          </a:extLst>
        </p:spPr>
      </p:pic>
      <p:pic>
        <p:nvPicPr>
          <p:cNvPr id="5127" name="Picture 7" descr="D:\DOKTOR\9-ISTUZMAN\1-EĞİTİM KURUMU\1. İstanbuluzman\Z.Resim-İkon\Saat-Kadran\15-Dashboard%20.pn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1417" y="5112577"/>
            <a:ext cx="966721" cy="96672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7889255"/>
      </p:ext>
    </p:extLst>
  </p:cSld>
  <p:clrMapOvr>
    <a:masterClrMapping/>
  </p:clrMapOv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12" name="Rechteck 4"/>
          <p:cNvSpPr>
            <a:spLocks noChangeArrowheads="1"/>
          </p:cNvSpPr>
          <p:nvPr/>
        </p:nvSpPr>
        <p:spPr bwMode="auto">
          <a:xfrm>
            <a:off x="0" y="3970361"/>
            <a:ext cx="9144000" cy="1310185"/>
          </a:xfrm>
          <a:prstGeom prst="rect">
            <a:avLst/>
          </a:prstGeom>
          <a:noFill/>
          <a:ln w="9525" algn="ctr">
            <a:noFill/>
            <a:round/>
            <a:headEnd/>
            <a:tailEnd/>
          </a:ln>
        </p:spPr>
        <p:txBody>
          <a:bodyPr wrap="none" anchor="ctr"/>
          <a:lstStyle/>
          <a:p>
            <a:pPr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3002844" y="646049"/>
            <a:ext cx="3072635" cy="3573526"/>
            <a:chOff x="4267200" y="332656"/>
            <a:chExt cx="4876800" cy="4876800"/>
          </a:xfrm>
        </p:grpSpPr>
        <p:pic>
          <p:nvPicPr>
            <p:cNvPr id="21" name="Picture 2" descr="D:\DOKTOR\1-ISTANBULUZMAN\1-EĞİTİM KURUMU\1. İstanbuluzman\2-RESİMLER\Ev-Konut-Fabrika\Goverment-ic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67200" y="332656"/>
              <a:ext cx="4876800" cy="48768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17" descr="Türkei"/>
            <p:cNvPicPr>
              <a:picLocks noChangeAspect="1" noChangeArrowheads="1"/>
            </p:cNvPicPr>
            <p:nvPr/>
          </p:nvPicPr>
          <p:blipFill>
            <a:blip r:embed="rId4" cstate="print"/>
            <a:srcRect/>
            <a:stretch>
              <a:fillRect/>
            </a:stretch>
          </p:blipFill>
          <p:spPr bwMode="auto">
            <a:xfrm>
              <a:off x="4915272" y="2238642"/>
              <a:ext cx="324803" cy="432751"/>
            </a:xfrm>
            <a:prstGeom prst="rect">
              <a:avLst/>
            </a:prstGeom>
            <a:noFill/>
            <a:ln w="9525">
              <a:noFill/>
              <a:miter lim="800000"/>
              <a:headEnd/>
              <a:tailEnd/>
            </a:ln>
          </p:spPr>
        </p:pic>
        <p:pic>
          <p:nvPicPr>
            <p:cNvPr id="23" name="Picture 17" descr="Türkei"/>
            <p:cNvPicPr>
              <a:picLocks noChangeAspect="1" noChangeArrowheads="1"/>
            </p:cNvPicPr>
            <p:nvPr/>
          </p:nvPicPr>
          <p:blipFill>
            <a:blip r:embed="rId4" cstate="print"/>
            <a:srcRect/>
            <a:stretch>
              <a:fillRect/>
            </a:stretch>
          </p:blipFill>
          <p:spPr bwMode="auto">
            <a:xfrm>
              <a:off x="6228184" y="2891813"/>
              <a:ext cx="324803" cy="432751"/>
            </a:xfrm>
            <a:prstGeom prst="rect">
              <a:avLst/>
            </a:prstGeom>
            <a:noFill/>
            <a:ln w="9525">
              <a:noFill/>
              <a:miter lim="800000"/>
              <a:headEnd/>
              <a:tailEnd/>
            </a:ln>
          </p:spPr>
        </p:pic>
      </p:grpSp>
    </p:spTree>
    <p:extLst>
      <p:ext uri="{BB962C8B-B14F-4D97-AF65-F5344CB8AC3E}">
        <p14:creationId xmlns:p14="http://schemas.microsoft.com/office/powerpoint/2010/main" val="5299022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İşçi Sağlığı ve İş Güvenliği Tüzüğü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Madde-79</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Titreşim </a:t>
            </a:r>
            <a:r>
              <a:rPr lang="tr-TR" sz="2000" i="1" dirty="0">
                <a:solidFill>
                  <a:srgbClr val="000000"/>
                </a:solidFill>
                <a:latin typeface="Calibri" pitchFamily="34" charset="0"/>
                <a:cs typeface="Calibri" pitchFamily="34" charset="0"/>
              </a:rPr>
              <a:t>yapan aletlerle çalışacak işçilerin, işe alınırken, genel sağlık muayeneleri yapılacak, özellikle, </a:t>
            </a:r>
            <a:r>
              <a:rPr lang="tr-TR" sz="2000" b="1" i="1" dirty="0">
                <a:solidFill>
                  <a:srgbClr val="000000"/>
                </a:solidFill>
                <a:latin typeface="Calibri" pitchFamily="34" charset="0"/>
                <a:cs typeface="Calibri" pitchFamily="34" charset="0"/>
              </a:rPr>
              <a:t>kemik,  eklem ve damar sistemleri </a:t>
            </a:r>
            <a:r>
              <a:rPr lang="tr-TR" sz="2000" i="1" dirty="0">
                <a:solidFill>
                  <a:srgbClr val="000000"/>
                </a:solidFill>
                <a:latin typeface="Calibri" pitchFamily="34" charset="0"/>
                <a:cs typeface="Calibri" pitchFamily="34" charset="0"/>
              </a:rPr>
              <a:t>incelenecek ve bu sistemlerle ilgili </a:t>
            </a:r>
            <a:r>
              <a:rPr lang="tr-TR" sz="2000" b="1" i="1" dirty="0">
                <a:solidFill>
                  <a:srgbClr val="000000"/>
                </a:solidFill>
                <a:latin typeface="Calibri" pitchFamily="34" charset="0"/>
                <a:cs typeface="Calibri" pitchFamily="34" charset="0"/>
              </a:rPr>
              <a:t>bir hastalığı veya arızası olanlar, bu işlere alınmayacaktır.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8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Titreşim  yapan aletlerle çalışacak  işçilerin, periyodik olarak, sağlık muayeneleri  yapılacak, </a:t>
            </a:r>
            <a:r>
              <a:rPr lang="tr-TR" sz="2000" b="1" i="1" dirty="0">
                <a:solidFill>
                  <a:srgbClr val="000000"/>
                </a:solidFill>
                <a:latin typeface="Calibri" pitchFamily="34" charset="0"/>
                <a:cs typeface="Calibri" pitchFamily="34" charset="0"/>
              </a:rPr>
              <a:t>kemik, eklem ve damar sistemleri ile ilgili bir hastalığı veya arızası görülenler, çalıştıkları işlerden ayrılacak, kontrol ve tedavi altına alınacaktır.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3006066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MEVZUAT</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Titreşim sonucu kemik-eklem zararları ve </a:t>
            </a:r>
            <a:r>
              <a:rPr lang="tr-TR" sz="2000" i="1" dirty="0" err="1">
                <a:solidFill>
                  <a:srgbClr val="000000"/>
                </a:solidFill>
                <a:latin typeface="Calibri" pitchFamily="34" charset="0"/>
                <a:cs typeface="Calibri" pitchFamily="34" charset="0"/>
              </a:rPr>
              <a:t>anijionörotik</a:t>
            </a:r>
            <a:r>
              <a:rPr lang="tr-TR" sz="2000" i="1" dirty="0">
                <a:solidFill>
                  <a:srgbClr val="000000"/>
                </a:solidFill>
                <a:latin typeface="Calibri" pitchFamily="34" charset="0"/>
                <a:cs typeface="Calibri" pitchFamily="34" charset="0"/>
              </a:rPr>
              <a:t> bozukluklar” olarak, Sosyal Sigortalar Sağlık İşlemleri Tüzüğü’ne ekli listede </a:t>
            </a:r>
            <a:r>
              <a:rPr lang="tr-TR" sz="2000" i="1" dirty="0" smtClean="0">
                <a:solidFill>
                  <a:srgbClr val="000000"/>
                </a:solidFill>
                <a:latin typeface="Calibri" pitchFamily="34" charset="0"/>
                <a:cs typeface="Calibri" pitchFamily="34" charset="0"/>
              </a:rPr>
              <a:t>belirtilmiştir.</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SGK </a:t>
            </a:r>
            <a:r>
              <a:rPr lang="tr-TR" sz="2000" i="1" dirty="0">
                <a:solidFill>
                  <a:srgbClr val="000000"/>
                </a:solidFill>
                <a:latin typeface="Calibri" pitchFamily="34" charset="0"/>
                <a:cs typeface="Calibri" pitchFamily="34" charset="0"/>
              </a:rPr>
              <a:t>yıllık istatistiklerinde, titreşimden ileri gelen </a:t>
            </a:r>
            <a:r>
              <a:rPr lang="tr-TR" sz="2000" b="1" i="1" dirty="0">
                <a:solidFill>
                  <a:srgbClr val="000000"/>
                </a:solidFill>
                <a:latin typeface="Calibri" pitchFamily="34" charset="0"/>
                <a:cs typeface="Calibri" pitchFamily="34" charset="0"/>
              </a:rPr>
              <a:t>meslek hastalıklarına rastlanılmamaktadır.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Titreşimden </a:t>
            </a:r>
            <a:r>
              <a:rPr lang="tr-TR" sz="2000" i="1" dirty="0">
                <a:solidFill>
                  <a:srgbClr val="000000"/>
                </a:solidFill>
                <a:latin typeface="Calibri" pitchFamily="34" charset="0"/>
                <a:cs typeface="Calibri" pitchFamily="34" charset="0"/>
              </a:rPr>
              <a:t>oluşan meslek hastalığının </a:t>
            </a:r>
            <a:r>
              <a:rPr lang="tr-TR" sz="2000" b="1" i="1" dirty="0">
                <a:solidFill>
                  <a:srgbClr val="000000"/>
                </a:solidFill>
                <a:latin typeface="Calibri" pitchFamily="34" charset="0"/>
                <a:cs typeface="Calibri" pitchFamily="34" charset="0"/>
              </a:rPr>
              <a:t>yükümlülük süres</a:t>
            </a:r>
            <a:r>
              <a:rPr lang="tr-TR" sz="2000" i="1" dirty="0">
                <a:solidFill>
                  <a:srgbClr val="000000"/>
                </a:solidFill>
                <a:latin typeface="Calibri" pitchFamily="34" charset="0"/>
                <a:cs typeface="Calibri" pitchFamily="34" charset="0"/>
              </a:rPr>
              <a:t>i </a:t>
            </a:r>
            <a:r>
              <a:rPr lang="tr-TR" sz="2000" b="1" i="1" dirty="0">
                <a:solidFill>
                  <a:srgbClr val="000000"/>
                </a:solidFill>
                <a:latin typeface="Calibri" pitchFamily="34" charset="0"/>
                <a:cs typeface="Calibri" pitchFamily="34" charset="0"/>
              </a:rPr>
              <a:t>2 yıldır.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53119878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Yönetmeliklerdeki Ortak Yükümlülükler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latin typeface="Calibri" pitchFamily="34" charset="0"/>
              <a:cs typeface="Calibri" pitchFamily="34" charset="0"/>
            </a:endParaRPr>
          </a:p>
          <a:p>
            <a:pPr marL="914400" lvl="1" indent="-457200" defTabSz="449263">
              <a:buClr>
                <a:srgbClr val="000000"/>
              </a:buClr>
              <a:buSzPct val="100000"/>
              <a:buFont typeface="+mj-lt"/>
              <a:buAutoNum type="arabicPeriod"/>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tr-TR" sz="2000" i="1" dirty="0">
                <a:latin typeface="Calibri" pitchFamily="34" charset="0"/>
                <a:cs typeface="Calibri" pitchFamily="34" charset="0"/>
              </a:rPr>
              <a:t>Sağlık </a:t>
            </a:r>
            <a:r>
              <a:rPr lang="tr-TR" sz="2000" i="1" dirty="0" smtClean="0">
                <a:latin typeface="Calibri" pitchFamily="34" charset="0"/>
                <a:cs typeface="Calibri" pitchFamily="34" charset="0"/>
              </a:rPr>
              <a:t>Gözetimi,</a:t>
            </a:r>
          </a:p>
          <a:p>
            <a:pPr marL="914400" lvl="1" indent="-457200" defTabSz="449263">
              <a:buClr>
                <a:srgbClr val="000000"/>
              </a:buClr>
              <a:buSzPct val="100000"/>
              <a:buFont typeface="+mj-lt"/>
              <a:buAutoNum type="arabicPeriod"/>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tr-TR" sz="2000" i="1" dirty="0">
                <a:latin typeface="Calibri" pitchFamily="34" charset="0"/>
                <a:cs typeface="Calibri" pitchFamily="34" charset="0"/>
              </a:rPr>
              <a:t>Çalışanların </a:t>
            </a:r>
            <a:r>
              <a:rPr lang="tr-TR" sz="2000" i="1" dirty="0" smtClean="0">
                <a:latin typeface="Calibri" pitchFamily="34" charset="0"/>
                <a:cs typeface="Calibri" pitchFamily="34" charset="0"/>
              </a:rPr>
              <a:t>Bilgilendirilmesi,</a:t>
            </a:r>
          </a:p>
          <a:p>
            <a:pPr marL="914400" lvl="1" indent="-457200" defTabSz="449263">
              <a:buClr>
                <a:srgbClr val="000000"/>
              </a:buClr>
              <a:buSzPct val="100000"/>
              <a:buFont typeface="+mj-lt"/>
              <a:buAutoNum type="arabicPeriod"/>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tr-TR" sz="2000" i="1" dirty="0">
                <a:latin typeface="Calibri" pitchFamily="34" charset="0"/>
                <a:cs typeface="Calibri" pitchFamily="34" charset="0"/>
              </a:rPr>
              <a:t>Çalışanların </a:t>
            </a:r>
            <a:r>
              <a:rPr lang="tr-TR" sz="2000" i="1" dirty="0" smtClean="0">
                <a:latin typeface="Calibri" pitchFamily="34" charset="0"/>
                <a:cs typeface="Calibri" pitchFamily="34" charset="0"/>
              </a:rPr>
              <a:t>Eğitimi,</a:t>
            </a:r>
            <a:endParaRPr lang="tr-TR" sz="2000" i="1" dirty="0">
              <a:latin typeface="Calibri" pitchFamily="34" charset="0"/>
              <a:cs typeface="Calibri" pitchFamily="34" charset="0"/>
            </a:endParaRPr>
          </a:p>
          <a:p>
            <a:pPr marL="914400" lvl="1" indent="-457200" defTabSz="449263">
              <a:buClr>
                <a:srgbClr val="000000"/>
              </a:buClr>
              <a:buSzPct val="100000"/>
              <a:buFont typeface="+mj-lt"/>
              <a:buAutoNum type="arabicPeriod"/>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tr-TR" sz="2000" i="1" dirty="0">
                <a:latin typeface="Calibri" pitchFamily="34" charset="0"/>
                <a:cs typeface="Calibri" pitchFamily="34" charset="0"/>
              </a:rPr>
              <a:t>Risklerin </a:t>
            </a:r>
            <a:r>
              <a:rPr lang="tr-TR" sz="2000" i="1" dirty="0" smtClean="0">
                <a:latin typeface="Calibri" pitchFamily="34" charset="0"/>
                <a:cs typeface="Calibri" pitchFamily="34" charset="0"/>
              </a:rPr>
              <a:t>Değerlendirilmesi,</a:t>
            </a:r>
            <a:endParaRPr lang="tr-TR" sz="2000" i="1" dirty="0">
              <a:latin typeface="Calibri" pitchFamily="34" charset="0"/>
              <a:cs typeface="Calibri" pitchFamily="34" charset="0"/>
            </a:endParaRPr>
          </a:p>
          <a:p>
            <a:pPr marL="914400" lvl="1" indent="-457200" defTabSz="449263">
              <a:buClr>
                <a:srgbClr val="000000"/>
              </a:buClr>
              <a:buSzPct val="100000"/>
              <a:buFont typeface="+mj-lt"/>
              <a:buAutoNum type="arabicPeriod"/>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tr-TR" sz="2000" i="1" dirty="0" smtClean="0">
                <a:latin typeface="Calibri" pitchFamily="34" charset="0"/>
                <a:cs typeface="Calibri" pitchFamily="34" charset="0"/>
              </a:rPr>
              <a:t>Çalışanların </a:t>
            </a:r>
            <a:r>
              <a:rPr lang="tr-TR" sz="2000" i="1" dirty="0">
                <a:latin typeface="Calibri" pitchFamily="34" charset="0"/>
                <a:cs typeface="Calibri" pitchFamily="34" charset="0"/>
              </a:rPr>
              <a:t>Görüşlerinin Alınması ve Katılımlarının </a:t>
            </a:r>
            <a:r>
              <a:rPr lang="tr-TR" sz="2000" i="1" dirty="0" smtClean="0">
                <a:latin typeface="Calibri" pitchFamily="34" charset="0"/>
                <a:cs typeface="Calibri" pitchFamily="34" charset="0"/>
              </a:rPr>
              <a:t>Sağlanması,</a:t>
            </a:r>
            <a:endParaRPr lang="tr-TR" sz="2000" i="1" dirty="0">
              <a:latin typeface="Calibri" pitchFamily="34" charset="0"/>
              <a:cs typeface="Calibri" pitchFamily="34" charset="0"/>
            </a:endParaRPr>
          </a:p>
          <a:p>
            <a:pPr algn="ctr" defTabSz="449263">
              <a:buClr>
                <a:srgbClr val="000000"/>
              </a:buClr>
              <a:buSzPct val="10000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lang="tr-TR" sz="2000" dirty="0" smtClean="0">
              <a:cs typeface="Arial" pitchFamily="34" charset="0"/>
            </a:endParaRPr>
          </a:p>
          <a:p>
            <a:pPr algn="ctr" defTabSz="449263">
              <a:buClr>
                <a:srgbClr val="000000"/>
              </a:buClr>
              <a:buSzPct val="10000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lang="tr-TR" sz="2000" dirty="0">
              <a:cs typeface="Arial" pitchFamily="34" charset="0"/>
            </a:endParaRPr>
          </a:p>
          <a:p>
            <a:pPr algn="ctr" defTabSz="449263">
              <a:buClr>
                <a:srgbClr val="000000"/>
              </a:buClr>
              <a:buSzPct val="100000"/>
              <a:buFont typeface="Tahoma"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lang="tr-TR" sz="2000" dirty="0">
              <a:cs typeface="Arial"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806017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116163" y="2762498"/>
            <a:ext cx="8945949" cy="3631763"/>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115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Termal-Isıl Konfor</a:t>
            </a:r>
            <a:endParaRPr lang="tr-TR" sz="11500" b="1" dirty="0">
              <a:ln w="50800"/>
              <a:solidFill>
                <a:srgbClr val="FFFFFF">
                  <a:shade val="50000"/>
                </a:srgbClr>
              </a:solidFill>
              <a:effectLst>
                <a:glow rad="139700">
                  <a:srgbClr val="000000">
                    <a:satMod val="175000"/>
                    <a:alpha val="40000"/>
                  </a:srgbClr>
                </a:glow>
              </a:effectLst>
              <a:latin typeface="Calibri" pitchFamily="34" charset="0"/>
              <a:cs typeface="Calibri" pitchFamily="34"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3074" name="Picture 2" descr="C:\Users\ahmet\Desktop\Thermometer_Snowflake.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71775" y="57150"/>
            <a:ext cx="2895600" cy="266724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D:\DOKTOR\9-ISTUZMAN\1-EĞİTİM KURUMU\1. İstanbuluzman\ZZResim\Resim-İkon\animation.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57150"/>
            <a:ext cx="2409825" cy="270534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5735974"/>
      </p:ext>
    </p:extLst>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TERMAL KONFOR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2000" dirty="0" smtClean="0">
              <a:solidFill>
                <a:prstClr val="black"/>
              </a:solidFill>
              <a:latin typeface="Calibri"/>
              <a:cs typeface="+mn-cs"/>
            </a:endParaRPr>
          </a:p>
          <a:p>
            <a:pPr marL="108000" lvl="1" algn="ctr">
              <a:spcBef>
                <a:spcPts val="0"/>
              </a:spcBef>
              <a:spcAft>
                <a:spcPts val="0"/>
              </a:spcAft>
              <a:buSzPct val="105000"/>
              <a:defRPr/>
            </a:pPr>
            <a:r>
              <a:rPr lang="tr-TR" sz="2000" b="1" dirty="0">
                <a:solidFill>
                  <a:prstClr val="black"/>
                </a:solidFill>
                <a:latin typeface="Calibri"/>
                <a:cs typeface="+mn-cs"/>
              </a:rPr>
              <a:t>Bir işyerinde termal konfor denilince; O işyerinin hava sıcaklığı, nem yoğunluğu, hava akım hızı ve </a:t>
            </a:r>
            <a:r>
              <a:rPr lang="tr-TR" sz="2000" b="1" dirty="0" err="1">
                <a:solidFill>
                  <a:prstClr val="black"/>
                </a:solidFill>
                <a:latin typeface="Calibri"/>
                <a:cs typeface="+mn-cs"/>
              </a:rPr>
              <a:t>radyant</a:t>
            </a:r>
            <a:r>
              <a:rPr lang="tr-TR" sz="2000" b="1" dirty="0">
                <a:solidFill>
                  <a:prstClr val="black"/>
                </a:solidFill>
                <a:latin typeface="Calibri"/>
                <a:cs typeface="+mn-cs"/>
              </a:rPr>
              <a:t> ısısı akla gelmelidir. </a:t>
            </a:r>
            <a:endParaRPr lang="tr-TR" sz="2000" dirty="0" smtClean="0">
              <a:solidFill>
                <a:prstClr val="black"/>
              </a:solidFill>
              <a:latin typeface="Calibri"/>
              <a:cs typeface="+mn-cs"/>
            </a:endParaRP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r>
              <a:rPr lang="tr-TR" sz="2000" dirty="0" smtClean="0">
                <a:solidFill>
                  <a:prstClr val="black"/>
                </a:solidFill>
                <a:latin typeface="Calibri"/>
                <a:cs typeface="+mn-cs"/>
              </a:rPr>
              <a:t>Genel </a:t>
            </a:r>
            <a:r>
              <a:rPr lang="tr-TR" sz="2000" dirty="0">
                <a:solidFill>
                  <a:prstClr val="black"/>
                </a:solidFill>
                <a:latin typeface="Calibri"/>
                <a:cs typeface="+mn-cs"/>
              </a:rPr>
              <a:t>olarak bir işyerinde çalışanların büyük çoğunluğunun </a:t>
            </a:r>
            <a:r>
              <a:rPr lang="tr-TR" sz="2000" b="1" dirty="0">
                <a:solidFill>
                  <a:prstClr val="black"/>
                </a:solidFill>
                <a:latin typeface="Calibri"/>
                <a:cs typeface="+mn-cs"/>
              </a:rPr>
              <a:t>sıcaklık, nem, hava akımı </a:t>
            </a:r>
            <a:r>
              <a:rPr lang="tr-TR" sz="2000" dirty="0">
                <a:solidFill>
                  <a:prstClr val="black"/>
                </a:solidFill>
                <a:latin typeface="Calibri"/>
                <a:cs typeface="+mn-cs"/>
              </a:rPr>
              <a:t>gibi iklim koşulları </a:t>
            </a:r>
            <a:r>
              <a:rPr lang="tr-TR" sz="2000" dirty="0" smtClean="0">
                <a:solidFill>
                  <a:prstClr val="black"/>
                </a:solidFill>
                <a:latin typeface="Calibri"/>
                <a:cs typeface="+mn-cs"/>
              </a:rPr>
              <a:t>açısından, </a:t>
            </a:r>
            <a:r>
              <a:rPr lang="tr-TR" sz="2000" b="1" dirty="0">
                <a:solidFill>
                  <a:prstClr val="black"/>
                </a:solidFill>
                <a:latin typeface="Calibri"/>
                <a:cs typeface="+mn-cs"/>
              </a:rPr>
              <a:t>gerek bedensel, gerekse zihinsel faaliyetlerini sürdürürken</a:t>
            </a:r>
            <a:r>
              <a:rPr lang="tr-TR" sz="2000" dirty="0">
                <a:solidFill>
                  <a:prstClr val="black"/>
                </a:solidFill>
                <a:latin typeface="Calibri"/>
                <a:cs typeface="+mn-cs"/>
              </a:rPr>
              <a:t> belirli bir rahatlık içinde </a:t>
            </a:r>
            <a:r>
              <a:rPr lang="tr-TR" sz="2000" dirty="0" smtClean="0">
                <a:solidFill>
                  <a:prstClr val="black"/>
                </a:solidFill>
                <a:latin typeface="Calibri"/>
                <a:cs typeface="+mn-cs"/>
              </a:rPr>
              <a:t>bulunmalarına </a:t>
            </a:r>
            <a:r>
              <a:rPr lang="tr-TR" sz="2000" b="1" dirty="0" smtClean="0">
                <a:solidFill>
                  <a:prstClr val="black"/>
                </a:solidFill>
                <a:latin typeface="Calibri"/>
                <a:cs typeface="+mn-cs"/>
              </a:rPr>
              <a:t>«termal konfor» </a:t>
            </a:r>
            <a:r>
              <a:rPr lang="tr-TR" sz="2000" dirty="0" smtClean="0">
                <a:solidFill>
                  <a:prstClr val="black"/>
                </a:solidFill>
                <a:latin typeface="Calibri"/>
                <a:cs typeface="+mn-cs"/>
              </a:rPr>
              <a:t>denir. </a:t>
            </a:r>
          </a:p>
          <a:p>
            <a:pPr marL="108000" lvl="1" algn="ctr">
              <a:spcBef>
                <a:spcPts val="0"/>
              </a:spcBef>
              <a:spcAft>
                <a:spcPts val="0"/>
              </a:spcAft>
              <a:buSzPct val="105000"/>
              <a:defRPr/>
            </a:pPr>
            <a:endParaRPr lang="tr-TR" sz="2000" b="1" i="1" dirty="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TERMAL – ISIL KONFOR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656434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Hava Sıcaklığı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descr="C:\Users\ahmet\Desktop\weather-few-clouds.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8075" y="857250"/>
            <a:ext cx="1993900" cy="1993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20510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ORTAM ISISININ ETKİLERİ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4" y="1916111"/>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93750" lvl="1" indent="-285750">
              <a:spcBef>
                <a:spcPts val="0"/>
              </a:spcBef>
              <a:spcAft>
                <a:spcPts val="0"/>
              </a:spcAft>
              <a:buSzPct val="105000"/>
              <a:buFont typeface="Wingdings" pitchFamily="2" charset="2"/>
              <a:buChar char="§"/>
              <a:defRPr/>
            </a:pPr>
            <a:r>
              <a:rPr lang="tr-TR" sz="1400" i="1" dirty="0" smtClean="0">
                <a:solidFill>
                  <a:prstClr val="black"/>
                </a:solidFill>
                <a:latin typeface="Calibri"/>
                <a:cs typeface="Arial"/>
              </a:rPr>
              <a:t>Uyku </a:t>
            </a:r>
            <a:r>
              <a:rPr lang="tr-TR" sz="1400" i="1" dirty="0">
                <a:solidFill>
                  <a:prstClr val="black"/>
                </a:solidFill>
                <a:latin typeface="Calibri"/>
                <a:cs typeface="Arial"/>
              </a:rPr>
              <a:t>ve oturma </a:t>
            </a:r>
            <a:r>
              <a:rPr lang="tr-TR" sz="1400" i="1" dirty="0" smtClean="0">
                <a:solidFill>
                  <a:prstClr val="black"/>
                </a:solidFill>
                <a:latin typeface="Calibri"/>
                <a:cs typeface="Arial"/>
              </a:rPr>
              <a:t>halinde 		            : </a:t>
            </a:r>
            <a:r>
              <a:rPr lang="tr-TR" sz="1400" i="1" dirty="0">
                <a:solidFill>
                  <a:prstClr val="black"/>
                </a:solidFill>
                <a:latin typeface="Calibri"/>
                <a:cs typeface="Arial"/>
              </a:rPr>
              <a:t>63-100 </a:t>
            </a:r>
            <a:r>
              <a:rPr lang="tr-TR" sz="1400" i="1" dirty="0" err="1">
                <a:solidFill>
                  <a:prstClr val="black"/>
                </a:solidFill>
                <a:latin typeface="Calibri"/>
                <a:cs typeface="Arial"/>
              </a:rPr>
              <a:t>Kcal</a:t>
            </a:r>
            <a:r>
              <a:rPr lang="tr-TR" sz="1400" i="1" dirty="0">
                <a:solidFill>
                  <a:prstClr val="black"/>
                </a:solidFill>
                <a:latin typeface="Calibri"/>
                <a:cs typeface="Arial"/>
              </a:rPr>
              <a:t>/Saat,</a:t>
            </a:r>
          </a:p>
          <a:p>
            <a:pPr marL="393750" lvl="1" indent="-285750">
              <a:spcBef>
                <a:spcPts val="0"/>
              </a:spcBef>
              <a:spcAft>
                <a:spcPts val="0"/>
              </a:spcAft>
              <a:buSzPct val="105000"/>
              <a:buFont typeface="Wingdings" pitchFamily="2" charset="2"/>
              <a:buChar char="§"/>
              <a:defRPr/>
            </a:pPr>
            <a:r>
              <a:rPr lang="tr-TR" sz="1400" i="1" dirty="0" smtClean="0">
                <a:solidFill>
                  <a:prstClr val="black"/>
                </a:solidFill>
                <a:latin typeface="Calibri"/>
                <a:cs typeface="Arial"/>
              </a:rPr>
              <a:t>Hafif </a:t>
            </a:r>
            <a:r>
              <a:rPr lang="tr-TR" sz="1400" i="1" dirty="0">
                <a:solidFill>
                  <a:prstClr val="black"/>
                </a:solidFill>
                <a:latin typeface="Calibri"/>
                <a:cs typeface="Arial"/>
              </a:rPr>
              <a:t>işlerde (Oturma, hafif el ve ayakta çalışması</a:t>
            </a:r>
            <a:r>
              <a:rPr lang="tr-TR" sz="1400" i="1" dirty="0" smtClean="0">
                <a:solidFill>
                  <a:prstClr val="black"/>
                </a:solidFill>
                <a:latin typeface="Calibri"/>
                <a:cs typeface="Arial"/>
              </a:rPr>
              <a:t>)     : </a:t>
            </a:r>
            <a:r>
              <a:rPr lang="tr-TR" sz="1400" i="1" dirty="0">
                <a:solidFill>
                  <a:prstClr val="black"/>
                </a:solidFill>
                <a:latin typeface="Calibri"/>
                <a:cs typeface="Arial"/>
              </a:rPr>
              <a:t>100-200 </a:t>
            </a:r>
            <a:r>
              <a:rPr lang="tr-TR" sz="1400" i="1" dirty="0" err="1">
                <a:solidFill>
                  <a:prstClr val="black"/>
                </a:solidFill>
                <a:latin typeface="Calibri"/>
                <a:cs typeface="Arial"/>
              </a:rPr>
              <a:t>Kcal</a:t>
            </a:r>
            <a:r>
              <a:rPr lang="tr-TR" sz="1400" i="1" dirty="0">
                <a:solidFill>
                  <a:prstClr val="black"/>
                </a:solidFill>
                <a:latin typeface="Calibri"/>
                <a:cs typeface="Arial"/>
              </a:rPr>
              <a:t>/Saat,</a:t>
            </a:r>
          </a:p>
          <a:p>
            <a:pPr marL="393750" lvl="1" indent="-285750">
              <a:spcBef>
                <a:spcPts val="0"/>
              </a:spcBef>
              <a:spcAft>
                <a:spcPts val="0"/>
              </a:spcAft>
              <a:buSzPct val="105000"/>
              <a:buFont typeface="Wingdings" pitchFamily="2" charset="2"/>
              <a:buChar char="§"/>
              <a:defRPr/>
            </a:pPr>
            <a:r>
              <a:rPr lang="tr-TR" sz="1400" i="1" dirty="0" smtClean="0">
                <a:solidFill>
                  <a:prstClr val="black"/>
                </a:solidFill>
                <a:latin typeface="Calibri"/>
                <a:cs typeface="Arial"/>
              </a:rPr>
              <a:t>Orta </a:t>
            </a:r>
            <a:r>
              <a:rPr lang="tr-TR" sz="1400" i="1" dirty="0">
                <a:solidFill>
                  <a:prstClr val="black"/>
                </a:solidFill>
                <a:latin typeface="Calibri"/>
                <a:cs typeface="Arial"/>
              </a:rPr>
              <a:t>ağır işlerde (Oturarak ağır el ve ayak hareketi</a:t>
            </a:r>
            <a:r>
              <a:rPr lang="tr-TR" sz="1400" i="1" dirty="0" smtClean="0">
                <a:solidFill>
                  <a:prstClr val="black"/>
                </a:solidFill>
                <a:latin typeface="Calibri"/>
                <a:cs typeface="Arial"/>
              </a:rPr>
              <a:t>)   : </a:t>
            </a:r>
            <a:r>
              <a:rPr lang="tr-TR" sz="1400" i="1" dirty="0">
                <a:solidFill>
                  <a:prstClr val="black"/>
                </a:solidFill>
                <a:latin typeface="Calibri"/>
                <a:cs typeface="Arial"/>
              </a:rPr>
              <a:t>200-350 </a:t>
            </a:r>
            <a:r>
              <a:rPr lang="tr-TR" sz="1400" i="1" dirty="0" err="1">
                <a:solidFill>
                  <a:prstClr val="black"/>
                </a:solidFill>
                <a:latin typeface="Calibri"/>
                <a:cs typeface="Arial"/>
              </a:rPr>
              <a:t>Kcal</a:t>
            </a:r>
            <a:r>
              <a:rPr lang="tr-TR" sz="1400" i="1" dirty="0">
                <a:solidFill>
                  <a:prstClr val="black"/>
                </a:solidFill>
                <a:latin typeface="Calibri"/>
                <a:cs typeface="Arial"/>
              </a:rPr>
              <a:t>/Saat,</a:t>
            </a:r>
          </a:p>
          <a:p>
            <a:pPr marL="393750" lvl="1" indent="-285750">
              <a:spcBef>
                <a:spcPts val="0"/>
              </a:spcBef>
              <a:spcAft>
                <a:spcPts val="0"/>
              </a:spcAft>
              <a:buSzPct val="105000"/>
              <a:buFont typeface="Wingdings" pitchFamily="2" charset="2"/>
              <a:buChar char="§"/>
              <a:defRPr/>
            </a:pPr>
            <a:r>
              <a:rPr lang="tr-TR" sz="1400" i="1" dirty="0" smtClean="0">
                <a:solidFill>
                  <a:prstClr val="black"/>
                </a:solidFill>
                <a:latin typeface="Calibri"/>
                <a:cs typeface="Arial"/>
              </a:rPr>
              <a:t>Ağır </a:t>
            </a:r>
            <a:r>
              <a:rPr lang="tr-TR" sz="1400" i="1" dirty="0">
                <a:solidFill>
                  <a:prstClr val="black"/>
                </a:solidFill>
                <a:latin typeface="Calibri"/>
                <a:cs typeface="Arial"/>
              </a:rPr>
              <a:t>işlerde (Ağır bir malzemeyi taşımak veya itmek) </a:t>
            </a:r>
            <a:r>
              <a:rPr lang="tr-TR" sz="1400" i="1" dirty="0" smtClean="0">
                <a:solidFill>
                  <a:prstClr val="black"/>
                </a:solidFill>
                <a:latin typeface="Calibri"/>
                <a:cs typeface="Arial"/>
              </a:rPr>
              <a:t>: 350-500 </a:t>
            </a:r>
            <a:r>
              <a:rPr lang="tr-TR" sz="1400" i="1" dirty="0" err="1" smtClean="0">
                <a:solidFill>
                  <a:prstClr val="black"/>
                </a:solidFill>
                <a:latin typeface="Calibri"/>
                <a:cs typeface="Arial"/>
              </a:rPr>
              <a:t>Kcal</a:t>
            </a:r>
            <a:r>
              <a:rPr lang="tr-TR" sz="1400" i="1" dirty="0" smtClean="0">
                <a:solidFill>
                  <a:prstClr val="black"/>
                </a:solidFill>
                <a:latin typeface="Calibri"/>
                <a:cs typeface="Arial"/>
              </a:rPr>
              <a:t>/Saat,</a:t>
            </a:r>
          </a:p>
          <a:p>
            <a:pPr marL="108000" lvl="1">
              <a:spcBef>
                <a:spcPts val="0"/>
              </a:spcBef>
              <a:spcAft>
                <a:spcPts val="0"/>
              </a:spcAft>
              <a:buSzPct val="105000"/>
              <a:defRPr/>
            </a:pPr>
            <a:endParaRPr lang="tr-TR" sz="1400" i="1" dirty="0" smtClean="0">
              <a:solidFill>
                <a:prstClr val="black"/>
              </a:solidFill>
              <a:latin typeface="Calibri"/>
              <a:cs typeface="Arial"/>
            </a:endParaRPr>
          </a:p>
          <a:p>
            <a:pPr marL="108000" lvl="1">
              <a:spcBef>
                <a:spcPts val="0"/>
              </a:spcBef>
              <a:spcAft>
                <a:spcPts val="0"/>
              </a:spcAft>
              <a:buSzPct val="105000"/>
              <a:defRPr/>
            </a:pPr>
            <a:r>
              <a:rPr lang="tr-TR" sz="1400" b="1" i="1" dirty="0">
                <a:solidFill>
                  <a:prstClr val="black"/>
                </a:solidFill>
                <a:latin typeface="Calibri"/>
                <a:cs typeface="Arial"/>
              </a:rPr>
              <a:t>Yüksek sıcaklığın sebep olduğu rahatsızlıklar:</a:t>
            </a:r>
          </a:p>
          <a:p>
            <a:pPr marL="393750" lvl="1" indent="-180000">
              <a:spcBef>
                <a:spcPts val="0"/>
              </a:spcBef>
              <a:spcAft>
                <a:spcPts val="0"/>
              </a:spcAft>
              <a:buSzPct val="105000"/>
              <a:buFont typeface="Wingdings" pitchFamily="2" charset="2"/>
              <a:buChar char="§"/>
              <a:defRPr/>
            </a:pPr>
            <a:r>
              <a:rPr lang="tr-TR" sz="1400" i="1" dirty="0">
                <a:solidFill>
                  <a:prstClr val="black"/>
                </a:solidFill>
                <a:latin typeface="Calibri"/>
                <a:cs typeface="Arial"/>
              </a:rPr>
              <a:t>Vücut sıcaklık regülasyonunun bozulması ile, vücut sıcaklığının </a:t>
            </a:r>
            <a:r>
              <a:rPr lang="tr-TR" sz="1400" i="1" dirty="0" smtClean="0">
                <a:solidFill>
                  <a:prstClr val="black"/>
                </a:solidFill>
                <a:latin typeface="Calibri"/>
                <a:cs typeface="Arial"/>
              </a:rPr>
              <a:t>41 </a:t>
            </a:r>
            <a:r>
              <a:rPr lang="tr-TR" sz="1400" i="1" dirty="0">
                <a:solidFill>
                  <a:prstClr val="black"/>
                </a:solidFill>
                <a:latin typeface="Calibri"/>
                <a:cs typeface="Arial"/>
              </a:rPr>
              <a:t>dereceye kadar ulaşması sonucu, </a:t>
            </a:r>
            <a:r>
              <a:rPr lang="tr-TR" sz="1400" b="1" i="1" dirty="0" smtClean="0">
                <a:solidFill>
                  <a:prstClr val="black"/>
                </a:solidFill>
                <a:latin typeface="Calibri"/>
                <a:cs typeface="Arial"/>
              </a:rPr>
              <a:t>ısı çarpması </a:t>
            </a:r>
            <a:r>
              <a:rPr lang="tr-TR" sz="1400" i="1" dirty="0" smtClean="0">
                <a:solidFill>
                  <a:prstClr val="black"/>
                </a:solidFill>
                <a:latin typeface="Calibri"/>
                <a:cs typeface="Arial"/>
              </a:rPr>
              <a:t>olur,</a:t>
            </a:r>
            <a:endParaRPr lang="tr-TR" sz="1400" i="1" dirty="0">
              <a:solidFill>
                <a:prstClr val="black"/>
              </a:solidFill>
              <a:latin typeface="Calibri"/>
              <a:cs typeface="Arial"/>
            </a:endParaRPr>
          </a:p>
          <a:p>
            <a:pPr marL="393750" lvl="1" indent="-180000">
              <a:spcBef>
                <a:spcPts val="0"/>
              </a:spcBef>
              <a:spcAft>
                <a:spcPts val="0"/>
              </a:spcAft>
              <a:buSzPct val="105000"/>
              <a:buFont typeface="Wingdings" pitchFamily="2" charset="2"/>
              <a:buChar char="§"/>
              <a:defRPr/>
            </a:pPr>
            <a:r>
              <a:rPr lang="tr-TR" sz="1400" i="1" dirty="0">
                <a:solidFill>
                  <a:prstClr val="black"/>
                </a:solidFill>
                <a:latin typeface="Calibri"/>
                <a:cs typeface="Arial"/>
              </a:rPr>
              <a:t>Aşırı terleme nedeni ile kaslarda ani kasılmalar şeklinde </a:t>
            </a:r>
            <a:r>
              <a:rPr lang="tr-TR" sz="1400" b="1" i="1" dirty="0" smtClean="0">
                <a:solidFill>
                  <a:prstClr val="black"/>
                </a:solidFill>
                <a:latin typeface="Calibri"/>
                <a:cs typeface="Arial"/>
              </a:rPr>
              <a:t>ısı krampları </a:t>
            </a:r>
            <a:r>
              <a:rPr lang="tr-TR" sz="1400" i="1" dirty="0" smtClean="0">
                <a:solidFill>
                  <a:prstClr val="black"/>
                </a:solidFill>
                <a:latin typeface="Calibri"/>
                <a:cs typeface="Arial"/>
              </a:rPr>
              <a:t>olur,</a:t>
            </a:r>
            <a:endParaRPr lang="tr-TR" sz="1400" i="1" dirty="0">
              <a:solidFill>
                <a:prstClr val="black"/>
              </a:solidFill>
              <a:latin typeface="Calibri"/>
              <a:cs typeface="Arial"/>
            </a:endParaRPr>
          </a:p>
          <a:p>
            <a:pPr marL="393750" lvl="1" indent="-180000">
              <a:spcBef>
                <a:spcPts val="0"/>
              </a:spcBef>
              <a:spcAft>
                <a:spcPts val="0"/>
              </a:spcAft>
              <a:buSzPct val="105000"/>
              <a:buFont typeface="Wingdings" pitchFamily="2" charset="2"/>
              <a:buChar char="§"/>
              <a:defRPr/>
            </a:pPr>
            <a:r>
              <a:rPr lang="tr-TR" sz="1400" i="1" dirty="0">
                <a:solidFill>
                  <a:prstClr val="black"/>
                </a:solidFill>
                <a:latin typeface="Calibri"/>
                <a:cs typeface="Arial"/>
              </a:rPr>
              <a:t>Aşırı yükleme sonucu tansiyon düşüklüğüne, baş dönmesine yol açan </a:t>
            </a:r>
            <a:r>
              <a:rPr lang="tr-TR" sz="1400" b="1" i="1" dirty="0" smtClean="0">
                <a:solidFill>
                  <a:prstClr val="black"/>
                </a:solidFill>
                <a:latin typeface="Calibri"/>
                <a:cs typeface="Arial"/>
              </a:rPr>
              <a:t>ısı yorgunlukları </a:t>
            </a:r>
            <a:r>
              <a:rPr lang="tr-TR" sz="1400" i="1" dirty="0" smtClean="0">
                <a:solidFill>
                  <a:prstClr val="black"/>
                </a:solidFill>
                <a:latin typeface="Calibri"/>
                <a:cs typeface="Arial"/>
              </a:rPr>
              <a:t>olur,</a:t>
            </a:r>
            <a:endParaRPr lang="tr-TR" sz="1400" i="1" dirty="0">
              <a:solidFill>
                <a:prstClr val="black"/>
              </a:solidFill>
              <a:latin typeface="Calibri"/>
              <a:cs typeface="Arial"/>
            </a:endParaRPr>
          </a:p>
          <a:p>
            <a:pPr marL="393750" lvl="1" indent="-180000">
              <a:spcBef>
                <a:spcPts val="0"/>
              </a:spcBef>
              <a:spcAft>
                <a:spcPts val="0"/>
              </a:spcAft>
              <a:buSzPct val="105000"/>
              <a:buFont typeface="Wingdings" pitchFamily="2" charset="2"/>
              <a:buChar char="§"/>
              <a:defRPr/>
            </a:pPr>
            <a:r>
              <a:rPr lang="tr-TR" sz="1400" i="1" dirty="0">
                <a:solidFill>
                  <a:prstClr val="black"/>
                </a:solidFill>
                <a:latin typeface="Calibri"/>
                <a:cs typeface="Arial"/>
              </a:rPr>
              <a:t>Ayrıca, yüksek sıcaklık kaşıntılı kırmızı lekeler şeklinde deri bozukluklarına, moral bozukluklarına, konsantrasyon bozukluklarına ve aşırı duyarlılık ile endişeye sebep olabilir.</a:t>
            </a:r>
          </a:p>
          <a:p>
            <a:pPr marL="108000" lvl="1">
              <a:spcBef>
                <a:spcPts val="0"/>
              </a:spcBef>
              <a:spcAft>
                <a:spcPts val="0"/>
              </a:spcAft>
              <a:buSzPct val="105000"/>
              <a:defRPr/>
            </a:pPr>
            <a:endParaRPr lang="tr-TR" sz="1400" i="1" dirty="0">
              <a:solidFill>
                <a:prstClr val="black"/>
              </a:solidFill>
              <a:latin typeface="Calibri"/>
              <a:cs typeface="Arial"/>
            </a:endParaRPr>
          </a:p>
          <a:p>
            <a:pPr marL="108000" lvl="1">
              <a:spcBef>
                <a:spcPts val="0"/>
              </a:spcBef>
              <a:spcAft>
                <a:spcPts val="0"/>
              </a:spcAft>
              <a:buSzPct val="105000"/>
              <a:defRPr/>
            </a:pPr>
            <a:endParaRPr lang="tr-TR" sz="2000" i="1" dirty="0">
              <a:solidFill>
                <a:prstClr val="black"/>
              </a:solidFill>
              <a:latin typeface="Calibri"/>
              <a:cs typeface="Arial"/>
            </a:endParaRPr>
          </a:p>
          <a:p>
            <a:pPr marL="108000" lvl="1" algn="ctr">
              <a:spcBef>
                <a:spcPts val="0"/>
              </a:spcBef>
              <a:spcAft>
                <a:spcPts val="0"/>
              </a:spcAft>
              <a:buSzPct val="105000"/>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ORTAM ISISININ VÜCUT ÜZERİNE ETKİLERİ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79935532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VÜCUT ISISI (DERECE - C°)</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lvl="1" indent="-144000">
              <a:spcBef>
                <a:spcPts val="0"/>
              </a:spcBef>
              <a:buClr>
                <a:srgbClr val="0070C0"/>
              </a:buClr>
              <a:buSzPct val="110000"/>
              <a:buFont typeface="Wingdings" pitchFamily="2" charset="2"/>
              <a:buChar char="§"/>
              <a:defRPr/>
            </a:pPr>
            <a:endParaRPr lang="tr-TR" sz="2000" i="1" dirty="0" smtClean="0">
              <a:solidFill>
                <a:prstClr val="black"/>
              </a:solidFill>
              <a:latin typeface="Calibri"/>
              <a:cs typeface="+mn-cs"/>
            </a:endParaRPr>
          </a:p>
          <a:p>
            <a:pPr marL="324000" lvl="1" indent="-216000">
              <a:spcBef>
                <a:spcPts val="0"/>
              </a:spcBef>
              <a:spcAft>
                <a:spcPts val="0"/>
              </a:spcAft>
              <a:buSzPct val="105000"/>
              <a:buFont typeface="Wingdings" pitchFamily="2" charset="2"/>
              <a:buChar char="§"/>
              <a:defRPr/>
            </a:pPr>
            <a:r>
              <a:rPr lang="tr-TR" sz="2000" i="1" dirty="0" smtClean="0">
                <a:solidFill>
                  <a:prstClr val="black"/>
                </a:solidFill>
                <a:latin typeface="Calibri"/>
                <a:cs typeface="+mn-cs"/>
              </a:rPr>
              <a:t>Oral Isı	: 36,8</a:t>
            </a:r>
            <a:r>
              <a:rPr lang="tr-TR" sz="2000" i="1" dirty="0" smtClean="0">
                <a:solidFill>
                  <a:prstClr val="black"/>
                </a:solidFill>
                <a:latin typeface="Calibri"/>
                <a:cs typeface="Calibri"/>
              </a:rPr>
              <a:t>±0,4  (36,4-37,2)</a:t>
            </a:r>
            <a:endParaRPr lang="tr-TR" sz="2000" i="1" dirty="0">
              <a:solidFill>
                <a:prstClr val="black"/>
              </a:solidFill>
              <a:latin typeface="Calibri"/>
              <a:cs typeface="+mn-cs"/>
            </a:endParaRPr>
          </a:p>
          <a:p>
            <a:pPr marL="324000" lvl="1" indent="-216000">
              <a:spcBef>
                <a:spcPts val="0"/>
              </a:spcBef>
              <a:spcAft>
                <a:spcPts val="0"/>
              </a:spcAft>
              <a:buSzPct val="105000"/>
              <a:buFont typeface="Wingdings" pitchFamily="2" charset="2"/>
              <a:buChar char="§"/>
              <a:defRPr/>
            </a:pPr>
            <a:r>
              <a:rPr lang="tr-TR" sz="2000" i="1" dirty="0" err="1" smtClean="0">
                <a:solidFill>
                  <a:prstClr val="black"/>
                </a:solidFill>
                <a:latin typeface="Calibri"/>
                <a:cs typeface="+mn-cs"/>
              </a:rPr>
              <a:t>Rektal</a:t>
            </a:r>
            <a:r>
              <a:rPr lang="tr-TR" sz="2000" i="1" dirty="0" smtClean="0">
                <a:solidFill>
                  <a:prstClr val="black"/>
                </a:solidFill>
                <a:latin typeface="Calibri"/>
                <a:cs typeface="+mn-cs"/>
              </a:rPr>
              <a:t> Isı	: Oral Isı+0,6</a:t>
            </a:r>
          </a:p>
          <a:p>
            <a:pPr marL="324000" lvl="1" indent="-216000">
              <a:spcBef>
                <a:spcPts val="0"/>
              </a:spcBef>
              <a:spcAft>
                <a:spcPts val="0"/>
              </a:spcAft>
              <a:buSzPct val="105000"/>
              <a:buFont typeface="Wingdings" pitchFamily="2" charset="2"/>
              <a:buChar char="§"/>
              <a:defRPr/>
            </a:pPr>
            <a:r>
              <a:rPr lang="tr-TR" sz="2000" i="1" dirty="0" smtClean="0">
                <a:solidFill>
                  <a:prstClr val="black"/>
                </a:solidFill>
                <a:latin typeface="Calibri"/>
                <a:cs typeface="+mn-cs"/>
              </a:rPr>
              <a:t>0,5 derecelik artış-azalışlar patolojik kabul edilir.</a:t>
            </a:r>
          </a:p>
          <a:p>
            <a:pPr marL="108000" lvl="1">
              <a:spcBef>
                <a:spcPts val="0"/>
              </a:spcBef>
              <a:spcAft>
                <a:spcPts val="0"/>
              </a:spcAft>
              <a:buSzPct val="105000"/>
              <a:defRPr/>
            </a:pPr>
            <a:endParaRPr lang="tr-TR" sz="2000" i="1" dirty="0">
              <a:solidFill>
                <a:prstClr val="black"/>
              </a:solidFill>
              <a:latin typeface="Calibri"/>
              <a:cs typeface="+mn-cs"/>
            </a:endParaRPr>
          </a:p>
          <a:p>
            <a:pPr marL="800100" lvl="1" indent="-342900">
              <a:spcBef>
                <a:spcPts val="0"/>
              </a:spcBef>
              <a:spcAft>
                <a:spcPts val="0"/>
              </a:spcAft>
              <a:defRPr/>
            </a:pPr>
            <a:r>
              <a:rPr lang="tr-TR" sz="2000" i="1" dirty="0" err="1" smtClean="0">
                <a:solidFill>
                  <a:prstClr val="black"/>
                </a:solidFill>
                <a:latin typeface="Calibri"/>
                <a:cs typeface="+mn-cs"/>
              </a:rPr>
              <a:t>Hipotermi</a:t>
            </a:r>
            <a:r>
              <a:rPr lang="tr-TR" sz="2000" i="1" dirty="0" smtClean="0">
                <a:solidFill>
                  <a:prstClr val="black"/>
                </a:solidFill>
                <a:latin typeface="Calibri"/>
                <a:cs typeface="+mn-cs"/>
              </a:rPr>
              <a:t>	: &lt;34</a:t>
            </a:r>
          </a:p>
          <a:p>
            <a:pPr marL="800100" lvl="1" indent="-342900">
              <a:spcBef>
                <a:spcPts val="0"/>
              </a:spcBef>
              <a:spcAft>
                <a:spcPts val="0"/>
              </a:spcAft>
              <a:defRPr/>
            </a:pPr>
            <a:r>
              <a:rPr lang="tr-TR" sz="2000" i="1" dirty="0" err="1" smtClean="0">
                <a:solidFill>
                  <a:prstClr val="black"/>
                </a:solidFill>
                <a:latin typeface="Calibri"/>
                <a:cs typeface="+mn-cs"/>
              </a:rPr>
              <a:t>Normotermi</a:t>
            </a:r>
            <a:r>
              <a:rPr lang="tr-TR" sz="2000" i="1" dirty="0">
                <a:solidFill>
                  <a:prstClr val="black"/>
                </a:solidFill>
                <a:latin typeface="Calibri"/>
                <a:cs typeface="+mn-cs"/>
              </a:rPr>
              <a:t>	</a:t>
            </a:r>
            <a:r>
              <a:rPr lang="tr-TR" sz="2000" i="1" dirty="0" smtClean="0">
                <a:solidFill>
                  <a:prstClr val="black"/>
                </a:solidFill>
                <a:latin typeface="Calibri"/>
                <a:cs typeface="+mn-cs"/>
              </a:rPr>
              <a:t>: 36-38</a:t>
            </a:r>
          </a:p>
          <a:p>
            <a:pPr marL="800100" lvl="1" indent="-342900">
              <a:spcBef>
                <a:spcPts val="0"/>
              </a:spcBef>
              <a:spcAft>
                <a:spcPts val="0"/>
              </a:spcAft>
              <a:defRPr/>
            </a:pPr>
            <a:r>
              <a:rPr lang="tr-TR" sz="2000" i="1" dirty="0" smtClean="0">
                <a:solidFill>
                  <a:prstClr val="black"/>
                </a:solidFill>
                <a:latin typeface="Calibri"/>
                <a:cs typeface="+mn-cs"/>
              </a:rPr>
              <a:t>Ateş		: </a:t>
            </a:r>
            <a:r>
              <a:rPr lang="tr-TR" sz="2000" i="1" dirty="0" smtClean="0">
                <a:solidFill>
                  <a:prstClr val="black"/>
                </a:solidFill>
                <a:latin typeface="Calibri"/>
              </a:rPr>
              <a:t>38-40</a:t>
            </a:r>
            <a:endParaRPr lang="tr-TR" sz="2000" i="1" dirty="0" smtClean="0">
              <a:solidFill>
                <a:prstClr val="black"/>
              </a:solidFill>
              <a:latin typeface="Calibri"/>
              <a:cs typeface="+mn-cs"/>
            </a:endParaRPr>
          </a:p>
          <a:p>
            <a:pPr marL="800100" lvl="1" indent="-342900">
              <a:spcBef>
                <a:spcPts val="0"/>
              </a:spcBef>
              <a:spcAft>
                <a:spcPts val="0"/>
              </a:spcAft>
              <a:defRPr/>
            </a:pPr>
            <a:r>
              <a:rPr lang="tr-TR" sz="2000" i="1" dirty="0" err="1" smtClean="0">
                <a:solidFill>
                  <a:prstClr val="black"/>
                </a:solidFill>
                <a:latin typeface="Calibri"/>
                <a:cs typeface="+mn-cs"/>
              </a:rPr>
              <a:t>Hipertermi</a:t>
            </a:r>
            <a:r>
              <a:rPr lang="tr-TR" sz="2000" i="1" dirty="0" smtClean="0">
                <a:solidFill>
                  <a:prstClr val="black"/>
                </a:solidFill>
                <a:latin typeface="Calibri"/>
                <a:cs typeface="+mn-cs"/>
              </a:rPr>
              <a:t>	: </a:t>
            </a:r>
            <a:r>
              <a:rPr lang="tr-TR" sz="2000" i="1" dirty="0" smtClean="0">
                <a:solidFill>
                  <a:prstClr val="black"/>
                </a:solidFill>
                <a:latin typeface="Calibri"/>
              </a:rPr>
              <a:t>42-44</a:t>
            </a:r>
            <a:endParaRPr lang="tr-TR" sz="2000" i="1" dirty="0">
              <a:solidFill>
                <a:prstClr val="black"/>
              </a:solidFill>
              <a:latin typeface="Calibri"/>
              <a:cs typeface="+mn-cs"/>
            </a:endParaRPr>
          </a:p>
          <a:p>
            <a:pPr marL="198900" algn="ctr">
              <a:spcBef>
                <a:spcPts val="0"/>
              </a:spcBef>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VÜCUT ISISI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9" name="Metin kutusu 18"/>
          <p:cNvSpPr txBox="1"/>
          <p:nvPr/>
        </p:nvSpPr>
        <p:spPr>
          <a:xfrm>
            <a:off x="5643562" y="3857624"/>
            <a:ext cx="3038475" cy="584775"/>
          </a:xfrm>
          <a:prstGeom prst="rect">
            <a:avLst/>
          </a:prstGeom>
          <a:noFill/>
          <a:ln>
            <a:solidFill>
              <a:schemeClr val="bg1">
                <a:lumMod val="65000"/>
              </a:schemeClr>
            </a:solidFill>
          </a:ln>
        </p:spPr>
        <p:txBody>
          <a:bodyPr wrap="square" rtlCol="0">
            <a:spAutoFit/>
          </a:bodyPr>
          <a:lstStyle/>
          <a:p>
            <a:pPr algn="ctr"/>
            <a:r>
              <a:rPr lang="tr-TR" sz="3200" b="1" dirty="0" smtClean="0">
                <a:latin typeface="Calibri" pitchFamily="34" charset="0"/>
                <a:cs typeface="Calibri" pitchFamily="34" charset="0"/>
              </a:rPr>
              <a:t>H=M+R+C+E+D</a:t>
            </a:r>
            <a:endParaRPr lang="tr-TR" sz="3200" b="1" dirty="0">
              <a:latin typeface="Calibri" pitchFamily="34" charset="0"/>
              <a:cs typeface="Calibri" pitchFamily="34" charset="0"/>
            </a:endParaRPr>
          </a:p>
        </p:txBody>
      </p:sp>
    </p:spTree>
    <p:extLst>
      <p:ext uri="{BB962C8B-B14F-4D97-AF65-F5344CB8AC3E}">
        <p14:creationId xmlns:p14="http://schemas.microsoft.com/office/powerpoint/2010/main" val="13019485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VÜCUT ISISI – ORTAM ISISI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800" dirty="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H: </a:t>
            </a:r>
            <a:r>
              <a:rPr lang="tr-TR" sz="2000" b="1" dirty="0">
                <a:solidFill>
                  <a:prstClr val="black"/>
                </a:solidFill>
                <a:latin typeface="Calibri"/>
                <a:cs typeface="+mn-cs"/>
              </a:rPr>
              <a:t>Vücudun ısı yüküdür. </a:t>
            </a:r>
            <a:r>
              <a:rPr lang="tr-TR" sz="2000" dirty="0">
                <a:solidFill>
                  <a:prstClr val="black"/>
                </a:solidFill>
                <a:latin typeface="Calibri"/>
                <a:cs typeface="+mn-cs"/>
              </a:rPr>
              <a:t>Eğer, H pozitif ise, ısı kazancı, negatif ise ısı kaybı meydana gelir. H sıfır ise vücudun ısı dengesi sabit kalır.</a:t>
            </a:r>
          </a:p>
          <a:p>
            <a:pPr marL="108000" lvl="1" algn="ctr">
              <a:spcBef>
                <a:spcPts val="0"/>
              </a:spcBef>
              <a:spcAft>
                <a:spcPts val="0"/>
              </a:spcAft>
              <a:buSzPct val="105000"/>
              <a:defRPr/>
            </a:pPr>
            <a:endParaRPr lang="tr-TR" sz="900" dirty="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M: </a:t>
            </a:r>
            <a:r>
              <a:rPr lang="tr-TR" sz="2000" b="1" dirty="0">
                <a:solidFill>
                  <a:prstClr val="black"/>
                </a:solidFill>
                <a:latin typeface="Calibri"/>
                <a:cs typeface="+mn-cs"/>
              </a:rPr>
              <a:t>Metabolik </a:t>
            </a:r>
            <a:r>
              <a:rPr lang="tr-TR" sz="2000" b="1" dirty="0" smtClean="0">
                <a:solidFill>
                  <a:prstClr val="black"/>
                </a:solidFill>
                <a:latin typeface="Calibri"/>
                <a:cs typeface="+mn-cs"/>
              </a:rPr>
              <a:t>ısıdır.</a:t>
            </a:r>
            <a:r>
              <a:rPr lang="tr-TR" sz="2000" dirty="0" smtClean="0">
                <a:solidFill>
                  <a:prstClr val="black"/>
                </a:solidFill>
                <a:latin typeface="Calibri"/>
                <a:cs typeface="+mn-cs"/>
              </a:rPr>
              <a:t> </a:t>
            </a:r>
            <a:r>
              <a:rPr lang="tr-TR" sz="2000" dirty="0">
                <a:solidFill>
                  <a:prstClr val="black"/>
                </a:solidFill>
                <a:latin typeface="Calibri"/>
                <a:cs typeface="+mn-cs"/>
              </a:rPr>
              <a:t>V</a:t>
            </a:r>
            <a:r>
              <a:rPr lang="tr-TR" sz="2000" dirty="0" smtClean="0">
                <a:solidFill>
                  <a:prstClr val="black"/>
                </a:solidFill>
                <a:latin typeface="Calibri"/>
                <a:cs typeface="+mn-cs"/>
              </a:rPr>
              <a:t>ücudun </a:t>
            </a:r>
            <a:r>
              <a:rPr lang="tr-TR" sz="2000" dirty="0">
                <a:solidFill>
                  <a:prstClr val="black"/>
                </a:solidFill>
                <a:latin typeface="Calibri"/>
                <a:cs typeface="+mn-cs"/>
              </a:rPr>
              <a:t>bazal ve fiziksel çalışması sırasında açığa </a:t>
            </a:r>
            <a:r>
              <a:rPr lang="tr-TR" sz="2000" dirty="0" smtClean="0">
                <a:solidFill>
                  <a:prstClr val="black"/>
                </a:solidFill>
                <a:latin typeface="Calibri"/>
                <a:cs typeface="+mn-cs"/>
              </a:rPr>
              <a:t>çıkar. </a:t>
            </a:r>
            <a:r>
              <a:rPr lang="tr-TR" sz="2000" dirty="0">
                <a:solidFill>
                  <a:prstClr val="black"/>
                </a:solidFill>
                <a:latin typeface="Calibri"/>
                <a:cs typeface="+mn-cs"/>
              </a:rPr>
              <a:t>M</a:t>
            </a:r>
            <a:r>
              <a:rPr lang="tr-TR" sz="2000" dirty="0" smtClean="0">
                <a:solidFill>
                  <a:prstClr val="black"/>
                </a:solidFill>
                <a:latin typeface="Calibri"/>
                <a:cs typeface="+mn-cs"/>
              </a:rPr>
              <a:t> </a:t>
            </a:r>
            <a:r>
              <a:rPr lang="tr-TR" sz="2000" dirty="0">
                <a:solidFill>
                  <a:prstClr val="black"/>
                </a:solidFill>
                <a:latin typeface="Calibri"/>
                <a:cs typeface="+mn-cs"/>
              </a:rPr>
              <a:t>vücudun ısı yükünü </a:t>
            </a:r>
            <a:r>
              <a:rPr lang="tr-TR" sz="2000" b="1" dirty="0" smtClean="0">
                <a:solidFill>
                  <a:prstClr val="black"/>
                </a:solidFill>
                <a:latin typeface="Calibri"/>
                <a:cs typeface="+mn-cs"/>
              </a:rPr>
              <a:t>pozitif </a:t>
            </a:r>
            <a:r>
              <a:rPr lang="tr-TR" sz="2000" b="1" dirty="0">
                <a:solidFill>
                  <a:prstClr val="black"/>
                </a:solidFill>
                <a:latin typeface="Calibri"/>
                <a:cs typeface="+mn-cs"/>
              </a:rPr>
              <a:t>yönde etkiler.</a:t>
            </a: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VÜCUT ISISI – ORTAM ISISI İLİŞKİSİ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0961806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VÜCUT ISISI – ORTAM ISISI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r>
              <a:rPr lang="tr-TR" sz="2000" b="1" dirty="0" smtClean="0">
                <a:solidFill>
                  <a:prstClr val="black"/>
                </a:solidFill>
                <a:latin typeface="Calibri"/>
                <a:cs typeface="+mn-cs"/>
              </a:rPr>
              <a:t>R: </a:t>
            </a:r>
            <a:r>
              <a:rPr lang="tr-TR" sz="2000" b="1" dirty="0">
                <a:solidFill>
                  <a:prstClr val="black"/>
                </a:solidFill>
                <a:latin typeface="Calibri"/>
                <a:cs typeface="+mn-cs"/>
              </a:rPr>
              <a:t>Radyant </a:t>
            </a:r>
            <a:r>
              <a:rPr lang="tr-TR" sz="2000" b="1" dirty="0" smtClean="0">
                <a:solidFill>
                  <a:prstClr val="black"/>
                </a:solidFill>
                <a:latin typeface="Calibri"/>
                <a:cs typeface="+mn-cs"/>
              </a:rPr>
              <a:t>enerjidir. </a:t>
            </a:r>
            <a:r>
              <a:rPr lang="tr-TR" sz="2000" dirty="0" smtClean="0">
                <a:solidFill>
                  <a:prstClr val="black"/>
                </a:solidFill>
                <a:latin typeface="Calibri"/>
                <a:cs typeface="+mn-cs"/>
              </a:rPr>
              <a:t>İnsan; </a:t>
            </a:r>
            <a:r>
              <a:rPr lang="tr-TR" sz="2000" dirty="0" err="1">
                <a:solidFill>
                  <a:prstClr val="black"/>
                </a:solidFill>
                <a:latin typeface="Calibri"/>
                <a:cs typeface="+mn-cs"/>
              </a:rPr>
              <a:t>radyant</a:t>
            </a:r>
            <a:r>
              <a:rPr lang="tr-TR" sz="2000" dirty="0">
                <a:solidFill>
                  <a:prstClr val="black"/>
                </a:solidFill>
                <a:latin typeface="Calibri"/>
                <a:cs typeface="+mn-cs"/>
              </a:rPr>
              <a:t> enerji kaynağı olarak soğuk ortamlarda ısı </a:t>
            </a:r>
            <a:r>
              <a:rPr lang="tr-TR" sz="2000" dirty="0" smtClean="0">
                <a:solidFill>
                  <a:prstClr val="black"/>
                </a:solidFill>
                <a:latin typeface="Calibri"/>
                <a:cs typeface="+mn-cs"/>
              </a:rPr>
              <a:t>yayabilir </a:t>
            </a:r>
            <a:r>
              <a:rPr lang="tr-TR" sz="2000" dirty="0">
                <a:solidFill>
                  <a:prstClr val="black"/>
                </a:solidFill>
                <a:latin typeface="Calibri"/>
                <a:cs typeface="+mn-cs"/>
              </a:rPr>
              <a:t>veya </a:t>
            </a:r>
            <a:r>
              <a:rPr lang="tr-TR" sz="2000" dirty="0" smtClean="0">
                <a:solidFill>
                  <a:prstClr val="black"/>
                </a:solidFill>
                <a:latin typeface="Calibri"/>
                <a:cs typeface="+mn-cs"/>
              </a:rPr>
              <a:t>sıcak ortamlarda ısı kazanabilir</a:t>
            </a:r>
            <a:r>
              <a:rPr lang="tr-TR" sz="2000" dirty="0">
                <a:solidFill>
                  <a:prstClr val="black"/>
                </a:solidFill>
                <a:latin typeface="Calibri"/>
                <a:cs typeface="+mn-cs"/>
              </a:rPr>
              <a:t>. </a:t>
            </a:r>
            <a:r>
              <a:rPr lang="tr-TR" sz="2000" dirty="0" smtClean="0">
                <a:solidFill>
                  <a:prstClr val="black"/>
                </a:solidFill>
                <a:latin typeface="Calibri"/>
                <a:cs typeface="+mn-cs"/>
              </a:rPr>
              <a:t>R vücudun ısı yükünü </a:t>
            </a:r>
            <a:r>
              <a:rPr lang="tr-TR" sz="2000" b="1" dirty="0" smtClean="0">
                <a:solidFill>
                  <a:prstClr val="black"/>
                </a:solidFill>
                <a:latin typeface="Calibri"/>
                <a:cs typeface="+mn-cs"/>
              </a:rPr>
              <a:t>pozitif </a:t>
            </a:r>
            <a:r>
              <a:rPr lang="tr-TR" sz="2000" b="1" dirty="0">
                <a:solidFill>
                  <a:prstClr val="black"/>
                </a:solidFill>
                <a:latin typeface="Calibri"/>
                <a:cs typeface="+mn-cs"/>
              </a:rPr>
              <a:t>veya negatif olarak etkiler.</a:t>
            </a: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C: </a:t>
            </a:r>
            <a:r>
              <a:rPr lang="tr-TR" sz="2000" b="1" dirty="0" err="1">
                <a:solidFill>
                  <a:prstClr val="black"/>
                </a:solidFill>
                <a:latin typeface="Calibri"/>
                <a:cs typeface="+mn-cs"/>
              </a:rPr>
              <a:t>Konvektif</a:t>
            </a:r>
            <a:r>
              <a:rPr lang="tr-TR" sz="2000" b="1" dirty="0">
                <a:solidFill>
                  <a:prstClr val="black"/>
                </a:solidFill>
                <a:latin typeface="Calibri"/>
                <a:cs typeface="+mn-cs"/>
              </a:rPr>
              <a:t> ısı yüküdür. </a:t>
            </a:r>
            <a:r>
              <a:rPr lang="tr-TR" sz="2000" dirty="0">
                <a:solidFill>
                  <a:prstClr val="black"/>
                </a:solidFill>
                <a:latin typeface="Calibri"/>
                <a:cs typeface="+mn-cs"/>
              </a:rPr>
              <a:t>Isı enerjisinin hava molekülleri ile taşınması </a:t>
            </a:r>
            <a:r>
              <a:rPr lang="tr-TR" sz="2000" dirty="0" smtClean="0">
                <a:solidFill>
                  <a:prstClr val="black"/>
                </a:solidFill>
                <a:latin typeface="Calibri"/>
                <a:cs typeface="+mn-cs"/>
              </a:rPr>
              <a:t>sonucunda </a:t>
            </a:r>
            <a:r>
              <a:rPr lang="tr-TR" sz="2000" dirty="0">
                <a:solidFill>
                  <a:prstClr val="black"/>
                </a:solidFill>
                <a:latin typeface="Calibri"/>
                <a:cs typeface="+mn-cs"/>
              </a:rPr>
              <a:t>meydana gelir. Ortam sıcaklığı cilt sıcaklığından fazla ise cilt sıcaklığı artacak, tersi ise cilt sıcaklığı düşecektir. </a:t>
            </a:r>
            <a:r>
              <a:rPr lang="tr-TR" sz="2000" dirty="0" smtClean="0">
                <a:solidFill>
                  <a:prstClr val="black"/>
                </a:solidFill>
                <a:latin typeface="Calibri"/>
                <a:cs typeface="+mn-cs"/>
              </a:rPr>
              <a:t>C </a:t>
            </a:r>
            <a:r>
              <a:rPr lang="tr-TR" sz="2000" dirty="0" smtClean="0">
                <a:solidFill>
                  <a:prstClr val="black"/>
                </a:solidFill>
                <a:latin typeface="Calibri"/>
                <a:cs typeface="Arial"/>
              </a:rPr>
              <a:t>vücudun </a:t>
            </a:r>
            <a:r>
              <a:rPr lang="tr-TR" sz="2000" dirty="0">
                <a:solidFill>
                  <a:prstClr val="black"/>
                </a:solidFill>
                <a:latin typeface="Calibri"/>
                <a:cs typeface="Arial"/>
              </a:rPr>
              <a:t>ısı yükünü </a:t>
            </a:r>
            <a:r>
              <a:rPr lang="tr-TR" sz="2000" b="1" dirty="0">
                <a:solidFill>
                  <a:prstClr val="black"/>
                </a:solidFill>
                <a:latin typeface="Calibri"/>
                <a:cs typeface="Arial"/>
              </a:rPr>
              <a:t>pozitif veya negatif olarak etkiler.</a:t>
            </a:r>
          </a:p>
          <a:p>
            <a:pPr marL="108000" lvl="1" algn="ctr">
              <a:spcBef>
                <a:spcPts val="0"/>
              </a:spcBef>
              <a:spcAft>
                <a:spcPts val="0"/>
              </a:spcAft>
              <a:buSzPct val="105000"/>
              <a:defRPr/>
            </a:pPr>
            <a:endParaRPr lang="tr-TR" sz="2000" b="1" dirty="0">
              <a:solidFill>
                <a:prstClr val="black"/>
              </a:solidFill>
              <a:latin typeface="Calibri"/>
              <a:cs typeface="+mn-cs"/>
            </a:endParaRPr>
          </a:p>
          <a:p>
            <a:pPr marL="108000" lvl="1" algn="ctr">
              <a:spcBef>
                <a:spcPts val="0"/>
              </a:spcBef>
              <a:spcAft>
                <a:spcPts val="0"/>
              </a:spcAft>
              <a:buSzPct val="105000"/>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VÜCUT ISISI – ORTAM ISISI İLİŞKİSİ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75421926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VÜCUT ISISI – ORTAM ISISI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2000" b="1" dirty="0" smtClean="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E: </a:t>
            </a:r>
            <a:r>
              <a:rPr lang="tr-TR" sz="2000" b="1" dirty="0">
                <a:solidFill>
                  <a:prstClr val="black"/>
                </a:solidFill>
                <a:latin typeface="Calibri"/>
                <a:cs typeface="+mn-cs"/>
              </a:rPr>
              <a:t>Buharlaşma (terleme) </a:t>
            </a:r>
            <a:r>
              <a:rPr lang="tr-TR" sz="2000" dirty="0">
                <a:solidFill>
                  <a:prstClr val="black"/>
                </a:solidFill>
                <a:latin typeface="Calibri"/>
                <a:cs typeface="+mn-cs"/>
              </a:rPr>
              <a:t>yoluyla vücuttan atılan ısıdır. Her zaman vücudun ısı yükünü </a:t>
            </a:r>
            <a:r>
              <a:rPr lang="tr-TR" sz="2000" b="1" dirty="0">
                <a:solidFill>
                  <a:prstClr val="black"/>
                </a:solidFill>
                <a:latin typeface="Calibri"/>
                <a:cs typeface="+mn-cs"/>
              </a:rPr>
              <a:t>negatif olarak etkiler ve ısı kaybı sağlar.</a:t>
            </a: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D: </a:t>
            </a:r>
            <a:r>
              <a:rPr lang="tr-TR" sz="2000" dirty="0">
                <a:solidFill>
                  <a:prstClr val="black"/>
                </a:solidFill>
                <a:latin typeface="Calibri"/>
                <a:cs typeface="+mn-cs"/>
              </a:rPr>
              <a:t>Vücudun herhangi </a:t>
            </a:r>
            <a:r>
              <a:rPr lang="tr-TR" sz="2000" b="1" dirty="0">
                <a:solidFill>
                  <a:prstClr val="black"/>
                </a:solidFill>
                <a:latin typeface="Calibri"/>
                <a:cs typeface="+mn-cs"/>
              </a:rPr>
              <a:t>bir madde ile direkt teması </a:t>
            </a:r>
            <a:r>
              <a:rPr lang="tr-TR" sz="2000" dirty="0">
                <a:solidFill>
                  <a:prstClr val="black"/>
                </a:solidFill>
                <a:latin typeface="Calibri"/>
                <a:cs typeface="+mn-cs"/>
              </a:rPr>
              <a:t>sonucunda ısı kazanması veya kaybetmesidir. D vücudun ısı yükünü </a:t>
            </a:r>
            <a:r>
              <a:rPr lang="tr-TR" sz="2000" b="1" dirty="0">
                <a:solidFill>
                  <a:prstClr val="black"/>
                </a:solidFill>
                <a:latin typeface="Calibri"/>
                <a:cs typeface="+mn-cs"/>
              </a:rPr>
              <a:t>pozitif veya negatif olarak etkiler.</a:t>
            </a:r>
          </a:p>
          <a:p>
            <a:pPr marL="108000" lvl="1" algn="ctr">
              <a:spcBef>
                <a:spcPts val="0"/>
              </a:spcBef>
              <a:spcAft>
                <a:spcPts val="0"/>
              </a:spcAft>
              <a:buSzPct val="105000"/>
              <a:defRPr/>
            </a:pPr>
            <a:endParaRPr lang="tr-TR" sz="2000" b="1" dirty="0">
              <a:solidFill>
                <a:prstClr val="black"/>
              </a:solidFill>
              <a:latin typeface="Calibri"/>
              <a:cs typeface="+mn-cs"/>
            </a:endParaRPr>
          </a:p>
          <a:p>
            <a:pPr marL="108000" lvl="1" algn="ctr">
              <a:spcBef>
                <a:spcPts val="0"/>
              </a:spcBef>
              <a:spcAft>
                <a:spcPts val="0"/>
              </a:spcAft>
              <a:buSzPct val="105000"/>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VÜCUT ISISI – ORTAM ISISI İLİŞKİSİ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9649051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prstClr val="black"/>
              </a:solidFill>
            </a:endParaRPr>
          </a:p>
        </p:txBody>
      </p:sp>
      <p:sp>
        <p:nvSpPr>
          <p:cNvPr id="12"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VÜCUT ISISI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8"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3" name="Nesne 2"/>
          <p:cNvGraphicFramePr>
            <a:graphicFrameLocks noChangeAspect="1"/>
          </p:cNvGraphicFramePr>
          <p:nvPr>
            <p:extLst>
              <p:ext uri="{D42A27DB-BD31-4B8C-83A1-F6EECF244321}">
                <p14:modId xmlns:p14="http://schemas.microsoft.com/office/powerpoint/2010/main" val="510000989"/>
              </p:ext>
            </p:extLst>
          </p:nvPr>
        </p:nvGraphicFramePr>
        <p:xfrm>
          <a:off x="205581" y="2476499"/>
          <a:ext cx="8732838" cy="1685925"/>
        </p:xfrm>
        <a:graphic>
          <a:graphicData uri="http://schemas.openxmlformats.org/presentationml/2006/ole">
            <mc:AlternateContent xmlns:mc="http://schemas.openxmlformats.org/markup-compatibility/2006">
              <mc:Choice xmlns:v="urn:schemas-microsoft-com:vml" Requires="v">
                <p:oleObj spid="_x0000_s9493" name="Çalışma Sayfası" r:id="rId5" imgW="10077579" imgH="1466910" progId="Excel.Sheet.12">
                  <p:embed/>
                </p:oleObj>
              </mc:Choice>
              <mc:Fallback>
                <p:oleObj name="Çalışma Sayfası" r:id="rId5" imgW="10077579" imgH="1466910" progId="Excel.Sheet.12">
                  <p:embed/>
                  <p:pic>
                    <p:nvPicPr>
                      <p:cNvPr id="0" name=""/>
                      <p:cNvPicPr/>
                      <p:nvPr/>
                    </p:nvPicPr>
                    <p:blipFill>
                      <a:blip r:embed="rId6"/>
                      <a:stretch>
                        <a:fillRect/>
                      </a:stretch>
                    </p:blipFill>
                    <p:spPr>
                      <a:xfrm>
                        <a:off x="205581" y="2476499"/>
                        <a:ext cx="8732838" cy="1685925"/>
                      </a:xfrm>
                      <a:prstGeom prst="rect">
                        <a:avLst/>
                      </a:prstGeom>
                    </p:spPr>
                  </p:pic>
                </p:oleObj>
              </mc:Fallback>
            </mc:AlternateContent>
          </a:graphicData>
        </a:graphic>
      </p:graphicFrame>
      <p:sp>
        <p:nvSpPr>
          <p:cNvPr id="2" name="Metin kutusu 1"/>
          <p:cNvSpPr txBox="1"/>
          <p:nvPr/>
        </p:nvSpPr>
        <p:spPr>
          <a:xfrm>
            <a:off x="2743200" y="1543049"/>
            <a:ext cx="3038475" cy="584775"/>
          </a:xfrm>
          <a:prstGeom prst="rect">
            <a:avLst/>
          </a:prstGeom>
          <a:noFill/>
          <a:ln>
            <a:solidFill>
              <a:schemeClr val="bg1">
                <a:lumMod val="65000"/>
              </a:schemeClr>
            </a:solidFill>
          </a:ln>
        </p:spPr>
        <p:txBody>
          <a:bodyPr wrap="square" rtlCol="0">
            <a:spAutoFit/>
          </a:bodyPr>
          <a:lstStyle/>
          <a:p>
            <a:pPr algn="ctr"/>
            <a:r>
              <a:rPr lang="tr-TR" sz="3200" b="1" dirty="0" smtClean="0">
                <a:solidFill>
                  <a:prstClr val="black"/>
                </a:solidFill>
                <a:latin typeface="Calibri" pitchFamily="34" charset="0"/>
                <a:cs typeface="Calibri" pitchFamily="34" charset="0"/>
              </a:rPr>
              <a:t>H=M+R+C+E+D</a:t>
            </a:r>
            <a:endParaRPr lang="tr-TR" sz="3200" b="1" dirty="0">
              <a:solidFill>
                <a:prstClr val="black"/>
              </a:solidFill>
              <a:latin typeface="Calibri" pitchFamily="34" charset="0"/>
              <a:cs typeface="Calibri" pitchFamily="34" charset="0"/>
            </a:endParaRPr>
          </a:p>
        </p:txBody>
      </p:sp>
    </p:spTree>
    <p:extLst>
      <p:ext uri="{BB962C8B-B14F-4D97-AF65-F5344CB8AC3E}">
        <p14:creationId xmlns:p14="http://schemas.microsoft.com/office/powerpoint/2010/main" val="3728897514"/>
      </p:ext>
    </p:extLst>
  </p:cSld>
  <p:clrMapOvr>
    <a:masterClrMapping/>
  </p:clrMapOvr>
  <p:transition>
    <p:wedge/>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a:solidFill>
                <a:prstClr val="black"/>
              </a:solidFill>
            </a:endParaRPr>
          </a:p>
        </p:txBody>
      </p:sp>
      <p:sp>
        <p:nvSpPr>
          <p:cNvPr id="8"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7"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Nem </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descr="C:\Users\ahmet\Desktop\stock_weather-snow.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86919" y="546801"/>
            <a:ext cx="2570162" cy="257016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05749690"/>
      </p:ext>
    </p:extLst>
  </p:cSld>
  <p:clrMapOvr>
    <a:masterClrMapping/>
  </p:clrMapOvr>
  <p:transition>
    <p:wedge/>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NEM</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900" dirty="0" smtClean="0">
              <a:solidFill>
                <a:prstClr val="black"/>
              </a:solidFill>
              <a:latin typeface="Calibri"/>
              <a:cs typeface="+mn-cs"/>
            </a:endParaRPr>
          </a:p>
          <a:p>
            <a:pPr marL="108000" lvl="1" algn="ctr">
              <a:spcBef>
                <a:spcPts val="0"/>
              </a:spcBef>
              <a:spcAft>
                <a:spcPts val="0"/>
              </a:spcAft>
              <a:buSzPct val="105000"/>
              <a:defRPr/>
            </a:pPr>
            <a:r>
              <a:rPr lang="tr-TR" sz="2000" dirty="0" smtClean="0">
                <a:solidFill>
                  <a:prstClr val="black"/>
                </a:solidFill>
                <a:latin typeface="Calibri"/>
                <a:cs typeface="+mn-cs"/>
              </a:rPr>
              <a:t>Havada belli bir miktarda nem bulunur. Havadaki </a:t>
            </a:r>
            <a:r>
              <a:rPr lang="tr-TR" sz="2000" dirty="0">
                <a:solidFill>
                  <a:prstClr val="black"/>
                </a:solidFill>
                <a:latin typeface="Calibri"/>
                <a:cs typeface="+mn-cs"/>
              </a:rPr>
              <a:t>nem miktarı </a:t>
            </a:r>
            <a:r>
              <a:rPr lang="tr-TR" sz="2000" b="1" dirty="0">
                <a:solidFill>
                  <a:prstClr val="black"/>
                </a:solidFill>
                <a:latin typeface="Calibri"/>
                <a:cs typeface="+mn-cs"/>
              </a:rPr>
              <a:t>mutlak ve bağıl nem </a:t>
            </a:r>
            <a:r>
              <a:rPr lang="tr-TR" sz="2000" dirty="0">
                <a:solidFill>
                  <a:prstClr val="black"/>
                </a:solidFill>
                <a:latin typeface="Calibri"/>
                <a:cs typeface="+mn-cs"/>
              </a:rPr>
              <a:t>olarak ifade edilir</a:t>
            </a:r>
            <a:r>
              <a:rPr lang="tr-TR" sz="2000" dirty="0" smtClean="0">
                <a:solidFill>
                  <a:prstClr val="black"/>
                </a:solidFill>
                <a:latin typeface="Calibri"/>
                <a:cs typeface="+mn-cs"/>
              </a:rPr>
              <a:t>.</a:t>
            </a: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endParaRPr lang="tr-TR" sz="900" dirty="0">
              <a:solidFill>
                <a:prstClr val="black"/>
              </a:solidFill>
              <a:latin typeface="Calibri"/>
              <a:cs typeface="+mn-cs"/>
            </a:endParaRPr>
          </a:p>
          <a:p>
            <a:pPr marL="144000" lvl="1" indent="-324000">
              <a:spcBef>
                <a:spcPts val="0"/>
              </a:spcBef>
              <a:spcAft>
                <a:spcPts val="600"/>
              </a:spcAft>
              <a:buSzPct val="105000"/>
              <a:buFont typeface="+mj-lt"/>
              <a:buAutoNum type="arabicPeriod"/>
              <a:defRPr/>
            </a:pPr>
            <a:r>
              <a:rPr lang="tr-TR" sz="2000" b="1" i="1" dirty="0" smtClean="0">
                <a:solidFill>
                  <a:prstClr val="black"/>
                </a:solidFill>
                <a:latin typeface="Calibri"/>
                <a:cs typeface="+mn-cs"/>
              </a:rPr>
              <a:t>Mutlak </a:t>
            </a:r>
            <a:r>
              <a:rPr lang="tr-TR" sz="2000" b="1" i="1" dirty="0">
                <a:solidFill>
                  <a:prstClr val="black"/>
                </a:solidFill>
                <a:latin typeface="Calibri"/>
                <a:cs typeface="+mn-cs"/>
              </a:rPr>
              <a:t>nem; </a:t>
            </a:r>
            <a:r>
              <a:rPr lang="tr-TR" sz="2000" i="1" dirty="0">
                <a:solidFill>
                  <a:prstClr val="black"/>
                </a:solidFill>
                <a:latin typeface="Calibri"/>
                <a:cs typeface="+mn-cs"/>
              </a:rPr>
              <a:t>b</a:t>
            </a:r>
            <a:r>
              <a:rPr lang="tr-TR" sz="2000" i="1" dirty="0" smtClean="0">
                <a:solidFill>
                  <a:prstClr val="black"/>
                </a:solidFill>
                <a:latin typeface="Calibri"/>
                <a:cs typeface="+mn-cs"/>
              </a:rPr>
              <a:t>irim </a:t>
            </a:r>
            <a:r>
              <a:rPr lang="tr-TR" sz="2000" i="1" dirty="0">
                <a:solidFill>
                  <a:prstClr val="black"/>
                </a:solidFill>
                <a:latin typeface="Calibri"/>
                <a:cs typeface="+mn-cs"/>
              </a:rPr>
              <a:t>havadaki </a:t>
            </a:r>
            <a:r>
              <a:rPr lang="tr-TR" sz="2000" b="1" i="1" dirty="0">
                <a:solidFill>
                  <a:prstClr val="black"/>
                </a:solidFill>
                <a:latin typeface="Calibri"/>
                <a:cs typeface="+mn-cs"/>
              </a:rPr>
              <a:t>su buharı miktarı</a:t>
            </a:r>
            <a:r>
              <a:rPr lang="tr-TR" sz="2000" i="1" dirty="0">
                <a:solidFill>
                  <a:prstClr val="black"/>
                </a:solidFill>
                <a:latin typeface="Calibri"/>
                <a:cs typeface="+mn-cs"/>
              </a:rPr>
              <a:t>dır</a:t>
            </a:r>
            <a:r>
              <a:rPr lang="tr-TR" sz="2000" i="1" dirty="0" smtClean="0">
                <a:solidFill>
                  <a:prstClr val="black"/>
                </a:solidFill>
                <a:latin typeface="Calibri"/>
                <a:cs typeface="+mn-cs"/>
              </a:rPr>
              <a:t>.</a:t>
            </a:r>
          </a:p>
          <a:p>
            <a:pPr marL="144000" lvl="1" indent="-324000">
              <a:spcBef>
                <a:spcPts val="0"/>
              </a:spcBef>
              <a:spcAft>
                <a:spcPts val="600"/>
              </a:spcAft>
              <a:buSzPct val="105000"/>
              <a:buFont typeface="+mj-lt"/>
              <a:buAutoNum type="arabicPeriod"/>
              <a:defRPr/>
            </a:pPr>
            <a:r>
              <a:rPr lang="tr-TR" sz="2000" b="1" i="1" dirty="0" smtClean="0">
                <a:solidFill>
                  <a:prstClr val="black"/>
                </a:solidFill>
                <a:latin typeface="Calibri"/>
                <a:cs typeface="+mn-cs"/>
              </a:rPr>
              <a:t>Bağıl nem</a:t>
            </a:r>
            <a:r>
              <a:rPr lang="tr-TR" sz="2000" i="1" dirty="0" smtClean="0">
                <a:solidFill>
                  <a:prstClr val="black"/>
                </a:solidFill>
                <a:latin typeface="Calibri"/>
                <a:cs typeface="+mn-cs"/>
              </a:rPr>
              <a:t>; aynı </a:t>
            </a:r>
            <a:r>
              <a:rPr lang="tr-TR" sz="2000" i="1" dirty="0">
                <a:solidFill>
                  <a:prstClr val="black"/>
                </a:solidFill>
                <a:latin typeface="Calibri"/>
                <a:cs typeface="+mn-cs"/>
              </a:rPr>
              <a:t>sıcaklıkta </a:t>
            </a:r>
            <a:r>
              <a:rPr lang="tr-TR" sz="2000" b="1" i="1" dirty="0">
                <a:solidFill>
                  <a:prstClr val="black"/>
                </a:solidFill>
                <a:latin typeface="Calibri"/>
                <a:cs typeface="+mn-cs"/>
              </a:rPr>
              <a:t>doymuş havadaki mutlak </a:t>
            </a:r>
            <a:r>
              <a:rPr lang="tr-TR" sz="2000" b="1" i="1" dirty="0" smtClean="0">
                <a:solidFill>
                  <a:prstClr val="black"/>
                </a:solidFill>
                <a:latin typeface="Calibri"/>
                <a:cs typeface="+mn-cs"/>
              </a:rPr>
              <a:t>nemin, </a:t>
            </a:r>
            <a:r>
              <a:rPr lang="tr-TR" sz="2000" b="1" i="1" dirty="0">
                <a:solidFill>
                  <a:prstClr val="black"/>
                </a:solidFill>
                <a:latin typeface="Calibri"/>
                <a:cs typeface="+mn-cs"/>
              </a:rPr>
              <a:t>yüzde kaçını ifade ettiğini gösterir</a:t>
            </a:r>
            <a:r>
              <a:rPr lang="tr-TR" sz="2000" b="1" i="1" dirty="0" smtClean="0">
                <a:solidFill>
                  <a:prstClr val="black"/>
                </a:solidFill>
                <a:latin typeface="Calibri"/>
                <a:cs typeface="+mn-cs"/>
              </a:rPr>
              <a:t>.</a:t>
            </a:r>
          </a:p>
          <a:p>
            <a:pPr marL="207450" lvl="1" indent="-171450">
              <a:spcBef>
                <a:spcPts val="0"/>
              </a:spcBef>
              <a:spcAft>
                <a:spcPts val="0"/>
              </a:spcAft>
              <a:buSzPct val="105000"/>
              <a:buFont typeface="Wingdings" pitchFamily="2" charset="2"/>
              <a:buChar char="q"/>
              <a:defRPr/>
            </a:pPr>
            <a:endParaRPr lang="tr-TR" sz="900" i="1" dirty="0" smtClean="0">
              <a:solidFill>
                <a:prstClr val="black"/>
              </a:solidFill>
              <a:latin typeface="Calibri"/>
              <a:cs typeface="+mn-cs"/>
            </a:endParaRPr>
          </a:p>
          <a:p>
            <a:pPr marL="108000" lvl="1">
              <a:spcBef>
                <a:spcPts val="0"/>
              </a:spcBef>
              <a:spcAft>
                <a:spcPts val="0"/>
              </a:spcAft>
              <a:buSzPct val="105000"/>
              <a:defRPr/>
            </a:pPr>
            <a:endParaRPr lang="tr-TR" sz="2000" dirty="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NEM</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392812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NEMİN ETKİSİ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2000" dirty="0" smtClean="0">
              <a:solidFill>
                <a:prstClr val="black"/>
              </a:solidFill>
              <a:latin typeface="Calibri"/>
              <a:cs typeface="+mn-cs"/>
            </a:endParaRPr>
          </a:p>
          <a:p>
            <a:pPr marL="108000" lvl="1" algn="ctr">
              <a:spcBef>
                <a:spcPts val="0"/>
              </a:spcBef>
              <a:spcAft>
                <a:spcPts val="0"/>
              </a:spcAft>
              <a:buSzPct val="105000"/>
              <a:defRPr/>
            </a:pPr>
            <a:r>
              <a:rPr lang="tr-TR" sz="2000" b="1" dirty="0">
                <a:solidFill>
                  <a:prstClr val="black"/>
                </a:solidFill>
                <a:latin typeface="Calibri"/>
                <a:cs typeface="+mn-cs"/>
              </a:rPr>
              <a:t>B</a:t>
            </a:r>
            <a:r>
              <a:rPr lang="tr-TR" sz="2000" b="1" dirty="0" smtClean="0">
                <a:solidFill>
                  <a:prstClr val="black"/>
                </a:solidFill>
                <a:latin typeface="Calibri"/>
                <a:cs typeface="+mn-cs"/>
              </a:rPr>
              <a:t>ir </a:t>
            </a:r>
            <a:r>
              <a:rPr lang="tr-TR" sz="2000" b="1" dirty="0">
                <a:solidFill>
                  <a:prstClr val="black"/>
                </a:solidFill>
                <a:latin typeface="Calibri"/>
                <a:cs typeface="+mn-cs"/>
              </a:rPr>
              <a:t>işyerinde bağıl nem %</a:t>
            </a:r>
            <a:r>
              <a:rPr lang="tr-TR" sz="2000" b="1" dirty="0" smtClean="0">
                <a:solidFill>
                  <a:prstClr val="black"/>
                </a:solidFill>
                <a:latin typeface="Calibri"/>
                <a:cs typeface="+mn-cs"/>
              </a:rPr>
              <a:t>30-80 </a:t>
            </a:r>
            <a:r>
              <a:rPr lang="tr-TR" sz="2000" dirty="0">
                <a:solidFill>
                  <a:prstClr val="black"/>
                </a:solidFill>
                <a:latin typeface="Calibri"/>
                <a:cs typeface="+mn-cs"/>
              </a:rPr>
              <a:t>olmalı ve bu sınırı aşmamalıdır. </a:t>
            </a:r>
            <a:endParaRPr lang="tr-TR" sz="2000" dirty="0" smtClean="0">
              <a:solidFill>
                <a:prstClr val="black"/>
              </a:solidFill>
              <a:latin typeface="Calibri"/>
              <a:cs typeface="+mn-cs"/>
            </a:endParaRPr>
          </a:p>
          <a:p>
            <a:pPr marL="108000" lvl="1" algn="ctr">
              <a:spcBef>
                <a:spcPts val="0"/>
              </a:spcBef>
              <a:spcAft>
                <a:spcPts val="0"/>
              </a:spcAft>
              <a:buSzPct val="105000"/>
              <a:defRPr/>
            </a:pPr>
            <a:endParaRPr lang="tr-TR" sz="2000" dirty="0" smtClean="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Yüksek ortam sıcaklığında yüksek </a:t>
            </a:r>
            <a:r>
              <a:rPr lang="tr-TR" sz="2000" b="1" dirty="0">
                <a:solidFill>
                  <a:prstClr val="black"/>
                </a:solidFill>
                <a:latin typeface="Calibri"/>
                <a:cs typeface="+mn-cs"/>
              </a:rPr>
              <a:t>bağıl nem </a:t>
            </a:r>
            <a:r>
              <a:rPr lang="tr-TR" sz="2000" b="1" dirty="0" smtClean="0">
                <a:solidFill>
                  <a:prstClr val="black"/>
                </a:solidFill>
                <a:latin typeface="Calibri"/>
                <a:cs typeface="+mn-cs"/>
              </a:rPr>
              <a:t>(80-100</a:t>
            </a:r>
            <a:r>
              <a:rPr lang="tr-TR" sz="2000" b="1" dirty="0">
                <a:solidFill>
                  <a:prstClr val="black"/>
                </a:solidFill>
                <a:latin typeface="Calibri"/>
                <a:cs typeface="+mn-cs"/>
              </a:rPr>
              <a:t>) </a:t>
            </a:r>
            <a:r>
              <a:rPr lang="tr-TR" sz="2000" b="1" dirty="0" smtClean="0">
                <a:solidFill>
                  <a:prstClr val="black"/>
                </a:solidFill>
                <a:latin typeface="Calibri"/>
                <a:cs typeface="+mn-cs"/>
              </a:rPr>
              <a:t>bunalma </a:t>
            </a:r>
            <a:r>
              <a:rPr lang="tr-TR" sz="2000" b="1" dirty="0">
                <a:solidFill>
                  <a:prstClr val="black"/>
                </a:solidFill>
                <a:latin typeface="Calibri"/>
                <a:cs typeface="+mn-cs"/>
              </a:rPr>
              <a:t>hissine neden olur </a:t>
            </a:r>
            <a:r>
              <a:rPr lang="tr-TR" sz="2000" dirty="0">
                <a:solidFill>
                  <a:prstClr val="black"/>
                </a:solidFill>
                <a:latin typeface="Calibri"/>
                <a:cs typeface="+mn-cs"/>
              </a:rPr>
              <a:t>ve kişinin çalışma gücünü düşürür. </a:t>
            </a:r>
            <a:endParaRPr lang="tr-TR" sz="2000" dirty="0" smtClean="0">
              <a:solidFill>
                <a:prstClr val="black"/>
              </a:solidFill>
              <a:latin typeface="Calibri"/>
              <a:cs typeface="+mn-cs"/>
            </a:endParaRPr>
          </a:p>
          <a:p>
            <a:pPr marL="108000" lvl="1" algn="ctr">
              <a:spcBef>
                <a:spcPts val="0"/>
              </a:spcBef>
              <a:spcAft>
                <a:spcPts val="0"/>
              </a:spcAft>
              <a:buSzPct val="105000"/>
              <a:defRPr/>
            </a:pPr>
            <a:endParaRPr lang="tr-TR" sz="2000" dirty="0">
              <a:solidFill>
                <a:prstClr val="black"/>
              </a:solidFill>
              <a:latin typeface="Calibri"/>
              <a:cs typeface="+mn-cs"/>
            </a:endParaRPr>
          </a:p>
          <a:p>
            <a:pPr marL="108000" lvl="1" algn="ctr">
              <a:spcBef>
                <a:spcPts val="0"/>
              </a:spcBef>
              <a:spcAft>
                <a:spcPts val="0"/>
              </a:spcAft>
              <a:buSzPct val="105000"/>
              <a:defRPr/>
            </a:pPr>
            <a:r>
              <a:rPr lang="tr-TR" sz="2000" b="1" dirty="0" smtClean="0">
                <a:solidFill>
                  <a:prstClr val="black"/>
                </a:solidFill>
                <a:latin typeface="Calibri"/>
                <a:cs typeface="+mn-cs"/>
              </a:rPr>
              <a:t>Düşük ortam sıcaklığında yüksek </a:t>
            </a:r>
            <a:r>
              <a:rPr lang="tr-TR" sz="2000" b="1" dirty="0">
                <a:solidFill>
                  <a:prstClr val="black"/>
                </a:solidFill>
                <a:latin typeface="Calibri"/>
                <a:cs typeface="+mn-cs"/>
              </a:rPr>
              <a:t>bağıl </a:t>
            </a:r>
            <a:r>
              <a:rPr lang="tr-TR" sz="2000" b="1" dirty="0" smtClean="0">
                <a:solidFill>
                  <a:prstClr val="black"/>
                </a:solidFill>
                <a:latin typeface="Calibri"/>
                <a:cs typeface="+mn-cs"/>
              </a:rPr>
              <a:t>nem ise </a:t>
            </a:r>
            <a:r>
              <a:rPr lang="tr-TR" sz="2000" b="1" dirty="0">
                <a:solidFill>
                  <a:prstClr val="black"/>
                </a:solidFill>
                <a:latin typeface="Calibri"/>
                <a:cs typeface="+mn-cs"/>
              </a:rPr>
              <a:t>üşüme ve ürperme hissi</a:t>
            </a:r>
            <a:r>
              <a:rPr lang="tr-TR" sz="2000" dirty="0">
                <a:solidFill>
                  <a:prstClr val="black"/>
                </a:solidFill>
                <a:latin typeface="Calibri"/>
                <a:cs typeface="+mn-cs"/>
              </a:rPr>
              <a:t> verir.</a:t>
            </a:r>
            <a:endParaRPr lang="tr-TR" sz="2000" dirty="0" smtClean="0">
              <a:solidFill>
                <a:prstClr val="black"/>
              </a:solidFill>
              <a:latin typeface="Calibri"/>
              <a:cs typeface="+mn-cs"/>
            </a:endParaRPr>
          </a:p>
          <a:p>
            <a:pPr marL="108000" lvl="1">
              <a:spcBef>
                <a:spcPts val="0"/>
              </a:spcBef>
              <a:spcAft>
                <a:spcPts val="0"/>
              </a:spcAft>
              <a:buSzPct val="105000"/>
              <a:defRPr/>
            </a:pPr>
            <a:endParaRPr lang="tr-TR" sz="2000" dirty="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BAĞIL NEMİN ORGANİZMAYA ETKİSİ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743853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 name="Grup 2"/>
          <p:cNvGrpSpPr/>
          <p:nvPr/>
        </p:nvGrpSpPr>
        <p:grpSpPr>
          <a:xfrm>
            <a:off x="237619" y="1131022"/>
            <a:ext cx="8697325" cy="1569660"/>
            <a:chOff x="237619" y="1131022"/>
            <a:chExt cx="8697325" cy="1569660"/>
          </a:xfrm>
        </p:grpSpPr>
        <p:grpSp>
          <p:nvGrpSpPr>
            <p:cNvPr id="4" name="Grup 3"/>
            <p:cNvGrpSpPr/>
            <p:nvPr/>
          </p:nvGrpSpPr>
          <p:grpSpPr>
            <a:xfrm>
              <a:off x="237619" y="1162715"/>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783512" y="113102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Havadaki nem oranı hangi aletle ölçülür</a:t>
              </a:r>
              <a:r>
                <a:rPr lang="tr-TR" sz="1600" b="1" i="1" dirty="0" smtClean="0">
                  <a:solidFill>
                    <a:srgbClr val="000000"/>
                  </a:solidFill>
                  <a:latin typeface="Calibri" pitchFamily="34" charset="0"/>
                  <a:cs typeface="Calibri" pitchFamily="34" charset="0"/>
                </a:rPr>
                <a:t>?</a:t>
              </a:r>
            </a:p>
            <a:p>
              <a:r>
                <a:rPr lang="tr-TR" sz="1600" b="1" i="1" dirty="0" smtClean="0">
                  <a:solidFill>
                    <a:srgbClr val="000000"/>
                  </a:solidFill>
                  <a:latin typeface="Calibri" pitchFamily="34" charset="0"/>
                  <a:cs typeface="Calibri" pitchFamily="34" charset="0"/>
                </a:rPr>
                <a:t> </a:t>
              </a:r>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Termometre </a:t>
              </a:r>
              <a:endParaRPr lang="tr-TR" sz="1600" i="1" dirty="0" smtClean="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Manometre</a:t>
              </a:r>
            </a:p>
            <a:p>
              <a:pPr marL="800100" lvl="1" indent="-342900">
                <a:buFont typeface="+mj-lt"/>
                <a:buAutoNum type="alphaLcParenR"/>
              </a:pPr>
              <a:r>
                <a:rPr lang="tr-TR" sz="1600" i="1" dirty="0" err="1" smtClean="0">
                  <a:solidFill>
                    <a:srgbClr val="FF0000"/>
                  </a:solidFill>
                  <a:latin typeface="Calibri" pitchFamily="34" charset="0"/>
                  <a:cs typeface="Calibri" pitchFamily="34" charset="0"/>
                </a:rPr>
                <a:t>Higometre</a:t>
              </a:r>
              <a:endParaRPr lang="tr-TR" sz="1600" i="1" dirty="0" smtClean="0">
                <a:solidFill>
                  <a:srgbClr val="FF0000"/>
                </a:solidFill>
                <a:latin typeface="Calibri" pitchFamily="34" charset="0"/>
                <a:cs typeface="Calibri" pitchFamily="34" charset="0"/>
              </a:endParaRPr>
            </a:p>
            <a:p>
              <a:pPr marL="800100" lvl="1" indent="-342900">
                <a:buFont typeface="+mj-lt"/>
                <a:buAutoNum type="alphaLcParenR"/>
              </a:pPr>
              <a:r>
                <a:rPr lang="tr-TR" sz="1600" i="1" dirty="0" smtClean="0">
                  <a:solidFill>
                    <a:srgbClr val="000000"/>
                  </a:solidFill>
                  <a:latin typeface="Calibri" pitchFamily="34" charset="0"/>
                  <a:cs typeface="Calibri" pitchFamily="34" charset="0"/>
                </a:rPr>
                <a:t>Kalorimetre		</a:t>
              </a:r>
              <a:endParaRPr lang="tr-TR" sz="1600" i="1" dirty="0">
                <a:solidFill>
                  <a:srgbClr val="000000"/>
                </a:solidFill>
                <a:latin typeface="Calibri" pitchFamily="34" charset="0"/>
                <a:cs typeface="Calibri" pitchFamily="34" charset="0"/>
              </a:endParaRPr>
            </a:p>
          </p:txBody>
        </p:sp>
      </p:grpSp>
      <p:grpSp>
        <p:nvGrpSpPr>
          <p:cNvPr id="20" name="Grup 19"/>
          <p:cNvGrpSpPr/>
          <p:nvPr/>
        </p:nvGrpSpPr>
        <p:grpSpPr>
          <a:xfrm>
            <a:off x="231797" y="2809329"/>
            <a:ext cx="8697325" cy="1569660"/>
            <a:chOff x="237619" y="1131022"/>
            <a:chExt cx="8697325" cy="1569660"/>
          </a:xfrm>
        </p:grpSpPr>
        <p:grpSp>
          <p:nvGrpSpPr>
            <p:cNvPr id="21" name="Grup 20"/>
            <p:cNvGrpSpPr/>
            <p:nvPr/>
          </p:nvGrpSpPr>
          <p:grpSpPr>
            <a:xfrm>
              <a:off x="237619" y="1162715"/>
              <a:ext cx="1482725" cy="1482725"/>
              <a:chOff x="314746" y="4658390"/>
              <a:chExt cx="1482725" cy="1482725"/>
            </a:xfrm>
          </p:grpSpPr>
          <p:grpSp>
            <p:nvGrpSpPr>
              <p:cNvPr id="24" name="Group 8"/>
              <p:cNvGrpSpPr>
                <a:grpSpLocks/>
              </p:cNvGrpSpPr>
              <p:nvPr/>
            </p:nvGrpSpPr>
            <p:grpSpPr bwMode="auto">
              <a:xfrm>
                <a:off x="314746" y="4658390"/>
                <a:ext cx="1482725" cy="1482725"/>
                <a:chOff x="1166" y="1342"/>
                <a:chExt cx="934" cy="934"/>
              </a:xfrm>
            </p:grpSpPr>
            <p:grpSp>
              <p:nvGrpSpPr>
                <p:cNvPr id="26" name="Group 9"/>
                <p:cNvGrpSpPr>
                  <a:grpSpLocks/>
                </p:cNvGrpSpPr>
                <p:nvPr/>
              </p:nvGrpSpPr>
              <p:grpSpPr bwMode="auto">
                <a:xfrm>
                  <a:off x="1166" y="1342"/>
                  <a:ext cx="934" cy="934"/>
                  <a:chOff x="1710" y="1035"/>
                  <a:chExt cx="2316" cy="2316"/>
                </a:xfrm>
              </p:grpSpPr>
              <p:grpSp>
                <p:nvGrpSpPr>
                  <p:cNvPr id="28" name="Group 10"/>
                  <p:cNvGrpSpPr>
                    <a:grpSpLocks/>
                  </p:cNvGrpSpPr>
                  <p:nvPr/>
                </p:nvGrpSpPr>
                <p:grpSpPr bwMode="auto">
                  <a:xfrm rot="3600000">
                    <a:off x="1710" y="1035"/>
                    <a:ext cx="2316" cy="2316"/>
                    <a:chOff x="1710" y="1035"/>
                    <a:chExt cx="2316" cy="2316"/>
                  </a:xfrm>
                </p:grpSpPr>
                <p:sp>
                  <p:nvSpPr>
                    <p:cNvPr id="33"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7"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8"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9" name="Group 14"/>
                  <p:cNvGrpSpPr>
                    <a:grpSpLocks/>
                  </p:cNvGrpSpPr>
                  <p:nvPr/>
                </p:nvGrpSpPr>
                <p:grpSpPr bwMode="auto">
                  <a:xfrm rot="7200000">
                    <a:off x="2059" y="1386"/>
                    <a:ext cx="1616" cy="1614"/>
                    <a:chOff x="2060" y="1387"/>
                    <a:chExt cx="1616" cy="1614"/>
                  </a:xfrm>
                </p:grpSpPr>
                <p:sp>
                  <p:nvSpPr>
                    <p:cNvPr id="30"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31"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32"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7"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22" name="Dikdörtgen 21"/>
            <p:cNvSpPr>
              <a:spLocks noChangeAspect="1"/>
            </p:cNvSpPr>
            <p:nvPr/>
          </p:nvSpPr>
          <p:spPr>
            <a:xfrm>
              <a:off x="1783512" y="113102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Aşırı sıcak işyerleri için aşağıdaki ifadelerden hangisi yanlıştır</a:t>
              </a:r>
              <a:r>
                <a:rPr lang="tr-TR" sz="1600" b="1" i="1" dirty="0" smtClean="0">
                  <a:solidFill>
                    <a:srgbClr val="000000"/>
                  </a:solidFill>
                  <a:latin typeface="Calibri" pitchFamily="34" charset="0"/>
                  <a:cs typeface="Calibri" pitchFamily="34" charset="0"/>
                </a:rPr>
                <a:t>? </a:t>
              </a:r>
            </a:p>
            <a:p>
              <a:endParaRPr lang="tr-TR" sz="1600" b="1"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İşçi sık sık dinlenme ihtiyacı </a:t>
              </a:r>
              <a:r>
                <a:rPr lang="tr-TR" sz="1600" i="1" dirty="0" smtClean="0">
                  <a:solidFill>
                    <a:srgbClr val="000000"/>
                  </a:solidFill>
                  <a:latin typeface="Calibri" pitchFamily="34" charset="0"/>
                  <a:cs typeface="Calibri" pitchFamily="34" charset="0"/>
                </a:rPr>
                <a:t>duyar</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Ortamda bulunanların kalp atış sayısı </a:t>
              </a:r>
              <a:r>
                <a:rPr lang="tr-TR" sz="1600" i="1" dirty="0" smtClean="0">
                  <a:solidFill>
                    <a:srgbClr val="000000"/>
                  </a:solidFill>
                  <a:latin typeface="Calibri" pitchFamily="34" charset="0"/>
                  <a:cs typeface="Calibri" pitchFamily="34" charset="0"/>
                </a:rPr>
                <a:t>artar</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000000"/>
                  </a:solidFill>
                  <a:latin typeface="Calibri" pitchFamily="34" charset="0"/>
                  <a:cs typeface="Calibri" pitchFamily="34" charset="0"/>
                </a:rPr>
                <a:t>Terleme ile vücut ısılarının yükselmesi </a:t>
              </a:r>
              <a:r>
                <a:rPr lang="tr-TR" sz="1600" i="1" dirty="0" smtClean="0">
                  <a:solidFill>
                    <a:srgbClr val="000000"/>
                  </a:solidFill>
                  <a:latin typeface="Calibri" pitchFamily="34" charset="0"/>
                  <a:cs typeface="Calibri" pitchFamily="34" charset="0"/>
                </a:rPr>
                <a:t>engellenir</a:t>
              </a:r>
              <a:endParaRPr lang="tr-TR" sz="1600" i="1" dirty="0">
                <a:solidFill>
                  <a:srgbClr val="000000"/>
                </a:solidFill>
                <a:latin typeface="Calibri" pitchFamily="34" charset="0"/>
                <a:cs typeface="Calibri" pitchFamily="34" charset="0"/>
              </a:endParaRPr>
            </a:p>
            <a:p>
              <a:pPr marL="800100" lvl="1" indent="-342900">
                <a:buFont typeface="+mj-lt"/>
                <a:buAutoNum type="alphaLcParenR"/>
              </a:pPr>
              <a:r>
                <a:rPr lang="tr-TR" sz="1600" i="1" dirty="0">
                  <a:solidFill>
                    <a:srgbClr val="FF0000"/>
                  </a:solidFill>
                  <a:latin typeface="Calibri" pitchFamily="34" charset="0"/>
                  <a:cs typeface="Calibri" pitchFamily="34" charset="0"/>
                </a:rPr>
                <a:t>Ortamda rutubet azaldıkça çalışma koşulları </a:t>
              </a:r>
              <a:r>
                <a:rPr lang="tr-TR" sz="1600" i="1" dirty="0" smtClean="0">
                  <a:solidFill>
                    <a:srgbClr val="FF0000"/>
                  </a:solidFill>
                  <a:latin typeface="Calibri" pitchFamily="34" charset="0"/>
                  <a:cs typeface="Calibri" pitchFamily="34" charset="0"/>
                </a:rPr>
                <a:t>zorlaşır	</a:t>
              </a:r>
              <a:r>
                <a:rPr lang="tr-TR" sz="1600" i="1" dirty="0" smtClean="0">
                  <a:solidFill>
                    <a:srgbClr val="000000"/>
                  </a:solidFill>
                  <a:latin typeface="Calibri" pitchFamily="34" charset="0"/>
                  <a:cs typeface="Calibri" pitchFamily="34" charset="0"/>
                </a:rPr>
                <a:t>	</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209134577"/>
      </p:ext>
    </p:extLst>
  </p:cSld>
  <p:clrMapOvr>
    <a:masterClrMapping/>
  </p:clrMapOvr>
  <p:transition>
    <p:fade/>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BAĞIL NEMİN ORGANİZMAYA ETKİSİ</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9100" y="1175907"/>
            <a:ext cx="8258175" cy="49486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09870576"/>
      </p:ext>
    </p:extLst>
  </p:cSld>
  <p:clrMapOvr>
    <a:masterClrMapping/>
  </p:clrMapOvr>
  <p:transition>
    <p:fade/>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Hava Akım Hızı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2" descr="D:\DOKTOR\9-ISTUZMAN\1-EĞİTİM KURUMU\1. İstanbuluzman\ZZResim\Resim-İkon\refresh%20red.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57524" y="285749"/>
            <a:ext cx="2962275" cy="29622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İŞYERLERİNDE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900" i="1" dirty="0" smtClean="0">
              <a:solidFill>
                <a:prstClr val="black"/>
              </a:solidFill>
              <a:latin typeface="Calibri"/>
              <a:cs typeface="Arial"/>
            </a:endParaRPr>
          </a:p>
          <a:p>
            <a:pPr marL="108000" lvl="1" algn="ctr">
              <a:spcBef>
                <a:spcPts val="0"/>
              </a:spcBef>
              <a:spcAft>
                <a:spcPts val="0"/>
              </a:spcAft>
              <a:buSzPct val="105000"/>
              <a:defRPr/>
            </a:pPr>
            <a:endParaRPr lang="tr-TR" sz="2000" i="1" dirty="0" smtClean="0">
              <a:solidFill>
                <a:prstClr val="black"/>
              </a:solidFill>
              <a:latin typeface="Calibri"/>
              <a:cs typeface="Arial"/>
            </a:endParaRPr>
          </a:p>
          <a:p>
            <a:pPr marL="108000" lvl="1" algn="ctr">
              <a:spcBef>
                <a:spcPts val="0"/>
              </a:spcBef>
              <a:spcAft>
                <a:spcPts val="0"/>
              </a:spcAft>
              <a:buSzPct val="105000"/>
              <a:defRPr/>
            </a:pPr>
            <a:r>
              <a:rPr lang="tr-TR" sz="2000" b="1" i="1" dirty="0" smtClean="0">
                <a:solidFill>
                  <a:prstClr val="black"/>
                </a:solidFill>
                <a:latin typeface="Calibri"/>
                <a:cs typeface="Arial"/>
              </a:rPr>
              <a:t>Hava </a:t>
            </a:r>
            <a:r>
              <a:rPr lang="tr-TR" sz="2000" b="1" i="1" dirty="0">
                <a:solidFill>
                  <a:prstClr val="black"/>
                </a:solidFill>
                <a:latin typeface="Calibri"/>
                <a:cs typeface="Arial"/>
              </a:rPr>
              <a:t>akım </a:t>
            </a:r>
            <a:r>
              <a:rPr lang="tr-TR" sz="2000" b="1" i="1" dirty="0" smtClean="0">
                <a:solidFill>
                  <a:prstClr val="black"/>
                </a:solidFill>
                <a:latin typeface="Calibri"/>
                <a:cs typeface="Arial"/>
              </a:rPr>
              <a:t>hızı </a:t>
            </a:r>
            <a:r>
              <a:rPr lang="tr-TR" sz="2000" b="1" i="1" dirty="0">
                <a:solidFill>
                  <a:prstClr val="black"/>
                </a:solidFill>
                <a:latin typeface="Calibri"/>
                <a:cs typeface="Arial"/>
              </a:rPr>
              <a:t>saniyede </a:t>
            </a:r>
            <a:r>
              <a:rPr lang="tr-TR" sz="2000" b="1" i="1" dirty="0" smtClean="0">
                <a:solidFill>
                  <a:prstClr val="black"/>
                </a:solidFill>
                <a:latin typeface="Calibri"/>
                <a:cs typeface="Arial"/>
              </a:rPr>
              <a:t>0,3-0,5 </a:t>
            </a:r>
            <a:r>
              <a:rPr lang="tr-TR" sz="2000" b="1" i="1" dirty="0">
                <a:solidFill>
                  <a:prstClr val="black"/>
                </a:solidFill>
                <a:latin typeface="Calibri"/>
                <a:cs typeface="Arial"/>
              </a:rPr>
              <a:t>metreyi </a:t>
            </a:r>
            <a:r>
              <a:rPr lang="tr-TR" sz="2000" b="1" i="1" dirty="0" smtClean="0">
                <a:solidFill>
                  <a:prstClr val="black"/>
                </a:solidFill>
                <a:latin typeface="Calibri"/>
                <a:cs typeface="Arial"/>
              </a:rPr>
              <a:t>aşmamalıdır. </a:t>
            </a:r>
          </a:p>
          <a:p>
            <a:pPr marL="108000" lvl="1" algn="ctr">
              <a:spcBef>
                <a:spcPts val="0"/>
              </a:spcBef>
              <a:spcAft>
                <a:spcPts val="0"/>
              </a:spcAft>
              <a:buSzPct val="105000"/>
              <a:defRPr/>
            </a:pPr>
            <a:endParaRPr lang="tr-TR" sz="2000" i="1" dirty="0">
              <a:solidFill>
                <a:prstClr val="black"/>
              </a:solidFill>
              <a:latin typeface="Calibri"/>
              <a:cs typeface="Arial"/>
            </a:endParaRPr>
          </a:p>
          <a:p>
            <a:pPr marL="108000" lvl="1" algn="ctr">
              <a:spcBef>
                <a:spcPts val="0"/>
              </a:spcBef>
              <a:spcAft>
                <a:spcPts val="0"/>
              </a:spcAft>
              <a:buSzPct val="105000"/>
              <a:defRPr/>
            </a:pPr>
            <a:r>
              <a:rPr lang="tr-TR" sz="2000" i="1" dirty="0" smtClean="0">
                <a:solidFill>
                  <a:prstClr val="black"/>
                </a:solidFill>
                <a:latin typeface="Calibri"/>
                <a:cs typeface="Arial"/>
              </a:rPr>
              <a:t>Çünkü </a:t>
            </a:r>
            <a:r>
              <a:rPr lang="tr-TR" sz="2000" i="1" dirty="0">
                <a:solidFill>
                  <a:prstClr val="black"/>
                </a:solidFill>
                <a:latin typeface="Calibri"/>
                <a:cs typeface="Arial"/>
              </a:rPr>
              <a:t>daha hızlı hava akımları rahatsız edici esintiler halinde hissedilir.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HAVA AKIM HIZI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64631902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HAVA AKIM HIZI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900" i="1" dirty="0" smtClean="0">
              <a:solidFill>
                <a:prstClr val="black"/>
              </a:solidFill>
              <a:latin typeface="Calibri"/>
              <a:cs typeface="Arial"/>
            </a:endParaRPr>
          </a:p>
          <a:p>
            <a:pPr marL="108000" lvl="1" algn="ctr">
              <a:spcBef>
                <a:spcPts val="0"/>
              </a:spcBef>
              <a:spcAft>
                <a:spcPts val="0"/>
              </a:spcAft>
              <a:buSzPct val="105000"/>
              <a:defRPr/>
            </a:pPr>
            <a:r>
              <a:rPr lang="tr-TR" sz="2000" i="1" dirty="0">
                <a:solidFill>
                  <a:prstClr val="black"/>
                </a:solidFill>
                <a:latin typeface="Calibri"/>
                <a:cs typeface="Arial"/>
              </a:rPr>
              <a:t>İşyerinde termal konforu sağlamak ve sağlığa zararlı olan </a:t>
            </a:r>
            <a:r>
              <a:rPr lang="tr-TR" sz="2000" b="1" i="1" dirty="0">
                <a:solidFill>
                  <a:prstClr val="black"/>
                </a:solidFill>
                <a:latin typeface="Calibri"/>
                <a:cs typeface="Arial"/>
              </a:rPr>
              <a:t>gaz ve tozları </a:t>
            </a:r>
            <a:r>
              <a:rPr lang="tr-TR" sz="2000" i="1" dirty="0">
                <a:solidFill>
                  <a:prstClr val="black"/>
                </a:solidFill>
                <a:latin typeface="Calibri"/>
                <a:cs typeface="Arial"/>
              </a:rPr>
              <a:t>işyeri ortamından uzaklaştırmak için </a:t>
            </a:r>
            <a:r>
              <a:rPr lang="tr-TR" sz="2000" b="1" i="1" dirty="0">
                <a:solidFill>
                  <a:prstClr val="black"/>
                </a:solidFill>
                <a:latin typeface="Calibri"/>
                <a:cs typeface="Arial"/>
              </a:rPr>
              <a:t>uygun bir hava akım hızı </a:t>
            </a:r>
            <a:r>
              <a:rPr lang="tr-TR" sz="2000" i="1" dirty="0">
                <a:solidFill>
                  <a:prstClr val="black"/>
                </a:solidFill>
                <a:latin typeface="Calibri"/>
                <a:cs typeface="Arial"/>
              </a:rPr>
              <a:t>temin edilmesi gerekir.</a:t>
            </a:r>
          </a:p>
          <a:p>
            <a:pPr marL="108000" lvl="1" algn="ctr">
              <a:spcBef>
                <a:spcPts val="0"/>
              </a:spcBef>
              <a:spcAft>
                <a:spcPts val="0"/>
              </a:spcAft>
              <a:buSzPct val="105000"/>
              <a:defRPr/>
            </a:pPr>
            <a:endParaRPr lang="tr-TR" sz="800" i="1" dirty="0" smtClean="0">
              <a:solidFill>
                <a:prstClr val="black"/>
              </a:solidFill>
              <a:latin typeface="Calibri"/>
              <a:cs typeface="Arial"/>
            </a:endParaRPr>
          </a:p>
          <a:p>
            <a:pPr marL="108000" lvl="1" algn="ctr">
              <a:spcBef>
                <a:spcPts val="0"/>
              </a:spcBef>
              <a:spcAft>
                <a:spcPts val="0"/>
              </a:spcAft>
              <a:buSzPct val="105000"/>
              <a:defRPr/>
            </a:pPr>
            <a:r>
              <a:rPr lang="tr-TR" sz="2000" b="1" i="1" dirty="0" smtClean="0">
                <a:solidFill>
                  <a:prstClr val="black"/>
                </a:solidFill>
                <a:latin typeface="Calibri"/>
                <a:cs typeface="Arial"/>
              </a:rPr>
              <a:t>«Hava </a:t>
            </a:r>
            <a:r>
              <a:rPr lang="tr-TR" sz="2000" b="1" i="1" dirty="0">
                <a:solidFill>
                  <a:prstClr val="black"/>
                </a:solidFill>
                <a:latin typeface="Calibri"/>
                <a:cs typeface="Arial"/>
              </a:rPr>
              <a:t>akım hızı saniyede 0,3-0,5 metreyi </a:t>
            </a:r>
            <a:r>
              <a:rPr lang="tr-TR" sz="2000" b="1" i="1" dirty="0" smtClean="0">
                <a:solidFill>
                  <a:prstClr val="black"/>
                </a:solidFill>
                <a:latin typeface="Calibri"/>
                <a:cs typeface="Arial"/>
              </a:rPr>
              <a:t>aşmamalıdır» </a:t>
            </a:r>
            <a:endParaRPr lang="tr-TR" sz="2000" b="1" i="1" dirty="0">
              <a:solidFill>
                <a:prstClr val="black"/>
              </a:solidFill>
              <a:latin typeface="Calibri"/>
              <a:cs typeface="Arial"/>
            </a:endParaRPr>
          </a:p>
          <a:p>
            <a:pPr marL="108000" lvl="1" algn="ctr">
              <a:spcBef>
                <a:spcPts val="0"/>
              </a:spcBef>
              <a:spcAft>
                <a:spcPts val="0"/>
              </a:spcAft>
              <a:buSzPct val="105000"/>
              <a:defRPr/>
            </a:pPr>
            <a:endParaRPr lang="tr-TR" sz="800" i="1" dirty="0">
              <a:solidFill>
                <a:prstClr val="black"/>
              </a:solidFill>
              <a:latin typeface="Calibri"/>
              <a:cs typeface="Arial"/>
            </a:endParaRPr>
          </a:p>
          <a:p>
            <a:pPr marL="108000" lvl="1" algn="ctr">
              <a:spcBef>
                <a:spcPts val="0"/>
              </a:spcBef>
              <a:spcAft>
                <a:spcPts val="0"/>
              </a:spcAft>
              <a:buSzPct val="105000"/>
              <a:defRPr/>
            </a:pPr>
            <a:r>
              <a:rPr lang="tr-TR" sz="2000" i="1" dirty="0" smtClean="0">
                <a:solidFill>
                  <a:prstClr val="black"/>
                </a:solidFill>
                <a:latin typeface="Calibri"/>
                <a:cs typeface="Arial"/>
              </a:rPr>
              <a:t>Çünkü </a:t>
            </a:r>
            <a:r>
              <a:rPr lang="tr-TR" sz="2000" b="1" i="1" dirty="0">
                <a:solidFill>
                  <a:prstClr val="black"/>
                </a:solidFill>
                <a:latin typeface="Calibri"/>
                <a:cs typeface="Arial"/>
              </a:rPr>
              <a:t>vücut ile çevresindeki hava arasında hava akımın etkisi ile ısı transferi olur. </a:t>
            </a:r>
            <a:r>
              <a:rPr lang="tr-TR" sz="2000" i="1" dirty="0" smtClean="0">
                <a:solidFill>
                  <a:prstClr val="black"/>
                </a:solidFill>
                <a:latin typeface="Calibri"/>
                <a:cs typeface="Arial"/>
              </a:rPr>
              <a:t>Hava </a:t>
            </a:r>
            <a:r>
              <a:rPr lang="tr-TR" sz="2000" i="1" dirty="0">
                <a:solidFill>
                  <a:prstClr val="black"/>
                </a:solidFill>
                <a:latin typeface="Calibri"/>
                <a:cs typeface="Arial"/>
              </a:rPr>
              <a:t>vücuttan serinse, vücut ısısı kaybolur. Hava vücuttan sıcaksa vücut ısısı artar. Böyle durumlarda </a:t>
            </a:r>
            <a:r>
              <a:rPr lang="tr-TR" sz="2000" b="1" i="1" dirty="0">
                <a:solidFill>
                  <a:prstClr val="black"/>
                </a:solidFill>
                <a:latin typeface="Calibri"/>
                <a:cs typeface="Arial"/>
              </a:rPr>
              <a:t>ısı stresleri</a:t>
            </a:r>
            <a:r>
              <a:rPr lang="tr-TR" sz="2000" i="1" dirty="0">
                <a:solidFill>
                  <a:prstClr val="black"/>
                </a:solidFill>
                <a:latin typeface="Calibri"/>
                <a:cs typeface="Arial"/>
              </a:rPr>
              <a:t> </a:t>
            </a:r>
            <a:r>
              <a:rPr lang="tr-TR" sz="2000" i="1" dirty="0" smtClean="0">
                <a:solidFill>
                  <a:prstClr val="black"/>
                </a:solidFill>
                <a:latin typeface="Calibri"/>
                <a:cs typeface="Arial"/>
              </a:rPr>
              <a:t>oluşur.</a:t>
            </a:r>
            <a:endParaRPr lang="tr-TR" sz="2000" i="1" dirty="0">
              <a:solidFill>
                <a:prstClr val="black"/>
              </a:solidFill>
              <a:latin typeface="Calibri"/>
              <a:cs typeface="Arial"/>
            </a:endParaRPr>
          </a:p>
          <a:p>
            <a:pPr marL="108000" lvl="1">
              <a:spcBef>
                <a:spcPts val="0"/>
              </a:spcBef>
              <a:spcAft>
                <a:spcPts val="0"/>
              </a:spcAft>
              <a:buSzPct val="105000"/>
              <a:defRPr/>
            </a:pPr>
            <a:endParaRPr lang="tr-TR" sz="2000" i="1" dirty="0">
              <a:solidFill>
                <a:prstClr val="black"/>
              </a:solidFill>
              <a:latin typeface="Calibri"/>
              <a:cs typeface="Arial"/>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HAVA AKIM HIZI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11640917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Radyant Isı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descr="C:\Users\ahmet\Desktop\imagesCAPSOK4Z.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8350" y="633413"/>
            <a:ext cx="4229099" cy="21574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11896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RADYANT 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900" i="1" dirty="0" smtClean="0">
              <a:solidFill>
                <a:prstClr val="black"/>
              </a:solidFill>
              <a:latin typeface="Calibri"/>
              <a:cs typeface="Arial"/>
            </a:endParaRPr>
          </a:p>
          <a:p>
            <a:pPr marL="108000" lvl="1" algn="ctr">
              <a:spcBef>
                <a:spcPts val="0"/>
              </a:spcBef>
              <a:spcAft>
                <a:spcPts val="0"/>
              </a:spcAft>
              <a:buSzPct val="105000"/>
              <a:defRPr/>
            </a:pPr>
            <a:r>
              <a:rPr lang="tr-TR" sz="2000" b="1" i="1" dirty="0" smtClean="0">
                <a:solidFill>
                  <a:prstClr val="black"/>
                </a:solidFill>
                <a:latin typeface="Calibri"/>
                <a:cs typeface="Arial"/>
              </a:rPr>
              <a:t>Radyant </a:t>
            </a:r>
            <a:r>
              <a:rPr lang="tr-TR" sz="2000" b="1" i="1" dirty="0">
                <a:solidFill>
                  <a:prstClr val="black"/>
                </a:solidFill>
                <a:latin typeface="Calibri"/>
                <a:cs typeface="Arial"/>
              </a:rPr>
              <a:t>ısı </a:t>
            </a:r>
            <a:r>
              <a:rPr lang="tr-TR" sz="2000" b="1" i="1" dirty="0" err="1" smtClean="0">
                <a:solidFill>
                  <a:prstClr val="black"/>
                </a:solidFill>
                <a:latin typeface="Calibri"/>
                <a:cs typeface="Arial"/>
              </a:rPr>
              <a:t>absorplanacağı</a:t>
            </a:r>
            <a:r>
              <a:rPr lang="tr-TR" sz="2000" b="1" i="1" dirty="0" smtClean="0">
                <a:solidFill>
                  <a:prstClr val="black"/>
                </a:solidFill>
                <a:latin typeface="Calibri"/>
                <a:cs typeface="Arial"/>
              </a:rPr>
              <a:t> </a:t>
            </a:r>
            <a:r>
              <a:rPr lang="tr-TR" sz="2000" b="1" i="1" dirty="0">
                <a:solidFill>
                  <a:prstClr val="black"/>
                </a:solidFill>
                <a:latin typeface="Calibri"/>
                <a:cs typeface="Arial"/>
              </a:rPr>
              <a:t>bir yüzeye çarpmadıkça</a:t>
            </a:r>
            <a:r>
              <a:rPr lang="tr-TR" sz="2000" b="1" i="1" dirty="0" smtClean="0">
                <a:solidFill>
                  <a:prstClr val="black"/>
                </a:solidFill>
                <a:latin typeface="Calibri"/>
                <a:cs typeface="Arial"/>
              </a:rPr>
              <a:t>, </a:t>
            </a:r>
            <a:r>
              <a:rPr lang="tr-TR" sz="2000" b="1" i="1" dirty="0">
                <a:solidFill>
                  <a:prstClr val="black"/>
                </a:solidFill>
                <a:latin typeface="Calibri"/>
                <a:cs typeface="Arial"/>
              </a:rPr>
              <a:t>ısı meydana getirmeyen elektromagnetik bir enerjidir. </a:t>
            </a:r>
            <a:r>
              <a:rPr lang="tr-TR" sz="2000" i="1" dirty="0" smtClean="0">
                <a:solidFill>
                  <a:prstClr val="black"/>
                </a:solidFill>
                <a:latin typeface="Calibri"/>
                <a:cs typeface="Arial"/>
              </a:rPr>
              <a:t>Dolayısı </a:t>
            </a:r>
            <a:r>
              <a:rPr lang="tr-TR" sz="2000" i="1" dirty="0">
                <a:solidFill>
                  <a:prstClr val="black"/>
                </a:solidFill>
                <a:latin typeface="Calibri"/>
                <a:cs typeface="Arial"/>
              </a:rPr>
              <a:t>ile hava akımları </a:t>
            </a:r>
            <a:r>
              <a:rPr lang="tr-TR" sz="2000" i="1" dirty="0" err="1">
                <a:solidFill>
                  <a:prstClr val="black"/>
                </a:solidFill>
                <a:latin typeface="Calibri"/>
                <a:cs typeface="Arial"/>
              </a:rPr>
              <a:t>radyant</a:t>
            </a:r>
            <a:r>
              <a:rPr lang="tr-TR" sz="2000" i="1" dirty="0">
                <a:solidFill>
                  <a:prstClr val="black"/>
                </a:solidFill>
                <a:latin typeface="Calibri"/>
                <a:cs typeface="Arial"/>
              </a:rPr>
              <a:t> ısıyı </a:t>
            </a:r>
            <a:r>
              <a:rPr lang="tr-TR" sz="2000" i="1" dirty="0" smtClean="0">
                <a:solidFill>
                  <a:prstClr val="black"/>
                </a:solidFill>
                <a:latin typeface="Calibri"/>
                <a:cs typeface="Arial"/>
              </a:rPr>
              <a:t>etkileyemez. </a:t>
            </a:r>
          </a:p>
          <a:p>
            <a:pPr marL="108000" lvl="1" algn="ctr">
              <a:spcBef>
                <a:spcPts val="0"/>
              </a:spcBef>
              <a:spcAft>
                <a:spcPts val="0"/>
              </a:spcAft>
              <a:buSzPct val="105000"/>
              <a:defRPr/>
            </a:pPr>
            <a:endParaRPr lang="tr-TR" sz="2000" i="1" dirty="0">
              <a:solidFill>
                <a:prstClr val="black"/>
              </a:solidFill>
              <a:latin typeface="Calibri"/>
              <a:cs typeface="Arial"/>
            </a:endParaRPr>
          </a:p>
          <a:p>
            <a:pPr marL="108000" lvl="1" algn="ctr">
              <a:spcBef>
                <a:spcPts val="0"/>
              </a:spcBef>
              <a:spcAft>
                <a:spcPts val="0"/>
              </a:spcAft>
              <a:buSzPct val="105000"/>
              <a:defRPr/>
            </a:pPr>
            <a:r>
              <a:rPr lang="tr-TR" sz="2000" i="1" dirty="0" smtClean="0">
                <a:solidFill>
                  <a:prstClr val="black"/>
                </a:solidFill>
                <a:latin typeface="Calibri"/>
                <a:cs typeface="Arial"/>
              </a:rPr>
              <a:t>Termal </a:t>
            </a:r>
            <a:r>
              <a:rPr lang="tr-TR" sz="2000" i="1" dirty="0">
                <a:solidFill>
                  <a:prstClr val="black"/>
                </a:solidFill>
                <a:latin typeface="Calibri"/>
                <a:cs typeface="Arial"/>
              </a:rPr>
              <a:t>radyasyondan korunmanın tek yolu, çalışanla kaynak arasına ısı geçirmeyen bir perde koymaktır. Ancak, konulan perde ısıyı yansıtmıyorsa, ısıyı </a:t>
            </a:r>
            <a:r>
              <a:rPr lang="tr-TR" sz="2000" i="1" dirty="0" err="1" smtClean="0">
                <a:solidFill>
                  <a:prstClr val="black"/>
                </a:solidFill>
                <a:latin typeface="Calibri"/>
                <a:cs typeface="Arial"/>
              </a:rPr>
              <a:t>absorplayarak</a:t>
            </a:r>
            <a:r>
              <a:rPr lang="tr-TR" sz="2000" i="1" dirty="0" smtClean="0">
                <a:solidFill>
                  <a:prstClr val="black"/>
                </a:solidFill>
                <a:latin typeface="Calibri"/>
                <a:cs typeface="Arial"/>
              </a:rPr>
              <a:t> </a:t>
            </a:r>
            <a:r>
              <a:rPr lang="tr-TR" sz="2000" i="1" dirty="0">
                <a:solidFill>
                  <a:prstClr val="black"/>
                </a:solidFill>
                <a:latin typeface="Calibri"/>
                <a:cs typeface="Arial"/>
              </a:rPr>
              <a:t>ısı kaynağı haline de gelebilir.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RADYANT ISI (TERMAL 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0789990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72005" y="268833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Termal Konfor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Bölgesi</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 name="Picture 2" descr="D:\DOKTOR\9-ISTUZMAN\1-EĞİTİM KURUMU\1. İstanbuluzman\ZZResim\Resim-İkon\d_effect.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62275" y="200025"/>
            <a:ext cx="2952750" cy="29527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98229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22275"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TERMAL KONFOR BÖLGESİ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67000"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lvl="1" algn="ctr">
              <a:spcBef>
                <a:spcPts val="0"/>
              </a:spcBef>
              <a:spcAft>
                <a:spcPts val="0"/>
              </a:spcAft>
              <a:buSzPct val="105000"/>
              <a:defRPr/>
            </a:pPr>
            <a:endParaRPr lang="tr-TR" sz="900" i="1" dirty="0" smtClean="0">
              <a:solidFill>
                <a:prstClr val="black"/>
              </a:solidFill>
              <a:latin typeface="Calibri"/>
              <a:cs typeface="Arial"/>
            </a:endParaRPr>
          </a:p>
          <a:p>
            <a:pPr marL="108000" lvl="1" algn="ctr">
              <a:spcBef>
                <a:spcPts val="0"/>
              </a:spcBef>
              <a:spcAft>
                <a:spcPts val="0"/>
              </a:spcAft>
              <a:buSzPct val="105000"/>
              <a:defRPr/>
            </a:pPr>
            <a:r>
              <a:rPr lang="tr-TR" sz="2000" b="1" i="1" dirty="0">
                <a:solidFill>
                  <a:prstClr val="black"/>
                </a:solidFill>
                <a:latin typeface="Calibri"/>
                <a:cs typeface="Arial"/>
              </a:rPr>
              <a:t>Termal konfor </a:t>
            </a:r>
            <a:r>
              <a:rPr lang="tr-TR" sz="2000" b="1" i="1" dirty="0" smtClean="0">
                <a:solidFill>
                  <a:prstClr val="black"/>
                </a:solidFill>
                <a:latin typeface="Calibri"/>
                <a:cs typeface="Arial"/>
              </a:rPr>
              <a:t>bölgesi</a:t>
            </a:r>
            <a:r>
              <a:rPr lang="tr-TR" sz="2000" i="1" dirty="0" smtClean="0">
                <a:solidFill>
                  <a:prstClr val="black"/>
                </a:solidFill>
                <a:latin typeface="Calibri"/>
                <a:cs typeface="Arial"/>
              </a:rPr>
              <a:t>; İnsanların iş </a:t>
            </a:r>
            <a:r>
              <a:rPr lang="tr-TR" sz="2000" i="1" dirty="0">
                <a:solidFill>
                  <a:prstClr val="black"/>
                </a:solidFill>
                <a:latin typeface="Calibri"/>
                <a:cs typeface="Arial"/>
              </a:rPr>
              <a:t>yapma ve </a:t>
            </a:r>
            <a:r>
              <a:rPr lang="tr-TR" sz="2000" i="1" dirty="0" smtClean="0">
                <a:solidFill>
                  <a:prstClr val="black"/>
                </a:solidFill>
                <a:latin typeface="Calibri"/>
                <a:cs typeface="Arial"/>
              </a:rPr>
              <a:t>faaliyetlerini </a:t>
            </a:r>
            <a:r>
              <a:rPr lang="tr-TR" sz="2000" i="1" dirty="0">
                <a:solidFill>
                  <a:prstClr val="black"/>
                </a:solidFill>
                <a:latin typeface="Calibri"/>
                <a:cs typeface="Arial"/>
              </a:rPr>
              <a:t>sürdürme açısından en rahat durumda </a:t>
            </a:r>
            <a:r>
              <a:rPr lang="tr-TR" sz="2000" i="1" dirty="0" smtClean="0">
                <a:solidFill>
                  <a:prstClr val="black"/>
                </a:solidFill>
                <a:latin typeface="Calibri"/>
                <a:cs typeface="Arial"/>
              </a:rPr>
              <a:t>oldukları termal </a:t>
            </a:r>
            <a:r>
              <a:rPr lang="tr-TR" sz="2000" i="1" dirty="0">
                <a:solidFill>
                  <a:prstClr val="black"/>
                </a:solidFill>
                <a:latin typeface="Calibri"/>
                <a:cs typeface="Arial"/>
              </a:rPr>
              <a:t>konfor koşullarının üst ve alt sınırları arasındaki bölgedir. </a:t>
            </a:r>
            <a:endParaRPr lang="tr-TR" sz="2000" i="1" dirty="0" smtClean="0">
              <a:solidFill>
                <a:prstClr val="black"/>
              </a:solidFill>
              <a:latin typeface="Calibri"/>
              <a:cs typeface="Arial"/>
            </a:endParaRPr>
          </a:p>
          <a:p>
            <a:pPr marL="108000" lvl="1" algn="ctr">
              <a:spcBef>
                <a:spcPts val="0"/>
              </a:spcBef>
              <a:spcAft>
                <a:spcPts val="0"/>
              </a:spcAft>
              <a:buSzPct val="105000"/>
              <a:defRPr/>
            </a:pPr>
            <a:endParaRPr lang="tr-TR" sz="2000" i="1" dirty="0">
              <a:solidFill>
                <a:prstClr val="black"/>
              </a:solidFill>
              <a:latin typeface="Calibri"/>
              <a:cs typeface="Arial"/>
            </a:endParaRPr>
          </a:p>
          <a:p>
            <a:pPr marL="108000" lvl="1" algn="ctr">
              <a:spcBef>
                <a:spcPts val="0"/>
              </a:spcBef>
              <a:spcAft>
                <a:spcPts val="0"/>
              </a:spcAft>
              <a:buSzPct val="105000"/>
              <a:defRPr/>
            </a:pPr>
            <a:r>
              <a:rPr lang="tr-TR" sz="2000" b="1" i="1" dirty="0">
                <a:solidFill>
                  <a:prstClr val="black"/>
                </a:solidFill>
                <a:latin typeface="Calibri"/>
                <a:cs typeface="Arial"/>
              </a:rPr>
              <a:t>Bunalım </a:t>
            </a:r>
            <a:r>
              <a:rPr lang="tr-TR" sz="2000" b="1" i="1" dirty="0" smtClean="0">
                <a:solidFill>
                  <a:prstClr val="black"/>
                </a:solidFill>
                <a:latin typeface="Calibri"/>
                <a:cs typeface="Arial"/>
              </a:rPr>
              <a:t>bölgesi;</a:t>
            </a:r>
            <a:r>
              <a:rPr lang="tr-TR" sz="2000" i="1" dirty="0" smtClean="0">
                <a:solidFill>
                  <a:prstClr val="black"/>
                </a:solidFill>
                <a:latin typeface="Calibri"/>
                <a:cs typeface="Arial"/>
              </a:rPr>
              <a:t> </a:t>
            </a:r>
            <a:r>
              <a:rPr lang="tr-TR" sz="2000" i="1" dirty="0">
                <a:solidFill>
                  <a:prstClr val="black"/>
                </a:solidFill>
                <a:latin typeface="Calibri"/>
                <a:cs typeface="Arial"/>
              </a:rPr>
              <a:t>İnsanların vücutlarından ısı atmalarının güçleşmesi sebebiyle, </a:t>
            </a:r>
            <a:r>
              <a:rPr lang="tr-TR" sz="2000" i="1" dirty="0" smtClean="0">
                <a:solidFill>
                  <a:prstClr val="black"/>
                </a:solidFill>
                <a:latin typeface="Calibri"/>
                <a:cs typeface="Arial"/>
              </a:rPr>
              <a:t>hava </a:t>
            </a:r>
            <a:r>
              <a:rPr lang="tr-TR" sz="2000" i="1" dirty="0">
                <a:solidFill>
                  <a:prstClr val="black"/>
                </a:solidFill>
                <a:latin typeface="Calibri"/>
                <a:cs typeface="Arial"/>
              </a:rPr>
              <a:t>akımı olmayan bir ortamda bunalma hissettikleri sıcaklık ve bağıl nem kombinasyonları bölgesidir.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TERMAL KONFOR BÖLGESİ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6211741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ETKİLEYEN FAKTÖRLER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35000" lvl="2" indent="-342900">
              <a:spcBef>
                <a:spcPts val="0"/>
              </a:spcBef>
              <a:spcAft>
                <a:spcPts val="0"/>
              </a:spcAft>
              <a:buSzPct val="105000"/>
              <a:buFont typeface="Wingdings" pitchFamily="2" charset="2"/>
              <a:buChar char="ü"/>
              <a:defRPr/>
            </a:pPr>
            <a:endParaRPr lang="tr-TR" sz="1200" i="1" dirty="0" smtClean="0">
              <a:solidFill>
                <a:prstClr val="black"/>
              </a:solidFill>
              <a:latin typeface="Calibri"/>
              <a:cs typeface="Arial"/>
            </a:endParaRP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Ortam </a:t>
            </a:r>
            <a:r>
              <a:rPr lang="tr-TR" sz="2000" i="1" dirty="0">
                <a:solidFill>
                  <a:prstClr val="black"/>
                </a:solidFill>
                <a:latin typeface="Calibri"/>
                <a:cs typeface="Arial"/>
              </a:rPr>
              <a:t>sıcaklığı,</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Ortamın </a:t>
            </a:r>
            <a:r>
              <a:rPr lang="tr-TR" sz="2000" i="1" dirty="0">
                <a:solidFill>
                  <a:prstClr val="black"/>
                </a:solidFill>
                <a:latin typeface="Calibri"/>
                <a:cs typeface="Arial"/>
              </a:rPr>
              <a:t>nem durumu,</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Ortamdaki </a:t>
            </a:r>
            <a:r>
              <a:rPr lang="tr-TR" sz="2000" i="1" dirty="0">
                <a:solidFill>
                  <a:prstClr val="black"/>
                </a:solidFill>
                <a:latin typeface="Calibri"/>
                <a:cs typeface="Arial"/>
              </a:rPr>
              <a:t>hava akımı,</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Yapılan </a:t>
            </a:r>
            <a:r>
              <a:rPr lang="tr-TR" sz="2000" i="1" dirty="0">
                <a:solidFill>
                  <a:prstClr val="black"/>
                </a:solidFill>
                <a:latin typeface="Calibri"/>
                <a:cs typeface="Arial"/>
              </a:rPr>
              <a:t>işin niteliği (hafif iş, orta iş, ağır iş),</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İşçinin </a:t>
            </a:r>
            <a:r>
              <a:rPr lang="tr-TR" sz="2000" i="1" dirty="0">
                <a:solidFill>
                  <a:prstClr val="black"/>
                </a:solidFill>
                <a:latin typeface="Calibri"/>
                <a:cs typeface="Arial"/>
              </a:rPr>
              <a:t>giyim durumu,</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İşçinin </a:t>
            </a:r>
            <a:r>
              <a:rPr lang="tr-TR" sz="2000" i="1" dirty="0">
                <a:solidFill>
                  <a:prstClr val="black"/>
                </a:solidFill>
                <a:latin typeface="Calibri"/>
                <a:cs typeface="Arial"/>
              </a:rPr>
              <a:t>yaşı ve cinsiyeti,</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İşçinin </a:t>
            </a:r>
            <a:r>
              <a:rPr lang="tr-TR" sz="2000" i="1" dirty="0">
                <a:solidFill>
                  <a:prstClr val="black"/>
                </a:solidFill>
                <a:latin typeface="Calibri"/>
                <a:cs typeface="Arial"/>
              </a:rPr>
              <a:t>beslenmesi,</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İşçinin </a:t>
            </a:r>
            <a:r>
              <a:rPr lang="tr-TR" sz="2000" i="1" dirty="0">
                <a:solidFill>
                  <a:prstClr val="black"/>
                </a:solidFill>
                <a:latin typeface="Calibri"/>
                <a:cs typeface="Arial"/>
              </a:rPr>
              <a:t>fiziki durumu,</a:t>
            </a:r>
          </a:p>
          <a:p>
            <a:pPr marL="1035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a:cs typeface="Arial"/>
              </a:rPr>
              <a:t>İşçinin </a:t>
            </a:r>
            <a:r>
              <a:rPr lang="tr-TR" sz="2000" i="1" dirty="0">
                <a:solidFill>
                  <a:prstClr val="black"/>
                </a:solidFill>
                <a:latin typeface="Calibri"/>
                <a:cs typeface="Arial"/>
              </a:rPr>
              <a:t>genel sağlık durumu vb.</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TERMAL KONFOR BÖLGESİNİ ETKİLEYEN FAKTÖRLER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5185978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22275"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SICAKLIK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67000"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lvl="1" indent="-222300">
              <a:spcBef>
                <a:spcPts val="0"/>
              </a:spcBef>
              <a:spcAft>
                <a:spcPts val="0"/>
              </a:spcAft>
              <a:buSzPct val="105000"/>
              <a:defRPr/>
            </a:pPr>
            <a:r>
              <a:rPr lang="tr-TR" b="1" i="1" dirty="0" smtClean="0">
                <a:solidFill>
                  <a:prstClr val="black"/>
                </a:solidFill>
                <a:latin typeface="Calibri"/>
                <a:cs typeface="Arial"/>
              </a:rPr>
              <a:t>Aşırı </a:t>
            </a:r>
            <a:r>
              <a:rPr lang="tr-TR" b="1" i="1" dirty="0">
                <a:solidFill>
                  <a:prstClr val="black"/>
                </a:solidFill>
                <a:latin typeface="Calibri"/>
                <a:cs typeface="Arial"/>
              </a:rPr>
              <a:t>sıcaklığın üretim </a:t>
            </a:r>
            <a:r>
              <a:rPr lang="tr-TR" b="1" i="1" dirty="0" smtClean="0">
                <a:solidFill>
                  <a:prstClr val="black"/>
                </a:solidFill>
                <a:latin typeface="Calibri"/>
                <a:cs typeface="Arial"/>
              </a:rPr>
              <a:t>üzerindeki </a:t>
            </a:r>
            <a:r>
              <a:rPr lang="tr-TR" b="1" i="1" dirty="0">
                <a:solidFill>
                  <a:prstClr val="black"/>
                </a:solidFill>
                <a:latin typeface="Calibri"/>
                <a:cs typeface="Arial"/>
              </a:rPr>
              <a:t>olumsuz </a:t>
            </a:r>
            <a:r>
              <a:rPr lang="tr-TR" b="1" i="1" dirty="0" smtClean="0">
                <a:solidFill>
                  <a:prstClr val="black"/>
                </a:solidFill>
                <a:latin typeface="Calibri"/>
                <a:cs typeface="Arial"/>
              </a:rPr>
              <a:t>etkisi;</a:t>
            </a:r>
          </a:p>
          <a:p>
            <a:pPr lvl="2" indent="-222300">
              <a:spcBef>
                <a:spcPts val="0"/>
              </a:spcBef>
              <a:spcAft>
                <a:spcPts val="0"/>
              </a:spcAft>
              <a:buSzPct val="105000"/>
              <a:defRPr/>
            </a:pPr>
            <a:r>
              <a:rPr lang="tr-TR" b="1" i="1" dirty="0" smtClean="0">
                <a:solidFill>
                  <a:prstClr val="black"/>
                </a:solidFill>
                <a:latin typeface="Calibri"/>
                <a:cs typeface="Arial"/>
              </a:rPr>
              <a:t>29 </a:t>
            </a:r>
            <a:r>
              <a:rPr lang="tr-TR" b="1" i="1" dirty="0">
                <a:solidFill>
                  <a:prstClr val="black"/>
                </a:solidFill>
                <a:latin typeface="Calibri"/>
                <a:cs typeface="Arial"/>
              </a:rPr>
              <a:t>°C olursa     performans 	%5 </a:t>
            </a:r>
            <a:r>
              <a:rPr lang="tr-TR" b="1" i="1" dirty="0" smtClean="0">
                <a:solidFill>
                  <a:prstClr val="black"/>
                </a:solidFill>
                <a:latin typeface="Calibri"/>
                <a:cs typeface="Arial"/>
              </a:rPr>
              <a:t>  düşer</a:t>
            </a:r>
          </a:p>
          <a:p>
            <a:pPr lvl="2" indent="-222300">
              <a:spcBef>
                <a:spcPts val="0"/>
              </a:spcBef>
              <a:spcAft>
                <a:spcPts val="0"/>
              </a:spcAft>
              <a:buSzPct val="105000"/>
              <a:defRPr/>
            </a:pPr>
            <a:r>
              <a:rPr lang="tr-TR" b="1" i="1" dirty="0" smtClean="0">
                <a:solidFill>
                  <a:prstClr val="black"/>
                </a:solidFill>
                <a:latin typeface="Calibri"/>
                <a:cs typeface="Arial"/>
              </a:rPr>
              <a:t>30 </a:t>
            </a:r>
            <a:r>
              <a:rPr lang="tr-TR" b="1" i="1" dirty="0">
                <a:solidFill>
                  <a:prstClr val="black"/>
                </a:solidFill>
                <a:latin typeface="Calibri"/>
                <a:cs typeface="Arial"/>
              </a:rPr>
              <a:t>°C   "                      "       	%10   </a:t>
            </a:r>
            <a:r>
              <a:rPr lang="tr-TR" b="1" i="1" dirty="0" smtClean="0">
                <a:solidFill>
                  <a:prstClr val="black"/>
                </a:solidFill>
                <a:latin typeface="Calibri"/>
                <a:cs typeface="Arial"/>
              </a:rPr>
              <a:t>  </a:t>
            </a:r>
            <a:r>
              <a:rPr lang="tr-TR" b="1" i="1" dirty="0">
                <a:solidFill>
                  <a:prstClr val="black"/>
                </a:solidFill>
                <a:latin typeface="Calibri"/>
                <a:cs typeface="Arial"/>
              </a:rPr>
              <a:t>" </a:t>
            </a:r>
            <a:r>
              <a:rPr lang="tr-TR" b="1" i="1" dirty="0" smtClean="0">
                <a:solidFill>
                  <a:prstClr val="black"/>
                </a:solidFill>
                <a:latin typeface="Calibri"/>
                <a:cs typeface="Arial"/>
              </a:rPr>
              <a:t> </a:t>
            </a:r>
          </a:p>
          <a:p>
            <a:pPr lvl="2" indent="-222300">
              <a:spcBef>
                <a:spcPts val="0"/>
              </a:spcBef>
              <a:spcAft>
                <a:spcPts val="0"/>
              </a:spcAft>
              <a:buSzPct val="105000"/>
              <a:defRPr/>
            </a:pPr>
            <a:r>
              <a:rPr lang="tr-TR" b="1" i="1" dirty="0" smtClean="0">
                <a:solidFill>
                  <a:prstClr val="black"/>
                </a:solidFill>
                <a:latin typeface="Calibri"/>
                <a:cs typeface="Arial"/>
              </a:rPr>
              <a:t>31 °C   "                      "          	%</a:t>
            </a:r>
            <a:r>
              <a:rPr lang="tr-TR" b="1" i="1" dirty="0">
                <a:solidFill>
                  <a:prstClr val="black"/>
                </a:solidFill>
                <a:latin typeface="Calibri"/>
                <a:cs typeface="Arial"/>
              </a:rPr>
              <a:t>17 </a:t>
            </a:r>
            <a:r>
              <a:rPr lang="tr-TR" b="1" i="1" dirty="0" smtClean="0">
                <a:solidFill>
                  <a:prstClr val="black"/>
                </a:solidFill>
                <a:latin typeface="Calibri"/>
                <a:cs typeface="Arial"/>
              </a:rPr>
              <a:t>    " 	</a:t>
            </a:r>
          </a:p>
          <a:p>
            <a:pPr lvl="2" indent="-222300">
              <a:spcBef>
                <a:spcPts val="0"/>
              </a:spcBef>
              <a:spcAft>
                <a:spcPts val="0"/>
              </a:spcAft>
              <a:buSzPct val="105000"/>
              <a:defRPr/>
            </a:pPr>
            <a:r>
              <a:rPr lang="tr-TR" b="1" i="1" dirty="0" smtClean="0">
                <a:solidFill>
                  <a:prstClr val="black"/>
                </a:solidFill>
                <a:latin typeface="Calibri"/>
                <a:cs typeface="Arial"/>
              </a:rPr>
              <a:t>32 </a:t>
            </a:r>
            <a:r>
              <a:rPr lang="tr-TR" b="1" i="1" dirty="0">
                <a:solidFill>
                  <a:prstClr val="black"/>
                </a:solidFill>
                <a:latin typeface="Calibri"/>
                <a:cs typeface="Arial"/>
              </a:rPr>
              <a:t>°C   "                      "         	</a:t>
            </a:r>
            <a:r>
              <a:rPr lang="tr-TR" b="1" i="1" dirty="0" smtClean="0">
                <a:solidFill>
                  <a:prstClr val="black"/>
                </a:solidFill>
                <a:latin typeface="Calibri"/>
                <a:cs typeface="Arial"/>
              </a:rPr>
              <a:t>%30     </a:t>
            </a:r>
            <a:r>
              <a:rPr lang="tr-TR" b="1" i="1" dirty="0">
                <a:solidFill>
                  <a:prstClr val="black"/>
                </a:solidFill>
                <a:latin typeface="Calibri"/>
                <a:cs typeface="Arial"/>
              </a:rPr>
              <a:t>" </a:t>
            </a:r>
            <a:endParaRPr lang="tr-TR" b="1" i="1" dirty="0" smtClean="0">
              <a:solidFill>
                <a:prstClr val="black"/>
              </a:solidFill>
              <a:latin typeface="Calibri"/>
              <a:cs typeface="Arial"/>
            </a:endParaRPr>
          </a:p>
          <a:p>
            <a:pPr lvl="1" indent="-108000">
              <a:spcBef>
                <a:spcPts val="0"/>
              </a:spcBef>
              <a:spcAft>
                <a:spcPts val="0"/>
              </a:spcAft>
              <a:buSzPct val="105000"/>
              <a:defRPr/>
            </a:pPr>
            <a:endParaRPr lang="tr-TR" b="1" i="1" dirty="0">
              <a:solidFill>
                <a:prstClr val="black"/>
              </a:solidFill>
              <a:latin typeface="Calibri"/>
              <a:cs typeface="Arial"/>
            </a:endParaRPr>
          </a:p>
          <a:p>
            <a:pPr lvl="1" indent="-222300">
              <a:spcBef>
                <a:spcPts val="0"/>
              </a:spcBef>
              <a:spcAft>
                <a:spcPts val="0"/>
              </a:spcAft>
              <a:buSzPct val="105000"/>
              <a:defRPr/>
            </a:pPr>
            <a:r>
              <a:rPr lang="tr-TR" b="1" i="1" dirty="0">
                <a:solidFill>
                  <a:prstClr val="black"/>
                </a:solidFill>
                <a:latin typeface="Calibri"/>
              </a:rPr>
              <a:t>Faaliyetin Şekli			 Hava sıcaklığı (Derece)</a:t>
            </a:r>
          </a:p>
          <a:p>
            <a:pPr marL="634950" lvl="1" indent="-285750">
              <a:spcBef>
                <a:spcPts val="0"/>
              </a:spcBef>
              <a:spcAft>
                <a:spcPts val="0"/>
              </a:spcAft>
              <a:buSzPct val="105000"/>
              <a:buFont typeface="Wingdings" pitchFamily="2" charset="2"/>
              <a:buChar char="v"/>
              <a:defRPr/>
            </a:pPr>
            <a:r>
              <a:rPr lang="tr-TR" i="1" dirty="0">
                <a:solidFill>
                  <a:prstClr val="black"/>
                </a:solidFill>
                <a:latin typeface="Calibri"/>
              </a:rPr>
              <a:t>Oturarak yapılan  hafif el işleri  	            	 20</a:t>
            </a:r>
          </a:p>
          <a:p>
            <a:pPr marL="634950" lvl="1" indent="-285750">
              <a:spcBef>
                <a:spcPts val="0"/>
              </a:spcBef>
              <a:spcAft>
                <a:spcPts val="0"/>
              </a:spcAft>
              <a:buSzPct val="105000"/>
              <a:buFont typeface="Wingdings" pitchFamily="2" charset="2"/>
              <a:buChar char="v"/>
              <a:defRPr/>
            </a:pPr>
            <a:r>
              <a:rPr lang="tr-TR" i="1" dirty="0">
                <a:solidFill>
                  <a:prstClr val="black"/>
                </a:solidFill>
                <a:latin typeface="Calibri"/>
              </a:rPr>
              <a:t>Oturarak yapılan hafif kol ve el çalışmaları  20</a:t>
            </a:r>
          </a:p>
          <a:p>
            <a:pPr marL="634950" lvl="1" indent="-285750">
              <a:spcBef>
                <a:spcPts val="0"/>
              </a:spcBef>
              <a:spcAft>
                <a:spcPts val="0"/>
              </a:spcAft>
              <a:buSzPct val="105000"/>
              <a:buFont typeface="Wingdings" pitchFamily="2" charset="2"/>
              <a:buChar char="v"/>
              <a:defRPr/>
            </a:pPr>
            <a:r>
              <a:rPr lang="tr-TR" i="1" dirty="0">
                <a:solidFill>
                  <a:prstClr val="black"/>
                </a:solidFill>
                <a:latin typeface="Calibri"/>
              </a:rPr>
              <a:t>Ayakta yapılan ağır kol işleri     	         	 17	</a:t>
            </a:r>
          </a:p>
          <a:p>
            <a:pPr marL="634950" lvl="1" indent="-285750">
              <a:spcBef>
                <a:spcPts val="0"/>
              </a:spcBef>
              <a:spcAft>
                <a:spcPts val="0"/>
              </a:spcAft>
              <a:buSzPct val="105000"/>
              <a:buFont typeface="Wingdings" pitchFamily="2" charset="2"/>
              <a:buChar char="v"/>
              <a:defRPr/>
            </a:pPr>
            <a:r>
              <a:rPr lang="tr-TR" i="1" dirty="0">
                <a:solidFill>
                  <a:prstClr val="black"/>
                </a:solidFill>
                <a:latin typeface="Calibri"/>
              </a:rPr>
              <a:t>Çok ağır işler    			 15-16</a:t>
            </a:r>
          </a:p>
          <a:p>
            <a:pPr lvl="1" indent="-108000">
              <a:spcBef>
                <a:spcPts val="0"/>
              </a:spcBef>
              <a:spcAft>
                <a:spcPts val="0"/>
              </a:spcAft>
              <a:buSzPct val="105000"/>
              <a:defRPr/>
            </a:pPr>
            <a:endParaRPr lang="tr-TR" b="1" i="1" dirty="0">
              <a:solidFill>
                <a:prstClr val="black"/>
              </a:solidFill>
              <a:latin typeface="Calibri"/>
              <a:cs typeface="Arial"/>
            </a:endParaRPr>
          </a:p>
          <a:p>
            <a:pPr lvl="1" indent="-108000">
              <a:spcBef>
                <a:spcPts val="0"/>
              </a:spcBef>
              <a:spcAft>
                <a:spcPts val="0"/>
              </a:spcAft>
              <a:buSzPct val="105000"/>
              <a:defRPr/>
            </a:pPr>
            <a:endParaRPr lang="tr-TR" i="1" dirty="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SICAKLIK PERFORMANS İLİŞKİSİ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85256747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116163" y="2762498"/>
            <a:ext cx="8945949" cy="1862048"/>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115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Aydınlatma</a:t>
            </a:r>
            <a:endParaRPr lang="tr-TR" sz="11500" b="1" dirty="0">
              <a:ln w="50800"/>
              <a:solidFill>
                <a:srgbClr val="FFFFFF">
                  <a:shade val="50000"/>
                </a:srgbClr>
              </a:solidFill>
              <a:effectLst>
                <a:glow rad="139700">
                  <a:srgbClr val="000000">
                    <a:satMod val="175000"/>
                    <a:alpha val="40000"/>
                  </a:srgbClr>
                </a:glow>
              </a:effectLst>
              <a:latin typeface="Calibri" pitchFamily="34" charset="0"/>
              <a:cs typeface="Calibri" pitchFamily="34"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 name="Picture 2" descr="C:\Users\DOKTOR\Desktop\imagesCA0DPVLX.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5469" y="214312"/>
            <a:ext cx="2928212" cy="226218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3013699469"/>
      </p:ext>
    </p:extLst>
  </p:cSld>
  <p:clrMapOvr>
    <a:masterClrMapping/>
  </p:clrMapOvr>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İŞYERLERİNDE AYDINLATMA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576000" lvl="2" indent="-288000">
              <a:spcBef>
                <a:spcPts val="0"/>
              </a:spcBef>
              <a:spcAft>
                <a:spcPts val="0"/>
              </a:spcAft>
              <a:buSzPct val="105000"/>
              <a:buFont typeface="+mj-lt"/>
              <a:buAutoNum type="arabicPeriod"/>
              <a:defRPr/>
            </a:pPr>
            <a:endParaRPr lang="tr-TR" sz="2000" dirty="0" smtClean="0">
              <a:solidFill>
                <a:prstClr val="black"/>
              </a:solidFill>
              <a:latin typeface="Calibri"/>
              <a:cs typeface="Arial"/>
            </a:endParaRPr>
          </a:p>
          <a:p>
            <a:pPr marL="576000" lvl="2" indent="-288000">
              <a:spcBef>
                <a:spcPts val="0"/>
              </a:spcBef>
              <a:spcAft>
                <a:spcPts val="0"/>
              </a:spcAft>
              <a:buSzPct val="105000"/>
              <a:buFont typeface="+mj-lt"/>
              <a:buAutoNum type="arabicPeriod"/>
              <a:defRPr/>
            </a:pPr>
            <a:r>
              <a:rPr lang="tr-TR" sz="2000" dirty="0" smtClean="0">
                <a:solidFill>
                  <a:prstClr val="black"/>
                </a:solidFill>
                <a:latin typeface="Calibri"/>
                <a:cs typeface="Arial"/>
              </a:rPr>
              <a:t>Tabi </a:t>
            </a:r>
            <a:r>
              <a:rPr lang="tr-TR" sz="2000" dirty="0">
                <a:solidFill>
                  <a:prstClr val="black"/>
                </a:solidFill>
                <a:latin typeface="Calibri"/>
                <a:cs typeface="Arial"/>
              </a:rPr>
              <a:t>(Doğal) Aydınlatma</a:t>
            </a:r>
          </a:p>
          <a:p>
            <a:pPr marL="576000" lvl="2" indent="-288000">
              <a:spcBef>
                <a:spcPts val="0"/>
              </a:spcBef>
              <a:spcAft>
                <a:spcPts val="0"/>
              </a:spcAft>
              <a:buSzPct val="105000"/>
              <a:buFont typeface="+mj-lt"/>
              <a:buAutoNum type="arabicPeriod"/>
              <a:defRPr/>
            </a:pPr>
            <a:r>
              <a:rPr lang="tr-TR" sz="2000" dirty="0" smtClean="0">
                <a:solidFill>
                  <a:prstClr val="black"/>
                </a:solidFill>
                <a:latin typeface="Calibri"/>
                <a:cs typeface="Arial"/>
              </a:rPr>
              <a:t>Suni </a:t>
            </a:r>
            <a:r>
              <a:rPr lang="tr-TR" sz="2000" dirty="0">
                <a:solidFill>
                  <a:prstClr val="black"/>
                </a:solidFill>
                <a:latin typeface="Calibri"/>
                <a:cs typeface="Arial"/>
              </a:rPr>
              <a:t>(Yapay) Aydınlatma</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5" descr="gunes-isigi"/>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05100" y="3545680"/>
            <a:ext cx="2988000" cy="180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20" name="Picture 6" descr="aydinlatma-1"/>
          <p:cNvPicPr preferRelativeResize="0">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76911" y="3526630"/>
            <a:ext cx="2988000" cy="18000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38012409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DOĞAL AYDINLATMA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lstStyle/>
          <a:p>
            <a:pPr marL="576000" lvl="2" indent="-288000" algn="ctr">
              <a:spcBef>
                <a:spcPts val="0"/>
              </a:spcBef>
              <a:spcAft>
                <a:spcPts val="0"/>
              </a:spcAft>
              <a:buSzPct val="105000"/>
              <a:buFont typeface="+mj-lt"/>
              <a:buAutoNum type="arabicPeriod"/>
              <a:defRPr/>
            </a:pPr>
            <a:endParaRPr lang="tr-TR" sz="2000" i="1" dirty="0" smtClean="0">
              <a:solidFill>
                <a:prstClr val="black"/>
              </a:solidFill>
              <a:latin typeface="Calibri" pitchFamily="34" charset="0"/>
              <a:ea typeface="BatangChe" pitchFamily="49" charset="-127"/>
              <a:cs typeface="Calibri" pitchFamily="34" charset="0"/>
            </a:endParaRPr>
          </a:p>
          <a:p>
            <a:pPr marL="288000" lvl="2" algn="ctr">
              <a:spcBef>
                <a:spcPts val="0"/>
              </a:spcBef>
              <a:spcAft>
                <a:spcPts val="0"/>
              </a:spcAft>
              <a:buSzPct val="105000"/>
              <a:defRPr/>
            </a:pPr>
            <a:r>
              <a:rPr lang="tr-TR" sz="2000" i="1" dirty="0" smtClean="0">
                <a:solidFill>
                  <a:prstClr val="black"/>
                </a:solidFill>
                <a:latin typeface="Calibri" pitchFamily="34" charset="0"/>
                <a:ea typeface="BatangChe" pitchFamily="49" charset="-127"/>
                <a:cs typeface="Calibri" pitchFamily="34" charset="0"/>
              </a:rPr>
              <a:t>Aydınlatmanın </a:t>
            </a:r>
            <a:r>
              <a:rPr lang="tr-TR" sz="2000" i="1" dirty="0">
                <a:solidFill>
                  <a:prstClr val="black"/>
                </a:solidFill>
                <a:latin typeface="Calibri" pitchFamily="34" charset="0"/>
                <a:ea typeface="BatangChe" pitchFamily="49" charset="-127"/>
                <a:cs typeface="Calibri" pitchFamily="34" charset="0"/>
              </a:rPr>
              <a:t>güneş ışığı ile yapılması  esastır. </a:t>
            </a:r>
            <a:endParaRPr lang="tr-TR" sz="2000" i="1" dirty="0" smtClean="0">
              <a:solidFill>
                <a:prstClr val="black"/>
              </a:solidFill>
              <a:latin typeface="Calibri" pitchFamily="34" charset="0"/>
              <a:ea typeface="BatangChe" pitchFamily="49" charset="-127"/>
              <a:cs typeface="Calibri" pitchFamily="34" charset="0"/>
            </a:endParaRPr>
          </a:p>
          <a:p>
            <a:pPr marL="288000" lvl="2" algn="ctr">
              <a:spcBef>
                <a:spcPts val="0"/>
              </a:spcBef>
              <a:spcAft>
                <a:spcPts val="0"/>
              </a:spcAft>
              <a:buSzPct val="105000"/>
              <a:defRPr/>
            </a:pPr>
            <a:endParaRPr lang="tr-TR" sz="2000" i="1" dirty="0">
              <a:solidFill>
                <a:prstClr val="black"/>
              </a:solidFill>
              <a:latin typeface="Calibri" pitchFamily="34" charset="0"/>
              <a:ea typeface="BatangChe" pitchFamily="49" charset="-127"/>
              <a:cs typeface="Calibri" pitchFamily="34" charset="0"/>
            </a:endParaRPr>
          </a:p>
          <a:p>
            <a:pPr marL="288000" lvl="2" algn="ctr">
              <a:spcBef>
                <a:spcPts val="0"/>
              </a:spcBef>
              <a:spcAft>
                <a:spcPts val="0"/>
              </a:spcAft>
              <a:buSzPct val="105000"/>
              <a:defRPr/>
            </a:pPr>
            <a:r>
              <a:rPr lang="tr-TR" sz="2000" i="1" dirty="0" smtClean="0">
                <a:solidFill>
                  <a:prstClr val="black"/>
                </a:solidFill>
                <a:latin typeface="Calibri" pitchFamily="34" charset="0"/>
                <a:ea typeface="BatangChe" pitchFamily="49" charset="-127"/>
                <a:cs typeface="Calibri" pitchFamily="34" charset="0"/>
              </a:rPr>
              <a:t>İşçi </a:t>
            </a:r>
            <a:r>
              <a:rPr lang="tr-TR" sz="2000" i="1" dirty="0">
                <a:solidFill>
                  <a:prstClr val="black"/>
                </a:solidFill>
                <a:latin typeface="Calibri" pitchFamily="34" charset="0"/>
                <a:ea typeface="BatangChe" pitchFamily="49" charset="-127"/>
                <a:cs typeface="Calibri" pitchFamily="34" charset="0"/>
              </a:rPr>
              <a:t>S</a:t>
            </a:r>
            <a:r>
              <a:rPr lang="tr-TR" sz="2000" i="1" dirty="0" smtClean="0">
                <a:solidFill>
                  <a:prstClr val="black"/>
                </a:solidFill>
                <a:latin typeface="Calibri" pitchFamily="34" charset="0"/>
                <a:ea typeface="BatangChe" pitchFamily="49" charset="-127"/>
                <a:cs typeface="Calibri" pitchFamily="34" charset="0"/>
              </a:rPr>
              <a:t>ağlığı </a:t>
            </a:r>
            <a:r>
              <a:rPr lang="tr-TR" sz="2000" i="1" dirty="0">
                <a:solidFill>
                  <a:prstClr val="black"/>
                </a:solidFill>
                <a:latin typeface="Calibri" pitchFamily="34" charset="0"/>
                <a:ea typeface="BatangChe" pitchFamily="49" charset="-127"/>
                <a:cs typeface="Calibri" pitchFamily="34" charset="0"/>
              </a:rPr>
              <a:t>ve İş </a:t>
            </a:r>
            <a:r>
              <a:rPr lang="tr-TR" sz="2000" i="1" dirty="0" smtClean="0">
                <a:solidFill>
                  <a:prstClr val="black"/>
                </a:solidFill>
                <a:latin typeface="Calibri" pitchFamily="34" charset="0"/>
                <a:ea typeface="BatangChe" pitchFamily="49" charset="-127"/>
                <a:cs typeface="Calibri" pitchFamily="34" charset="0"/>
              </a:rPr>
              <a:t>Güvenliği Tüzüğünün </a:t>
            </a:r>
            <a:r>
              <a:rPr lang="tr-TR" sz="2000" i="1" dirty="0">
                <a:solidFill>
                  <a:prstClr val="black"/>
                </a:solidFill>
                <a:latin typeface="Calibri" pitchFamily="34" charset="0"/>
                <a:ea typeface="BatangChe" pitchFamily="49" charset="-127"/>
                <a:cs typeface="Calibri" pitchFamily="34" charset="0"/>
              </a:rPr>
              <a:t>13. </a:t>
            </a:r>
            <a:r>
              <a:rPr lang="tr-TR" sz="2000" i="1" dirty="0" smtClean="0">
                <a:solidFill>
                  <a:prstClr val="black"/>
                </a:solidFill>
                <a:latin typeface="Calibri" pitchFamily="34" charset="0"/>
                <a:ea typeface="BatangChe" pitchFamily="49" charset="-127"/>
                <a:cs typeface="Calibri" pitchFamily="34" charset="0"/>
              </a:rPr>
              <a:t>Maddesinde </a:t>
            </a:r>
            <a:r>
              <a:rPr lang="tr-TR" sz="2000" b="1" i="1" dirty="0" smtClean="0">
                <a:solidFill>
                  <a:prstClr val="black"/>
                </a:solidFill>
                <a:latin typeface="Calibri" pitchFamily="34" charset="0"/>
                <a:ea typeface="BatangChe" pitchFamily="49" charset="-127"/>
                <a:cs typeface="Calibri" pitchFamily="34" charset="0"/>
              </a:rPr>
              <a:t>«işyeri </a:t>
            </a:r>
            <a:r>
              <a:rPr lang="tr-TR" sz="2000" b="1" i="1" dirty="0">
                <a:solidFill>
                  <a:prstClr val="black"/>
                </a:solidFill>
                <a:latin typeface="Calibri" pitchFamily="34" charset="0"/>
                <a:ea typeface="BatangChe" pitchFamily="49" charset="-127"/>
                <a:cs typeface="Calibri" pitchFamily="34" charset="0"/>
              </a:rPr>
              <a:t>taban yüzeyinin en az </a:t>
            </a:r>
            <a:r>
              <a:rPr lang="tr-TR" sz="2000" b="1" i="1" dirty="0" smtClean="0">
                <a:solidFill>
                  <a:prstClr val="black"/>
                </a:solidFill>
                <a:latin typeface="Calibri" pitchFamily="34" charset="0"/>
                <a:ea typeface="BatangChe" pitchFamily="49" charset="-127"/>
                <a:cs typeface="Calibri" pitchFamily="34" charset="0"/>
              </a:rPr>
              <a:t>1/10’i </a:t>
            </a:r>
            <a:r>
              <a:rPr lang="tr-TR" sz="2000" b="1" i="1" dirty="0">
                <a:solidFill>
                  <a:prstClr val="black"/>
                </a:solidFill>
                <a:latin typeface="Calibri" pitchFamily="34" charset="0"/>
                <a:ea typeface="BatangChe" pitchFamily="49" charset="-127"/>
                <a:cs typeface="Calibri" pitchFamily="34" charset="0"/>
              </a:rPr>
              <a:t>oranında ışık </a:t>
            </a:r>
            <a:r>
              <a:rPr lang="tr-TR" sz="2000" b="1" i="1" dirty="0" smtClean="0">
                <a:solidFill>
                  <a:prstClr val="black"/>
                </a:solidFill>
                <a:latin typeface="Calibri" pitchFamily="34" charset="0"/>
                <a:ea typeface="BatangChe" pitchFamily="49" charset="-127"/>
                <a:cs typeface="Calibri" pitchFamily="34" charset="0"/>
              </a:rPr>
              <a:t>almasına sağlayacak şekilde pencerelerin olması»</a:t>
            </a:r>
            <a:r>
              <a:rPr lang="tr-TR" sz="2000" i="1" dirty="0" smtClean="0">
                <a:solidFill>
                  <a:prstClr val="black"/>
                </a:solidFill>
                <a:latin typeface="Calibri" pitchFamily="34" charset="0"/>
                <a:ea typeface="BatangChe" pitchFamily="49" charset="-127"/>
                <a:cs typeface="Calibri" pitchFamily="34" charset="0"/>
              </a:rPr>
              <a:t> </a:t>
            </a:r>
            <a:r>
              <a:rPr lang="tr-TR" sz="2000" i="1" dirty="0">
                <a:solidFill>
                  <a:prstClr val="black"/>
                </a:solidFill>
                <a:latin typeface="Calibri" pitchFamily="34" charset="0"/>
                <a:ea typeface="BatangChe" pitchFamily="49" charset="-127"/>
                <a:cs typeface="Calibri" pitchFamily="34" charset="0"/>
              </a:rPr>
              <a:t>şartı getirilmiştir.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DOĞAL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8471883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YAPAY AYDINLATMA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lvl="2" algn="ctr">
              <a:spcBef>
                <a:spcPts val="0"/>
              </a:spcBef>
              <a:spcAft>
                <a:spcPts val="0"/>
              </a:spcAft>
              <a:buSzPct val="105000"/>
              <a:defRPr/>
            </a:pPr>
            <a:r>
              <a:rPr lang="tr-TR" sz="2000" i="1" dirty="0" smtClean="0">
                <a:solidFill>
                  <a:prstClr val="black"/>
                </a:solidFill>
                <a:latin typeface="Calibri" pitchFamily="34" charset="0"/>
                <a:ea typeface="BatangChe" pitchFamily="49" charset="-127"/>
                <a:cs typeface="Calibri" pitchFamily="34" charset="0"/>
              </a:rPr>
              <a:t>Gün </a:t>
            </a:r>
            <a:r>
              <a:rPr lang="tr-TR" sz="2000" i="1" dirty="0">
                <a:solidFill>
                  <a:prstClr val="black"/>
                </a:solidFill>
                <a:latin typeface="Calibri" pitchFamily="34" charset="0"/>
                <a:ea typeface="BatangChe" pitchFamily="49" charset="-127"/>
                <a:cs typeface="Calibri" pitchFamily="34" charset="0"/>
              </a:rPr>
              <a:t>ışığının yeterli olmadığı veya gece çalışmaları gibi hiç olmadığı </a:t>
            </a:r>
            <a:r>
              <a:rPr lang="tr-TR" sz="2000" i="1" dirty="0" smtClean="0">
                <a:solidFill>
                  <a:prstClr val="black"/>
                </a:solidFill>
                <a:latin typeface="Calibri" pitchFamily="34" charset="0"/>
                <a:ea typeface="BatangChe" pitchFamily="49" charset="-127"/>
                <a:cs typeface="Calibri" pitchFamily="34" charset="0"/>
              </a:rPr>
              <a:t>durumlarda, </a:t>
            </a:r>
            <a:r>
              <a:rPr lang="tr-TR" sz="2000" i="1" dirty="0">
                <a:solidFill>
                  <a:prstClr val="black"/>
                </a:solidFill>
                <a:latin typeface="Calibri" pitchFamily="34" charset="0"/>
                <a:ea typeface="BatangChe" pitchFamily="49" charset="-127"/>
                <a:cs typeface="Calibri" pitchFamily="34" charset="0"/>
              </a:rPr>
              <a:t>suni aydınlatma yapılması gerekmektedir</a:t>
            </a:r>
            <a:r>
              <a:rPr lang="tr-TR" sz="2000" i="1" dirty="0" smtClean="0">
                <a:solidFill>
                  <a:prstClr val="black"/>
                </a:solidFill>
                <a:latin typeface="Calibri" pitchFamily="34" charset="0"/>
                <a:ea typeface="BatangChe" pitchFamily="49" charset="-127"/>
                <a:cs typeface="Calibri" pitchFamily="34" charset="0"/>
              </a:rPr>
              <a:t>. Gerek </a:t>
            </a:r>
            <a:r>
              <a:rPr lang="tr-TR" sz="2000" i="1" dirty="0">
                <a:solidFill>
                  <a:prstClr val="black"/>
                </a:solidFill>
                <a:latin typeface="Calibri" pitchFamily="34" charset="0"/>
                <a:ea typeface="BatangChe" pitchFamily="49" charset="-127"/>
                <a:cs typeface="Calibri" pitchFamily="34" charset="0"/>
              </a:rPr>
              <a:t>tabii ve gerekse suni ışıkların homojen bir şekilde dağılması sağlanmalıdır.</a:t>
            </a:r>
          </a:p>
          <a:p>
            <a:pPr marL="288000" lvl="2" algn="ctr">
              <a:spcBef>
                <a:spcPts val="0"/>
              </a:spcBef>
              <a:spcAft>
                <a:spcPts val="0"/>
              </a:spcAft>
              <a:buSzPct val="105000"/>
              <a:defRPr/>
            </a:pPr>
            <a:r>
              <a:rPr lang="tr-TR" sz="2000" i="1" dirty="0">
                <a:solidFill>
                  <a:prstClr val="black"/>
                </a:solidFill>
                <a:latin typeface="Calibri" pitchFamily="34" charset="0"/>
                <a:ea typeface="BatangChe" pitchFamily="49" charset="-127"/>
                <a:cs typeface="Calibri" pitchFamily="34" charset="0"/>
              </a:rPr>
              <a:t>   </a:t>
            </a:r>
            <a:endParaRPr lang="tr-TR" sz="2000" i="1" dirty="0" smtClean="0">
              <a:solidFill>
                <a:prstClr val="black"/>
              </a:solidFill>
              <a:latin typeface="Calibri" pitchFamily="34" charset="0"/>
              <a:ea typeface="BatangChe" pitchFamily="49" charset="-127"/>
              <a:cs typeface="Calibri" pitchFamily="34" charset="0"/>
            </a:endParaRPr>
          </a:p>
          <a:p>
            <a:pPr marL="288000" lvl="2" algn="ctr">
              <a:spcBef>
                <a:spcPts val="0"/>
              </a:spcBef>
              <a:spcAft>
                <a:spcPts val="0"/>
              </a:spcAft>
              <a:buSzPct val="105000"/>
              <a:defRPr/>
            </a:pPr>
            <a:r>
              <a:rPr lang="tr-TR" sz="2000" i="1" dirty="0" smtClean="0">
                <a:solidFill>
                  <a:prstClr val="black"/>
                </a:solidFill>
                <a:latin typeface="Calibri" pitchFamily="34" charset="0"/>
                <a:ea typeface="BatangChe" pitchFamily="49" charset="-127"/>
                <a:cs typeface="Calibri" pitchFamily="34" charset="0"/>
              </a:rPr>
              <a:t>Suni </a:t>
            </a:r>
            <a:r>
              <a:rPr lang="tr-TR" sz="2000" i="1" dirty="0">
                <a:solidFill>
                  <a:prstClr val="black"/>
                </a:solidFill>
                <a:latin typeface="Calibri" pitchFamily="34" charset="0"/>
                <a:ea typeface="BatangChe" pitchFamily="49" charset="-127"/>
                <a:cs typeface="Calibri" pitchFamily="34" charset="0"/>
              </a:rPr>
              <a:t>aydınlatma mümkün mertebe elektrik ile </a:t>
            </a:r>
            <a:r>
              <a:rPr lang="tr-TR" sz="2000" i="1" dirty="0" smtClean="0">
                <a:solidFill>
                  <a:prstClr val="black"/>
                </a:solidFill>
                <a:latin typeface="Calibri" pitchFamily="34" charset="0"/>
                <a:ea typeface="BatangChe" pitchFamily="49" charset="-127"/>
                <a:cs typeface="Calibri" pitchFamily="34" charset="0"/>
              </a:rPr>
              <a:t>yapılmaktadır. </a:t>
            </a:r>
            <a:r>
              <a:rPr lang="tr-TR" sz="2000" i="1" dirty="0">
                <a:solidFill>
                  <a:prstClr val="black"/>
                </a:solidFill>
                <a:latin typeface="Calibri" pitchFamily="34" charset="0"/>
                <a:ea typeface="BatangChe" pitchFamily="49" charset="-127"/>
                <a:cs typeface="Calibri" pitchFamily="34" charset="0"/>
              </a:rPr>
              <a:t>Başka aydınlatma araçları kullanıldığında, ortamın havasının bozulmamasına, yangına ve patlamalara sebep olmamasına dikkat </a:t>
            </a:r>
            <a:r>
              <a:rPr lang="tr-TR" sz="2000" i="1" dirty="0" smtClean="0">
                <a:solidFill>
                  <a:prstClr val="black"/>
                </a:solidFill>
                <a:latin typeface="Calibri" pitchFamily="34" charset="0"/>
                <a:ea typeface="BatangChe" pitchFamily="49" charset="-127"/>
                <a:cs typeface="Calibri" pitchFamily="34" charset="0"/>
              </a:rPr>
              <a:t>edilmelidir.</a:t>
            </a: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SUNİ (YAPAY)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4130794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YAPAY AYDINLATMA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lvl="2">
              <a:spcBef>
                <a:spcPts val="0"/>
              </a:spcBef>
              <a:spcAft>
                <a:spcPts val="0"/>
              </a:spcAft>
              <a:buSzPct val="105000"/>
              <a:defRPr/>
            </a:pPr>
            <a:endParaRPr lang="tr-TR" sz="2000" i="1" dirty="0" smtClean="0">
              <a:solidFill>
                <a:prstClr val="black"/>
              </a:solidFill>
              <a:latin typeface="Calibri" pitchFamily="34" charset="0"/>
              <a:ea typeface="BatangChe" pitchFamily="49" charset="-127"/>
              <a:cs typeface="Calibri" pitchFamily="34" charset="0"/>
            </a:endParaRPr>
          </a:p>
          <a:p>
            <a:pPr marL="961200" lvl="3" indent="-288000">
              <a:spcBef>
                <a:spcPts val="0"/>
              </a:spcBef>
              <a:spcAft>
                <a:spcPts val="0"/>
              </a:spcAft>
              <a:buSzPct val="105000"/>
              <a:buFont typeface="+mj-lt"/>
              <a:buAutoNum type="arabicPeriod"/>
              <a:defRPr/>
            </a:pPr>
            <a:r>
              <a:rPr lang="tr-TR" sz="2000" i="1" dirty="0" smtClean="0">
                <a:solidFill>
                  <a:prstClr val="black"/>
                </a:solidFill>
                <a:latin typeface="Calibri" pitchFamily="34" charset="0"/>
                <a:ea typeface="BatangChe" pitchFamily="49" charset="-127"/>
                <a:cs typeface="Calibri" pitchFamily="34" charset="0"/>
              </a:rPr>
              <a:t>  Direkt,</a:t>
            </a:r>
          </a:p>
          <a:p>
            <a:pPr marL="961200" lvl="3" indent="-288000">
              <a:spcBef>
                <a:spcPts val="0"/>
              </a:spcBef>
              <a:spcAft>
                <a:spcPts val="0"/>
              </a:spcAft>
              <a:buSzPct val="105000"/>
              <a:buFont typeface="+mj-lt"/>
              <a:buAutoNum type="arabicPeriod"/>
              <a:defRPr/>
            </a:pPr>
            <a:r>
              <a:rPr lang="tr-TR" sz="2000" i="1" dirty="0" smtClean="0">
                <a:solidFill>
                  <a:prstClr val="black"/>
                </a:solidFill>
                <a:latin typeface="Calibri" pitchFamily="34" charset="0"/>
                <a:ea typeface="BatangChe" pitchFamily="49" charset="-127"/>
                <a:cs typeface="Calibri" pitchFamily="34" charset="0"/>
              </a:rPr>
              <a:t>  Endirekt, </a:t>
            </a:r>
            <a:endParaRPr lang="tr-TR" sz="2000" i="1" dirty="0">
              <a:solidFill>
                <a:prstClr val="black"/>
              </a:solidFill>
              <a:latin typeface="Calibri" pitchFamily="34" charset="0"/>
              <a:ea typeface="BatangChe" pitchFamily="49" charset="-127"/>
              <a:cs typeface="Calibri" pitchFamily="34" charset="0"/>
            </a:endParaRPr>
          </a:p>
          <a:p>
            <a:pPr marL="961200" lvl="3" indent="-288000">
              <a:spcBef>
                <a:spcPts val="0"/>
              </a:spcBef>
              <a:spcAft>
                <a:spcPts val="0"/>
              </a:spcAft>
              <a:buSzPct val="105000"/>
              <a:buFont typeface="+mj-lt"/>
              <a:buAutoNum type="arabicPeriod"/>
              <a:defRPr/>
            </a:pPr>
            <a:r>
              <a:rPr lang="tr-TR" sz="2000" i="1" dirty="0">
                <a:solidFill>
                  <a:prstClr val="black"/>
                </a:solidFill>
                <a:latin typeface="Calibri" pitchFamily="34" charset="0"/>
                <a:ea typeface="BatangChe" pitchFamily="49" charset="-127"/>
                <a:cs typeface="Calibri" pitchFamily="34" charset="0"/>
              </a:rPr>
              <a:t>  Yarı direkt olarak yapılabilir.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SUNİ (YAPAY)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080075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YAPAY AYDINLATMA – 1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630900" lvl="2" indent="-342900">
              <a:spcBef>
                <a:spcPts val="0"/>
              </a:spcBef>
              <a:spcAft>
                <a:spcPts val="0"/>
              </a:spcAft>
              <a:buSzPct val="105000"/>
              <a:buFont typeface="Wingdings" pitchFamily="2" charset="2"/>
              <a:buChar char="ü"/>
              <a:defRPr/>
            </a:pPr>
            <a:r>
              <a:rPr lang="tr-TR" sz="2000" i="1" dirty="0">
                <a:solidFill>
                  <a:prstClr val="black"/>
                </a:solidFill>
                <a:latin typeface="Calibri" pitchFamily="34" charset="0"/>
                <a:ea typeface="BatangChe" pitchFamily="49" charset="-127"/>
                <a:cs typeface="Calibri" pitchFamily="34" charset="0"/>
              </a:rPr>
              <a:t>Elektriğin </a:t>
            </a:r>
            <a:r>
              <a:rPr lang="tr-TR" sz="2000" i="1" dirty="0" smtClean="0">
                <a:solidFill>
                  <a:prstClr val="black"/>
                </a:solidFill>
                <a:latin typeface="Calibri" pitchFamily="34" charset="0"/>
                <a:ea typeface="BatangChe" pitchFamily="49" charset="-127"/>
                <a:cs typeface="Calibri" pitchFamily="34" charset="0"/>
              </a:rPr>
              <a:t>olduğu </a:t>
            </a:r>
            <a:r>
              <a:rPr lang="tr-TR" sz="2000" i="1" dirty="0">
                <a:solidFill>
                  <a:prstClr val="black"/>
                </a:solidFill>
                <a:latin typeface="Calibri" pitchFamily="34" charset="0"/>
                <a:ea typeface="BatangChe" pitchFamily="49" charset="-127"/>
                <a:cs typeface="Calibri" pitchFamily="34" charset="0"/>
              </a:rPr>
              <a:t>yerlerde elektrik ışığı </a:t>
            </a:r>
            <a:r>
              <a:rPr lang="tr-TR" sz="2000" i="1" dirty="0" smtClean="0">
                <a:solidFill>
                  <a:prstClr val="black"/>
                </a:solidFill>
                <a:latin typeface="Calibri" pitchFamily="34" charset="0"/>
                <a:ea typeface="BatangChe" pitchFamily="49" charset="-127"/>
                <a:cs typeface="Calibri" pitchFamily="34" charset="0"/>
              </a:rPr>
              <a:t>kullanılmalı </a:t>
            </a:r>
            <a:r>
              <a:rPr lang="tr-TR" sz="2000" i="1" dirty="0">
                <a:solidFill>
                  <a:prstClr val="black"/>
                </a:solidFill>
                <a:latin typeface="Calibri" pitchFamily="34" charset="0"/>
                <a:ea typeface="BatangChe" pitchFamily="49" charset="-127"/>
                <a:cs typeface="Calibri" pitchFamily="34" charset="0"/>
              </a:rPr>
              <a:t>ve </a:t>
            </a:r>
            <a:r>
              <a:rPr lang="tr-TR" sz="2000" i="1" dirty="0" smtClean="0">
                <a:solidFill>
                  <a:prstClr val="black"/>
                </a:solidFill>
                <a:latin typeface="Calibri" pitchFamily="34" charset="0"/>
                <a:ea typeface="BatangChe" pitchFamily="49" charset="-127"/>
                <a:cs typeface="Calibri" pitchFamily="34" charset="0"/>
              </a:rPr>
              <a:t>tesisat </a:t>
            </a:r>
            <a:r>
              <a:rPr lang="tr-TR" sz="2000" i="1" dirty="0">
                <a:solidFill>
                  <a:prstClr val="black"/>
                </a:solidFill>
                <a:latin typeface="Calibri" pitchFamily="34" charset="0"/>
                <a:ea typeface="BatangChe" pitchFamily="49" charset="-127"/>
                <a:cs typeface="Calibri" pitchFamily="34" charset="0"/>
              </a:rPr>
              <a:t>teknik usul ve koşullara uygun bir şekilde </a:t>
            </a:r>
            <a:r>
              <a:rPr lang="tr-TR" sz="2000" i="1" dirty="0" smtClean="0">
                <a:solidFill>
                  <a:prstClr val="black"/>
                </a:solidFill>
                <a:latin typeface="Calibri" pitchFamily="34" charset="0"/>
                <a:ea typeface="BatangChe" pitchFamily="49" charset="-127"/>
                <a:cs typeface="Calibri" pitchFamily="34" charset="0"/>
              </a:rPr>
              <a:t>yapılmalı, </a:t>
            </a:r>
          </a:p>
          <a:p>
            <a:pPr marL="630900" lvl="2" indent="-342900">
              <a:spcBef>
                <a:spcPts val="0"/>
              </a:spcBef>
              <a:spcAft>
                <a:spcPts val="0"/>
              </a:spcAft>
              <a:buSzPct val="105000"/>
              <a:buFont typeface="Wingdings" pitchFamily="2" charset="2"/>
              <a:buChar char="ü"/>
              <a:defRPr/>
            </a:pPr>
            <a:endParaRPr lang="tr-TR" sz="500" i="1" dirty="0">
              <a:solidFill>
                <a:prstClr val="black"/>
              </a:solidFill>
              <a:latin typeface="Calibri" pitchFamily="34" charset="0"/>
              <a:ea typeface="BatangChe" pitchFamily="49" charset="-127"/>
              <a:cs typeface="Calibri" pitchFamily="34" charset="0"/>
            </a:endParaRPr>
          </a:p>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Suni </a:t>
            </a:r>
            <a:r>
              <a:rPr lang="tr-TR" sz="2000" i="1" dirty="0">
                <a:solidFill>
                  <a:prstClr val="black"/>
                </a:solidFill>
                <a:latin typeface="Calibri" pitchFamily="34" charset="0"/>
                <a:ea typeface="BatangChe" pitchFamily="49" charset="-127"/>
                <a:cs typeface="Calibri" pitchFamily="34" charset="0"/>
              </a:rPr>
              <a:t>ışık tesis ve araçları; havayı kirletecek nitelikte </a:t>
            </a:r>
            <a:r>
              <a:rPr lang="tr-TR" sz="2000" i="1" dirty="0" smtClean="0">
                <a:solidFill>
                  <a:prstClr val="black"/>
                </a:solidFill>
                <a:latin typeface="Calibri" pitchFamily="34" charset="0"/>
                <a:ea typeface="BatangChe" pitchFamily="49" charset="-127"/>
                <a:cs typeface="Calibri" pitchFamily="34" charset="0"/>
              </a:rPr>
              <a:t>olmamalı, gaz</a:t>
            </a:r>
            <a:r>
              <a:rPr lang="tr-TR" sz="2000" i="1" dirty="0">
                <a:solidFill>
                  <a:prstClr val="black"/>
                </a:solidFill>
                <a:latin typeface="Calibri" pitchFamily="34" charset="0"/>
                <a:ea typeface="BatangChe" pitchFamily="49" charset="-127"/>
                <a:cs typeface="Calibri" pitchFamily="34" charset="0"/>
              </a:rPr>
              <a:t>, koku </a:t>
            </a:r>
            <a:r>
              <a:rPr lang="tr-TR" sz="2000" i="1" dirty="0" smtClean="0">
                <a:solidFill>
                  <a:prstClr val="black"/>
                </a:solidFill>
                <a:latin typeface="Calibri" pitchFamily="34" charset="0"/>
                <a:ea typeface="BatangChe" pitchFamily="49" charset="-127"/>
                <a:cs typeface="Calibri" pitchFamily="34" charset="0"/>
              </a:rPr>
              <a:t>çıkarmamalı, </a:t>
            </a:r>
            <a:r>
              <a:rPr lang="tr-TR" sz="2000" i="1" dirty="0">
                <a:solidFill>
                  <a:prstClr val="black"/>
                </a:solidFill>
                <a:latin typeface="Calibri" pitchFamily="34" charset="0"/>
                <a:ea typeface="BatangChe" pitchFamily="49" charset="-127"/>
                <a:cs typeface="Calibri" pitchFamily="34" charset="0"/>
              </a:rPr>
              <a:t>keskin, göz kamaştırıcı ve titrek ışık meydana </a:t>
            </a:r>
            <a:r>
              <a:rPr lang="tr-TR" sz="2000" i="1" dirty="0" smtClean="0">
                <a:solidFill>
                  <a:prstClr val="black"/>
                </a:solidFill>
                <a:latin typeface="Calibri" pitchFamily="34" charset="0"/>
                <a:ea typeface="BatangChe" pitchFamily="49" charset="-127"/>
                <a:cs typeface="Calibri" pitchFamily="34" charset="0"/>
              </a:rPr>
              <a:t>getirmemeli, </a:t>
            </a:r>
          </a:p>
          <a:p>
            <a:pPr marL="630900" lvl="2" indent="-342900">
              <a:spcBef>
                <a:spcPts val="0"/>
              </a:spcBef>
              <a:spcAft>
                <a:spcPts val="0"/>
              </a:spcAft>
              <a:buSzPct val="105000"/>
              <a:buFont typeface="Wingdings" pitchFamily="2" charset="2"/>
              <a:buChar char="ü"/>
              <a:defRPr/>
            </a:pPr>
            <a:endParaRPr lang="tr-TR" sz="500" i="1" dirty="0">
              <a:solidFill>
                <a:prstClr val="black"/>
              </a:solidFill>
              <a:latin typeface="Calibri" pitchFamily="34" charset="0"/>
              <a:ea typeface="BatangChe" pitchFamily="49" charset="-127"/>
              <a:cs typeface="Calibri" pitchFamily="34" charset="0"/>
            </a:endParaRPr>
          </a:p>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35˚C’den </a:t>
            </a:r>
            <a:r>
              <a:rPr lang="tr-TR" sz="2000" i="1" dirty="0">
                <a:solidFill>
                  <a:prstClr val="black"/>
                </a:solidFill>
                <a:latin typeface="Calibri" pitchFamily="34" charset="0"/>
                <a:ea typeface="BatangChe" pitchFamily="49" charset="-127"/>
                <a:cs typeface="Calibri" pitchFamily="34" charset="0"/>
              </a:rPr>
              <a:t>aşağı sıcaklıkta </a:t>
            </a:r>
            <a:r>
              <a:rPr lang="tr-TR" sz="2000" i="1" dirty="0" smtClean="0">
                <a:solidFill>
                  <a:prstClr val="black"/>
                </a:solidFill>
                <a:latin typeface="Calibri" pitchFamily="34" charset="0"/>
                <a:ea typeface="BatangChe" pitchFamily="49" charset="-127"/>
                <a:cs typeface="Calibri" pitchFamily="34" charset="0"/>
              </a:rPr>
              <a:t>parlayabilen ve </a:t>
            </a:r>
            <a:r>
              <a:rPr lang="tr-TR" sz="2000" i="1" dirty="0">
                <a:solidFill>
                  <a:prstClr val="black"/>
                </a:solidFill>
                <a:latin typeface="Calibri" pitchFamily="34" charset="0"/>
                <a:ea typeface="BatangChe" pitchFamily="49" charset="-127"/>
                <a:cs typeface="Calibri" pitchFamily="34" charset="0"/>
              </a:rPr>
              <a:t>buhar çıkaran </a:t>
            </a:r>
            <a:r>
              <a:rPr lang="tr-TR" sz="2000" i="1" dirty="0" smtClean="0">
                <a:solidFill>
                  <a:prstClr val="black"/>
                </a:solidFill>
                <a:latin typeface="Calibri" pitchFamily="34" charset="0"/>
                <a:ea typeface="BatangChe" pitchFamily="49" charset="-127"/>
                <a:cs typeface="Calibri" pitchFamily="34" charset="0"/>
              </a:rPr>
              <a:t>benzin ve </a:t>
            </a:r>
            <a:r>
              <a:rPr lang="tr-TR" sz="2000" i="1" dirty="0">
                <a:solidFill>
                  <a:prstClr val="black"/>
                </a:solidFill>
                <a:latin typeface="Calibri" pitchFamily="34" charset="0"/>
                <a:ea typeface="BatangChe" pitchFamily="49" charset="-127"/>
                <a:cs typeface="Calibri" pitchFamily="34" charset="0"/>
              </a:rPr>
              <a:t>benzol gibi sıvılar, aydınlatma cihazlarında </a:t>
            </a:r>
            <a:r>
              <a:rPr lang="tr-TR" sz="2000" i="1" dirty="0" smtClean="0">
                <a:solidFill>
                  <a:prstClr val="black"/>
                </a:solidFill>
                <a:latin typeface="Calibri" pitchFamily="34" charset="0"/>
                <a:ea typeface="BatangChe" pitchFamily="49" charset="-127"/>
                <a:cs typeface="Calibri" pitchFamily="34" charset="0"/>
              </a:rPr>
              <a:t>kullanılmamalı, </a:t>
            </a: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SUNİ (YAPAY)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039603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YAPAY AYDINLATMA – 2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49406" y="18653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630900" lvl="2" indent="-342900">
              <a:spcBef>
                <a:spcPts val="0"/>
              </a:spcBef>
              <a:spcAft>
                <a:spcPts val="0"/>
              </a:spcAft>
              <a:buSzPct val="105000"/>
              <a:buFont typeface="Wingdings" pitchFamily="2" charset="2"/>
              <a:buChar char="q"/>
              <a:defRPr/>
            </a:pPr>
            <a:endParaRPr lang="tr-TR" sz="2000" i="1" dirty="0" smtClean="0">
              <a:solidFill>
                <a:prstClr val="black"/>
              </a:solidFill>
              <a:latin typeface="Calibri" pitchFamily="34" charset="0"/>
              <a:ea typeface="BatangChe" pitchFamily="49" charset="-127"/>
              <a:cs typeface="Calibri" pitchFamily="34" charset="0"/>
            </a:endParaRPr>
          </a:p>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Sıvı </a:t>
            </a:r>
            <a:r>
              <a:rPr lang="tr-TR" sz="2000" i="1" dirty="0">
                <a:solidFill>
                  <a:prstClr val="black"/>
                </a:solidFill>
                <a:latin typeface="Calibri" pitchFamily="34" charset="0"/>
                <a:ea typeface="BatangChe" pitchFamily="49" charset="-127"/>
                <a:cs typeface="Calibri" pitchFamily="34" charset="0"/>
              </a:rPr>
              <a:t>yakıtlar ile aydınlatmada</a:t>
            </a:r>
            <a:r>
              <a:rPr lang="tr-TR" sz="2000" i="1" dirty="0" smtClean="0">
                <a:solidFill>
                  <a:prstClr val="black"/>
                </a:solidFill>
                <a:latin typeface="Calibri" pitchFamily="34" charset="0"/>
                <a:ea typeface="BatangChe" pitchFamily="49" charset="-127"/>
                <a:cs typeface="Calibri" pitchFamily="34" charset="0"/>
              </a:rPr>
              <a:t>, lambaların </a:t>
            </a:r>
            <a:r>
              <a:rPr lang="tr-TR" sz="2000" i="1" dirty="0">
                <a:solidFill>
                  <a:prstClr val="black"/>
                </a:solidFill>
                <a:latin typeface="Calibri" pitchFamily="34" charset="0"/>
                <a:ea typeface="BatangChe" pitchFamily="49" charset="-127"/>
                <a:cs typeface="Calibri" pitchFamily="34" charset="0"/>
              </a:rPr>
              <a:t>hazneleri metal </a:t>
            </a:r>
            <a:r>
              <a:rPr lang="tr-TR" sz="2000" i="1" dirty="0" smtClean="0">
                <a:solidFill>
                  <a:prstClr val="black"/>
                </a:solidFill>
                <a:latin typeface="Calibri" pitchFamily="34" charset="0"/>
                <a:ea typeface="BatangChe" pitchFamily="49" charset="-127"/>
                <a:cs typeface="Calibri" pitchFamily="34" charset="0"/>
              </a:rPr>
              <a:t>olmalı, </a:t>
            </a:r>
            <a:r>
              <a:rPr lang="tr-TR" sz="2000" i="1" dirty="0">
                <a:solidFill>
                  <a:prstClr val="black"/>
                </a:solidFill>
                <a:latin typeface="Calibri" pitchFamily="34" charset="0"/>
                <a:ea typeface="BatangChe" pitchFamily="49" charset="-127"/>
                <a:cs typeface="Calibri" pitchFamily="34" charset="0"/>
              </a:rPr>
              <a:t>sızıntı yapmayacak ve kızmaması için de gerekli tedbirler alınmış </a:t>
            </a:r>
            <a:r>
              <a:rPr lang="tr-TR" sz="2000" i="1" dirty="0" smtClean="0">
                <a:solidFill>
                  <a:prstClr val="black"/>
                </a:solidFill>
                <a:latin typeface="Calibri" pitchFamily="34" charset="0"/>
                <a:ea typeface="BatangChe" pitchFamily="49" charset="-127"/>
                <a:cs typeface="Calibri" pitchFamily="34" charset="0"/>
              </a:rPr>
              <a:t>olmalı,</a:t>
            </a:r>
          </a:p>
          <a:p>
            <a:pPr marL="630900" lvl="2" indent="-342900">
              <a:spcBef>
                <a:spcPts val="0"/>
              </a:spcBef>
              <a:spcAft>
                <a:spcPts val="0"/>
              </a:spcAft>
              <a:buSzPct val="105000"/>
              <a:buFont typeface="Wingdings" pitchFamily="2" charset="2"/>
              <a:buChar char="ü"/>
              <a:defRPr/>
            </a:pPr>
            <a:endParaRPr lang="tr-TR" sz="2000" i="1" dirty="0">
              <a:solidFill>
                <a:prstClr val="black"/>
              </a:solidFill>
              <a:latin typeface="Calibri" pitchFamily="34" charset="0"/>
              <a:ea typeface="BatangChe" pitchFamily="49" charset="-127"/>
              <a:cs typeface="Calibri" pitchFamily="34" charset="0"/>
            </a:endParaRPr>
          </a:p>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Lamba </a:t>
            </a:r>
            <a:r>
              <a:rPr lang="tr-TR" sz="2000" i="1" dirty="0">
                <a:solidFill>
                  <a:prstClr val="black"/>
                </a:solidFill>
                <a:latin typeface="Calibri" pitchFamily="34" charset="0"/>
                <a:ea typeface="BatangChe" pitchFamily="49" charset="-127"/>
                <a:cs typeface="Calibri" pitchFamily="34" charset="0"/>
              </a:rPr>
              <a:t>alevinin, parlayabilen gaz ve maddelerle teması ihtimali olan işlerde; alev, tel kafes </a:t>
            </a:r>
            <a:r>
              <a:rPr lang="tr-TR" sz="2000" i="1" dirty="0" smtClean="0">
                <a:solidFill>
                  <a:prstClr val="black"/>
                </a:solidFill>
                <a:latin typeface="Calibri" pitchFamily="34" charset="0"/>
                <a:ea typeface="BatangChe" pitchFamily="49" charset="-127"/>
                <a:cs typeface="Calibri" pitchFamily="34" charset="0"/>
              </a:rPr>
              <a:t>gibi malzemeler </a:t>
            </a:r>
            <a:r>
              <a:rPr lang="tr-TR" sz="2000" i="1" dirty="0">
                <a:solidFill>
                  <a:prstClr val="black"/>
                </a:solidFill>
                <a:latin typeface="Calibri" pitchFamily="34" charset="0"/>
                <a:ea typeface="BatangChe" pitchFamily="49" charset="-127"/>
                <a:cs typeface="Calibri" pitchFamily="34" charset="0"/>
              </a:rPr>
              <a:t>ile </a:t>
            </a:r>
            <a:r>
              <a:rPr lang="tr-TR" sz="2000" i="1" dirty="0" smtClean="0">
                <a:solidFill>
                  <a:prstClr val="black"/>
                </a:solidFill>
                <a:latin typeface="Calibri" pitchFamily="34" charset="0"/>
                <a:ea typeface="BatangChe" pitchFamily="49" charset="-127"/>
                <a:cs typeface="Calibri" pitchFamily="34" charset="0"/>
              </a:rPr>
              <a:t>örtülmeli, </a:t>
            </a: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SUNİ (YAPAY)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438739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YAPAY AYDINLATMA – 3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540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İçinde </a:t>
            </a:r>
            <a:r>
              <a:rPr lang="tr-TR" sz="2000" i="1" dirty="0">
                <a:solidFill>
                  <a:prstClr val="black"/>
                </a:solidFill>
                <a:latin typeface="Calibri" pitchFamily="34" charset="0"/>
                <a:ea typeface="BatangChe" pitchFamily="49" charset="-127"/>
                <a:cs typeface="Calibri" pitchFamily="34" charset="0"/>
              </a:rPr>
              <a:t>kolayca parlayıcı veya patlayıcı maddeler ile ilgili işler yapılan </a:t>
            </a:r>
            <a:r>
              <a:rPr lang="tr-TR" sz="2000" i="1" dirty="0" smtClean="0">
                <a:solidFill>
                  <a:prstClr val="black"/>
                </a:solidFill>
                <a:latin typeface="Calibri" pitchFamily="34" charset="0"/>
                <a:ea typeface="BatangChe" pitchFamily="49" charset="-127"/>
                <a:cs typeface="Calibri" pitchFamily="34" charset="0"/>
              </a:rPr>
              <a:t>ya da </a:t>
            </a:r>
            <a:r>
              <a:rPr lang="tr-TR" sz="2000" i="1" dirty="0">
                <a:solidFill>
                  <a:prstClr val="black"/>
                </a:solidFill>
                <a:latin typeface="Calibri" pitchFamily="34" charset="0"/>
                <a:ea typeface="BatangChe" pitchFamily="49" charset="-127"/>
                <a:cs typeface="Calibri" pitchFamily="34" charset="0"/>
              </a:rPr>
              <a:t>parlayıcı, patlayıcı maddeler bulunan yerler, sağlam cam mahfazalara konulmuş lambalarla, ışık dışardan yansıtılmak suretiyle </a:t>
            </a:r>
            <a:r>
              <a:rPr lang="tr-TR" sz="2000" i="1" dirty="0" smtClean="0">
                <a:solidFill>
                  <a:prstClr val="black"/>
                </a:solidFill>
                <a:latin typeface="Calibri" pitchFamily="34" charset="0"/>
                <a:ea typeface="BatangChe" pitchFamily="49" charset="-127"/>
                <a:cs typeface="Calibri" pitchFamily="34" charset="0"/>
              </a:rPr>
              <a:t>aydınlatılmalı, </a:t>
            </a:r>
          </a:p>
          <a:p>
            <a:pPr marL="540000" lvl="2" indent="-342900">
              <a:spcBef>
                <a:spcPts val="0"/>
              </a:spcBef>
              <a:spcAft>
                <a:spcPts val="0"/>
              </a:spcAft>
              <a:buSzPct val="105000"/>
              <a:buFont typeface="Wingdings" pitchFamily="2" charset="2"/>
              <a:buChar char="ü"/>
              <a:defRPr/>
            </a:pPr>
            <a:endParaRPr lang="tr-TR" sz="500" i="1" dirty="0">
              <a:solidFill>
                <a:prstClr val="black"/>
              </a:solidFill>
              <a:latin typeface="Calibri" pitchFamily="34" charset="0"/>
              <a:ea typeface="BatangChe" pitchFamily="49" charset="-127"/>
              <a:cs typeface="Calibri" pitchFamily="34" charset="0"/>
            </a:endParaRPr>
          </a:p>
          <a:p>
            <a:pPr marL="5400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Sıvı </a:t>
            </a:r>
            <a:r>
              <a:rPr lang="tr-TR" sz="2000" i="1" dirty="0">
                <a:solidFill>
                  <a:prstClr val="black"/>
                </a:solidFill>
                <a:latin typeface="Calibri" pitchFamily="34" charset="0"/>
                <a:ea typeface="BatangChe" pitchFamily="49" charset="-127"/>
                <a:cs typeface="Calibri" pitchFamily="34" charset="0"/>
              </a:rPr>
              <a:t>yakıtlar ile aydınlatmada lambalar ateş ve alev yakınında </a:t>
            </a:r>
            <a:r>
              <a:rPr lang="tr-TR" sz="2000" i="1" dirty="0" smtClean="0">
                <a:solidFill>
                  <a:prstClr val="black"/>
                </a:solidFill>
                <a:latin typeface="Calibri" pitchFamily="34" charset="0"/>
                <a:ea typeface="BatangChe" pitchFamily="49" charset="-127"/>
                <a:cs typeface="Calibri" pitchFamily="34" charset="0"/>
              </a:rPr>
              <a:t>doldurulmamalı, </a:t>
            </a:r>
            <a:r>
              <a:rPr lang="tr-TR" sz="2000" i="1" dirty="0">
                <a:solidFill>
                  <a:prstClr val="black"/>
                </a:solidFill>
                <a:latin typeface="Calibri" pitchFamily="34" charset="0"/>
                <a:ea typeface="BatangChe" pitchFamily="49" charset="-127"/>
                <a:cs typeface="Calibri" pitchFamily="34" charset="0"/>
              </a:rPr>
              <a:t>üstlerinde </a:t>
            </a:r>
            <a:r>
              <a:rPr lang="tr-TR" sz="2000" i="1" dirty="0" smtClean="0">
                <a:solidFill>
                  <a:prstClr val="black"/>
                </a:solidFill>
                <a:latin typeface="Calibri" pitchFamily="34" charset="0"/>
                <a:ea typeface="BatangChe" pitchFamily="49" charset="-127"/>
                <a:cs typeface="Calibri" pitchFamily="34" charset="0"/>
              </a:rPr>
              <a:t>1 metre yanlarında 30cm </a:t>
            </a:r>
            <a:r>
              <a:rPr lang="tr-TR" sz="2000" i="1" dirty="0">
                <a:solidFill>
                  <a:prstClr val="black"/>
                </a:solidFill>
                <a:latin typeface="Calibri" pitchFamily="34" charset="0"/>
                <a:ea typeface="BatangChe" pitchFamily="49" charset="-127"/>
                <a:cs typeface="Calibri" pitchFamily="34" charset="0"/>
              </a:rPr>
              <a:t>kadar mesafede yanabilecek eşya ve malzeme </a:t>
            </a:r>
            <a:r>
              <a:rPr lang="tr-TR" sz="2000" i="1" dirty="0" smtClean="0">
                <a:solidFill>
                  <a:prstClr val="black"/>
                </a:solidFill>
                <a:latin typeface="Calibri" pitchFamily="34" charset="0"/>
                <a:ea typeface="BatangChe" pitchFamily="49" charset="-127"/>
                <a:cs typeface="Calibri" pitchFamily="34" charset="0"/>
              </a:rPr>
              <a:t>bulundurulmalı </a:t>
            </a:r>
            <a:r>
              <a:rPr lang="tr-TR" sz="2000" i="1" dirty="0">
                <a:solidFill>
                  <a:prstClr val="black"/>
                </a:solidFill>
                <a:latin typeface="Calibri" pitchFamily="34" charset="0"/>
                <a:ea typeface="BatangChe" pitchFamily="49" charset="-127"/>
                <a:cs typeface="Calibri" pitchFamily="34" charset="0"/>
              </a:rPr>
              <a:t>ve sağlam bir şekilde tespit </a:t>
            </a:r>
            <a:r>
              <a:rPr lang="tr-TR" sz="2000" i="1" dirty="0" smtClean="0">
                <a:solidFill>
                  <a:prstClr val="black"/>
                </a:solidFill>
                <a:latin typeface="Calibri" pitchFamily="34" charset="0"/>
                <a:ea typeface="BatangChe" pitchFamily="49" charset="-127"/>
                <a:cs typeface="Calibri" pitchFamily="34" charset="0"/>
              </a:rPr>
              <a:t>edilmelidir. </a:t>
            </a: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SUNİ (YAPAY) AYDINLATMA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4601597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PARÇA BÜYÜKLÜĞÜNE GÖRE AYDINLATMA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1960389288"/>
              </p:ext>
            </p:extLst>
          </p:nvPr>
        </p:nvGraphicFramePr>
        <p:xfrm>
          <a:off x="231797" y="1324611"/>
          <a:ext cx="8597877" cy="4704713"/>
        </p:xfrm>
        <a:graphic>
          <a:graphicData uri="http://schemas.openxmlformats.org/drawingml/2006/table">
            <a:tbl>
              <a:tblPr firstRow="1" bandRow="1"/>
              <a:tblGrid>
                <a:gridCol w="2949553"/>
                <a:gridCol w="2824162"/>
                <a:gridCol w="2824162"/>
              </a:tblGrid>
              <a:tr h="109151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0" u="none" strike="noStrike" cap="none" normalizeH="0" baseline="0" dirty="0" smtClean="0">
                          <a:ln>
                            <a:noFill/>
                          </a:ln>
                          <a:solidFill>
                            <a:schemeClr val="bg1"/>
                          </a:solidFill>
                          <a:effectLst/>
                          <a:latin typeface="Calibri" pitchFamily="34" charset="0"/>
                          <a:cs typeface="Calibri" pitchFamily="34" charset="0"/>
                        </a:rPr>
                        <a:t>İşlenen Parça Büyüklüğü</a:t>
                      </a: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0" u="none" strike="noStrike" cap="none" normalizeH="0" baseline="0" dirty="0" smtClean="0">
                          <a:ln>
                            <a:noFill/>
                          </a:ln>
                          <a:solidFill>
                            <a:schemeClr val="bg1"/>
                          </a:solidFill>
                          <a:effectLst/>
                          <a:latin typeface="Calibri" pitchFamily="34" charset="0"/>
                          <a:cs typeface="Calibri" pitchFamily="34" charset="0"/>
                        </a:rPr>
                        <a:t>Müsaade Edilen En Az Aydınlatma</a:t>
                      </a:r>
                      <a:endParaRPr kumimoji="0" lang="en-US" sz="2800" b="1"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0" u="none" strike="noStrike" cap="none" normalizeH="0" baseline="0" dirty="0" smtClean="0">
                          <a:ln>
                            <a:noFill/>
                          </a:ln>
                          <a:solidFill>
                            <a:schemeClr val="bg1"/>
                          </a:solidFill>
                          <a:effectLst/>
                          <a:latin typeface="Calibri" pitchFamily="34" charset="0"/>
                          <a:cs typeface="Calibri" pitchFamily="34" charset="0"/>
                        </a:rPr>
                        <a:t>Önerilen Aydınlatma</a:t>
                      </a:r>
                      <a:endParaRPr kumimoji="0" lang="en-US" sz="2800" b="1" i="0" u="none" strike="noStrike" cap="none" normalizeH="0" baseline="0" dirty="0" smtClean="0">
                        <a:ln>
                          <a:noFill/>
                        </a:ln>
                        <a:solidFill>
                          <a:schemeClr val="bg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60220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0,2 mm&lt;</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200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280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60220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0,2-1 mm</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150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200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60220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1-10 mm</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100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150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60220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10-100 mm</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60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100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20000"/>
                      </a:srgbClr>
                    </a:solidFill>
                  </a:tcPr>
                </a:tc>
              </a:tr>
              <a:tr h="60220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&gt;100 mm</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40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0" i="0" u="none" strike="noStrike" cap="none" normalizeH="0" baseline="0" dirty="0" smtClean="0">
                          <a:ln>
                            <a:noFill/>
                          </a:ln>
                          <a:solidFill>
                            <a:schemeClr val="tx1"/>
                          </a:solidFill>
                          <a:effectLst/>
                          <a:latin typeface="Calibri" pitchFamily="34" charset="0"/>
                          <a:cs typeface="Calibri" pitchFamily="34" charset="0"/>
                        </a:rPr>
                        <a:t>60 lüx</a:t>
                      </a:r>
                      <a:endParaRPr kumimoji="0" lang="en-US" sz="2400" b="0"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602200">
                <a:tc>
                  <a:txBody>
                    <a:bodyPr/>
                    <a:lstStyle/>
                    <a:p>
                      <a:pPr marL="457200" marR="0" lvl="1"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İri-Hacimce Büyük</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20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0" u="none" strike="noStrike" cap="none" normalizeH="0" baseline="0" dirty="0" smtClean="0">
                          <a:ln>
                            <a:noFill/>
                          </a:ln>
                          <a:solidFill>
                            <a:schemeClr val="tx1"/>
                          </a:solidFill>
                          <a:effectLst/>
                          <a:latin typeface="Calibri" pitchFamily="34" charset="0"/>
                          <a:cs typeface="Calibri" pitchFamily="34" charset="0"/>
                        </a:rPr>
                        <a:t>40 lüx</a:t>
                      </a:r>
                      <a:endParaRPr kumimoji="0" lang="en-US" sz="2400" b="1" i="0"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bl>
          </a:graphicData>
        </a:graphic>
      </p:graphicFrame>
    </p:spTree>
    <p:extLst>
      <p:ext uri="{BB962C8B-B14F-4D97-AF65-F5344CB8AC3E}">
        <p14:creationId xmlns:p14="http://schemas.microsoft.com/office/powerpoint/2010/main" val="23237242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YAPILAN İŞE GÖRE AYDINLATMA </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7" name="3 İçerik Yer Tutucusu"/>
          <p:cNvGraphicFramePr>
            <a:graphicFrameLocks/>
          </p:cNvGraphicFramePr>
          <p:nvPr>
            <p:extLst>
              <p:ext uri="{D42A27DB-BD31-4B8C-83A1-F6EECF244321}">
                <p14:modId xmlns:p14="http://schemas.microsoft.com/office/powerpoint/2010/main" val="2823752988"/>
              </p:ext>
            </p:extLst>
          </p:nvPr>
        </p:nvGraphicFramePr>
        <p:xfrm>
          <a:off x="19050" y="1098887"/>
          <a:ext cx="9106900" cy="5111412"/>
        </p:xfrm>
        <a:graphic>
          <a:graphicData uri="http://schemas.openxmlformats.org/drawingml/2006/table">
            <a:tbl>
              <a:tblPr firstRow="1" bandRow="1"/>
              <a:tblGrid>
                <a:gridCol w="8018611"/>
                <a:gridCol w="1088289"/>
              </a:tblGrid>
              <a:tr h="64614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Yapılan İşler – Aydınlatma Oranı*</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800" b="1" i="1" u="none" strike="noStrike" cap="none" normalizeH="0" baseline="0" dirty="0" smtClean="0">
                          <a:ln>
                            <a:noFill/>
                          </a:ln>
                          <a:solidFill>
                            <a:schemeClr val="bg1"/>
                          </a:solidFill>
                          <a:effectLst/>
                          <a:latin typeface="Calibri" pitchFamily="34" charset="0"/>
                          <a:cs typeface="Calibri" pitchFamily="34" charset="0"/>
                        </a:rPr>
                        <a:t>Lüx</a:t>
                      </a:r>
                      <a:endParaRPr kumimoji="0" lang="en-US" sz="2800" b="1" i="1" u="none" strike="noStrike" cap="none" normalizeH="0" baseline="0" dirty="0" smtClean="0">
                        <a:ln>
                          <a:noFill/>
                        </a:ln>
                        <a:solidFill>
                          <a:schemeClr val="bg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F81BD"/>
                    </a:solidFill>
                  </a:tcPr>
                </a:tc>
              </a:tr>
              <a:tr h="54350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İşyerlerindeki avlular,  açık alanlar, dış yollar, geçitler ve benzeri yerler</a:t>
                      </a:r>
                      <a:endParaRPr kumimoji="0" lang="en-US" sz="18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20 </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71614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Kaba malzemelerin taşınması, aktarılması, depolanması ve benzeri kaba işlerin yapıldığı yerler ile iş geçit, koridor, yol ve merdivenler</a:t>
                      </a:r>
                      <a:endParaRPr kumimoji="0" lang="en-US" sz="1800" b="0"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50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102306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Kaba montaj, balyaların açılması, hububat öğütülmesi, kazan dairesi, makine dairesi, insan ve yük asansör kabinleri malzeme stok ambarları, soyunma ve yıkanma yerleri, yemekhane ve helalar </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100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40000"/>
                      </a:srgbClr>
                    </a:solidFill>
                  </a:tcPr>
                </a:tc>
              </a:tr>
              <a:tr h="56268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Normal montaj, kaba işler yapılan tezgahlar, konserve kutulama ve benzeri işler</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200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tint val="20000"/>
                      </a:srgbClr>
                    </a:solidFill>
                  </a:tcPr>
                </a:tc>
              </a:tr>
              <a:tr h="53284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Ayrıntıların yakından seçilebilmesi gereken işlerin yapıldığı yerler</a:t>
                      </a:r>
                    </a:p>
                  </a:txBody>
                  <a:tcPr marL="91439" marR="91439" anchor="ctr" horzOverflow="overflow">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300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tint val="40000"/>
                      </a:srgbClr>
                    </a:solidFill>
                  </a:tcPr>
                </a:tc>
              </a:tr>
              <a:tr h="5541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cap="none" normalizeH="0" baseline="0" dirty="0" smtClean="0">
                          <a:ln>
                            <a:noFill/>
                          </a:ln>
                          <a:solidFill>
                            <a:schemeClr val="tx1"/>
                          </a:solidFill>
                          <a:effectLst/>
                          <a:latin typeface="Calibri" pitchFamily="34" charset="0"/>
                          <a:cs typeface="Calibri" pitchFamily="34" charset="0"/>
                        </a:rPr>
                        <a:t>Koyu renkli dokuma, büro ve benzeri sürekli dikkati gerektiren ince işlerin</a:t>
                      </a: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cap="none" normalizeH="0" baseline="0" dirty="0" smtClean="0">
                          <a:ln>
                            <a:noFill/>
                          </a:ln>
                          <a:solidFill>
                            <a:schemeClr val="tx1"/>
                          </a:solidFill>
                          <a:effectLst/>
                          <a:latin typeface="Calibri" pitchFamily="34" charset="0"/>
                          <a:cs typeface="Calibri" pitchFamily="34" charset="0"/>
                        </a:rPr>
                        <a:t>500</a:t>
                      </a:r>
                      <a:endParaRPr kumimoji="0" lang="en-US" sz="2400" b="1" i="1" u="none" strike="noStrike" cap="none" normalizeH="0" baseline="0" dirty="0" smtClean="0">
                        <a:ln>
                          <a:noFill/>
                        </a:ln>
                        <a:solidFill>
                          <a:schemeClr val="tx1"/>
                        </a:solidFill>
                        <a:effectLst/>
                        <a:latin typeface="Calibri" pitchFamily="34" charset="0"/>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9EDF4"/>
                    </a:solidFill>
                  </a:tcPr>
                </a:tc>
              </a:tr>
              <a:tr h="5328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tr-TR" sz="1800" b="0" i="1" u="none" strike="noStrike" kern="1200" cap="none" normalizeH="0" baseline="0" dirty="0" smtClean="0">
                          <a:ln>
                            <a:noFill/>
                          </a:ln>
                          <a:solidFill>
                            <a:schemeClr val="tx1"/>
                          </a:solidFill>
                          <a:effectLst/>
                          <a:latin typeface="Calibri" pitchFamily="34" charset="0"/>
                          <a:ea typeface="+mn-ea"/>
                          <a:cs typeface="Calibri" pitchFamily="34" charset="0"/>
                        </a:rPr>
                        <a:t>Hassas işlerin sürekli olarak yapıldığı yerler </a:t>
                      </a:r>
                    </a:p>
                  </a:txBody>
                  <a:tcPr marL="91439" marR="91439" anchor="ctr" horzOverflow="overflow">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tr-TR" sz="2400" b="1" i="1" u="none" strike="noStrike" kern="1200" cap="none" normalizeH="0" baseline="0" dirty="0" smtClean="0">
                          <a:ln>
                            <a:noFill/>
                          </a:ln>
                          <a:solidFill>
                            <a:schemeClr val="tx1"/>
                          </a:solidFill>
                          <a:effectLst/>
                          <a:latin typeface="Calibri" pitchFamily="34" charset="0"/>
                          <a:ea typeface="+mn-ea"/>
                          <a:cs typeface="Calibri" pitchFamily="34" charset="0"/>
                        </a:rPr>
                        <a:t>1000</a:t>
                      </a:r>
                      <a:endParaRPr kumimoji="0" lang="en-US" sz="2400" b="1" i="1"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91439" marR="91439" anchor="ctr"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D0D8E8"/>
                    </a:solidFill>
                  </a:tcPr>
                </a:tc>
              </a:tr>
            </a:tbl>
          </a:graphicData>
        </a:graphic>
      </p:graphicFrame>
    </p:spTree>
    <p:extLst>
      <p:ext uri="{BB962C8B-B14F-4D97-AF65-F5344CB8AC3E}">
        <p14:creationId xmlns:p14="http://schemas.microsoft.com/office/powerpoint/2010/main" val="207481247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 name="Grup 2"/>
          <p:cNvGrpSpPr/>
          <p:nvPr/>
        </p:nvGrpSpPr>
        <p:grpSpPr>
          <a:xfrm>
            <a:off x="237619" y="1131022"/>
            <a:ext cx="8697325" cy="1569660"/>
            <a:chOff x="237619" y="1131022"/>
            <a:chExt cx="8697325" cy="1569660"/>
          </a:xfrm>
        </p:grpSpPr>
        <p:grpSp>
          <p:nvGrpSpPr>
            <p:cNvPr id="4" name="Grup 3"/>
            <p:cNvGrpSpPr/>
            <p:nvPr/>
          </p:nvGrpSpPr>
          <p:grpSpPr>
            <a:xfrm>
              <a:off x="237619" y="1162715"/>
              <a:ext cx="1482725" cy="1482725"/>
              <a:chOff x="314746" y="4658390"/>
              <a:chExt cx="1482725" cy="1482725"/>
            </a:xfrm>
          </p:grpSpPr>
          <p:grpSp>
            <p:nvGrpSpPr>
              <p:cNvPr id="34" name="Group 8"/>
              <p:cNvGrpSpPr>
                <a:grpSpLocks/>
              </p:cNvGrpSpPr>
              <p:nvPr/>
            </p:nvGrpSpPr>
            <p:grpSpPr bwMode="auto">
              <a:xfrm>
                <a:off x="314746" y="4658390"/>
                <a:ext cx="1482725" cy="1482725"/>
                <a:chOff x="1166" y="1342"/>
                <a:chExt cx="934" cy="934"/>
              </a:xfrm>
            </p:grpSpPr>
            <p:grpSp>
              <p:nvGrpSpPr>
                <p:cNvPr id="35" name="Group 9"/>
                <p:cNvGrpSpPr>
                  <a:grpSpLocks/>
                </p:cNvGrpSpPr>
                <p:nvPr/>
              </p:nvGrpSpPr>
              <p:grpSpPr bwMode="auto">
                <a:xfrm>
                  <a:off x="1166" y="1342"/>
                  <a:ext cx="934" cy="934"/>
                  <a:chOff x="1710" y="1035"/>
                  <a:chExt cx="2316" cy="2316"/>
                </a:xfrm>
              </p:grpSpPr>
              <p:grpSp>
                <p:nvGrpSpPr>
                  <p:cNvPr id="37" name="Group 10"/>
                  <p:cNvGrpSpPr>
                    <a:grpSpLocks/>
                  </p:cNvGrpSpPr>
                  <p:nvPr/>
                </p:nvGrpSpPr>
                <p:grpSpPr bwMode="auto">
                  <a:xfrm rot="3600000">
                    <a:off x="1710" y="1035"/>
                    <a:ext cx="2316" cy="2316"/>
                    <a:chOff x="1710" y="1035"/>
                    <a:chExt cx="2316" cy="2316"/>
                  </a:xfrm>
                </p:grpSpPr>
                <p:sp>
                  <p:nvSpPr>
                    <p:cNvPr id="42"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43"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44"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38" name="Group 14"/>
                  <p:cNvGrpSpPr>
                    <a:grpSpLocks/>
                  </p:cNvGrpSpPr>
                  <p:nvPr/>
                </p:nvGrpSpPr>
                <p:grpSpPr bwMode="auto">
                  <a:xfrm rot="7200000">
                    <a:off x="2059" y="1386"/>
                    <a:ext cx="1616" cy="1614"/>
                    <a:chOff x="2060" y="1387"/>
                    <a:chExt cx="1616" cy="1614"/>
                  </a:xfrm>
                </p:grpSpPr>
                <p:sp>
                  <p:nvSpPr>
                    <p:cNvPr id="39"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0"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41"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36"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5" name="Text Box 45"/>
              <p:cNvSpPr txBox="1">
                <a:spLocks noChangeArrowheads="1"/>
              </p:cNvSpPr>
              <p:nvPr/>
            </p:nvSpPr>
            <p:spPr bwMode="auto">
              <a:xfrm>
                <a:off x="792606" y="5265455"/>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46" name="Dikdörtgen 45"/>
            <p:cNvSpPr>
              <a:spLocks noChangeAspect="1"/>
            </p:cNvSpPr>
            <p:nvPr/>
          </p:nvSpPr>
          <p:spPr>
            <a:xfrm>
              <a:off x="1783512" y="113102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Ayrıntıların yakından seçilebilmesini gerektiren işlerin yapıldığı yerlerde aydınlatma en az kaç lüks ile yapılmalıdır? </a:t>
              </a:r>
            </a:p>
            <a:p>
              <a:pPr marL="800100" lvl="1" indent="-342900">
                <a:buFont typeface="+mj-lt"/>
                <a:buAutoNum type="alphaLcParenR"/>
              </a:pPr>
              <a:r>
                <a:rPr lang="tr-TR" sz="1600" i="1" dirty="0">
                  <a:solidFill>
                    <a:srgbClr val="FF0000"/>
                  </a:solidFill>
                  <a:latin typeface="Calibri" pitchFamily="34" charset="0"/>
                  <a:cs typeface="Calibri" pitchFamily="34" charset="0"/>
                </a:rPr>
                <a:t>300   </a:t>
              </a:r>
              <a:r>
                <a:rPr lang="tr-TR" sz="1600" i="1" dirty="0">
                  <a:solidFill>
                    <a:srgbClr val="000000"/>
                  </a:solidFill>
                  <a:latin typeface="Calibri" pitchFamily="34" charset="0"/>
                  <a:cs typeface="Calibri" pitchFamily="34" charset="0"/>
                </a:rPr>
                <a:t>    </a:t>
              </a:r>
            </a:p>
            <a:p>
              <a:pPr marL="800100" lvl="1" indent="-342900">
                <a:buFont typeface="+mj-lt"/>
                <a:buAutoNum type="alphaLcParenR"/>
              </a:pPr>
              <a:r>
                <a:rPr lang="tr-TR" sz="1600" i="1" dirty="0">
                  <a:solidFill>
                    <a:srgbClr val="000000"/>
                  </a:solidFill>
                  <a:latin typeface="Calibri" pitchFamily="34" charset="0"/>
                  <a:cs typeface="Calibri" pitchFamily="34" charset="0"/>
                </a:rPr>
                <a:t>200</a:t>
              </a:r>
            </a:p>
            <a:p>
              <a:pPr marL="800100" lvl="1" indent="-342900">
                <a:buFont typeface="+mj-lt"/>
                <a:buAutoNum type="alphaLcParenR"/>
              </a:pPr>
              <a:r>
                <a:rPr lang="tr-TR" sz="1600" i="1" dirty="0">
                  <a:solidFill>
                    <a:srgbClr val="000000"/>
                  </a:solidFill>
                  <a:latin typeface="Calibri" pitchFamily="34" charset="0"/>
                  <a:cs typeface="Calibri" pitchFamily="34" charset="0"/>
                </a:rPr>
                <a:t>150</a:t>
              </a:r>
            </a:p>
            <a:p>
              <a:pPr marL="800100" lvl="1" indent="-342900">
                <a:buFont typeface="+mj-lt"/>
                <a:buAutoNum type="alphaLcParenR"/>
              </a:pPr>
              <a:r>
                <a:rPr lang="tr-TR" sz="1600" i="1" dirty="0" smtClean="0">
                  <a:solidFill>
                    <a:srgbClr val="000000"/>
                  </a:solidFill>
                  <a:latin typeface="Calibri" pitchFamily="34" charset="0"/>
                  <a:cs typeface="Calibri" pitchFamily="34" charset="0"/>
                </a:rPr>
                <a:t>100		</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586354476"/>
      </p:ext>
    </p:extLst>
  </p:cSld>
  <p:clrMapOvr>
    <a:masterClrMapping/>
  </p:clrMapOvr>
  <p:transition>
    <p:fade/>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ŞARTLAR VE ÖZELLİKLER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52000" lvl="2" indent="-1800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Patlayıcı </a:t>
            </a:r>
            <a:r>
              <a:rPr lang="tr-TR" sz="2000" i="1" dirty="0">
                <a:solidFill>
                  <a:prstClr val="black"/>
                </a:solidFill>
                <a:latin typeface="Calibri" pitchFamily="34" charset="0"/>
                <a:ea typeface="BatangChe" pitchFamily="49" charset="-127"/>
                <a:cs typeface="Calibri" pitchFamily="34" charset="0"/>
              </a:rPr>
              <a:t>ortamlarda </a:t>
            </a:r>
            <a:r>
              <a:rPr lang="tr-TR" sz="2000" b="1" i="1" dirty="0" err="1">
                <a:solidFill>
                  <a:prstClr val="black"/>
                </a:solidFill>
                <a:latin typeface="Calibri" pitchFamily="34" charset="0"/>
                <a:ea typeface="BatangChe" pitchFamily="49" charset="-127"/>
                <a:cs typeface="Calibri" pitchFamily="34" charset="0"/>
              </a:rPr>
              <a:t>ex-proff</a:t>
            </a:r>
            <a:r>
              <a:rPr lang="tr-TR" sz="2000" b="1" i="1" dirty="0">
                <a:solidFill>
                  <a:prstClr val="black"/>
                </a:solidFill>
                <a:latin typeface="Calibri" pitchFamily="34" charset="0"/>
                <a:ea typeface="BatangChe" pitchFamily="49" charset="-127"/>
                <a:cs typeface="Calibri" pitchFamily="34" charset="0"/>
              </a:rPr>
              <a:t> </a:t>
            </a:r>
            <a:r>
              <a:rPr lang="tr-TR" sz="2000" i="1" dirty="0">
                <a:solidFill>
                  <a:prstClr val="black"/>
                </a:solidFill>
                <a:latin typeface="Calibri" pitchFamily="34" charset="0"/>
                <a:ea typeface="BatangChe" pitchFamily="49" charset="-127"/>
                <a:cs typeface="Calibri" pitchFamily="34" charset="0"/>
              </a:rPr>
              <a:t>armatürler </a:t>
            </a:r>
            <a:r>
              <a:rPr lang="tr-TR" sz="2000" i="1" dirty="0" smtClean="0">
                <a:solidFill>
                  <a:prstClr val="black"/>
                </a:solidFill>
                <a:latin typeface="Calibri" pitchFamily="34" charset="0"/>
                <a:ea typeface="BatangChe" pitchFamily="49" charset="-127"/>
                <a:cs typeface="Calibri" pitchFamily="34" charset="0"/>
              </a:rPr>
              <a:t>kullanılmalı, </a:t>
            </a:r>
          </a:p>
          <a:p>
            <a:pPr marL="252000" lvl="2" indent="-1800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Parlayıcı</a:t>
            </a:r>
            <a:r>
              <a:rPr lang="tr-TR" sz="2000" i="1" dirty="0">
                <a:solidFill>
                  <a:prstClr val="black"/>
                </a:solidFill>
                <a:latin typeface="Calibri" pitchFamily="34" charset="0"/>
                <a:ea typeface="BatangChe" pitchFamily="49" charset="-127"/>
                <a:cs typeface="Calibri" pitchFamily="34" charset="0"/>
              </a:rPr>
              <a:t>, tehlikeli ve zararlı maddelerle çalışılan yerlerde aydınlatma </a:t>
            </a:r>
            <a:r>
              <a:rPr lang="tr-TR" sz="2000" b="1" i="1" dirty="0" err="1">
                <a:solidFill>
                  <a:prstClr val="black"/>
                </a:solidFill>
                <a:latin typeface="Calibri" pitchFamily="34" charset="0"/>
                <a:ea typeface="BatangChe" pitchFamily="49" charset="-127"/>
                <a:cs typeface="Calibri" pitchFamily="34" charset="0"/>
              </a:rPr>
              <a:t>etanj</a:t>
            </a:r>
            <a:r>
              <a:rPr lang="tr-TR" sz="2000" i="1" dirty="0">
                <a:solidFill>
                  <a:prstClr val="black"/>
                </a:solidFill>
                <a:latin typeface="Calibri" pitchFamily="34" charset="0"/>
                <a:ea typeface="BatangChe" pitchFamily="49" charset="-127"/>
                <a:cs typeface="Calibri" pitchFamily="34" charset="0"/>
              </a:rPr>
              <a:t> armatürlerle </a:t>
            </a:r>
            <a:r>
              <a:rPr lang="tr-TR" sz="2000" i="1" dirty="0" smtClean="0">
                <a:solidFill>
                  <a:prstClr val="black"/>
                </a:solidFill>
                <a:latin typeface="Calibri" pitchFamily="34" charset="0"/>
                <a:ea typeface="BatangChe" pitchFamily="49" charset="-127"/>
                <a:cs typeface="Calibri" pitchFamily="34" charset="0"/>
              </a:rPr>
              <a:t>yapılmalı,</a:t>
            </a:r>
          </a:p>
          <a:p>
            <a:pPr marL="252000" lvl="2" indent="-1800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Nemli </a:t>
            </a:r>
            <a:r>
              <a:rPr lang="tr-TR" sz="2000" i="1" dirty="0">
                <a:solidFill>
                  <a:prstClr val="black"/>
                </a:solidFill>
                <a:latin typeface="Calibri" pitchFamily="34" charset="0"/>
                <a:ea typeface="BatangChe" pitchFamily="49" charset="-127"/>
                <a:cs typeface="Calibri" pitchFamily="34" charset="0"/>
              </a:rPr>
              <a:t>rutubetli yerlerde su geçirmez contalı kapaklı armatürler </a:t>
            </a:r>
            <a:r>
              <a:rPr lang="tr-TR" sz="2000" i="1" dirty="0" smtClean="0">
                <a:solidFill>
                  <a:prstClr val="black"/>
                </a:solidFill>
                <a:latin typeface="Calibri" pitchFamily="34" charset="0"/>
                <a:ea typeface="BatangChe" pitchFamily="49" charset="-127"/>
                <a:cs typeface="Calibri" pitchFamily="34" charset="0"/>
              </a:rPr>
              <a:t>kullanılmalı,</a:t>
            </a:r>
            <a:endParaRPr lang="tr-TR" sz="2000" i="1" dirty="0">
              <a:solidFill>
                <a:prstClr val="black"/>
              </a:solidFill>
              <a:latin typeface="Calibri" pitchFamily="34" charset="0"/>
              <a:ea typeface="BatangChe" pitchFamily="49" charset="-127"/>
              <a:cs typeface="Calibri" pitchFamily="34" charset="0"/>
            </a:endParaRPr>
          </a:p>
          <a:p>
            <a:pPr marL="72000" lvl="2">
              <a:spcBef>
                <a:spcPts val="0"/>
              </a:spcBef>
              <a:spcAft>
                <a:spcPts val="0"/>
              </a:spcAft>
              <a:buSzPct val="105000"/>
              <a:defRPr/>
            </a:pP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AYDINLATMADA KULLANILAN MALZEMELER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0243" name="Picture 3" descr="C:\Users\DOKTOR\Desktop\EVdeHID.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49396" y="3640931"/>
            <a:ext cx="1659789" cy="173037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10244" name="Picture 4" descr="C:\Users\DOKTOR\Desktop\untitled.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61455" y="3738160"/>
            <a:ext cx="1407450" cy="159504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11341524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67000"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ŞARTLAR VE ÖZELLİKLER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Parlayıcı</a:t>
            </a:r>
            <a:r>
              <a:rPr lang="tr-TR" sz="2000" i="1" dirty="0">
                <a:solidFill>
                  <a:prstClr val="black"/>
                </a:solidFill>
                <a:latin typeface="Calibri" pitchFamily="34" charset="0"/>
                <a:ea typeface="BatangChe" pitchFamily="49" charset="-127"/>
                <a:cs typeface="Calibri" pitchFamily="34" charset="0"/>
              </a:rPr>
              <a:t>, patlayıcı, tehlikeli ve zararlı maddelerle çalışılan yerlerde aydınlatma devresi yılda bir kez yetkili elektrikçiye kontrol </a:t>
            </a:r>
            <a:r>
              <a:rPr lang="tr-TR" sz="2000" i="1" dirty="0" smtClean="0">
                <a:solidFill>
                  <a:prstClr val="black"/>
                </a:solidFill>
                <a:latin typeface="Calibri" pitchFamily="34" charset="0"/>
                <a:ea typeface="BatangChe" pitchFamily="49" charset="-127"/>
                <a:cs typeface="Calibri" pitchFamily="34" charset="0"/>
              </a:rPr>
              <a:t>ettirilmeli,</a:t>
            </a:r>
          </a:p>
          <a:p>
            <a:pPr marL="630900" lvl="2" indent="-342900">
              <a:spcBef>
                <a:spcPts val="0"/>
              </a:spcBef>
              <a:spcAft>
                <a:spcPts val="0"/>
              </a:spcAft>
              <a:buSzPct val="105000"/>
              <a:buFont typeface="Wingdings" pitchFamily="2" charset="2"/>
              <a:buChar char="ü"/>
              <a:defRPr/>
            </a:pPr>
            <a:endParaRPr lang="tr-TR" sz="2000" i="1" dirty="0">
              <a:solidFill>
                <a:prstClr val="black"/>
              </a:solidFill>
              <a:latin typeface="Calibri" pitchFamily="34" charset="0"/>
              <a:ea typeface="BatangChe" pitchFamily="49" charset="-127"/>
              <a:cs typeface="Calibri" pitchFamily="34" charset="0"/>
            </a:endParaRPr>
          </a:p>
          <a:p>
            <a:pPr marL="630900" lvl="2" indent="-342900">
              <a:spcBef>
                <a:spcPts val="0"/>
              </a:spcBef>
              <a:spcAft>
                <a:spcPts val="0"/>
              </a:spcAft>
              <a:buSzPct val="105000"/>
              <a:buFont typeface="Wingdings" pitchFamily="2" charset="2"/>
              <a:buChar char="ü"/>
              <a:defRPr/>
            </a:pPr>
            <a:r>
              <a:rPr lang="tr-TR" sz="2000" i="1" dirty="0" smtClean="0">
                <a:solidFill>
                  <a:prstClr val="black"/>
                </a:solidFill>
                <a:latin typeface="Calibri" pitchFamily="34" charset="0"/>
                <a:ea typeface="BatangChe" pitchFamily="49" charset="-127"/>
                <a:cs typeface="Calibri" pitchFamily="34" charset="0"/>
              </a:rPr>
              <a:t>Kazan </a:t>
            </a:r>
            <a:r>
              <a:rPr lang="tr-TR" sz="2000" i="1" dirty="0">
                <a:solidFill>
                  <a:prstClr val="black"/>
                </a:solidFill>
                <a:latin typeface="Calibri" pitchFamily="34" charset="0"/>
                <a:ea typeface="BatangChe" pitchFamily="49" charset="-127"/>
                <a:cs typeface="Calibri" pitchFamily="34" charset="0"/>
              </a:rPr>
              <a:t>içinde veya buna benzer dar ve iletken kısımları bulunan yerlerle ıslak yerlerde, alternatif akımla çalışan lambalar kullanıldığı takdirde, çalışma yerinin dışında bulunan ve sargıları birbirinden ayrı olan transformatör yardımı ile elde edilen küçük gerilim (en çok 42 v) </a:t>
            </a:r>
            <a:r>
              <a:rPr lang="tr-TR" sz="2000" i="1" dirty="0" smtClean="0">
                <a:solidFill>
                  <a:prstClr val="black"/>
                </a:solidFill>
                <a:latin typeface="Calibri" pitchFamily="34" charset="0"/>
                <a:ea typeface="BatangChe" pitchFamily="49" charset="-127"/>
                <a:cs typeface="Calibri" pitchFamily="34" charset="0"/>
              </a:rPr>
              <a:t>kullanılmalıdır. </a:t>
            </a:r>
            <a:endParaRPr lang="tr-TR" sz="2000" i="1" dirty="0">
              <a:solidFill>
                <a:prstClr val="black"/>
              </a:solidFill>
              <a:latin typeface="Calibri" pitchFamily="34" charset="0"/>
              <a:ea typeface="BatangChe" pitchFamily="49" charset="-127"/>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AYDINLATMADA KULLANILAN MALZEMELER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7486413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116163" y="3212882"/>
            <a:ext cx="8945949" cy="3093154"/>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115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Radyasyon</a:t>
            </a:r>
          </a:p>
          <a:p>
            <a:pPr algn="ctr">
              <a:defRPr/>
            </a:pPr>
            <a:r>
              <a:rPr lang="tr-TR" sz="80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(İyonize-</a:t>
            </a:r>
            <a:r>
              <a:rPr lang="tr-TR" sz="8000" b="1" dirty="0" err="1"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Noniyonize</a:t>
            </a:r>
            <a:r>
              <a:rPr lang="tr-TR" sz="80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a:t>
            </a:r>
            <a:endParaRPr lang="tr-TR" sz="8000" b="1" dirty="0">
              <a:ln w="50800"/>
              <a:solidFill>
                <a:srgbClr val="FFFFFF">
                  <a:shade val="50000"/>
                </a:srgbClr>
              </a:solidFill>
              <a:effectLst>
                <a:glow rad="139700">
                  <a:srgbClr val="000000">
                    <a:satMod val="175000"/>
                    <a:alpha val="40000"/>
                  </a:srgbClr>
                </a:glow>
              </a:effectLst>
              <a:latin typeface="Calibri" pitchFamily="34" charset="0"/>
              <a:cs typeface="Calibri" pitchFamily="34" charset="0"/>
            </a:endParaRP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 name="Picture 9" descr="trefoi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5898" y="95249"/>
            <a:ext cx="2304301" cy="255270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 name="Picture 12" descr="newradiationsymbol_240x20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a:xfrm>
            <a:off x="4242817" y="95249"/>
            <a:ext cx="2760514" cy="2550091"/>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1608402908"/>
      </p:ext>
    </p:extLst>
  </p:cSld>
  <p:clrMapOvr>
    <a:masterClrMapping/>
  </p:clrMapOv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TANIM VE DENETİM</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Radyasyon </a:t>
            </a:r>
            <a:r>
              <a:rPr lang="tr-TR" sz="2000" b="1" i="1" dirty="0">
                <a:solidFill>
                  <a:srgbClr val="000000"/>
                </a:solidFill>
                <a:latin typeface="Calibri" pitchFamily="34" charset="0"/>
                <a:cs typeface="Calibri" pitchFamily="34" charset="0"/>
              </a:rPr>
              <a:t>(veya Işınım), elektromanyetik dalgalar veya parçacıklar biçimindeki enerji yayımı ya da aktarımıdır.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Radyasyon </a:t>
            </a:r>
            <a:r>
              <a:rPr lang="tr-TR" sz="2000" i="1" dirty="0">
                <a:solidFill>
                  <a:srgbClr val="000000"/>
                </a:solidFill>
                <a:latin typeface="Calibri" pitchFamily="34" charset="0"/>
                <a:cs typeface="Calibri" pitchFamily="34" charset="0"/>
              </a:rPr>
              <a:t>Latince bir kelime olup dilimizde </a:t>
            </a:r>
            <a:r>
              <a:rPr lang="tr-TR" sz="2000" b="1" i="1" dirty="0">
                <a:solidFill>
                  <a:srgbClr val="000000"/>
                </a:solidFill>
                <a:latin typeface="Calibri" pitchFamily="34" charset="0"/>
                <a:cs typeface="Calibri" pitchFamily="34" charset="0"/>
              </a:rPr>
              <a:t>ışıma</a:t>
            </a:r>
            <a:r>
              <a:rPr lang="tr-TR" sz="2000" i="1" dirty="0">
                <a:solidFill>
                  <a:srgbClr val="000000"/>
                </a:solidFill>
                <a:latin typeface="Calibri" pitchFamily="34" charset="0"/>
                <a:cs typeface="Calibri" pitchFamily="34" charset="0"/>
              </a:rPr>
              <a:t> olarak kullanılır.  Atomlardan, </a:t>
            </a:r>
            <a:r>
              <a:rPr lang="tr-TR" sz="2000" i="1" dirty="0" smtClean="0">
                <a:solidFill>
                  <a:srgbClr val="000000"/>
                </a:solidFill>
                <a:latin typeface="Calibri" pitchFamily="34" charset="0"/>
                <a:cs typeface="Calibri" pitchFamily="34" charset="0"/>
              </a:rPr>
              <a:t>güneşten </a:t>
            </a:r>
            <a:r>
              <a:rPr lang="tr-TR" sz="2000" i="1" dirty="0">
                <a:solidFill>
                  <a:srgbClr val="000000"/>
                </a:solidFill>
                <a:latin typeface="Calibri" pitchFamily="34" charset="0"/>
                <a:cs typeface="Calibri" pitchFamily="34" charset="0"/>
              </a:rPr>
              <a:t>ve diğer yıldızlardan yayılan </a:t>
            </a:r>
            <a:r>
              <a:rPr lang="tr-TR" sz="2000" i="1" dirty="0" smtClean="0">
                <a:solidFill>
                  <a:srgbClr val="000000"/>
                </a:solidFill>
                <a:latin typeface="Calibri" pitchFamily="34" charset="0"/>
                <a:cs typeface="Calibri" pitchFamily="34" charset="0"/>
              </a:rPr>
              <a:t>enerjiye </a:t>
            </a:r>
            <a:r>
              <a:rPr lang="tr-TR" sz="2000" i="1" dirty="0">
                <a:solidFill>
                  <a:srgbClr val="000000"/>
                </a:solidFill>
                <a:latin typeface="Calibri" pitchFamily="34" charset="0"/>
                <a:cs typeface="Calibri" pitchFamily="34" charset="0"/>
              </a:rPr>
              <a:t>radyasyon enerji denir.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İşyerlerinde </a:t>
            </a:r>
            <a:r>
              <a:rPr lang="tr-TR" sz="2000" i="1" dirty="0">
                <a:solidFill>
                  <a:srgbClr val="000000"/>
                </a:solidFill>
                <a:latin typeface="Calibri" pitchFamily="34" charset="0"/>
                <a:cs typeface="Calibri" pitchFamily="34" charset="0"/>
              </a:rPr>
              <a:t>radyasyonun </a:t>
            </a:r>
            <a:r>
              <a:rPr lang="tr-TR" sz="2000" i="1" dirty="0" smtClean="0">
                <a:solidFill>
                  <a:srgbClr val="000000"/>
                </a:solidFill>
                <a:latin typeface="Calibri" pitchFamily="34" charset="0"/>
                <a:cs typeface="Calibri" pitchFamily="34" charset="0"/>
              </a:rPr>
              <a:t>kullanılmasını</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ve denetlemesini </a:t>
            </a:r>
            <a:r>
              <a:rPr lang="tr-TR" sz="2000" b="1" i="1" dirty="0" smtClean="0">
                <a:solidFill>
                  <a:srgbClr val="000000"/>
                </a:solidFill>
                <a:latin typeface="Calibri" pitchFamily="34" charset="0"/>
                <a:cs typeface="Calibri" pitchFamily="34" charset="0"/>
              </a:rPr>
              <a:t>«Türkiye Atom Enerjisi Kurumu» </a:t>
            </a:r>
            <a:r>
              <a:rPr lang="tr-TR" sz="2000" b="1" i="1" dirty="0">
                <a:solidFill>
                  <a:srgbClr val="000000"/>
                </a:solidFill>
                <a:latin typeface="Calibri" pitchFamily="34" charset="0"/>
                <a:cs typeface="Calibri" pitchFamily="34" charset="0"/>
              </a:rPr>
              <a:t>yapar?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4337" name="Picture 1" descr="C:\Users\DOKTOR\Desktop\Resim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88520" y="5438775"/>
            <a:ext cx="1685924" cy="1391868"/>
          </a:xfrm>
          <a:prstGeom prst="rect">
            <a:avLst/>
          </a:prstGeom>
          <a:noFill/>
          <a:extLst>
            <a:ext uri="{909E8E84-426E-40DD-AFC4-6F175D3DCCD1}">
              <a14:hiddenFill xmlns:a14="http://schemas.microsoft.com/office/drawing/2010/main">
                <a:solidFill>
                  <a:srgbClr val="FFFFFF"/>
                </a:solidFill>
              </a14:hiddenFill>
            </a:ext>
          </a:extLst>
        </p:spPr>
      </p:pic>
      <p:pic>
        <p:nvPicPr>
          <p:cNvPr id="14338" name="Picture 2" descr="C:\Users\DOKTOR\Desktop\Resim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44956" y="5432425"/>
            <a:ext cx="1762125" cy="13982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86372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14337"/>
                                        </p:tgtEl>
                                        <p:attrNameLst>
                                          <p:attrName>style.visibility</p:attrName>
                                        </p:attrNameLst>
                                      </p:cBhvr>
                                      <p:to>
                                        <p:strVal val="visible"/>
                                      </p:to>
                                    </p:set>
                                    <p:animEffect transition="in" filter="wipe(down)">
                                      <p:cBhvr>
                                        <p:cTn id="17" dur="500"/>
                                        <p:tgtEl>
                                          <p:spTgt spid="14337"/>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14338"/>
                                        </p:tgtEl>
                                        <p:attrNameLst>
                                          <p:attrName>style.visibility</p:attrName>
                                        </p:attrNameLst>
                                      </p:cBhvr>
                                      <p:to>
                                        <p:strVal val="visible"/>
                                      </p:to>
                                    </p:set>
                                    <p:animEffect transition="in" filter="wipe(down)">
                                      <p:cBhvr>
                                        <p:cTn id="21" dur="500"/>
                                        <p:tgtEl>
                                          <p:spTgt spid="14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11113"/>
            <a:ext cx="9144000" cy="5948363"/>
            <a:chOff x="0" y="0"/>
            <a:chExt cx="5760" cy="3747"/>
          </a:xfrm>
        </p:grpSpPr>
        <p:sp>
          <p:nvSpPr>
            <p:cNvPr id="100355"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6"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100357"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8"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pic>
        <p:nvPicPr>
          <p:cNvPr id="100360" name="Picture 9"/>
          <p:cNvPicPr>
            <a:picLocks noChangeAspect="1" noChangeArrowheads="1"/>
          </p:cNvPicPr>
          <p:nvPr/>
        </p:nvPicPr>
        <p:blipFill>
          <a:blip r:embed="rId2" cstate="print"/>
          <a:srcRect/>
          <a:stretch>
            <a:fillRect/>
          </a:stretch>
        </p:blipFill>
        <p:spPr bwMode="gray">
          <a:xfrm>
            <a:off x="2401888" y="4637088"/>
            <a:ext cx="4679950" cy="438150"/>
          </a:xfrm>
          <a:prstGeom prst="rect">
            <a:avLst/>
          </a:prstGeom>
          <a:noFill/>
          <a:ln w="9525">
            <a:noFill/>
            <a:miter lim="800000"/>
            <a:headEnd/>
            <a:tailEnd/>
          </a:ln>
        </p:spPr>
      </p:pic>
      <p:grpSp>
        <p:nvGrpSpPr>
          <p:cNvPr id="3" name="Group 62"/>
          <p:cNvGrpSpPr>
            <a:grpSpLocks/>
          </p:cNvGrpSpPr>
          <p:nvPr/>
        </p:nvGrpSpPr>
        <p:grpSpPr bwMode="auto">
          <a:xfrm>
            <a:off x="3090863" y="1903413"/>
            <a:ext cx="3248025" cy="3055937"/>
            <a:chOff x="1869" y="1671"/>
            <a:chExt cx="2046" cy="1925"/>
          </a:xfrm>
        </p:grpSpPr>
        <p:sp>
          <p:nvSpPr>
            <p:cNvPr id="100362" name="Freeform 31"/>
            <p:cNvSpPr>
              <a:spLocks/>
            </p:cNvSpPr>
            <p:nvPr/>
          </p:nvSpPr>
          <p:spPr bwMode="gray">
            <a:xfrm>
              <a:off x="2127" y="2069"/>
              <a:ext cx="750" cy="1312"/>
            </a:xfrm>
            <a:custGeom>
              <a:avLst/>
              <a:gdLst>
                <a:gd name="T0" fmla="*/ 0 w 1859"/>
                <a:gd name="T1" fmla="*/ 0 h 3212"/>
                <a:gd name="T2" fmla="*/ 0 w 1859"/>
                <a:gd name="T3" fmla="*/ 1 h 3212"/>
                <a:gd name="T4" fmla="*/ 0 w 1859"/>
                <a:gd name="T5" fmla="*/ 0 h 3212"/>
                <a:gd name="T6" fmla="*/ 0 w 1859"/>
                <a:gd name="T7" fmla="*/ 0 h 3212"/>
                <a:gd name="T8" fmla="*/ 0 60000 65536"/>
                <a:gd name="T9" fmla="*/ 0 60000 65536"/>
                <a:gd name="T10" fmla="*/ 0 60000 65536"/>
                <a:gd name="T11" fmla="*/ 0 60000 65536"/>
                <a:gd name="T12" fmla="*/ 0 w 1859"/>
                <a:gd name="T13" fmla="*/ 0 h 3212"/>
                <a:gd name="T14" fmla="*/ 1859 w 1859"/>
                <a:gd name="T15" fmla="*/ 3212 h 3212"/>
              </a:gdLst>
              <a:ahLst/>
              <a:cxnLst>
                <a:cxn ang="T8">
                  <a:pos x="T0" y="T1"/>
                </a:cxn>
                <a:cxn ang="T9">
                  <a:pos x="T2" y="T3"/>
                </a:cxn>
                <a:cxn ang="T10">
                  <a:pos x="T4" y="T5"/>
                </a:cxn>
                <a:cxn ang="T11">
                  <a:pos x="T6" y="T7"/>
                </a:cxn>
              </a:cxnLst>
              <a:rect l="T12" t="T13" r="T14" b="T15"/>
              <a:pathLst>
                <a:path w="1859" h="3212">
                  <a:moveTo>
                    <a:pt x="1859" y="0"/>
                  </a:moveTo>
                  <a:lnTo>
                    <a:pt x="0" y="3212"/>
                  </a:lnTo>
                  <a:lnTo>
                    <a:pt x="1859" y="1769"/>
                  </a:lnTo>
                  <a:lnTo>
                    <a:pt x="1859" y="0"/>
                  </a:lnTo>
                  <a:close/>
                </a:path>
              </a:pathLst>
            </a:custGeom>
            <a:gradFill rotWithShape="1">
              <a:gsLst>
                <a:gs pos="0">
                  <a:srgbClr val="69A2E1"/>
                </a:gs>
                <a:gs pos="50000">
                  <a:srgbClr val="69A2E1">
                    <a:gamma/>
                    <a:shade val="66275"/>
                    <a:invGamma/>
                  </a:srgbClr>
                </a:gs>
                <a:gs pos="100000">
                  <a:srgbClr val="69A2E1"/>
                </a:gs>
              </a:gsLst>
              <a:lin ang="18900000" scaled="1"/>
            </a:gradFill>
            <a:ln w="9525">
              <a:solidFill>
                <a:srgbClr val="919191"/>
              </a:solidFill>
              <a:miter lim="800000"/>
              <a:headEnd/>
              <a:tailEnd/>
            </a:ln>
          </p:spPr>
          <p:txBody>
            <a:bodyPr wrap="none" anchor="ctr"/>
            <a:lstStyle/>
            <a:p>
              <a:endParaRPr lang="tr-TR">
                <a:solidFill>
                  <a:srgbClr val="000000"/>
                </a:solidFill>
              </a:endParaRPr>
            </a:p>
          </p:txBody>
        </p:sp>
        <p:sp>
          <p:nvSpPr>
            <p:cNvPr id="100363" name="Freeform 35"/>
            <p:cNvSpPr>
              <a:spLocks/>
            </p:cNvSpPr>
            <p:nvPr/>
          </p:nvSpPr>
          <p:spPr bwMode="gray">
            <a:xfrm>
              <a:off x="2137" y="2797"/>
              <a:ext cx="1505" cy="591"/>
            </a:xfrm>
            <a:custGeom>
              <a:avLst/>
              <a:gdLst>
                <a:gd name="T0" fmla="*/ 0 w 3730"/>
                <a:gd name="T1" fmla="*/ 0 h 1448"/>
                <a:gd name="T2" fmla="*/ 0 w 3730"/>
                <a:gd name="T3" fmla="*/ 0 h 1448"/>
                <a:gd name="T4" fmla="*/ 1 w 3730"/>
                <a:gd name="T5" fmla="*/ 0 h 1448"/>
                <a:gd name="T6" fmla="*/ 0 w 3730"/>
                <a:gd name="T7" fmla="*/ 0 h 1448"/>
                <a:gd name="T8" fmla="*/ 0 60000 65536"/>
                <a:gd name="T9" fmla="*/ 0 60000 65536"/>
                <a:gd name="T10" fmla="*/ 0 60000 65536"/>
                <a:gd name="T11" fmla="*/ 0 60000 65536"/>
                <a:gd name="T12" fmla="*/ 0 w 3730"/>
                <a:gd name="T13" fmla="*/ 0 h 1448"/>
                <a:gd name="T14" fmla="*/ 3730 w 3730"/>
                <a:gd name="T15" fmla="*/ 1448 h 1448"/>
              </a:gdLst>
              <a:ahLst/>
              <a:cxnLst>
                <a:cxn ang="T8">
                  <a:pos x="T0" y="T1"/>
                </a:cxn>
                <a:cxn ang="T9">
                  <a:pos x="T2" y="T3"/>
                </a:cxn>
                <a:cxn ang="T10">
                  <a:pos x="T4" y="T5"/>
                </a:cxn>
                <a:cxn ang="T11">
                  <a:pos x="T6" y="T7"/>
                </a:cxn>
              </a:cxnLst>
              <a:rect l="T12" t="T13" r="T14" b="T15"/>
              <a:pathLst>
                <a:path w="3730" h="1448">
                  <a:moveTo>
                    <a:pt x="1859" y="0"/>
                  </a:moveTo>
                  <a:lnTo>
                    <a:pt x="0" y="1441"/>
                  </a:lnTo>
                  <a:lnTo>
                    <a:pt x="3730" y="1448"/>
                  </a:lnTo>
                  <a:lnTo>
                    <a:pt x="1859" y="0"/>
                  </a:lnTo>
                  <a:close/>
                </a:path>
              </a:pathLst>
            </a:custGeom>
            <a:gradFill rotWithShape="1">
              <a:gsLst>
                <a:gs pos="0">
                  <a:srgbClr val="2A79D0"/>
                </a:gs>
                <a:gs pos="50000">
                  <a:srgbClr val="2A79D0">
                    <a:gamma/>
                    <a:shade val="66275"/>
                    <a:invGamma/>
                  </a:srgbClr>
                </a:gs>
                <a:gs pos="100000">
                  <a:srgbClr val="2A79D0"/>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sp>
          <p:nvSpPr>
            <p:cNvPr id="40999" name="Freeform 39"/>
            <p:cNvSpPr>
              <a:spLocks/>
            </p:cNvSpPr>
            <p:nvPr/>
          </p:nvSpPr>
          <p:spPr bwMode="gray">
            <a:xfrm>
              <a:off x="2886" y="2072"/>
              <a:ext cx="760" cy="1313"/>
            </a:xfrm>
            <a:custGeom>
              <a:avLst/>
              <a:gdLst>
                <a:gd name="T0" fmla="*/ 1871 w 1871"/>
                <a:gd name="T1" fmla="*/ 3220 h 3220"/>
                <a:gd name="T2" fmla="*/ 0 w 1871"/>
                <a:gd name="T3" fmla="*/ 0 h 3220"/>
                <a:gd name="T4" fmla="*/ 0 w 1871"/>
                <a:gd name="T5" fmla="*/ 1770 h 3220"/>
                <a:gd name="T6" fmla="*/ 1871 w 1871"/>
                <a:gd name="T7" fmla="*/ 3220 h 3220"/>
                <a:gd name="T8" fmla="*/ 0 60000 65536"/>
                <a:gd name="T9" fmla="*/ 0 60000 65536"/>
                <a:gd name="T10" fmla="*/ 0 60000 65536"/>
                <a:gd name="T11" fmla="*/ 0 60000 65536"/>
                <a:gd name="T12" fmla="*/ 0 w 1871"/>
                <a:gd name="T13" fmla="*/ 0 h 3220"/>
                <a:gd name="T14" fmla="*/ 1871 w 1871"/>
                <a:gd name="T15" fmla="*/ 3220 h 3220"/>
              </a:gdLst>
              <a:ahLst/>
              <a:cxnLst>
                <a:cxn ang="T8">
                  <a:pos x="T0" y="T1"/>
                </a:cxn>
                <a:cxn ang="T9">
                  <a:pos x="T2" y="T3"/>
                </a:cxn>
                <a:cxn ang="T10">
                  <a:pos x="T4" y="T5"/>
                </a:cxn>
                <a:cxn ang="T11">
                  <a:pos x="T6" y="T7"/>
                </a:cxn>
              </a:cxnLst>
              <a:rect l="T12" t="T13" r="T14" b="T15"/>
              <a:pathLst>
                <a:path w="1871" h="3220">
                  <a:moveTo>
                    <a:pt x="1871" y="3220"/>
                  </a:moveTo>
                  <a:lnTo>
                    <a:pt x="0" y="0"/>
                  </a:lnTo>
                  <a:lnTo>
                    <a:pt x="0" y="1770"/>
                  </a:lnTo>
                  <a:lnTo>
                    <a:pt x="1871" y="3220"/>
                  </a:lnTo>
                  <a:close/>
                </a:path>
              </a:pathLst>
            </a:custGeom>
            <a:gradFill rotWithShape="1">
              <a:gsLst>
                <a:gs pos="0">
                  <a:srgbClr val="0061B2"/>
                </a:gs>
                <a:gs pos="50000">
                  <a:srgbClr val="0061B2">
                    <a:gamma/>
                    <a:shade val="66275"/>
                    <a:invGamma/>
                  </a:srgbClr>
                </a:gs>
                <a:gs pos="100000">
                  <a:srgbClr val="0061B2"/>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cxnSp>
          <p:nvCxnSpPr>
            <p:cNvPr id="13" name="Gerade Verbindung mit Pfeil 12"/>
            <p:cNvCxnSpPr>
              <a:cxnSpLocks noChangeShapeType="1"/>
            </p:cNvCxnSpPr>
            <p:nvPr/>
          </p:nvCxnSpPr>
          <p:spPr bwMode="gray">
            <a:xfrm rot="5400000" flipH="1" flipV="1">
              <a:off x="2317" y="2233"/>
              <a:ext cx="1126" cy="2"/>
            </a:xfrm>
            <a:prstGeom prst="straightConnector1">
              <a:avLst/>
            </a:prstGeom>
            <a:noFill/>
            <a:ln w="22225" algn="ctr">
              <a:solidFill>
                <a:srgbClr val="919191"/>
              </a:solidFill>
              <a:round/>
              <a:headEnd/>
              <a:tailEnd type="triangle" w="med" len="med"/>
            </a:ln>
          </p:spPr>
        </p:cxnSp>
        <p:cxnSp>
          <p:nvCxnSpPr>
            <p:cNvPr id="14" name="Gerade Verbindung mit Pfeil 13"/>
            <p:cNvCxnSpPr>
              <a:cxnSpLocks noChangeShapeType="1"/>
            </p:cNvCxnSpPr>
            <p:nvPr/>
          </p:nvCxnSpPr>
          <p:spPr bwMode="gray">
            <a:xfrm rot="10800000" flipV="1">
              <a:off x="1869" y="2790"/>
              <a:ext cx="1014" cy="801"/>
            </a:xfrm>
            <a:prstGeom prst="straightConnector1">
              <a:avLst/>
            </a:prstGeom>
            <a:noFill/>
            <a:ln w="22225" algn="ctr">
              <a:solidFill>
                <a:srgbClr val="919191"/>
              </a:solidFill>
              <a:round/>
              <a:headEnd/>
              <a:tailEnd type="triangle" w="med" len="med"/>
            </a:ln>
          </p:spPr>
        </p:cxnSp>
        <p:cxnSp>
          <p:nvCxnSpPr>
            <p:cNvPr id="17" name="Gerade Verbindung mit Pfeil 16"/>
            <p:cNvCxnSpPr>
              <a:cxnSpLocks noChangeShapeType="1"/>
            </p:cNvCxnSpPr>
            <p:nvPr/>
          </p:nvCxnSpPr>
          <p:spPr bwMode="gray">
            <a:xfrm>
              <a:off x="2880" y="2797"/>
              <a:ext cx="1035" cy="799"/>
            </a:xfrm>
            <a:prstGeom prst="straightConnector1">
              <a:avLst/>
            </a:prstGeom>
            <a:noFill/>
            <a:ln w="22225" algn="ctr">
              <a:solidFill>
                <a:srgbClr val="919191"/>
              </a:solidFill>
              <a:round/>
              <a:headEnd/>
              <a:tailEnd type="triangle" w="med" len="med"/>
            </a:ln>
          </p:spPr>
        </p:cxnSp>
      </p:grpSp>
      <p:sp>
        <p:nvSpPr>
          <p:cNvPr id="100368" name="Text Box 19"/>
          <p:cNvSpPr txBox="1">
            <a:spLocks noChangeArrowheads="1"/>
          </p:cNvSpPr>
          <p:nvPr/>
        </p:nvSpPr>
        <p:spPr bwMode="gray">
          <a:xfrm>
            <a:off x="3748416" y="1116589"/>
            <a:ext cx="1872000" cy="707886"/>
          </a:xfrm>
          <a:prstGeom prst="rect">
            <a:avLst/>
          </a:prstGeom>
          <a:noFill/>
          <a:ln w="9525">
            <a:solidFill>
              <a:schemeClr val="bg1">
                <a:lumMod val="75000"/>
              </a:schemeClr>
            </a:solidFill>
            <a:miter lim="800000"/>
            <a:headEnd/>
            <a:tailEnd/>
          </a:ln>
        </p:spPr>
        <p:txBody>
          <a:bodyPr wrap="square" lIns="0" tIns="0" rIns="0" bIns="0" anchor="ctr" anchorCtr="0">
            <a:spAutoFit/>
          </a:bodyPr>
          <a:lstStyle/>
          <a:p>
            <a:pPr algn="ctr" defTabSz="801688">
              <a:spcAft>
                <a:spcPts val="0"/>
              </a:spcAft>
            </a:pPr>
            <a:r>
              <a:rPr lang="tr-TR" sz="2800" b="1" dirty="0" smtClean="0">
                <a:solidFill>
                  <a:srgbClr val="FFFFFF"/>
                </a:solidFill>
                <a:latin typeface="Calibri" pitchFamily="34" charset="0"/>
                <a:cs typeface="Calibri" pitchFamily="34" charset="0"/>
              </a:rPr>
              <a:t>Doğal</a:t>
            </a:r>
          </a:p>
          <a:p>
            <a:pPr algn="ctr" defTabSz="801688">
              <a:spcAft>
                <a:spcPts val="0"/>
              </a:spcAft>
            </a:pPr>
            <a:r>
              <a:rPr lang="tr-TR" dirty="0" smtClean="0">
                <a:solidFill>
                  <a:srgbClr val="FFFFFF"/>
                </a:solidFill>
                <a:latin typeface="Calibri" pitchFamily="34" charset="0"/>
                <a:cs typeface="Calibri" pitchFamily="34" charset="0"/>
              </a:rPr>
              <a:t>(Radon)</a:t>
            </a:r>
            <a:endParaRPr lang="tr-TR" dirty="0">
              <a:solidFill>
                <a:srgbClr val="FFFFFF"/>
              </a:solidFill>
              <a:latin typeface="Calibri" pitchFamily="34" charset="0"/>
              <a:cs typeface="Calibri" pitchFamily="34" charset="0"/>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RADYASYON KAYNAKLARI</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4099" name="Picture 3" descr="D:\9-ISTUZMAN\1-EĞİTİM KURUMU\1. İstanbuluzman\ZZResim\Resim-İkon\nuclear_enginee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95" y="4015121"/>
            <a:ext cx="2020055" cy="2020055"/>
          </a:xfrm>
          <a:prstGeom prst="rect">
            <a:avLst/>
          </a:prstGeom>
          <a:noFill/>
          <a:extLst>
            <a:ext uri="{909E8E84-426E-40DD-AFC4-6F175D3DCCD1}">
              <a14:hiddenFill xmlns:a14="http://schemas.microsoft.com/office/drawing/2010/main">
                <a:solidFill>
                  <a:srgbClr val="FFFFFF"/>
                </a:solidFill>
              </a14:hiddenFill>
            </a:ext>
          </a:extLst>
        </p:spPr>
      </p:pic>
      <p:pic>
        <p:nvPicPr>
          <p:cNvPr id="11266" name="Picture 2" descr="D:\DOKTOR\1-ISTANBULUZMAN\1-EĞİTİM KURUMU\1. İstanbuluzman\2-RESİMLER\Dünya-Uzay-Uçak\mars.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63267" y="468313"/>
            <a:ext cx="2114550" cy="2114550"/>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19"/>
          <p:cNvSpPr txBox="1">
            <a:spLocks noChangeArrowheads="1"/>
          </p:cNvSpPr>
          <p:nvPr/>
        </p:nvSpPr>
        <p:spPr bwMode="gray">
          <a:xfrm>
            <a:off x="2165839" y="5018832"/>
            <a:ext cx="1948962" cy="707886"/>
          </a:xfrm>
          <a:prstGeom prst="rect">
            <a:avLst/>
          </a:prstGeom>
          <a:noFill/>
          <a:ln w="9525">
            <a:solidFill>
              <a:schemeClr val="bg1">
                <a:lumMod val="75000"/>
              </a:schemeClr>
            </a:solidFill>
            <a:miter lim="800000"/>
            <a:headEnd/>
            <a:tailEnd/>
          </a:ln>
        </p:spPr>
        <p:txBody>
          <a:bodyPr wrap="square" lIns="0" tIns="0" rIns="0" bIns="0" anchor="ctr" anchorCtr="0">
            <a:spAutoFit/>
          </a:bodyPr>
          <a:lstStyle/>
          <a:p>
            <a:pPr algn="ctr" defTabSz="801688">
              <a:spcAft>
                <a:spcPts val="0"/>
              </a:spcAft>
            </a:pPr>
            <a:r>
              <a:rPr lang="tr-TR" sz="2800" b="1" dirty="0" smtClean="0">
                <a:solidFill>
                  <a:srgbClr val="000000"/>
                </a:solidFill>
                <a:latin typeface="Calibri" pitchFamily="34" charset="0"/>
                <a:cs typeface="Calibri" pitchFamily="34" charset="0"/>
              </a:rPr>
              <a:t>Mesleksel</a:t>
            </a:r>
          </a:p>
          <a:p>
            <a:pPr algn="ctr" defTabSz="801688">
              <a:spcAft>
                <a:spcPts val="0"/>
              </a:spcAft>
            </a:pPr>
            <a:r>
              <a:rPr lang="tr-TR" dirty="0" smtClean="0">
                <a:solidFill>
                  <a:srgbClr val="000000"/>
                </a:solidFill>
                <a:latin typeface="Calibri" pitchFamily="34" charset="0"/>
                <a:cs typeface="Calibri" pitchFamily="34" charset="0"/>
              </a:rPr>
              <a:t>(Nükleer Santral)</a:t>
            </a:r>
            <a:endParaRPr lang="tr-TR" dirty="0">
              <a:solidFill>
                <a:srgbClr val="000000"/>
              </a:solidFill>
              <a:latin typeface="Calibri" pitchFamily="34" charset="0"/>
              <a:cs typeface="Calibri" pitchFamily="34" charset="0"/>
            </a:endParaRPr>
          </a:p>
        </p:txBody>
      </p:sp>
      <p:sp>
        <p:nvSpPr>
          <p:cNvPr id="26" name="Text Box 19"/>
          <p:cNvSpPr txBox="1">
            <a:spLocks noChangeArrowheads="1"/>
          </p:cNvSpPr>
          <p:nvPr/>
        </p:nvSpPr>
        <p:spPr bwMode="gray">
          <a:xfrm>
            <a:off x="5410688" y="5018832"/>
            <a:ext cx="1872000" cy="707886"/>
          </a:xfrm>
          <a:prstGeom prst="rect">
            <a:avLst/>
          </a:prstGeom>
          <a:noFill/>
          <a:ln w="9525">
            <a:solidFill>
              <a:schemeClr val="bg1">
                <a:lumMod val="75000"/>
              </a:schemeClr>
            </a:solidFill>
            <a:miter lim="800000"/>
            <a:headEnd/>
            <a:tailEnd/>
          </a:ln>
        </p:spPr>
        <p:txBody>
          <a:bodyPr wrap="square" lIns="0" tIns="0" rIns="0" bIns="0" anchor="ctr" anchorCtr="0">
            <a:spAutoFit/>
          </a:bodyPr>
          <a:lstStyle/>
          <a:p>
            <a:pPr algn="ctr" defTabSz="801688">
              <a:spcAft>
                <a:spcPts val="0"/>
              </a:spcAft>
            </a:pPr>
            <a:r>
              <a:rPr lang="tr-TR" sz="2800" b="1" dirty="0" smtClean="0">
                <a:solidFill>
                  <a:srgbClr val="000000"/>
                </a:solidFill>
                <a:latin typeface="Calibri" pitchFamily="34" charset="0"/>
                <a:cs typeface="Calibri" pitchFamily="34" charset="0"/>
              </a:rPr>
              <a:t>Medikal</a:t>
            </a:r>
          </a:p>
          <a:p>
            <a:pPr algn="ctr" defTabSz="801688">
              <a:spcAft>
                <a:spcPts val="0"/>
              </a:spcAft>
            </a:pPr>
            <a:r>
              <a:rPr lang="tr-TR" dirty="0" smtClean="0">
                <a:solidFill>
                  <a:srgbClr val="000000"/>
                </a:solidFill>
                <a:latin typeface="Calibri" pitchFamily="34" charset="0"/>
                <a:cs typeface="Calibri" pitchFamily="34" charset="0"/>
              </a:rPr>
              <a:t>(Radyoloji)</a:t>
            </a:r>
            <a:endParaRPr lang="tr-TR" dirty="0">
              <a:solidFill>
                <a:srgbClr val="000000"/>
              </a:solidFill>
              <a:latin typeface="Calibri" pitchFamily="34" charset="0"/>
              <a:cs typeface="Calibri" pitchFamily="34" charset="0"/>
            </a:endParaRPr>
          </a:p>
        </p:txBody>
      </p:sp>
      <p:pic>
        <p:nvPicPr>
          <p:cNvPr id="11267" name="Picture 3" descr="D:\DOKTOR\1-ISTANBULUZMAN\1-EĞİTİM KURUMU\1. İstanbuluzman\2-RESİMLER\Meslekler\16.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63613" y="3857625"/>
            <a:ext cx="2128499" cy="227012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290" y="1077809"/>
            <a:ext cx="3587728" cy="2673765"/>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ikdörtgen 3"/>
          <p:cNvSpPr/>
          <p:nvPr/>
        </p:nvSpPr>
        <p:spPr>
          <a:xfrm>
            <a:off x="-95251" y="3569642"/>
            <a:ext cx="3619501" cy="261610"/>
          </a:xfrm>
          <a:prstGeom prst="rect">
            <a:avLst/>
          </a:prstGeom>
        </p:spPr>
        <p:txBody>
          <a:bodyPr wrap="square">
            <a:spAutoFit/>
          </a:bodyPr>
          <a:lstStyle/>
          <a:p>
            <a:pPr algn="ctr"/>
            <a:r>
              <a:rPr lang="tr-TR" sz="1100" i="1" dirty="0" smtClean="0">
                <a:latin typeface="Calibri" pitchFamily="34" charset="0"/>
                <a:cs typeface="Calibri" pitchFamily="34" charset="0"/>
              </a:rPr>
              <a:t>Radon; Kaya</a:t>
            </a:r>
            <a:r>
              <a:rPr lang="tr-TR" sz="1100" i="1" dirty="0">
                <a:latin typeface="Calibri" pitchFamily="34" charset="0"/>
                <a:cs typeface="Calibri" pitchFamily="34" charset="0"/>
              </a:rPr>
              <a:t>, toprak ve sudaki doğal </a:t>
            </a:r>
            <a:r>
              <a:rPr lang="tr-TR" sz="1100" i="1" dirty="0" smtClean="0">
                <a:latin typeface="Calibri" pitchFamily="34" charset="0"/>
                <a:cs typeface="Calibri" pitchFamily="34" charset="0"/>
              </a:rPr>
              <a:t>uranyumun </a:t>
            </a:r>
            <a:r>
              <a:rPr lang="tr-TR" sz="1100" i="1" dirty="0" err="1" smtClean="0">
                <a:latin typeface="Calibri" pitchFamily="34" charset="0"/>
                <a:cs typeface="Calibri" pitchFamily="34" charset="0"/>
              </a:rPr>
              <a:t>bozunması</a:t>
            </a:r>
            <a:endParaRPr lang="tr-TR" sz="1100" i="1" dirty="0">
              <a:latin typeface="Calibri" pitchFamily="34" charset="0"/>
              <a:cs typeface="Calibri" pitchFamily="34" charset="0"/>
            </a:endParaRPr>
          </a:p>
        </p:txBody>
      </p:sp>
    </p:spTree>
    <p:extLst>
      <p:ext uri="{BB962C8B-B14F-4D97-AF65-F5344CB8AC3E}">
        <p14:creationId xmlns:p14="http://schemas.microsoft.com/office/powerpoint/2010/main" val="3535587278"/>
      </p:ext>
    </p:extLst>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RADYASYONUN YAYILMASI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Radyasyon enerjisi </a:t>
            </a:r>
            <a:r>
              <a:rPr lang="tr-TR" sz="2000" i="1" dirty="0">
                <a:solidFill>
                  <a:srgbClr val="000000"/>
                </a:solidFill>
                <a:latin typeface="Calibri" pitchFamily="34" charset="0"/>
                <a:cs typeface="Calibri" pitchFamily="34" charset="0"/>
              </a:rPr>
              <a:t>ya </a:t>
            </a:r>
            <a:r>
              <a:rPr lang="tr-TR" sz="2000" b="1" i="1" dirty="0">
                <a:solidFill>
                  <a:srgbClr val="000000"/>
                </a:solidFill>
                <a:latin typeface="Calibri" pitchFamily="34" charset="0"/>
                <a:cs typeface="Calibri" pitchFamily="34" charset="0"/>
              </a:rPr>
              <a:t>dalga biçiminde ya da parçacık modeli </a:t>
            </a:r>
            <a:r>
              <a:rPr lang="tr-TR" sz="2000" i="1" dirty="0">
                <a:solidFill>
                  <a:srgbClr val="000000"/>
                </a:solidFill>
                <a:latin typeface="Calibri" pitchFamily="34" charset="0"/>
                <a:cs typeface="Calibri" pitchFamily="34" charset="0"/>
              </a:rPr>
              <a:t>ile yayılırlar.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C = </a:t>
            </a:r>
            <a:r>
              <a:rPr lang="el-GR" sz="2000" b="1" i="1" dirty="0" smtClean="0">
                <a:solidFill>
                  <a:srgbClr val="000000"/>
                </a:solidFill>
                <a:latin typeface="Calibri" pitchFamily="34" charset="0"/>
                <a:cs typeface="Calibri" pitchFamily="34" charset="0"/>
              </a:rPr>
              <a:t>λ</a:t>
            </a:r>
            <a:r>
              <a:rPr lang="tr-TR" sz="2000" b="1" i="1" dirty="0" smtClean="0">
                <a:solidFill>
                  <a:srgbClr val="000000"/>
                </a:solidFill>
                <a:latin typeface="Calibri" pitchFamily="34" charset="0"/>
                <a:cs typeface="Calibri" pitchFamily="34" charset="0"/>
              </a:rPr>
              <a:t> x f </a:t>
            </a:r>
            <a:r>
              <a:rPr lang="tr-TR" sz="2000" i="1" dirty="0" smtClean="0">
                <a:solidFill>
                  <a:srgbClr val="000000"/>
                </a:solidFill>
                <a:latin typeface="Calibri" pitchFamily="34" charset="0"/>
                <a:cs typeface="Calibri" pitchFamily="34" charset="0"/>
              </a:rPr>
              <a:t>(C </a:t>
            </a:r>
            <a:r>
              <a:rPr lang="tr-TR" sz="2000" i="1" dirty="0">
                <a:solidFill>
                  <a:srgbClr val="000000"/>
                </a:solidFill>
                <a:latin typeface="Calibri" pitchFamily="34" charset="0"/>
                <a:cs typeface="Calibri" pitchFamily="34" charset="0"/>
              </a:rPr>
              <a:t>ışık hızı, </a:t>
            </a:r>
            <a:r>
              <a:rPr lang="el-GR" sz="2000" i="1" dirty="0" smtClean="0">
                <a:solidFill>
                  <a:srgbClr val="000000"/>
                </a:solidFill>
                <a:latin typeface="Calibri" pitchFamily="34" charset="0"/>
                <a:cs typeface="Calibri" pitchFamily="34" charset="0"/>
              </a:rPr>
              <a:t>λ</a:t>
            </a:r>
            <a:r>
              <a:rPr lang="tr-TR" sz="2000" i="1" dirty="0" smtClean="0">
                <a:solidFill>
                  <a:srgbClr val="000000"/>
                </a:solidFill>
                <a:latin typeface="Calibri" pitchFamily="34" charset="0"/>
                <a:cs typeface="Calibri" pitchFamily="34" charset="0"/>
              </a:rPr>
              <a:t> dalga </a:t>
            </a:r>
            <a:r>
              <a:rPr lang="tr-TR" sz="2000" i="1" dirty="0">
                <a:solidFill>
                  <a:srgbClr val="000000"/>
                </a:solidFill>
                <a:latin typeface="Calibri" pitchFamily="34" charset="0"/>
                <a:cs typeface="Calibri" pitchFamily="34" charset="0"/>
              </a:rPr>
              <a:t>boyu, </a:t>
            </a:r>
            <a:r>
              <a:rPr lang="tr-TR" sz="2000" i="1" dirty="0" smtClean="0">
                <a:solidFill>
                  <a:srgbClr val="000000"/>
                </a:solidFill>
                <a:latin typeface="Calibri" pitchFamily="34" charset="0"/>
                <a:cs typeface="Calibri" pitchFamily="34" charset="0"/>
              </a:rPr>
              <a:t>f </a:t>
            </a:r>
            <a:r>
              <a:rPr lang="tr-TR" sz="2000" i="1" dirty="0">
                <a:solidFill>
                  <a:srgbClr val="000000"/>
                </a:solidFill>
                <a:latin typeface="Calibri" pitchFamily="34" charset="0"/>
                <a:cs typeface="Calibri" pitchFamily="34" charset="0"/>
              </a:rPr>
              <a:t>ise </a:t>
            </a:r>
            <a:r>
              <a:rPr lang="tr-TR" sz="2000" i="1" dirty="0" smtClean="0">
                <a:solidFill>
                  <a:srgbClr val="000000"/>
                </a:solidFill>
                <a:latin typeface="Calibri" pitchFamily="34" charset="0"/>
                <a:cs typeface="Calibri" pitchFamily="34" charset="0"/>
              </a:rPr>
              <a:t>frekanstır)</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Işığın </a:t>
            </a:r>
            <a:r>
              <a:rPr lang="tr-TR" sz="2000" i="1" dirty="0">
                <a:solidFill>
                  <a:srgbClr val="000000"/>
                </a:solidFill>
                <a:latin typeface="Calibri" pitchFamily="34" charset="0"/>
                <a:cs typeface="Calibri" pitchFamily="34" charset="0"/>
              </a:rPr>
              <a:t>boşluktaki hızı 299.792.458   ̴</a:t>
            </a:r>
            <a:r>
              <a:rPr lang="tr-TR" sz="2000" b="1" i="1" dirty="0">
                <a:solidFill>
                  <a:srgbClr val="000000"/>
                </a:solidFill>
                <a:latin typeface="Calibri" pitchFamily="34" charset="0"/>
                <a:cs typeface="Calibri" pitchFamily="34" charset="0"/>
              </a:rPr>
              <a:t>300.000 km/s</a:t>
            </a:r>
            <a:r>
              <a:rPr lang="tr-TR" sz="2000" i="1" dirty="0">
                <a:solidFill>
                  <a:srgbClr val="000000"/>
                </a:solidFill>
                <a:latin typeface="Calibri" pitchFamily="34" charset="0"/>
                <a:cs typeface="Calibri" pitchFamily="34" charset="0"/>
              </a:rPr>
              <a:t>’dir.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Nesne 5"/>
          <p:cNvGraphicFramePr>
            <a:graphicFrameLocks noGrp="1" noChangeAspect="1"/>
          </p:cNvGraphicFramePr>
          <p:nvPr>
            <p:extLst>
              <p:ext uri="{D42A27DB-BD31-4B8C-83A1-F6EECF244321}">
                <p14:modId xmlns:p14="http://schemas.microsoft.com/office/powerpoint/2010/main" val="972850754"/>
              </p:ext>
            </p:extLst>
          </p:nvPr>
        </p:nvGraphicFramePr>
        <p:xfrm>
          <a:off x="2724151" y="2669748"/>
          <a:ext cx="5457824" cy="1606978"/>
        </p:xfrm>
        <a:graphic>
          <a:graphicData uri="http://schemas.openxmlformats.org/presentationml/2006/ole">
            <mc:AlternateContent xmlns:mc="http://schemas.openxmlformats.org/markup-compatibility/2006">
              <mc:Choice xmlns:v="urn:schemas-microsoft-com:vml" Requires="v">
                <p:oleObj spid="_x0000_s18535" name="Bit Eşlem Resmi" r:id="rId4" imgW="4839375" imgH="2514286" progId="PBrush">
                  <p:embed/>
                </p:oleObj>
              </mc:Choice>
              <mc:Fallback>
                <p:oleObj name="Bit Eşlem Resmi" r:id="rId4" imgW="4839375" imgH="2514286" progId="PBrush">
                  <p:embed/>
                  <p:pic>
                    <p:nvPicPr>
                      <p:cNvPr id="0" name=""/>
                      <p:cNvPicPr>
                        <a:picLocks noGrp="1"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24151" y="2669748"/>
                        <a:ext cx="5457824" cy="1606978"/>
                      </a:xfrm>
                      <a:prstGeom prst="rect">
                        <a:avLst/>
                      </a:prstGeom>
                      <a:noFill/>
                      <a:ln>
                        <a:noFill/>
                      </a:ln>
                    </p:spPr>
                  </p:pic>
                </p:oleObj>
              </mc:Fallback>
            </mc:AlternateContent>
          </a:graphicData>
        </a:graphic>
      </p:graphicFrame>
      <p:sp>
        <p:nvSpPr>
          <p:cNvPr id="21" name="Dikdörtgen 20"/>
          <p:cNvSpPr/>
          <p:nvPr/>
        </p:nvSpPr>
        <p:spPr>
          <a:xfrm>
            <a:off x="6340367" y="2712523"/>
            <a:ext cx="2555983" cy="276999"/>
          </a:xfrm>
          <a:prstGeom prst="rect">
            <a:avLst/>
          </a:prstGeom>
        </p:spPr>
        <p:txBody>
          <a:bodyPr wrap="square">
            <a:spAutoFit/>
          </a:bodyPr>
          <a:lstStyle/>
          <a:p>
            <a:pPr marL="997200" lvl="2">
              <a:spcAft>
                <a:spcPts val="0"/>
              </a:spcAft>
              <a:buClr>
                <a:srgbClr val="292929"/>
              </a:buClr>
              <a:defRPr/>
            </a:pPr>
            <a:r>
              <a:rPr lang="tr-TR" sz="1200" i="1" dirty="0">
                <a:solidFill>
                  <a:srgbClr val="000000"/>
                </a:solidFill>
                <a:latin typeface="Calibri" pitchFamily="34" charset="0"/>
                <a:cs typeface="Calibri" pitchFamily="34" charset="0"/>
              </a:rPr>
              <a:t>(</a:t>
            </a:r>
            <a:r>
              <a:rPr lang="tr-TR" sz="1200" i="1" dirty="0" smtClean="0">
                <a:solidFill>
                  <a:srgbClr val="000000"/>
                </a:solidFill>
                <a:latin typeface="Calibri" pitchFamily="34" charset="0"/>
                <a:cs typeface="Calibri" pitchFamily="34" charset="0"/>
              </a:rPr>
              <a:t>gama, </a:t>
            </a:r>
            <a:r>
              <a:rPr lang="tr-TR" sz="1200" i="1" dirty="0">
                <a:solidFill>
                  <a:srgbClr val="000000"/>
                </a:solidFill>
                <a:latin typeface="Calibri" pitchFamily="34" charset="0"/>
                <a:cs typeface="Calibri" pitchFamily="34" charset="0"/>
              </a:rPr>
              <a:t>X-ışınları)</a:t>
            </a:r>
          </a:p>
        </p:txBody>
      </p:sp>
      <p:sp>
        <p:nvSpPr>
          <p:cNvPr id="22" name="Dikdörtgen 21"/>
          <p:cNvSpPr/>
          <p:nvPr/>
        </p:nvSpPr>
        <p:spPr>
          <a:xfrm>
            <a:off x="5942598" y="3870405"/>
            <a:ext cx="2353678" cy="276999"/>
          </a:xfrm>
          <a:prstGeom prst="rect">
            <a:avLst/>
          </a:prstGeom>
        </p:spPr>
        <p:txBody>
          <a:bodyPr wrap="square">
            <a:spAutoFit/>
          </a:bodyPr>
          <a:lstStyle/>
          <a:p>
            <a:pPr marL="997200" lvl="2">
              <a:spcAft>
                <a:spcPts val="0"/>
              </a:spcAft>
              <a:buClr>
                <a:srgbClr val="292929"/>
              </a:buClr>
              <a:defRPr/>
            </a:pPr>
            <a:r>
              <a:rPr lang="tr-TR" sz="1200" i="1" dirty="0">
                <a:solidFill>
                  <a:srgbClr val="000000"/>
                </a:solidFill>
                <a:latin typeface="Calibri" pitchFamily="34" charset="0"/>
                <a:cs typeface="Calibri" pitchFamily="34" charset="0"/>
              </a:rPr>
              <a:t>(alfa, beta, nötron)</a:t>
            </a:r>
          </a:p>
        </p:txBody>
      </p:sp>
    </p:spTree>
    <p:extLst>
      <p:ext uri="{BB962C8B-B14F-4D97-AF65-F5344CB8AC3E}">
        <p14:creationId xmlns:p14="http://schemas.microsoft.com/office/powerpoint/2010/main" val="35301192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barn(inVertical)">
                                      <p:cBhvr>
                                        <p:cTn id="17" dur="500"/>
                                        <p:tgtEl>
                                          <p:spTgt spid="6"/>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down)">
                                      <p:cBhvr>
                                        <p:cTn id="21" dur="500"/>
                                        <p:tgtEl>
                                          <p:spTgt spid="21"/>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down)">
                                      <p:cBhvr>
                                        <p:cTn id="2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P spid="21" grpId="0"/>
      <p:bldP spid="22"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051" name="Picture 3" descr="E:\Dr.DILEK\Dr.Dilek\Desktop\Resim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85863"/>
            <a:ext cx="9144000" cy="478926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ELEKTROMAGNETİK SPEKTRUM</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Dikdörtgen 1"/>
          <p:cNvSpPr/>
          <p:nvPr/>
        </p:nvSpPr>
        <p:spPr>
          <a:xfrm>
            <a:off x="723899" y="6130126"/>
            <a:ext cx="5848351" cy="504397"/>
          </a:xfrm>
          <a:prstGeom prst="rect">
            <a:avLst/>
          </a:prstGeom>
          <a:noFill/>
          <a:ln w="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200" i="1" dirty="0" smtClean="0">
                <a:solidFill>
                  <a:schemeClr val="tx1"/>
                </a:solidFill>
                <a:latin typeface="Calibri" pitchFamily="34" charset="0"/>
                <a:cs typeface="Calibri" pitchFamily="34" charset="0"/>
              </a:rPr>
              <a:t>Not: K sıfır </a:t>
            </a:r>
            <a:r>
              <a:rPr lang="tr-TR" sz="1200" i="1" dirty="0">
                <a:solidFill>
                  <a:schemeClr val="tx1"/>
                </a:solidFill>
                <a:latin typeface="Calibri" pitchFamily="34" charset="0"/>
                <a:cs typeface="Calibri" pitchFamily="34" charset="0"/>
              </a:rPr>
              <a:t>noktası olarak mutlak sıfırı (–</a:t>
            </a:r>
            <a:r>
              <a:rPr lang="tr-TR" sz="1200" i="1" dirty="0" smtClean="0">
                <a:solidFill>
                  <a:schemeClr val="tx1"/>
                </a:solidFill>
                <a:latin typeface="Calibri" pitchFamily="34" charset="0"/>
                <a:cs typeface="Calibri" pitchFamily="34" charset="0"/>
              </a:rPr>
              <a:t>273.15°C</a:t>
            </a:r>
            <a:r>
              <a:rPr lang="tr-TR" sz="1200" i="1" dirty="0">
                <a:solidFill>
                  <a:schemeClr val="tx1"/>
                </a:solidFill>
                <a:latin typeface="Calibri" pitchFamily="34" charset="0"/>
                <a:cs typeface="Calibri" pitchFamily="34" charset="0"/>
              </a:rPr>
              <a:t>) alan sıcaklık ölçüsü </a:t>
            </a:r>
            <a:r>
              <a:rPr lang="tr-TR" sz="1200" i="1" dirty="0" smtClean="0">
                <a:solidFill>
                  <a:schemeClr val="tx1"/>
                </a:solidFill>
                <a:latin typeface="Calibri" pitchFamily="34" charset="0"/>
                <a:cs typeface="Calibri" pitchFamily="34" charset="0"/>
              </a:rPr>
              <a:t>birimidir. Santigrat </a:t>
            </a:r>
            <a:r>
              <a:rPr lang="tr-TR" sz="1200" i="1" dirty="0">
                <a:solidFill>
                  <a:schemeClr val="tx1"/>
                </a:solidFill>
                <a:latin typeface="Calibri" pitchFamily="34" charset="0"/>
                <a:cs typeface="Calibri" pitchFamily="34" charset="0"/>
              </a:rPr>
              <a:t>derecesi sıfır noktasını suyun donma noktası olarak </a:t>
            </a:r>
            <a:r>
              <a:rPr lang="tr-TR" sz="1200" i="1" dirty="0" smtClean="0">
                <a:solidFill>
                  <a:schemeClr val="tx1"/>
                </a:solidFill>
                <a:latin typeface="Calibri" pitchFamily="34" charset="0"/>
                <a:cs typeface="Calibri" pitchFamily="34" charset="0"/>
              </a:rPr>
              <a:t>alır. Örneğin</a:t>
            </a:r>
            <a:r>
              <a:rPr lang="tr-TR" sz="1200" i="1" dirty="0">
                <a:solidFill>
                  <a:schemeClr val="tx1"/>
                </a:solidFill>
                <a:latin typeface="Calibri" pitchFamily="34" charset="0"/>
                <a:cs typeface="Calibri" pitchFamily="34" charset="0"/>
              </a:rPr>
              <a:t>: </a:t>
            </a:r>
            <a:r>
              <a:rPr lang="tr-TR" sz="1200" i="1" dirty="0" smtClean="0">
                <a:solidFill>
                  <a:schemeClr val="tx1"/>
                </a:solidFill>
                <a:latin typeface="Calibri" pitchFamily="34" charset="0"/>
                <a:cs typeface="Calibri" pitchFamily="34" charset="0"/>
              </a:rPr>
              <a:t>22°C = (</a:t>
            </a:r>
            <a:r>
              <a:rPr lang="tr-TR" sz="1200" i="1" dirty="0">
                <a:solidFill>
                  <a:schemeClr val="tx1"/>
                </a:solidFill>
                <a:latin typeface="Calibri" pitchFamily="34" charset="0"/>
                <a:cs typeface="Calibri" pitchFamily="34" charset="0"/>
              </a:rPr>
              <a:t>22+273.15</a:t>
            </a:r>
            <a:r>
              <a:rPr lang="tr-TR" sz="1200" i="1" dirty="0" smtClean="0">
                <a:solidFill>
                  <a:schemeClr val="tx1"/>
                </a:solidFill>
                <a:latin typeface="Calibri" pitchFamily="34" charset="0"/>
                <a:cs typeface="Calibri" pitchFamily="34" charset="0"/>
              </a:rPr>
              <a:t>) K</a:t>
            </a:r>
            <a:endParaRPr lang="tr-TR" sz="1200" i="1" dirty="0">
              <a:solidFill>
                <a:schemeClr val="tx1"/>
              </a:solidFill>
              <a:latin typeface="Calibri" pitchFamily="34" charset="0"/>
              <a:cs typeface="Calibri" pitchFamily="34" charset="0"/>
            </a:endParaRPr>
          </a:p>
        </p:txBody>
      </p:sp>
    </p:spTree>
    <p:extLst>
      <p:ext uri="{BB962C8B-B14F-4D97-AF65-F5344CB8AC3E}">
        <p14:creationId xmlns:p14="http://schemas.microsoft.com/office/powerpoint/2010/main" val="29883990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İYONİZE VE NONİYONİZE RADYASYON</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360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İyonlaştırıcı</a:t>
            </a:r>
            <a:r>
              <a:rPr lang="tr-TR" sz="2000" b="1" i="1" dirty="0">
                <a:solidFill>
                  <a:srgbClr val="000000"/>
                </a:solidFill>
                <a:latin typeface="Calibri" pitchFamily="34" charset="0"/>
                <a:cs typeface="Calibri" pitchFamily="34" charset="0"/>
              </a:rPr>
              <a:t>: Atomlardan elektron sökebilen</a:t>
            </a:r>
          </a:p>
          <a:p>
            <a:pPr marL="1321200" lvl="2" indent="-324000">
              <a:spcAft>
                <a:spcPts val="0"/>
              </a:spcAft>
              <a:buClr>
                <a:srgbClr val="292929"/>
              </a:buClr>
              <a:buFont typeface="+mj-lt"/>
              <a:buAutoNum type="alphaLcParenR"/>
              <a:defRPr/>
            </a:pPr>
            <a:r>
              <a:rPr lang="tr-TR" sz="2000" i="1" dirty="0" smtClean="0">
                <a:solidFill>
                  <a:srgbClr val="000000"/>
                </a:solidFill>
                <a:latin typeface="Calibri" pitchFamily="34" charset="0"/>
                <a:cs typeface="Calibri" pitchFamily="34" charset="0"/>
              </a:rPr>
              <a:t>Parçacık (alfa</a:t>
            </a:r>
            <a:r>
              <a:rPr lang="tr-TR" sz="2000" i="1" dirty="0">
                <a:solidFill>
                  <a:srgbClr val="000000"/>
                </a:solidFill>
                <a:latin typeface="Calibri" pitchFamily="34" charset="0"/>
                <a:cs typeface="Calibri" pitchFamily="34" charset="0"/>
              </a:rPr>
              <a:t>, beta, nötron)</a:t>
            </a:r>
          </a:p>
          <a:p>
            <a:pPr marL="1321200" lvl="2" indent="-324000">
              <a:spcAft>
                <a:spcPts val="0"/>
              </a:spcAft>
              <a:buClr>
                <a:srgbClr val="292929"/>
              </a:buClr>
              <a:buFont typeface="+mj-lt"/>
              <a:buAutoNum type="alphaLcParenR"/>
              <a:defRPr/>
            </a:pPr>
            <a:r>
              <a:rPr lang="tr-TR" sz="2000" i="1" dirty="0" smtClean="0">
                <a:solidFill>
                  <a:srgbClr val="000000"/>
                </a:solidFill>
                <a:latin typeface="Calibri" pitchFamily="34" charset="0"/>
                <a:cs typeface="Calibri" pitchFamily="34" charset="0"/>
              </a:rPr>
              <a:t>Dalga </a:t>
            </a:r>
            <a:r>
              <a:rPr lang="tr-TR" sz="2000" i="1" dirty="0">
                <a:solidFill>
                  <a:srgbClr val="000000"/>
                </a:solidFill>
                <a:latin typeface="Calibri" pitchFamily="34" charset="0"/>
                <a:cs typeface="Calibri" pitchFamily="34" charset="0"/>
              </a:rPr>
              <a:t>(gama ve X-ışınları</a:t>
            </a:r>
            <a:r>
              <a:rPr lang="tr-TR" sz="2000" i="1" dirty="0" smtClean="0">
                <a:solidFill>
                  <a:srgbClr val="000000"/>
                </a:solidFill>
                <a:latin typeface="Calibri" pitchFamily="34" charset="0"/>
                <a:cs typeface="Calibri" pitchFamily="34" charset="0"/>
              </a:rPr>
              <a:t>)</a:t>
            </a:r>
          </a:p>
          <a:p>
            <a:pPr marL="997200" lvl="2">
              <a:spcAft>
                <a:spcPts val="0"/>
              </a:spcAft>
              <a:buClr>
                <a:srgbClr val="292929"/>
              </a:buClr>
              <a:defRPr/>
            </a:pPr>
            <a:endParaRPr lang="tr-TR" sz="2000" i="1" dirty="0">
              <a:solidFill>
                <a:srgbClr val="000000"/>
              </a:solidFill>
              <a:latin typeface="Calibri" pitchFamily="34" charset="0"/>
              <a:cs typeface="Calibri" pitchFamily="34" charset="0"/>
            </a:endParaRPr>
          </a:p>
          <a:p>
            <a:pPr marL="360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İyonlaştırıcı olmayan: Atomlardan elektron sökemez </a:t>
            </a:r>
          </a:p>
          <a:p>
            <a:pPr marL="1321200" lvl="2" indent="-324000">
              <a:spcAft>
                <a:spcPts val="0"/>
              </a:spcAft>
              <a:buClr>
                <a:srgbClr val="292929"/>
              </a:buClr>
              <a:buFont typeface="+mj-lt"/>
              <a:buAutoNum type="alphaLcParenR"/>
              <a:defRPr/>
            </a:pPr>
            <a:r>
              <a:rPr lang="tr-TR" sz="2000" i="1" dirty="0" err="1">
                <a:solidFill>
                  <a:srgbClr val="000000"/>
                </a:solidFill>
                <a:latin typeface="Calibri" pitchFamily="34" charset="0"/>
                <a:cs typeface="Calibri" pitchFamily="34" charset="0"/>
              </a:rPr>
              <a:t>infrared</a:t>
            </a:r>
            <a:r>
              <a:rPr lang="tr-TR" sz="2000" i="1" dirty="0">
                <a:solidFill>
                  <a:srgbClr val="000000"/>
                </a:solidFill>
                <a:latin typeface="Calibri" pitchFamily="34" charset="0"/>
                <a:cs typeface="Calibri" pitchFamily="34" charset="0"/>
              </a:rPr>
              <a:t>, görünür, mikrodalga, radyo dalgası</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5992326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179975" y="1068280"/>
            <a:ext cx="8697325" cy="1569600"/>
            <a:chOff x="271530" y="2863832"/>
            <a:chExt cx="8697325" cy="1569600"/>
          </a:xfrm>
        </p:grpSpPr>
        <p:grpSp>
          <p:nvGrpSpPr>
            <p:cNvPr id="47" name="Grup 46"/>
            <p:cNvGrpSpPr/>
            <p:nvPr/>
          </p:nvGrpSpPr>
          <p:grpSpPr>
            <a:xfrm>
              <a:off x="271530" y="2909174"/>
              <a:ext cx="1482725" cy="1482725"/>
              <a:chOff x="326122" y="3086598"/>
              <a:chExt cx="1482725" cy="1482725"/>
            </a:xfrm>
          </p:grpSpPr>
          <p:grpSp>
            <p:nvGrpSpPr>
              <p:cNvPr id="48" name="Group 8"/>
              <p:cNvGrpSpPr>
                <a:grpSpLocks/>
              </p:cNvGrpSpPr>
              <p:nvPr/>
            </p:nvGrpSpPr>
            <p:grpSpPr bwMode="auto">
              <a:xfrm>
                <a:off x="326122" y="3086598"/>
                <a:ext cx="1482725" cy="1482725"/>
                <a:chOff x="1166" y="1342"/>
                <a:chExt cx="934" cy="934"/>
              </a:xfrm>
            </p:grpSpPr>
            <p:grpSp>
              <p:nvGrpSpPr>
                <p:cNvPr id="50" name="Group 9"/>
                <p:cNvGrpSpPr>
                  <a:grpSpLocks/>
                </p:cNvGrpSpPr>
                <p:nvPr/>
              </p:nvGrpSpPr>
              <p:grpSpPr bwMode="auto">
                <a:xfrm>
                  <a:off x="1166" y="1342"/>
                  <a:ext cx="934" cy="934"/>
                  <a:chOff x="1710" y="1035"/>
                  <a:chExt cx="2316" cy="2316"/>
                </a:xfrm>
              </p:grpSpPr>
              <p:grpSp>
                <p:nvGrpSpPr>
                  <p:cNvPr id="52" name="Group 10"/>
                  <p:cNvGrpSpPr>
                    <a:grpSpLocks/>
                  </p:cNvGrpSpPr>
                  <p:nvPr/>
                </p:nvGrpSpPr>
                <p:grpSpPr bwMode="auto">
                  <a:xfrm rot="3600000">
                    <a:off x="1710" y="1035"/>
                    <a:ext cx="2316" cy="2316"/>
                    <a:chOff x="1710" y="1035"/>
                    <a:chExt cx="2316" cy="2316"/>
                  </a:xfrm>
                </p:grpSpPr>
                <p:sp>
                  <p:nvSpPr>
                    <p:cNvPr id="5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5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5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53" name="Group 14"/>
                  <p:cNvGrpSpPr>
                    <a:grpSpLocks/>
                  </p:cNvGrpSpPr>
                  <p:nvPr/>
                </p:nvGrpSpPr>
                <p:grpSpPr bwMode="auto">
                  <a:xfrm rot="7200000">
                    <a:off x="2059" y="1386"/>
                    <a:ext cx="1616" cy="1614"/>
                    <a:chOff x="2060" y="1387"/>
                    <a:chExt cx="1616" cy="1614"/>
                  </a:xfrm>
                </p:grpSpPr>
                <p:sp>
                  <p:nvSpPr>
                    <p:cNvPr id="5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5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51"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49"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İH</a:t>
                </a:r>
                <a:endParaRPr lang="de-DE" sz="1600" b="1" noProof="1">
                  <a:solidFill>
                    <a:srgbClr val="333333"/>
                  </a:solidFill>
                  <a:latin typeface="Calibri" pitchFamily="34" charset="0"/>
                  <a:cs typeface="Calibri" pitchFamily="34" charset="0"/>
                </a:endParaRPr>
              </a:p>
            </p:txBody>
          </p:sp>
        </p:grpSp>
        <p:sp>
          <p:nvSpPr>
            <p:cNvPr id="60" name="Dikdörtgen 59"/>
            <p:cNvSpPr>
              <a:spLocks/>
            </p:cNvSpPr>
            <p:nvPr/>
          </p:nvSpPr>
          <p:spPr>
            <a:xfrm>
              <a:off x="1817423" y="2863832"/>
              <a:ext cx="7151432" cy="156960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Aşağıdakilerden hangisi iyonlaştırıcı radyasyon kaynağıdır?</a:t>
              </a:r>
            </a:p>
            <a:p>
              <a:pPr marL="800100" lvl="1" indent="-342900">
                <a:buFont typeface="+mj-lt"/>
                <a:buAutoNum type="alphaLcParenR"/>
              </a:pPr>
              <a:r>
                <a:rPr lang="tr-TR" sz="1600" i="1" dirty="0">
                  <a:solidFill>
                    <a:srgbClr val="000000"/>
                  </a:solidFill>
                  <a:latin typeface="Calibri" pitchFamily="34" charset="0"/>
                  <a:cs typeface="Calibri" pitchFamily="34" charset="0"/>
                </a:rPr>
                <a:t>Mikrodalga ışınları</a:t>
              </a:r>
            </a:p>
            <a:p>
              <a:pPr marL="800100" lvl="1" indent="-342900">
                <a:buFont typeface="+mj-lt"/>
                <a:buAutoNum type="alphaLcParenR"/>
              </a:pPr>
              <a:r>
                <a:rPr lang="tr-TR" sz="1600" i="1" dirty="0">
                  <a:solidFill>
                    <a:srgbClr val="000000"/>
                  </a:solidFill>
                  <a:latin typeface="Calibri" pitchFamily="34" charset="0"/>
                  <a:cs typeface="Calibri" pitchFamily="34" charset="0"/>
                </a:rPr>
                <a:t>Görünen ışık ışınları</a:t>
              </a:r>
            </a:p>
            <a:p>
              <a:pPr marL="800100" lvl="1" indent="-342900">
                <a:buFont typeface="+mj-lt"/>
                <a:buAutoNum type="alphaLcParenR"/>
              </a:pPr>
              <a:r>
                <a:rPr lang="tr-TR" sz="1600" i="1" dirty="0">
                  <a:solidFill>
                    <a:srgbClr val="FF0000"/>
                  </a:solidFill>
                  <a:latin typeface="Calibri" pitchFamily="34" charset="0"/>
                  <a:cs typeface="Calibri" pitchFamily="34" charset="0"/>
                </a:rPr>
                <a:t>Gama ışınları (x ışınları)</a:t>
              </a:r>
            </a:p>
            <a:p>
              <a:pPr marL="800100" lvl="1" indent="-342900">
                <a:buFont typeface="+mj-lt"/>
                <a:buAutoNum type="alphaLcParenR"/>
              </a:pPr>
              <a:r>
                <a:rPr lang="tr-TR" sz="1600" i="1" dirty="0">
                  <a:solidFill>
                    <a:srgbClr val="000000"/>
                  </a:solidFill>
                  <a:latin typeface="Calibri" pitchFamily="34" charset="0"/>
                  <a:cs typeface="Calibri" pitchFamily="34" charset="0"/>
                </a:rPr>
                <a:t>Enfraruj (kızılötesi) ışınları</a:t>
              </a:r>
            </a:p>
          </p:txBody>
        </p:sp>
      </p:grpSp>
    </p:spTree>
    <p:extLst>
      <p:ext uri="{BB962C8B-B14F-4D97-AF65-F5344CB8AC3E}">
        <p14:creationId xmlns:p14="http://schemas.microsoft.com/office/powerpoint/2010/main" val="432072449"/>
      </p:ext>
    </p:extLst>
  </p:cSld>
  <p:clrMapOvr>
    <a:masterClrMapping/>
  </p:clrMapOvr>
  <p:transition>
    <p:fad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ELEKTROMAGNETİK SPEKTRUM*</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4" name="Resim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288" y="1058863"/>
            <a:ext cx="8829462" cy="5318058"/>
          </a:xfrm>
          <a:prstGeom prst="rect">
            <a:avLst/>
          </a:prstGeom>
        </p:spPr>
      </p:pic>
      <p:sp>
        <p:nvSpPr>
          <p:cNvPr id="2" name="Dikdörtgen 1"/>
          <p:cNvSpPr/>
          <p:nvPr/>
        </p:nvSpPr>
        <p:spPr>
          <a:xfrm rot="16200000">
            <a:off x="7847810" y="2828575"/>
            <a:ext cx="2141135" cy="3130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dirty="0" smtClean="0">
                <a:solidFill>
                  <a:schemeClr val="tx1"/>
                </a:solidFill>
                <a:latin typeface="Calibri" pitchFamily="34" charset="0"/>
                <a:cs typeface="Calibri" pitchFamily="34" charset="0"/>
              </a:rPr>
              <a:t>Kozmik Işınlar</a:t>
            </a:r>
            <a:endParaRPr lang="tr-TR" sz="2000" dirty="0">
              <a:solidFill>
                <a:schemeClr val="tx1"/>
              </a:solidFill>
              <a:latin typeface="Calibri" pitchFamily="34" charset="0"/>
              <a:cs typeface="Calibri" pitchFamily="34" charset="0"/>
            </a:endParaRPr>
          </a:p>
        </p:txBody>
      </p:sp>
      <p:sp>
        <p:nvSpPr>
          <p:cNvPr id="7" name="Dikdörtgen 6"/>
          <p:cNvSpPr/>
          <p:nvPr/>
        </p:nvSpPr>
        <p:spPr>
          <a:xfrm>
            <a:off x="5505450" y="1057221"/>
            <a:ext cx="3207936" cy="313033"/>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dirty="0" smtClean="0">
                <a:solidFill>
                  <a:schemeClr val="tx1"/>
                </a:solidFill>
                <a:latin typeface="Calibri" pitchFamily="34" charset="0"/>
                <a:cs typeface="Calibri" pitchFamily="34" charset="0"/>
              </a:rPr>
              <a:t>Enerjileri Artar</a:t>
            </a:r>
            <a:endParaRPr lang="tr-TR" sz="2000" dirty="0">
              <a:solidFill>
                <a:schemeClr val="tx1"/>
              </a:solidFill>
              <a:latin typeface="Calibri" pitchFamily="34" charset="0"/>
              <a:cs typeface="Calibri" pitchFamily="34" charset="0"/>
            </a:endParaRPr>
          </a:p>
        </p:txBody>
      </p:sp>
      <p:sp>
        <p:nvSpPr>
          <p:cNvPr id="8" name="Dikdörtgen 7"/>
          <p:cNvSpPr/>
          <p:nvPr/>
        </p:nvSpPr>
        <p:spPr>
          <a:xfrm>
            <a:off x="231797" y="1058863"/>
            <a:ext cx="5273653" cy="31303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dirty="0" smtClean="0">
                <a:solidFill>
                  <a:schemeClr val="tx1"/>
                </a:solidFill>
                <a:latin typeface="Calibri" pitchFamily="34" charset="0"/>
                <a:cs typeface="Calibri" pitchFamily="34" charset="0"/>
              </a:rPr>
              <a:t>Dalga Boyları Artar</a:t>
            </a:r>
            <a:endParaRPr lang="tr-TR" sz="2000" dirty="0">
              <a:solidFill>
                <a:schemeClr val="tx1"/>
              </a:solidFill>
              <a:latin typeface="Calibri" pitchFamily="34" charset="0"/>
              <a:cs typeface="Calibri" pitchFamily="34" charset="0"/>
            </a:endParaRPr>
          </a:p>
        </p:txBody>
      </p:sp>
    </p:spTree>
    <p:extLst>
      <p:ext uri="{BB962C8B-B14F-4D97-AF65-F5344CB8AC3E}">
        <p14:creationId xmlns:p14="http://schemas.microsoft.com/office/powerpoint/2010/main" val="300837813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RADYASYONUN YAYILMASI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Radyasyon enerjisi </a:t>
            </a:r>
            <a:r>
              <a:rPr lang="tr-TR" sz="2000" i="1" dirty="0">
                <a:solidFill>
                  <a:srgbClr val="000000"/>
                </a:solidFill>
                <a:latin typeface="Calibri" pitchFamily="34" charset="0"/>
                <a:cs typeface="Calibri" pitchFamily="34" charset="0"/>
              </a:rPr>
              <a:t>ya </a:t>
            </a:r>
            <a:r>
              <a:rPr lang="tr-TR" sz="2000" b="1" i="1" dirty="0">
                <a:solidFill>
                  <a:srgbClr val="000000"/>
                </a:solidFill>
                <a:latin typeface="Calibri" pitchFamily="34" charset="0"/>
                <a:cs typeface="Calibri" pitchFamily="34" charset="0"/>
              </a:rPr>
              <a:t>dalga biçiminde ya da parçacık modeli </a:t>
            </a:r>
            <a:r>
              <a:rPr lang="tr-TR" sz="2000" i="1" dirty="0">
                <a:solidFill>
                  <a:srgbClr val="000000"/>
                </a:solidFill>
                <a:latin typeface="Calibri" pitchFamily="34" charset="0"/>
                <a:cs typeface="Calibri" pitchFamily="34" charset="0"/>
              </a:rPr>
              <a:t>ile yayılırlar.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C = </a:t>
            </a:r>
            <a:r>
              <a:rPr lang="el-GR" sz="2000" b="1" i="1" dirty="0" smtClean="0">
                <a:solidFill>
                  <a:srgbClr val="000000"/>
                </a:solidFill>
                <a:latin typeface="Calibri" pitchFamily="34" charset="0"/>
                <a:cs typeface="Calibri" pitchFamily="34" charset="0"/>
              </a:rPr>
              <a:t>λ</a:t>
            </a:r>
            <a:r>
              <a:rPr lang="tr-TR" sz="2000" b="1" i="1" dirty="0" smtClean="0">
                <a:solidFill>
                  <a:srgbClr val="000000"/>
                </a:solidFill>
                <a:latin typeface="Calibri" pitchFamily="34" charset="0"/>
                <a:cs typeface="Calibri" pitchFamily="34" charset="0"/>
              </a:rPr>
              <a:t> x f </a:t>
            </a:r>
            <a:r>
              <a:rPr lang="tr-TR" sz="2000" i="1" dirty="0" smtClean="0">
                <a:solidFill>
                  <a:srgbClr val="000000"/>
                </a:solidFill>
                <a:latin typeface="Calibri" pitchFamily="34" charset="0"/>
                <a:cs typeface="Calibri" pitchFamily="34" charset="0"/>
              </a:rPr>
              <a:t>(C </a:t>
            </a:r>
            <a:r>
              <a:rPr lang="tr-TR" sz="2000" i="1" dirty="0">
                <a:solidFill>
                  <a:srgbClr val="000000"/>
                </a:solidFill>
                <a:latin typeface="Calibri" pitchFamily="34" charset="0"/>
                <a:cs typeface="Calibri" pitchFamily="34" charset="0"/>
              </a:rPr>
              <a:t>ışık hızı, </a:t>
            </a:r>
            <a:r>
              <a:rPr lang="el-GR" sz="2000" i="1" dirty="0" smtClean="0">
                <a:solidFill>
                  <a:srgbClr val="000000"/>
                </a:solidFill>
                <a:latin typeface="Calibri" pitchFamily="34" charset="0"/>
                <a:cs typeface="Calibri" pitchFamily="34" charset="0"/>
              </a:rPr>
              <a:t>λ</a:t>
            </a:r>
            <a:r>
              <a:rPr lang="tr-TR" sz="2000" i="1" dirty="0" smtClean="0">
                <a:solidFill>
                  <a:srgbClr val="000000"/>
                </a:solidFill>
                <a:latin typeface="Calibri" pitchFamily="34" charset="0"/>
                <a:cs typeface="Calibri" pitchFamily="34" charset="0"/>
              </a:rPr>
              <a:t> dalga </a:t>
            </a:r>
            <a:r>
              <a:rPr lang="tr-TR" sz="2000" i="1" dirty="0">
                <a:solidFill>
                  <a:srgbClr val="000000"/>
                </a:solidFill>
                <a:latin typeface="Calibri" pitchFamily="34" charset="0"/>
                <a:cs typeface="Calibri" pitchFamily="34" charset="0"/>
              </a:rPr>
              <a:t>boyu, </a:t>
            </a:r>
            <a:r>
              <a:rPr lang="tr-TR" sz="2000" i="1" dirty="0" smtClean="0">
                <a:solidFill>
                  <a:srgbClr val="000000"/>
                </a:solidFill>
                <a:latin typeface="Calibri" pitchFamily="34" charset="0"/>
                <a:cs typeface="Calibri" pitchFamily="34" charset="0"/>
              </a:rPr>
              <a:t>f </a:t>
            </a:r>
            <a:r>
              <a:rPr lang="tr-TR" sz="2000" i="1" dirty="0">
                <a:solidFill>
                  <a:srgbClr val="000000"/>
                </a:solidFill>
                <a:latin typeface="Calibri" pitchFamily="34" charset="0"/>
                <a:cs typeface="Calibri" pitchFamily="34" charset="0"/>
              </a:rPr>
              <a:t>ise </a:t>
            </a:r>
            <a:r>
              <a:rPr lang="tr-TR" sz="2000" i="1" dirty="0" smtClean="0">
                <a:solidFill>
                  <a:srgbClr val="000000"/>
                </a:solidFill>
                <a:latin typeface="Calibri" pitchFamily="34" charset="0"/>
                <a:cs typeface="Calibri" pitchFamily="34" charset="0"/>
              </a:rPr>
              <a:t>frekanstır)</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Işığın </a:t>
            </a:r>
            <a:r>
              <a:rPr lang="tr-TR" sz="2000" i="1" dirty="0">
                <a:solidFill>
                  <a:srgbClr val="000000"/>
                </a:solidFill>
                <a:latin typeface="Calibri" pitchFamily="34" charset="0"/>
                <a:cs typeface="Calibri" pitchFamily="34" charset="0"/>
              </a:rPr>
              <a:t>boşluktaki hızı 299.792.458   ̴</a:t>
            </a:r>
            <a:r>
              <a:rPr lang="tr-TR" sz="2000" b="1" i="1" dirty="0">
                <a:solidFill>
                  <a:srgbClr val="000000"/>
                </a:solidFill>
                <a:latin typeface="Calibri" pitchFamily="34" charset="0"/>
                <a:cs typeface="Calibri" pitchFamily="34" charset="0"/>
              </a:rPr>
              <a:t>300.000 km/s</a:t>
            </a:r>
            <a:r>
              <a:rPr lang="tr-TR" sz="2000" i="1" dirty="0">
                <a:solidFill>
                  <a:srgbClr val="000000"/>
                </a:solidFill>
                <a:latin typeface="Calibri" pitchFamily="34" charset="0"/>
                <a:cs typeface="Calibri" pitchFamily="34" charset="0"/>
              </a:rPr>
              <a:t>’dir.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Nesne 5"/>
          <p:cNvGraphicFramePr>
            <a:graphicFrameLocks noGrp="1" noChangeAspect="1"/>
          </p:cNvGraphicFramePr>
          <p:nvPr>
            <p:extLst>
              <p:ext uri="{D42A27DB-BD31-4B8C-83A1-F6EECF244321}">
                <p14:modId xmlns:p14="http://schemas.microsoft.com/office/powerpoint/2010/main" val="942137597"/>
              </p:ext>
            </p:extLst>
          </p:nvPr>
        </p:nvGraphicFramePr>
        <p:xfrm>
          <a:off x="2724151" y="2669748"/>
          <a:ext cx="5457824" cy="1606978"/>
        </p:xfrm>
        <a:graphic>
          <a:graphicData uri="http://schemas.openxmlformats.org/presentationml/2006/ole">
            <mc:AlternateContent xmlns:mc="http://schemas.openxmlformats.org/markup-compatibility/2006">
              <mc:Choice xmlns:v="urn:schemas-microsoft-com:vml" Requires="v">
                <p:oleObj spid="_x0000_s10354" name="Bit Eşlem Resmi" r:id="rId4" imgW="4839375" imgH="2514286" progId="PBrush">
                  <p:embed/>
                </p:oleObj>
              </mc:Choice>
              <mc:Fallback>
                <p:oleObj name="Bit Eşlem Resmi" r:id="rId4" imgW="4839375" imgH="2514286" progId="PBrush">
                  <p:embed/>
                  <p:pic>
                    <p:nvPicPr>
                      <p:cNvPr id="0" name=""/>
                      <p:cNvPicPr>
                        <a:picLocks noGrp="1"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24151" y="2669748"/>
                        <a:ext cx="5457824" cy="1606978"/>
                      </a:xfrm>
                      <a:prstGeom prst="rect">
                        <a:avLst/>
                      </a:prstGeom>
                      <a:noFill/>
                      <a:ln>
                        <a:noFill/>
                      </a:ln>
                    </p:spPr>
                  </p:pic>
                </p:oleObj>
              </mc:Fallback>
            </mc:AlternateContent>
          </a:graphicData>
        </a:graphic>
      </p:graphicFrame>
      <p:sp>
        <p:nvSpPr>
          <p:cNvPr id="21" name="Dikdörtgen 20"/>
          <p:cNvSpPr/>
          <p:nvPr/>
        </p:nvSpPr>
        <p:spPr>
          <a:xfrm>
            <a:off x="6340367" y="2712523"/>
            <a:ext cx="2555983" cy="276999"/>
          </a:xfrm>
          <a:prstGeom prst="rect">
            <a:avLst/>
          </a:prstGeom>
        </p:spPr>
        <p:txBody>
          <a:bodyPr wrap="square">
            <a:spAutoFit/>
          </a:bodyPr>
          <a:lstStyle/>
          <a:p>
            <a:pPr marL="997200" lvl="2">
              <a:spcAft>
                <a:spcPts val="0"/>
              </a:spcAft>
              <a:buClr>
                <a:srgbClr val="292929"/>
              </a:buClr>
              <a:defRPr/>
            </a:pPr>
            <a:r>
              <a:rPr lang="tr-TR" sz="1200" i="1" dirty="0">
                <a:solidFill>
                  <a:srgbClr val="000000"/>
                </a:solidFill>
                <a:latin typeface="Calibri" pitchFamily="34" charset="0"/>
                <a:cs typeface="Calibri" pitchFamily="34" charset="0"/>
              </a:rPr>
              <a:t>(</a:t>
            </a:r>
            <a:r>
              <a:rPr lang="tr-TR" sz="1200" i="1" dirty="0" smtClean="0">
                <a:solidFill>
                  <a:srgbClr val="000000"/>
                </a:solidFill>
                <a:latin typeface="Calibri" pitchFamily="34" charset="0"/>
                <a:cs typeface="Calibri" pitchFamily="34" charset="0"/>
              </a:rPr>
              <a:t>gama, </a:t>
            </a:r>
            <a:r>
              <a:rPr lang="tr-TR" sz="1200" i="1" dirty="0">
                <a:solidFill>
                  <a:srgbClr val="000000"/>
                </a:solidFill>
                <a:latin typeface="Calibri" pitchFamily="34" charset="0"/>
                <a:cs typeface="Calibri" pitchFamily="34" charset="0"/>
              </a:rPr>
              <a:t>X-ışınları)</a:t>
            </a:r>
          </a:p>
        </p:txBody>
      </p:sp>
      <p:sp>
        <p:nvSpPr>
          <p:cNvPr id="22" name="Dikdörtgen 21"/>
          <p:cNvSpPr/>
          <p:nvPr/>
        </p:nvSpPr>
        <p:spPr>
          <a:xfrm>
            <a:off x="5942598" y="3870405"/>
            <a:ext cx="2353678" cy="276999"/>
          </a:xfrm>
          <a:prstGeom prst="rect">
            <a:avLst/>
          </a:prstGeom>
        </p:spPr>
        <p:txBody>
          <a:bodyPr wrap="square">
            <a:spAutoFit/>
          </a:bodyPr>
          <a:lstStyle/>
          <a:p>
            <a:pPr marL="997200" lvl="2">
              <a:spcAft>
                <a:spcPts val="0"/>
              </a:spcAft>
              <a:buClr>
                <a:srgbClr val="292929"/>
              </a:buClr>
              <a:defRPr/>
            </a:pPr>
            <a:r>
              <a:rPr lang="tr-TR" sz="1200" i="1" dirty="0">
                <a:solidFill>
                  <a:srgbClr val="000000"/>
                </a:solidFill>
                <a:latin typeface="Calibri" pitchFamily="34" charset="0"/>
                <a:cs typeface="Calibri" pitchFamily="34" charset="0"/>
              </a:rPr>
              <a:t>(alfa, beta, nötron)</a:t>
            </a:r>
          </a:p>
        </p:txBody>
      </p:sp>
    </p:spTree>
    <p:extLst>
      <p:ext uri="{BB962C8B-B14F-4D97-AF65-F5344CB8AC3E}">
        <p14:creationId xmlns:p14="http://schemas.microsoft.com/office/powerpoint/2010/main" val="41258852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barn(inVertical)">
                                      <p:cBhvr>
                                        <p:cTn id="17" dur="500"/>
                                        <p:tgtEl>
                                          <p:spTgt spid="6"/>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down)">
                                      <p:cBhvr>
                                        <p:cTn id="21" dur="500"/>
                                        <p:tgtEl>
                                          <p:spTgt spid="21"/>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down)">
                                      <p:cBhvr>
                                        <p:cTn id="2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P spid="21" grpId="0"/>
      <p:bldP spid="22"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11113"/>
            <a:ext cx="9144000" cy="5948363"/>
            <a:chOff x="0" y="0"/>
            <a:chExt cx="5760" cy="3747"/>
          </a:xfrm>
        </p:grpSpPr>
        <p:sp>
          <p:nvSpPr>
            <p:cNvPr id="100355"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6"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100357"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8"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RADYASYONUN GİRİCİLİĞİ</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7" name="Picture 4" descr="ra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0" y="1304924"/>
            <a:ext cx="9144000" cy="4940301"/>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3484009811"/>
      </p:ext>
    </p:extLst>
  </p:cSld>
  <p:clrMapOvr>
    <a:masterClrMapping/>
  </p:clrMapOv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12" name="Rechteck 4"/>
          <p:cNvSpPr>
            <a:spLocks noChangeArrowheads="1"/>
          </p:cNvSpPr>
          <p:nvPr/>
        </p:nvSpPr>
        <p:spPr bwMode="auto">
          <a:xfrm>
            <a:off x="76200" y="2735963"/>
            <a:ext cx="8973531"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Radyasyonun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Çeşitler-Zararları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 name="Grup 2"/>
          <p:cNvGrpSpPr/>
          <p:nvPr/>
        </p:nvGrpSpPr>
        <p:grpSpPr>
          <a:xfrm>
            <a:off x="2362201" y="760677"/>
            <a:ext cx="4391237" cy="2184835"/>
            <a:chOff x="2276476" y="532077"/>
            <a:chExt cx="4391237" cy="2184835"/>
          </a:xfrm>
        </p:grpSpPr>
        <p:pic>
          <p:nvPicPr>
            <p:cNvPr id="1031" name="Picture 7" descr="D:\DOKTOR\9-ISTUZMAN\1-EĞİTİM KURUMU\1. İstanbuluzman\ZZResim\Resim-İkon\nuclea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62966" y="609045"/>
              <a:ext cx="2104747" cy="2104747"/>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D:\DOKTOR\9-ISTUZMAN\1-EĞİTİM KURUMU\1. İstanbuluzman\ZZResim\Resim-İkon\atom.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76476" y="589228"/>
              <a:ext cx="2382018" cy="2127684"/>
            </a:xfrm>
            <a:prstGeom prst="rect">
              <a:avLst/>
            </a:prstGeom>
            <a:noFill/>
            <a:extLst>
              <a:ext uri="{909E8E84-426E-40DD-AFC4-6F175D3DCCD1}">
                <a14:hiddenFill xmlns:a14="http://schemas.microsoft.com/office/drawing/2010/main">
                  <a:solidFill>
                    <a:srgbClr val="FFFFFF"/>
                  </a:solidFill>
                </a14:hiddenFill>
              </a:ext>
            </a:extLst>
          </p:spPr>
        </p:pic>
        <p:sp>
          <p:nvSpPr>
            <p:cNvPr id="2" name="Dikdörtgen 1"/>
            <p:cNvSpPr/>
            <p:nvPr/>
          </p:nvSpPr>
          <p:spPr>
            <a:xfrm>
              <a:off x="2390774" y="532077"/>
              <a:ext cx="4267413" cy="2108635"/>
            </a:xfrm>
            <a:prstGeom prst="rect">
              <a:avLst/>
            </a:prstGeom>
            <a:noFill/>
            <a:ln w="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grpSp>
    </p:spTree>
    <p:extLst>
      <p:ext uri="{BB962C8B-B14F-4D97-AF65-F5344CB8AC3E}">
        <p14:creationId xmlns:p14="http://schemas.microsoft.com/office/powerpoint/2010/main" val="34736478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ALFA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Alfa ışınları veya alfa partikülleri; helyum atomunun pozitif yüklü çekirdeğidir.</a:t>
            </a:r>
          </a:p>
          <a:p>
            <a:pPr algn="ctr">
              <a:spcAft>
                <a:spcPts val="0"/>
              </a:spcAft>
              <a:buClr>
                <a:srgbClr val="292929"/>
              </a:buClr>
              <a:defRPr/>
            </a:pP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Yapay </a:t>
            </a:r>
            <a:r>
              <a:rPr lang="tr-TR" sz="2000" i="1" dirty="0">
                <a:solidFill>
                  <a:srgbClr val="000000"/>
                </a:solidFill>
                <a:latin typeface="Calibri" pitchFamily="34" charset="0"/>
                <a:cs typeface="Calibri" pitchFamily="34" charset="0"/>
              </a:rPr>
              <a:t>olarak meydana getirilebildiği gibi teknolojinin gereği olarak istenmediği </a:t>
            </a:r>
            <a:r>
              <a:rPr lang="tr-TR" sz="2000" i="1" dirty="0" smtClean="0">
                <a:solidFill>
                  <a:srgbClr val="000000"/>
                </a:solidFill>
                <a:latin typeface="Calibri" pitchFamily="34" charset="0"/>
                <a:cs typeface="Calibri" pitchFamily="34" charset="0"/>
              </a:rPr>
              <a:t>zaman </a:t>
            </a:r>
            <a:r>
              <a:rPr lang="tr-TR" sz="2000" i="1" dirty="0">
                <a:solidFill>
                  <a:srgbClr val="000000"/>
                </a:solidFill>
                <a:latin typeface="Calibri" pitchFamily="34" charset="0"/>
                <a:cs typeface="Calibri" pitchFamily="34" charset="0"/>
              </a:rPr>
              <a:t>yan ürün olarak </a:t>
            </a:r>
            <a:r>
              <a:rPr lang="tr-TR" sz="2000" i="1" dirty="0" smtClean="0">
                <a:solidFill>
                  <a:srgbClr val="000000"/>
                </a:solidFill>
                <a:latin typeface="Calibri" pitchFamily="34" charset="0"/>
                <a:cs typeface="Calibri" pitchFamily="34" charset="0"/>
              </a:rPr>
              <a:t>(elektron </a:t>
            </a:r>
            <a:r>
              <a:rPr lang="tr-TR" sz="2000" i="1" dirty="0">
                <a:solidFill>
                  <a:srgbClr val="000000"/>
                </a:solidFill>
                <a:latin typeface="Calibri" pitchFamily="34" charset="0"/>
                <a:cs typeface="Calibri" pitchFamily="34" charset="0"/>
              </a:rPr>
              <a:t>tüplerinde olduğu </a:t>
            </a:r>
            <a:r>
              <a:rPr lang="tr-TR" sz="2000" i="1" dirty="0" smtClean="0">
                <a:solidFill>
                  <a:srgbClr val="000000"/>
                </a:solidFill>
                <a:latin typeface="Calibri" pitchFamily="34" charset="0"/>
                <a:cs typeface="Calibri" pitchFamily="34" charset="0"/>
              </a:rPr>
              <a:t>gibi) ortaya </a:t>
            </a:r>
            <a:r>
              <a:rPr lang="tr-TR" sz="2000" i="1" dirty="0">
                <a:solidFill>
                  <a:srgbClr val="000000"/>
                </a:solidFill>
                <a:latin typeface="Calibri" pitchFamily="34" charset="0"/>
                <a:cs typeface="Calibri" pitchFamily="34" charset="0"/>
              </a:rPr>
              <a:t>çıkabilir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ALFA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823551" y="2048797"/>
            <a:ext cx="628735" cy="466298"/>
            <a:chOff x="107826" y="3721100"/>
            <a:chExt cx="628735" cy="466298"/>
          </a:xfrm>
        </p:grpSpPr>
        <p:sp>
          <p:nvSpPr>
            <p:cNvPr id="22" name="Text Box 5"/>
            <p:cNvSpPr txBox="1">
              <a:spLocks noChangeArrowheads="1"/>
            </p:cNvSpPr>
            <p:nvPr/>
          </p:nvSpPr>
          <p:spPr bwMode="auto">
            <a:xfrm>
              <a:off x="180904" y="3787775"/>
              <a:ext cx="5556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600" b="1" dirty="0">
                  <a:solidFill>
                    <a:srgbClr val="FF0000"/>
                  </a:solidFill>
                  <a:latin typeface="Cambria" pitchFamily="18" charset="0"/>
                </a:rPr>
                <a:t>He</a:t>
              </a:r>
            </a:p>
          </p:txBody>
        </p:sp>
        <p:sp>
          <p:nvSpPr>
            <p:cNvPr id="24" name="Text Box 6"/>
            <p:cNvSpPr txBox="1">
              <a:spLocks noChangeArrowheads="1"/>
            </p:cNvSpPr>
            <p:nvPr/>
          </p:nvSpPr>
          <p:spPr bwMode="auto">
            <a:xfrm>
              <a:off x="114847" y="3910399"/>
              <a:ext cx="503237" cy="276999"/>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200" b="1" dirty="0">
                  <a:effectLst>
                    <a:outerShdw blurRad="38100" dist="38100" dir="2700000" algn="tl">
                      <a:srgbClr val="C0C0C0"/>
                    </a:outerShdw>
                  </a:effectLst>
                </a:rPr>
                <a:t>2</a:t>
              </a:r>
            </a:p>
          </p:txBody>
        </p:sp>
        <p:sp>
          <p:nvSpPr>
            <p:cNvPr id="26" name="Text Box 7"/>
            <p:cNvSpPr txBox="1">
              <a:spLocks noChangeArrowheads="1"/>
            </p:cNvSpPr>
            <p:nvPr/>
          </p:nvSpPr>
          <p:spPr bwMode="auto">
            <a:xfrm>
              <a:off x="107826" y="3721100"/>
              <a:ext cx="503238" cy="276999"/>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200" b="1" dirty="0">
                  <a:effectLst>
                    <a:outerShdw blurRad="38100" dist="38100" dir="2700000" algn="tl">
                      <a:srgbClr val="C0C0C0"/>
                    </a:outerShdw>
                  </a:effectLst>
                </a:rPr>
                <a:t>4</a:t>
              </a:r>
            </a:p>
          </p:txBody>
        </p:sp>
      </p:grpSp>
    </p:spTree>
    <p:extLst>
      <p:ext uri="{BB962C8B-B14F-4D97-AF65-F5344CB8AC3E}">
        <p14:creationId xmlns:p14="http://schemas.microsoft.com/office/powerpoint/2010/main" val="32542396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ALFA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Alfa ışınları, </a:t>
            </a:r>
            <a:r>
              <a:rPr lang="tr-TR" sz="2000" b="1" i="1" dirty="0">
                <a:solidFill>
                  <a:srgbClr val="000000"/>
                </a:solidFill>
                <a:latin typeface="Calibri" pitchFamily="34" charset="0"/>
                <a:cs typeface="Calibri" pitchFamily="34" charset="0"/>
              </a:rPr>
              <a:t>ağır parçacıklar olup çok uzağa gidemezler. </a:t>
            </a:r>
            <a:r>
              <a:rPr lang="tr-TR" sz="2000" i="1" dirty="0">
                <a:solidFill>
                  <a:srgbClr val="000000"/>
                </a:solidFill>
                <a:latin typeface="Calibri" pitchFamily="34" charset="0"/>
                <a:cs typeface="Calibri" pitchFamily="34" charset="0"/>
              </a:rPr>
              <a:t>Havada yaklaşık </a:t>
            </a:r>
            <a:r>
              <a:rPr lang="tr-TR" sz="2000" i="1" dirty="0" smtClean="0">
                <a:solidFill>
                  <a:srgbClr val="000000"/>
                </a:solidFill>
                <a:latin typeface="Calibri" pitchFamily="34" charset="0"/>
                <a:cs typeface="Calibri" pitchFamily="34" charset="0"/>
              </a:rPr>
              <a:t>5cm’lik </a:t>
            </a:r>
            <a:r>
              <a:rPr lang="tr-TR" sz="2000" i="1" dirty="0">
                <a:solidFill>
                  <a:srgbClr val="000000"/>
                </a:solidFill>
                <a:latin typeface="Calibri" pitchFamily="34" charset="0"/>
                <a:cs typeface="Calibri" pitchFamily="34" charset="0"/>
              </a:rPr>
              <a:t>mesafedeki </a:t>
            </a:r>
            <a:r>
              <a:rPr lang="tr-TR" sz="2000" b="1" i="1" dirty="0">
                <a:solidFill>
                  <a:srgbClr val="000000"/>
                </a:solidFill>
                <a:latin typeface="Calibri" pitchFamily="34" charset="0"/>
                <a:cs typeface="Calibri" pitchFamily="34" charset="0"/>
              </a:rPr>
              <a:t>bir kağıt tabakasını veya alüminyum levhayı geçemezler. </a:t>
            </a: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nedenle </a:t>
            </a:r>
            <a:r>
              <a:rPr lang="tr-TR" sz="2000" b="1" i="1" dirty="0">
                <a:solidFill>
                  <a:srgbClr val="000000"/>
                </a:solidFill>
                <a:latin typeface="Calibri" pitchFamily="34" charset="0"/>
                <a:cs typeface="Calibri" pitchFamily="34" charset="0"/>
              </a:rPr>
              <a:t>çevreden gelebilecek alfa ışınları önemli bir tehlike </a:t>
            </a:r>
            <a:r>
              <a:rPr lang="tr-TR" sz="2000" b="1" i="1" dirty="0" smtClean="0">
                <a:solidFill>
                  <a:srgbClr val="000000"/>
                </a:solidFill>
                <a:latin typeface="Calibri" pitchFamily="34" charset="0"/>
                <a:cs typeface="Calibri" pitchFamily="34" charset="0"/>
              </a:rPr>
              <a:t>oluşturmaz.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Ancak</a:t>
            </a:r>
            <a:r>
              <a:rPr lang="tr-TR" sz="2000" i="1" dirty="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kaynağından çıktıklarında hücreler üzerinde çok zararlı etkiye sahiptirler. </a:t>
            </a:r>
            <a:r>
              <a:rPr lang="tr-TR" sz="2000" i="1" dirty="0">
                <a:solidFill>
                  <a:srgbClr val="000000"/>
                </a:solidFill>
                <a:latin typeface="Calibri" pitchFamily="34" charset="0"/>
                <a:cs typeface="Calibri" pitchFamily="34" charset="0"/>
              </a:rPr>
              <a:t>Solundukları veya yutuldukları </a:t>
            </a:r>
            <a:r>
              <a:rPr lang="tr-TR" sz="2000" i="1" dirty="0" smtClean="0">
                <a:solidFill>
                  <a:srgbClr val="000000"/>
                </a:solidFill>
                <a:latin typeface="Calibri" pitchFamily="34" charset="0"/>
                <a:cs typeface="Calibri" pitchFamily="34" charset="0"/>
              </a:rPr>
              <a:t>zaman </a:t>
            </a:r>
            <a:r>
              <a:rPr lang="tr-TR" sz="2000" i="1" dirty="0">
                <a:solidFill>
                  <a:srgbClr val="000000"/>
                </a:solidFill>
                <a:latin typeface="Calibri" pitchFamily="34" charset="0"/>
                <a:cs typeface="Calibri" pitchFamily="34" charset="0"/>
              </a:rPr>
              <a:t>zararlıdırlar.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ALFA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7" name="Grup 26"/>
          <p:cNvGrpSpPr/>
          <p:nvPr/>
        </p:nvGrpSpPr>
        <p:grpSpPr>
          <a:xfrm>
            <a:off x="823551" y="2048797"/>
            <a:ext cx="628735" cy="466298"/>
            <a:chOff x="107826" y="3721100"/>
            <a:chExt cx="628735" cy="466298"/>
          </a:xfrm>
        </p:grpSpPr>
        <p:sp>
          <p:nvSpPr>
            <p:cNvPr id="28" name="Text Box 5"/>
            <p:cNvSpPr txBox="1">
              <a:spLocks noChangeArrowheads="1"/>
            </p:cNvSpPr>
            <p:nvPr/>
          </p:nvSpPr>
          <p:spPr bwMode="auto">
            <a:xfrm>
              <a:off x="180904" y="3787775"/>
              <a:ext cx="5556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600" b="1" dirty="0">
                  <a:solidFill>
                    <a:srgbClr val="FF0000"/>
                  </a:solidFill>
                  <a:latin typeface="Cambria" pitchFamily="18" charset="0"/>
                </a:rPr>
                <a:t>He</a:t>
              </a:r>
            </a:p>
          </p:txBody>
        </p:sp>
        <p:sp>
          <p:nvSpPr>
            <p:cNvPr id="29" name="Text Box 6"/>
            <p:cNvSpPr txBox="1">
              <a:spLocks noChangeArrowheads="1"/>
            </p:cNvSpPr>
            <p:nvPr/>
          </p:nvSpPr>
          <p:spPr bwMode="auto">
            <a:xfrm>
              <a:off x="114847" y="3910399"/>
              <a:ext cx="503237" cy="276999"/>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200" b="1" dirty="0">
                  <a:effectLst>
                    <a:outerShdw blurRad="38100" dist="38100" dir="2700000" algn="tl">
                      <a:srgbClr val="C0C0C0"/>
                    </a:outerShdw>
                  </a:effectLst>
                </a:rPr>
                <a:t>2</a:t>
              </a:r>
            </a:p>
          </p:txBody>
        </p:sp>
        <p:sp>
          <p:nvSpPr>
            <p:cNvPr id="30" name="Text Box 7"/>
            <p:cNvSpPr txBox="1">
              <a:spLocks noChangeArrowheads="1"/>
            </p:cNvSpPr>
            <p:nvPr/>
          </p:nvSpPr>
          <p:spPr bwMode="auto">
            <a:xfrm>
              <a:off x="107826" y="3721100"/>
              <a:ext cx="503238" cy="276999"/>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fontAlgn="base">
                <a:spcBef>
                  <a:spcPct val="0"/>
                </a:spcBef>
                <a:spcAft>
                  <a:spcPct val="0"/>
                </a:spcAft>
                <a:defRPr sz="2400">
                  <a:solidFill>
                    <a:schemeClr val="tx1"/>
                  </a:solidFill>
                  <a:latin typeface="Times New Roman" pitchFamily="18" charset="0"/>
                </a:defRPr>
              </a:lvl6pPr>
              <a:lvl7pPr marL="2971800" indent="-228600" fontAlgn="base">
                <a:spcBef>
                  <a:spcPct val="0"/>
                </a:spcBef>
                <a:spcAft>
                  <a:spcPct val="0"/>
                </a:spcAft>
                <a:defRPr sz="2400">
                  <a:solidFill>
                    <a:schemeClr val="tx1"/>
                  </a:solidFill>
                  <a:latin typeface="Times New Roman" pitchFamily="18" charset="0"/>
                </a:defRPr>
              </a:lvl7pPr>
              <a:lvl8pPr marL="3429000" indent="-228600" fontAlgn="base">
                <a:spcBef>
                  <a:spcPct val="0"/>
                </a:spcBef>
                <a:spcAft>
                  <a:spcPct val="0"/>
                </a:spcAft>
                <a:defRPr sz="2400">
                  <a:solidFill>
                    <a:schemeClr val="tx1"/>
                  </a:solidFill>
                  <a:latin typeface="Times New Roman" pitchFamily="18" charset="0"/>
                </a:defRPr>
              </a:lvl8pPr>
              <a:lvl9pPr marL="3886200" indent="-228600" fontAlgn="base">
                <a:spcBef>
                  <a:spcPct val="0"/>
                </a:spcBef>
                <a:spcAft>
                  <a:spcPct val="0"/>
                </a:spcAft>
                <a:defRPr sz="2400">
                  <a:solidFill>
                    <a:schemeClr val="tx1"/>
                  </a:solidFill>
                  <a:latin typeface="Times New Roman" pitchFamily="18" charset="0"/>
                </a:defRPr>
              </a:lvl9pPr>
            </a:lstStyle>
            <a:p>
              <a:pPr>
                <a:spcBef>
                  <a:spcPct val="50000"/>
                </a:spcBef>
              </a:pPr>
              <a:r>
                <a:rPr lang="en-GB" sz="1200" b="1" dirty="0">
                  <a:effectLst>
                    <a:outerShdw blurRad="38100" dist="38100" dir="2700000" algn="tl">
                      <a:srgbClr val="C0C0C0"/>
                    </a:outerShdw>
                  </a:effectLst>
                </a:rPr>
                <a:t>4</a:t>
              </a:r>
            </a:p>
          </p:txBody>
        </p:sp>
      </p:grpSp>
    </p:spTree>
    <p:extLst>
      <p:ext uri="{BB962C8B-B14F-4D97-AF65-F5344CB8AC3E}">
        <p14:creationId xmlns:p14="http://schemas.microsoft.com/office/powerpoint/2010/main" val="25415503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BETA DALGALARI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Beta ışınları; </a:t>
            </a:r>
            <a:r>
              <a:rPr lang="tr-TR" sz="2000" b="1" i="1" dirty="0">
                <a:solidFill>
                  <a:srgbClr val="000000"/>
                </a:solidFill>
                <a:latin typeface="Calibri" pitchFamily="34" charset="0"/>
                <a:cs typeface="Calibri" pitchFamily="34" charset="0"/>
              </a:rPr>
              <a:t>negatif yüklü hızlı elektronlardır. </a:t>
            </a:r>
            <a:r>
              <a:rPr lang="tr-TR" sz="2000" i="1" dirty="0">
                <a:solidFill>
                  <a:srgbClr val="000000"/>
                </a:solidFill>
                <a:latin typeface="Calibri" pitchFamily="34" charset="0"/>
                <a:cs typeface="Calibri" pitchFamily="34" charset="0"/>
              </a:rPr>
              <a:t>Yapay olarak izotop elde etmekte hızlandırılmış </a:t>
            </a:r>
            <a:r>
              <a:rPr lang="tr-TR" sz="2000" i="1" dirty="0" smtClean="0">
                <a:solidFill>
                  <a:srgbClr val="000000"/>
                </a:solidFill>
                <a:latin typeface="Calibri" pitchFamily="34" charset="0"/>
                <a:cs typeface="Calibri" pitchFamily="34" charset="0"/>
              </a:rPr>
              <a:t>elektronlar kullanılır</a:t>
            </a:r>
            <a:r>
              <a:rPr lang="tr-TR" sz="2000" i="1" dirty="0">
                <a:solidFill>
                  <a:srgbClr val="000000"/>
                </a:solidFill>
                <a:latin typeface="Calibri" pitchFamily="34" charset="0"/>
                <a:cs typeface="Calibri" pitchFamily="34" charset="0"/>
              </a:rPr>
              <a:t>.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Elektron </a:t>
            </a:r>
            <a:r>
              <a:rPr lang="tr-TR" sz="2000" i="1" dirty="0">
                <a:solidFill>
                  <a:srgbClr val="000000"/>
                </a:solidFill>
                <a:latin typeface="Calibri" pitchFamily="34" charset="0"/>
                <a:cs typeface="Calibri" pitchFamily="34" charset="0"/>
              </a:rPr>
              <a:t>tüplerinde de katottan anoda elektron akışı vardır. Bu elektronların bir kısmı anoda gitmeyip yön değiştirerek açığa çıkabilirler.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BETA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3107" y="2106799"/>
            <a:ext cx="396000" cy="39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681415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BETA DALGALARI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Beta ışınları, madde içine fazla nüfuz etmezler. Bu ışınlar, </a:t>
            </a:r>
            <a:r>
              <a:rPr lang="tr-TR" sz="2000" b="1" i="1" dirty="0">
                <a:solidFill>
                  <a:srgbClr val="000000"/>
                </a:solidFill>
                <a:latin typeface="Calibri" pitchFamily="34" charset="0"/>
                <a:cs typeface="Calibri" pitchFamily="34" charset="0"/>
              </a:rPr>
              <a:t>cilt üzerinde yanık etkisi meydana getirirler ve </a:t>
            </a:r>
            <a:r>
              <a:rPr lang="tr-TR" sz="2000" b="1" i="1" dirty="0" smtClean="0">
                <a:solidFill>
                  <a:srgbClr val="000000"/>
                </a:solidFill>
                <a:latin typeface="Calibri" pitchFamily="34" charset="0"/>
                <a:cs typeface="Calibri" pitchFamily="34" charset="0"/>
              </a:rPr>
              <a:t>kas </a:t>
            </a:r>
            <a:r>
              <a:rPr lang="tr-TR" sz="2000" b="1" i="1" dirty="0">
                <a:solidFill>
                  <a:srgbClr val="000000"/>
                </a:solidFill>
                <a:latin typeface="Calibri" pitchFamily="34" charset="0"/>
                <a:cs typeface="Calibri" pitchFamily="34" charset="0"/>
              </a:rPr>
              <a:t>içine birkaç milimetre mesafeye kadar etki </a:t>
            </a:r>
            <a:r>
              <a:rPr lang="tr-TR" sz="2000" b="1" i="1" dirty="0" smtClean="0">
                <a:solidFill>
                  <a:srgbClr val="000000"/>
                </a:solidFill>
                <a:latin typeface="Calibri" pitchFamily="34" charset="0"/>
                <a:cs typeface="Calibri" pitchFamily="34" charset="0"/>
              </a:rPr>
              <a:t>ederler.</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Beta </a:t>
            </a:r>
            <a:r>
              <a:rPr lang="tr-TR" sz="2000" i="1" dirty="0">
                <a:solidFill>
                  <a:srgbClr val="000000"/>
                </a:solidFill>
                <a:latin typeface="Calibri" pitchFamily="34" charset="0"/>
                <a:cs typeface="Calibri" pitchFamily="34" charset="0"/>
              </a:rPr>
              <a:t>ışınlarının yutulması </a:t>
            </a:r>
            <a:r>
              <a:rPr lang="tr-TR" sz="2000" i="1" dirty="0" smtClean="0">
                <a:solidFill>
                  <a:srgbClr val="000000"/>
                </a:solidFill>
                <a:latin typeface="Calibri" pitchFamily="34" charset="0"/>
                <a:cs typeface="Calibri" pitchFamily="34" charset="0"/>
              </a:rPr>
              <a:t>ve solunması </a:t>
            </a:r>
            <a:r>
              <a:rPr lang="tr-TR" sz="2000" i="1" dirty="0">
                <a:solidFill>
                  <a:srgbClr val="000000"/>
                </a:solidFill>
                <a:latin typeface="Calibri" pitchFamily="34" charset="0"/>
                <a:cs typeface="Calibri" pitchFamily="34" charset="0"/>
              </a:rPr>
              <a:t>tehlikeli olabilir.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BETA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3107" y="2106799"/>
            <a:ext cx="396000" cy="39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144394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PROTON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Proton ışınları; </a:t>
            </a:r>
            <a:r>
              <a:rPr lang="tr-TR" sz="2000" b="1" i="1" dirty="0" smtClean="0">
                <a:solidFill>
                  <a:srgbClr val="000000"/>
                </a:solidFill>
                <a:latin typeface="Calibri" pitchFamily="34" charset="0"/>
                <a:cs typeface="Calibri" pitchFamily="34" charset="0"/>
              </a:rPr>
              <a:t>atom </a:t>
            </a:r>
            <a:r>
              <a:rPr lang="tr-TR" sz="2000" b="1" i="1" dirty="0">
                <a:solidFill>
                  <a:srgbClr val="000000"/>
                </a:solidFill>
                <a:latin typeface="Calibri" pitchFamily="34" charset="0"/>
                <a:cs typeface="Calibri" pitchFamily="34" charset="0"/>
              </a:rPr>
              <a:t>çekirdeğinde bulunan ve pozitif </a:t>
            </a:r>
            <a:r>
              <a:rPr lang="tr-TR" sz="2000" i="1" dirty="0">
                <a:solidFill>
                  <a:srgbClr val="000000"/>
                </a:solidFill>
                <a:latin typeface="Calibri" pitchFamily="34" charset="0"/>
                <a:cs typeface="Calibri" pitchFamily="34" charset="0"/>
              </a:rPr>
              <a:t>elektron yüklü partiküllerdir. </a:t>
            </a:r>
          </a:p>
          <a:p>
            <a:pPr algn="ctr">
              <a:spcAft>
                <a:spcPts val="0"/>
              </a:spcAft>
              <a:buClr>
                <a:srgbClr val="292929"/>
              </a:buClr>
              <a:defRPr/>
            </a:pP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Bu ışın da </a:t>
            </a:r>
            <a:r>
              <a:rPr lang="tr-TR" sz="2000" b="1" i="1" dirty="0">
                <a:solidFill>
                  <a:srgbClr val="000000"/>
                </a:solidFill>
                <a:latin typeface="Calibri" pitchFamily="34" charset="0"/>
                <a:cs typeface="Calibri" pitchFamily="34" charset="0"/>
              </a:rPr>
              <a:t>nükleer çekirdek bölünmesi reaksiyonları </a:t>
            </a:r>
            <a:r>
              <a:rPr lang="tr-TR" sz="2000" i="1" dirty="0">
                <a:solidFill>
                  <a:srgbClr val="000000"/>
                </a:solidFill>
                <a:latin typeface="Calibri" pitchFamily="34" charset="0"/>
                <a:cs typeface="Calibri" pitchFamily="34" charset="0"/>
              </a:rPr>
              <a:t>sırasında meydana gelirler.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PROTON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0242" name="Picture 2" descr="C:\Users\ahmet\Desktop\Bittorrent Plus.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962" y="1959769"/>
            <a:ext cx="674687" cy="6746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69868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PROTON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Proton </a:t>
            </a:r>
            <a:r>
              <a:rPr lang="tr-TR" sz="2000" i="1" dirty="0" smtClean="0">
                <a:solidFill>
                  <a:srgbClr val="000000"/>
                </a:solidFill>
                <a:latin typeface="Calibri" pitchFamily="34" charset="0"/>
                <a:cs typeface="Calibri" pitchFamily="34" charset="0"/>
              </a:rPr>
              <a:t>ışınları </a:t>
            </a:r>
            <a:r>
              <a:rPr lang="tr-TR" sz="2000" b="1" i="1" dirty="0">
                <a:solidFill>
                  <a:srgbClr val="000000"/>
                </a:solidFill>
                <a:latin typeface="Calibri" pitchFamily="34" charset="0"/>
                <a:cs typeface="Calibri" pitchFamily="34" charset="0"/>
              </a:rPr>
              <a:t>vücudun </a:t>
            </a:r>
            <a:r>
              <a:rPr lang="tr-TR" sz="2000" b="1" i="1" dirty="0" smtClean="0">
                <a:solidFill>
                  <a:srgbClr val="000000"/>
                </a:solidFill>
                <a:latin typeface="Calibri" pitchFamily="34" charset="0"/>
                <a:cs typeface="Calibri" pitchFamily="34" charset="0"/>
              </a:rPr>
              <a:t>derinliklerine </a:t>
            </a:r>
            <a:r>
              <a:rPr lang="tr-TR" sz="2000" b="1" i="1" dirty="0">
                <a:solidFill>
                  <a:srgbClr val="000000"/>
                </a:solidFill>
                <a:latin typeface="Calibri" pitchFamily="34" charset="0"/>
                <a:cs typeface="Calibri" pitchFamily="34" charset="0"/>
              </a:rPr>
              <a:t>girebilir ve dokulara hafif derecede nüfuz </a:t>
            </a:r>
            <a:r>
              <a:rPr lang="tr-TR" sz="2000" b="1" i="1" dirty="0" smtClean="0">
                <a:solidFill>
                  <a:srgbClr val="000000"/>
                </a:solidFill>
                <a:latin typeface="Calibri" pitchFamily="34" charset="0"/>
                <a:cs typeface="Calibri" pitchFamily="34" charset="0"/>
              </a:rPr>
              <a:t>edebilir.</a:t>
            </a:r>
            <a:r>
              <a:rPr lang="tr-TR" sz="2000" i="1" dirty="0" smtClean="0">
                <a:solidFill>
                  <a:srgbClr val="000000"/>
                </a:solidFill>
                <a:latin typeface="Calibri" pitchFamily="34" charset="0"/>
                <a:cs typeface="Calibri" pitchFamily="34" charset="0"/>
              </a:rPr>
              <a:t> Bu nedenle </a:t>
            </a:r>
            <a:r>
              <a:rPr lang="tr-TR" sz="2000" i="1" dirty="0">
                <a:solidFill>
                  <a:srgbClr val="000000"/>
                </a:solidFill>
                <a:latin typeface="Calibri" pitchFamily="34" charset="0"/>
                <a:cs typeface="Calibri" pitchFamily="34" charset="0"/>
              </a:rPr>
              <a:t>vücuda zararlıdır.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PROTON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0242" name="Picture 2" descr="C:\Users\ahmet\Desktop\Bittorrent Plus.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962" y="1959769"/>
            <a:ext cx="674687" cy="6746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23263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NÖTRON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Nötron ışınları; </a:t>
            </a:r>
            <a:r>
              <a:rPr lang="tr-TR" sz="2000" b="1" i="1" dirty="0">
                <a:solidFill>
                  <a:srgbClr val="000000"/>
                </a:solidFill>
                <a:latin typeface="Calibri" pitchFamily="34" charset="0"/>
                <a:cs typeface="Calibri" pitchFamily="34" charset="0"/>
              </a:rPr>
              <a:t>atom çekirdeğinde bulunan yüksüz parçacıklar</a:t>
            </a:r>
            <a:r>
              <a:rPr lang="tr-TR" sz="2000" i="1" dirty="0">
                <a:solidFill>
                  <a:srgbClr val="000000"/>
                </a:solidFill>
                <a:latin typeface="Calibri" pitchFamily="34" charset="0"/>
                <a:cs typeface="Calibri" pitchFamily="34" charset="0"/>
              </a:rPr>
              <a:t> olup önemli ve özellikleri olan bir radyasyon tipidir.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Nükleer </a:t>
            </a:r>
            <a:r>
              <a:rPr lang="tr-TR" sz="2000" b="1" i="1" dirty="0">
                <a:solidFill>
                  <a:srgbClr val="000000"/>
                </a:solidFill>
                <a:latin typeface="Calibri" pitchFamily="34" charset="0"/>
                <a:cs typeface="Calibri" pitchFamily="34" charset="0"/>
              </a:rPr>
              <a:t>çekirdek bölünmesi ve reaksiyonları sırasında meydana gelirler.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NÖTRON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63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1074" y="2096422"/>
            <a:ext cx="399128" cy="399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271879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NÖTRON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7652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Nötron ışınları </a:t>
            </a:r>
            <a:r>
              <a:rPr lang="tr-TR" sz="2000" i="1" dirty="0">
                <a:solidFill>
                  <a:srgbClr val="000000"/>
                </a:solidFill>
                <a:latin typeface="Calibri" pitchFamily="34" charset="0"/>
                <a:cs typeface="Calibri" pitchFamily="34" charset="0"/>
              </a:rPr>
              <a:t>oldukça tehlikelidir. </a:t>
            </a:r>
            <a:r>
              <a:rPr lang="tr-TR" sz="2000" b="1" i="1" dirty="0" smtClean="0">
                <a:solidFill>
                  <a:srgbClr val="000000"/>
                </a:solidFill>
                <a:latin typeface="Calibri" pitchFamily="34" charset="0"/>
                <a:cs typeface="Calibri" pitchFamily="34" charset="0"/>
              </a:rPr>
              <a:t>Vücudun </a:t>
            </a:r>
            <a:r>
              <a:rPr lang="tr-TR" sz="2000" b="1" i="1" dirty="0">
                <a:solidFill>
                  <a:srgbClr val="000000"/>
                </a:solidFill>
                <a:latin typeface="Calibri" pitchFamily="34" charset="0"/>
                <a:cs typeface="Calibri" pitchFamily="34" charset="0"/>
              </a:rPr>
              <a:t>derinliklerine girebilirler. </a:t>
            </a:r>
            <a:r>
              <a:rPr lang="tr-TR" sz="2000" i="1" dirty="0" smtClean="0">
                <a:solidFill>
                  <a:srgbClr val="000000"/>
                </a:solidFill>
                <a:latin typeface="Calibri" pitchFamily="34" charset="0"/>
                <a:cs typeface="Calibri" pitchFamily="34" charset="0"/>
              </a:rPr>
              <a:t>Doku hücrelerinin otom çekirdekleri </a:t>
            </a:r>
            <a:r>
              <a:rPr lang="tr-TR" sz="2000" i="1" dirty="0">
                <a:solidFill>
                  <a:srgbClr val="000000"/>
                </a:solidFill>
                <a:latin typeface="Calibri" pitchFamily="34" charset="0"/>
                <a:cs typeface="Calibri" pitchFamily="34" charset="0"/>
              </a:rPr>
              <a:t>içerisine nüfuz edebilirler. </a:t>
            </a: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nedenle </a:t>
            </a:r>
            <a:r>
              <a:rPr lang="tr-TR" sz="2000" b="1" i="1" dirty="0">
                <a:solidFill>
                  <a:srgbClr val="000000"/>
                </a:solidFill>
                <a:latin typeface="Calibri" pitchFamily="34" charset="0"/>
                <a:cs typeface="Calibri" pitchFamily="34" charset="0"/>
              </a:rPr>
              <a:t>dokulara zarar verirler.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NÖTRON IŞINLAR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1074" y="2096422"/>
            <a:ext cx="399128" cy="399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8285015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ÖZELLİĞİ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Kozmik </a:t>
            </a:r>
            <a:r>
              <a:rPr lang="tr-TR" sz="2000" b="1" i="1" dirty="0">
                <a:solidFill>
                  <a:srgbClr val="000000"/>
                </a:solidFill>
                <a:latin typeface="Calibri" pitchFamily="34" charset="0"/>
                <a:cs typeface="Calibri" pitchFamily="34" charset="0"/>
              </a:rPr>
              <a:t>ışınlardan sonra en kısa dalga </a:t>
            </a:r>
            <a:r>
              <a:rPr lang="tr-TR" sz="2000" b="1" i="1" dirty="0" smtClean="0">
                <a:solidFill>
                  <a:srgbClr val="000000"/>
                </a:solidFill>
                <a:latin typeface="Calibri" pitchFamily="34" charset="0"/>
                <a:cs typeface="Calibri" pitchFamily="34" charset="0"/>
              </a:rPr>
              <a:t>boyuna sahip </a:t>
            </a:r>
            <a:r>
              <a:rPr lang="tr-TR" sz="2000" i="1" dirty="0" smtClean="0">
                <a:solidFill>
                  <a:srgbClr val="000000"/>
                </a:solidFill>
                <a:latin typeface="Calibri" pitchFamily="34" charset="0"/>
                <a:cs typeface="Calibri" pitchFamily="34" charset="0"/>
              </a:rPr>
              <a:t>ışınlardır</a:t>
            </a:r>
            <a:r>
              <a:rPr lang="tr-TR" sz="2000" i="1" dirty="0">
                <a:solidFill>
                  <a:srgbClr val="000000"/>
                </a:solidFill>
                <a:latin typeface="Calibri" pitchFamily="34" charset="0"/>
                <a:cs typeface="Calibri" pitchFamily="34" charset="0"/>
              </a:rPr>
              <a:t>. Dalga boyu: </a:t>
            </a:r>
            <a:r>
              <a:rPr lang="tr-TR" sz="2000" b="1" i="1" dirty="0" smtClean="0">
                <a:solidFill>
                  <a:srgbClr val="000000"/>
                </a:solidFill>
                <a:latin typeface="Calibri" pitchFamily="34" charset="0"/>
                <a:cs typeface="Calibri" pitchFamily="34" charset="0"/>
              </a:rPr>
              <a:t>0,0001-0,001 </a:t>
            </a:r>
            <a:r>
              <a:rPr lang="tr-TR" sz="2000" b="1" i="1" dirty="0" err="1" smtClean="0">
                <a:solidFill>
                  <a:srgbClr val="000000"/>
                </a:solidFill>
                <a:latin typeface="Calibri" pitchFamily="34" charset="0"/>
                <a:cs typeface="Calibri" pitchFamily="34" charset="0"/>
              </a:rPr>
              <a:t>nm</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9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Gamma </a:t>
            </a:r>
            <a:r>
              <a:rPr lang="tr-TR" sz="2000" i="1" dirty="0">
                <a:solidFill>
                  <a:srgbClr val="000000"/>
                </a:solidFill>
                <a:latin typeface="Calibri" pitchFamily="34" charset="0"/>
                <a:cs typeface="Calibri" pitchFamily="34" charset="0"/>
              </a:rPr>
              <a:t>ışınları hem </a:t>
            </a:r>
            <a:r>
              <a:rPr lang="tr-TR" sz="2000" b="1" i="1" dirty="0">
                <a:solidFill>
                  <a:srgbClr val="000000"/>
                </a:solidFill>
                <a:latin typeface="Calibri" pitchFamily="34" charset="0"/>
                <a:cs typeface="Calibri" pitchFamily="34" charset="0"/>
              </a:rPr>
              <a:t>uranyum ve radyum </a:t>
            </a:r>
            <a:r>
              <a:rPr lang="tr-TR" sz="2000" i="1" dirty="0">
                <a:solidFill>
                  <a:srgbClr val="000000"/>
                </a:solidFill>
                <a:latin typeface="Calibri" pitchFamily="34" charset="0"/>
                <a:cs typeface="Calibri" pitchFamily="34" charset="0"/>
              </a:rPr>
              <a:t>gibi doğan radyoaktif maddelerin parçalanmaları sırasında hem de bir </a:t>
            </a:r>
            <a:r>
              <a:rPr lang="tr-TR" sz="2000" b="1" i="1" dirty="0">
                <a:solidFill>
                  <a:srgbClr val="000000"/>
                </a:solidFill>
                <a:latin typeface="Calibri" pitchFamily="34" charset="0"/>
                <a:cs typeface="Calibri" pitchFamily="34" charset="0"/>
              </a:rPr>
              <a:t>nükleer reaktörde ya da bir atom bombası patlatıldığında</a:t>
            </a:r>
            <a:r>
              <a:rPr lang="tr-TR" sz="2000" i="1" dirty="0">
                <a:solidFill>
                  <a:srgbClr val="000000"/>
                </a:solidFill>
                <a:latin typeface="Calibri" pitchFamily="34" charset="0"/>
                <a:cs typeface="Calibri" pitchFamily="34" charset="0"/>
              </a:rPr>
              <a:t> atom çekirdeklerinin parçalanmasıyla meydana gelir.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GAMA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0" name="Picture 9" descr="pw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028950" y="4419960"/>
            <a:ext cx="4337719" cy="213324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17410" name="Picture 2" descr="D:\DOKTOR\1-ISTANBULUZMAN\1-EĞİTİM KURUMU\1. İstanbuluzman\2-RESİMLER\Siyah\picons39.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0977" y="2001837"/>
            <a:ext cx="611851" cy="6118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53626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down)">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ZARARI VE KULLANIM ALANLARI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a:t>
            </a:r>
            <a:r>
              <a:rPr lang="tr-TR" sz="2000" b="1" i="1" dirty="0">
                <a:solidFill>
                  <a:srgbClr val="000000"/>
                </a:solidFill>
                <a:latin typeface="Calibri" pitchFamily="34" charset="0"/>
                <a:cs typeface="Calibri" pitchFamily="34" charset="0"/>
              </a:rPr>
              <a:t>ışınlar canlılar için zararlıdır. Dokulara derinliğine girerler ve </a:t>
            </a:r>
            <a:r>
              <a:rPr lang="tr-TR" sz="2000" b="1" i="1" dirty="0" smtClean="0">
                <a:solidFill>
                  <a:srgbClr val="000000"/>
                </a:solidFill>
                <a:latin typeface="Calibri" pitchFamily="34" charset="0"/>
                <a:cs typeface="Calibri" pitchFamily="34" charset="0"/>
              </a:rPr>
              <a:t>dokuları tahrip </a:t>
            </a:r>
            <a:r>
              <a:rPr lang="tr-TR" sz="2000" b="1" i="1" dirty="0">
                <a:solidFill>
                  <a:srgbClr val="000000"/>
                </a:solidFill>
                <a:latin typeface="Calibri" pitchFamily="34" charset="0"/>
                <a:cs typeface="Calibri" pitchFamily="34" charset="0"/>
              </a:rPr>
              <a:t>ederler.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Tıpta kanserli hücreleri yok </a:t>
            </a:r>
            <a:r>
              <a:rPr lang="tr-TR" sz="2000" i="1" dirty="0">
                <a:solidFill>
                  <a:srgbClr val="000000"/>
                </a:solidFill>
                <a:latin typeface="Calibri" pitchFamily="34" charset="0"/>
                <a:cs typeface="Calibri" pitchFamily="34" charset="0"/>
              </a:rPr>
              <a:t>etmede, araç ve gereçlerin mikroplardan arındırılması gibi yararlı işlerde de kullanılır.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GAMA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1266" name="Picture 2" descr="D:\DOKTOR\1-ISTANBULUZMAN\1-EĞİTİM KURUMU\1. İstanbuluzman\2-RESİMLER\Tıbbi\metaball.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74280" y="3849687"/>
            <a:ext cx="1571625" cy="1571625"/>
          </a:xfrm>
          <a:prstGeom prst="rect">
            <a:avLst/>
          </a:prstGeom>
          <a:noFill/>
          <a:extLst>
            <a:ext uri="{909E8E84-426E-40DD-AFC4-6F175D3DCCD1}">
              <a14:hiddenFill xmlns:a14="http://schemas.microsoft.com/office/drawing/2010/main">
                <a:solidFill>
                  <a:srgbClr val="FFFFFF"/>
                </a:solidFill>
              </a14:hiddenFill>
            </a:ext>
          </a:extLst>
        </p:spPr>
      </p:pic>
      <p:pic>
        <p:nvPicPr>
          <p:cNvPr id="11267" name="Picture 3" descr="D:\DOKTOR\1-ISTANBULUZMAN\1-EĞİTİM KURUMU\1. İstanbuluzman\2-RESİMLER\z.Diğer\raw_material.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22654" y="3990975"/>
            <a:ext cx="1185464" cy="1185464"/>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D:\DOKTOR\1-ISTANBULUZMAN\1-EĞİTİM KURUMU\1. İstanbuluzman\2-RESİMLER\Siyah\picons39.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0977" y="2001837"/>
            <a:ext cx="611851" cy="6118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47915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11266"/>
                                        </p:tgtEl>
                                        <p:attrNameLst>
                                          <p:attrName>style.visibility</p:attrName>
                                        </p:attrNameLst>
                                      </p:cBhvr>
                                      <p:to>
                                        <p:strVal val="visible"/>
                                      </p:to>
                                    </p:set>
                                    <p:animEffect transition="in" filter="wipe(down)">
                                      <p:cBhvr>
                                        <p:cTn id="17" dur="500"/>
                                        <p:tgtEl>
                                          <p:spTgt spid="11266"/>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11267"/>
                                        </p:tgtEl>
                                        <p:attrNameLst>
                                          <p:attrName>style.visibility</p:attrName>
                                        </p:attrNameLst>
                                      </p:cBhvr>
                                      <p:to>
                                        <p:strVal val="visible"/>
                                      </p:to>
                                    </p:set>
                                    <p:animEffect transition="in" filter="wipe(down)">
                                      <p:cBhvr>
                                        <p:cTn id="21" dur="500"/>
                                        <p:tgtEl>
                                          <p:spTgt spid="11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X</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X-ışınları; </a:t>
            </a:r>
            <a:r>
              <a:rPr lang="tr-TR" sz="2000" b="1" i="1" dirty="0">
                <a:solidFill>
                  <a:srgbClr val="000000"/>
                </a:solidFill>
                <a:latin typeface="Calibri" pitchFamily="34" charset="0"/>
                <a:cs typeface="Calibri" pitchFamily="34" charset="0"/>
              </a:rPr>
              <a:t>röntgen cihazlarında</a:t>
            </a:r>
            <a:r>
              <a:rPr lang="tr-TR" sz="2000" i="1" dirty="0">
                <a:solidFill>
                  <a:srgbClr val="000000"/>
                </a:solidFill>
                <a:latin typeface="Calibri" pitchFamily="34" charset="0"/>
                <a:cs typeface="Calibri" pitchFamily="34" charset="0"/>
              </a:rPr>
              <a:t> meydana gelen ışınlardır</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X-ışınlarının </a:t>
            </a:r>
            <a:r>
              <a:rPr lang="tr-TR" sz="2000" i="1" dirty="0">
                <a:solidFill>
                  <a:srgbClr val="000000"/>
                </a:solidFill>
                <a:latin typeface="Calibri" pitchFamily="34" charset="0"/>
                <a:cs typeface="Calibri" pitchFamily="34" charset="0"/>
              </a:rPr>
              <a:t>dalga boyları gamma ışınlarının dalga boylarına göre 100 kat daha büyüktür. </a:t>
            </a:r>
            <a:r>
              <a:rPr lang="tr-TR" sz="2000" i="1" dirty="0" smtClean="0">
                <a:solidFill>
                  <a:srgbClr val="000000"/>
                </a:solidFill>
                <a:latin typeface="Calibri" pitchFamily="34" charset="0"/>
                <a:cs typeface="Calibri" pitchFamily="34" charset="0"/>
              </a:rPr>
              <a:t>X-ışınlarının </a:t>
            </a:r>
            <a:r>
              <a:rPr lang="tr-TR" sz="2000" i="1" dirty="0">
                <a:solidFill>
                  <a:srgbClr val="000000"/>
                </a:solidFill>
                <a:latin typeface="Calibri" pitchFamily="34" charset="0"/>
                <a:cs typeface="Calibri" pitchFamily="34" charset="0"/>
              </a:rPr>
              <a:t>dalga boyları </a:t>
            </a:r>
            <a:r>
              <a:rPr lang="tr-TR" sz="2000" b="1" i="1" dirty="0" smtClean="0">
                <a:solidFill>
                  <a:srgbClr val="000000"/>
                </a:solidFill>
                <a:latin typeface="Calibri" pitchFamily="34" charset="0"/>
                <a:cs typeface="Calibri" pitchFamily="34" charset="0"/>
              </a:rPr>
              <a:t>0,001nm-100 </a:t>
            </a:r>
            <a:r>
              <a:rPr lang="tr-TR" sz="2000" b="1" i="1" dirty="0" err="1" smtClean="0">
                <a:solidFill>
                  <a:srgbClr val="000000"/>
                </a:solidFill>
                <a:latin typeface="Calibri" pitchFamily="34" charset="0"/>
                <a:cs typeface="Calibri" pitchFamily="34" charset="0"/>
              </a:rPr>
              <a:t>nm</a:t>
            </a:r>
            <a:r>
              <a:rPr lang="tr-TR" sz="2000" b="1"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arasında değişir.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X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9" name="Picture 2" descr="D:\DOKTOR\9-ISTUZMAN\1-EĞİTİM KURUMU\1. İstanbuluzman\ZZResim\Resim-İkon\x.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5306" y="2029747"/>
            <a:ext cx="540000" cy="540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17147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X-ışınları, vücuda derinlemesine kolayca girebilir ve dokulara nüfuz ederek tahrip edici etki gösterir. </a:t>
            </a:r>
          </a:p>
          <a:p>
            <a:pPr algn="ctr">
              <a:spcAft>
                <a:spcPts val="0"/>
              </a:spcAft>
              <a:buClr>
                <a:srgbClr val="292929"/>
              </a:buClr>
              <a:defRPr/>
            </a:pP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X-ışını, </a:t>
            </a:r>
            <a:r>
              <a:rPr lang="tr-TR" sz="2000" i="1" dirty="0">
                <a:solidFill>
                  <a:srgbClr val="000000"/>
                </a:solidFill>
                <a:latin typeface="Calibri" pitchFamily="34" charset="0"/>
                <a:cs typeface="Calibri" pitchFamily="34" charset="0"/>
              </a:rPr>
              <a:t>tıpta iç </a:t>
            </a:r>
            <a:r>
              <a:rPr lang="tr-TR" sz="2000" i="1" dirty="0" smtClean="0">
                <a:solidFill>
                  <a:srgbClr val="000000"/>
                </a:solidFill>
                <a:latin typeface="Calibri" pitchFamily="34" charset="0"/>
                <a:cs typeface="Calibri" pitchFamily="34" charset="0"/>
              </a:rPr>
              <a:t>organların ve kemik yapının </a:t>
            </a:r>
            <a:r>
              <a:rPr lang="tr-TR" sz="2000" i="1" dirty="0">
                <a:solidFill>
                  <a:srgbClr val="000000"/>
                </a:solidFill>
                <a:latin typeface="Calibri" pitchFamily="34" charset="0"/>
                <a:cs typeface="Calibri" pitchFamily="34" charset="0"/>
              </a:rPr>
              <a:t>izlenmesinde çok sık kullanılır.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X</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050" name="Picture 2" descr="D:\DOKTOR\9-ISTUZMAN\1-EĞİTİM KURUMU\1. İstanbuluzman\ZZResim\Resim-İkon\x.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5306" y="2029747"/>
            <a:ext cx="540000" cy="54000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5" descr="x-ray-tux-sticke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a:xfrm>
            <a:off x="5123589" y="5398586"/>
            <a:ext cx="1408907" cy="1408906"/>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21" name="Grup 20"/>
          <p:cNvGrpSpPr/>
          <p:nvPr/>
        </p:nvGrpSpPr>
        <p:grpSpPr>
          <a:xfrm>
            <a:off x="2657475" y="3804595"/>
            <a:ext cx="6013779" cy="1501455"/>
            <a:chOff x="2657475" y="3804595"/>
            <a:chExt cx="6013779" cy="1501455"/>
          </a:xfrm>
        </p:grpSpPr>
        <p:pic>
          <p:nvPicPr>
            <p:cNvPr id="22" name="Picture 4" descr="msc14_roentgen"/>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657475" y="3804595"/>
              <a:ext cx="1483056" cy="1479787"/>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24" name="Picture 2" descr="c-kollu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113428" y="3812578"/>
              <a:ext cx="1491743" cy="147180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26" name="Picture 9" descr="Image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79502" y="3817492"/>
              <a:ext cx="1282848" cy="148855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27" name="Picture 2" descr="102_023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a:xfrm>
              <a:off x="7039303" y="3936498"/>
              <a:ext cx="1631951" cy="1223963"/>
            </a:xfrm>
            <a:prstGeom prst="rect">
              <a:avLst/>
            </a:prstGeom>
            <a:ln>
              <a:noFill/>
            </a:ln>
            <a:effectLst>
              <a:softEdge rad="112500"/>
            </a:effectLst>
          </p:spPr>
        </p:pic>
      </p:grpSp>
    </p:spTree>
    <p:extLst>
      <p:ext uri="{BB962C8B-B14F-4D97-AF65-F5344CB8AC3E}">
        <p14:creationId xmlns:p14="http://schemas.microsoft.com/office/powerpoint/2010/main" val="85837065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6" presetClass="entr" presetSubtype="16" fill="hold"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circle(in)">
                                      <p:cBhvr>
                                        <p:cTn id="17" dur="500"/>
                                        <p:tgtEl>
                                          <p:spTgt spid="21"/>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wipe(down)">
                                      <p:cBhvr>
                                        <p:cTn id="2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UV (MORÖTESİ)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Güneş </a:t>
            </a:r>
            <a:r>
              <a:rPr lang="tr-TR" sz="2000" b="1" i="1" dirty="0">
                <a:solidFill>
                  <a:srgbClr val="000000"/>
                </a:solidFill>
                <a:latin typeface="Calibri" pitchFamily="34" charset="0"/>
                <a:cs typeface="Calibri" pitchFamily="34" charset="0"/>
              </a:rPr>
              <a:t>ışını içerisinde </a:t>
            </a:r>
            <a:r>
              <a:rPr lang="tr-TR" sz="2000" i="1" dirty="0">
                <a:solidFill>
                  <a:srgbClr val="000000"/>
                </a:solidFill>
                <a:latin typeface="Calibri" pitchFamily="34" charset="0"/>
                <a:cs typeface="Calibri" pitchFamily="34" charset="0"/>
              </a:rPr>
              <a:t>bulunduğu gibi yapay olarak </a:t>
            </a:r>
            <a:r>
              <a:rPr lang="tr-TR" sz="2000" i="1" dirty="0" smtClean="0">
                <a:solidFill>
                  <a:srgbClr val="000000"/>
                </a:solidFill>
                <a:latin typeface="Calibri" pitchFamily="34" charset="0"/>
                <a:cs typeface="Calibri" pitchFamily="34" charset="0"/>
              </a:rPr>
              <a:t>da meydana </a:t>
            </a:r>
            <a:r>
              <a:rPr lang="tr-TR" sz="2000" i="1" dirty="0">
                <a:solidFill>
                  <a:srgbClr val="000000"/>
                </a:solidFill>
                <a:latin typeface="Calibri" pitchFamily="34" charset="0"/>
                <a:cs typeface="Calibri" pitchFamily="34" charset="0"/>
              </a:rPr>
              <a:t>getirilebilir.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Dalga boyları: </a:t>
            </a:r>
            <a:r>
              <a:rPr lang="tr-TR" sz="2000" b="1" i="1" dirty="0" smtClean="0">
                <a:solidFill>
                  <a:srgbClr val="000000"/>
                </a:solidFill>
                <a:latin typeface="Calibri" pitchFamily="34" charset="0"/>
                <a:cs typeface="Calibri" pitchFamily="34" charset="0"/>
              </a:rPr>
              <a:t>1-1000 </a:t>
            </a:r>
            <a:r>
              <a:rPr lang="tr-TR" sz="2000" b="1" i="1" dirty="0" err="1" smtClean="0">
                <a:solidFill>
                  <a:srgbClr val="000000"/>
                </a:solidFill>
                <a:latin typeface="Calibri" pitchFamily="34" charset="0"/>
                <a:cs typeface="Calibri" pitchFamily="34" charset="0"/>
              </a:rPr>
              <a:t>nm</a:t>
            </a:r>
            <a:r>
              <a:rPr lang="tr-TR" sz="2000" b="1" i="1" dirty="0" smtClean="0">
                <a:solidFill>
                  <a:srgbClr val="000000"/>
                </a:solidFill>
                <a:latin typeface="Calibri" pitchFamily="34" charset="0"/>
                <a:cs typeface="Calibri" pitchFamily="34" charset="0"/>
              </a:rPr>
              <a:t> </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UV (MORÖTESİ)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3074" name="Picture 2" descr="D:\DOKTOR\9-ISTUZMAN\1-EĞİTİM KURUMU\1. İstanbuluzman\ZZResim\Resim-İkon\Drive_Server.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9213" y="1953651"/>
            <a:ext cx="612000" cy="612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252016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UV (MORÖTESİ)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Morötesi ışınlar </a:t>
            </a:r>
            <a:r>
              <a:rPr lang="tr-TR" sz="2000" i="1" dirty="0" smtClean="0">
                <a:solidFill>
                  <a:srgbClr val="000000"/>
                </a:solidFill>
                <a:latin typeface="Calibri" pitchFamily="34" charset="0"/>
                <a:cs typeface="Calibri" pitchFamily="34" charset="0"/>
              </a:rPr>
              <a:t>(UV); </a:t>
            </a:r>
            <a:r>
              <a:rPr lang="tr-TR" sz="2000" b="1" i="1" dirty="0" smtClean="0">
                <a:solidFill>
                  <a:srgbClr val="000000"/>
                </a:solidFill>
                <a:latin typeface="Calibri" pitchFamily="34" charset="0"/>
                <a:cs typeface="Calibri" pitchFamily="34" charset="0"/>
              </a:rPr>
              <a:t>derinin </a:t>
            </a:r>
            <a:r>
              <a:rPr lang="tr-TR" sz="2000" b="1" i="1" dirty="0">
                <a:solidFill>
                  <a:srgbClr val="000000"/>
                </a:solidFill>
                <a:latin typeface="Calibri" pitchFamily="34" charset="0"/>
                <a:cs typeface="Calibri" pitchFamily="34" charset="0"/>
              </a:rPr>
              <a:t>yüzey hücreleri ve gözün kornea tabakası üzerine etki yapar. </a:t>
            </a:r>
          </a:p>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Deri </a:t>
            </a:r>
            <a:r>
              <a:rPr lang="tr-TR" sz="2000" i="1" dirty="0" smtClean="0">
                <a:solidFill>
                  <a:srgbClr val="000000"/>
                </a:solidFill>
                <a:latin typeface="Calibri" pitchFamily="34" charset="0"/>
                <a:cs typeface="Calibri" pitchFamily="34" charset="0"/>
              </a:rPr>
              <a:t>(güneş </a:t>
            </a:r>
            <a:r>
              <a:rPr lang="tr-TR" sz="2000" i="1" dirty="0">
                <a:solidFill>
                  <a:srgbClr val="000000"/>
                </a:solidFill>
                <a:latin typeface="Calibri" pitchFamily="34" charset="0"/>
                <a:cs typeface="Calibri" pitchFamily="34" charset="0"/>
              </a:rPr>
              <a:t>yanığına benzer yanıklar, </a:t>
            </a:r>
            <a:r>
              <a:rPr lang="tr-TR" sz="2000" i="1" dirty="0" err="1" smtClean="0">
                <a:solidFill>
                  <a:srgbClr val="000000"/>
                </a:solidFill>
                <a:latin typeface="Calibri" pitchFamily="34" charset="0"/>
                <a:cs typeface="Calibri" pitchFamily="34" charset="0"/>
              </a:rPr>
              <a:t>pigmentasyon</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ekzema, sivilce, deri kanserleri)</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Gözlerde</a:t>
            </a:r>
            <a:r>
              <a:rPr lang="tr-TR" sz="2000" i="1" dirty="0" smtClean="0">
                <a:solidFill>
                  <a:srgbClr val="000000"/>
                </a:solidFill>
                <a:latin typeface="Calibri" pitchFamily="34" charset="0"/>
                <a:cs typeface="Calibri" pitchFamily="34" charset="0"/>
              </a:rPr>
              <a:t> (göz sulanma-yanma, kaşıntı, </a:t>
            </a:r>
            <a:r>
              <a:rPr lang="tr-TR" sz="2000" i="1" dirty="0">
                <a:solidFill>
                  <a:srgbClr val="000000"/>
                </a:solidFill>
                <a:latin typeface="Calibri" pitchFamily="34" charset="0"/>
                <a:cs typeface="Calibri" pitchFamily="34" charset="0"/>
              </a:rPr>
              <a:t>ağrı, </a:t>
            </a:r>
            <a:r>
              <a:rPr lang="tr-TR" sz="2000" i="1" dirty="0" smtClean="0">
                <a:solidFill>
                  <a:srgbClr val="000000"/>
                </a:solidFill>
                <a:latin typeface="Calibri" pitchFamily="34" charset="0"/>
                <a:cs typeface="Calibri" pitchFamily="34" charset="0"/>
              </a:rPr>
              <a:t>konjonktivit, </a:t>
            </a:r>
            <a:r>
              <a:rPr lang="tr-TR" sz="2000" i="1" dirty="0">
                <a:solidFill>
                  <a:srgbClr val="000000"/>
                </a:solidFill>
                <a:latin typeface="Calibri" pitchFamily="34" charset="0"/>
                <a:cs typeface="Calibri" pitchFamily="34" charset="0"/>
              </a:rPr>
              <a:t>iritis, kornea </a:t>
            </a:r>
            <a:r>
              <a:rPr lang="tr-TR" sz="2000" i="1" dirty="0" smtClean="0">
                <a:solidFill>
                  <a:srgbClr val="000000"/>
                </a:solidFill>
                <a:latin typeface="Calibri" pitchFamily="34" charset="0"/>
                <a:cs typeface="Calibri" pitchFamily="34" charset="0"/>
              </a:rPr>
              <a:t>ülseri ve kalıcı körlük)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UV (MORÖTESİ)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146" name="Picture 2" descr="C:\Users\ahmet\Desktop\imagesCA597O7I.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9543" y="5448660"/>
            <a:ext cx="1565407" cy="118586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6147" name="Picture 3" descr="C:\Users\ahmet\Desktop\katarakt-ultraviyole_clip_image00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1" y="5451042"/>
            <a:ext cx="1433512" cy="118348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24" name="Picture 2" descr="D:\DOKTOR\9-ISTUZMAN\1-EĞİTİM KURUMU\1. İstanbuluzman\ZZResim\Resim-İkon\Drive_Server.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79213" y="1953651"/>
            <a:ext cx="612000" cy="612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9849726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6146"/>
                                        </p:tgtEl>
                                        <p:attrNameLst>
                                          <p:attrName>style.visibility</p:attrName>
                                        </p:attrNameLst>
                                      </p:cBhvr>
                                      <p:to>
                                        <p:strVal val="visible"/>
                                      </p:to>
                                    </p:set>
                                    <p:animEffect transition="in" filter="fade">
                                      <p:cBhvr>
                                        <p:cTn id="17" dur="500"/>
                                        <p:tgtEl>
                                          <p:spTgt spid="6146"/>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6147"/>
                                        </p:tgtEl>
                                        <p:attrNameLst>
                                          <p:attrName>style.visibility</p:attrName>
                                        </p:attrNameLst>
                                      </p:cBhvr>
                                      <p:to>
                                        <p:strVal val="visible"/>
                                      </p:to>
                                    </p:set>
                                    <p:animEffect transition="in" filter="fade">
                                      <p:cBhvr>
                                        <p:cTn id="21" dur="500"/>
                                        <p:tgtEl>
                                          <p:spTgt spid="6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GÖRÜNÜR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Görünür </a:t>
            </a:r>
            <a:r>
              <a:rPr lang="tr-TR" sz="2000" i="1" dirty="0">
                <a:solidFill>
                  <a:srgbClr val="000000"/>
                </a:solidFill>
                <a:latin typeface="Calibri" pitchFamily="34" charset="0"/>
                <a:cs typeface="Calibri" pitchFamily="34" charset="0"/>
              </a:rPr>
              <a:t>ışık, </a:t>
            </a:r>
            <a:r>
              <a:rPr lang="tr-TR" sz="2000" b="1" i="1" dirty="0">
                <a:solidFill>
                  <a:srgbClr val="000000"/>
                </a:solidFill>
                <a:latin typeface="Calibri" pitchFamily="34" charset="0"/>
                <a:cs typeface="Calibri" pitchFamily="34" charset="0"/>
              </a:rPr>
              <a:t>güneş ışığı içerisinde  bulunduğu</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gibi </a:t>
            </a:r>
            <a:r>
              <a:rPr lang="tr-TR" sz="2000" i="1" dirty="0">
                <a:solidFill>
                  <a:srgbClr val="000000"/>
                </a:solidFill>
                <a:latin typeface="Calibri" pitchFamily="34" charset="0"/>
                <a:cs typeface="Calibri" pitchFamily="34" charset="0"/>
              </a:rPr>
              <a:t>yapay  olarak </a:t>
            </a:r>
            <a:r>
              <a:rPr lang="tr-TR" sz="2000" i="1" dirty="0" smtClean="0">
                <a:solidFill>
                  <a:srgbClr val="000000"/>
                </a:solidFill>
                <a:latin typeface="Calibri" pitchFamily="34" charset="0"/>
                <a:cs typeface="Calibri" pitchFamily="34" charset="0"/>
              </a:rPr>
              <a:t>da </a:t>
            </a:r>
            <a:r>
              <a:rPr lang="tr-TR" sz="2000" i="1" dirty="0">
                <a:solidFill>
                  <a:srgbClr val="000000"/>
                </a:solidFill>
                <a:latin typeface="Calibri" pitchFamily="34" charset="0"/>
                <a:cs typeface="Calibri" pitchFamily="34" charset="0"/>
              </a:rPr>
              <a:t>meydana getirilebilir</a:t>
            </a:r>
            <a:r>
              <a:rPr lang="tr-TR" sz="2000" i="1" dirty="0" smtClean="0">
                <a:solidFill>
                  <a:srgbClr val="000000"/>
                </a:solidFill>
                <a:latin typeface="Calibri" pitchFamily="34" charset="0"/>
                <a:cs typeface="Calibri" pitchFamily="34" charset="0"/>
              </a:rPr>
              <a:t>.</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Dalga </a:t>
            </a:r>
            <a:r>
              <a:rPr lang="tr-TR" sz="2000" i="1" dirty="0">
                <a:solidFill>
                  <a:srgbClr val="000000"/>
                </a:solidFill>
                <a:latin typeface="Calibri" pitchFamily="34" charset="0"/>
                <a:cs typeface="Calibri" pitchFamily="34" charset="0"/>
              </a:rPr>
              <a:t>boyu </a:t>
            </a:r>
            <a:r>
              <a:rPr lang="tr-TR" sz="2000" b="1" i="1" dirty="0">
                <a:solidFill>
                  <a:srgbClr val="000000"/>
                </a:solidFill>
                <a:latin typeface="Calibri" pitchFamily="34" charset="0"/>
                <a:cs typeface="Calibri" pitchFamily="34" charset="0"/>
              </a:rPr>
              <a:t>400-740 </a:t>
            </a:r>
            <a:r>
              <a:rPr lang="tr-TR" sz="2000" b="1" i="1" dirty="0" err="1" smtClean="0">
                <a:solidFill>
                  <a:srgbClr val="000000"/>
                </a:solidFill>
                <a:latin typeface="Calibri" pitchFamily="34" charset="0"/>
                <a:cs typeface="Calibri" pitchFamily="34" charset="0"/>
              </a:rPr>
              <a:t>nm</a:t>
            </a:r>
            <a:r>
              <a:rPr lang="tr-TR" sz="2000" b="1" i="1" dirty="0" smtClean="0">
                <a:solidFill>
                  <a:srgbClr val="000000"/>
                </a:solidFill>
                <a:latin typeface="Calibri" pitchFamily="34" charset="0"/>
                <a:cs typeface="Calibri" pitchFamily="34" charset="0"/>
              </a:rPr>
              <a:t>  (mor-kırmızı </a:t>
            </a:r>
            <a:r>
              <a:rPr lang="tr-TR" sz="2000" i="1" dirty="0" smtClean="0">
                <a:solidFill>
                  <a:srgbClr val="000000"/>
                </a:solidFill>
                <a:latin typeface="Calibri" pitchFamily="34" charset="0"/>
                <a:cs typeface="Calibri" pitchFamily="34" charset="0"/>
              </a:rPr>
              <a:t>ışığa</a:t>
            </a:r>
            <a:r>
              <a:rPr lang="tr-TR" sz="2000" b="1"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kadar </a:t>
            </a:r>
            <a:r>
              <a:rPr lang="tr-TR" sz="2000" i="1" dirty="0" smtClean="0">
                <a:solidFill>
                  <a:srgbClr val="000000"/>
                </a:solidFill>
                <a:latin typeface="Calibri" pitchFamily="34" charset="0"/>
                <a:cs typeface="Calibri" pitchFamily="34" charset="0"/>
              </a:rPr>
              <a:t>uzanır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GÖRÜNÜR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4098" name="Picture 2" descr="C:\Users\ahmet\Desktop\CompuPic Pro.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8263" y="2048797"/>
            <a:ext cx="540000" cy="540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6084600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ELEKTROMAGNETİK SPEKTRUM</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3" name="Resim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1797" y="1058863"/>
            <a:ext cx="4162097" cy="4893277"/>
          </a:xfrm>
          <a:prstGeom prst="rect">
            <a:avLst/>
          </a:prstGeom>
        </p:spPr>
      </p:pic>
      <p:pic>
        <p:nvPicPr>
          <p:cNvPr id="3074" name="Picture 2" descr="D:\Eski\DOKTOR\1-DOSYALAR\4.SEMINER\Goz\Resimler\Isık Tayfı-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1999" y="1087817"/>
            <a:ext cx="4449175" cy="472965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77987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IR (KIZILÖTESİ) IŞINLAR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Güneş ışını içerisinde bulunduğu </a:t>
            </a:r>
            <a:r>
              <a:rPr lang="tr-TR" sz="2000" i="1" dirty="0">
                <a:solidFill>
                  <a:srgbClr val="000000"/>
                </a:solidFill>
                <a:latin typeface="Calibri" pitchFamily="34" charset="0"/>
                <a:cs typeface="Calibri" pitchFamily="34" charset="0"/>
              </a:rPr>
              <a:t>gibi yapay olarak da meydana getirilebilir</a:t>
            </a:r>
            <a:r>
              <a:rPr lang="tr-TR" sz="2000" i="1" dirty="0" smtClean="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Güneş </a:t>
            </a:r>
            <a:r>
              <a:rPr lang="tr-TR" sz="2000" b="1" i="1" dirty="0">
                <a:solidFill>
                  <a:srgbClr val="000000"/>
                </a:solidFill>
                <a:latin typeface="Calibri" pitchFamily="34" charset="0"/>
                <a:cs typeface="Calibri" pitchFamily="34" charset="0"/>
              </a:rPr>
              <a:t>ışınlarındaki ısı kızıl ötesi ışınlardan </a:t>
            </a:r>
            <a:r>
              <a:rPr lang="tr-TR" sz="2000" b="1" i="1" dirty="0" smtClean="0">
                <a:solidFill>
                  <a:srgbClr val="000000"/>
                </a:solidFill>
                <a:latin typeface="Calibri" pitchFamily="34" charset="0"/>
                <a:cs typeface="Calibri" pitchFamily="34" charset="0"/>
              </a:rPr>
              <a:t>kaynaklanır. </a:t>
            </a:r>
            <a:r>
              <a:rPr lang="tr-TR" sz="2000" i="1" dirty="0" smtClean="0">
                <a:solidFill>
                  <a:srgbClr val="000000"/>
                </a:solidFill>
                <a:latin typeface="Calibri" pitchFamily="34" charset="0"/>
                <a:cs typeface="Calibri" pitchFamily="34" charset="0"/>
              </a:rPr>
              <a:t>Dalga boyları: </a:t>
            </a:r>
            <a:r>
              <a:rPr lang="tr-TR" sz="2000" b="1" i="1" dirty="0" smtClean="0">
                <a:solidFill>
                  <a:srgbClr val="000000"/>
                </a:solidFill>
                <a:latin typeface="Calibri" pitchFamily="34" charset="0"/>
                <a:cs typeface="Calibri" pitchFamily="34" charset="0"/>
              </a:rPr>
              <a:t>740-100.000 </a:t>
            </a:r>
            <a:r>
              <a:rPr lang="tr-TR" sz="2000" b="1" i="1" dirty="0" err="1" smtClean="0">
                <a:solidFill>
                  <a:srgbClr val="000000"/>
                </a:solidFill>
                <a:latin typeface="Calibri" pitchFamily="34" charset="0"/>
                <a:cs typeface="Calibri" pitchFamily="34" charset="0"/>
              </a:rPr>
              <a:t>nm</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Kaynak işlemi esnasında oluşan ark enerjisinin yaklaşık %15’i </a:t>
            </a:r>
            <a:r>
              <a:rPr lang="tr-TR" sz="2000" b="1" i="1" dirty="0" smtClean="0">
                <a:solidFill>
                  <a:srgbClr val="000000"/>
                </a:solidFill>
                <a:latin typeface="Calibri" pitchFamily="34" charset="0"/>
                <a:cs typeface="Calibri" pitchFamily="34" charset="0"/>
              </a:rPr>
              <a:t>radyasyon </a:t>
            </a:r>
            <a:r>
              <a:rPr lang="tr-TR" sz="2000" b="1" i="1" dirty="0">
                <a:solidFill>
                  <a:srgbClr val="000000"/>
                </a:solidFill>
                <a:latin typeface="Calibri" pitchFamily="34" charset="0"/>
                <a:cs typeface="Calibri" pitchFamily="34" charset="0"/>
              </a:rPr>
              <a:t>şeklinde ortama </a:t>
            </a:r>
            <a:r>
              <a:rPr lang="tr-TR" sz="2000" b="1" i="1" dirty="0" smtClean="0">
                <a:solidFill>
                  <a:srgbClr val="000000"/>
                </a:solidFill>
                <a:latin typeface="Calibri" pitchFamily="34" charset="0"/>
                <a:cs typeface="Calibri" pitchFamily="34" charset="0"/>
              </a:rPr>
              <a:t>yayılır. </a:t>
            </a:r>
          </a:p>
          <a:p>
            <a:pPr>
              <a:spcAft>
                <a:spcPts val="0"/>
              </a:spcAft>
              <a:buClr>
                <a:srgbClr val="292929"/>
              </a:buClr>
              <a:defRPr/>
            </a:pPr>
            <a:r>
              <a:rPr lang="tr-TR" sz="2000" b="1" i="1" dirty="0" smtClean="0">
                <a:solidFill>
                  <a:srgbClr val="000000"/>
                </a:solidFill>
                <a:latin typeface="Calibri" pitchFamily="34" charset="0"/>
                <a:cs typeface="Calibri" pitchFamily="34" charset="0"/>
              </a:rPr>
              <a:t>Bu </a:t>
            </a:r>
            <a:r>
              <a:rPr lang="tr-TR" sz="2000" b="1" i="1" dirty="0">
                <a:solidFill>
                  <a:srgbClr val="000000"/>
                </a:solidFill>
                <a:latin typeface="Calibri" pitchFamily="34" charset="0"/>
                <a:cs typeface="Calibri" pitchFamily="34" charset="0"/>
              </a:rPr>
              <a:t>ışınların dağılımı ise;</a:t>
            </a:r>
          </a:p>
          <a:p>
            <a:pPr marL="262800" indent="-2880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%60 </a:t>
            </a:r>
            <a:r>
              <a:rPr lang="tr-TR" sz="2000" b="1" i="1" dirty="0" err="1">
                <a:solidFill>
                  <a:srgbClr val="000000"/>
                </a:solidFill>
                <a:latin typeface="Calibri" pitchFamily="34" charset="0"/>
                <a:cs typeface="Calibri" pitchFamily="34" charset="0"/>
              </a:rPr>
              <a:t>İnfrared</a:t>
            </a:r>
            <a:r>
              <a:rPr lang="tr-TR" sz="2000" b="1" i="1" dirty="0">
                <a:solidFill>
                  <a:srgbClr val="000000"/>
                </a:solidFill>
                <a:latin typeface="Calibri" pitchFamily="34" charset="0"/>
                <a:cs typeface="Calibri" pitchFamily="34" charset="0"/>
              </a:rPr>
              <a:t>,* </a:t>
            </a:r>
          </a:p>
          <a:p>
            <a:pPr marL="262800" indent="-2880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%30 Görünür, </a:t>
            </a:r>
          </a:p>
          <a:p>
            <a:pPr marL="262800" indent="-2880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%10 Ultraviyole,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İNFRARED-IR (KIZILÖTESİ)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5122" name="Picture 2" descr="D:\DOKTOR\9-ISTUZMAN\1-EĞİTİM KURUMU\1. İstanbuluzman\ZZResim\Resim-İkon\Drive_Ubuntu.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0163" y="1958413"/>
            <a:ext cx="612000" cy="612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649226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 name="Grup 4"/>
          <p:cNvGrpSpPr/>
          <p:nvPr/>
        </p:nvGrpSpPr>
        <p:grpSpPr>
          <a:xfrm>
            <a:off x="269258" y="1114618"/>
            <a:ext cx="8697325" cy="1569660"/>
            <a:chOff x="269258" y="1114618"/>
            <a:chExt cx="8697325" cy="1569660"/>
          </a:xfrm>
        </p:grpSpPr>
        <p:grpSp>
          <p:nvGrpSpPr>
            <p:cNvPr id="2" name="Grup 1"/>
            <p:cNvGrpSpPr/>
            <p:nvPr/>
          </p:nvGrpSpPr>
          <p:grpSpPr>
            <a:xfrm>
              <a:off x="269258" y="1146310"/>
              <a:ext cx="1482725" cy="1482725"/>
              <a:chOff x="323850" y="1528454"/>
              <a:chExt cx="1482725" cy="1482725"/>
            </a:xfrm>
          </p:grpSpPr>
          <p:grpSp>
            <p:nvGrpSpPr>
              <p:cNvPr id="27654" name="Group 8"/>
              <p:cNvGrpSpPr>
                <a:grpSpLocks/>
              </p:cNvGrpSpPr>
              <p:nvPr/>
            </p:nvGrpSpPr>
            <p:grpSpPr bwMode="auto">
              <a:xfrm>
                <a:off x="323850" y="1528454"/>
                <a:ext cx="1482725" cy="1482725"/>
                <a:chOff x="1166" y="1342"/>
                <a:chExt cx="934" cy="934"/>
              </a:xfrm>
            </p:grpSpPr>
            <p:grpSp>
              <p:nvGrpSpPr>
                <p:cNvPr id="27664" name="Group 9"/>
                <p:cNvGrpSpPr>
                  <a:grpSpLocks/>
                </p:cNvGrpSpPr>
                <p:nvPr/>
              </p:nvGrpSpPr>
              <p:grpSpPr bwMode="auto">
                <a:xfrm>
                  <a:off x="1166" y="1342"/>
                  <a:ext cx="934" cy="934"/>
                  <a:chOff x="1710" y="1035"/>
                  <a:chExt cx="2316" cy="2316"/>
                </a:xfrm>
              </p:grpSpPr>
              <p:grpSp>
                <p:nvGrpSpPr>
                  <p:cNvPr id="27666" name="Group 10"/>
                  <p:cNvGrpSpPr>
                    <a:grpSpLocks/>
                  </p:cNvGrpSpPr>
                  <p:nvPr/>
                </p:nvGrpSpPr>
                <p:grpSpPr bwMode="auto">
                  <a:xfrm rot="3600000">
                    <a:off x="1710" y="1035"/>
                    <a:ext cx="2316" cy="2316"/>
                    <a:chOff x="1710" y="1035"/>
                    <a:chExt cx="2316" cy="2316"/>
                  </a:xfrm>
                </p:grpSpPr>
                <p:sp>
                  <p:nvSpPr>
                    <p:cNvPr id="2767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2767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2767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27667" name="Group 14"/>
                  <p:cNvGrpSpPr>
                    <a:grpSpLocks/>
                  </p:cNvGrpSpPr>
                  <p:nvPr/>
                </p:nvGrpSpPr>
                <p:grpSpPr bwMode="auto">
                  <a:xfrm rot="7200000">
                    <a:off x="2059" y="1386"/>
                    <a:ext cx="1616" cy="1614"/>
                    <a:chOff x="2060" y="1387"/>
                    <a:chExt cx="1616" cy="1614"/>
                  </a:xfrm>
                </p:grpSpPr>
                <p:sp>
                  <p:nvSpPr>
                    <p:cNvPr id="2766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6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2767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27665"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7655" name="Text Box 45"/>
              <p:cNvSpPr txBox="1">
                <a:spLocks noChangeArrowheads="1"/>
              </p:cNvSpPr>
              <p:nvPr/>
            </p:nvSpPr>
            <p:spPr bwMode="auto">
              <a:xfrm>
                <a:off x="801710" y="2135519"/>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20" name="Dikdörtgen 19"/>
            <p:cNvSpPr>
              <a:spLocks noChangeAspect="1"/>
            </p:cNvSpPr>
            <p:nvPr/>
          </p:nvSpPr>
          <p:spPr>
            <a:xfrm>
              <a:off x="1815151" y="1114618"/>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Gözlerde kum hissi, mercek ve korneada hasar ve deride yanıklar oluşturabilecek ve kaynak ışığının %60’ını oluşturan zararlı ışın grubu aşağıdakilerden hangisidir?</a:t>
              </a:r>
            </a:p>
            <a:p>
              <a:pPr marL="800100" lvl="1" indent="-342900">
                <a:buFont typeface="+mj-lt"/>
                <a:buAutoNum type="alphaLcParenR"/>
              </a:pPr>
              <a:r>
                <a:rPr lang="tr-TR" sz="1600" i="1" dirty="0">
                  <a:solidFill>
                    <a:srgbClr val="000000"/>
                  </a:solidFill>
                  <a:latin typeface="Calibri" pitchFamily="34" charset="0"/>
                  <a:cs typeface="Calibri" pitchFamily="34" charset="0"/>
                </a:rPr>
                <a:t>Ultraviyole	</a:t>
              </a:r>
            </a:p>
            <a:p>
              <a:pPr marL="800100" lvl="1" indent="-342900">
                <a:buFont typeface="+mj-lt"/>
                <a:buAutoNum type="alphaLcParenR"/>
              </a:pPr>
              <a:r>
                <a:rPr lang="tr-TR" sz="1600" i="1" dirty="0">
                  <a:solidFill>
                    <a:srgbClr val="000000"/>
                  </a:solidFill>
                  <a:latin typeface="Calibri" pitchFamily="34" charset="0"/>
                  <a:cs typeface="Calibri" pitchFamily="34" charset="0"/>
                </a:rPr>
                <a:t>Görülebilir ışık</a:t>
              </a:r>
            </a:p>
            <a:p>
              <a:pPr marL="800100" lvl="1" indent="-342900">
                <a:buFont typeface="+mj-lt"/>
                <a:buAutoNum type="alphaLcParenR"/>
              </a:pPr>
              <a:r>
                <a:rPr lang="tr-TR" sz="1600" i="1" dirty="0">
                  <a:solidFill>
                    <a:srgbClr val="FF0000"/>
                  </a:solidFill>
                  <a:latin typeface="Calibri" pitchFamily="34" charset="0"/>
                  <a:cs typeface="Calibri" pitchFamily="34" charset="0"/>
                </a:rPr>
                <a:t>Kızıl ötesi (</a:t>
              </a:r>
              <a:r>
                <a:rPr lang="tr-TR" sz="1600" i="1" dirty="0" err="1">
                  <a:solidFill>
                    <a:srgbClr val="FF0000"/>
                  </a:solidFill>
                  <a:latin typeface="Calibri" pitchFamily="34" charset="0"/>
                  <a:cs typeface="Calibri" pitchFamily="34" charset="0"/>
                </a:rPr>
                <a:t>infrared</a:t>
              </a:r>
              <a:r>
                <a:rPr lang="tr-TR" sz="1600" i="1" dirty="0">
                  <a:solidFill>
                    <a:srgbClr val="FF0000"/>
                  </a:solidFill>
                  <a:latin typeface="Calibri" pitchFamily="34" charset="0"/>
                  <a:cs typeface="Calibri" pitchFamily="34" charset="0"/>
                </a:rPr>
                <a:t>)   </a:t>
              </a:r>
            </a:p>
            <a:p>
              <a:pPr marL="800100" lvl="1" indent="-342900">
                <a:buFont typeface="+mj-lt"/>
                <a:buAutoNum type="alphaLcParenR"/>
              </a:pPr>
              <a:r>
                <a:rPr lang="tr-TR" sz="1600" i="1" dirty="0">
                  <a:solidFill>
                    <a:srgbClr val="000000"/>
                  </a:solidFill>
                  <a:latin typeface="Calibri" pitchFamily="34" charset="0"/>
                  <a:cs typeface="Calibri" pitchFamily="34" charset="0"/>
                </a:rPr>
                <a:t>Mor ötesi</a:t>
              </a:r>
            </a:p>
          </p:txBody>
        </p:sp>
      </p:grpSp>
    </p:spTree>
    <p:extLst>
      <p:ext uri="{BB962C8B-B14F-4D97-AF65-F5344CB8AC3E}">
        <p14:creationId xmlns:p14="http://schemas.microsoft.com/office/powerpoint/2010/main" val="432072449"/>
      </p:ext>
    </p:extLst>
  </p:cSld>
  <p:clrMapOvr>
    <a:masterClrMapping/>
  </p:clrMapOvr>
  <p:transition>
    <p:fade/>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KIZILÖTESİ-IR IŞINLARI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a:t>
            </a:r>
            <a:r>
              <a:rPr lang="tr-TR" sz="2000" b="1" i="1" dirty="0">
                <a:solidFill>
                  <a:srgbClr val="000000"/>
                </a:solidFill>
                <a:latin typeface="Calibri" pitchFamily="34" charset="0"/>
                <a:cs typeface="Calibri" pitchFamily="34" charset="0"/>
              </a:rPr>
              <a:t>ışınlar vücuda kolayca girer ve aşırı ısı verirler. Vücudun açık kısımları ısınır ve fiziki </a:t>
            </a:r>
            <a:r>
              <a:rPr lang="tr-TR" sz="2000" b="1" i="1" dirty="0" smtClean="0">
                <a:solidFill>
                  <a:srgbClr val="000000"/>
                </a:solidFill>
                <a:latin typeface="Calibri" pitchFamily="34" charset="0"/>
                <a:cs typeface="Calibri" pitchFamily="34" charset="0"/>
              </a:rPr>
              <a:t>gerginlik olur.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ışınların </a:t>
            </a:r>
            <a:r>
              <a:rPr lang="tr-TR" sz="2000" i="1" dirty="0" smtClean="0">
                <a:solidFill>
                  <a:srgbClr val="000000"/>
                </a:solidFill>
                <a:latin typeface="Calibri" pitchFamily="34" charset="0"/>
                <a:cs typeface="Calibri" pitchFamily="34" charset="0"/>
              </a:rPr>
              <a:t>şiddetine </a:t>
            </a:r>
            <a:r>
              <a:rPr lang="tr-TR" sz="2000" i="1" dirty="0">
                <a:solidFill>
                  <a:srgbClr val="000000"/>
                </a:solidFill>
                <a:latin typeface="Calibri" pitchFamily="34" charset="0"/>
                <a:cs typeface="Calibri" pitchFamily="34" charset="0"/>
              </a:rPr>
              <a:t>maruziyet süresine ve ışına maruz kalan vücut bölgesine bağlı </a:t>
            </a:r>
            <a:r>
              <a:rPr lang="tr-TR" sz="2000" i="1" dirty="0" smtClean="0">
                <a:solidFill>
                  <a:srgbClr val="000000"/>
                </a:solidFill>
                <a:latin typeface="Calibri" pitchFamily="34" charset="0"/>
                <a:cs typeface="Calibri" pitchFamily="34" charset="0"/>
              </a:rPr>
              <a:t>olarak;</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D</a:t>
            </a:r>
            <a:r>
              <a:rPr lang="tr-TR" sz="2000" b="1" i="1" dirty="0" smtClean="0">
                <a:solidFill>
                  <a:srgbClr val="000000"/>
                </a:solidFill>
                <a:latin typeface="Calibri" pitchFamily="34" charset="0"/>
                <a:cs typeface="Calibri" pitchFamily="34" charset="0"/>
              </a:rPr>
              <a:t>eri </a:t>
            </a:r>
            <a:r>
              <a:rPr lang="tr-TR" sz="2000" b="1" i="1" dirty="0">
                <a:solidFill>
                  <a:srgbClr val="000000"/>
                </a:solidFill>
                <a:latin typeface="Calibri" pitchFamily="34" charset="0"/>
                <a:cs typeface="Calibri" pitchFamily="34" charset="0"/>
              </a:rPr>
              <a:t>yanıkları, katarakt </a:t>
            </a:r>
            <a:r>
              <a:rPr lang="tr-TR" sz="2000" i="1" dirty="0">
                <a:solidFill>
                  <a:srgbClr val="000000"/>
                </a:solidFill>
                <a:latin typeface="Calibri" pitchFamily="34" charset="0"/>
                <a:cs typeface="Calibri" pitchFamily="34" charset="0"/>
              </a:rPr>
              <a:t>gibi bazı göz hastalıkları </a:t>
            </a:r>
            <a:r>
              <a:rPr lang="tr-TR" sz="2000" i="1" dirty="0" smtClean="0">
                <a:solidFill>
                  <a:srgbClr val="000000"/>
                </a:solidFill>
                <a:latin typeface="Calibri" pitchFamily="34" charset="0"/>
                <a:cs typeface="Calibri" pitchFamily="34" charset="0"/>
              </a:rPr>
              <a:t>meydana </a:t>
            </a:r>
            <a:r>
              <a:rPr lang="tr-TR" sz="2000" i="1" dirty="0">
                <a:solidFill>
                  <a:srgbClr val="000000"/>
                </a:solidFill>
                <a:latin typeface="Calibri" pitchFamily="34" charset="0"/>
                <a:cs typeface="Calibri" pitchFamily="34" charset="0"/>
              </a:rPr>
              <a:t>gelebilir.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İNFRARED-IR (KIZILÖTESİ) IŞINLARI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5122" name="Picture 2" descr="D:\DOKTOR\9-ISTUZMAN\1-EĞİTİM KURUMU\1. İstanbuluzman\ZZResim\Resim-İkon\Drive_Ubuntu.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0163" y="1958413"/>
            <a:ext cx="612000" cy="612000"/>
          </a:xfrm>
          <a:prstGeom prst="rect">
            <a:avLst/>
          </a:prstGeom>
          <a:noFill/>
          <a:extLst>
            <a:ext uri="{909E8E84-426E-40DD-AFC4-6F175D3DCCD1}">
              <a14:hiddenFill xmlns:a14="http://schemas.microsoft.com/office/drawing/2010/main">
                <a:solidFill>
                  <a:srgbClr val="FFFFFF"/>
                </a:solidFill>
              </a14:hiddenFill>
            </a:ext>
          </a:extLst>
        </p:spPr>
      </p:pic>
      <p:pic>
        <p:nvPicPr>
          <p:cNvPr id="7170" name="Picture 2" descr="C:\Users\ahmet\Desktop\katarakt-ultraviyole_clip_image0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9875" y="5467350"/>
            <a:ext cx="4457700" cy="1242946"/>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14239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7170"/>
                                        </p:tgtEl>
                                        <p:attrNameLst>
                                          <p:attrName>style.visibility</p:attrName>
                                        </p:attrNameLst>
                                      </p:cBhvr>
                                      <p:to>
                                        <p:strVal val="visible"/>
                                      </p:to>
                                    </p:set>
                                    <p:animEffect transition="in" filter="fade">
                                      <p:cBhvr>
                                        <p:cTn id="17" dur="500"/>
                                        <p:tgtEl>
                                          <p:spTgt spid="7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rPr>
              <a:t>FİZİKSEL RİSK ETMENLERİ / </a:t>
            </a:r>
            <a:r>
              <a:rPr lang="tr-TR" sz="32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SORULAR</a:t>
            </a:r>
            <a:endParaRPr lang="tr-TR" sz="32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3" name="Grup 62"/>
          <p:cNvGrpSpPr/>
          <p:nvPr/>
        </p:nvGrpSpPr>
        <p:grpSpPr>
          <a:xfrm>
            <a:off x="192217" y="1166475"/>
            <a:ext cx="8697325" cy="1569660"/>
            <a:chOff x="271530" y="2863832"/>
            <a:chExt cx="8697325" cy="1569660"/>
          </a:xfrm>
        </p:grpSpPr>
        <p:grpSp>
          <p:nvGrpSpPr>
            <p:cNvPr id="64" name="Grup 63"/>
            <p:cNvGrpSpPr/>
            <p:nvPr/>
          </p:nvGrpSpPr>
          <p:grpSpPr>
            <a:xfrm>
              <a:off x="271530" y="2909174"/>
              <a:ext cx="1482725" cy="1482725"/>
              <a:chOff x="326122" y="3086598"/>
              <a:chExt cx="1482725" cy="1482725"/>
            </a:xfrm>
          </p:grpSpPr>
          <p:grpSp>
            <p:nvGrpSpPr>
              <p:cNvPr id="66" name="Group 8"/>
              <p:cNvGrpSpPr>
                <a:grpSpLocks/>
              </p:cNvGrpSpPr>
              <p:nvPr/>
            </p:nvGrpSpPr>
            <p:grpSpPr bwMode="auto">
              <a:xfrm>
                <a:off x="326122" y="3086598"/>
                <a:ext cx="1482725" cy="1482725"/>
                <a:chOff x="1166" y="1342"/>
                <a:chExt cx="934" cy="934"/>
              </a:xfrm>
            </p:grpSpPr>
            <p:grpSp>
              <p:nvGrpSpPr>
                <p:cNvPr id="68" name="Group 9"/>
                <p:cNvGrpSpPr>
                  <a:grpSpLocks/>
                </p:cNvGrpSpPr>
                <p:nvPr/>
              </p:nvGrpSpPr>
              <p:grpSpPr bwMode="auto">
                <a:xfrm>
                  <a:off x="1166" y="1342"/>
                  <a:ext cx="934" cy="934"/>
                  <a:chOff x="1710" y="1035"/>
                  <a:chExt cx="2316" cy="2316"/>
                </a:xfrm>
              </p:grpSpPr>
              <p:grpSp>
                <p:nvGrpSpPr>
                  <p:cNvPr id="70" name="Group 10"/>
                  <p:cNvGrpSpPr>
                    <a:grpSpLocks/>
                  </p:cNvGrpSpPr>
                  <p:nvPr/>
                </p:nvGrpSpPr>
                <p:grpSpPr bwMode="auto">
                  <a:xfrm rot="3600000">
                    <a:off x="1710" y="1035"/>
                    <a:ext cx="2316" cy="2316"/>
                    <a:chOff x="1710" y="1035"/>
                    <a:chExt cx="2316" cy="2316"/>
                  </a:xfrm>
                </p:grpSpPr>
                <p:sp>
                  <p:nvSpPr>
                    <p:cNvPr id="75"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A90404"/>
                    </a:solidFill>
                    <a:ln w="12700">
                      <a:solidFill>
                        <a:srgbClr val="FFFFFF"/>
                      </a:solidFill>
                      <a:round/>
                      <a:headEnd/>
                      <a:tailEnd/>
                    </a:ln>
                  </p:spPr>
                  <p:txBody>
                    <a:bodyPr/>
                    <a:lstStyle/>
                    <a:p>
                      <a:endParaRPr lang="tr-TR">
                        <a:solidFill>
                          <a:srgbClr val="000000"/>
                        </a:solidFill>
                      </a:endParaRPr>
                    </a:p>
                  </p:txBody>
                </p:sp>
                <p:sp>
                  <p:nvSpPr>
                    <p:cNvPr id="76"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sp>
                  <p:nvSpPr>
                    <p:cNvPr id="77"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a:solidFill>
                          <a:srgbClr val="000000"/>
                        </a:solidFill>
                      </a:endParaRPr>
                    </a:p>
                  </p:txBody>
                </p:sp>
              </p:grpSp>
              <p:grpSp>
                <p:nvGrpSpPr>
                  <p:cNvPr id="71" name="Group 14"/>
                  <p:cNvGrpSpPr>
                    <a:grpSpLocks/>
                  </p:cNvGrpSpPr>
                  <p:nvPr/>
                </p:nvGrpSpPr>
                <p:grpSpPr bwMode="auto">
                  <a:xfrm rot="7200000">
                    <a:off x="2059" y="1386"/>
                    <a:ext cx="1616" cy="1614"/>
                    <a:chOff x="2060" y="1387"/>
                    <a:chExt cx="1616" cy="1614"/>
                  </a:xfrm>
                </p:grpSpPr>
                <p:sp>
                  <p:nvSpPr>
                    <p:cNvPr id="72"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3"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sp>
                  <p:nvSpPr>
                    <p:cNvPr id="74"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a:solidFill>
                          <a:srgbClr val="000000"/>
                        </a:solidFill>
                      </a:endParaRPr>
                    </a:p>
                  </p:txBody>
                </p:sp>
              </p:grpSp>
            </p:grpSp>
            <p:sp>
              <p:nvSpPr>
                <p:cNvPr id="69"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67" name="Text Box 45"/>
              <p:cNvSpPr txBox="1">
                <a:spLocks noChangeArrowheads="1"/>
              </p:cNvSpPr>
              <p:nvPr/>
            </p:nvSpPr>
            <p:spPr bwMode="auto">
              <a:xfrm>
                <a:off x="803982" y="3693663"/>
                <a:ext cx="550682" cy="246221"/>
              </a:xfrm>
              <a:prstGeom prst="rect">
                <a:avLst/>
              </a:prstGeom>
              <a:noFill/>
              <a:ln w="9525">
                <a:noFill/>
                <a:miter lim="800000"/>
                <a:headEnd/>
                <a:tailEnd/>
              </a:ln>
            </p:spPr>
            <p:txBody>
              <a:bodyPr wrap="square" lIns="0" tIns="0" rIns="0" bIns="0">
                <a:spAutoFit/>
              </a:bodyPr>
              <a:lstStyle/>
              <a:p>
                <a:pPr algn="ctr" defTabSz="801688">
                  <a:spcBef>
                    <a:spcPct val="20000"/>
                  </a:spcBef>
                </a:pPr>
                <a:r>
                  <a:rPr lang="tr-TR" sz="1600" b="1" noProof="1" smtClean="0">
                    <a:solidFill>
                      <a:srgbClr val="333333"/>
                    </a:solidFill>
                    <a:latin typeface="Calibri" pitchFamily="34" charset="0"/>
                    <a:cs typeface="Calibri" pitchFamily="34" charset="0"/>
                  </a:rPr>
                  <a:t>İGU</a:t>
                </a:r>
                <a:endParaRPr lang="de-DE" sz="1600" b="1" noProof="1">
                  <a:solidFill>
                    <a:srgbClr val="333333"/>
                  </a:solidFill>
                  <a:latin typeface="Calibri" pitchFamily="34" charset="0"/>
                  <a:cs typeface="Calibri" pitchFamily="34" charset="0"/>
                </a:endParaRPr>
              </a:p>
            </p:txBody>
          </p:sp>
        </p:grpSp>
        <p:sp>
          <p:nvSpPr>
            <p:cNvPr id="65" name="Dikdörtgen 64"/>
            <p:cNvSpPr>
              <a:spLocks/>
            </p:cNvSpPr>
            <p:nvPr/>
          </p:nvSpPr>
          <p:spPr>
            <a:xfrm>
              <a:off x="1817423" y="2863832"/>
              <a:ext cx="7151432" cy="1569660"/>
            </a:xfrm>
            <a:prstGeom prst="rect">
              <a:avLst/>
            </a:prstGeom>
            <a:solidFill>
              <a:schemeClr val="bg1">
                <a:lumMod val="95000"/>
              </a:schemeClr>
            </a:solidFill>
            <a:ln>
              <a:solidFill>
                <a:schemeClr val="bg1">
                  <a:lumMod val="75000"/>
                </a:schemeClr>
              </a:solidFill>
            </a:ln>
            <a:effectLst>
              <a:outerShdw blurRad="50800" dist="50800" dir="5400000" algn="ctr" rotWithShape="0">
                <a:schemeClr val="bg1">
                  <a:lumMod val="95000"/>
                </a:schemeClr>
              </a:outerShdw>
            </a:effectLst>
            <a:scene3d>
              <a:camera prst="orthographicFront"/>
              <a:lightRig rig="threePt" dir="t"/>
            </a:scene3d>
            <a:sp3d extrusionH="76200">
              <a:bevelT/>
              <a:extrusionClr>
                <a:schemeClr val="bg1">
                  <a:lumMod val="85000"/>
                </a:schemeClr>
              </a:extrusionClr>
            </a:sp3d>
          </p:spPr>
          <p:txBody>
            <a:bodyPr wrap="square">
              <a:spAutoFit/>
            </a:bodyPr>
            <a:lstStyle/>
            <a:p>
              <a:r>
                <a:rPr lang="tr-TR" sz="1600" b="1" i="1" dirty="0">
                  <a:solidFill>
                    <a:srgbClr val="000000"/>
                  </a:solidFill>
                  <a:latin typeface="Calibri" pitchFamily="34" charset="0"/>
                  <a:cs typeface="Calibri" pitchFamily="34" charset="0"/>
                </a:rPr>
                <a:t>İşyeri ortamında işçilerin radyasyondan </a:t>
              </a:r>
              <a:r>
                <a:rPr lang="tr-TR" sz="1600" b="1" i="1" dirty="0" smtClean="0">
                  <a:solidFill>
                    <a:srgbClr val="000000"/>
                  </a:solidFill>
                  <a:latin typeface="Calibri" pitchFamily="34" charset="0"/>
                  <a:cs typeface="Calibri" pitchFamily="34" charset="0"/>
                </a:rPr>
                <a:t>etkilenmesi </a:t>
              </a:r>
              <a:r>
                <a:rPr lang="tr-TR" sz="1600" b="1" i="1" dirty="0">
                  <a:solidFill>
                    <a:srgbClr val="000000"/>
                  </a:solidFill>
                  <a:latin typeface="Calibri" pitchFamily="34" charset="0"/>
                  <a:cs typeface="Calibri" pitchFamily="34" charset="0"/>
                </a:rPr>
                <a:t>açısından bakıldığında en az önemli olanı aşağıdakilerden hangisidir</a:t>
              </a:r>
              <a:r>
                <a:rPr lang="tr-TR" sz="1600" b="1" i="1" dirty="0" smtClean="0">
                  <a:solidFill>
                    <a:srgbClr val="000000"/>
                  </a:solidFill>
                  <a:latin typeface="Calibri" pitchFamily="34" charset="0"/>
                  <a:cs typeface="Calibri" pitchFamily="34" charset="0"/>
                </a:rPr>
                <a:t>?</a:t>
              </a:r>
            </a:p>
            <a:p>
              <a:pPr marL="800100" lvl="1" indent="-342900">
                <a:buFont typeface="+mj-lt"/>
                <a:buAutoNum type="alphaLcParenR"/>
              </a:pPr>
              <a:r>
                <a:rPr lang="tr-TR" sz="1600" i="1" dirty="0">
                  <a:solidFill>
                    <a:srgbClr val="000000"/>
                  </a:solidFill>
                  <a:latin typeface="Calibri" pitchFamily="34" charset="0"/>
                  <a:cs typeface="Calibri" pitchFamily="34" charset="0"/>
                </a:rPr>
                <a:t>Alfa ışınları</a:t>
              </a:r>
            </a:p>
            <a:p>
              <a:pPr marL="800100" lvl="1" indent="-342900">
                <a:buFont typeface="+mj-lt"/>
                <a:buAutoNum type="alphaLcParenR"/>
              </a:pPr>
              <a:r>
                <a:rPr lang="tr-TR" sz="1600" i="1" dirty="0" smtClean="0">
                  <a:solidFill>
                    <a:srgbClr val="000000"/>
                  </a:solidFill>
                  <a:latin typeface="Calibri" pitchFamily="34" charset="0"/>
                  <a:cs typeface="Calibri" pitchFamily="34" charset="0"/>
                </a:rPr>
                <a:t>Gama </a:t>
              </a:r>
              <a:r>
                <a:rPr lang="tr-TR" sz="1600" i="1" dirty="0">
                  <a:solidFill>
                    <a:srgbClr val="000000"/>
                  </a:solidFill>
                  <a:latin typeface="Calibri" pitchFamily="34" charset="0"/>
                  <a:cs typeface="Calibri" pitchFamily="34" charset="0"/>
                </a:rPr>
                <a:t>ışınları</a:t>
              </a:r>
            </a:p>
            <a:p>
              <a:pPr marL="800100" lvl="1" indent="-342900">
                <a:buFont typeface="+mj-lt"/>
                <a:buAutoNum type="alphaLcParenR"/>
              </a:pPr>
              <a:r>
                <a:rPr lang="tr-TR" sz="1600" i="1" dirty="0" smtClean="0">
                  <a:solidFill>
                    <a:srgbClr val="FF0000"/>
                  </a:solidFill>
                  <a:latin typeface="Calibri" pitchFamily="34" charset="0"/>
                  <a:cs typeface="Calibri" pitchFamily="34" charset="0"/>
                </a:rPr>
                <a:t>Enfraruj </a:t>
              </a:r>
              <a:r>
                <a:rPr lang="tr-TR" sz="1600" i="1" dirty="0">
                  <a:solidFill>
                    <a:srgbClr val="FF0000"/>
                  </a:solidFill>
                  <a:latin typeface="Calibri" pitchFamily="34" charset="0"/>
                  <a:cs typeface="Calibri" pitchFamily="34" charset="0"/>
                </a:rPr>
                <a:t>(kızılötesi) ışınları</a:t>
              </a:r>
            </a:p>
            <a:p>
              <a:pPr marL="800100" lvl="1" indent="-342900">
                <a:buFont typeface="+mj-lt"/>
                <a:buAutoNum type="alphaLcParenR"/>
              </a:pPr>
              <a:r>
                <a:rPr lang="tr-TR" sz="1600" i="1" dirty="0" smtClean="0">
                  <a:solidFill>
                    <a:srgbClr val="000000"/>
                  </a:solidFill>
                  <a:latin typeface="Calibri" pitchFamily="34" charset="0"/>
                  <a:cs typeface="Calibri" pitchFamily="34" charset="0"/>
                </a:rPr>
                <a:t>Ultraviyole </a:t>
              </a:r>
              <a:r>
                <a:rPr lang="tr-TR" sz="1600" i="1" dirty="0">
                  <a:solidFill>
                    <a:srgbClr val="000000"/>
                  </a:solidFill>
                  <a:latin typeface="Calibri" pitchFamily="34" charset="0"/>
                  <a:cs typeface="Calibri" pitchFamily="34" charset="0"/>
                </a:rPr>
                <a:t>(morötesi) </a:t>
              </a:r>
              <a:r>
                <a:rPr lang="tr-TR" sz="1600" i="1" dirty="0" smtClean="0">
                  <a:solidFill>
                    <a:srgbClr val="000000"/>
                  </a:solidFill>
                  <a:latin typeface="Calibri" pitchFamily="34" charset="0"/>
                  <a:cs typeface="Calibri" pitchFamily="34" charset="0"/>
                </a:rPr>
                <a:t>ışınları</a:t>
              </a:r>
              <a:endParaRPr lang="tr-TR" sz="1600" i="1" dirty="0">
                <a:solidFill>
                  <a:srgbClr val="000000"/>
                </a:solidFill>
                <a:latin typeface="Calibri" pitchFamily="34" charset="0"/>
                <a:cs typeface="Calibri" pitchFamily="34" charset="0"/>
              </a:endParaRPr>
            </a:p>
          </p:txBody>
        </p:sp>
      </p:grpSp>
    </p:spTree>
    <p:extLst>
      <p:ext uri="{BB962C8B-B14F-4D97-AF65-F5344CB8AC3E}">
        <p14:creationId xmlns:p14="http://schemas.microsoft.com/office/powerpoint/2010/main" val="3970391705"/>
      </p:ext>
    </p:extLst>
  </p:cSld>
  <p:clrMapOvr>
    <a:masterClrMapping/>
  </p:clrMapOvr>
  <p:transition>
    <p:fade/>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RADYO DALGALARI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Dalga </a:t>
            </a:r>
            <a:r>
              <a:rPr lang="tr-TR" sz="2000" i="1" dirty="0">
                <a:solidFill>
                  <a:srgbClr val="000000"/>
                </a:solidFill>
                <a:latin typeface="Calibri" pitchFamily="34" charset="0"/>
                <a:cs typeface="Calibri" pitchFamily="34" charset="0"/>
              </a:rPr>
              <a:t>boyları </a:t>
            </a:r>
            <a:r>
              <a:rPr lang="tr-TR" sz="2000" b="1" i="1" dirty="0">
                <a:solidFill>
                  <a:srgbClr val="000000"/>
                </a:solidFill>
                <a:latin typeface="Calibri" pitchFamily="34" charset="0"/>
                <a:cs typeface="Calibri" pitchFamily="34" charset="0"/>
              </a:rPr>
              <a:t>birkaç milimetreden </a:t>
            </a:r>
            <a:r>
              <a:rPr lang="tr-TR" sz="2000" b="1" i="1" dirty="0" smtClean="0">
                <a:solidFill>
                  <a:srgbClr val="000000"/>
                </a:solidFill>
                <a:latin typeface="Calibri" pitchFamily="34" charset="0"/>
                <a:cs typeface="Calibri" pitchFamily="34" charset="0"/>
              </a:rPr>
              <a:t>1km’</a:t>
            </a:r>
            <a:r>
              <a:rPr lang="tr-TR" sz="2000" i="1" dirty="0" smtClean="0">
                <a:solidFill>
                  <a:srgbClr val="000000"/>
                </a:solidFill>
                <a:latin typeface="Calibri" pitchFamily="34" charset="0"/>
                <a:cs typeface="Calibri" pitchFamily="34" charset="0"/>
              </a:rPr>
              <a:t>ye </a:t>
            </a:r>
            <a:r>
              <a:rPr lang="tr-TR" sz="2000" i="1" dirty="0">
                <a:solidFill>
                  <a:srgbClr val="000000"/>
                </a:solidFill>
                <a:latin typeface="Calibri" pitchFamily="34" charset="0"/>
                <a:cs typeface="Calibri" pitchFamily="34" charset="0"/>
              </a:rPr>
              <a:t>kadar uzanır.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Radar</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sistemlerinde dalga boyları </a:t>
            </a:r>
            <a:r>
              <a:rPr lang="tr-TR" sz="2000" b="1" i="1" dirty="0" smtClean="0">
                <a:solidFill>
                  <a:srgbClr val="000000"/>
                </a:solidFill>
                <a:latin typeface="Calibri" pitchFamily="34" charset="0"/>
                <a:cs typeface="Calibri" pitchFamily="34" charset="0"/>
              </a:rPr>
              <a:t>3-25cm</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arasındaki mikrodalgalardan yararlanılır.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9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Mikrodalga </a:t>
            </a:r>
            <a:r>
              <a:rPr lang="tr-TR" sz="2000" i="1" dirty="0">
                <a:solidFill>
                  <a:srgbClr val="000000"/>
                </a:solidFill>
                <a:latin typeface="Calibri" pitchFamily="34" charset="0"/>
                <a:cs typeface="Calibri" pitchFamily="34" charset="0"/>
              </a:rPr>
              <a:t>fırınlarda kullanılan ışınların dalga boyları genellikle </a:t>
            </a:r>
            <a:r>
              <a:rPr lang="tr-TR" sz="2000" b="1" i="1" dirty="0" smtClean="0">
                <a:solidFill>
                  <a:srgbClr val="000000"/>
                </a:solidFill>
                <a:latin typeface="Calibri" pitchFamily="34" charset="0"/>
                <a:cs typeface="Calibri" pitchFamily="34" charset="0"/>
              </a:rPr>
              <a:t>12cm</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dolayındadır.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9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Televizyon</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yayınlarında ise, </a:t>
            </a:r>
            <a:r>
              <a:rPr lang="tr-TR" sz="2000" b="1" i="1" dirty="0" smtClean="0">
                <a:solidFill>
                  <a:srgbClr val="000000"/>
                </a:solidFill>
                <a:latin typeface="Calibri" pitchFamily="34" charset="0"/>
                <a:cs typeface="Calibri" pitchFamily="34" charset="0"/>
              </a:rPr>
              <a:t>1km</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ya da daha uzun olan radyo dalgaları kullanılır.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RADYO DALGALARI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6146" name="Picture 2" descr="D:\DOKTOR\9-ISTUZMAN\1-EĞİTİM KURUMU\1. İstanbuluzman\ZZResim\Resim-İkon\radio (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575" y="2001363"/>
            <a:ext cx="568800" cy="568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108288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12"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Tanısı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9297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55886" y="447675"/>
            <a:ext cx="3414713" cy="2582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791844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TANISI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4" name="Grup 23"/>
          <p:cNvGrpSpPr/>
          <p:nvPr/>
        </p:nvGrpSpPr>
        <p:grpSpPr>
          <a:xfrm>
            <a:off x="2771775" y="2030412"/>
            <a:ext cx="6029325" cy="3258712"/>
            <a:chOff x="395288" y="1887538"/>
            <a:chExt cx="9067800" cy="4789592"/>
          </a:xfrm>
        </p:grpSpPr>
        <p:sp>
          <p:nvSpPr>
            <p:cNvPr id="26" name="Freeform 2"/>
            <p:cNvSpPr>
              <a:spLocks/>
            </p:cNvSpPr>
            <p:nvPr/>
          </p:nvSpPr>
          <p:spPr bwMode="auto">
            <a:xfrm>
              <a:off x="2533651" y="2016126"/>
              <a:ext cx="5302250" cy="4457700"/>
            </a:xfrm>
            <a:custGeom>
              <a:avLst/>
              <a:gdLst>
                <a:gd name="T0" fmla="*/ 2147483647 w 3619"/>
                <a:gd name="T1" fmla="*/ 2147483647 h 2808"/>
                <a:gd name="T2" fmla="*/ 2147483647 w 3619"/>
                <a:gd name="T3" fmla="*/ 2147483647 h 2808"/>
                <a:gd name="T4" fmla="*/ 2147483647 w 3619"/>
                <a:gd name="T5" fmla="*/ 2147483647 h 2808"/>
                <a:gd name="T6" fmla="*/ 2147483647 w 3619"/>
                <a:gd name="T7" fmla="*/ 2147483647 h 2808"/>
                <a:gd name="T8" fmla="*/ 2147483647 w 3619"/>
                <a:gd name="T9" fmla="*/ 2147483647 h 2808"/>
                <a:gd name="T10" fmla="*/ 2147483647 w 3619"/>
                <a:gd name="T11" fmla="*/ 2147483647 h 2808"/>
                <a:gd name="T12" fmla="*/ 2147483647 w 3619"/>
                <a:gd name="T13" fmla="*/ 2147483647 h 2808"/>
                <a:gd name="T14" fmla="*/ 2147483647 w 3619"/>
                <a:gd name="T15" fmla="*/ 2147483647 h 2808"/>
                <a:gd name="T16" fmla="*/ 2147483647 w 3619"/>
                <a:gd name="T17" fmla="*/ 2147483647 h 2808"/>
                <a:gd name="T18" fmla="*/ 2147483647 w 3619"/>
                <a:gd name="T19" fmla="*/ 2147483647 h 2808"/>
                <a:gd name="T20" fmla="*/ 2147483647 w 3619"/>
                <a:gd name="T21" fmla="*/ 2147483647 h 2808"/>
                <a:gd name="T22" fmla="*/ 2147483647 w 3619"/>
                <a:gd name="T23" fmla="*/ 2147483647 h 2808"/>
                <a:gd name="T24" fmla="*/ 2147483647 w 3619"/>
                <a:gd name="T25" fmla="*/ 2147483647 h 2808"/>
                <a:gd name="T26" fmla="*/ 2147483647 w 3619"/>
                <a:gd name="T27" fmla="*/ 2147483647 h 2808"/>
                <a:gd name="T28" fmla="*/ 2147483647 w 3619"/>
                <a:gd name="T29" fmla="*/ 2147483647 h 2808"/>
                <a:gd name="T30" fmla="*/ 2147483647 w 3619"/>
                <a:gd name="T31" fmla="*/ 2147483647 h 2808"/>
                <a:gd name="T32" fmla="*/ 2147483647 w 3619"/>
                <a:gd name="T33" fmla="*/ 2147483647 h 2808"/>
                <a:gd name="T34" fmla="*/ 2147483647 w 3619"/>
                <a:gd name="T35" fmla="*/ 2147483647 h 2808"/>
                <a:gd name="T36" fmla="*/ 2147483647 w 3619"/>
                <a:gd name="T37" fmla="*/ 2147483647 h 2808"/>
                <a:gd name="T38" fmla="*/ 2147483647 w 3619"/>
                <a:gd name="T39" fmla="*/ 2147483647 h 2808"/>
                <a:gd name="T40" fmla="*/ 2147483647 w 3619"/>
                <a:gd name="T41" fmla="*/ 2147483647 h 2808"/>
                <a:gd name="T42" fmla="*/ 2147483647 w 3619"/>
                <a:gd name="T43" fmla="*/ 2147483647 h 2808"/>
                <a:gd name="T44" fmla="*/ 2147483647 w 3619"/>
                <a:gd name="T45" fmla="*/ 2147483647 h 2808"/>
                <a:gd name="T46" fmla="*/ 2147483647 w 3619"/>
                <a:gd name="T47" fmla="*/ 2147483647 h 2808"/>
                <a:gd name="T48" fmla="*/ 2147483647 w 3619"/>
                <a:gd name="T49" fmla="*/ 2147483647 h 2808"/>
                <a:gd name="T50" fmla="*/ 2147483647 w 3619"/>
                <a:gd name="T51" fmla="*/ 2147483647 h 2808"/>
                <a:gd name="T52" fmla="*/ 2147483647 w 3619"/>
                <a:gd name="T53" fmla="*/ 2147483647 h 2808"/>
                <a:gd name="T54" fmla="*/ 2147483647 w 3619"/>
                <a:gd name="T55" fmla="*/ 2147483647 h 2808"/>
                <a:gd name="T56" fmla="*/ 2147483647 w 3619"/>
                <a:gd name="T57" fmla="*/ 2147483647 h 2808"/>
                <a:gd name="T58" fmla="*/ 2147483647 w 3619"/>
                <a:gd name="T59" fmla="*/ 2147483647 h 2808"/>
                <a:gd name="T60" fmla="*/ 2147483647 w 3619"/>
                <a:gd name="T61" fmla="*/ 2147483647 h 2808"/>
                <a:gd name="T62" fmla="*/ 2147483647 w 3619"/>
                <a:gd name="T63" fmla="*/ 2147483647 h 2808"/>
                <a:gd name="T64" fmla="*/ 2147483647 w 3619"/>
                <a:gd name="T65" fmla="*/ 2147483647 h 2808"/>
                <a:gd name="T66" fmla="*/ 2147483647 w 3619"/>
                <a:gd name="T67" fmla="*/ 2147483647 h 2808"/>
                <a:gd name="T68" fmla="*/ 2147483647 w 3619"/>
                <a:gd name="T69" fmla="*/ 2147483647 h 2808"/>
                <a:gd name="T70" fmla="*/ 2147483647 w 3619"/>
                <a:gd name="T71" fmla="*/ 2147483647 h 2808"/>
                <a:gd name="T72" fmla="*/ 2147483647 w 3619"/>
                <a:gd name="T73" fmla="*/ 2147483647 h 2808"/>
                <a:gd name="T74" fmla="*/ 2147483647 w 3619"/>
                <a:gd name="T75" fmla="*/ 2147483647 h 2808"/>
                <a:gd name="T76" fmla="*/ 2147483647 w 3619"/>
                <a:gd name="T77" fmla="*/ 2147483647 h 2808"/>
                <a:gd name="T78" fmla="*/ 2147483647 w 3619"/>
                <a:gd name="T79" fmla="*/ 2147483647 h 2808"/>
                <a:gd name="T80" fmla="*/ 2147483647 w 3619"/>
                <a:gd name="T81" fmla="*/ 2147483647 h 2808"/>
                <a:gd name="T82" fmla="*/ 2147483647 w 3619"/>
                <a:gd name="T83" fmla="*/ 2147483647 h 2808"/>
                <a:gd name="T84" fmla="*/ 2147483647 w 3619"/>
                <a:gd name="T85" fmla="*/ 2147483647 h 2808"/>
                <a:gd name="T86" fmla="*/ 2147483647 w 3619"/>
                <a:gd name="T87" fmla="*/ 2147483647 h 2808"/>
                <a:gd name="T88" fmla="*/ 2147483647 w 3619"/>
                <a:gd name="T89" fmla="*/ 2147483647 h 2808"/>
                <a:gd name="T90" fmla="*/ 2147483647 w 3619"/>
                <a:gd name="T91" fmla="*/ 2147483647 h 2808"/>
                <a:gd name="T92" fmla="*/ 2147483647 w 3619"/>
                <a:gd name="T93" fmla="*/ 2147483647 h 2808"/>
                <a:gd name="T94" fmla="*/ 2147483647 w 3619"/>
                <a:gd name="T95" fmla="*/ 2147483647 h 2808"/>
                <a:gd name="T96" fmla="*/ 0 w 3619"/>
                <a:gd name="T97" fmla="*/ 2147483647 h 2808"/>
                <a:gd name="T98" fmla="*/ 2147483647 w 3619"/>
                <a:gd name="T99" fmla="*/ 2147483647 h 2808"/>
                <a:gd name="T100" fmla="*/ 2147483647 w 3619"/>
                <a:gd name="T101" fmla="*/ 2147483647 h 2808"/>
                <a:gd name="T102" fmla="*/ 2147483647 w 3619"/>
                <a:gd name="T103" fmla="*/ 2147483647 h 2808"/>
                <a:gd name="T104" fmla="*/ 2147483647 w 3619"/>
                <a:gd name="T105" fmla="*/ 2147483647 h 2808"/>
                <a:gd name="T106" fmla="*/ 2147483647 w 3619"/>
                <a:gd name="T107" fmla="*/ 2147483647 h 2808"/>
                <a:gd name="T108" fmla="*/ 2147483647 w 3619"/>
                <a:gd name="T109" fmla="*/ 2147483647 h 2808"/>
                <a:gd name="T110" fmla="*/ 2147483647 w 3619"/>
                <a:gd name="T111" fmla="*/ 2147483647 h 2808"/>
                <a:gd name="T112" fmla="*/ 2147483647 w 3619"/>
                <a:gd name="T113" fmla="*/ 2147483647 h 28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19"/>
                <a:gd name="T172" fmla="*/ 0 h 2808"/>
                <a:gd name="T173" fmla="*/ 3619 w 3619"/>
                <a:gd name="T174" fmla="*/ 2808 h 28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19" h="2808">
                  <a:moveTo>
                    <a:pt x="153" y="111"/>
                  </a:moveTo>
                  <a:lnTo>
                    <a:pt x="177" y="91"/>
                  </a:lnTo>
                  <a:lnTo>
                    <a:pt x="190" y="91"/>
                  </a:lnTo>
                  <a:lnTo>
                    <a:pt x="204" y="91"/>
                  </a:lnTo>
                  <a:lnTo>
                    <a:pt x="223" y="91"/>
                  </a:lnTo>
                  <a:lnTo>
                    <a:pt x="459" y="97"/>
                  </a:lnTo>
                  <a:lnTo>
                    <a:pt x="511" y="97"/>
                  </a:lnTo>
                  <a:lnTo>
                    <a:pt x="558" y="97"/>
                  </a:lnTo>
                  <a:lnTo>
                    <a:pt x="617" y="91"/>
                  </a:lnTo>
                  <a:lnTo>
                    <a:pt x="676" y="91"/>
                  </a:lnTo>
                  <a:lnTo>
                    <a:pt x="728" y="91"/>
                  </a:lnTo>
                  <a:lnTo>
                    <a:pt x="801" y="79"/>
                  </a:lnTo>
                  <a:lnTo>
                    <a:pt x="867" y="79"/>
                  </a:lnTo>
                  <a:lnTo>
                    <a:pt x="925" y="73"/>
                  </a:lnTo>
                  <a:lnTo>
                    <a:pt x="998" y="67"/>
                  </a:lnTo>
                  <a:lnTo>
                    <a:pt x="1056" y="67"/>
                  </a:lnTo>
                  <a:lnTo>
                    <a:pt x="1110" y="55"/>
                  </a:lnTo>
                  <a:lnTo>
                    <a:pt x="1168" y="55"/>
                  </a:lnTo>
                  <a:lnTo>
                    <a:pt x="1221" y="49"/>
                  </a:lnTo>
                  <a:lnTo>
                    <a:pt x="1267" y="49"/>
                  </a:lnTo>
                  <a:lnTo>
                    <a:pt x="1313" y="49"/>
                  </a:lnTo>
                  <a:lnTo>
                    <a:pt x="1536" y="25"/>
                  </a:lnTo>
                  <a:lnTo>
                    <a:pt x="1575" y="25"/>
                  </a:lnTo>
                  <a:lnTo>
                    <a:pt x="1616" y="19"/>
                  </a:lnTo>
                  <a:lnTo>
                    <a:pt x="1648" y="19"/>
                  </a:lnTo>
                  <a:lnTo>
                    <a:pt x="1687" y="19"/>
                  </a:lnTo>
                  <a:lnTo>
                    <a:pt x="1721" y="13"/>
                  </a:lnTo>
                  <a:lnTo>
                    <a:pt x="1760" y="13"/>
                  </a:lnTo>
                  <a:lnTo>
                    <a:pt x="1786" y="13"/>
                  </a:lnTo>
                  <a:lnTo>
                    <a:pt x="1818" y="7"/>
                  </a:lnTo>
                  <a:lnTo>
                    <a:pt x="1963" y="0"/>
                  </a:lnTo>
                  <a:lnTo>
                    <a:pt x="1989" y="0"/>
                  </a:lnTo>
                  <a:lnTo>
                    <a:pt x="2022" y="0"/>
                  </a:lnTo>
                  <a:lnTo>
                    <a:pt x="2056" y="0"/>
                  </a:lnTo>
                  <a:lnTo>
                    <a:pt x="2095" y="13"/>
                  </a:lnTo>
                  <a:lnTo>
                    <a:pt x="2114" y="13"/>
                  </a:lnTo>
                  <a:lnTo>
                    <a:pt x="2187" y="13"/>
                  </a:lnTo>
                  <a:lnTo>
                    <a:pt x="2371" y="31"/>
                  </a:lnTo>
                  <a:lnTo>
                    <a:pt x="2403" y="37"/>
                  </a:lnTo>
                  <a:lnTo>
                    <a:pt x="2416" y="37"/>
                  </a:lnTo>
                  <a:lnTo>
                    <a:pt x="2436" y="37"/>
                  </a:lnTo>
                  <a:lnTo>
                    <a:pt x="2449" y="37"/>
                  </a:lnTo>
                  <a:lnTo>
                    <a:pt x="2462" y="37"/>
                  </a:lnTo>
                  <a:lnTo>
                    <a:pt x="2495" y="43"/>
                  </a:lnTo>
                  <a:lnTo>
                    <a:pt x="2508" y="43"/>
                  </a:lnTo>
                  <a:lnTo>
                    <a:pt x="2521" y="43"/>
                  </a:lnTo>
                  <a:lnTo>
                    <a:pt x="2541" y="43"/>
                  </a:lnTo>
                  <a:lnTo>
                    <a:pt x="2554" y="43"/>
                  </a:lnTo>
                  <a:lnTo>
                    <a:pt x="2653" y="55"/>
                  </a:lnTo>
                  <a:lnTo>
                    <a:pt x="2679" y="55"/>
                  </a:lnTo>
                  <a:lnTo>
                    <a:pt x="2706" y="55"/>
                  </a:lnTo>
                  <a:lnTo>
                    <a:pt x="2732" y="55"/>
                  </a:lnTo>
                  <a:lnTo>
                    <a:pt x="2745" y="55"/>
                  </a:lnTo>
                  <a:lnTo>
                    <a:pt x="2758" y="55"/>
                  </a:lnTo>
                  <a:lnTo>
                    <a:pt x="2771" y="55"/>
                  </a:lnTo>
                  <a:lnTo>
                    <a:pt x="2895" y="49"/>
                  </a:lnTo>
                  <a:lnTo>
                    <a:pt x="2929" y="49"/>
                  </a:lnTo>
                  <a:lnTo>
                    <a:pt x="2955" y="49"/>
                  </a:lnTo>
                  <a:lnTo>
                    <a:pt x="2974" y="49"/>
                  </a:lnTo>
                  <a:lnTo>
                    <a:pt x="3000" y="49"/>
                  </a:lnTo>
                  <a:lnTo>
                    <a:pt x="3013" y="49"/>
                  </a:lnTo>
                  <a:lnTo>
                    <a:pt x="3040" y="55"/>
                  </a:lnTo>
                  <a:lnTo>
                    <a:pt x="3066" y="55"/>
                  </a:lnTo>
                  <a:lnTo>
                    <a:pt x="3230" y="55"/>
                  </a:lnTo>
                  <a:lnTo>
                    <a:pt x="3257" y="55"/>
                  </a:lnTo>
                  <a:lnTo>
                    <a:pt x="3270" y="55"/>
                  </a:lnTo>
                  <a:lnTo>
                    <a:pt x="3283" y="61"/>
                  </a:lnTo>
                  <a:lnTo>
                    <a:pt x="3290" y="73"/>
                  </a:lnTo>
                  <a:lnTo>
                    <a:pt x="3303" y="79"/>
                  </a:lnTo>
                  <a:lnTo>
                    <a:pt x="3329" y="103"/>
                  </a:lnTo>
                  <a:lnTo>
                    <a:pt x="3349" y="116"/>
                  </a:lnTo>
                  <a:lnTo>
                    <a:pt x="3362" y="134"/>
                  </a:lnTo>
                  <a:lnTo>
                    <a:pt x="3375" y="152"/>
                  </a:lnTo>
                  <a:lnTo>
                    <a:pt x="3382" y="164"/>
                  </a:lnTo>
                  <a:lnTo>
                    <a:pt x="3447" y="249"/>
                  </a:lnTo>
                  <a:lnTo>
                    <a:pt x="3454" y="261"/>
                  </a:lnTo>
                  <a:lnTo>
                    <a:pt x="3461" y="285"/>
                  </a:lnTo>
                  <a:lnTo>
                    <a:pt x="3467" y="310"/>
                  </a:lnTo>
                  <a:lnTo>
                    <a:pt x="3487" y="334"/>
                  </a:lnTo>
                  <a:lnTo>
                    <a:pt x="3493" y="352"/>
                  </a:lnTo>
                  <a:lnTo>
                    <a:pt x="3500" y="376"/>
                  </a:lnTo>
                  <a:lnTo>
                    <a:pt x="3513" y="388"/>
                  </a:lnTo>
                  <a:lnTo>
                    <a:pt x="3519" y="413"/>
                  </a:lnTo>
                  <a:lnTo>
                    <a:pt x="3572" y="546"/>
                  </a:lnTo>
                  <a:lnTo>
                    <a:pt x="3579" y="582"/>
                  </a:lnTo>
                  <a:lnTo>
                    <a:pt x="3598" y="649"/>
                  </a:lnTo>
                  <a:lnTo>
                    <a:pt x="3605" y="691"/>
                  </a:lnTo>
                  <a:lnTo>
                    <a:pt x="3605" y="734"/>
                  </a:lnTo>
                  <a:lnTo>
                    <a:pt x="3611" y="770"/>
                  </a:lnTo>
                  <a:lnTo>
                    <a:pt x="3611" y="813"/>
                  </a:lnTo>
                  <a:lnTo>
                    <a:pt x="3611" y="861"/>
                  </a:lnTo>
                  <a:lnTo>
                    <a:pt x="3618" y="903"/>
                  </a:lnTo>
                  <a:lnTo>
                    <a:pt x="3618" y="958"/>
                  </a:lnTo>
                  <a:lnTo>
                    <a:pt x="3618" y="1000"/>
                  </a:lnTo>
                  <a:lnTo>
                    <a:pt x="3611" y="1055"/>
                  </a:lnTo>
                  <a:lnTo>
                    <a:pt x="3605" y="1110"/>
                  </a:lnTo>
                  <a:lnTo>
                    <a:pt x="3605" y="1152"/>
                  </a:lnTo>
                  <a:lnTo>
                    <a:pt x="3566" y="1503"/>
                  </a:lnTo>
                  <a:lnTo>
                    <a:pt x="3552" y="1552"/>
                  </a:lnTo>
                  <a:lnTo>
                    <a:pt x="3545" y="1594"/>
                  </a:lnTo>
                  <a:lnTo>
                    <a:pt x="3539" y="1655"/>
                  </a:lnTo>
                  <a:lnTo>
                    <a:pt x="3539" y="1697"/>
                  </a:lnTo>
                  <a:lnTo>
                    <a:pt x="3539" y="1746"/>
                  </a:lnTo>
                  <a:lnTo>
                    <a:pt x="3532" y="1794"/>
                  </a:lnTo>
                  <a:lnTo>
                    <a:pt x="3545" y="1837"/>
                  </a:lnTo>
                  <a:lnTo>
                    <a:pt x="3552" y="1873"/>
                  </a:lnTo>
                  <a:lnTo>
                    <a:pt x="3598" y="2073"/>
                  </a:lnTo>
                  <a:lnTo>
                    <a:pt x="3598" y="2097"/>
                  </a:lnTo>
                  <a:lnTo>
                    <a:pt x="3605" y="2116"/>
                  </a:lnTo>
                  <a:lnTo>
                    <a:pt x="3605" y="2140"/>
                  </a:lnTo>
                  <a:lnTo>
                    <a:pt x="3605" y="2164"/>
                  </a:lnTo>
                  <a:lnTo>
                    <a:pt x="3605" y="2182"/>
                  </a:lnTo>
                  <a:lnTo>
                    <a:pt x="3605" y="2207"/>
                  </a:lnTo>
                  <a:lnTo>
                    <a:pt x="3605" y="2231"/>
                  </a:lnTo>
                  <a:lnTo>
                    <a:pt x="3592" y="2382"/>
                  </a:lnTo>
                  <a:lnTo>
                    <a:pt x="3585" y="2407"/>
                  </a:lnTo>
                  <a:lnTo>
                    <a:pt x="3585" y="2419"/>
                  </a:lnTo>
                  <a:lnTo>
                    <a:pt x="3579" y="2431"/>
                  </a:lnTo>
                  <a:lnTo>
                    <a:pt x="3572" y="2449"/>
                  </a:lnTo>
                  <a:lnTo>
                    <a:pt x="3572" y="2467"/>
                  </a:lnTo>
                  <a:lnTo>
                    <a:pt x="3566" y="2479"/>
                  </a:lnTo>
                  <a:lnTo>
                    <a:pt x="3454" y="2516"/>
                  </a:lnTo>
                  <a:lnTo>
                    <a:pt x="3414" y="2528"/>
                  </a:lnTo>
                  <a:lnTo>
                    <a:pt x="3349" y="2540"/>
                  </a:lnTo>
                  <a:lnTo>
                    <a:pt x="3322" y="2552"/>
                  </a:lnTo>
                  <a:lnTo>
                    <a:pt x="3296" y="2558"/>
                  </a:lnTo>
                  <a:lnTo>
                    <a:pt x="3270" y="2558"/>
                  </a:lnTo>
                  <a:lnTo>
                    <a:pt x="3257" y="2558"/>
                  </a:lnTo>
                  <a:lnTo>
                    <a:pt x="3224" y="2546"/>
                  </a:lnTo>
                  <a:lnTo>
                    <a:pt x="3211" y="2540"/>
                  </a:lnTo>
                  <a:lnTo>
                    <a:pt x="3191" y="2540"/>
                  </a:lnTo>
                  <a:lnTo>
                    <a:pt x="3178" y="2534"/>
                  </a:lnTo>
                  <a:lnTo>
                    <a:pt x="3159" y="2528"/>
                  </a:lnTo>
                  <a:lnTo>
                    <a:pt x="3146" y="2528"/>
                  </a:lnTo>
                  <a:lnTo>
                    <a:pt x="3133" y="2528"/>
                  </a:lnTo>
                  <a:lnTo>
                    <a:pt x="3118" y="2528"/>
                  </a:lnTo>
                  <a:lnTo>
                    <a:pt x="3105" y="2528"/>
                  </a:lnTo>
                  <a:lnTo>
                    <a:pt x="3086" y="2528"/>
                  </a:lnTo>
                  <a:lnTo>
                    <a:pt x="3066" y="2528"/>
                  </a:lnTo>
                  <a:lnTo>
                    <a:pt x="3047" y="2540"/>
                  </a:lnTo>
                  <a:lnTo>
                    <a:pt x="3034" y="2546"/>
                  </a:lnTo>
                  <a:lnTo>
                    <a:pt x="2987" y="2546"/>
                  </a:lnTo>
                  <a:lnTo>
                    <a:pt x="2974" y="2546"/>
                  </a:lnTo>
                  <a:lnTo>
                    <a:pt x="2961" y="2546"/>
                  </a:lnTo>
                  <a:lnTo>
                    <a:pt x="2948" y="2546"/>
                  </a:lnTo>
                  <a:lnTo>
                    <a:pt x="2916" y="2540"/>
                  </a:lnTo>
                  <a:lnTo>
                    <a:pt x="2902" y="2540"/>
                  </a:lnTo>
                  <a:lnTo>
                    <a:pt x="2889" y="2534"/>
                  </a:lnTo>
                  <a:lnTo>
                    <a:pt x="2869" y="2540"/>
                  </a:lnTo>
                  <a:lnTo>
                    <a:pt x="2843" y="2546"/>
                  </a:lnTo>
                  <a:lnTo>
                    <a:pt x="2817" y="2546"/>
                  </a:lnTo>
                  <a:lnTo>
                    <a:pt x="2784" y="2552"/>
                  </a:lnTo>
                  <a:lnTo>
                    <a:pt x="2764" y="2558"/>
                  </a:lnTo>
                  <a:lnTo>
                    <a:pt x="2732" y="2564"/>
                  </a:lnTo>
                  <a:lnTo>
                    <a:pt x="2693" y="2576"/>
                  </a:lnTo>
                  <a:lnTo>
                    <a:pt x="2666" y="2576"/>
                  </a:lnTo>
                  <a:lnTo>
                    <a:pt x="2627" y="2582"/>
                  </a:lnTo>
                  <a:lnTo>
                    <a:pt x="2594" y="2582"/>
                  </a:lnTo>
                  <a:lnTo>
                    <a:pt x="2560" y="2588"/>
                  </a:lnTo>
                  <a:lnTo>
                    <a:pt x="2397" y="2594"/>
                  </a:lnTo>
                  <a:lnTo>
                    <a:pt x="2371" y="2607"/>
                  </a:lnTo>
                  <a:lnTo>
                    <a:pt x="2357" y="2613"/>
                  </a:lnTo>
                  <a:lnTo>
                    <a:pt x="2331" y="2619"/>
                  </a:lnTo>
                  <a:lnTo>
                    <a:pt x="2298" y="2625"/>
                  </a:lnTo>
                  <a:lnTo>
                    <a:pt x="2245" y="2625"/>
                  </a:lnTo>
                  <a:lnTo>
                    <a:pt x="2219" y="2625"/>
                  </a:lnTo>
                  <a:lnTo>
                    <a:pt x="2200" y="2625"/>
                  </a:lnTo>
                  <a:lnTo>
                    <a:pt x="2187" y="2625"/>
                  </a:lnTo>
                  <a:lnTo>
                    <a:pt x="2174" y="2631"/>
                  </a:lnTo>
                  <a:lnTo>
                    <a:pt x="2121" y="2637"/>
                  </a:lnTo>
                  <a:lnTo>
                    <a:pt x="2101" y="2637"/>
                  </a:lnTo>
                  <a:lnTo>
                    <a:pt x="2062" y="2631"/>
                  </a:lnTo>
                  <a:lnTo>
                    <a:pt x="2049" y="2631"/>
                  </a:lnTo>
                  <a:lnTo>
                    <a:pt x="2035" y="2631"/>
                  </a:lnTo>
                  <a:lnTo>
                    <a:pt x="2022" y="2631"/>
                  </a:lnTo>
                  <a:lnTo>
                    <a:pt x="2002" y="2631"/>
                  </a:lnTo>
                  <a:lnTo>
                    <a:pt x="1989" y="2625"/>
                  </a:lnTo>
                  <a:lnTo>
                    <a:pt x="1976" y="2625"/>
                  </a:lnTo>
                  <a:lnTo>
                    <a:pt x="1963" y="2625"/>
                  </a:lnTo>
                  <a:lnTo>
                    <a:pt x="1950" y="2631"/>
                  </a:lnTo>
                  <a:lnTo>
                    <a:pt x="1937" y="2637"/>
                  </a:lnTo>
                  <a:lnTo>
                    <a:pt x="1923" y="2643"/>
                  </a:lnTo>
                  <a:lnTo>
                    <a:pt x="1910" y="2655"/>
                  </a:lnTo>
                  <a:lnTo>
                    <a:pt x="1839" y="2679"/>
                  </a:lnTo>
                  <a:lnTo>
                    <a:pt x="1805" y="2685"/>
                  </a:lnTo>
                  <a:lnTo>
                    <a:pt x="1779" y="2697"/>
                  </a:lnTo>
                  <a:lnTo>
                    <a:pt x="1760" y="2703"/>
                  </a:lnTo>
                  <a:lnTo>
                    <a:pt x="1727" y="2716"/>
                  </a:lnTo>
                  <a:lnTo>
                    <a:pt x="1694" y="2722"/>
                  </a:lnTo>
                  <a:lnTo>
                    <a:pt x="1668" y="2734"/>
                  </a:lnTo>
                  <a:lnTo>
                    <a:pt x="1642" y="2734"/>
                  </a:lnTo>
                  <a:lnTo>
                    <a:pt x="1622" y="2734"/>
                  </a:lnTo>
                  <a:lnTo>
                    <a:pt x="1451" y="2752"/>
                  </a:lnTo>
                  <a:lnTo>
                    <a:pt x="1418" y="2752"/>
                  </a:lnTo>
                  <a:lnTo>
                    <a:pt x="1385" y="2764"/>
                  </a:lnTo>
                  <a:lnTo>
                    <a:pt x="1346" y="2770"/>
                  </a:lnTo>
                  <a:lnTo>
                    <a:pt x="1307" y="2776"/>
                  </a:lnTo>
                  <a:lnTo>
                    <a:pt x="1267" y="2782"/>
                  </a:lnTo>
                  <a:lnTo>
                    <a:pt x="1241" y="2788"/>
                  </a:lnTo>
                  <a:lnTo>
                    <a:pt x="1228" y="2788"/>
                  </a:lnTo>
                  <a:lnTo>
                    <a:pt x="1208" y="2782"/>
                  </a:lnTo>
                  <a:lnTo>
                    <a:pt x="1189" y="2782"/>
                  </a:lnTo>
                  <a:lnTo>
                    <a:pt x="1176" y="2776"/>
                  </a:lnTo>
                  <a:lnTo>
                    <a:pt x="1155" y="2776"/>
                  </a:lnTo>
                  <a:lnTo>
                    <a:pt x="1142" y="2776"/>
                  </a:lnTo>
                  <a:lnTo>
                    <a:pt x="1097" y="2776"/>
                  </a:lnTo>
                  <a:lnTo>
                    <a:pt x="1084" y="2770"/>
                  </a:lnTo>
                  <a:lnTo>
                    <a:pt x="932" y="2794"/>
                  </a:lnTo>
                  <a:lnTo>
                    <a:pt x="906" y="2800"/>
                  </a:lnTo>
                  <a:lnTo>
                    <a:pt x="880" y="2807"/>
                  </a:lnTo>
                  <a:lnTo>
                    <a:pt x="867" y="2807"/>
                  </a:lnTo>
                  <a:lnTo>
                    <a:pt x="846" y="2807"/>
                  </a:lnTo>
                  <a:lnTo>
                    <a:pt x="827" y="2800"/>
                  </a:lnTo>
                  <a:lnTo>
                    <a:pt x="814" y="2800"/>
                  </a:lnTo>
                  <a:lnTo>
                    <a:pt x="775" y="2788"/>
                  </a:lnTo>
                  <a:lnTo>
                    <a:pt x="670" y="2770"/>
                  </a:lnTo>
                  <a:lnTo>
                    <a:pt x="644" y="2758"/>
                  </a:lnTo>
                  <a:lnTo>
                    <a:pt x="623" y="2758"/>
                  </a:lnTo>
                  <a:lnTo>
                    <a:pt x="584" y="2758"/>
                  </a:lnTo>
                  <a:lnTo>
                    <a:pt x="558" y="2758"/>
                  </a:lnTo>
                  <a:lnTo>
                    <a:pt x="526" y="2746"/>
                  </a:lnTo>
                  <a:lnTo>
                    <a:pt x="498" y="2746"/>
                  </a:lnTo>
                  <a:lnTo>
                    <a:pt x="485" y="2746"/>
                  </a:lnTo>
                  <a:lnTo>
                    <a:pt x="459" y="2752"/>
                  </a:lnTo>
                  <a:lnTo>
                    <a:pt x="440" y="2752"/>
                  </a:lnTo>
                  <a:lnTo>
                    <a:pt x="427" y="2752"/>
                  </a:lnTo>
                  <a:lnTo>
                    <a:pt x="400" y="2752"/>
                  </a:lnTo>
                  <a:lnTo>
                    <a:pt x="387" y="2752"/>
                  </a:lnTo>
                  <a:lnTo>
                    <a:pt x="374" y="2752"/>
                  </a:lnTo>
                  <a:lnTo>
                    <a:pt x="361" y="2746"/>
                  </a:lnTo>
                  <a:lnTo>
                    <a:pt x="295" y="2691"/>
                  </a:lnTo>
                  <a:lnTo>
                    <a:pt x="282" y="2685"/>
                  </a:lnTo>
                  <a:lnTo>
                    <a:pt x="262" y="2673"/>
                  </a:lnTo>
                  <a:lnTo>
                    <a:pt x="256" y="2655"/>
                  </a:lnTo>
                  <a:lnTo>
                    <a:pt x="243" y="2643"/>
                  </a:lnTo>
                  <a:lnTo>
                    <a:pt x="223" y="2625"/>
                  </a:lnTo>
                  <a:lnTo>
                    <a:pt x="204" y="2582"/>
                  </a:lnTo>
                  <a:lnTo>
                    <a:pt x="72" y="2352"/>
                  </a:lnTo>
                  <a:lnTo>
                    <a:pt x="52" y="2310"/>
                  </a:lnTo>
                  <a:lnTo>
                    <a:pt x="26" y="2261"/>
                  </a:lnTo>
                  <a:lnTo>
                    <a:pt x="7" y="2207"/>
                  </a:lnTo>
                  <a:lnTo>
                    <a:pt x="7" y="2152"/>
                  </a:lnTo>
                  <a:lnTo>
                    <a:pt x="0" y="2085"/>
                  </a:lnTo>
                  <a:lnTo>
                    <a:pt x="0" y="2019"/>
                  </a:lnTo>
                  <a:lnTo>
                    <a:pt x="0" y="1958"/>
                  </a:lnTo>
                  <a:lnTo>
                    <a:pt x="7" y="1807"/>
                  </a:lnTo>
                  <a:lnTo>
                    <a:pt x="26" y="1746"/>
                  </a:lnTo>
                  <a:lnTo>
                    <a:pt x="39" y="1679"/>
                  </a:lnTo>
                  <a:lnTo>
                    <a:pt x="59" y="1613"/>
                  </a:lnTo>
                  <a:lnTo>
                    <a:pt x="72" y="1546"/>
                  </a:lnTo>
                  <a:lnTo>
                    <a:pt x="92" y="1491"/>
                  </a:lnTo>
                  <a:lnTo>
                    <a:pt x="183" y="1122"/>
                  </a:lnTo>
                  <a:lnTo>
                    <a:pt x="183" y="1085"/>
                  </a:lnTo>
                  <a:lnTo>
                    <a:pt x="183" y="1049"/>
                  </a:lnTo>
                  <a:lnTo>
                    <a:pt x="183" y="1013"/>
                  </a:lnTo>
                  <a:lnTo>
                    <a:pt x="183" y="982"/>
                  </a:lnTo>
                  <a:lnTo>
                    <a:pt x="177" y="958"/>
                  </a:lnTo>
                  <a:lnTo>
                    <a:pt x="177" y="940"/>
                  </a:lnTo>
                  <a:lnTo>
                    <a:pt x="170" y="916"/>
                  </a:lnTo>
                  <a:lnTo>
                    <a:pt x="144" y="782"/>
                  </a:lnTo>
                  <a:lnTo>
                    <a:pt x="144" y="758"/>
                  </a:lnTo>
                  <a:lnTo>
                    <a:pt x="144" y="740"/>
                  </a:lnTo>
                  <a:lnTo>
                    <a:pt x="151" y="703"/>
                  </a:lnTo>
                  <a:lnTo>
                    <a:pt x="164" y="661"/>
                  </a:lnTo>
                  <a:lnTo>
                    <a:pt x="170" y="625"/>
                  </a:lnTo>
                  <a:lnTo>
                    <a:pt x="170" y="588"/>
                  </a:lnTo>
                  <a:lnTo>
                    <a:pt x="170" y="558"/>
                  </a:lnTo>
                  <a:lnTo>
                    <a:pt x="157" y="382"/>
                  </a:lnTo>
                  <a:lnTo>
                    <a:pt x="157" y="364"/>
                  </a:lnTo>
                  <a:lnTo>
                    <a:pt x="151" y="346"/>
                  </a:lnTo>
                  <a:lnTo>
                    <a:pt x="151" y="334"/>
                  </a:lnTo>
                  <a:lnTo>
                    <a:pt x="151" y="316"/>
                  </a:lnTo>
                  <a:lnTo>
                    <a:pt x="144" y="303"/>
                  </a:lnTo>
                  <a:lnTo>
                    <a:pt x="144" y="285"/>
                  </a:lnTo>
                  <a:lnTo>
                    <a:pt x="131" y="237"/>
                  </a:lnTo>
                  <a:lnTo>
                    <a:pt x="131" y="225"/>
                  </a:lnTo>
                  <a:lnTo>
                    <a:pt x="131" y="213"/>
                  </a:lnTo>
                  <a:lnTo>
                    <a:pt x="125" y="194"/>
                  </a:lnTo>
                  <a:lnTo>
                    <a:pt x="125" y="182"/>
                  </a:lnTo>
                  <a:lnTo>
                    <a:pt x="131" y="158"/>
                  </a:lnTo>
                  <a:lnTo>
                    <a:pt x="131" y="134"/>
                  </a:lnTo>
                  <a:lnTo>
                    <a:pt x="138" y="122"/>
                  </a:lnTo>
                  <a:lnTo>
                    <a:pt x="151" y="116"/>
                  </a:lnTo>
                  <a:lnTo>
                    <a:pt x="157" y="103"/>
                  </a:lnTo>
                  <a:lnTo>
                    <a:pt x="153" y="111"/>
                  </a:lnTo>
                </a:path>
              </a:pathLst>
            </a:custGeom>
            <a:solidFill>
              <a:srgbClr val="FFFFFF"/>
            </a:solidFill>
            <a:ln w="12700" cap="rnd" cmpd="sng">
              <a:solidFill>
                <a:srgbClr val="FFFFFF"/>
              </a:solidFill>
              <a:prstDash val="solid"/>
              <a:round/>
              <a:headEnd type="none" w="med" len="med"/>
              <a:tailEnd type="none" w="med" len="med"/>
            </a:ln>
          </p:spPr>
          <p:txBody>
            <a:bodyPr/>
            <a:lstStyle/>
            <a:p>
              <a:endParaRPr lang="tr-TR"/>
            </a:p>
          </p:txBody>
        </p:sp>
        <p:sp>
          <p:nvSpPr>
            <p:cNvPr id="27" name="Rectangle 3"/>
            <p:cNvSpPr>
              <a:spLocks noChangeArrowheads="1"/>
            </p:cNvSpPr>
            <p:nvPr/>
          </p:nvSpPr>
          <p:spPr bwMode="auto">
            <a:xfrm>
              <a:off x="395288" y="1887538"/>
              <a:ext cx="90678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sz="3200">
                <a:latin typeface="Times New Roman" pitchFamily="18" charset="0"/>
              </a:endParaRPr>
            </a:p>
          </p:txBody>
        </p:sp>
        <p:pic>
          <p:nvPicPr>
            <p:cNvPr id="28" name="Picture 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6763" y="2203451"/>
              <a:ext cx="3294063" cy="420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9" name="Rectangle 6"/>
            <p:cNvSpPr>
              <a:spLocks noChangeArrowheads="1"/>
            </p:cNvSpPr>
            <p:nvPr/>
          </p:nvSpPr>
          <p:spPr bwMode="auto">
            <a:xfrm>
              <a:off x="1351046" y="2321501"/>
              <a:ext cx="2739286" cy="584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7" tIns="44450" rIns="90487" bIns="44450">
              <a:spAutoFit/>
            </a:bodyPr>
            <a:lstStyle/>
            <a:p>
              <a:pPr defTabSz="762000" eaLnBrk="0" hangingPunct="0"/>
              <a:r>
                <a:rPr lang="tr-TR" sz="2000" b="1" dirty="0">
                  <a:latin typeface="Calibri" pitchFamily="34" charset="0"/>
                  <a:cs typeface="Calibri" pitchFamily="34" charset="0"/>
                </a:rPr>
                <a:t>Gözle görülmez</a:t>
              </a:r>
              <a:endParaRPr lang="sv-SE" sz="2000" b="1" dirty="0">
                <a:latin typeface="Calibri" pitchFamily="34" charset="0"/>
                <a:cs typeface="Calibri" pitchFamily="34" charset="0"/>
              </a:endParaRPr>
            </a:p>
          </p:txBody>
        </p:sp>
        <p:sp>
          <p:nvSpPr>
            <p:cNvPr id="30" name="Rectangle 7"/>
            <p:cNvSpPr>
              <a:spLocks noChangeArrowheads="1"/>
            </p:cNvSpPr>
            <p:nvPr/>
          </p:nvSpPr>
          <p:spPr bwMode="auto">
            <a:xfrm>
              <a:off x="5022852" y="6092826"/>
              <a:ext cx="3815195" cy="584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7" tIns="44450" rIns="90487" bIns="44450">
              <a:spAutoFit/>
            </a:bodyPr>
            <a:lstStyle/>
            <a:p>
              <a:pPr defTabSz="762000" eaLnBrk="0" hangingPunct="0"/>
              <a:r>
                <a:rPr lang="tr-TR" sz="2000" b="1" dirty="0">
                  <a:latin typeface="Calibri" pitchFamily="34" charset="0"/>
                  <a:cs typeface="Calibri" pitchFamily="34" charset="0"/>
                </a:rPr>
                <a:t>Dokunarak algılanmaz</a:t>
              </a:r>
              <a:endParaRPr lang="sv-SE" sz="2000" b="1" dirty="0">
                <a:latin typeface="Calibri" pitchFamily="34" charset="0"/>
                <a:cs typeface="Calibri" pitchFamily="34" charset="0"/>
              </a:endParaRPr>
            </a:p>
          </p:txBody>
        </p:sp>
        <p:sp>
          <p:nvSpPr>
            <p:cNvPr id="31" name="Rectangle 8"/>
            <p:cNvSpPr>
              <a:spLocks noChangeArrowheads="1"/>
            </p:cNvSpPr>
            <p:nvPr/>
          </p:nvSpPr>
          <p:spPr bwMode="auto">
            <a:xfrm>
              <a:off x="6454700" y="2759651"/>
              <a:ext cx="2545841" cy="584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7" tIns="44450" rIns="90487" bIns="44450">
              <a:spAutoFit/>
            </a:bodyPr>
            <a:lstStyle/>
            <a:p>
              <a:pPr defTabSz="762000" eaLnBrk="0" hangingPunct="0"/>
              <a:r>
                <a:rPr lang="tr-TR" sz="2000" b="1" dirty="0">
                  <a:latin typeface="Calibri" pitchFamily="34" charset="0"/>
                  <a:cs typeface="Calibri" pitchFamily="34" charset="0"/>
                </a:rPr>
                <a:t>Sesi duyulmaz</a:t>
              </a:r>
              <a:endParaRPr lang="sv-SE" sz="2000" b="1" dirty="0">
                <a:latin typeface="Calibri" pitchFamily="34" charset="0"/>
                <a:cs typeface="Calibri" pitchFamily="34" charset="0"/>
              </a:endParaRPr>
            </a:p>
          </p:txBody>
        </p:sp>
        <p:sp>
          <p:nvSpPr>
            <p:cNvPr id="32" name="Rectangle 9"/>
            <p:cNvSpPr>
              <a:spLocks noChangeArrowheads="1"/>
            </p:cNvSpPr>
            <p:nvPr/>
          </p:nvSpPr>
          <p:spPr bwMode="auto">
            <a:xfrm>
              <a:off x="792622" y="4034702"/>
              <a:ext cx="2258661" cy="584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7" tIns="44450" rIns="90487" bIns="44450">
              <a:spAutoFit/>
            </a:bodyPr>
            <a:lstStyle/>
            <a:p>
              <a:pPr defTabSz="762000" eaLnBrk="0" hangingPunct="0"/>
              <a:r>
                <a:rPr lang="tr-TR" sz="2000" b="1" dirty="0">
                  <a:latin typeface="Calibri" pitchFamily="34" charset="0"/>
                  <a:cs typeface="Calibri" pitchFamily="34" charset="0"/>
                </a:rPr>
                <a:t>Tadı alınmaz</a:t>
              </a:r>
              <a:endParaRPr lang="sv-SE" sz="2000" b="1" dirty="0">
                <a:latin typeface="Calibri" pitchFamily="34" charset="0"/>
                <a:cs typeface="Calibri" pitchFamily="34" charset="0"/>
              </a:endParaRPr>
            </a:p>
          </p:txBody>
        </p:sp>
        <p:sp>
          <p:nvSpPr>
            <p:cNvPr id="33" name="Freeform 10"/>
            <p:cNvSpPr>
              <a:spLocks/>
            </p:cNvSpPr>
            <p:nvPr/>
          </p:nvSpPr>
          <p:spPr bwMode="auto">
            <a:xfrm>
              <a:off x="3976688" y="2649538"/>
              <a:ext cx="1068388" cy="534988"/>
            </a:xfrm>
            <a:custGeom>
              <a:avLst/>
              <a:gdLst>
                <a:gd name="T0" fmla="*/ 0 w 729"/>
                <a:gd name="T1" fmla="*/ 0 h 337"/>
                <a:gd name="T2" fmla="*/ 2147483647 w 729"/>
                <a:gd name="T3" fmla="*/ 2147483647 h 337"/>
                <a:gd name="T4" fmla="*/ 2147483647 w 729"/>
                <a:gd name="T5" fmla="*/ 0 h 337"/>
                <a:gd name="T6" fmla="*/ 0 60000 65536"/>
                <a:gd name="T7" fmla="*/ 0 60000 65536"/>
                <a:gd name="T8" fmla="*/ 0 60000 65536"/>
                <a:gd name="T9" fmla="*/ 0 w 729"/>
                <a:gd name="T10" fmla="*/ 0 h 337"/>
                <a:gd name="T11" fmla="*/ 729 w 729"/>
                <a:gd name="T12" fmla="*/ 337 h 337"/>
              </a:gdLst>
              <a:ahLst/>
              <a:cxnLst>
                <a:cxn ang="T6">
                  <a:pos x="T0" y="T1"/>
                </a:cxn>
                <a:cxn ang="T7">
                  <a:pos x="T2" y="T3"/>
                </a:cxn>
                <a:cxn ang="T8">
                  <a:pos x="T4" y="T5"/>
                </a:cxn>
              </a:cxnLst>
              <a:rect l="T9" t="T10" r="T11" b="T12"/>
              <a:pathLst>
                <a:path w="729" h="337">
                  <a:moveTo>
                    <a:pt x="0" y="0"/>
                  </a:moveTo>
                  <a:lnTo>
                    <a:pt x="728" y="336"/>
                  </a:lnTo>
                  <a:lnTo>
                    <a:pt x="52" y="0"/>
                  </a:lnTo>
                </a:path>
              </a:pathLst>
            </a:custGeom>
            <a:solidFill>
              <a:schemeClr val="bg2"/>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tr-TR"/>
            </a:p>
          </p:txBody>
        </p:sp>
        <p:sp>
          <p:nvSpPr>
            <p:cNvPr id="34" name="Freeform 11"/>
            <p:cNvSpPr>
              <a:spLocks/>
            </p:cNvSpPr>
            <p:nvPr/>
          </p:nvSpPr>
          <p:spPr bwMode="auto">
            <a:xfrm>
              <a:off x="4052888" y="3411538"/>
              <a:ext cx="687388" cy="77788"/>
            </a:xfrm>
            <a:custGeom>
              <a:avLst/>
              <a:gdLst>
                <a:gd name="T0" fmla="*/ 0 w 469"/>
                <a:gd name="T1" fmla="*/ 2147483647 h 49"/>
                <a:gd name="T2" fmla="*/ 2147483647 w 469"/>
                <a:gd name="T3" fmla="*/ 2147483647 h 49"/>
                <a:gd name="T4" fmla="*/ 0 w 469"/>
                <a:gd name="T5" fmla="*/ 0 h 49"/>
                <a:gd name="T6" fmla="*/ 0 60000 65536"/>
                <a:gd name="T7" fmla="*/ 0 60000 65536"/>
                <a:gd name="T8" fmla="*/ 0 60000 65536"/>
                <a:gd name="T9" fmla="*/ 0 w 469"/>
                <a:gd name="T10" fmla="*/ 0 h 49"/>
                <a:gd name="T11" fmla="*/ 469 w 469"/>
                <a:gd name="T12" fmla="*/ 49 h 49"/>
              </a:gdLst>
              <a:ahLst/>
              <a:cxnLst>
                <a:cxn ang="T6">
                  <a:pos x="T0" y="T1"/>
                </a:cxn>
                <a:cxn ang="T7">
                  <a:pos x="T2" y="T3"/>
                </a:cxn>
                <a:cxn ang="T8">
                  <a:pos x="T4" y="T5"/>
                </a:cxn>
              </a:cxnLst>
              <a:rect l="T9" t="T10" r="T11" b="T12"/>
              <a:pathLst>
                <a:path w="469" h="49">
                  <a:moveTo>
                    <a:pt x="0" y="48"/>
                  </a:moveTo>
                  <a:lnTo>
                    <a:pt x="468" y="48"/>
                  </a:lnTo>
                  <a:lnTo>
                    <a:pt x="0" y="0"/>
                  </a:lnTo>
                </a:path>
              </a:pathLst>
            </a:custGeom>
            <a:solidFill>
              <a:schemeClr val="bg2"/>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tr-TR"/>
            </a:p>
          </p:txBody>
        </p:sp>
        <p:sp>
          <p:nvSpPr>
            <p:cNvPr id="35" name="Freeform 12"/>
            <p:cNvSpPr>
              <a:spLocks/>
            </p:cNvSpPr>
            <p:nvPr/>
          </p:nvSpPr>
          <p:spPr bwMode="auto">
            <a:xfrm>
              <a:off x="2909888" y="3716338"/>
              <a:ext cx="2135188" cy="687388"/>
            </a:xfrm>
            <a:custGeom>
              <a:avLst/>
              <a:gdLst>
                <a:gd name="T0" fmla="*/ 0 w 1457"/>
                <a:gd name="T1" fmla="*/ 2147483647 h 433"/>
                <a:gd name="T2" fmla="*/ 2147483647 w 1457"/>
                <a:gd name="T3" fmla="*/ 0 h 433"/>
                <a:gd name="T4" fmla="*/ 0 w 1457"/>
                <a:gd name="T5" fmla="*/ 2147483647 h 433"/>
                <a:gd name="T6" fmla="*/ 0 60000 65536"/>
                <a:gd name="T7" fmla="*/ 0 60000 65536"/>
                <a:gd name="T8" fmla="*/ 0 60000 65536"/>
                <a:gd name="T9" fmla="*/ 0 w 1457"/>
                <a:gd name="T10" fmla="*/ 0 h 433"/>
                <a:gd name="T11" fmla="*/ 1457 w 1457"/>
                <a:gd name="T12" fmla="*/ 433 h 433"/>
              </a:gdLst>
              <a:ahLst/>
              <a:cxnLst>
                <a:cxn ang="T6">
                  <a:pos x="T0" y="T1"/>
                </a:cxn>
                <a:cxn ang="T7">
                  <a:pos x="T2" y="T3"/>
                </a:cxn>
                <a:cxn ang="T8">
                  <a:pos x="T4" y="T5"/>
                </a:cxn>
              </a:cxnLst>
              <a:rect l="T9" t="T10" r="T11" b="T12"/>
              <a:pathLst>
                <a:path w="1457" h="433">
                  <a:moveTo>
                    <a:pt x="0" y="432"/>
                  </a:moveTo>
                  <a:lnTo>
                    <a:pt x="1456" y="0"/>
                  </a:lnTo>
                  <a:lnTo>
                    <a:pt x="0" y="384"/>
                  </a:lnTo>
                </a:path>
              </a:pathLst>
            </a:custGeom>
            <a:solidFill>
              <a:schemeClr val="bg2"/>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tr-TR"/>
            </a:p>
          </p:txBody>
        </p:sp>
        <p:sp>
          <p:nvSpPr>
            <p:cNvPr id="36" name="Freeform 13"/>
            <p:cNvSpPr>
              <a:spLocks/>
            </p:cNvSpPr>
            <p:nvPr/>
          </p:nvSpPr>
          <p:spPr bwMode="auto">
            <a:xfrm>
              <a:off x="4814888" y="5849938"/>
              <a:ext cx="306388" cy="534988"/>
            </a:xfrm>
            <a:custGeom>
              <a:avLst/>
              <a:gdLst>
                <a:gd name="T0" fmla="*/ 2147483647 w 209"/>
                <a:gd name="T1" fmla="*/ 2147483647 h 337"/>
                <a:gd name="T2" fmla="*/ 0 w 209"/>
                <a:gd name="T3" fmla="*/ 0 h 337"/>
                <a:gd name="T4" fmla="*/ 2147483647 w 209"/>
                <a:gd name="T5" fmla="*/ 2147483647 h 337"/>
                <a:gd name="T6" fmla="*/ 0 60000 65536"/>
                <a:gd name="T7" fmla="*/ 0 60000 65536"/>
                <a:gd name="T8" fmla="*/ 0 60000 65536"/>
                <a:gd name="T9" fmla="*/ 0 w 209"/>
                <a:gd name="T10" fmla="*/ 0 h 337"/>
                <a:gd name="T11" fmla="*/ 209 w 209"/>
                <a:gd name="T12" fmla="*/ 337 h 337"/>
              </a:gdLst>
              <a:ahLst/>
              <a:cxnLst>
                <a:cxn ang="T6">
                  <a:pos x="T0" y="T1"/>
                </a:cxn>
                <a:cxn ang="T7">
                  <a:pos x="T2" y="T3"/>
                </a:cxn>
                <a:cxn ang="T8">
                  <a:pos x="T4" y="T5"/>
                </a:cxn>
              </a:cxnLst>
              <a:rect l="T9" t="T10" r="T11" b="T12"/>
              <a:pathLst>
                <a:path w="209" h="337">
                  <a:moveTo>
                    <a:pt x="104" y="288"/>
                  </a:moveTo>
                  <a:lnTo>
                    <a:pt x="0" y="0"/>
                  </a:lnTo>
                  <a:lnTo>
                    <a:pt x="208" y="336"/>
                  </a:lnTo>
                </a:path>
              </a:pathLst>
            </a:custGeom>
            <a:solidFill>
              <a:schemeClr val="bg2"/>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tr-TR"/>
            </a:p>
          </p:txBody>
        </p:sp>
        <p:sp>
          <p:nvSpPr>
            <p:cNvPr id="37" name="Freeform 14"/>
            <p:cNvSpPr>
              <a:spLocks/>
            </p:cNvSpPr>
            <p:nvPr/>
          </p:nvSpPr>
          <p:spPr bwMode="auto">
            <a:xfrm>
              <a:off x="5805488" y="3030538"/>
              <a:ext cx="763588" cy="230188"/>
            </a:xfrm>
            <a:custGeom>
              <a:avLst/>
              <a:gdLst>
                <a:gd name="T0" fmla="*/ 2147483647 w 521"/>
                <a:gd name="T1" fmla="*/ 0 h 145"/>
                <a:gd name="T2" fmla="*/ 0 w 521"/>
                <a:gd name="T3" fmla="*/ 2147483647 h 145"/>
                <a:gd name="T4" fmla="*/ 2147483647 w 521"/>
                <a:gd name="T5" fmla="*/ 2147483647 h 145"/>
                <a:gd name="T6" fmla="*/ 0 60000 65536"/>
                <a:gd name="T7" fmla="*/ 0 60000 65536"/>
                <a:gd name="T8" fmla="*/ 0 60000 65536"/>
                <a:gd name="T9" fmla="*/ 0 w 521"/>
                <a:gd name="T10" fmla="*/ 0 h 145"/>
                <a:gd name="T11" fmla="*/ 521 w 521"/>
                <a:gd name="T12" fmla="*/ 145 h 145"/>
              </a:gdLst>
              <a:ahLst/>
              <a:cxnLst>
                <a:cxn ang="T6">
                  <a:pos x="T0" y="T1"/>
                </a:cxn>
                <a:cxn ang="T7">
                  <a:pos x="T2" y="T3"/>
                </a:cxn>
                <a:cxn ang="T8">
                  <a:pos x="T4" y="T5"/>
                </a:cxn>
              </a:cxnLst>
              <a:rect l="T9" t="T10" r="T11" b="T12"/>
              <a:pathLst>
                <a:path w="521" h="145">
                  <a:moveTo>
                    <a:pt x="520" y="0"/>
                  </a:moveTo>
                  <a:lnTo>
                    <a:pt x="0" y="144"/>
                  </a:lnTo>
                  <a:lnTo>
                    <a:pt x="520" y="48"/>
                  </a:lnTo>
                </a:path>
              </a:pathLst>
            </a:custGeom>
            <a:solidFill>
              <a:schemeClr val="bg2"/>
            </a:solidFill>
            <a:ln>
              <a:noFill/>
            </a:ln>
            <a:extLst>
              <a:ext uri="{91240B29-F687-4F45-9708-019B960494DF}">
                <a14:hiddenLine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tr-TR"/>
            </a:p>
          </p:txBody>
        </p:sp>
        <p:sp>
          <p:nvSpPr>
            <p:cNvPr id="38" name="Rectangle 15"/>
            <p:cNvSpPr>
              <a:spLocks noChangeArrowheads="1"/>
            </p:cNvSpPr>
            <p:nvPr/>
          </p:nvSpPr>
          <p:spPr bwMode="auto">
            <a:xfrm>
              <a:off x="1440059" y="3129103"/>
              <a:ext cx="2768795" cy="584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7" tIns="44450" rIns="90487" bIns="44450">
              <a:spAutoFit/>
            </a:bodyPr>
            <a:lstStyle/>
            <a:p>
              <a:pPr defTabSz="762000" eaLnBrk="0" hangingPunct="0"/>
              <a:r>
                <a:rPr lang="tr-TR" sz="2000" b="1" dirty="0">
                  <a:latin typeface="Calibri" pitchFamily="34" charset="0"/>
                  <a:cs typeface="Calibri" pitchFamily="34" charset="0"/>
                </a:rPr>
                <a:t>Kokusu alınmaz</a:t>
              </a:r>
              <a:endParaRPr lang="sv-SE" sz="2000" b="1" dirty="0">
                <a:latin typeface="Calibri" pitchFamily="34" charset="0"/>
                <a:cs typeface="Calibri" pitchFamily="34" charset="0"/>
              </a:endParaRPr>
            </a:p>
          </p:txBody>
        </p:sp>
      </p:grpSp>
      <p:pic>
        <p:nvPicPr>
          <p:cNvPr id="39" name="Picture 18" descr="trefoil"/>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a:xfrm>
            <a:off x="3609182" y="4139403"/>
            <a:ext cx="950912" cy="950913"/>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15301966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p:cTn id="17" dur="500" fill="hold"/>
                                        <p:tgtEl>
                                          <p:spTgt spid="24"/>
                                        </p:tgtEl>
                                        <p:attrNameLst>
                                          <p:attrName>ppt_w</p:attrName>
                                        </p:attrNameLst>
                                      </p:cBhvr>
                                      <p:tavLst>
                                        <p:tav tm="0">
                                          <p:val>
                                            <p:fltVal val="0"/>
                                          </p:val>
                                        </p:tav>
                                        <p:tav tm="100000">
                                          <p:val>
                                            <p:strVal val="#ppt_w"/>
                                          </p:val>
                                        </p:tav>
                                      </p:tavLst>
                                    </p:anim>
                                    <p:anim calcmode="lin" valueType="num">
                                      <p:cBhvr>
                                        <p:cTn id="18" dur="500" fill="hold"/>
                                        <p:tgtEl>
                                          <p:spTgt spid="24"/>
                                        </p:tgtEl>
                                        <p:attrNameLst>
                                          <p:attrName>ppt_h</p:attrName>
                                        </p:attrNameLst>
                                      </p:cBhvr>
                                      <p:tavLst>
                                        <p:tav tm="0">
                                          <p:val>
                                            <p:fltVal val="0"/>
                                          </p:val>
                                        </p:tav>
                                        <p:tav tm="100000">
                                          <p:val>
                                            <p:strVal val="#ppt_h"/>
                                          </p:val>
                                        </p:tav>
                                      </p:tavLst>
                                    </p:anim>
                                    <p:animEffect transition="in" filter="fade">
                                      <p:cBhvr>
                                        <p:cTn id="19" dur="500"/>
                                        <p:tgtEl>
                                          <p:spTgt spid="24"/>
                                        </p:tgtEl>
                                      </p:cBhvr>
                                    </p:animEffect>
                                  </p:childTnLst>
                                </p:cTn>
                              </p:par>
                              <p:par>
                                <p:cTn id="20" presetID="53" presetClass="entr" presetSubtype="16" fill="hold" nodeType="with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p:cTn id="22" dur="500" fill="hold"/>
                                        <p:tgtEl>
                                          <p:spTgt spid="39"/>
                                        </p:tgtEl>
                                        <p:attrNameLst>
                                          <p:attrName>ppt_w</p:attrName>
                                        </p:attrNameLst>
                                      </p:cBhvr>
                                      <p:tavLst>
                                        <p:tav tm="0">
                                          <p:val>
                                            <p:fltVal val="0"/>
                                          </p:val>
                                        </p:tav>
                                        <p:tav tm="100000">
                                          <p:val>
                                            <p:strVal val="#ppt_w"/>
                                          </p:val>
                                        </p:tav>
                                      </p:tavLst>
                                    </p:anim>
                                    <p:anim calcmode="lin" valueType="num">
                                      <p:cBhvr>
                                        <p:cTn id="23" dur="500" fill="hold"/>
                                        <p:tgtEl>
                                          <p:spTgt spid="39"/>
                                        </p:tgtEl>
                                        <p:attrNameLst>
                                          <p:attrName>ppt_h</p:attrName>
                                        </p:attrNameLst>
                                      </p:cBhvr>
                                      <p:tavLst>
                                        <p:tav tm="0">
                                          <p:val>
                                            <p:fltVal val="0"/>
                                          </p:val>
                                        </p:tav>
                                        <p:tav tm="100000">
                                          <p:val>
                                            <p:strVal val="#ppt_h"/>
                                          </p:val>
                                        </p:tav>
                                      </p:tavLst>
                                    </p:anim>
                                    <p:animEffect transition="in" filter="fade">
                                      <p:cBhvr>
                                        <p:cTn id="2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RADYASYONU ALGILAMAK VE ÖLÇMEK</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39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Doz Hızı Ölçerler (</a:t>
            </a:r>
            <a:r>
              <a:rPr lang="tr-TR" sz="2000" b="1" i="1" dirty="0" err="1">
                <a:solidFill>
                  <a:srgbClr val="000000"/>
                </a:solidFill>
                <a:latin typeface="Calibri" pitchFamily="34" charset="0"/>
                <a:cs typeface="Calibri" pitchFamily="34" charset="0"/>
              </a:rPr>
              <a:t>Surveymetreler</a:t>
            </a:r>
            <a:r>
              <a:rPr lang="tr-TR" sz="2000" b="1" i="1" dirty="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Bulunduğu yerdeki radyasyon doz hızını </a:t>
            </a:r>
            <a:r>
              <a:rPr lang="tr-TR" sz="2000" i="1" dirty="0" smtClean="0">
                <a:solidFill>
                  <a:srgbClr val="000000"/>
                </a:solidFill>
                <a:latin typeface="Calibri" pitchFamily="34" charset="0"/>
                <a:cs typeface="Calibri" pitchFamily="34" charset="0"/>
              </a:rPr>
              <a:t>ölçerler</a:t>
            </a:r>
          </a:p>
          <a:p>
            <a:pPr marL="396000" indent="-2880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396000" indent="-288000">
              <a:spcAft>
                <a:spcPts val="0"/>
              </a:spcAft>
              <a:buClr>
                <a:srgbClr val="292929"/>
              </a:buClr>
              <a:buFont typeface="+mj-lt"/>
              <a:buAutoNum type="arabicPeriod"/>
              <a:defRPr/>
            </a:pPr>
            <a:r>
              <a:rPr lang="tr-TR" sz="2000" b="1" i="1" dirty="0" err="1" smtClean="0">
                <a:solidFill>
                  <a:srgbClr val="000000"/>
                </a:solidFill>
                <a:latin typeface="Calibri" pitchFamily="34" charset="0"/>
                <a:cs typeface="Calibri" pitchFamily="34" charset="0"/>
              </a:rPr>
              <a:t>Kontaminasyon</a:t>
            </a:r>
            <a:r>
              <a:rPr lang="tr-TR" sz="2000" b="1" i="1" dirty="0" smtClean="0">
                <a:solidFill>
                  <a:srgbClr val="000000"/>
                </a:solidFill>
                <a:latin typeface="Calibri" pitchFamily="34" charset="0"/>
                <a:cs typeface="Calibri" pitchFamily="34" charset="0"/>
              </a:rPr>
              <a:t> Monitörleri</a:t>
            </a:r>
          </a:p>
          <a:p>
            <a:pPr marL="396000" indent="-288000">
              <a:spcAft>
                <a:spcPts val="0"/>
              </a:spcAft>
              <a:buClr>
                <a:srgbClr val="292929"/>
              </a:buClr>
              <a:buFont typeface="+mj-lt"/>
              <a:buAutoNum type="arabicPeriod"/>
              <a:defRPr/>
            </a:pPr>
            <a:endParaRPr lang="tr-TR" sz="2000" b="1" i="1" dirty="0">
              <a:solidFill>
                <a:srgbClr val="000000"/>
              </a:solidFill>
              <a:latin typeface="Calibri" pitchFamily="34" charset="0"/>
              <a:cs typeface="Calibri" pitchFamily="34" charset="0"/>
            </a:endParaRPr>
          </a:p>
          <a:p>
            <a:pPr marL="396000" indent="-288000">
              <a:spcAft>
                <a:spcPts val="0"/>
              </a:spcAft>
              <a:buClr>
                <a:srgbClr val="292929"/>
              </a:buClr>
              <a:buFont typeface="+mj-lt"/>
              <a:buAutoNum type="arabicPeriod"/>
              <a:defRPr/>
            </a:pPr>
            <a:r>
              <a:rPr lang="tr-TR" sz="2000" b="1" i="1" dirty="0" err="1">
                <a:solidFill>
                  <a:srgbClr val="000000"/>
                </a:solidFill>
                <a:latin typeface="Calibri" pitchFamily="34" charset="0"/>
                <a:cs typeface="Calibri" pitchFamily="34" charset="0"/>
              </a:rPr>
              <a:t>Dozimetreler</a:t>
            </a:r>
            <a:r>
              <a:rPr lang="tr-TR" sz="2000" b="1" i="1" dirty="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Belli bir zaman aralığındaki toplam radyasyon dozunu </a:t>
            </a:r>
            <a:r>
              <a:rPr lang="tr-TR" sz="2000" i="1" dirty="0" smtClean="0">
                <a:solidFill>
                  <a:srgbClr val="000000"/>
                </a:solidFill>
                <a:latin typeface="Calibri" pitchFamily="34" charset="0"/>
                <a:cs typeface="Calibri" pitchFamily="34" charset="0"/>
              </a:rPr>
              <a:t>ölçer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TANISI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752411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KESİN TANI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algn="ctr">
              <a:spcAft>
                <a:spcPts val="0"/>
              </a:spcAft>
              <a:buClr>
                <a:srgbClr val="292929"/>
              </a:buClr>
              <a:defRPr/>
            </a:pPr>
            <a:endParaRPr lang="tr-TR" sz="1000" i="1" dirty="0" smtClean="0">
              <a:solidFill>
                <a:srgbClr val="000000"/>
              </a:solidFill>
              <a:latin typeface="Calibri" pitchFamily="34" charset="0"/>
              <a:cs typeface="Calibri" pitchFamily="34" charset="0"/>
            </a:endParaRPr>
          </a:p>
          <a:p>
            <a:pPr marL="288000" indent="-216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Dıştan etki yapan ışınların ölçülmesi için </a:t>
            </a:r>
            <a:r>
              <a:rPr lang="tr-TR" sz="2000" b="1" i="1" dirty="0" err="1">
                <a:solidFill>
                  <a:srgbClr val="000000"/>
                </a:solidFill>
                <a:latin typeface="Calibri" pitchFamily="34" charset="0"/>
                <a:cs typeface="Calibri" pitchFamily="34" charset="0"/>
              </a:rPr>
              <a:t>parsiyel</a:t>
            </a:r>
            <a:r>
              <a:rPr lang="tr-TR" sz="2000" b="1" i="1" dirty="0">
                <a:solidFill>
                  <a:srgbClr val="000000"/>
                </a:solidFill>
                <a:latin typeface="Calibri" pitchFamily="34" charset="0"/>
                <a:cs typeface="Calibri" pitchFamily="34" charset="0"/>
              </a:rPr>
              <a:t> global </a:t>
            </a:r>
            <a:r>
              <a:rPr lang="tr-TR" sz="2000" b="1" i="1" dirty="0" err="1">
                <a:solidFill>
                  <a:srgbClr val="000000"/>
                </a:solidFill>
                <a:latin typeface="Calibri" pitchFamily="34" charset="0"/>
                <a:cs typeface="Calibri" pitchFamily="34" charset="0"/>
              </a:rPr>
              <a:t>dozimetri</a:t>
            </a:r>
            <a:r>
              <a:rPr lang="tr-TR" sz="2000" b="1" i="1" dirty="0" smtClean="0">
                <a:solidFill>
                  <a:srgbClr val="000000"/>
                </a:solidFill>
                <a:latin typeface="Calibri" pitchFamily="34" charset="0"/>
                <a:cs typeface="Calibri" pitchFamily="34" charset="0"/>
              </a:rPr>
              <a:t>,</a:t>
            </a:r>
          </a:p>
          <a:p>
            <a:pPr marL="288000" indent="-216000">
              <a:spcAft>
                <a:spcPts val="0"/>
              </a:spcAft>
              <a:buClr>
                <a:srgbClr val="292929"/>
              </a:buClr>
              <a:buFont typeface="+mj-lt"/>
              <a:buAutoNum type="arabicPeriod"/>
              <a:defRPr/>
            </a:pPr>
            <a:endParaRPr lang="tr-TR" sz="2000" b="1" i="1" dirty="0">
              <a:solidFill>
                <a:srgbClr val="000000"/>
              </a:solidFill>
              <a:latin typeface="Calibri" pitchFamily="34" charset="0"/>
              <a:cs typeface="Calibri" pitchFamily="34" charset="0"/>
            </a:endParaRPr>
          </a:p>
          <a:p>
            <a:pPr marL="288000" indent="-216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İç </a:t>
            </a:r>
            <a:r>
              <a:rPr lang="tr-TR" sz="2000" b="1" i="1" dirty="0" err="1">
                <a:solidFill>
                  <a:srgbClr val="000000"/>
                </a:solidFill>
                <a:latin typeface="Calibri" pitchFamily="34" charset="0"/>
                <a:cs typeface="Calibri" pitchFamily="34" charset="0"/>
              </a:rPr>
              <a:t>kontaminasyonun</a:t>
            </a:r>
            <a:r>
              <a:rPr lang="tr-TR" sz="2000" b="1" i="1" dirty="0">
                <a:solidFill>
                  <a:srgbClr val="000000"/>
                </a:solidFill>
                <a:latin typeface="Calibri" pitchFamily="34" charset="0"/>
                <a:cs typeface="Calibri" pitchFamily="34" charset="0"/>
              </a:rPr>
              <a:t> ölçülmesi için total veya </a:t>
            </a:r>
            <a:r>
              <a:rPr lang="tr-TR" sz="2000" b="1" i="1" dirty="0" err="1">
                <a:solidFill>
                  <a:srgbClr val="000000"/>
                </a:solidFill>
                <a:latin typeface="Calibri" pitchFamily="34" charset="0"/>
                <a:cs typeface="Calibri" pitchFamily="34" charset="0"/>
              </a:rPr>
              <a:t>parsiyel</a:t>
            </a:r>
            <a:r>
              <a:rPr lang="tr-TR" sz="2000" b="1" i="1" dirty="0">
                <a:solidFill>
                  <a:srgbClr val="000000"/>
                </a:solidFill>
                <a:latin typeface="Calibri" pitchFamily="34" charset="0"/>
                <a:cs typeface="Calibri" pitchFamily="34" charset="0"/>
              </a:rPr>
              <a:t> beden spektrometresi yapılır</a:t>
            </a:r>
            <a:r>
              <a:rPr lang="tr-TR" sz="2000" b="1" i="1" dirty="0" smtClean="0">
                <a:solidFill>
                  <a:srgbClr val="000000"/>
                </a:solidFill>
                <a:latin typeface="Calibri" pitchFamily="34" charset="0"/>
                <a:cs typeface="Calibri" pitchFamily="34" charset="0"/>
              </a:rPr>
              <a:t>.</a:t>
            </a:r>
          </a:p>
          <a:p>
            <a:pPr marL="288000" indent="-216000">
              <a:spcAft>
                <a:spcPts val="0"/>
              </a:spcAft>
              <a:buClr>
                <a:srgbClr val="292929"/>
              </a:buClr>
              <a:buFont typeface="+mj-lt"/>
              <a:buAutoNum type="arabicPeriod"/>
              <a:defRPr/>
            </a:pPr>
            <a:endParaRPr lang="tr-TR" sz="2000" b="1" i="1" dirty="0">
              <a:solidFill>
                <a:srgbClr val="000000"/>
              </a:solidFill>
              <a:latin typeface="Calibri" pitchFamily="34" charset="0"/>
              <a:cs typeface="Calibri" pitchFamily="34" charset="0"/>
            </a:endParaRPr>
          </a:p>
          <a:p>
            <a:pPr marL="288000" indent="-216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Işına maruz kalınan işlerde, çalışanların özel kuruluşlar tarafından sürekli denetlenmesi ve hastalıkları halinde bu denetimin sonuçlarından yararlanılması gerekir.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TANISI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5682350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RADYASYONU ALGILAMAK VE ÖLÇMEK</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08000"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TANISI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3098704" y="1982787"/>
            <a:ext cx="4492721" cy="3462250"/>
            <a:chOff x="3098704" y="1982787"/>
            <a:chExt cx="4492721" cy="3462250"/>
          </a:xfrm>
        </p:grpSpPr>
        <p:grpSp>
          <p:nvGrpSpPr>
            <p:cNvPr id="19" name="Grup 18"/>
            <p:cNvGrpSpPr/>
            <p:nvPr/>
          </p:nvGrpSpPr>
          <p:grpSpPr>
            <a:xfrm>
              <a:off x="3098704" y="1982787"/>
              <a:ext cx="2268290" cy="1710840"/>
              <a:chOff x="5105399" y="1371600"/>
              <a:chExt cx="2634953" cy="2028825"/>
            </a:xfrm>
          </p:grpSpPr>
          <p:pic>
            <p:nvPicPr>
              <p:cNvPr id="20" name="Picture 6" descr="http://awst.gsf.de/resource/logo_dosimo.jpg">
                <a:hlinkClick r:id="rId3"/>
              </p:cNvPr>
              <p:cNvPicPr>
                <a:picLocks noChangeAspect="1" noChangeArrowheads="1"/>
              </p:cNvPicPr>
              <p:nvPr/>
            </p:nvPicPr>
            <p:blipFill>
              <a:blip r:embed="rId4" r:link="rId5">
                <a:extLst>
                  <a:ext uri="{28A0092B-C50C-407E-A947-70E740481C1C}">
                    <a14:useLocalDpi xmlns:a14="http://schemas.microsoft.com/office/drawing/2010/main" val="0"/>
                  </a:ext>
                </a:extLst>
              </a:blip>
              <a:srcRect/>
              <a:stretch>
                <a:fillRect/>
              </a:stretch>
            </p:blipFill>
            <p:spPr bwMode="auto">
              <a:xfrm>
                <a:off x="5105399" y="1371600"/>
                <a:ext cx="2557463" cy="2028825"/>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9"/>
              <p:cNvSpPr>
                <a:spLocks noChangeArrowheads="1"/>
              </p:cNvSpPr>
              <p:nvPr/>
            </p:nvSpPr>
            <p:spPr bwMode="auto">
              <a:xfrm>
                <a:off x="6973589" y="2996952"/>
                <a:ext cx="766763" cy="304800"/>
              </a:xfrm>
              <a:prstGeom prst="rect">
                <a:avLst/>
              </a:prstGeom>
              <a:noFill/>
              <a:ln>
                <a:noFill/>
              </a:ln>
              <a:extLst/>
            </p:spPr>
            <p:style>
              <a:lnRef idx="2">
                <a:schemeClr val="accent5"/>
              </a:lnRef>
              <a:fillRef idx="1">
                <a:schemeClr val="lt1"/>
              </a:fillRef>
              <a:effectRef idx="0">
                <a:schemeClr val="accent5"/>
              </a:effectRef>
              <a:fontRef idx="minor">
                <a:schemeClr val="dk1"/>
              </a:fontRef>
            </p:style>
            <p:txBody>
              <a:bodyPr lIns="92075" tIns="46038" rIns="92075" bIns="46038"/>
              <a:lstStyle/>
              <a:p>
                <a:pPr marL="342900" indent="-342900" algn="ctr" eaLnBrk="0" hangingPunct="0">
                  <a:lnSpc>
                    <a:spcPct val="90000"/>
                  </a:lnSpc>
                  <a:spcBef>
                    <a:spcPct val="20000"/>
                  </a:spcBef>
                  <a:buClr>
                    <a:schemeClr val="tx2"/>
                  </a:buClr>
                  <a:buSzPct val="75000"/>
                  <a:buFont typeface="Monotype Sorts" charset="2"/>
                  <a:buNone/>
                </a:pPr>
                <a:r>
                  <a:rPr lang="tr-TR" sz="2000" i="1" dirty="0">
                    <a:solidFill>
                      <a:schemeClr val="tx1"/>
                    </a:solidFill>
                    <a:latin typeface="Calibri" pitchFamily="34" charset="0"/>
                    <a:cs typeface="Calibri" pitchFamily="34" charset="0"/>
                  </a:rPr>
                  <a:t>Film</a:t>
                </a:r>
              </a:p>
            </p:txBody>
          </p:sp>
        </p:grpSp>
        <p:grpSp>
          <p:nvGrpSpPr>
            <p:cNvPr id="22" name="Grup 21"/>
            <p:cNvGrpSpPr/>
            <p:nvPr/>
          </p:nvGrpSpPr>
          <p:grpSpPr>
            <a:xfrm>
              <a:off x="5366994" y="1982787"/>
              <a:ext cx="2224431" cy="1711077"/>
              <a:chOff x="2051050" y="4076700"/>
              <a:chExt cx="2438400" cy="2016125"/>
            </a:xfrm>
          </p:grpSpPr>
          <p:pic>
            <p:nvPicPr>
              <p:cNvPr id="24" name="Picture 4" descr="cards2">
                <a:hlinkClick r:id="rId6"/>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51050" y="4076700"/>
                <a:ext cx="2438400" cy="2016125"/>
              </a:xfrm>
              <a:prstGeom prst="rect">
                <a:avLst/>
              </a:prstGeom>
              <a:noFill/>
              <a:extLst>
                <a:ext uri="{909E8E84-426E-40DD-AFC4-6F175D3DCCD1}">
                  <a14:hiddenFill xmlns:a14="http://schemas.microsoft.com/office/drawing/2010/main">
                    <a:solidFill>
                      <a:srgbClr val="FFFFFF"/>
                    </a:solidFill>
                  </a14:hiddenFill>
                </a:ext>
              </a:extLst>
            </p:spPr>
          </p:pic>
          <p:sp>
            <p:nvSpPr>
              <p:cNvPr id="26" name="Rectangle 9"/>
              <p:cNvSpPr>
                <a:spLocks noChangeArrowheads="1"/>
              </p:cNvSpPr>
              <p:nvPr/>
            </p:nvSpPr>
            <p:spPr bwMode="auto">
              <a:xfrm>
                <a:off x="2051050" y="5787777"/>
                <a:ext cx="766763" cy="304800"/>
              </a:xfrm>
              <a:prstGeom prst="rect">
                <a:avLst/>
              </a:prstGeom>
              <a:noFill/>
              <a:ln>
                <a:noFill/>
              </a:ln>
              <a:extLst/>
            </p:spPr>
            <p:style>
              <a:lnRef idx="2">
                <a:schemeClr val="accent5"/>
              </a:lnRef>
              <a:fillRef idx="1">
                <a:schemeClr val="lt1"/>
              </a:fillRef>
              <a:effectRef idx="0">
                <a:schemeClr val="accent5"/>
              </a:effectRef>
              <a:fontRef idx="minor">
                <a:schemeClr val="dk1"/>
              </a:fontRef>
            </p:style>
            <p:txBody>
              <a:bodyPr lIns="92075" tIns="46038" rIns="92075" bIns="46038"/>
              <a:lstStyle/>
              <a:p>
                <a:pPr marL="342900" indent="-342900" algn="ctr" eaLnBrk="0" hangingPunct="0">
                  <a:lnSpc>
                    <a:spcPct val="90000"/>
                  </a:lnSpc>
                  <a:spcBef>
                    <a:spcPct val="20000"/>
                  </a:spcBef>
                  <a:buClr>
                    <a:schemeClr val="tx2"/>
                  </a:buClr>
                  <a:buSzPct val="75000"/>
                  <a:buFont typeface="Monotype Sorts" charset="2"/>
                  <a:buNone/>
                </a:pPr>
                <a:r>
                  <a:rPr lang="tr-TR" sz="2000" i="1" dirty="0" smtClean="0">
                    <a:solidFill>
                      <a:schemeClr val="tx1"/>
                    </a:solidFill>
                    <a:latin typeface="Calibri" pitchFamily="34" charset="0"/>
                    <a:cs typeface="Calibri" pitchFamily="34" charset="0"/>
                  </a:rPr>
                  <a:t>TLD</a:t>
                </a:r>
                <a:endParaRPr lang="tr-TR" sz="2000" i="1" dirty="0">
                  <a:solidFill>
                    <a:schemeClr val="tx1"/>
                  </a:solidFill>
                  <a:latin typeface="Calibri" pitchFamily="34" charset="0"/>
                  <a:cs typeface="Calibri" pitchFamily="34" charset="0"/>
                </a:endParaRPr>
              </a:p>
            </p:txBody>
          </p:sp>
        </p:grpSp>
        <p:grpSp>
          <p:nvGrpSpPr>
            <p:cNvPr id="27" name="Grup 26"/>
            <p:cNvGrpSpPr/>
            <p:nvPr/>
          </p:nvGrpSpPr>
          <p:grpSpPr>
            <a:xfrm>
              <a:off x="3098704" y="3730402"/>
              <a:ext cx="2268290" cy="1608240"/>
              <a:chOff x="5148263" y="3933825"/>
              <a:chExt cx="2601466" cy="1688306"/>
            </a:xfrm>
          </p:grpSpPr>
          <p:pic>
            <p:nvPicPr>
              <p:cNvPr id="28" name="Picture 8" descr="http://www.ieer.org/pcktdos.gif"/>
              <p:cNvPicPr>
                <a:picLocks noChangeAspect="1" noChangeArrowheads="1"/>
              </p:cNvPicPr>
              <p:nvPr/>
            </p:nvPicPr>
            <p:blipFill>
              <a:blip r:embed="rId8" r:link="rId9">
                <a:extLst>
                  <a:ext uri="{28A0092B-C50C-407E-A947-70E740481C1C}">
                    <a14:useLocalDpi xmlns:a14="http://schemas.microsoft.com/office/drawing/2010/main" val="0"/>
                  </a:ext>
                </a:extLst>
              </a:blip>
              <a:srcRect/>
              <a:stretch>
                <a:fillRect/>
              </a:stretch>
            </p:blipFill>
            <p:spPr bwMode="auto">
              <a:xfrm>
                <a:off x="5148263" y="3933825"/>
                <a:ext cx="2514600" cy="1676400"/>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9"/>
              <p:cNvSpPr>
                <a:spLocks noChangeArrowheads="1"/>
              </p:cNvSpPr>
              <p:nvPr/>
            </p:nvSpPr>
            <p:spPr bwMode="auto">
              <a:xfrm>
                <a:off x="6405563" y="5301208"/>
                <a:ext cx="1344166" cy="320923"/>
              </a:xfrm>
              <a:prstGeom prst="rect">
                <a:avLst/>
              </a:prstGeom>
              <a:noFill/>
              <a:ln>
                <a:noFill/>
              </a:ln>
              <a:extLst/>
            </p:spPr>
            <p:style>
              <a:lnRef idx="2">
                <a:schemeClr val="accent5"/>
              </a:lnRef>
              <a:fillRef idx="1">
                <a:schemeClr val="lt1"/>
              </a:fillRef>
              <a:effectRef idx="0">
                <a:schemeClr val="accent5"/>
              </a:effectRef>
              <a:fontRef idx="minor">
                <a:schemeClr val="dk1"/>
              </a:fontRef>
            </p:style>
            <p:txBody>
              <a:bodyPr lIns="92075" tIns="46038" rIns="92075" bIns="46038"/>
              <a:lstStyle/>
              <a:p>
                <a:pPr marL="342900" indent="-342900" algn="ctr" eaLnBrk="0" hangingPunct="0">
                  <a:lnSpc>
                    <a:spcPct val="90000"/>
                  </a:lnSpc>
                  <a:spcBef>
                    <a:spcPct val="20000"/>
                  </a:spcBef>
                  <a:buClr>
                    <a:schemeClr val="tx2"/>
                  </a:buClr>
                  <a:buSzPct val="75000"/>
                  <a:buFont typeface="Monotype Sorts" charset="2"/>
                  <a:buNone/>
                </a:pPr>
                <a:r>
                  <a:rPr lang="tr-TR" sz="2000" i="1" dirty="0" smtClean="0">
                    <a:solidFill>
                      <a:schemeClr val="tx1"/>
                    </a:solidFill>
                    <a:latin typeface="Calibri" pitchFamily="34" charset="0"/>
                    <a:cs typeface="Calibri" pitchFamily="34" charset="0"/>
                  </a:rPr>
                  <a:t>Kalem</a:t>
                </a:r>
                <a:endParaRPr lang="tr-TR" sz="2000" i="1" dirty="0">
                  <a:solidFill>
                    <a:schemeClr val="tx1"/>
                  </a:solidFill>
                  <a:latin typeface="Calibri" pitchFamily="34" charset="0"/>
                  <a:cs typeface="Calibri" pitchFamily="34" charset="0"/>
                </a:endParaRPr>
              </a:p>
            </p:txBody>
          </p:sp>
        </p:grpSp>
        <p:grpSp>
          <p:nvGrpSpPr>
            <p:cNvPr id="30" name="Grup 29"/>
            <p:cNvGrpSpPr/>
            <p:nvPr/>
          </p:nvGrpSpPr>
          <p:grpSpPr>
            <a:xfrm>
              <a:off x="5366994" y="3753037"/>
              <a:ext cx="2224431" cy="1692000"/>
              <a:chOff x="3644105" y="3527921"/>
              <a:chExt cx="2400847" cy="2309862"/>
            </a:xfrm>
          </p:grpSpPr>
          <p:pic>
            <p:nvPicPr>
              <p:cNvPr id="31" name="Picture 5" descr="http://www.drct.com/images/nucl_instrumentation/450ptr.gif">
                <a:hlinkClick r:id="rId10"/>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a:xfrm>
                <a:off x="3644105" y="3527921"/>
                <a:ext cx="2400847" cy="2118283"/>
              </a:xfrm>
              <a:prstGeom prst="rect">
                <a:avLst/>
              </a:prstGeom>
              <a:noFill/>
              <a:ln w="9525">
                <a:solidFill>
                  <a:schemeClr val="bg1">
                    <a:lumMod val="65000"/>
                  </a:schemeClr>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3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134222" y="5301208"/>
                <a:ext cx="1085850"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Tree>
    <p:extLst>
      <p:ext uri="{BB962C8B-B14F-4D97-AF65-F5344CB8AC3E}">
        <p14:creationId xmlns:p14="http://schemas.microsoft.com/office/powerpoint/2010/main" val="241906194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6" presetClass="entr" presetSubtype="16"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circle(in)">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12"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67050" y="409575"/>
            <a:ext cx="2833984" cy="223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5228245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KULLANIM AVANTAJLARI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Çok dar bir bölgede lazer ile kaynak yapılabilir</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Hassas elektronik parçaların </a:t>
            </a:r>
            <a:r>
              <a:rPr lang="tr-TR" i="1" dirty="0" smtClean="0">
                <a:solidFill>
                  <a:srgbClr val="000000"/>
                </a:solidFill>
                <a:latin typeface="Calibri" pitchFamily="34" charset="0"/>
                <a:cs typeface="Calibri" pitchFamily="34" charset="0"/>
              </a:rPr>
              <a:t>kaynak işleminde kullanılır (</a:t>
            </a:r>
            <a:r>
              <a:rPr lang="tr-TR" b="1" i="1" dirty="0" smtClean="0">
                <a:solidFill>
                  <a:srgbClr val="000000"/>
                </a:solidFill>
                <a:latin typeface="Calibri" pitchFamily="34" charset="0"/>
                <a:cs typeface="Calibri" pitchFamily="34" charset="0"/>
              </a:rPr>
              <a:t>Bu </a:t>
            </a:r>
            <a:r>
              <a:rPr lang="tr-TR" b="1" i="1" dirty="0">
                <a:solidFill>
                  <a:srgbClr val="000000"/>
                </a:solidFill>
                <a:latin typeface="Calibri" pitchFamily="34" charset="0"/>
                <a:cs typeface="Calibri" pitchFamily="34" charset="0"/>
              </a:rPr>
              <a:t>tip parçalar direnç kaynağına dayanamaz</a:t>
            </a:r>
            <a:r>
              <a:rPr lang="tr-TR" i="1" dirty="0">
                <a:solidFill>
                  <a:srgbClr val="000000"/>
                </a:solidFill>
                <a:latin typeface="Calibri" pitchFamily="34" charset="0"/>
                <a:cs typeface="Calibri" pitchFamily="34" charset="0"/>
              </a:rPr>
              <a:t>)</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Vakum ortamında lazer ile kaynak yapılabilir</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İş parçaları mengene gibi aletler ile bağlanmadan lazer ile işlenebilir (</a:t>
            </a:r>
            <a:r>
              <a:rPr lang="tr-TR" b="1" i="1" dirty="0">
                <a:solidFill>
                  <a:srgbClr val="000000"/>
                </a:solidFill>
                <a:latin typeface="Calibri" pitchFamily="34" charset="0"/>
                <a:cs typeface="Calibri" pitchFamily="34" charset="0"/>
              </a:rPr>
              <a:t>Böylece malzemede gerilme olmaz</a:t>
            </a:r>
            <a:r>
              <a:rPr lang="tr-TR" i="1" dirty="0">
                <a:solidFill>
                  <a:srgbClr val="000000"/>
                </a:solidFill>
                <a:latin typeface="Calibri" pitchFamily="34" charset="0"/>
                <a:cs typeface="Calibri" pitchFamily="34" charset="0"/>
              </a:rPr>
              <a:t>)</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Kaynak işleminde; Başka ek malzeme ve cihaza gereksinim olmadan  kaynak </a:t>
            </a:r>
            <a:r>
              <a:rPr lang="tr-TR" i="1" dirty="0" smtClean="0">
                <a:solidFill>
                  <a:srgbClr val="000000"/>
                </a:solidFill>
                <a:latin typeface="Calibri" pitchFamily="34" charset="0"/>
                <a:cs typeface="Calibri" pitchFamily="34" charset="0"/>
              </a:rPr>
              <a:t>yapılır</a:t>
            </a:r>
            <a:endParaRPr lang="tr-TR" i="1" dirty="0">
              <a:solidFill>
                <a:srgbClr val="000000"/>
              </a:solidFill>
              <a:latin typeface="Calibri" pitchFamily="34" charset="0"/>
              <a:cs typeface="Calibri" pitchFamily="34" charset="0"/>
            </a:endParaRP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Birbirinden farklı metaller kaynak edilir</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Isıl işlem uygulanması parçaların belli bölgeleriyle sınırlı kalabilir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56745196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KULLANIM AVANTAJLARI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Koruyucu kabin, </a:t>
            </a:r>
            <a:r>
              <a:rPr lang="tr-TR" i="1" dirty="0" smtClean="0">
                <a:solidFill>
                  <a:srgbClr val="000000"/>
                </a:solidFill>
                <a:latin typeface="Calibri" pitchFamily="34" charset="0"/>
                <a:cs typeface="Calibri" pitchFamily="34" charset="0"/>
              </a:rPr>
              <a:t>kabinin </a:t>
            </a:r>
            <a:r>
              <a:rPr lang="tr-TR" i="1" dirty="0">
                <a:solidFill>
                  <a:srgbClr val="000000"/>
                </a:solidFill>
                <a:latin typeface="Calibri" pitchFamily="34" charset="0"/>
                <a:cs typeface="Calibri" pitchFamily="34" charset="0"/>
              </a:rPr>
              <a:t>uyarı işaretlemesi</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Ürün tanıtımı etiketi ve sertifikası</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Güvenlik kilitlemesi</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Emisyon göstergesi</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Uzaktan kilitleme uygulaması</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Anahtar koruması</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Işın zayıflatıcı</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Kontrol bölgesi </a:t>
            </a:r>
            <a:r>
              <a:rPr lang="tr-TR" i="1" dirty="0" err="1">
                <a:solidFill>
                  <a:srgbClr val="000000"/>
                </a:solidFill>
                <a:latin typeface="Calibri" pitchFamily="34" charset="0"/>
                <a:cs typeface="Calibri" pitchFamily="34" charset="0"/>
              </a:rPr>
              <a:t>spesifikasyonları</a:t>
            </a:r>
            <a:endParaRPr lang="tr-TR" i="1" dirty="0">
              <a:solidFill>
                <a:srgbClr val="000000"/>
              </a:solidFill>
              <a:latin typeface="Calibri" pitchFamily="34" charset="0"/>
              <a:cs typeface="Calibri" pitchFamily="34" charset="0"/>
            </a:endParaRP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Optik görüşün sınırlandırılması</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Işın güvenlik koruması </a:t>
            </a:r>
          </a:p>
          <a:p>
            <a:pPr marL="360000" indent="-252000">
              <a:spcAft>
                <a:spcPts val="0"/>
              </a:spcAft>
              <a:buClr>
                <a:srgbClr val="292929"/>
              </a:buClr>
              <a:buFont typeface="+mj-lt"/>
              <a:buAutoNum type="arabicPeriod"/>
              <a:defRPr/>
            </a:pPr>
            <a:r>
              <a:rPr lang="tr-TR" i="1" dirty="0">
                <a:solidFill>
                  <a:srgbClr val="000000"/>
                </a:solidFill>
                <a:latin typeface="Calibri" pitchFamily="34" charset="0"/>
                <a:cs typeface="Calibri" pitchFamily="34" charset="0"/>
              </a:rPr>
              <a:t>Işının elle müdahale ile kesilebilmesi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789866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RADYASYONDAN KORUNMA SİSTEMİ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Radyasyon </a:t>
            </a:r>
            <a:r>
              <a:rPr lang="tr-TR" sz="2000" i="1" dirty="0">
                <a:solidFill>
                  <a:srgbClr val="000000"/>
                </a:solidFill>
                <a:latin typeface="Calibri" pitchFamily="34" charset="0"/>
                <a:cs typeface="Calibri" pitchFamily="34" charset="0"/>
              </a:rPr>
              <a:t>korunmasının etkinliği, radyasyon dozuna neden olan </a:t>
            </a:r>
            <a:r>
              <a:rPr lang="tr-TR" sz="2000" b="1" i="1" dirty="0">
                <a:solidFill>
                  <a:srgbClr val="000000"/>
                </a:solidFill>
                <a:latin typeface="Calibri" pitchFamily="34" charset="0"/>
                <a:cs typeface="Calibri" pitchFamily="34" charset="0"/>
              </a:rPr>
              <a:t>kaynağa</a:t>
            </a:r>
            <a:r>
              <a:rPr lang="tr-TR" sz="2000" i="1" dirty="0">
                <a:solidFill>
                  <a:srgbClr val="000000"/>
                </a:solidFill>
                <a:latin typeface="Calibri" pitchFamily="34" charset="0"/>
                <a:cs typeface="Calibri" pitchFamily="34" charset="0"/>
              </a:rPr>
              <a:t> veya bütün kaynaklardan bir </a:t>
            </a:r>
            <a:r>
              <a:rPr lang="tr-TR" sz="2000" b="1" i="1" dirty="0">
                <a:solidFill>
                  <a:srgbClr val="000000"/>
                </a:solidFill>
                <a:latin typeface="Calibri" pitchFamily="34" charset="0"/>
                <a:cs typeface="Calibri" pitchFamily="34" charset="0"/>
              </a:rPr>
              <a:t>kişi tarafından alınan doza </a:t>
            </a:r>
            <a:r>
              <a:rPr lang="tr-TR" sz="2000" i="1" dirty="0">
                <a:solidFill>
                  <a:srgbClr val="000000"/>
                </a:solidFill>
                <a:latin typeface="Calibri" pitchFamily="34" charset="0"/>
                <a:cs typeface="Calibri" pitchFamily="34" charset="0"/>
              </a:rPr>
              <a:t>bağlı olarak ifade edilir. </a:t>
            </a:r>
            <a:endParaRPr lang="tr-TR" sz="2000" i="1" dirty="0" smtClean="0">
              <a:solidFill>
                <a:srgbClr val="000000"/>
              </a:solidFill>
              <a:latin typeface="Calibri" pitchFamily="34" charset="0"/>
              <a:cs typeface="Calibri" pitchFamily="34" charset="0"/>
            </a:endParaRPr>
          </a:p>
          <a:p>
            <a:pPr>
              <a:spcAft>
                <a:spcPts val="0"/>
              </a:spcAft>
              <a:buClr>
                <a:srgbClr val="292929"/>
              </a:buClr>
              <a:defRPr/>
            </a:pPr>
            <a:endParaRPr lang="tr-TR" sz="1000" i="1" dirty="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Radyasyondan </a:t>
            </a:r>
            <a:r>
              <a:rPr lang="tr-TR" sz="2000" i="1" dirty="0">
                <a:solidFill>
                  <a:srgbClr val="000000"/>
                </a:solidFill>
                <a:latin typeface="Calibri" pitchFamily="34" charset="0"/>
                <a:cs typeface="Calibri" pitchFamily="34" charset="0"/>
              </a:rPr>
              <a:t>Korunma;</a:t>
            </a:r>
          </a:p>
          <a:p>
            <a:pPr marL="396000" indent="-252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Kaynak ilişkin sistem</a:t>
            </a:r>
          </a:p>
          <a:p>
            <a:pPr marL="396000" indent="-252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Kişi </a:t>
            </a:r>
            <a:r>
              <a:rPr lang="tr-TR" sz="2000" i="1" dirty="0">
                <a:solidFill>
                  <a:srgbClr val="000000"/>
                </a:solidFill>
                <a:latin typeface="Calibri" pitchFamily="34" charset="0"/>
                <a:cs typeface="Calibri" pitchFamily="34" charset="0"/>
              </a:rPr>
              <a:t>ilişkin sistem </a:t>
            </a: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21" name="Picture 3" descr="C:\Users\DOKTOR\Desktop\Resim1.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924423" y="3431664"/>
            <a:ext cx="3819527" cy="193249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529250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down)">
                                      <p:cBhvr>
                                        <p:cTn id="2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
          <p:cNvGrpSpPr>
            <a:grpSpLocks/>
          </p:cNvGrpSpPr>
          <p:nvPr/>
        </p:nvGrpSpPr>
        <p:grpSpPr bwMode="auto">
          <a:xfrm>
            <a:off x="0" y="-11113"/>
            <a:ext cx="9144000" cy="5948363"/>
            <a:chOff x="0" y="0"/>
            <a:chExt cx="5760" cy="3747"/>
          </a:xfrm>
        </p:grpSpPr>
        <p:sp>
          <p:nvSpPr>
            <p:cNvPr id="100355"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6"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tr-TR">
                <a:solidFill>
                  <a:srgbClr val="FFFFFF"/>
                </a:solidFill>
                <a:cs typeface="Arial" pitchFamily="34" charset="0"/>
              </a:endParaRPr>
            </a:p>
          </p:txBody>
        </p:sp>
        <p:sp>
          <p:nvSpPr>
            <p:cNvPr id="100357" name="Rectangle 8"/>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sp>
          <p:nvSpPr>
            <p:cNvPr id="100358"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tr-TR">
                <a:solidFill>
                  <a:srgbClr val="FFFFFF"/>
                </a:solidFill>
                <a:cs typeface="Arial" pitchFamily="34" charset="0"/>
              </a:endParaRPr>
            </a:p>
          </p:txBody>
        </p:sp>
      </p:grpSp>
      <p:pic>
        <p:nvPicPr>
          <p:cNvPr id="100360" name="Picture 9"/>
          <p:cNvPicPr>
            <a:picLocks noChangeAspect="1" noChangeArrowheads="1"/>
          </p:cNvPicPr>
          <p:nvPr/>
        </p:nvPicPr>
        <p:blipFill>
          <a:blip r:embed="rId2" cstate="print"/>
          <a:srcRect/>
          <a:stretch>
            <a:fillRect/>
          </a:stretch>
        </p:blipFill>
        <p:spPr bwMode="gray">
          <a:xfrm>
            <a:off x="2401888" y="4637088"/>
            <a:ext cx="4679950" cy="438150"/>
          </a:xfrm>
          <a:prstGeom prst="rect">
            <a:avLst/>
          </a:prstGeom>
          <a:noFill/>
          <a:ln w="9525">
            <a:noFill/>
            <a:miter lim="800000"/>
            <a:headEnd/>
            <a:tailEnd/>
          </a:ln>
        </p:spPr>
      </p:pic>
      <p:grpSp>
        <p:nvGrpSpPr>
          <p:cNvPr id="3" name="Group 62"/>
          <p:cNvGrpSpPr>
            <a:grpSpLocks/>
          </p:cNvGrpSpPr>
          <p:nvPr/>
        </p:nvGrpSpPr>
        <p:grpSpPr bwMode="auto">
          <a:xfrm>
            <a:off x="3090863" y="1903413"/>
            <a:ext cx="3248025" cy="3055937"/>
            <a:chOff x="1869" y="1671"/>
            <a:chExt cx="2046" cy="1925"/>
          </a:xfrm>
        </p:grpSpPr>
        <p:sp>
          <p:nvSpPr>
            <p:cNvPr id="100362" name="Freeform 31"/>
            <p:cNvSpPr>
              <a:spLocks/>
            </p:cNvSpPr>
            <p:nvPr/>
          </p:nvSpPr>
          <p:spPr bwMode="gray">
            <a:xfrm>
              <a:off x="2127" y="2069"/>
              <a:ext cx="750" cy="1312"/>
            </a:xfrm>
            <a:custGeom>
              <a:avLst/>
              <a:gdLst>
                <a:gd name="T0" fmla="*/ 0 w 1859"/>
                <a:gd name="T1" fmla="*/ 0 h 3212"/>
                <a:gd name="T2" fmla="*/ 0 w 1859"/>
                <a:gd name="T3" fmla="*/ 1 h 3212"/>
                <a:gd name="T4" fmla="*/ 0 w 1859"/>
                <a:gd name="T5" fmla="*/ 0 h 3212"/>
                <a:gd name="T6" fmla="*/ 0 w 1859"/>
                <a:gd name="T7" fmla="*/ 0 h 3212"/>
                <a:gd name="T8" fmla="*/ 0 60000 65536"/>
                <a:gd name="T9" fmla="*/ 0 60000 65536"/>
                <a:gd name="T10" fmla="*/ 0 60000 65536"/>
                <a:gd name="T11" fmla="*/ 0 60000 65536"/>
                <a:gd name="T12" fmla="*/ 0 w 1859"/>
                <a:gd name="T13" fmla="*/ 0 h 3212"/>
                <a:gd name="T14" fmla="*/ 1859 w 1859"/>
                <a:gd name="T15" fmla="*/ 3212 h 3212"/>
              </a:gdLst>
              <a:ahLst/>
              <a:cxnLst>
                <a:cxn ang="T8">
                  <a:pos x="T0" y="T1"/>
                </a:cxn>
                <a:cxn ang="T9">
                  <a:pos x="T2" y="T3"/>
                </a:cxn>
                <a:cxn ang="T10">
                  <a:pos x="T4" y="T5"/>
                </a:cxn>
                <a:cxn ang="T11">
                  <a:pos x="T6" y="T7"/>
                </a:cxn>
              </a:cxnLst>
              <a:rect l="T12" t="T13" r="T14" b="T15"/>
              <a:pathLst>
                <a:path w="1859" h="3212">
                  <a:moveTo>
                    <a:pt x="1859" y="0"/>
                  </a:moveTo>
                  <a:lnTo>
                    <a:pt x="0" y="3212"/>
                  </a:lnTo>
                  <a:lnTo>
                    <a:pt x="1859" y="1769"/>
                  </a:lnTo>
                  <a:lnTo>
                    <a:pt x="1859" y="0"/>
                  </a:lnTo>
                  <a:close/>
                </a:path>
              </a:pathLst>
            </a:custGeom>
            <a:gradFill rotWithShape="1">
              <a:gsLst>
                <a:gs pos="0">
                  <a:srgbClr val="69A2E1"/>
                </a:gs>
                <a:gs pos="50000">
                  <a:srgbClr val="69A2E1">
                    <a:gamma/>
                    <a:shade val="66275"/>
                    <a:invGamma/>
                  </a:srgbClr>
                </a:gs>
                <a:gs pos="100000">
                  <a:srgbClr val="69A2E1"/>
                </a:gs>
              </a:gsLst>
              <a:lin ang="18900000" scaled="1"/>
            </a:gradFill>
            <a:ln w="9525">
              <a:solidFill>
                <a:srgbClr val="919191"/>
              </a:solidFill>
              <a:miter lim="800000"/>
              <a:headEnd/>
              <a:tailEnd/>
            </a:ln>
          </p:spPr>
          <p:txBody>
            <a:bodyPr wrap="none" anchor="ctr"/>
            <a:lstStyle/>
            <a:p>
              <a:endParaRPr lang="tr-TR">
                <a:solidFill>
                  <a:srgbClr val="000000"/>
                </a:solidFill>
              </a:endParaRPr>
            </a:p>
          </p:txBody>
        </p:sp>
        <p:sp>
          <p:nvSpPr>
            <p:cNvPr id="100363" name="Freeform 35"/>
            <p:cNvSpPr>
              <a:spLocks/>
            </p:cNvSpPr>
            <p:nvPr/>
          </p:nvSpPr>
          <p:spPr bwMode="gray">
            <a:xfrm>
              <a:off x="2137" y="2797"/>
              <a:ext cx="1505" cy="591"/>
            </a:xfrm>
            <a:custGeom>
              <a:avLst/>
              <a:gdLst>
                <a:gd name="T0" fmla="*/ 0 w 3730"/>
                <a:gd name="T1" fmla="*/ 0 h 1448"/>
                <a:gd name="T2" fmla="*/ 0 w 3730"/>
                <a:gd name="T3" fmla="*/ 0 h 1448"/>
                <a:gd name="T4" fmla="*/ 1 w 3730"/>
                <a:gd name="T5" fmla="*/ 0 h 1448"/>
                <a:gd name="T6" fmla="*/ 0 w 3730"/>
                <a:gd name="T7" fmla="*/ 0 h 1448"/>
                <a:gd name="T8" fmla="*/ 0 60000 65536"/>
                <a:gd name="T9" fmla="*/ 0 60000 65536"/>
                <a:gd name="T10" fmla="*/ 0 60000 65536"/>
                <a:gd name="T11" fmla="*/ 0 60000 65536"/>
                <a:gd name="T12" fmla="*/ 0 w 3730"/>
                <a:gd name="T13" fmla="*/ 0 h 1448"/>
                <a:gd name="T14" fmla="*/ 3730 w 3730"/>
                <a:gd name="T15" fmla="*/ 1448 h 1448"/>
              </a:gdLst>
              <a:ahLst/>
              <a:cxnLst>
                <a:cxn ang="T8">
                  <a:pos x="T0" y="T1"/>
                </a:cxn>
                <a:cxn ang="T9">
                  <a:pos x="T2" y="T3"/>
                </a:cxn>
                <a:cxn ang="T10">
                  <a:pos x="T4" y="T5"/>
                </a:cxn>
                <a:cxn ang="T11">
                  <a:pos x="T6" y="T7"/>
                </a:cxn>
              </a:cxnLst>
              <a:rect l="T12" t="T13" r="T14" b="T15"/>
              <a:pathLst>
                <a:path w="3730" h="1448">
                  <a:moveTo>
                    <a:pt x="1859" y="0"/>
                  </a:moveTo>
                  <a:lnTo>
                    <a:pt x="0" y="1441"/>
                  </a:lnTo>
                  <a:lnTo>
                    <a:pt x="3730" y="1448"/>
                  </a:lnTo>
                  <a:lnTo>
                    <a:pt x="1859" y="0"/>
                  </a:lnTo>
                  <a:close/>
                </a:path>
              </a:pathLst>
            </a:custGeom>
            <a:gradFill rotWithShape="1">
              <a:gsLst>
                <a:gs pos="0">
                  <a:srgbClr val="2A79D0"/>
                </a:gs>
                <a:gs pos="50000">
                  <a:srgbClr val="2A79D0">
                    <a:gamma/>
                    <a:shade val="66275"/>
                    <a:invGamma/>
                  </a:srgbClr>
                </a:gs>
                <a:gs pos="100000">
                  <a:srgbClr val="2A79D0"/>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sp>
          <p:nvSpPr>
            <p:cNvPr id="40999" name="Freeform 39"/>
            <p:cNvSpPr>
              <a:spLocks/>
            </p:cNvSpPr>
            <p:nvPr/>
          </p:nvSpPr>
          <p:spPr bwMode="gray">
            <a:xfrm>
              <a:off x="2886" y="2072"/>
              <a:ext cx="760" cy="1313"/>
            </a:xfrm>
            <a:custGeom>
              <a:avLst/>
              <a:gdLst>
                <a:gd name="T0" fmla="*/ 1871 w 1871"/>
                <a:gd name="T1" fmla="*/ 3220 h 3220"/>
                <a:gd name="T2" fmla="*/ 0 w 1871"/>
                <a:gd name="T3" fmla="*/ 0 h 3220"/>
                <a:gd name="T4" fmla="*/ 0 w 1871"/>
                <a:gd name="T5" fmla="*/ 1770 h 3220"/>
                <a:gd name="T6" fmla="*/ 1871 w 1871"/>
                <a:gd name="T7" fmla="*/ 3220 h 3220"/>
                <a:gd name="T8" fmla="*/ 0 60000 65536"/>
                <a:gd name="T9" fmla="*/ 0 60000 65536"/>
                <a:gd name="T10" fmla="*/ 0 60000 65536"/>
                <a:gd name="T11" fmla="*/ 0 60000 65536"/>
                <a:gd name="T12" fmla="*/ 0 w 1871"/>
                <a:gd name="T13" fmla="*/ 0 h 3220"/>
                <a:gd name="T14" fmla="*/ 1871 w 1871"/>
                <a:gd name="T15" fmla="*/ 3220 h 3220"/>
              </a:gdLst>
              <a:ahLst/>
              <a:cxnLst>
                <a:cxn ang="T8">
                  <a:pos x="T0" y="T1"/>
                </a:cxn>
                <a:cxn ang="T9">
                  <a:pos x="T2" y="T3"/>
                </a:cxn>
                <a:cxn ang="T10">
                  <a:pos x="T4" y="T5"/>
                </a:cxn>
                <a:cxn ang="T11">
                  <a:pos x="T6" y="T7"/>
                </a:cxn>
              </a:cxnLst>
              <a:rect l="T12" t="T13" r="T14" b="T15"/>
              <a:pathLst>
                <a:path w="1871" h="3220">
                  <a:moveTo>
                    <a:pt x="1871" y="3220"/>
                  </a:moveTo>
                  <a:lnTo>
                    <a:pt x="0" y="0"/>
                  </a:lnTo>
                  <a:lnTo>
                    <a:pt x="0" y="1770"/>
                  </a:lnTo>
                  <a:lnTo>
                    <a:pt x="1871" y="3220"/>
                  </a:lnTo>
                  <a:close/>
                </a:path>
              </a:pathLst>
            </a:custGeom>
            <a:gradFill rotWithShape="1">
              <a:gsLst>
                <a:gs pos="0">
                  <a:srgbClr val="0061B2"/>
                </a:gs>
                <a:gs pos="50000">
                  <a:srgbClr val="0061B2">
                    <a:gamma/>
                    <a:shade val="66275"/>
                    <a:invGamma/>
                  </a:srgbClr>
                </a:gs>
                <a:gs pos="100000">
                  <a:srgbClr val="0061B2"/>
                </a:gs>
              </a:gsLst>
              <a:lin ang="18900000" scaled="1"/>
            </a:gradFill>
            <a:ln w="9525" cap="flat" cmpd="sng">
              <a:solidFill>
                <a:srgbClr val="919191"/>
              </a:solidFill>
              <a:prstDash val="solid"/>
              <a:miter lim="800000"/>
              <a:headEnd type="none" w="med" len="med"/>
              <a:tailEnd type="none" w="med" len="med"/>
            </a:ln>
            <a:effectLst/>
          </p:spPr>
          <p:txBody>
            <a:bodyPr wrap="none" anchor="ctr"/>
            <a:lstStyle/>
            <a:p>
              <a:endParaRPr lang="tr-TR">
                <a:solidFill>
                  <a:srgbClr val="000000"/>
                </a:solidFill>
              </a:endParaRPr>
            </a:p>
          </p:txBody>
        </p:sp>
        <p:cxnSp>
          <p:nvCxnSpPr>
            <p:cNvPr id="13" name="Gerade Verbindung mit Pfeil 12"/>
            <p:cNvCxnSpPr>
              <a:cxnSpLocks noChangeShapeType="1"/>
            </p:cNvCxnSpPr>
            <p:nvPr/>
          </p:nvCxnSpPr>
          <p:spPr bwMode="gray">
            <a:xfrm rot="5400000" flipH="1" flipV="1">
              <a:off x="2317" y="2233"/>
              <a:ext cx="1126" cy="2"/>
            </a:xfrm>
            <a:prstGeom prst="straightConnector1">
              <a:avLst/>
            </a:prstGeom>
            <a:noFill/>
            <a:ln w="22225" algn="ctr">
              <a:solidFill>
                <a:srgbClr val="919191"/>
              </a:solidFill>
              <a:round/>
              <a:headEnd/>
              <a:tailEnd type="triangle" w="med" len="med"/>
            </a:ln>
          </p:spPr>
        </p:cxnSp>
        <p:cxnSp>
          <p:nvCxnSpPr>
            <p:cNvPr id="14" name="Gerade Verbindung mit Pfeil 13"/>
            <p:cNvCxnSpPr>
              <a:cxnSpLocks noChangeShapeType="1"/>
            </p:cNvCxnSpPr>
            <p:nvPr/>
          </p:nvCxnSpPr>
          <p:spPr bwMode="gray">
            <a:xfrm rot="10800000" flipV="1">
              <a:off x="1869" y="2790"/>
              <a:ext cx="1014" cy="801"/>
            </a:xfrm>
            <a:prstGeom prst="straightConnector1">
              <a:avLst/>
            </a:prstGeom>
            <a:noFill/>
            <a:ln w="22225" algn="ctr">
              <a:solidFill>
                <a:srgbClr val="919191"/>
              </a:solidFill>
              <a:round/>
              <a:headEnd/>
              <a:tailEnd type="triangle" w="med" len="med"/>
            </a:ln>
          </p:spPr>
        </p:cxnSp>
        <p:cxnSp>
          <p:nvCxnSpPr>
            <p:cNvPr id="17" name="Gerade Verbindung mit Pfeil 16"/>
            <p:cNvCxnSpPr>
              <a:cxnSpLocks noChangeShapeType="1"/>
            </p:cNvCxnSpPr>
            <p:nvPr/>
          </p:nvCxnSpPr>
          <p:spPr bwMode="gray">
            <a:xfrm>
              <a:off x="2880" y="2797"/>
              <a:ext cx="1035" cy="799"/>
            </a:xfrm>
            <a:prstGeom prst="straightConnector1">
              <a:avLst/>
            </a:prstGeom>
            <a:noFill/>
            <a:ln w="22225" algn="ctr">
              <a:solidFill>
                <a:srgbClr val="919191"/>
              </a:solidFill>
              <a:round/>
              <a:headEnd/>
              <a:tailEnd type="triangle" w="med" len="med"/>
            </a:ln>
          </p:spPr>
        </p:cxn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a:lstStyle>
          <a:p>
            <a:r>
              <a:rPr lang="tr-TR" sz="3200" noProof="1" smtClean="0">
                <a:solidFill>
                  <a:srgbClr val="FFFFFF"/>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noProof="1" smtClean="0">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2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5" name="Text Box 19"/>
          <p:cNvSpPr txBox="1">
            <a:spLocks noChangeArrowheads="1"/>
          </p:cNvSpPr>
          <p:nvPr/>
        </p:nvSpPr>
        <p:spPr bwMode="gray">
          <a:xfrm>
            <a:off x="1838326" y="5001983"/>
            <a:ext cx="2520000" cy="720000"/>
          </a:xfrm>
          <a:prstGeom prst="rect">
            <a:avLst/>
          </a:prstGeom>
          <a:noFill/>
          <a:ln w="9525">
            <a:solidFill>
              <a:schemeClr val="bg1">
                <a:lumMod val="75000"/>
              </a:schemeClr>
            </a:solidFill>
            <a:miter lim="800000"/>
            <a:headEnd/>
            <a:tailEnd/>
          </a:ln>
        </p:spPr>
        <p:txBody>
          <a:bodyPr wrap="square" lIns="0" tIns="0" rIns="0" bIns="0" anchor="ctr" anchorCtr="0">
            <a:spAutoFit/>
          </a:bodyPr>
          <a:lstStyle/>
          <a:p>
            <a:pPr algn="ctr" defTabSz="801688">
              <a:spcAft>
                <a:spcPts val="0"/>
              </a:spcAft>
            </a:pPr>
            <a:r>
              <a:rPr lang="tr-TR" sz="2400" b="1" dirty="0" smtClean="0">
                <a:solidFill>
                  <a:srgbClr val="000000"/>
                </a:solidFill>
                <a:latin typeface="Calibri" pitchFamily="34" charset="0"/>
                <a:cs typeface="Calibri" pitchFamily="34" charset="0"/>
              </a:rPr>
              <a:t>Mesleksel Işınlama</a:t>
            </a:r>
          </a:p>
          <a:p>
            <a:pPr algn="ctr" defTabSz="801688">
              <a:spcAft>
                <a:spcPts val="0"/>
              </a:spcAft>
            </a:pPr>
            <a:r>
              <a:rPr lang="tr-TR" b="1" dirty="0">
                <a:solidFill>
                  <a:srgbClr val="000000"/>
                </a:solidFill>
                <a:latin typeface="Calibri" pitchFamily="34" charset="0"/>
                <a:cs typeface="Calibri" pitchFamily="34" charset="0"/>
              </a:rPr>
              <a:t>(</a:t>
            </a:r>
            <a:r>
              <a:rPr lang="tr-TR" b="1" dirty="0" smtClean="0">
                <a:solidFill>
                  <a:srgbClr val="000000"/>
                </a:solidFill>
                <a:latin typeface="Calibri" pitchFamily="34" charset="0"/>
                <a:cs typeface="Calibri" pitchFamily="34" charset="0"/>
              </a:rPr>
              <a:t>Kaynak-Çevre-Kişi)</a:t>
            </a:r>
            <a:endParaRPr lang="tr-TR" b="1" dirty="0">
              <a:solidFill>
                <a:srgbClr val="000000"/>
              </a:solidFill>
              <a:latin typeface="Calibri" pitchFamily="34" charset="0"/>
              <a:cs typeface="Calibri" pitchFamily="34" charset="0"/>
            </a:endParaRPr>
          </a:p>
        </p:txBody>
      </p:sp>
      <p:sp>
        <p:nvSpPr>
          <p:cNvPr id="26" name="Text Box 19"/>
          <p:cNvSpPr txBox="1">
            <a:spLocks noChangeArrowheads="1"/>
          </p:cNvSpPr>
          <p:nvPr/>
        </p:nvSpPr>
        <p:spPr bwMode="gray">
          <a:xfrm>
            <a:off x="5077312" y="5067392"/>
            <a:ext cx="2520000" cy="646331"/>
          </a:xfrm>
          <a:prstGeom prst="rect">
            <a:avLst/>
          </a:prstGeom>
          <a:noFill/>
          <a:ln w="9525">
            <a:solidFill>
              <a:schemeClr val="bg1">
                <a:lumMod val="75000"/>
              </a:schemeClr>
            </a:solidFill>
            <a:miter lim="800000"/>
            <a:headEnd/>
            <a:tailEnd/>
          </a:ln>
        </p:spPr>
        <p:txBody>
          <a:bodyPr wrap="square" lIns="0" tIns="0" rIns="0" bIns="0" anchor="ctr" anchorCtr="0">
            <a:spAutoFit/>
          </a:bodyPr>
          <a:lstStyle/>
          <a:p>
            <a:pPr algn="ctr" defTabSz="801688">
              <a:spcAft>
                <a:spcPts val="0"/>
              </a:spcAft>
            </a:pPr>
            <a:r>
              <a:rPr lang="tr-TR" sz="2400" b="1" dirty="0" smtClean="0">
                <a:solidFill>
                  <a:srgbClr val="000000"/>
                </a:solidFill>
                <a:latin typeface="Calibri" pitchFamily="34" charset="0"/>
                <a:cs typeface="Calibri" pitchFamily="34" charset="0"/>
              </a:rPr>
              <a:t>Medikal Işınlama</a:t>
            </a:r>
          </a:p>
          <a:p>
            <a:pPr algn="ctr" defTabSz="801688">
              <a:spcAft>
                <a:spcPts val="0"/>
              </a:spcAft>
            </a:pPr>
            <a:r>
              <a:rPr lang="tr-TR" b="1" dirty="0">
                <a:solidFill>
                  <a:srgbClr val="000000"/>
                </a:solidFill>
                <a:latin typeface="Calibri" pitchFamily="34" charset="0"/>
                <a:cs typeface="Calibri" pitchFamily="34" charset="0"/>
              </a:rPr>
              <a:t>(Kaynak-Çevre-Kişi)</a:t>
            </a:r>
          </a:p>
        </p:txBody>
      </p:sp>
      <p:sp>
        <p:nvSpPr>
          <p:cNvPr id="4" name="Dikdörtgen 3"/>
          <p:cNvSpPr/>
          <p:nvPr/>
        </p:nvSpPr>
        <p:spPr>
          <a:xfrm>
            <a:off x="3443288" y="1145699"/>
            <a:ext cx="2520000" cy="720000"/>
          </a:xfrm>
          <a:prstGeom prst="rect">
            <a:avLst/>
          </a:prstGeom>
          <a:ln w="3175">
            <a:solidFill>
              <a:schemeClr val="bg1">
                <a:lumMod val="85000"/>
              </a:schemeClr>
            </a:solidFill>
          </a:ln>
        </p:spPr>
        <p:txBody>
          <a:bodyPr wrap="square">
            <a:spAutoFit/>
          </a:bodyPr>
          <a:lstStyle/>
          <a:p>
            <a:pPr algn="ctr"/>
            <a:r>
              <a:rPr lang="tr-TR" sz="2400" b="1" i="1" dirty="0" smtClean="0">
                <a:solidFill>
                  <a:srgbClr val="FFFFFF"/>
                </a:solidFill>
                <a:latin typeface="Calibri" pitchFamily="34" charset="0"/>
                <a:cs typeface="Calibri" pitchFamily="34" charset="0"/>
              </a:rPr>
              <a:t>Toplum Işınlaması</a:t>
            </a:r>
          </a:p>
          <a:p>
            <a:pPr algn="ctr"/>
            <a:r>
              <a:rPr lang="tr-TR" b="1" i="1" dirty="0" smtClean="0">
                <a:solidFill>
                  <a:srgbClr val="FFFFFF"/>
                </a:solidFill>
                <a:latin typeface="Calibri" pitchFamily="34" charset="0"/>
                <a:cs typeface="Calibri" pitchFamily="34" charset="0"/>
              </a:rPr>
              <a:t>(Kaynak-Kişi-Çevre)</a:t>
            </a:r>
            <a:endParaRPr lang="tr-TR" b="1" i="1" dirty="0">
              <a:solidFill>
                <a:srgbClr val="FFFFFF"/>
              </a:solidFill>
              <a:latin typeface="Calibri" pitchFamily="34" charset="0"/>
              <a:cs typeface="Calibri" pitchFamily="34" charset="0"/>
            </a:endParaRPr>
          </a:p>
        </p:txBody>
      </p:sp>
    </p:spTree>
    <p:extLst>
      <p:ext uri="{BB962C8B-B14F-4D97-AF65-F5344CB8AC3E}">
        <p14:creationId xmlns:p14="http://schemas.microsoft.com/office/powerpoint/2010/main" val="277227410"/>
      </p:ext>
    </p:extLst>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DOZ SINIRLAMA SİSTEMİ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4572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540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JUSTİFİKASYON (Gerekçelendirme-Net Fayda)  </a:t>
            </a:r>
            <a:r>
              <a:rPr lang="tr-TR" sz="2000" b="1" i="1" dirty="0">
                <a:solidFill>
                  <a:srgbClr val="000000"/>
                </a:solidFill>
                <a:latin typeface="Calibri" pitchFamily="34" charset="0"/>
                <a:cs typeface="Calibri" pitchFamily="34" charset="0"/>
              </a:rPr>
              <a:t>	</a:t>
            </a:r>
            <a:endParaRPr lang="tr-TR" sz="2000" b="1" i="1" dirty="0" smtClean="0">
              <a:solidFill>
                <a:srgbClr val="000000"/>
              </a:solidFill>
              <a:latin typeface="Calibri" pitchFamily="34" charset="0"/>
              <a:cs typeface="Calibri" pitchFamily="34" charset="0"/>
            </a:endParaRPr>
          </a:p>
          <a:p>
            <a:pPr marL="540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OPTİMİZASYON (En Düşük Doz Alınması / ALARA)</a:t>
            </a:r>
          </a:p>
          <a:p>
            <a:pPr marL="540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DOZ </a:t>
            </a:r>
            <a:r>
              <a:rPr lang="tr-TR" sz="2000" b="1" i="1" dirty="0">
                <a:solidFill>
                  <a:srgbClr val="000000"/>
                </a:solidFill>
                <a:latin typeface="Calibri" pitchFamily="34" charset="0"/>
                <a:cs typeface="Calibri" pitchFamily="34" charset="0"/>
              </a:rPr>
              <a:t>SINIRLARI</a:t>
            </a:r>
          </a:p>
          <a:p>
            <a:pPr>
              <a:spcAft>
                <a:spcPts val="0"/>
              </a:spcAft>
              <a:buClr>
                <a:srgbClr val="292929"/>
              </a:buClr>
              <a:defRPr/>
            </a:pPr>
            <a:endParaRPr lang="tr-TR" sz="1000"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49435450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JUSTİFİKASYON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Gerekçelendirme – Net Fayda)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Kişilere </a:t>
            </a:r>
            <a:r>
              <a:rPr lang="tr-TR" sz="2000" i="1" dirty="0">
                <a:solidFill>
                  <a:srgbClr val="000000"/>
                </a:solidFill>
                <a:latin typeface="Calibri" pitchFamily="34" charset="0"/>
                <a:cs typeface="Calibri" pitchFamily="34" charset="0"/>
              </a:rPr>
              <a:t>veya topluluklara, radyasyon hasarlarına kaşı net bir yarar sağlamayan radyasyon uygulamalarına izin verilmemelidir. </a:t>
            </a:r>
            <a:endParaRPr lang="tr-TR" sz="2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Örnek;</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«Türkiye’ye </a:t>
            </a:r>
            <a:r>
              <a:rPr lang="tr-TR" sz="2000" i="1" dirty="0">
                <a:solidFill>
                  <a:srgbClr val="000000"/>
                </a:solidFill>
                <a:latin typeface="Calibri" pitchFamily="34" charset="0"/>
                <a:cs typeface="Calibri" pitchFamily="34" charset="0"/>
              </a:rPr>
              <a:t>nükleer </a:t>
            </a:r>
            <a:r>
              <a:rPr lang="tr-TR" sz="2000" i="1" dirty="0" smtClean="0">
                <a:solidFill>
                  <a:srgbClr val="000000"/>
                </a:solidFill>
                <a:latin typeface="Calibri" pitchFamily="34" charset="0"/>
                <a:cs typeface="Calibri" pitchFamily="34" charset="0"/>
              </a:rPr>
              <a:t>santrallerin kurulması…» </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«Mesleki</a:t>
            </a:r>
            <a:r>
              <a:rPr lang="tr-TR" sz="2000" i="1" dirty="0">
                <a:solidFill>
                  <a:srgbClr val="000000"/>
                </a:solidFill>
                <a:latin typeface="Calibri" pitchFamily="34" charset="0"/>
                <a:cs typeface="Calibri" pitchFamily="34" charset="0"/>
              </a:rPr>
              <a:t>, yasal </a:t>
            </a:r>
            <a:r>
              <a:rPr lang="tr-TR" sz="2000" i="1" dirty="0" smtClean="0">
                <a:solidFill>
                  <a:srgbClr val="000000"/>
                </a:solidFill>
                <a:latin typeface="Calibri" pitchFamily="34" charset="0"/>
                <a:cs typeface="Calibri" pitchFamily="34" charset="0"/>
              </a:rPr>
              <a:t>veya </a:t>
            </a:r>
            <a:r>
              <a:rPr lang="tr-TR" sz="2000" i="1" dirty="0">
                <a:solidFill>
                  <a:srgbClr val="000000"/>
                </a:solidFill>
                <a:latin typeface="Calibri" pitchFamily="34" charset="0"/>
                <a:cs typeface="Calibri" pitchFamily="34" charset="0"/>
              </a:rPr>
              <a:t>sağlık sigortası </a:t>
            </a:r>
            <a:r>
              <a:rPr lang="tr-TR" sz="2000" i="1" dirty="0" smtClean="0">
                <a:solidFill>
                  <a:srgbClr val="000000"/>
                </a:solidFill>
                <a:latin typeface="Calibri" pitchFamily="34" charset="0"/>
                <a:cs typeface="Calibri" pitchFamily="34" charset="0"/>
              </a:rPr>
              <a:t>amaçlı </a:t>
            </a:r>
            <a:r>
              <a:rPr lang="tr-TR" sz="2000" i="1" dirty="0">
                <a:solidFill>
                  <a:srgbClr val="000000"/>
                </a:solidFill>
                <a:latin typeface="Calibri" pitchFamily="34" charset="0"/>
                <a:cs typeface="Calibri" pitchFamily="34" charset="0"/>
              </a:rPr>
              <a:t>radyolojik  </a:t>
            </a:r>
          </a:p>
          <a:p>
            <a:pPr algn="ctr">
              <a:spcAft>
                <a:spcPts val="0"/>
              </a:spcAft>
              <a:buClr>
                <a:srgbClr val="292929"/>
              </a:buClr>
              <a:defRPr/>
            </a:pPr>
            <a:r>
              <a:rPr lang="tr-TR" sz="2000" i="1" dirty="0">
                <a:solidFill>
                  <a:srgbClr val="000000"/>
                </a:solidFill>
                <a:latin typeface="Calibri" pitchFamily="34" charset="0"/>
                <a:cs typeface="Calibri" pitchFamily="34" charset="0"/>
              </a:rPr>
              <a:t>      uygulamaların, klinik bir bulgu </a:t>
            </a:r>
            <a:r>
              <a:rPr lang="tr-TR" sz="2000" i="1" dirty="0" smtClean="0">
                <a:solidFill>
                  <a:srgbClr val="000000"/>
                </a:solidFill>
                <a:latin typeface="Calibri" pitchFamily="34" charset="0"/>
                <a:cs typeface="Calibri" pitchFamily="34" charset="0"/>
              </a:rPr>
              <a:t>yoksa </a:t>
            </a:r>
            <a:r>
              <a:rPr lang="tr-TR" sz="2000" i="1" dirty="0">
                <a:solidFill>
                  <a:srgbClr val="000000"/>
                </a:solidFill>
                <a:latin typeface="Calibri" pitchFamily="34" charset="0"/>
                <a:cs typeface="Calibri" pitchFamily="34" charset="0"/>
              </a:rPr>
              <a:t>ve kişinin sağlığı  </a:t>
            </a:r>
            <a:r>
              <a:rPr lang="tr-TR" sz="2000" i="1" dirty="0" smtClean="0">
                <a:solidFill>
                  <a:srgbClr val="000000"/>
                </a:solidFill>
                <a:latin typeface="Calibri" pitchFamily="34" charset="0"/>
                <a:cs typeface="Calibri" pitchFamily="34" charset="0"/>
              </a:rPr>
              <a:t>ile ilgili </a:t>
            </a:r>
            <a:r>
              <a:rPr lang="tr-TR" sz="2000" i="1" dirty="0">
                <a:solidFill>
                  <a:srgbClr val="000000"/>
                </a:solidFill>
                <a:latin typeface="Calibri" pitchFamily="34" charset="0"/>
                <a:cs typeface="Calibri" pitchFamily="34" charset="0"/>
              </a:rPr>
              <a:t>önemli bir </a:t>
            </a:r>
            <a:r>
              <a:rPr lang="tr-TR" sz="2000" i="1" dirty="0" smtClean="0">
                <a:solidFill>
                  <a:srgbClr val="000000"/>
                </a:solidFill>
                <a:latin typeface="Calibri" pitchFamily="34" charset="0"/>
                <a:cs typeface="Calibri" pitchFamily="34" charset="0"/>
              </a:rPr>
              <a:t>bilgi </a:t>
            </a:r>
            <a:r>
              <a:rPr lang="tr-TR" sz="2000" i="1" dirty="0">
                <a:solidFill>
                  <a:srgbClr val="000000"/>
                </a:solidFill>
                <a:latin typeface="Calibri" pitchFamily="34" charset="0"/>
                <a:cs typeface="Calibri" pitchFamily="34" charset="0"/>
              </a:rPr>
              <a:t>beklenmiyorsa, profesyonel kuruluşlar </a:t>
            </a:r>
            <a:r>
              <a:rPr lang="tr-TR" sz="2000" i="1" dirty="0" smtClean="0">
                <a:solidFill>
                  <a:srgbClr val="000000"/>
                </a:solidFill>
                <a:latin typeface="Calibri" pitchFamily="34" charset="0"/>
                <a:cs typeface="Calibri" pitchFamily="34" charset="0"/>
              </a:rPr>
              <a:t>tarafından </a:t>
            </a:r>
            <a:r>
              <a:rPr lang="tr-TR" sz="2000" i="1" dirty="0">
                <a:solidFill>
                  <a:srgbClr val="000000"/>
                </a:solidFill>
                <a:latin typeface="Calibri" pitchFamily="34" charset="0"/>
                <a:cs typeface="Calibri" pitchFamily="34" charset="0"/>
              </a:rPr>
              <a:t>istenmedikçe </a:t>
            </a:r>
            <a:r>
              <a:rPr lang="tr-TR" sz="2000" i="1" dirty="0" err="1">
                <a:solidFill>
                  <a:srgbClr val="000000"/>
                </a:solidFill>
                <a:latin typeface="Calibri" pitchFamily="34" charset="0"/>
                <a:cs typeface="Calibri" pitchFamily="34" charset="0"/>
              </a:rPr>
              <a:t>justifiye</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edilmemesi…»</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10644486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OPTİMİZASYON </a:t>
            </a:r>
            <a:r>
              <a:rPr lang="es-ES"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(En Düşük </a:t>
            </a:r>
            <a:r>
              <a:rPr lang="es-ES"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Doz</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En İyi Sonuç / ALARA</a:t>
            </a:r>
            <a:r>
              <a:rPr lang="es-ES"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t>
            </a:r>
            <a:endParaRPr lang="es-ES"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Uygulamalarda </a:t>
            </a:r>
            <a:r>
              <a:rPr lang="tr-TR" sz="2000" i="1" dirty="0">
                <a:solidFill>
                  <a:srgbClr val="000000"/>
                </a:solidFill>
                <a:latin typeface="Calibri" pitchFamily="34" charset="0"/>
                <a:cs typeface="Calibri" pitchFamily="34" charset="0"/>
              </a:rPr>
              <a:t>net yararı maksimize etmek üzere </a:t>
            </a:r>
            <a:r>
              <a:rPr lang="tr-TR" sz="2000" b="1" i="1" dirty="0">
                <a:solidFill>
                  <a:srgbClr val="000000"/>
                </a:solidFill>
                <a:latin typeface="Calibri" pitchFamily="34" charset="0"/>
                <a:cs typeface="Calibri" pitchFamily="34" charset="0"/>
              </a:rPr>
              <a:t>ışınlanan kişilerin sayısı, bireysel dozun </a:t>
            </a:r>
            <a:r>
              <a:rPr lang="tr-TR" sz="2000" b="1" i="1" dirty="0" smtClean="0">
                <a:solidFill>
                  <a:srgbClr val="000000"/>
                </a:solidFill>
                <a:latin typeface="Calibri" pitchFamily="34" charset="0"/>
                <a:cs typeface="Calibri" pitchFamily="34" charset="0"/>
              </a:rPr>
              <a:t>büyüklüğü, </a:t>
            </a:r>
            <a:r>
              <a:rPr lang="tr-TR" sz="2000" b="1" i="1" dirty="0">
                <a:solidFill>
                  <a:srgbClr val="000000"/>
                </a:solidFill>
                <a:latin typeface="Calibri" pitchFamily="34" charset="0"/>
                <a:cs typeface="Calibri" pitchFamily="34" charset="0"/>
              </a:rPr>
              <a:t>ekonomik ve sosyal faktörler dikkate alınarak, mümkün olan en düşük dozun alınmasının </a:t>
            </a:r>
            <a:r>
              <a:rPr lang="tr-TR" sz="2000" i="1" dirty="0">
                <a:solidFill>
                  <a:srgbClr val="000000"/>
                </a:solidFill>
                <a:latin typeface="Calibri" pitchFamily="34" charset="0"/>
                <a:cs typeface="Calibri" pitchFamily="34" charset="0"/>
              </a:rPr>
              <a:t>başarılmasıdır</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ALARA</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(As </a:t>
            </a:r>
            <a:r>
              <a:rPr lang="tr-TR" sz="2000" i="1" dirty="0" err="1">
                <a:solidFill>
                  <a:srgbClr val="000000"/>
                </a:solidFill>
                <a:latin typeface="Calibri" pitchFamily="34" charset="0"/>
                <a:cs typeface="Calibri" pitchFamily="34" charset="0"/>
              </a:rPr>
              <a:t>Low</a:t>
            </a:r>
            <a:r>
              <a:rPr lang="tr-TR" sz="2000" i="1" dirty="0">
                <a:solidFill>
                  <a:srgbClr val="000000"/>
                </a:solidFill>
                <a:latin typeface="Calibri" pitchFamily="34" charset="0"/>
                <a:cs typeface="Calibri" pitchFamily="34" charset="0"/>
              </a:rPr>
              <a:t> As </a:t>
            </a:r>
            <a:r>
              <a:rPr lang="tr-TR" sz="2000" i="1" dirty="0" err="1">
                <a:solidFill>
                  <a:srgbClr val="000000"/>
                </a:solidFill>
                <a:latin typeface="Calibri" pitchFamily="34" charset="0"/>
                <a:cs typeface="Calibri" pitchFamily="34" charset="0"/>
              </a:rPr>
              <a:t>Reasonably</a:t>
            </a:r>
            <a:r>
              <a:rPr lang="tr-TR" sz="2000" i="1" dirty="0">
                <a:solidFill>
                  <a:srgbClr val="000000"/>
                </a:solidFill>
                <a:latin typeface="Calibri" pitchFamily="34" charset="0"/>
                <a:cs typeface="Calibri" pitchFamily="34" charset="0"/>
              </a:rPr>
              <a:t> </a:t>
            </a:r>
            <a:r>
              <a:rPr lang="tr-TR" sz="2000" i="1" dirty="0" err="1" smtClean="0">
                <a:solidFill>
                  <a:srgbClr val="000000"/>
                </a:solidFill>
                <a:latin typeface="Calibri" pitchFamily="34" charset="0"/>
                <a:cs typeface="Calibri" pitchFamily="34" charset="0"/>
              </a:rPr>
              <a:t>Achievable</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«Mümkün </a:t>
            </a:r>
            <a:r>
              <a:rPr lang="tr-TR" sz="2000" i="1" dirty="0">
                <a:solidFill>
                  <a:srgbClr val="000000"/>
                </a:solidFill>
                <a:latin typeface="Calibri" pitchFamily="34" charset="0"/>
                <a:cs typeface="Calibri" pitchFamily="34" charset="0"/>
              </a:rPr>
              <a:t>olan en düşük dozun </a:t>
            </a:r>
            <a:r>
              <a:rPr lang="tr-TR" sz="2000" i="1" dirty="0" smtClean="0">
                <a:solidFill>
                  <a:srgbClr val="000000"/>
                </a:solidFill>
                <a:latin typeface="Calibri" pitchFamily="34" charset="0"/>
                <a:cs typeface="Calibri" pitchFamily="34" charset="0"/>
              </a:rPr>
              <a:t>alınması»</a:t>
            </a:r>
            <a:endParaRPr lang="tr-TR" sz="2000" i="1" dirty="0">
              <a:solidFill>
                <a:srgbClr val="000000"/>
              </a:solidFill>
              <a:latin typeface="Calibri" pitchFamily="34" charset="0"/>
              <a:cs typeface="Calibri" pitchFamily="34" charset="0"/>
            </a:endParaRPr>
          </a:p>
        </p:txBody>
      </p:sp>
      <p:grpSp>
        <p:nvGrpSpPr>
          <p:cNvPr id="9" name="Group 9"/>
          <p:cNvGrpSpPr>
            <a:grpSpLocks/>
          </p:cNvGrpSpPr>
          <p:nvPr/>
        </p:nvGrpSpPr>
        <p:grpSpPr bwMode="auto">
          <a:xfrm>
            <a:off x="323850" y="1555750"/>
            <a:ext cx="1482725" cy="1482725"/>
            <a:chOff x="1710" y="1035"/>
            <a:chExt cx="2316" cy="2316"/>
          </a:xfrm>
        </p:grpSpPr>
        <p:grpSp>
          <p:nvGrpSpPr>
            <p:cNvPr id="10" name="Group 10"/>
            <p:cNvGrpSpPr>
              <a:grpSpLocks/>
            </p:cNvGrpSpPr>
            <p:nvPr/>
          </p:nvGrpSpPr>
          <p:grpSpPr bwMode="auto">
            <a:xfrm rot="3600000">
              <a:off x="1710" y="1035"/>
              <a:ext cx="2316" cy="2316"/>
              <a:chOff x="1710" y="1035"/>
              <a:chExt cx="2316" cy="2316"/>
            </a:xfrm>
          </p:grpSpPr>
          <p:sp>
            <p:nvSpPr>
              <p:cNvPr id="16"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7"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8"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1" name="Group 14"/>
            <p:cNvGrpSpPr>
              <a:grpSpLocks/>
            </p:cNvGrpSpPr>
            <p:nvPr/>
          </p:nvGrpSpPr>
          <p:grpSpPr bwMode="auto">
            <a:xfrm rot="7200000">
              <a:off x="2059" y="1386"/>
              <a:ext cx="1616" cy="1614"/>
              <a:chOff x="2060" y="1387"/>
              <a:chExt cx="1616" cy="1614"/>
            </a:xfrm>
          </p:grpSpPr>
          <p:sp>
            <p:nvSpPr>
              <p:cNvPr id="13"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4"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1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0" name="Grup 19"/>
          <p:cNvGrpSpPr/>
          <p:nvPr/>
        </p:nvGrpSpPr>
        <p:grpSpPr>
          <a:xfrm>
            <a:off x="4560665" y="4169823"/>
            <a:ext cx="2181225" cy="1517650"/>
            <a:chOff x="2604967" y="3789040"/>
            <a:chExt cx="3672008" cy="2556198"/>
          </a:xfrm>
        </p:grpSpPr>
        <p:sp>
          <p:nvSpPr>
            <p:cNvPr id="21" name="Freeform 7"/>
            <p:cNvSpPr>
              <a:spLocks/>
            </p:cNvSpPr>
            <p:nvPr/>
          </p:nvSpPr>
          <p:spPr bwMode="auto">
            <a:xfrm>
              <a:off x="3619500" y="4451350"/>
              <a:ext cx="2657475" cy="1893888"/>
            </a:xfrm>
            <a:custGeom>
              <a:avLst/>
              <a:gdLst>
                <a:gd name="T0" fmla="*/ 8 w 1814"/>
                <a:gd name="T1" fmla="*/ 657 h 1193"/>
                <a:gd name="T2" fmla="*/ 33 w 1814"/>
                <a:gd name="T3" fmla="*/ 580 h 1193"/>
                <a:gd name="T4" fmla="*/ 90 w 1814"/>
                <a:gd name="T5" fmla="*/ 552 h 1193"/>
                <a:gd name="T6" fmla="*/ 163 w 1814"/>
                <a:gd name="T7" fmla="*/ 482 h 1193"/>
                <a:gd name="T8" fmla="*/ 267 w 1814"/>
                <a:gd name="T9" fmla="*/ 455 h 1193"/>
                <a:gd name="T10" fmla="*/ 308 w 1814"/>
                <a:gd name="T11" fmla="*/ 385 h 1193"/>
                <a:gd name="T12" fmla="*/ 335 w 1814"/>
                <a:gd name="T13" fmla="*/ 275 h 1193"/>
                <a:gd name="T14" fmla="*/ 384 w 1814"/>
                <a:gd name="T15" fmla="*/ 151 h 1193"/>
                <a:gd name="T16" fmla="*/ 461 w 1814"/>
                <a:gd name="T17" fmla="*/ 51 h 1193"/>
                <a:gd name="T18" fmla="*/ 572 w 1814"/>
                <a:gd name="T19" fmla="*/ 1 h 1193"/>
                <a:gd name="T20" fmla="*/ 643 w 1814"/>
                <a:gd name="T21" fmla="*/ 6 h 1193"/>
                <a:gd name="T22" fmla="*/ 695 w 1814"/>
                <a:gd name="T23" fmla="*/ 27 h 1193"/>
                <a:gd name="T24" fmla="*/ 804 w 1814"/>
                <a:gd name="T25" fmla="*/ 161 h 1193"/>
                <a:gd name="T26" fmla="*/ 864 w 1814"/>
                <a:gd name="T27" fmla="*/ 393 h 1193"/>
                <a:gd name="T28" fmla="*/ 873 w 1814"/>
                <a:gd name="T29" fmla="*/ 445 h 1193"/>
                <a:gd name="T30" fmla="*/ 924 w 1814"/>
                <a:gd name="T31" fmla="*/ 420 h 1193"/>
                <a:gd name="T32" fmla="*/ 991 w 1814"/>
                <a:gd name="T33" fmla="*/ 383 h 1193"/>
                <a:gd name="T34" fmla="*/ 1058 w 1814"/>
                <a:gd name="T35" fmla="*/ 349 h 1193"/>
                <a:gd name="T36" fmla="*/ 1127 w 1814"/>
                <a:gd name="T37" fmla="*/ 318 h 1193"/>
                <a:gd name="T38" fmla="*/ 1185 w 1814"/>
                <a:gd name="T39" fmla="*/ 286 h 1193"/>
                <a:gd name="T40" fmla="*/ 1246 w 1814"/>
                <a:gd name="T41" fmla="*/ 259 h 1193"/>
                <a:gd name="T42" fmla="*/ 1264 w 1814"/>
                <a:gd name="T43" fmla="*/ 249 h 1193"/>
                <a:gd name="T44" fmla="*/ 1219 w 1814"/>
                <a:gd name="T45" fmla="*/ 238 h 1193"/>
                <a:gd name="T46" fmla="*/ 1162 w 1814"/>
                <a:gd name="T47" fmla="*/ 218 h 1193"/>
                <a:gd name="T48" fmla="*/ 1155 w 1814"/>
                <a:gd name="T49" fmla="*/ 108 h 1193"/>
                <a:gd name="T50" fmla="*/ 1194 w 1814"/>
                <a:gd name="T51" fmla="*/ 60 h 1193"/>
                <a:gd name="T52" fmla="*/ 1242 w 1814"/>
                <a:gd name="T53" fmla="*/ 48 h 1193"/>
                <a:gd name="T54" fmla="*/ 1351 w 1814"/>
                <a:gd name="T55" fmla="*/ 41 h 1193"/>
                <a:gd name="T56" fmla="*/ 1478 w 1814"/>
                <a:gd name="T57" fmla="*/ 37 h 1193"/>
                <a:gd name="T58" fmla="*/ 1606 w 1814"/>
                <a:gd name="T59" fmla="*/ 37 h 1193"/>
                <a:gd name="T60" fmla="*/ 1736 w 1814"/>
                <a:gd name="T61" fmla="*/ 47 h 1193"/>
                <a:gd name="T62" fmla="*/ 1797 w 1814"/>
                <a:gd name="T63" fmla="*/ 61 h 1193"/>
                <a:gd name="T64" fmla="*/ 1813 w 1814"/>
                <a:gd name="T65" fmla="*/ 170 h 1193"/>
                <a:gd name="T66" fmla="*/ 1737 w 1814"/>
                <a:gd name="T67" fmla="*/ 235 h 1193"/>
                <a:gd name="T68" fmla="*/ 1619 w 1814"/>
                <a:gd name="T69" fmla="*/ 248 h 1193"/>
                <a:gd name="T70" fmla="*/ 1527 w 1814"/>
                <a:gd name="T71" fmla="*/ 294 h 1193"/>
                <a:gd name="T72" fmla="*/ 1430 w 1814"/>
                <a:gd name="T73" fmla="*/ 322 h 1193"/>
                <a:gd name="T74" fmla="*/ 1381 w 1814"/>
                <a:gd name="T75" fmla="*/ 338 h 1193"/>
                <a:gd name="T76" fmla="*/ 1319 w 1814"/>
                <a:gd name="T77" fmla="*/ 373 h 1193"/>
                <a:gd name="T78" fmla="*/ 1246 w 1814"/>
                <a:gd name="T79" fmla="*/ 416 h 1193"/>
                <a:gd name="T80" fmla="*/ 1184 w 1814"/>
                <a:gd name="T81" fmla="*/ 450 h 1193"/>
                <a:gd name="T82" fmla="*/ 1120 w 1814"/>
                <a:gd name="T83" fmla="*/ 483 h 1193"/>
                <a:gd name="T84" fmla="*/ 1058 w 1814"/>
                <a:gd name="T85" fmla="*/ 517 h 1193"/>
                <a:gd name="T86" fmla="*/ 1043 w 1814"/>
                <a:gd name="T87" fmla="*/ 532 h 1193"/>
                <a:gd name="T88" fmla="*/ 1065 w 1814"/>
                <a:gd name="T89" fmla="*/ 546 h 1193"/>
                <a:gd name="T90" fmla="*/ 1104 w 1814"/>
                <a:gd name="T91" fmla="*/ 765 h 1193"/>
                <a:gd name="T92" fmla="*/ 1091 w 1814"/>
                <a:gd name="T93" fmla="*/ 1059 h 1193"/>
                <a:gd name="T94" fmla="*/ 1072 w 1814"/>
                <a:gd name="T95" fmla="*/ 1145 h 1193"/>
                <a:gd name="T96" fmla="*/ 946 w 1814"/>
                <a:gd name="T97" fmla="*/ 1163 h 1193"/>
                <a:gd name="T98" fmla="*/ 783 w 1814"/>
                <a:gd name="T99" fmla="*/ 1177 h 1193"/>
                <a:gd name="T100" fmla="*/ 622 w 1814"/>
                <a:gd name="T101" fmla="*/ 1186 h 1193"/>
                <a:gd name="T102" fmla="*/ 461 w 1814"/>
                <a:gd name="T103" fmla="*/ 1192 h 1193"/>
                <a:gd name="T104" fmla="*/ 355 w 1814"/>
                <a:gd name="T105" fmla="*/ 1189 h 1193"/>
                <a:gd name="T106" fmla="*/ 269 w 1814"/>
                <a:gd name="T107" fmla="*/ 1184 h 1193"/>
                <a:gd name="T108" fmla="*/ 184 w 1814"/>
                <a:gd name="T109" fmla="*/ 1177 h 1193"/>
                <a:gd name="T110" fmla="*/ 100 w 1814"/>
                <a:gd name="T111" fmla="*/ 1166 h 1193"/>
                <a:gd name="T112" fmla="*/ 30 w 1814"/>
                <a:gd name="T113" fmla="*/ 1139 h 1193"/>
                <a:gd name="T114" fmla="*/ 8 w 1814"/>
                <a:gd name="T115" fmla="*/ 1099 h 1193"/>
                <a:gd name="T116" fmla="*/ 4 w 1814"/>
                <a:gd name="T117" fmla="*/ 861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4" h="1193">
                  <a:moveTo>
                    <a:pt x="0" y="698"/>
                  </a:moveTo>
                  <a:lnTo>
                    <a:pt x="3" y="691"/>
                  </a:lnTo>
                  <a:lnTo>
                    <a:pt x="6" y="677"/>
                  </a:lnTo>
                  <a:lnTo>
                    <a:pt x="8" y="657"/>
                  </a:lnTo>
                  <a:lnTo>
                    <a:pt x="11" y="637"/>
                  </a:lnTo>
                  <a:lnTo>
                    <a:pt x="17" y="611"/>
                  </a:lnTo>
                  <a:lnTo>
                    <a:pt x="24" y="593"/>
                  </a:lnTo>
                  <a:lnTo>
                    <a:pt x="33" y="580"/>
                  </a:lnTo>
                  <a:lnTo>
                    <a:pt x="43" y="570"/>
                  </a:lnTo>
                  <a:lnTo>
                    <a:pt x="54" y="563"/>
                  </a:lnTo>
                  <a:lnTo>
                    <a:pt x="70" y="557"/>
                  </a:lnTo>
                  <a:lnTo>
                    <a:pt x="90" y="552"/>
                  </a:lnTo>
                  <a:lnTo>
                    <a:pt x="115" y="544"/>
                  </a:lnTo>
                  <a:lnTo>
                    <a:pt x="127" y="517"/>
                  </a:lnTo>
                  <a:lnTo>
                    <a:pt x="143" y="497"/>
                  </a:lnTo>
                  <a:lnTo>
                    <a:pt x="163" y="482"/>
                  </a:lnTo>
                  <a:lnTo>
                    <a:pt x="185" y="470"/>
                  </a:lnTo>
                  <a:lnTo>
                    <a:pt x="211" y="463"/>
                  </a:lnTo>
                  <a:lnTo>
                    <a:pt x="238" y="458"/>
                  </a:lnTo>
                  <a:lnTo>
                    <a:pt x="267" y="455"/>
                  </a:lnTo>
                  <a:lnTo>
                    <a:pt x="295" y="450"/>
                  </a:lnTo>
                  <a:lnTo>
                    <a:pt x="298" y="428"/>
                  </a:lnTo>
                  <a:lnTo>
                    <a:pt x="304" y="406"/>
                  </a:lnTo>
                  <a:lnTo>
                    <a:pt x="308" y="385"/>
                  </a:lnTo>
                  <a:lnTo>
                    <a:pt x="315" y="365"/>
                  </a:lnTo>
                  <a:lnTo>
                    <a:pt x="321" y="336"/>
                  </a:lnTo>
                  <a:lnTo>
                    <a:pt x="327" y="305"/>
                  </a:lnTo>
                  <a:lnTo>
                    <a:pt x="335" y="275"/>
                  </a:lnTo>
                  <a:lnTo>
                    <a:pt x="345" y="244"/>
                  </a:lnTo>
                  <a:lnTo>
                    <a:pt x="355" y="212"/>
                  </a:lnTo>
                  <a:lnTo>
                    <a:pt x="368" y="181"/>
                  </a:lnTo>
                  <a:lnTo>
                    <a:pt x="384" y="151"/>
                  </a:lnTo>
                  <a:lnTo>
                    <a:pt x="399" y="123"/>
                  </a:lnTo>
                  <a:lnTo>
                    <a:pt x="418" y="97"/>
                  </a:lnTo>
                  <a:lnTo>
                    <a:pt x="438" y="73"/>
                  </a:lnTo>
                  <a:lnTo>
                    <a:pt x="461" y="51"/>
                  </a:lnTo>
                  <a:lnTo>
                    <a:pt x="485" y="33"/>
                  </a:lnTo>
                  <a:lnTo>
                    <a:pt x="512" y="18"/>
                  </a:lnTo>
                  <a:lnTo>
                    <a:pt x="540" y="7"/>
                  </a:lnTo>
                  <a:lnTo>
                    <a:pt x="572" y="1"/>
                  </a:lnTo>
                  <a:lnTo>
                    <a:pt x="606" y="0"/>
                  </a:lnTo>
                  <a:lnTo>
                    <a:pt x="616" y="1"/>
                  </a:lnTo>
                  <a:lnTo>
                    <a:pt x="629" y="3"/>
                  </a:lnTo>
                  <a:lnTo>
                    <a:pt x="643" y="6"/>
                  </a:lnTo>
                  <a:lnTo>
                    <a:pt x="657" y="9"/>
                  </a:lnTo>
                  <a:lnTo>
                    <a:pt x="672" y="14"/>
                  </a:lnTo>
                  <a:lnTo>
                    <a:pt x="685" y="18"/>
                  </a:lnTo>
                  <a:lnTo>
                    <a:pt x="695" y="27"/>
                  </a:lnTo>
                  <a:lnTo>
                    <a:pt x="702" y="36"/>
                  </a:lnTo>
                  <a:lnTo>
                    <a:pt x="744" y="68"/>
                  </a:lnTo>
                  <a:lnTo>
                    <a:pt x="777" y="111"/>
                  </a:lnTo>
                  <a:lnTo>
                    <a:pt x="804" y="161"/>
                  </a:lnTo>
                  <a:lnTo>
                    <a:pt x="826" y="218"/>
                  </a:lnTo>
                  <a:lnTo>
                    <a:pt x="843" y="276"/>
                  </a:lnTo>
                  <a:lnTo>
                    <a:pt x="854" y="336"/>
                  </a:lnTo>
                  <a:lnTo>
                    <a:pt x="864" y="393"/>
                  </a:lnTo>
                  <a:lnTo>
                    <a:pt x="871" y="445"/>
                  </a:lnTo>
                  <a:lnTo>
                    <a:pt x="871" y="445"/>
                  </a:lnTo>
                  <a:lnTo>
                    <a:pt x="873" y="445"/>
                  </a:lnTo>
                  <a:lnTo>
                    <a:pt x="873" y="445"/>
                  </a:lnTo>
                  <a:lnTo>
                    <a:pt x="874" y="446"/>
                  </a:lnTo>
                  <a:lnTo>
                    <a:pt x="890" y="438"/>
                  </a:lnTo>
                  <a:lnTo>
                    <a:pt x="907" y="429"/>
                  </a:lnTo>
                  <a:lnTo>
                    <a:pt x="924" y="420"/>
                  </a:lnTo>
                  <a:lnTo>
                    <a:pt x="940" y="410"/>
                  </a:lnTo>
                  <a:lnTo>
                    <a:pt x="957" y="402"/>
                  </a:lnTo>
                  <a:lnTo>
                    <a:pt x="974" y="393"/>
                  </a:lnTo>
                  <a:lnTo>
                    <a:pt x="991" y="383"/>
                  </a:lnTo>
                  <a:lnTo>
                    <a:pt x="1007" y="375"/>
                  </a:lnTo>
                  <a:lnTo>
                    <a:pt x="1024" y="366"/>
                  </a:lnTo>
                  <a:lnTo>
                    <a:pt x="1041" y="358"/>
                  </a:lnTo>
                  <a:lnTo>
                    <a:pt x="1058" y="349"/>
                  </a:lnTo>
                  <a:lnTo>
                    <a:pt x="1075" y="341"/>
                  </a:lnTo>
                  <a:lnTo>
                    <a:pt x="1092" y="334"/>
                  </a:lnTo>
                  <a:lnTo>
                    <a:pt x="1110" y="325"/>
                  </a:lnTo>
                  <a:lnTo>
                    <a:pt x="1127" y="318"/>
                  </a:lnTo>
                  <a:lnTo>
                    <a:pt x="1144" y="311"/>
                  </a:lnTo>
                  <a:lnTo>
                    <a:pt x="1157" y="302"/>
                  </a:lnTo>
                  <a:lnTo>
                    <a:pt x="1171" y="295"/>
                  </a:lnTo>
                  <a:lnTo>
                    <a:pt x="1185" y="286"/>
                  </a:lnTo>
                  <a:lnTo>
                    <a:pt x="1201" y="279"/>
                  </a:lnTo>
                  <a:lnTo>
                    <a:pt x="1217" y="272"/>
                  </a:lnTo>
                  <a:lnTo>
                    <a:pt x="1231" y="265"/>
                  </a:lnTo>
                  <a:lnTo>
                    <a:pt x="1246" y="259"/>
                  </a:lnTo>
                  <a:lnTo>
                    <a:pt x="1261" y="254"/>
                  </a:lnTo>
                  <a:lnTo>
                    <a:pt x="1262" y="252"/>
                  </a:lnTo>
                  <a:lnTo>
                    <a:pt x="1264" y="251"/>
                  </a:lnTo>
                  <a:lnTo>
                    <a:pt x="1264" y="249"/>
                  </a:lnTo>
                  <a:lnTo>
                    <a:pt x="1265" y="248"/>
                  </a:lnTo>
                  <a:lnTo>
                    <a:pt x="1251" y="245"/>
                  </a:lnTo>
                  <a:lnTo>
                    <a:pt x="1235" y="242"/>
                  </a:lnTo>
                  <a:lnTo>
                    <a:pt x="1219" y="238"/>
                  </a:lnTo>
                  <a:lnTo>
                    <a:pt x="1204" y="235"/>
                  </a:lnTo>
                  <a:lnTo>
                    <a:pt x="1188" y="231"/>
                  </a:lnTo>
                  <a:lnTo>
                    <a:pt x="1174" y="225"/>
                  </a:lnTo>
                  <a:lnTo>
                    <a:pt x="1162" y="218"/>
                  </a:lnTo>
                  <a:lnTo>
                    <a:pt x="1152" y="211"/>
                  </a:lnTo>
                  <a:lnTo>
                    <a:pt x="1152" y="175"/>
                  </a:lnTo>
                  <a:lnTo>
                    <a:pt x="1154" y="141"/>
                  </a:lnTo>
                  <a:lnTo>
                    <a:pt x="1155" y="108"/>
                  </a:lnTo>
                  <a:lnTo>
                    <a:pt x="1159" y="76"/>
                  </a:lnTo>
                  <a:lnTo>
                    <a:pt x="1172" y="70"/>
                  </a:lnTo>
                  <a:lnTo>
                    <a:pt x="1184" y="64"/>
                  </a:lnTo>
                  <a:lnTo>
                    <a:pt x="1194" y="60"/>
                  </a:lnTo>
                  <a:lnTo>
                    <a:pt x="1205" y="56"/>
                  </a:lnTo>
                  <a:lnTo>
                    <a:pt x="1217" y="53"/>
                  </a:lnTo>
                  <a:lnTo>
                    <a:pt x="1229" y="51"/>
                  </a:lnTo>
                  <a:lnTo>
                    <a:pt x="1242" y="48"/>
                  </a:lnTo>
                  <a:lnTo>
                    <a:pt x="1256" y="47"/>
                  </a:lnTo>
                  <a:lnTo>
                    <a:pt x="1288" y="46"/>
                  </a:lnTo>
                  <a:lnTo>
                    <a:pt x="1319" y="43"/>
                  </a:lnTo>
                  <a:lnTo>
                    <a:pt x="1351" y="41"/>
                  </a:lnTo>
                  <a:lnTo>
                    <a:pt x="1382" y="40"/>
                  </a:lnTo>
                  <a:lnTo>
                    <a:pt x="1413" y="38"/>
                  </a:lnTo>
                  <a:lnTo>
                    <a:pt x="1445" y="37"/>
                  </a:lnTo>
                  <a:lnTo>
                    <a:pt x="1478" y="37"/>
                  </a:lnTo>
                  <a:lnTo>
                    <a:pt x="1510" y="36"/>
                  </a:lnTo>
                  <a:lnTo>
                    <a:pt x="1542" y="36"/>
                  </a:lnTo>
                  <a:lnTo>
                    <a:pt x="1575" y="37"/>
                  </a:lnTo>
                  <a:lnTo>
                    <a:pt x="1606" y="37"/>
                  </a:lnTo>
                  <a:lnTo>
                    <a:pt x="1639" y="38"/>
                  </a:lnTo>
                  <a:lnTo>
                    <a:pt x="1672" y="41"/>
                  </a:lnTo>
                  <a:lnTo>
                    <a:pt x="1703" y="44"/>
                  </a:lnTo>
                  <a:lnTo>
                    <a:pt x="1736" y="47"/>
                  </a:lnTo>
                  <a:lnTo>
                    <a:pt x="1767" y="51"/>
                  </a:lnTo>
                  <a:lnTo>
                    <a:pt x="1777" y="54"/>
                  </a:lnTo>
                  <a:lnTo>
                    <a:pt x="1787" y="57"/>
                  </a:lnTo>
                  <a:lnTo>
                    <a:pt x="1797" y="61"/>
                  </a:lnTo>
                  <a:lnTo>
                    <a:pt x="1807" y="64"/>
                  </a:lnTo>
                  <a:lnTo>
                    <a:pt x="1813" y="94"/>
                  </a:lnTo>
                  <a:lnTo>
                    <a:pt x="1814" y="131"/>
                  </a:lnTo>
                  <a:lnTo>
                    <a:pt x="1813" y="170"/>
                  </a:lnTo>
                  <a:lnTo>
                    <a:pt x="1807" y="202"/>
                  </a:lnTo>
                  <a:lnTo>
                    <a:pt x="1788" y="217"/>
                  </a:lnTo>
                  <a:lnTo>
                    <a:pt x="1766" y="227"/>
                  </a:lnTo>
                  <a:lnTo>
                    <a:pt x="1737" y="235"/>
                  </a:lnTo>
                  <a:lnTo>
                    <a:pt x="1706" y="239"/>
                  </a:lnTo>
                  <a:lnTo>
                    <a:pt x="1676" y="244"/>
                  </a:lnTo>
                  <a:lnTo>
                    <a:pt x="1646" y="247"/>
                  </a:lnTo>
                  <a:lnTo>
                    <a:pt x="1619" y="248"/>
                  </a:lnTo>
                  <a:lnTo>
                    <a:pt x="1596" y="248"/>
                  </a:lnTo>
                  <a:lnTo>
                    <a:pt x="1573" y="267"/>
                  </a:lnTo>
                  <a:lnTo>
                    <a:pt x="1550" y="281"/>
                  </a:lnTo>
                  <a:lnTo>
                    <a:pt x="1527" y="294"/>
                  </a:lnTo>
                  <a:lnTo>
                    <a:pt x="1505" y="302"/>
                  </a:lnTo>
                  <a:lnTo>
                    <a:pt x="1482" y="311"/>
                  </a:lnTo>
                  <a:lnTo>
                    <a:pt x="1458" y="316"/>
                  </a:lnTo>
                  <a:lnTo>
                    <a:pt x="1430" y="322"/>
                  </a:lnTo>
                  <a:lnTo>
                    <a:pt x="1402" y="328"/>
                  </a:lnTo>
                  <a:lnTo>
                    <a:pt x="1395" y="331"/>
                  </a:lnTo>
                  <a:lnTo>
                    <a:pt x="1389" y="334"/>
                  </a:lnTo>
                  <a:lnTo>
                    <a:pt x="1381" y="338"/>
                  </a:lnTo>
                  <a:lnTo>
                    <a:pt x="1371" y="343"/>
                  </a:lnTo>
                  <a:lnTo>
                    <a:pt x="1358" y="351"/>
                  </a:lnTo>
                  <a:lnTo>
                    <a:pt x="1342" y="361"/>
                  </a:lnTo>
                  <a:lnTo>
                    <a:pt x="1319" y="373"/>
                  </a:lnTo>
                  <a:lnTo>
                    <a:pt x="1292" y="389"/>
                  </a:lnTo>
                  <a:lnTo>
                    <a:pt x="1278" y="399"/>
                  </a:lnTo>
                  <a:lnTo>
                    <a:pt x="1262" y="408"/>
                  </a:lnTo>
                  <a:lnTo>
                    <a:pt x="1246" y="416"/>
                  </a:lnTo>
                  <a:lnTo>
                    <a:pt x="1231" y="425"/>
                  </a:lnTo>
                  <a:lnTo>
                    <a:pt x="1215" y="433"/>
                  </a:lnTo>
                  <a:lnTo>
                    <a:pt x="1199" y="442"/>
                  </a:lnTo>
                  <a:lnTo>
                    <a:pt x="1184" y="450"/>
                  </a:lnTo>
                  <a:lnTo>
                    <a:pt x="1168" y="459"/>
                  </a:lnTo>
                  <a:lnTo>
                    <a:pt x="1152" y="466"/>
                  </a:lnTo>
                  <a:lnTo>
                    <a:pt x="1135" y="475"/>
                  </a:lnTo>
                  <a:lnTo>
                    <a:pt x="1120" y="483"/>
                  </a:lnTo>
                  <a:lnTo>
                    <a:pt x="1104" y="492"/>
                  </a:lnTo>
                  <a:lnTo>
                    <a:pt x="1088" y="500"/>
                  </a:lnTo>
                  <a:lnTo>
                    <a:pt x="1072" y="509"/>
                  </a:lnTo>
                  <a:lnTo>
                    <a:pt x="1058" y="517"/>
                  </a:lnTo>
                  <a:lnTo>
                    <a:pt x="1043" y="526"/>
                  </a:lnTo>
                  <a:lnTo>
                    <a:pt x="1043" y="527"/>
                  </a:lnTo>
                  <a:lnTo>
                    <a:pt x="1043" y="530"/>
                  </a:lnTo>
                  <a:lnTo>
                    <a:pt x="1043" y="532"/>
                  </a:lnTo>
                  <a:lnTo>
                    <a:pt x="1043" y="534"/>
                  </a:lnTo>
                  <a:lnTo>
                    <a:pt x="1051" y="537"/>
                  </a:lnTo>
                  <a:lnTo>
                    <a:pt x="1058" y="540"/>
                  </a:lnTo>
                  <a:lnTo>
                    <a:pt x="1065" y="546"/>
                  </a:lnTo>
                  <a:lnTo>
                    <a:pt x="1074" y="553"/>
                  </a:lnTo>
                  <a:lnTo>
                    <a:pt x="1090" y="623"/>
                  </a:lnTo>
                  <a:lnTo>
                    <a:pt x="1098" y="694"/>
                  </a:lnTo>
                  <a:lnTo>
                    <a:pt x="1104" y="765"/>
                  </a:lnTo>
                  <a:lnTo>
                    <a:pt x="1104" y="840"/>
                  </a:lnTo>
                  <a:lnTo>
                    <a:pt x="1101" y="912"/>
                  </a:lnTo>
                  <a:lnTo>
                    <a:pt x="1097" y="986"/>
                  </a:lnTo>
                  <a:lnTo>
                    <a:pt x="1091" y="1059"/>
                  </a:lnTo>
                  <a:lnTo>
                    <a:pt x="1085" y="1132"/>
                  </a:lnTo>
                  <a:lnTo>
                    <a:pt x="1082" y="1137"/>
                  </a:lnTo>
                  <a:lnTo>
                    <a:pt x="1078" y="1142"/>
                  </a:lnTo>
                  <a:lnTo>
                    <a:pt x="1072" y="1145"/>
                  </a:lnTo>
                  <a:lnTo>
                    <a:pt x="1068" y="1147"/>
                  </a:lnTo>
                  <a:lnTo>
                    <a:pt x="1027" y="1153"/>
                  </a:lnTo>
                  <a:lnTo>
                    <a:pt x="985" y="1159"/>
                  </a:lnTo>
                  <a:lnTo>
                    <a:pt x="946" y="1163"/>
                  </a:lnTo>
                  <a:lnTo>
                    <a:pt x="904" y="1167"/>
                  </a:lnTo>
                  <a:lnTo>
                    <a:pt x="864" y="1172"/>
                  </a:lnTo>
                  <a:lnTo>
                    <a:pt x="823" y="1174"/>
                  </a:lnTo>
                  <a:lnTo>
                    <a:pt x="783" y="1177"/>
                  </a:lnTo>
                  <a:lnTo>
                    <a:pt x="743" y="1180"/>
                  </a:lnTo>
                  <a:lnTo>
                    <a:pt x="703" y="1182"/>
                  </a:lnTo>
                  <a:lnTo>
                    <a:pt x="662" y="1184"/>
                  </a:lnTo>
                  <a:lnTo>
                    <a:pt x="622" y="1186"/>
                  </a:lnTo>
                  <a:lnTo>
                    <a:pt x="582" y="1187"/>
                  </a:lnTo>
                  <a:lnTo>
                    <a:pt x="542" y="1189"/>
                  </a:lnTo>
                  <a:lnTo>
                    <a:pt x="502" y="1190"/>
                  </a:lnTo>
                  <a:lnTo>
                    <a:pt x="461" y="1192"/>
                  </a:lnTo>
                  <a:lnTo>
                    <a:pt x="421" y="1193"/>
                  </a:lnTo>
                  <a:lnTo>
                    <a:pt x="399" y="1192"/>
                  </a:lnTo>
                  <a:lnTo>
                    <a:pt x="378" y="1190"/>
                  </a:lnTo>
                  <a:lnTo>
                    <a:pt x="355" y="1189"/>
                  </a:lnTo>
                  <a:lnTo>
                    <a:pt x="334" y="1189"/>
                  </a:lnTo>
                  <a:lnTo>
                    <a:pt x="312" y="1187"/>
                  </a:lnTo>
                  <a:lnTo>
                    <a:pt x="291" y="1186"/>
                  </a:lnTo>
                  <a:lnTo>
                    <a:pt x="269" y="1184"/>
                  </a:lnTo>
                  <a:lnTo>
                    <a:pt x="248" y="1183"/>
                  </a:lnTo>
                  <a:lnTo>
                    <a:pt x="227" y="1182"/>
                  </a:lnTo>
                  <a:lnTo>
                    <a:pt x="205" y="1179"/>
                  </a:lnTo>
                  <a:lnTo>
                    <a:pt x="184" y="1177"/>
                  </a:lnTo>
                  <a:lnTo>
                    <a:pt x="163" y="1174"/>
                  </a:lnTo>
                  <a:lnTo>
                    <a:pt x="141" y="1172"/>
                  </a:lnTo>
                  <a:lnTo>
                    <a:pt x="121" y="1169"/>
                  </a:lnTo>
                  <a:lnTo>
                    <a:pt x="100" y="1166"/>
                  </a:lnTo>
                  <a:lnTo>
                    <a:pt x="80" y="1162"/>
                  </a:lnTo>
                  <a:lnTo>
                    <a:pt x="58" y="1153"/>
                  </a:lnTo>
                  <a:lnTo>
                    <a:pt x="41" y="1146"/>
                  </a:lnTo>
                  <a:lnTo>
                    <a:pt x="30" y="1139"/>
                  </a:lnTo>
                  <a:lnTo>
                    <a:pt x="21" y="1133"/>
                  </a:lnTo>
                  <a:lnTo>
                    <a:pt x="16" y="1125"/>
                  </a:lnTo>
                  <a:lnTo>
                    <a:pt x="11" y="1113"/>
                  </a:lnTo>
                  <a:lnTo>
                    <a:pt x="8" y="1099"/>
                  </a:lnTo>
                  <a:lnTo>
                    <a:pt x="6" y="1079"/>
                  </a:lnTo>
                  <a:lnTo>
                    <a:pt x="4" y="956"/>
                  </a:lnTo>
                  <a:lnTo>
                    <a:pt x="4" y="891"/>
                  </a:lnTo>
                  <a:lnTo>
                    <a:pt x="4" y="861"/>
                  </a:lnTo>
                  <a:lnTo>
                    <a:pt x="6" y="844"/>
                  </a:lnTo>
                  <a:lnTo>
                    <a:pt x="0" y="6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2" name="Freeform 8"/>
            <p:cNvSpPr>
              <a:spLocks/>
            </p:cNvSpPr>
            <p:nvPr/>
          </p:nvSpPr>
          <p:spPr bwMode="auto">
            <a:xfrm>
              <a:off x="4884738" y="6115050"/>
              <a:ext cx="58737" cy="11113"/>
            </a:xfrm>
            <a:custGeom>
              <a:avLst/>
              <a:gdLst>
                <a:gd name="T0" fmla="*/ 7 w 40"/>
                <a:gd name="T1" fmla="*/ 7 h 7"/>
                <a:gd name="T2" fmla="*/ 5 w 40"/>
                <a:gd name="T3" fmla="*/ 5 h 7"/>
                <a:gd name="T4" fmla="*/ 2 w 40"/>
                <a:gd name="T5" fmla="*/ 5 h 7"/>
                <a:gd name="T6" fmla="*/ 2 w 40"/>
                <a:gd name="T7" fmla="*/ 4 h 7"/>
                <a:gd name="T8" fmla="*/ 0 w 40"/>
                <a:gd name="T9" fmla="*/ 2 h 7"/>
                <a:gd name="T10" fmla="*/ 0 w 40"/>
                <a:gd name="T11" fmla="*/ 1 h 7"/>
                <a:gd name="T12" fmla="*/ 0 w 40"/>
                <a:gd name="T13" fmla="*/ 1 h 7"/>
                <a:gd name="T14" fmla="*/ 0 w 40"/>
                <a:gd name="T15" fmla="*/ 0 h 7"/>
                <a:gd name="T16" fmla="*/ 2 w 40"/>
                <a:gd name="T17" fmla="*/ 0 h 7"/>
                <a:gd name="T18" fmla="*/ 12 w 40"/>
                <a:gd name="T19" fmla="*/ 0 h 7"/>
                <a:gd name="T20" fmla="*/ 20 w 40"/>
                <a:gd name="T21" fmla="*/ 0 h 7"/>
                <a:gd name="T22" fmla="*/ 30 w 40"/>
                <a:gd name="T23" fmla="*/ 0 h 7"/>
                <a:gd name="T24" fmla="*/ 40 w 40"/>
                <a:gd name="T25" fmla="*/ 0 h 7"/>
                <a:gd name="T26" fmla="*/ 40 w 40"/>
                <a:gd name="T27" fmla="*/ 1 h 7"/>
                <a:gd name="T28" fmla="*/ 40 w 40"/>
                <a:gd name="T29" fmla="*/ 2 h 7"/>
                <a:gd name="T30" fmla="*/ 40 w 40"/>
                <a:gd name="T31" fmla="*/ 4 h 7"/>
                <a:gd name="T32" fmla="*/ 40 w 40"/>
                <a:gd name="T33" fmla="*/ 5 h 7"/>
                <a:gd name="T34" fmla="*/ 32 w 40"/>
                <a:gd name="T35" fmla="*/ 5 h 7"/>
                <a:gd name="T36" fmla="*/ 23 w 40"/>
                <a:gd name="T37" fmla="*/ 5 h 7"/>
                <a:gd name="T38" fmla="*/ 15 w 40"/>
                <a:gd name="T39" fmla="*/ 5 h 7"/>
                <a:gd name="T40" fmla="*/ 7 w 40"/>
                <a:gd name="T4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7">
                  <a:moveTo>
                    <a:pt x="7" y="7"/>
                  </a:moveTo>
                  <a:lnTo>
                    <a:pt x="5" y="5"/>
                  </a:lnTo>
                  <a:lnTo>
                    <a:pt x="2" y="5"/>
                  </a:lnTo>
                  <a:lnTo>
                    <a:pt x="2" y="4"/>
                  </a:lnTo>
                  <a:lnTo>
                    <a:pt x="0" y="2"/>
                  </a:lnTo>
                  <a:lnTo>
                    <a:pt x="0" y="1"/>
                  </a:lnTo>
                  <a:lnTo>
                    <a:pt x="0" y="1"/>
                  </a:lnTo>
                  <a:lnTo>
                    <a:pt x="0" y="0"/>
                  </a:lnTo>
                  <a:lnTo>
                    <a:pt x="2" y="0"/>
                  </a:lnTo>
                  <a:lnTo>
                    <a:pt x="12" y="0"/>
                  </a:lnTo>
                  <a:lnTo>
                    <a:pt x="20" y="0"/>
                  </a:lnTo>
                  <a:lnTo>
                    <a:pt x="30" y="0"/>
                  </a:lnTo>
                  <a:lnTo>
                    <a:pt x="40" y="0"/>
                  </a:lnTo>
                  <a:lnTo>
                    <a:pt x="40" y="1"/>
                  </a:lnTo>
                  <a:lnTo>
                    <a:pt x="40" y="2"/>
                  </a:lnTo>
                  <a:lnTo>
                    <a:pt x="40" y="4"/>
                  </a:lnTo>
                  <a:lnTo>
                    <a:pt x="40" y="5"/>
                  </a:lnTo>
                  <a:lnTo>
                    <a:pt x="32" y="5"/>
                  </a:lnTo>
                  <a:lnTo>
                    <a:pt x="23" y="5"/>
                  </a:lnTo>
                  <a:lnTo>
                    <a:pt x="15" y="5"/>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3" name="Freeform 9"/>
            <p:cNvSpPr>
              <a:spLocks/>
            </p:cNvSpPr>
            <p:nvPr/>
          </p:nvSpPr>
          <p:spPr bwMode="auto">
            <a:xfrm>
              <a:off x="4906963" y="6032500"/>
              <a:ext cx="100012" cy="9525"/>
            </a:xfrm>
            <a:custGeom>
              <a:avLst/>
              <a:gdLst>
                <a:gd name="T0" fmla="*/ 37 w 68"/>
                <a:gd name="T1" fmla="*/ 6 h 6"/>
                <a:gd name="T2" fmla="*/ 27 w 68"/>
                <a:gd name="T3" fmla="*/ 6 h 6"/>
                <a:gd name="T4" fmla="*/ 18 w 68"/>
                <a:gd name="T5" fmla="*/ 6 h 6"/>
                <a:gd name="T6" fmla="*/ 8 w 68"/>
                <a:gd name="T7" fmla="*/ 6 h 6"/>
                <a:gd name="T8" fmla="*/ 0 w 68"/>
                <a:gd name="T9" fmla="*/ 6 h 6"/>
                <a:gd name="T10" fmla="*/ 0 w 68"/>
                <a:gd name="T11" fmla="*/ 5 h 6"/>
                <a:gd name="T12" fmla="*/ 0 w 68"/>
                <a:gd name="T13" fmla="*/ 3 h 6"/>
                <a:gd name="T14" fmla="*/ 0 w 68"/>
                <a:gd name="T15" fmla="*/ 2 h 6"/>
                <a:gd name="T16" fmla="*/ 0 w 68"/>
                <a:gd name="T17" fmla="*/ 0 h 6"/>
                <a:gd name="T18" fmla="*/ 8 w 68"/>
                <a:gd name="T19" fmla="*/ 0 h 6"/>
                <a:gd name="T20" fmla="*/ 17 w 68"/>
                <a:gd name="T21" fmla="*/ 0 h 6"/>
                <a:gd name="T22" fmla="*/ 25 w 68"/>
                <a:gd name="T23" fmla="*/ 0 h 6"/>
                <a:gd name="T24" fmla="*/ 34 w 68"/>
                <a:gd name="T25" fmla="*/ 0 h 6"/>
                <a:gd name="T26" fmla="*/ 42 w 68"/>
                <a:gd name="T27" fmla="*/ 0 h 6"/>
                <a:gd name="T28" fmla="*/ 51 w 68"/>
                <a:gd name="T29" fmla="*/ 0 h 6"/>
                <a:gd name="T30" fmla="*/ 59 w 68"/>
                <a:gd name="T31" fmla="*/ 0 h 6"/>
                <a:gd name="T32" fmla="*/ 68 w 68"/>
                <a:gd name="T33" fmla="*/ 0 h 6"/>
                <a:gd name="T34" fmla="*/ 68 w 68"/>
                <a:gd name="T35" fmla="*/ 2 h 6"/>
                <a:gd name="T36" fmla="*/ 68 w 68"/>
                <a:gd name="T37" fmla="*/ 3 h 6"/>
                <a:gd name="T38" fmla="*/ 68 w 68"/>
                <a:gd name="T39" fmla="*/ 5 h 6"/>
                <a:gd name="T40" fmla="*/ 68 w 68"/>
                <a:gd name="T41" fmla="*/ 6 h 6"/>
                <a:gd name="T42" fmla="*/ 61 w 68"/>
                <a:gd name="T43" fmla="*/ 6 h 6"/>
                <a:gd name="T44" fmla="*/ 52 w 68"/>
                <a:gd name="T45" fmla="*/ 6 h 6"/>
                <a:gd name="T46" fmla="*/ 44 w 68"/>
                <a:gd name="T47" fmla="*/ 6 h 6"/>
                <a:gd name="T48" fmla="*/ 37 w 68"/>
                <a:gd name="T4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
                  <a:moveTo>
                    <a:pt x="37" y="6"/>
                  </a:moveTo>
                  <a:lnTo>
                    <a:pt x="27" y="6"/>
                  </a:lnTo>
                  <a:lnTo>
                    <a:pt x="18" y="6"/>
                  </a:lnTo>
                  <a:lnTo>
                    <a:pt x="8" y="6"/>
                  </a:lnTo>
                  <a:lnTo>
                    <a:pt x="0" y="6"/>
                  </a:lnTo>
                  <a:lnTo>
                    <a:pt x="0" y="5"/>
                  </a:lnTo>
                  <a:lnTo>
                    <a:pt x="0" y="3"/>
                  </a:lnTo>
                  <a:lnTo>
                    <a:pt x="0" y="2"/>
                  </a:lnTo>
                  <a:lnTo>
                    <a:pt x="0" y="0"/>
                  </a:lnTo>
                  <a:lnTo>
                    <a:pt x="8" y="0"/>
                  </a:lnTo>
                  <a:lnTo>
                    <a:pt x="17" y="0"/>
                  </a:lnTo>
                  <a:lnTo>
                    <a:pt x="25" y="0"/>
                  </a:lnTo>
                  <a:lnTo>
                    <a:pt x="34" y="0"/>
                  </a:lnTo>
                  <a:lnTo>
                    <a:pt x="42" y="0"/>
                  </a:lnTo>
                  <a:lnTo>
                    <a:pt x="51" y="0"/>
                  </a:lnTo>
                  <a:lnTo>
                    <a:pt x="59" y="0"/>
                  </a:lnTo>
                  <a:lnTo>
                    <a:pt x="68" y="0"/>
                  </a:lnTo>
                  <a:lnTo>
                    <a:pt x="68" y="2"/>
                  </a:lnTo>
                  <a:lnTo>
                    <a:pt x="68" y="3"/>
                  </a:lnTo>
                  <a:lnTo>
                    <a:pt x="68" y="5"/>
                  </a:lnTo>
                  <a:lnTo>
                    <a:pt x="68" y="6"/>
                  </a:lnTo>
                  <a:lnTo>
                    <a:pt x="61" y="6"/>
                  </a:lnTo>
                  <a:lnTo>
                    <a:pt x="52" y="6"/>
                  </a:lnTo>
                  <a:lnTo>
                    <a:pt x="44" y="6"/>
                  </a:lnTo>
                  <a:lnTo>
                    <a:pt x="3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4" name="Freeform 10"/>
            <p:cNvSpPr>
              <a:spLocks/>
            </p:cNvSpPr>
            <p:nvPr/>
          </p:nvSpPr>
          <p:spPr bwMode="auto">
            <a:xfrm>
              <a:off x="4937125" y="5915025"/>
              <a:ext cx="17463" cy="9525"/>
            </a:xfrm>
            <a:custGeom>
              <a:avLst/>
              <a:gdLst>
                <a:gd name="T0" fmla="*/ 1 w 11"/>
                <a:gd name="T1" fmla="*/ 6 h 6"/>
                <a:gd name="T2" fmla="*/ 0 w 11"/>
                <a:gd name="T3" fmla="*/ 4 h 6"/>
                <a:gd name="T4" fmla="*/ 0 w 11"/>
                <a:gd name="T5" fmla="*/ 3 h 6"/>
                <a:gd name="T6" fmla="*/ 0 w 11"/>
                <a:gd name="T7" fmla="*/ 2 h 6"/>
                <a:gd name="T8" fmla="*/ 0 w 11"/>
                <a:gd name="T9" fmla="*/ 0 h 6"/>
                <a:gd name="T10" fmla="*/ 6 w 11"/>
                <a:gd name="T11" fmla="*/ 0 h 6"/>
                <a:gd name="T12" fmla="*/ 8 w 11"/>
                <a:gd name="T13" fmla="*/ 0 h 6"/>
                <a:gd name="T14" fmla="*/ 10 w 11"/>
                <a:gd name="T15" fmla="*/ 2 h 6"/>
                <a:gd name="T16" fmla="*/ 11 w 11"/>
                <a:gd name="T17" fmla="*/ 3 h 6"/>
                <a:gd name="T18" fmla="*/ 11 w 11"/>
                <a:gd name="T19" fmla="*/ 4 h 6"/>
                <a:gd name="T20" fmla="*/ 11 w 11"/>
                <a:gd name="T21" fmla="*/ 4 h 6"/>
                <a:gd name="T22" fmla="*/ 11 w 11"/>
                <a:gd name="T23" fmla="*/ 4 h 6"/>
                <a:gd name="T24" fmla="*/ 10 w 11"/>
                <a:gd name="T25" fmla="*/ 6 h 6"/>
                <a:gd name="T26" fmla="*/ 8 w 11"/>
                <a:gd name="T27" fmla="*/ 6 h 6"/>
                <a:gd name="T28" fmla="*/ 6 w 11"/>
                <a:gd name="T29" fmla="*/ 6 h 6"/>
                <a:gd name="T30" fmla="*/ 4 w 11"/>
                <a:gd name="T31" fmla="*/ 6 h 6"/>
                <a:gd name="T32" fmla="*/ 1 w 11"/>
                <a:gd name="T3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6">
                  <a:moveTo>
                    <a:pt x="1" y="6"/>
                  </a:moveTo>
                  <a:lnTo>
                    <a:pt x="0" y="4"/>
                  </a:lnTo>
                  <a:lnTo>
                    <a:pt x="0" y="3"/>
                  </a:lnTo>
                  <a:lnTo>
                    <a:pt x="0" y="2"/>
                  </a:lnTo>
                  <a:lnTo>
                    <a:pt x="0" y="0"/>
                  </a:lnTo>
                  <a:lnTo>
                    <a:pt x="6" y="0"/>
                  </a:lnTo>
                  <a:lnTo>
                    <a:pt x="8" y="0"/>
                  </a:lnTo>
                  <a:lnTo>
                    <a:pt x="10" y="2"/>
                  </a:lnTo>
                  <a:lnTo>
                    <a:pt x="11" y="3"/>
                  </a:lnTo>
                  <a:lnTo>
                    <a:pt x="11" y="4"/>
                  </a:lnTo>
                  <a:lnTo>
                    <a:pt x="11" y="4"/>
                  </a:lnTo>
                  <a:lnTo>
                    <a:pt x="11" y="4"/>
                  </a:lnTo>
                  <a:lnTo>
                    <a:pt x="10" y="6"/>
                  </a:lnTo>
                  <a:lnTo>
                    <a:pt x="8" y="6"/>
                  </a:lnTo>
                  <a:lnTo>
                    <a:pt x="6" y="6"/>
                  </a:lnTo>
                  <a:lnTo>
                    <a:pt x="4" y="6"/>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5" name="Freeform 11"/>
            <p:cNvSpPr>
              <a:spLocks/>
            </p:cNvSpPr>
            <p:nvPr/>
          </p:nvSpPr>
          <p:spPr bwMode="auto">
            <a:xfrm>
              <a:off x="4949825" y="5807075"/>
              <a:ext cx="47625" cy="11113"/>
            </a:xfrm>
            <a:custGeom>
              <a:avLst/>
              <a:gdLst>
                <a:gd name="T0" fmla="*/ 2 w 33"/>
                <a:gd name="T1" fmla="*/ 7 h 7"/>
                <a:gd name="T2" fmla="*/ 0 w 33"/>
                <a:gd name="T3" fmla="*/ 7 h 7"/>
                <a:gd name="T4" fmla="*/ 0 w 33"/>
                <a:gd name="T5" fmla="*/ 5 h 7"/>
                <a:gd name="T6" fmla="*/ 0 w 33"/>
                <a:gd name="T7" fmla="*/ 4 h 7"/>
                <a:gd name="T8" fmla="*/ 0 w 33"/>
                <a:gd name="T9" fmla="*/ 0 h 7"/>
                <a:gd name="T10" fmla="*/ 9 w 33"/>
                <a:gd name="T11" fmla="*/ 0 h 7"/>
                <a:gd name="T12" fmla="*/ 18 w 33"/>
                <a:gd name="T13" fmla="*/ 0 h 7"/>
                <a:gd name="T14" fmla="*/ 26 w 33"/>
                <a:gd name="T15" fmla="*/ 0 h 7"/>
                <a:gd name="T16" fmla="*/ 33 w 33"/>
                <a:gd name="T17" fmla="*/ 0 h 7"/>
                <a:gd name="T18" fmla="*/ 33 w 33"/>
                <a:gd name="T19" fmla="*/ 1 h 7"/>
                <a:gd name="T20" fmla="*/ 33 w 33"/>
                <a:gd name="T21" fmla="*/ 3 h 7"/>
                <a:gd name="T22" fmla="*/ 33 w 33"/>
                <a:gd name="T23" fmla="*/ 5 h 7"/>
                <a:gd name="T24" fmla="*/ 32 w 33"/>
                <a:gd name="T25" fmla="*/ 7 h 7"/>
                <a:gd name="T26" fmla="*/ 25 w 33"/>
                <a:gd name="T27" fmla="*/ 7 h 7"/>
                <a:gd name="T28" fmla="*/ 18 w 33"/>
                <a:gd name="T29" fmla="*/ 7 h 7"/>
                <a:gd name="T30" fmla="*/ 9 w 33"/>
                <a:gd name="T31" fmla="*/ 7 h 7"/>
                <a:gd name="T32" fmla="*/ 2 w 33"/>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7">
                  <a:moveTo>
                    <a:pt x="2" y="7"/>
                  </a:moveTo>
                  <a:lnTo>
                    <a:pt x="0" y="7"/>
                  </a:lnTo>
                  <a:lnTo>
                    <a:pt x="0" y="5"/>
                  </a:lnTo>
                  <a:lnTo>
                    <a:pt x="0" y="4"/>
                  </a:lnTo>
                  <a:lnTo>
                    <a:pt x="0" y="0"/>
                  </a:lnTo>
                  <a:lnTo>
                    <a:pt x="9" y="0"/>
                  </a:lnTo>
                  <a:lnTo>
                    <a:pt x="18" y="0"/>
                  </a:lnTo>
                  <a:lnTo>
                    <a:pt x="26" y="0"/>
                  </a:lnTo>
                  <a:lnTo>
                    <a:pt x="33" y="0"/>
                  </a:lnTo>
                  <a:lnTo>
                    <a:pt x="33" y="1"/>
                  </a:lnTo>
                  <a:lnTo>
                    <a:pt x="33" y="3"/>
                  </a:lnTo>
                  <a:lnTo>
                    <a:pt x="33" y="5"/>
                  </a:lnTo>
                  <a:lnTo>
                    <a:pt x="32" y="7"/>
                  </a:lnTo>
                  <a:lnTo>
                    <a:pt x="25" y="7"/>
                  </a:lnTo>
                  <a:lnTo>
                    <a:pt x="18" y="7"/>
                  </a:lnTo>
                  <a:lnTo>
                    <a:pt x="9" y="7"/>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6" name="Freeform 12"/>
            <p:cNvSpPr>
              <a:spLocks/>
            </p:cNvSpPr>
            <p:nvPr/>
          </p:nvSpPr>
          <p:spPr bwMode="auto">
            <a:xfrm>
              <a:off x="4899025" y="5713413"/>
              <a:ext cx="68263" cy="11112"/>
            </a:xfrm>
            <a:custGeom>
              <a:avLst/>
              <a:gdLst>
                <a:gd name="T0" fmla="*/ 0 w 46"/>
                <a:gd name="T1" fmla="*/ 7 h 7"/>
                <a:gd name="T2" fmla="*/ 0 w 46"/>
                <a:gd name="T3" fmla="*/ 6 h 7"/>
                <a:gd name="T4" fmla="*/ 0 w 46"/>
                <a:gd name="T5" fmla="*/ 3 h 7"/>
                <a:gd name="T6" fmla="*/ 0 w 46"/>
                <a:gd name="T7" fmla="*/ 2 h 7"/>
                <a:gd name="T8" fmla="*/ 0 w 46"/>
                <a:gd name="T9" fmla="*/ 0 h 7"/>
                <a:gd name="T10" fmla="*/ 6 w 46"/>
                <a:gd name="T11" fmla="*/ 0 h 7"/>
                <a:gd name="T12" fmla="*/ 12 w 46"/>
                <a:gd name="T13" fmla="*/ 0 h 7"/>
                <a:gd name="T14" fmla="*/ 17 w 46"/>
                <a:gd name="T15" fmla="*/ 0 h 7"/>
                <a:gd name="T16" fmla="*/ 23 w 46"/>
                <a:gd name="T17" fmla="*/ 0 h 7"/>
                <a:gd name="T18" fmla="*/ 29 w 46"/>
                <a:gd name="T19" fmla="*/ 0 h 7"/>
                <a:gd name="T20" fmla="*/ 34 w 46"/>
                <a:gd name="T21" fmla="*/ 0 h 7"/>
                <a:gd name="T22" fmla="*/ 40 w 46"/>
                <a:gd name="T23" fmla="*/ 0 h 7"/>
                <a:gd name="T24" fmla="*/ 46 w 46"/>
                <a:gd name="T25" fmla="*/ 0 h 7"/>
                <a:gd name="T26" fmla="*/ 46 w 46"/>
                <a:gd name="T27" fmla="*/ 2 h 7"/>
                <a:gd name="T28" fmla="*/ 46 w 46"/>
                <a:gd name="T29" fmla="*/ 3 h 7"/>
                <a:gd name="T30" fmla="*/ 46 w 46"/>
                <a:gd name="T31" fmla="*/ 5 h 7"/>
                <a:gd name="T32" fmla="*/ 46 w 46"/>
                <a:gd name="T33" fmla="*/ 6 h 7"/>
                <a:gd name="T34" fmla="*/ 40 w 46"/>
                <a:gd name="T35" fmla="*/ 6 h 7"/>
                <a:gd name="T36" fmla="*/ 34 w 46"/>
                <a:gd name="T37" fmla="*/ 6 h 7"/>
                <a:gd name="T38" fmla="*/ 29 w 46"/>
                <a:gd name="T39" fmla="*/ 6 h 7"/>
                <a:gd name="T40" fmla="*/ 23 w 46"/>
                <a:gd name="T41" fmla="*/ 6 h 7"/>
                <a:gd name="T42" fmla="*/ 17 w 46"/>
                <a:gd name="T43" fmla="*/ 7 h 7"/>
                <a:gd name="T44" fmla="*/ 12 w 46"/>
                <a:gd name="T45" fmla="*/ 7 h 7"/>
                <a:gd name="T46" fmla="*/ 6 w 46"/>
                <a:gd name="T47" fmla="*/ 7 h 7"/>
                <a:gd name="T48" fmla="*/ 0 w 46"/>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7">
                  <a:moveTo>
                    <a:pt x="0" y="7"/>
                  </a:moveTo>
                  <a:lnTo>
                    <a:pt x="0" y="6"/>
                  </a:lnTo>
                  <a:lnTo>
                    <a:pt x="0" y="3"/>
                  </a:lnTo>
                  <a:lnTo>
                    <a:pt x="0" y="2"/>
                  </a:lnTo>
                  <a:lnTo>
                    <a:pt x="0" y="0"/>
                  </a:lnTo>
                  <a:lnTo>
                    <a:pt x="6" y="0"/>
                  </a:lnTo>
                  <a:lnTo>
                    <a:pt x="12" y="0"/>
                  </a:lnTo>
                  <a:lnTo>
                    <a:pt x="17" y="0"/>
                  </a:lnTo>
                  <a:lnTo>
                    <a:pt x="23" y="0"/>
                  </a:lnTo>
                  <a:lnTo>
                    <a:pt x="29" y="0"/>
                  </a:lnTo>
                  <a:lnTo>
                    <a:pt x="34" y="0"/>
                  </a:lnTo>
                  <a:lnTo>
                    <a:pt x="40" y="0"/>
                  </a:lnTo>
                  <a:lnTo>
                    <a:pt x="46" y="0"/>
                  </a:lnTo>
                  <a:lnTo>
                    <a:pt x="46" y="2"/>
                  </a:lnTo>
                  <a:lnTo>
                    <a:pt x="46" y="3"/>
                  </a:lnTo>
                  <a:lnTo>
                    <a:pt x="46" y="5"/>
                  </a:lnTo>
                  <a:lnTo>
                    <a:pt x="46" y="6"/>
                  </a:lnTo>
                  <a:lnTo>
                    <a:pt x="40" y="6"/>
                  </a:lnTo>
                  <a:lnTo>
                    <a:pt x="34" y="6"/>
                  </a:lnTo>
                  <a:lnTo>
                    <a:pt x="29" y="6"/>
                  </a:lnTo>
                  <a:lnTo>
                    <a:pt x="23" y="6"/>
                  </a:lnTo>
                  <a:lnTo>
                    <a:pt x="17" y="7"/>
                  </a:lnTo>
                  <a:lnTo>
                    <a:pt x="12" y="7"/>
                  </a:lnTo>
                  <a:lnTo>
                    <a:pt x="6" y="7"/>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7" name="Freeform 13"/>
            <p:cNvSpPr>
              <a:spLocks/>
            </p:cNvSpPr>
            <p:nvPr/>
          </p:nvSpPr>
          <p:spPr bwMode="auto">
            <a:xfrm>
              <a:off x="4991100" y="5649913"/>
              <a:ext cx="31750" cy="12700"/>
            </a:xfrm>
            <a:custGeom>
              <a:avLst/>
              <a:gdLst>
                <a:gd name="T0" fmla="*/ 2 w 22"/>
                <a:gd name="T1" fmla="*/ 8 h 8"/>
                <a:gd name="T2" fmla="*/ 1 w 22"/>
                <a:gd name="T3" fmla="*/ 8 h 8"/>
                <a:gd name="T4" fmla="*/ 0 w 22"/>
                <a:gd name="T5" fmla="*/ 6 h 8"/>
                <a:gd name="T6" fmla="*/ 0 w 22"/>
                <a:gd name="T7" fmla="*/ 5 h 8"/>
                <a:gd name="T8" fmla="*/ 0 w 22"/>
                <a:gd name="T9" fmla="*/ 0 h 8"/>
                <a:gd name="T10" fmla="*/ 11 w 22"/>
                <a:gd name="T11" fmla="*/ 2 h 8"/>
                <a:gd name="T12" fmla="*/ 17 w 22"/>
                <a:gd name="T13" fmla="*/ 2 h 8"/>
                <a:gd name="T14" fmla="*/ 20 w 22"/>
                <a:gd name="T15" fmla="*/ 3 h 8"/>
                <a:gd name="T16" fmla="*/ 22 w 22"/>
                <a:gd name="T17" fmla="*/ 5 h 8"/>
                <a:gd name="T18" fmla="*/ 18 w 22"/>
                <a:gd name="T19" fmla="*/ 6 h 8"/>
                <a:gd name="T20" fmla="*/ 15 w 22"/>
                <a:gd name="T21" fmla="*/ 8 h 8"/>
                <a:gd name="T22" fmla="*/ 10 w 22"/>
                <a:gd name="T23" fmla="*/ 8 h 8"/>
                <a:gd name="T24" fmla="*/ 2 w 22"/>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8">
                  <a:moveTo>
                    <a:pt x="2" y="8"/>
                  </a:moveTo>
                  <a:lnTo>
                    <a:pt x="1" y="8"/>
                  </a:lnTo>
                  <a:lnTo>
                    <a:pt x="0" y="6"/>
                  </a:lnTo>
                  <a:lnTo>
                    <a:pt x="0" y="5"/>
                  </a:lnTo>
                  <a:lnTo>
                    <a:pt x="0" y="0"/>
                  </a:lnTo>
                  <a:lnTo>
                    <a:pt x="11" y="2"/>
                  </a:lnTo>
                  <a:lnTo>
                    <a:pt x="17" y="2"/>
                  </a:lnTo>
                  <a:lnTo>
                    <a:pt x="20" y="3"/>
                  </a:lnTo>
                  <a:lnTo>
                    <a:pt x="22" y="5"/>
                  </a:lnTo>
                  <a:lnTo>
                    <a:pt x="18" y="6"/>
                  </a:lnTo>
                  <a:lnTo>
                    <a:pt x="15" y="8"/>
                  </a:lnTo>
                  <a:lnTo>
                    <a:pt x="10" y="8"/>
                  </a:lnTo>
                  <a:lnTo>
                    <a:pt x="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8" name="Freeform 14"/>
            <p:cNvSpPr>
              <a:spLocks/>
            </p:cNvSpPr>
            <p:nvPr/>
          </p:nvSpPr>
          <p:spPr bwMode="auto">
            <a:xfrm>
              <a:off x="4325938" y="5319713"/>
              <a:ext cx="298450" cy="312737"/>
            </a:xfrm>
            <a:custGeom>
              <a:avLst/>
              <a:gdLst>
                <a:gd name="T0" fmla="*/ 99 w 203"/>
                <a:gd name="T1" fmla="*/ 197 h 197"/>
                <a:gd name="T2" fmla="*/ 60 w 203"/>
                <a:gd name="T3" fmla="*/ 187 h 197"/>
                <a:gd name="T4" fmla="*/ 32 w 203"/>
                <a:gd name="T5" fmla="*/ 170 h 197"/>
                <a:gd name="T6" fmla="*/ 12 w 203"/>
                <a:gd name="T7" fmla="*/ 146 h 197"/>
                <a:gd name="T8" fmla="*/ 0 w 203"/>
                <a:gd name="T9" fmla="*/ 117 h 197"/>
                <a:gd name="T10" fmla="*/ 0 w 203"/>
                <a:gd name="T11" fmla="*/ 87 h 197"/>
                <a:gd name="T12" fmla="*/ 9 w 203"/>
                <a:gd name="T13" fmla="*/ 59 h 197"/>
                <a:gd name="T14" fmla="*/ 29 w 203"/>
                <a:gd name="T15" fmla="*/ 32 h 197"/>
                <a:gd name="T16" fmla="*/ 59 w 203"/>
                <a:gd name="T17" fmla="*/ 9 h 197"/>
                <a:gd name="T18" fmla="*/ 82 w 203"/>
                <a:gd name="T19" fmla="*/ 3 h 197"/>
                <a:gd name="T20" fmla="*/ 103 w 203"/>
                <a:gd name="T21" fmla="*/ 0 h 197"/>
                <a:gd name="T22" fmla="*/ 123 w 203"/>
                <a:gd name="T23" fmla="*/ 0 h 197"/>
                <a:gd name="T24" fmla="*/ 142 w 203"/>
                <a:gd name="T25" fmla="*/ 3 h 197"/>
                <a:gd name="T26" fmla="*/ 159 w 203"/>
                <a:gd name="T27" fmla="*/ 12 h 197"/>
                <a:gd name="T28" fmla="*/ 176 w 203"/>
                <a:gd name="T29" fmla="*/ 23 h 197"/>
                <a:gd name="T30" fmla="*/ 189 w 203"/>
                <a:gd name="T31" fmla="*/ 40 h 197"/>
                <a:gd name="T32" fmla="*/ 202 w 203"/>
                <a:gd name="T33" fmla="*/ 63 h 197"/>
                <a:gd name="T34" fmla="*/ 203 w 203"/>
                <a:gd name="T35" fmla="*/ 90 h 197"/>
                <a:gd name="T36" fmla="*/ 202 w 203"/>
                <a:gd name="T37" fmla="*/ 113 h 197"/>
                <a:gd name="T38" fmla="*/ 199 w 203"/>
                <a:gd name="T39" fmla="*/ 133 h 197"/>
                <a:gd name="T40" fmla="*/ 192 w 203"/>
                <a:gd name="T41" fmla="*/ 150 h 197"/>
                <a:gd name="T42" fmla="*/ 182 w 203"/>
                <a:gd name="T43" fmla="*/ 163 h 197"/>
                <a:gd name="T44" fmla="*/ 166 w 203"/>
                <a:gd name="T45" fmla="*/ 176 h 197"/>
                <a:gd name="T46" fmla="*/ 146 w 203"/>
                <a:gd name="T47" fmla="*/ 186 h 197"/>
                <a:gd name="T48" fmla="*/ 119 w 203"/>
                <a:gd name="T49" fmla="*/ 194 h 197"/>
                <a:gd name="T50" fmla="*/ 115 w 203"/>
                <a:gd name="T51" fmla="*/ 194 h 197"/>
                <a:gd name="T52" fmla="*/ 109 w 203"/>
                <a:gd name="T53" fmla="*/ 196 h 197"/>
                <a:gd name="T54" fmla="*/ 103 w 203"/>
                <a:gd name="T55" fmla="*/ 197 h 197"/>
                <a:gd name="T56" fmla="*/ 99 w 203"/>
                <a:gd name="T5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197">
                  <a:moveTo>
                    <a:pt x="99" y="197"/>
                  </a:moveTo>
                  <a:lnTo>
                    <a:pt x="60" y="187"/>
                  </a:lnTo>
                  <a:lnTo>
                    <a:pt x="32" y="170"/>
                  </a:lnTo>
                  <a:lnTo>
                    <a:pt x="12" y="146"/>
                  </a:lnTo>
                  <a:lnTo>
                    <a:pt x="0" y="117"/>
                  </a:lnTo>
                  <a:lnTo>
                    <a:pt x="0" y="87"/>
                  </a:lnTo>
                  <a:lnTo>
                    <a:pt x="9" y="59"/>
                  </a:lnTo>
                  <a:lnTo>
                    <a:pt x="29" y="32"/>
                  </a:lnTo>
                  <a:lnTo>
                    <a:pt x="59" y="9"/>
                  </a:lnTo>
                  <a:lnTo>
                    <a:pt x="82" y="3"/>
                  </a:lnTo>
                  <a:lnTo>
                    <a:pt x="103" y="0"/>
                  </a:lnTo>
                  <a:lnTo>
                    <a:pt x="123" y="0"/>
                  </a:lnTo>
                  <a:lnTo>
                    <a:pt x="142" y="3"/>
                  </a:lnTo>
                  <a:lnTo>
                    <a:pt x="159" y="12"/>
                  </a:lnTo>
                  <a:lnTo>
                    <a:pt x="176" y="23"/>
                  </a:lnTo>
                  <a:lnTo>
                    <a:pt x="189" y="40"/>
                  </a:lnTo>
                  <a:lnTo>
                    <a:pt x="202" y="63"/>
                  </a:lnTo>
                  <a:lnTo>
                    <a:pt x="203" y="90"/>
                  </a:lnTo>
                  <a:lnTo>
                    <a:pt x="202" y="113"/>
                  </a:lnTo>
                  <a:lnTo>
                    <a:pt x="199" y="133"/>
                  </a:lnTo>
                  <a:lnTo>
                    <a:pt x="192" y="150"/>
                  </a:lnTo>
                  <a:lnTo>
                    <a:pt x="182" y="163"/>
                  </a:lnTo>
                  <a:lnTo>
                    <a:pt x="166" y="176"/>
                  </a:lnTo>
                  <a:lnTo>
                    <a:pt x="146" y="186"/>
                  </a:lnTo>
                  <a:lnTo>
                    <a:pt x="119" y="194"/>
                  </a:lnTo>
                  <a:lnTo>
                    <a:pt x="115" y="194"/>
                  </a:lnTo>
                  <a:lnTo>
                    <a:pt x="109" y="196"/>
                  </a:lnTo>
                  <a:lnTo>
                    <a:pt x="103" y="197"/>
                  </a:lnTo>
                  <a:lnTo>
                    <a:pt x="99" y="197"/>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29" name="Freeform 15"/>
            <p:cNvSpPr>
              <a:spLocks/>
            </p:cNvSpPr>
            <p:nvPr/>
          </p:nvSpPr>
          <p:spPr bwMode="auto">
            <a:xfrm>
              <a:off x="3635375" y="4437063"/>
              <a:ext cx="1544638" cy="1816100"/>
            </a:xfrm>
            <a:custGeom>
              <a:avLst/>
              <a:gdLst>
                <a:gd name="T0" fmla="*/ 818 w 1055"/>
                <a:gd name="T1" fmla="*/ 397 h 1144"/>
                <a:gd name="T2" fmla="*/ 793 w 1055"/>
                <a:gd name="T3" fmla="*/ 370 h 1144"/>
                <a:gd name="T4" fmla="*/ 804 w 1055"/>
                <a:gd name="T5" fmla="*/ 341 h 1144"/>
                <a:gd name="T6" fmla="*/ 804 w 1055"/>
                <a:gd name="T7" fmla="*/ 307 h 1144"/>
                <a:gd name="T8" fmla="*/ 777 w 1055"/>
                <a:gd name="T9" fmla="*/ 276 h 1144"/>
                <a:gd name="T10" fmla="*/ 785 w 1055"/>
                <a:gd name="T11" fmla="*/ 247 h 1144"/>
                <a:gd name="T12" fmla="*/ 771 w 1055"/>
                <a:gd name="T13" fmla="*/ 206 h 1144"/>
                <a:gd name="T14" fmla="*/ 763 w 1055"/>
                <a:gd name="T15" fmla="*/ 169 h 1144"/>
                <a:gd name="T16" fmla="*/ 751 w 1055"/>
                <a:gd name="T17" fmla="*/ 126 h 1144"/>
                <a:gd name="T18" fmla="*/ 706 w 1055"/>
                <a:gd name="T19" fmla="*/ 90 h 1144"/>
                <a:gd name="T20" fmla="*/ 667 w 1055"/>
                <a:gd name="T21" fmla="*/ 30 h 1144"/>
                <a:gd name="T22" fmla="*/ 425 w 1055"/>
                <a:gd name="T23" fmla="*/ 59 h 1144"/>
                <a:gd name="T24" fmla="*/ 410 w 1055"/>
                <a:gd name="T25" fmla="*/ 97 h 1144"/>
                <a:gd name="T26" fmla="*/ 388 w 1055"/>
                <a:gd name="T27" fmla="*/ 139 h 1144"/>
                <a:gd name="T28" fmla="*/ 363 w 1055"/>
                <a:gd name="T29" fmla="*/ 193 h 1144"/>
                <a:gd name="T30" fmla="*/ 349 w 1055"/>
                <a:gd name="T31" fmla="*/ 233 h 1144"/>
                <a:gd name="T32" fmla="*/ 318 w 1055"/>
                <a:gd name="T33" fmla="*/ 291 h 1144"/>
                <a:gd name="T34" fmla="*/ 326 w 1055"/>
                <a:gd name="T35" fmla="*/ 331 h 1144"/>
                <a:gd name="T36" fmla="*/ 315 w 1055"/>
                <a:gd name="T37" fmla="*/ 388 h 1144"/>
                <a:gd name="T38" fmla="*/ 286 w 1055"/>
                <a:gd name="T39" fmla="*/ 439 h 1144"/>
                <a:gd name="T40" fmla="*/ 229 w 1055"/>
                <a:gd name="T41" fmla="*/ 474 h 1144"/>
                <a:gd name="T42" fmla="*/ 176 w 1055"/>
                <a:gd name="T43" fmla="*/ 508 h 1144"/>
                <a:gd name="T44" fmla="*/ 165 w 1055"/>
                <a:gd name="T45" fmla="*/ 535 h 1144"/>
                <a:gd name="T46" fmla="*/ 127 w 1055"/>
                <a:gd name="T47" fmla="*/ 565 h 1144"/>
                <a:gd name="T48" fmla="*/ 98 w 1055"/>
                <a:gd name="T49" fmla="*/ 592 h 1144"/>
                <a:gd name="T50" fmla="*/ 94 w 1055"/>
                <a:gd name="T51" fmla="*/ 625 h 1144"/>
                <a:gd name="T52" fmla="*/ 51 w 1055"/>
                <a:gd name="T53" fmla="*/ 658 h 1144"/>
                <a:gd name="T54" fmla="*/ 51 w 1055"/>
                <a:gd name="T55" fmla="*/ 690 h 1144"/>
                <a:gd name="T56" fmla="*/ 71 w 1055"/>
                <a:gd name="T57" fmla="*/ 764 h 1144"/>
                <a:gd name="T58" fmla="*/ 7 w 1055"/>
                <a:gd name="T59" fmla="*/ 809 h 1144"/>
                <a:gd name="T60" fmla="*/ 4 w 1055"/>
                <a:gd name="T61" fmla="*/ 839 h 1144"/>
                <a:gd name="T62" fmla="*/ 2 w 1055"/>
                <a:gd name="T63" fmla="*/ 876 h 1144"/>
                <a:gd name="T64" fmla="*/ 12 w 1055"/>
                <a:gd name="T65" fmla="*/ 897 h 1144"/>
                <a:gd name="T66" fmla="*/ 2 w 1055"/>
                <a:gd name="T67" fmla="*/ 927 h 1144"/>
                <a:gd name="T68" fmla="*/ 1 w 1055"/>
                <a:gd name="T69" fmla="*/ 960 h 1144"/>
                <a:gd name="T70" fmla="*/ 28 w 1055"/>
                <a:gd name="T71" fmla="*/ 984 h 1144"/>
                <a:gd name="T72" fmla="*/ 12 w 1055"/>
                <a:gd name="T73" fmla="*/ 1014 h 1144"/>
                <a:gd name="T74" fmla="*/ 1 w 1055"/>
                <a:gd name="T75" fmla="*/ 1037 h 1144"/>
                <a:gd name="T76" fmla="*/ 38 w 1055"/>
                <a:gd name="T77" fmla="*/ 1062 h 1144"/>
                <a:gd name="T78" fmla="*/ 32 w 1055"/>
                <a:gd name="T79" fmla="*/ 1092 h 1144"/>
                <a:gd name="T80" fmla="*/ 278 w 1055"/>
                <a:gd name="T81" fmla="*/ 1138 h 1144"/>
                <a:gd name="T82" fmla="*/ 606 w 1055"/>
                <a:gd name="T83" fmla="*/ 1138 h 1144"/>
                <a:gd name="T84" fmla="*/ 1032 w 1055"/>
                <a:gd name="T85" fmla="*/ 1099 h 1144"/>
                <a:gd name="T86" fmla="*/ 1039 w 1055"/>
                <a:gd name="T87" fmla="*/ 1064 h 1144"/>
                <a:gd name="T88" fmla="*/ 1044 w 1055"/>
                <a:gd name="T89" fmla="*/ 1021 h 1144"/>
                <a:gd name="T90" fmla="*/ 1046 w 1055"/>
                <a:gd name="T91" fmla="*/ 974 h 1144"/>
                <a:gd name="T92" fmla="*/ 1036 w 1055"/>
                <a:gd name="T93" fmla="*/ 938 h 1144"/>
                <a:gd name="T94" fmla="*/ 1015 w 1055"/>
                <a:gd name="T95" fmla="*/ 903 h 1144"/>
                <a:gd name="T96" fmla="*/ 1017 w 1055"/>
                <a:gd name="T97" fmla="*/ 867 h 1144"/>
                <a:gd name="T98" fmla="*/ 997 w 1055"/>
                <a:gd name="T99" fmla="*/ 836 h 1144"/>
                <a:gd name="T100" fmla="*/ 1012 w 1055"/>
                <a:gd name="T101" fmla="*/ 803 h 1144"/>
                <a:gd name="T102" fmla="*/ 974 w 1055"/>
                <a:gd name="T103" fmla="*/ 769 h 1144"/>
                <a:gd name="T104" fmla="*/ 962 w 1055"/>
                <a:gd name="T105" fmla="*/ 735 h 1144"/>
                <a:gd name="T106" fmla="*/ 981 w 1055"/>
                <a:gd name="T107" fmla="*/ 703 h 1144"/>
                <a:gd name="T108" fmla="*/ 979 w 1055"/>
                <a:gd name="T109" fmla="*/ 669 h 1144"/>
                <a:gd name="T110" fmla="*/ 951 w 1055"/>
                <a:gd name="T111" fmla="*/ 636 h 1144"/>
                <a:gd name="T112" fmla="*/ 998 w 1055"/>
                <a:gd name="T113" fmla="*/ 601 h 1144"/>
                <a:gd name="T114" fmla="*/ 989 w 1055"/>
                <a:gd name="T115" fmla="*/ 576 h 1144"/>
                <a:gd name="T116" fmla="*/ 1019 w 1055"/>
                <a:gd name="T117" fmla="*/ 535 h 1144"/>
                <a:gd name="T118" fmla="*/ 785 w 1055"/>
                <a:gd name="T119" fmla="*/ 613 h 1144"/>
                <a:gd name="T120" fmla="*/ 459 w 1055"/>
                <a:gd name="T121" fmla="*/ 673 h 1144"/>
                <a:gd name="T122" fmla="*/ 730 w 1055"/>
                <a:gd name="T123" fmla="*/ 479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5" h="1144">
                  <a:moveTo>
                    <a:pt x="821" y="432"/>
                  </a:moveTo>
                  <a:lnTo>
                    <a:pt x="821" y="428"/>
                  </a:lnTo>
                  <a:lnTo>
                    <a:pt x="823" y="424"/>
                  </a:lnTo>
                  <a:lnTo>
                    <a:pt x="823" y="421"/>
                  </a:lnTo>
                  <a:lnTo>
                    <a:pt x="823" y="417"/>
                  </a:lnTo>
                  <a:lnTo>
                    <a:pt x="815" y="417"/>
                  </a:lnTo>
                  <a:lnTo>
                    <a:pt x="810" y="417"/>
                  </a:lnTo>
                  <a:lnTo>
                    <a:pt x="803" y="417"/>
                  </a:lnTo>
                  <a:lnTo>
                    <a:pt x="795" y="417"/>
                  </a:lnTo>
                  <a:lnTo>
                    <a:pt x="795" y="415"/>
                  </a:lnTo>
                  <a:lnTo>
                    <a:pt x="795" y="414"/>
                  </a:lnTo>
                  <a:lnTo>
                    <a:pt x="795" y="414"/>
                  </a:lnTo>
                  <a:lnTo>
                    <a:pt x="795" y="412"/>
                  </a:lnTo>
                  <a:lnTo>
                    <a:pt x="801" y="411"/>
                  </a:lnTo>
                  <a:lnTo>
                    <a:pt x="807" y="410"/>
                  </a:lnTo>
                  <a:lnTo>
                    <a:pt x="813" y="410"/>
                  </a:lnTo>
                  <a:lnTo>
                    <a:pt x="818" y="408"/>
                  </a:lnTo>
                  <a:lnTo>
                    <a:pt x="818" y="405"/>
                  </a:lnTo>
                  <a:lnTo>
                    <a:pt x="818" y="402"/>
                  </a:lnTo>
                  <a:lnTo>
                    <a:pt x="818" y="400"/>
                  </a:lnTo>
                  <a:lnTo>
                    <a:pt x="818" y="397"/>
                  </a:lnTo>
                  <a:lnTo>
                    <a:pt x="801" y="395"/>
                  </a:lnTo>
                  <a:lnTo>
                    <a:pt x="793" y="394"/>
                  </a:lnTo>
                  <a:lnTo>
                    <a:pt x="787" y="394"/>
                  </a:lnTo>
                  <a:lnTo>
                    <a:pt x="783" y="392"/>
                  </a:lnTo>
                  <a:lnTo>
                    <a:pt x="784" y="391"/>
                  </a:lnTo>
                  <a:lnTo>
                    <a:pt x="784" y="391"/>
                  </a:lnTo>
                  <a:lnTo>
                    <a:pt x="784" y="390"/>
                  </a:lnTo>
                  <a:lnTo>
                    <a:pt x="785" y="390"/>
                  </a:lnTo>
                  <a:lnTo>
                    <a:pt x="793" y="388"/>
                  </a:lnTo>
                  <a:lnTo>
                    <a:pt x="800" y="387"/>
                  </a:lnTo>
                  <a:lnTo>
                    <a:pt x="808" y="387"/>
                  </a:lnTo>
                  <a:lnTo>
                    <a:pt x="817" y="385"/>
                  </a:lnTo>
                  <a:lnTo>
                    <a:pt x="817" y="382"/>
                  </a:lnTo>
                  <a:lnTo>
                    <a:pt x="817" y="378"/>
                  </a:lnTo>
                  <a:lnTo>
                    <a:pt x="817" y="375"/>
                  </a:lnTo>
                  <a:lnTo>
                    <a:pt x="817" y="372"/>
                  </a:lnTo>
                  <a:lnTo>
                    <a:pt x="811" y="372"/>
                  </a:lnTo>
                  <a:lnTo>
                    <a:pt x="804" y="372"/>
                  </a:lnTo>
                  <a:lnTo>
                    <a:pt x="798" y="372"/>
                  </a:lnTo>
                  <a:lnTo>
                    <a:pt x="793" y="371"/>
                  </a:lnTo>
                  <a:lnTo>
                    <a:pt x="793" y="370"/>
                  </a:lnTo>
                  <a:lnTo>
                    <a:pt x="793" y="370"/>
                  </a:lnTo>
                  <a:lnTo>
                    <a:pt x="793" y="368"/>
                  </a:lnTo>
                  <a:lnTo>
                    <a:pt x="794" y="368"/>
                  </a:lnTo>
                  <a:lnTo>
                    <a:pt x="803" y="367"/>
                  </a:lnTo>
                  <a:lnTo>
                    <a:pt x="808" y="367"/>
                  </a:lnTo>
                  <a:lnTo>
                    <a:pt x="811" y="367"/>
                  </a:lnTo>
                  <a:lnTo>
                    <a:pt x="813" y="365"/>
                  </a:lnTo>
                  <a:lnTo>
                    <a:pt x="813" y="363"/>
                  </a:lnTo>
                  <a:lnTo>
                    <a:pt x="813" y="358"/>
                  </a:lnTo>
                  <a:lnTo>
                    <a:pt x="813" y="354"/>
                  </a:lnTo>
                  <a:lnTo>
                    <a:pt x="813" y="351"/>
                  </a:lnTo>
                  <a:lnTo>
                    <a:pt x="808" y="350"/>
                  </a:lnTo>
                  <a:lnTo>
                    <a:pt x="804" y="350"/>
                  </a:lnTo>
                  <a:lnTo>
                    <a:pt x="800" y="350"/>
                  </a:lnTo>
                  <a:lnTo>
                    <a:pt x="795" y="350"/>
                  </a:lnTo>
                  <a:lnTo>
                    <a:pt x="795" y="348"/>
                  </a:lnTo>
                  <a:lnTo>
                    <a:pt x="797" y="345"/>
                  </a:lnTo>
                  <a:lnTo>
                    <a:pt x="797" y="344"/>
                  </a:lnTo>
                  <a:lnTo>
                    <a:pt x="797" y="343"/>
                  </a:lnTo>
                  <a:lnTo>
                    <a:pt x="800" y="341"/>
                  </a:lnTo>
                  <a:lnTo>
                    <a:pt x="804" y="341"/>
                  </a:lnTo>
                  <a:lnTo>
                    <a:pt x="807" y="341"/>
                  </a:lnTo>
                  <a:lnTo>
                    <a:pt x="811" y="340"/>
                  </a:lnTo>
                  <a:lnTo>
                    <a:pt x="810" y="337"/>
                  </a:lnTo>
                  <a:lnTo>
                    <a:pt x="810" y="334"/>
                  </a:lnTo>
                  <a:lnTo>
                    <a:pt x="810" y="331"/>
                  </a:lnTo>
                  <a:lnTo>
                    <a:pt x="810" y="328"/>
                  </a:lnTo>
                  <a:lnTo>
                    <a:pt x="803" y="328"/>
                  </a:lnTo>
                  <a:lnTo>
                    <a:pt x="794" y="328"/>
                  </a:lnTo>
                  <a:lnTo>
                    <a:pt x="787" y="328"/>
                  </a:lnTo>
                  <a:lnTo>
                    <a:pt x="780" y="328"/>
                  </a:lnTo>
                  <a:lnTo>
                    <a:pt x="780" y="327"/>
                  </a:lnTo>
                  <a:lnTo>
                    <a:pt x="780" y="327"/>
                  </a:lnTo>
                  <a:lnTo>
                    <a:pt x="778" y="327"/>
                  </a:lnTo>
                  <a:lnTo>
                    <a:pt x="778" y="325"/>
                  </a:lnTo>
                  <a:lnTo>
                    <a:pt x="783" y="324"/>
                  </a:lnTo>
                  <a:lnTo>
                    <a:pt x="785" y="323"/>
                  </a:lnTo>
                  <a:lnTo>
                    <a:pt x="793" y="323"/>
                  </a:lnTo>
                  <a:lnTo>
                    <a:pt x="805" y="321"/>
                  </a:lnTo>
                  <a:lnTo>
                    <a:pt x="805" y="315"/>
                  </a:lnTo>
                  <a:lnTo>
                    <a:pt x="805" y="311"/>
                  </a:lnTo>
                  <a:lnTo>
                    <a:pt x="804" y="307"/>
                  </a:lnTo>
                  <a:lnTo>
                    <a:pt x="804" y="303"/>
                  </a:lnTo>
                  <a:lnTo>
                    <a:pt x="795" y="301"/>
                  </a:lnTo>
                  <a:lnTo>
                    <a:pt x="788" y="301"/>
                  </a:lnTo>
                  <a:lnTo>
                    <a:pt x="780" y="301"/>
                  </a:lnTo>
                  <a:lnTo>
                    <a:pt x="773" y="301"/>
                  </a:lnTo>
                  <a:lnTo>
                    <a:pt x="773" y="300"/>
                  </a:lnTo>
                  <a:lnTo>
                    <a:pt x="773" y="298"/>
                  </a:lnTo>
                  <a:lnTo>
                    <a:pt x="771" y="298"/>
                  </a:lnTo>
                  <a:lnTo>
                    <a:pt x="771" y="297"/>
                  </a:lnTo>
                  <a:lnTo>
                    <a:pt x="778" y="296"/>
                  </a:lnTo>
                  <a:lnTo>
                    <a:pt x="785" y="296"/>
                  </a:lnTo>
                  <a:lnTo>
                    <a:pt x="793" y="294"/>
                  </a:lnTo>
                  <a:lnTo>
                    <a:pt x="800" y="294"/>
                  </a:lnTo>
                  <a:lnTo>
                    <a:pt x="800" y="290"/>
                  </a:lnTo>
                  <a:lnTo>
                    <a:pt x="800" y="286"/>
                  </a:lnTo>
                  <a:lnTo>
                    <a:pt x="798" y="281"/>
                  </a:lnTo>
                  <a:lnTo>
                    <a:pt x="798" y="277"/>
                  </a:lnTo>
                  <a:lnTo>
                    <a:pt x="793" y="277"/>
                  </a:lnTo>
                  <a:lnTo>
                    <a:pt x="787" y="277"/>
                  </a:lnTo>
                  <a:lnTo>
                    <a:pt x="783" y="277"/>
                  </a:lnTo>
                  <a:lnTo>
                    <a:pt x="777" y="276"/>
                  </a:lnTo>
                  <a:lnTo>
                    <a:pt x="778" y="274"/>
                  </a:lnTo>
                  <a:lnTo>
                    <a:pt x="778" y="273"/>
                  </a:lnTo>
                  <a:lnTo>
                    <a:pt x="778" y="271"/>
                  </a:lnTo>
                  <a:lnTo>
                    <a:pt x="780" y="270"/>
                  </a:lnTo>
                  <a:lnTo>
                    <a:pt x="785" y="268"/>
                  </a:lnTo>
                  <a:lnTo>
                    <a:pt x="790" y="268"/>
                  </a:lnTo>
                  <a:lnTo>
                    <a:pt x="791" y="267"/>
                  </a:lnTo>
                  <a:lnTo>
                    <a:pt x="794" y="266"/>
                  </a:lnTo>
                  <a:lnTo>
                    <a:pt x="793" y="263"/>
                  </a:lnTo>
                  <a:lnTo>
                    <a:pt x="793" y="260"/>
                  </a:lnTo>
                  <a:lnTo>
                    <a:pt x="793" y="257"/>
                  </a:lnTo>
                  <a:lnTo>
                    <a:pt x="793" y="254"/>
                  </a:lnTo>
                  <a:lnTo>
                    <a:pt x="790" y="254"/>
                  </a:lnTo>
                  <a:lnTo>
                    <a:pt x="788" y="254"/>
                  </a:lnTo>
                  <a:lnTo>
                    <a:pt x="785" y="254"/>
                  </a:lnTo>
                  <a:lnTo>
                    <a:pt x="784" y="254"/>
                  </a:lnTo>
                  <a:lnTo>
                    <a:pt x="784" y="253"/>
                  </a:lnTo>
                  <a:lnTo>
                    <a:pt x="784" y="251"/>
                  </a:lnTo>
                  <a:lnTo>
                    <a:pt x="784" y="250"/>
                  </a:lnTo>
                  <a:lnTo>
                    <a:pt x="784" y="248"/>
                  </a:lnTo>
                  <a:lnTo>
                    <a:pt x="785" y="247"/>
                  </a:lnTo>
                  <a:lnTo>
                    <a:pt x="787" y="247"/>
                  </a:lnTo>
                  <a:lnTo>
                    <a:pt x="788" y="246"/>
                  </a:lnTo>
                  <a:lnTo>
                    <a:pt x="790" y="246"/>
                  </a:lnTo>
                  <a:lnTo>
                    <a:pt x="790" y="243"/>
                  </a:lnTo>
                  <a:lnTo>
                    <a:pt x="790" y="240"/>
                  </a:lnTo>
                  <a:lnTo>
                    <a:pt x="790" y="239"/>
                  </a:lnTo>
                  <a:lnTo>
                    <a:pt x="790" y="236"/>
                  </a:lnTo>
                  <a:lnTo>
                    <a:pt x="781" y="234"/>
                  </a:lnTo>
                  <a:lnTo>
                    <a:pt x="775" y="233"/>
                  </a:lnTo>
                  <a:lnTo>
                    <a:pt x="773" y="231"/>
                  </a:lnTo>
                  <a:lnTo>
                    <a:pt x="770" y="230"/>
                  </a:lnTo>
                  <a:lnTo>
                    <a:pt x="773" y="229"/>
                  </a:lnTo>
                  <a:lnTo>
                    <a:pt x="775" y="229"/>
                  </a:lnTo>
                  <a:lnTo>
                    <a:pt x="778" y="227"/>
                  </a:lnTo>
                  <a:lnTo>
                    <a:pt x="785" y="226"/>
                  </a:lnTo>
                  <a:lnTo>
                    <a:pt x="785" y="221"/>
                  </a:lnTo>
                  <a:lnTo>
                    <a:pt x="784" y="216"/>
                  </a:lnTo>
                  <a:lnTo>
                    <a:pt x="784" y="211"/>
                  </a:lnTo>
                  <a:lnTo>
                    <a:pt x="783" y="206"/>
                  </a:lnTo>
                  <a:lnTo>
                    <a:pt x="777" y="206"/>
                  </a:lnTo>
                  <a:lnTo>
                    <a:pt x="771" y="206"/>
                  </a:lnTo>
                  <a:lnTo>
                    <a:pt x="766" y="206"/>
                  </a:lnTo>
                  <a:lnTo>
                    <a:pt x="760" y="204"/>
                  </a:lnTo>
                  <a:lnTo>
                    <a:pt x="760" y="203"/>
                  </a:lnTo>
                  <a:lnTo>
                    <a:pt x="760" y="201"/>
                  </a:lnTo>
                  <a:lnTo>
                    <a:pt x="760" y="200"/>
                  </a:lnTo>
                  <a:lnTo>
                    <a:pt x="760" y="199"/>
                  </a:lnTo>
                  <a:lnTo>
                    <a:pt x="764" y="199"/>
                  </a:lnTo>
                  <a:lnTo>
                    <a:pt x="768" y="197"/>
                  </a:lnTo>
                  <a:lnTo>
                    <a:pt x="773" y="197"/>
                  </a:lnTo>
                  <a:lnTo>
                    <a:pt x="777" y="197"/>
                  </a:lnTo>
                  <a:lnTo>
                    <a:pt x="775" y="181"/>
                  </a:lnTo>
                  <a:lnTo>
                    <a:pt x="767" y="176"/>
                  </a:lnTo>
                  <a:lnTo>
                    <a:pt x="756" y="176"/>
                  </a:lnTo>
                  <a:lnTo>
                    <a:pt x="744" y="176"/>
                  </a:lnTo>
                  <a:lnTo>
                    <a:pt x="744" y="174"/>
                  </a:lnTo>
                  <a:lnTo>
                    <a:pt x="744" y="173"/>
                  </a:lnTo>
                  <a:lnTo>
                    <a:pt x="744" y="172"/>
                  </a:lnTo>
                  <a:lnTo>
                    <a:pt x="744" y="170"/>
                  </a:lnTo>
                  <a:lnTo>
                    <a:pt x="750" y="170"/>
                  </a:lnTo>
                  <a:lnTo>
                    <a:pt x="756" y="170"/>
                  </a:lnTo>
                  <a:lnTo>
                    <a:pt x="763" y="169"/>
                  </a:lnTo>
                  <a:lnTo>
                    <a:pt x="768" y="166"/>
                  </a:lnTo>
                  <a:lnTo>
                    <a:pt x="767" y="162"/>
                  </a:lnTo>
                  <a:lnTo>
                    <a:pt x="766" y="157"/>
                  </a:lnTo>
                  <a:lnTo>
                    <a:pt x="764" y="153"/>
                  </a:lnTo>
                  <a:lnTo>
                    <a:pt x="763" y="149"/>
                  </a:lnTo>
                  <a:lnTo>
                    <a:pt x="756" y="149"/>
                  </a:lnTo>
                  <a:lnTo>
                    <a:pt x="748" y="149"/>
                  </a:lnTo>
                  <a:lnTo>
                    <a:pt x="740" y="149"/>
                  </a:lnTo>
                  <a:lnTo>
                    <a:pt x="733" y="147"/>
                  </a:lnTo>
                  <a:lnTo>
                    <a:pt x="733" y="146"/>
                  </a:lnTo>
                  <a:lnTo>
                    <a:pt x="733" y="144"/>
                  </a:lnTo>
                  <a:lnTo>
                    <a:pt x="733" y="144"/>
                  </a:lnTo>
                  <a:lnTo>
                    <a:pt x="733" y="143"/>
                  </a:lnTo>
                  <a:lnTo>
                    <a:pt x="738" y="142"/>
                  </a:lnTo>
                  <a:lnTo>
                    <a:pt x="743" y="140"/>
                  </a:lnTo>
                  <a:lnTo>
                    <a:pt x="747" y="140"/>
                  </a:lnTo>
                  <a:lnTo>
                    <a:pt x="753" y="139"/>
                  </a:lnTo>
                  <a:lnTo>
                    <a:pt x="754" y="136"/>
                  </a:lnTo>
                  <a:lnTo>
                    <a:pt x="754" y="133"/>
                  </a:lnTo>
                  <a:lnTo>
                    <a:pt x="753" y="130"/>
                  </a:lnTo>
                  <a:lnTo>
                    <a:pt x="751" y="126"/>
                  </a:lnTo>
                  <a:lnTo>
                    <a:pt x="743" y="124"/>
                  </a:lnTo>
                  <a:lnTo>
                    <a:pt x="736" y="123"/>
                  </a:lnTo>
                  <a:lnTo>
                    <a:pt x="727" y="122"/>
                  </a:lnTo>
                  <a:lnTo>
                    <a:pt x="718" y="120"/>
                  </a:lnTo>
                  <a:lnTo>
                    <a:pt x="718" y="119"/>
                  </a:lnTo>
                  <a:lnTo>
                    <a:pt x="718" y="116"/>
                  </a:lnTo>
                  <a:lnTo>
                    <a:pt x="718" y="115"/>
                  </a:lnTo>
                  <a:lnTo>
                    <a:pt x="720" y="113"/>
                  </a:lnTo>
                  <a:lnTo>
                    <a:pt x="726" y="113"/>
                  </a:lnTo>
                  <a:lnTo>
                    <a:pt x="731" y="113"/>
                  </a:lnTo>
                  <a:lnTo>
                    <a:pt x="736" y="113"/>
                  </a:lnTo>
                  <a:lnTo>
                    <a:pt x="741" y="113"/>
                  </a:lnTo>
                  <a:lnTo>
                    <a:pt x="743" y="110"/>
                  </a:lnTo>
                  <a:lnTo>
                    <a:pt x="741" y="107"/>
                  </a:lnTo>
                  <a:lnTo>
                    <a:pt x="740" y="103"/>
                  </a:lnTo>
                  <a:lnTo>
                    <a:pt x="736" y="95"/>
                  </a:lnTo>
                  <a:lnTo>
                    <a:pt x="730" y="93"/>
                  </a:lnTo>
                  <a:lnTo>
                    <a:pt x="724" y="92"/>
                  </a:lnTo>
                  <a:lnTo>
                    <a:pt x="717" y="92"/>
                  </a:lnTo>
                  <a:lnTo>
                    <a:pt x="706" y="92"/>
                  </a:lnTo>
                  <a:lnTo>
                    <a:pt x="706" y="90"/>
                  </a:lnTo>
                  <a:lnTo>
                    <a:pt x="706" y="89"/>
                  </a:lnTo>
                  <a:lnTo>
                    <a:pt x="706" y="89"/>
                  </a:lnTo>
                  <a:lnTo>
                    <a:pt x="706" y="87"/>
                  </a:lnTo>
                  <a:lnTo>
                    <a:pt x="711" y="86"/>
                  </a:lnTo>
                  <a:lnTo>
                    <a:pt x="716" y="85"/>
                  </a:lnTo>
                  <a:lnTo>
                    <a:pt x="720" y="85"/>
                  </a:lnTo>
                  <a:lnTo>
                    <a:pt x="726" y="83"/>
                  </a:lnTo>
                  <a:lnTo>
                    <a:pt x="716" y="70"/>
                  </a:lnTo>
                  <a:lnTo>
                    <a:pt x="708" y="63"/>
                  </a:lnTo>
                  <a:lnTo>
                    <a:pt x="700" y="62"/>
                  </a:lnTo>
                  <a:lnTo>
                    <a:pt x="688" y="60"/>
                  </a:lnTo>
                  <a:lnTo>
                    <a:pt x="688" y="59"/>
                  </a:lnTo>
                  <a:lnTo>
                    <a:pt x="688" y="57"/>
                  </a:lnTo>
                  <a:lnTo>
                    <a:pt x="688" y="56"/>
                  </a:lnTo>
                  <a:lnTo>
                    <a:pt x="688" y="55"/>
                  </a:lnTo>
                  <a:lnTo>
                    <a:pt x="691" y="55"/>
                  </a:lnTo>
                  <a:lnTo>
                    <a:pt x="694" y="55"/>
                  </a:lnTo>
                  <a:lnTo>
                    <a:pt x="694" y="53"/>
                  </a:lnTo>
                  <a:lnTo>
                    <a:pt x="696" y="52"/>
                  </a:lnTo>
                  <a:lnTo>
                    <a:pt x="681" y="40"/>
                  </a:lnTo>
                  <a:lnTo>
                    <a:pt x="667" y="30"/>
                  </a:lnTo>
                  <a:lnTo>
                    <a:pt x="651" y="22"/>
                  </a:lnTo>
                  <a:lnTo>
                    <a:pt x="636" y="15"/>
                  </a:lnTo>
                  <a:lnTo>
                    <a:pt x="620" y="9"/>
                  </a:lnTo>
                  <a:lnTo>
                    <a:pt x="604" y="5"/>
                  </a:lnTo>
                  <a:lnTo>
                    <a:pt x="587" y="2"/>
                  </a:lnTo>
                  <a:lnTo>
                    <a:pt x="572" y="0"/>
                  </a:lnTo>
                  <a:lnTo>
                    <a:pt x="556" y="0"/>
                  </a:lnTo>
                  <a:lnTo>
                    <a:pt x="539" y="2"/>
                  </a:lnTo>
                  <a:lnTo>
                    <a:pt x="523" y="6"/>
                  </a:lnTo>
                  <a:lnTo>
                    <a:pt x="507" y="10"/>
                  </a:lnTo>
                  <a:lnTo>
                    <a:pt x="490" y="16"/>
                  </a:lnTo>
                  <a:lnTo>
                    <a:pt x="475" y="23"/>
                  </a:lnTo>
                  <a:lnTo>
                    <a:pt x="460" y="30"/>
                  </a:lnTo>
                  <a:lnTo>
                    <a:pt x="445" y="40"/>
                  </a:lnTo>
                  <a:lnTo>
                    <a:pt x="443" y="42"/>
                  </a:lnTo>
                  <a:lnTo>
                    <a:pt x="443" y="45"/>
                  </a:lnTo>
                  <a:lnTo>
                    <a:pt x="443" y="46"/>
                  </a:lnTo>
                  <a:lnTo>
                    <a:pt x="443" y="49"/>
                  </a:lnTo>
                  <a:lnTo>
                    <a:pt x="435" y="52"/>
                  </a:lnTo>
                  <a:lnTo>
                    <a:pt x="429" y="55"/>
                  </a:lnTo>
                  <a:lnTo>
                    <a:pt x="425" y="59"/>
                  </a:lnTo>
                  <a:lnTo>
                    <a:pt x="419" y="65"/>
                  </a:lnTo>
                  <a:lnTo>
                    <a:pt x="419" y="66"/>
                  </a:lnTo>
                  <a:lnTo>
                    <a:pt x="419" y="67"/>
                  </a:lnTo>
                  <a:lnTo>
                    <a:pt x="419" y="69"/>
                  </a:lnTo>
                  <a:lnTo>
                    <a:pt x="419" y="70"/>
                  </a:lnTo>
                  <a:lnTo>
                    <a:pt x="423" y="72"/>
                  </a:lnTo>
                  <a:lnTo>
                    <a:pt x="427" y="72"/>
                  </a:lnTo>
                  <a:lnTo>
                    <a:pt x="432" y="72"/>
                  </a:lnTo>
                  <a:lnTo>
                    <a:pt x="436" y="73"/>
                  </a:lnTo>
                  <a:lnTo>
                    <a:pt x="435" y="75"/>
                  </a:lnTo>
                  <a:lnTo>
                    <a:pt x="435" y="76"/>
                  </a:lnTo>
                  <a:lnTo>
                    <a:pt x="435" y="77"/>
                  </a:lnTo>
                  <a:lnTo>
                    <a:pt x="435" y="79"/>
                  </a:lnTo>
                  <a:lnTo>
                    <a:pt x="417" y="80"/>
                  </a:lnTo>
                  <a:lnTo>
                    <a:pt x="409" y="82"/>
                  </a:lnTo>
                  <a:lnTo>
                    <a:pt x="402" y="86"/>
                  </a:lnTo>
                  <a:lnTo>
                    <a:pt x="396" y="97"/>
                  </a:lnTo>
                  <a:lnTo>
                    <a:pt x="402" y="99"/>
                  </a:lnTo>
                  <a:lnTo>
                    <a:pt x="406" y="99"/>
                  </a:lnTo>
                  <a:lnTo>
                    <a:pt x="408" y="99"/>
                  </a:lnTo>
                  <a:lnTo>
                    <a:pt x="410" y="97"/>
                  </a:lnTo>
                  <a:lnTo>
                    <a:pt x="410" y="99"/>
                  </a:lnTo>
                  <a:lnTo>
                    <a:pt x="410" y="100"/>
                  </a:lnTo>
                  <a:lnTo>
                    <a:pt x="410" y="102"/>
                  </a:lnTo>
                  <a:lnTo>
                    <a:pt x="412" y="103"/>
                  </a:lnTo>
                  <a:lnTo>
                    <a:pt x="406" y="103"/>
                  </a:lnTo>
                  <a:lnTo>
                    <a:pt x="400" y="105"/>
                  </a:lnTo>
                  <a:lnTo>
                    <a:pt x="395" y="105"/>
                  </a:lnTo>
                  <a:lnTo>
                    <a:pt x="389" y="106"/>
                  </a:lnTo>
                  <a:lnTo>
                    <a:pt x="385" y="113"/>
                  </a:lnTo>
                  <a:lnTo>
                    <a:pt x="380" y="119"/>
                  </a:lnTo>
                  <a:lnTo>
                    <a:pt x="376" y="126"/>
                  </a:lnTo>
                  <a:lnTo>
                    <a:pt x="373" y="133"/>
                  </a:lnTo>
                  <a:lnTo>
                    <a:pt x="379" y="133"/>
                  </a:lnTo>
                  <a:lnTo>
                    <a:pt x="385" y="133"/>
                  </a:lnTo>
                  <a:lnTo>
                    <a:pt x="389" y="133"/>
                  </a:lnTo>
                  <a:lnTo>
                    <a:pt x="395" y="133"/>
                  </a:lnTo>
                  <a:lnTo>
                    <a:pt x="395" y="134"/>
                  </a:lnTo>
                  <a:lnTo>
                    <a:pt x="395" y="134"/>
                  </a:lnTo>
                  <a:lnTo>
                    <a:pt x="395" y="136"/>
                  </a:lnTo>
                  <a:lnTo>
                    <a:pt x="395" y="137"/>
                  </a:lnTo>
                  <a:lnTo>
                    <a:pt x="388" y="139"/>
                  </a:lnTo>
                  <a:lnTo>
                    <a:pt x="380" y="139"/>
                  </a:lnTo>
                  <a:lnTo>
                    <a:pt x="373" y="140"/>
                  </a:lnTo>
                  <a:lnTo>
                    <a:pt x="366" y="142"/>
                  </a:lnTo>
                  <a:lnTo>
                    <a:pt x="365" y="147"/>
                  </a:lnTo>
                  <a:lnTo>
                    <a:pt x="363" y="152"/>
                  </a:lnTo>
                  <a:lnTo>
                    <a:pt x="362" y="157"/>
                  </a:lnTo>
                  <a:lnTo>
                    <a:pt x="360" y="162"/>
                  </a:lnTo>
                  <a:lnTo>
                    <a:pt x="365" y="162"/>
                  </a:lnTo>
                  <a:lnTo>
                    <a:pt x="373" y="162"/>
                  </a:lnTo>
                  <a:lnTo>
                    <a:pt x="382" y="162"/>
                  </a:lnTo>
                  <a:lnTo>
                    <a:pt x="389" y="166"/>
                  </a:lnTo>
                  <a:lnTo>
                    <a:pt x="380" y="167"/>
                  </a:lnTo>
                  <a:lnTo>
                    <a:pt x="372" y="167"/>
                  </a:lnTo>
                  <a:lnTo>
                    <a:pt x="363" y="169"/>
                  </a:lnTo>
                  <a:lnTo>
                    <a:pt x="355" y="170"/>
                  </a:lnTo>
                  <a:lnTo>
                    <a:pt x="350" y="179"/>
                  </a:lnTo>
                  <a:lnTo>
                    <a:pt x="348" y="183"/>
                  </a:lnTo>
                  <a:lnTo>
                    <a:pt x="346" y="187"/>
                  </a:lnTo>
                  <a:lnTo>
                    <a:pt x="346" y="193"/>
                  </a:lnTo>
                  <a:lnTo>
                    <a:pt x="358" y="193"/>
                  </a:lnTo>
                  <a:lnTo>
                    <a:pt x="363" y="193"/>
                  </a:lnTo>
                  <a:lnTo>
                    <a:pt x="368" y="194"/>
                  </a:lnTo>
                  <a:lnTo>
                    <a:pt x="372" y="196"/>
                  </a:lnTo>
                  <a:lnTo>
                    <a:pt x="372" y="196"/>
                  </a:lnTo>
                  <a:lnTo>
                    <a:pt x="372" y="197"/>
                  </a:lnTo>
                  <a:lnTo>
                    <a:pt x="372" y="197"/>
                  </a:lnTo>
                  <a:lnTo>
                    <a:pt x="370" y="199"/>
                  </a:lnTo>
                  <a:lnTo>
                    <a:pt x="363" y="199"/>
                  </a:lnTo>
                  <a:lnTo>
                    <a:pt x="356" y="200"/>
                  </a:lnTo>
                  <a:lnTo>
                    <a:pt x="348" y="200"/>
                  </a:lnTo>
                  <a:lnTo>
                    <a:pt x="339" y="201"/>
                  </a:lnTo>
                  <a:lnTo>
                    <a:pt x="339" y="207"/>
                  </a:lnTo>
                  <a:lnTo>
                    <a:pt x="338" y="211"/>
                  </a:lnTo>
                  <a:lnTo>
                    <a:pt x="336" y="217"/>
                  </a:lnTo>
                  <a:lnTo>
                    <a:pt x="336" y="226"/>
                  </a:lnTo>
                  <a:lnTo>
                    <a:pt x="350" y="227"/>
                  </a:lnTo>
                  <a:lnTo>
                    <a:pt x="359" y="227"/>
                  </a:lnTo>
                  <a:lnTo>
                    <a:pt x="363" y="227"/>
                  </a:lnTo>
                  <a:lnTo>
                    <a:pt x="365" y="229"/>
                  </a:lnTo>
                  <a:lnTo>
                    <a:pt x="363" y="230"/>
                  </a:lnTo>
                  <a:lnTo>
                    <a:pt x="359" y="231"/>
                  </a:lnTo>
                  <a:lnTo>
                    <a:pt x="349" y="233"/>
                  </a:lnTo>
                  <a:lnTo>
                    <a:pt x="330" y="234"/>
                  </a:lnTo>
                  <a:lnTo>
                    <a:pt x="329" y="240"/>
                  </a:lnTo>
                  <a:lnTo>
                    <a:pt x="329" y="246"/>
                  </a:lnTo>
                  <a:lnTo>
                    <a:pt x="328" y="253"/>
                  </a:lnTo>
                  <a:lnTo>
                    <a:pt x="326" y="258"/>
                  </a:lnTo>
                  <a:lnTo>
                    <a:pt x="333" y="258"/>
                  </a:lnTo>
                  <a:lnTo>
                    <a:pt x="340" y="258"/>
                  </a:lnTo>
                  <a:lnTo>
                    <a:pt x="346" y="258"/>
                  </a:lnTo>
                  <a:lnTo>
                    <a:pt x="353" y="260"/>
                  </a:lnTo>
                  <a:lnTo>
                    <a:pt x="355" y="261"/>
                  </a:lnTo>
                  <a:lnTo>
                    <a:pt x="355" y="263"/>
                  </a:lnTo>
                  <a:lnTo>
                    <a:pt x="355" y="264"/>
                  </a:lnTo>
                  <a:lnTo>
                    <a:pt x="355" y="266"/>
                  </a:lnTo>
                  <a:lnTo>
                    <a:pt x="345" y="266"/>
                  </a:lnTo>
                  <a:lnTo>
                    <a:pt x="336" y="264"/>
                  </a:lnTo>
                  <a:lnTo>
                    <a:pt x="328" y="266"/>
                  </a:lnTo>
                  <a:lnTo>
                    <a:pt x="320" y="268"/>
                  </a:lnTo>
                  <a:lnTo>
                    <a:pt x="319" y="274"/>
                  </a:lnTo>
                  <a:lnTo>
                    <a:pt x="319" y="280"/>
                  </a:lnTo>
                  <a:lnTo>
                    <a:pt x="318" y="286"/>
                  </a:lnTo>
                  <a:lnTo>
                    <a:pt x="318" y="291"/>
                  </a:lnTo>
                  <a:lnTo>
                    <a:pt x="330" y="291"/>
                  </a:lnTo>
                  <a:lnTo>
                    <a:pt x="338" y="291"/>
                  </a:lnTo>
                  <a:lnTo>
                    <a:pt x="342" y="293"/>
                  </a:lnTo>
                  <a:lnTo>
                    <a:pt x="348" y="294"/>
                  </a:lnTo>
                  <a:lnTo>
                    <a:pt x="346" y="296"/>
                  </a:lnTo>
                  <a:lnTo>
                    <a:pt x="342" y="297"/>
                  </a:lnTo>
                  <a:lnTo>
                    <a:pt x="332" y="298"/>
                  </a:lnTo>
                  <a:lnTo>
                    <a:pt x="315" y="300"/>
                  </a:lnTo>
                  <a:lnTo>
                    <a:pt x="313" y="306"/>
                  </a:lnTo>
                  <a:lnTo>
                    <a:pt x="313" y="311"/>
                  </a:lnTo>
                  <a:lnTo>
                    <a:pt x="312" y="317"/>
                  </a:lnTo>
                  <a:lnTo>
                    <a:pt x="311" y="323"/>
                  </a:lnTo>
                  <a:lnTo>
                    <a:pt x="319" y="324"/>
                  </a:lnTo>
                  <a:lnTo>
                    <a:pt x="326" y="324"/>
                  </a:lnTo>
                  <a:lnTo>
                    <a:pt x="335" y="324"/>
                  </a:lnTo>
                  <a:lnTo>
                    <a:pt x="342" y="325"/>
                  </a:lnTo>
                  <a:lnTo>
                    <a:pt x="342" y="327"/>
                  </a:lnTo>
                  <a:lnTo>
                    <a:pt x="342" y="328"/>
                  </a:lnTo>
                  <a:lnTo>
                    <a:pt x="340" y="331"/>
                  </a:lnTo>
                  <a:lnTo>
                    <a:pt x="340" y="333"/>
                  </a:lnTo>
                  <a:lnTo>
                    <a:pt x="326" y="331"/>
                  </a:lnTo>
                  <a:lnTo>
                    <a:pt x="318" y="330"/>
                  </a:lnTo>
                  <a:lnTo>
                    <a:pt x="313" y="330"/>
                  </a:lnTo>
                  <a:lnTo>
                    <a:pt x="309" y="331"/>
                  </a:lnTo>
                  <a:lnTo>
                    <a:pt x="308" y="335"/>
                  </a:lnTo>
                  <a:lnTo>
                    <a:pt x="306" y="338"/>
                  </a:lnTo>
                  <a:lnTo>
                    <a:pt x="306" y="347"/>
                  </a:lnTo>
                  <a:lnTo>
                    <a:pt x="305" y="360"/>
                  </a:lnTo>
                  <a:lnTo>
                    <a:pt x="313" y="361"/>
                  </a:lnTo>
                  <a:lnTo>
                    <a:pt x="323" y="361"/>
                  </a:lnTo>
                  <a:lnTo>
                    <a:pt x="330" y="364"/>
                  </a:lnTo>
                  <a:lnTo>
                    <a:pt x="330" y="368"/>
                  </a:lnTo>
                  <a:lnTo>
                    <a:pt x="319" y="367"/>
                  </a:lnTo>
                  <a:lnTo>
                    <a:pt x="312" y="367"/>
                  </a:lnTo>
                  <a:lnTo>
                    <a:pt x="308" y="367"/>
                  </a:lnTo>
                  <a:lnTo>
                    <a:pt x="302" y="368"/>
                  </a:lnTo>
                  <a:lnTo>
                    <a:pt x="301" y="372"/>
                  </a:lnTo>
                  <a:lnTo>
                    <a:pt x="299" y="378"/>
                  </a:lnTo>
                  <a:lnTo>
                    <a:pt x="298" y="382"/>
                  </a:lnTo>
                  <a:lnTo>
                    <a:pt x="298" y="388"/>
                  </a:lnTo>
                  <a:lnTo>
                    <a:pt x="306" y="388"/>
                  </a:lnTo>
                  <a:lnTo>
                    <a:pt x="315" y="388"/>
                  </a:lnTo>
                  <a:lnTo>
                    <a:pt x="325" y="391"/>
                  </a:lnTo>
                  <a:lnTo>
                    <a:pt x="335" y="395"/>
                  </a:lnTo>
                  <a:lnTo>
                    <a:pt x="325" y="395"/>
                  </a:lnTo>
                  <a:lnTo>
                    <a:pt x="315" y="395"/>
                  </a:lnTo>
                  <a:lnTo>
                    <a:pt x="305" y="397"/>
                  </a:lnTo>
                  <a:lnTo>
                    <a:pt x="296" y="397"/>
                  </a:lnTo>
                  <a:lnTo>
                    <a:pt x="295" y="401"/>
                  </a:lnTo>
                  <a:lnTo>
                    <a:pt x="293" y="404"/>
                  </a:lnTo>
                  <a:lnTo>
                    <a:pt x="293" y="410"/>
                  </a:lnTo>
                  <a:lnTo>
                    <a:pt x="292" y="417"/>
                  </a:lnTo>
                  <a:lnTo>
                    <a:pt x="301" y="418"/>
                  </a:lnTo>
                  <a:lnTo>
                    <a:pt x="306" y="420"/>
                  </a:lnTo>
                  <a:lnTo>
                    <a:pt x="311" y="421"/>
                  </a:lnTo>
                  <a:lnTo>
                    <a:pt x="318" y="424"/>
                  </a:lnTo>
                  <a:lnTo>
                    <a:pt x="311" y="424"/>
                  </a:lnTo>
                  <a:lnTo>
                    <a:pt x="303" y="425"/>
                  </a:lnTo>
                  <a:lnTo>
                    <a:pt x="296" y="425"/>
                  </a:lnTo>
                  <a:lnTo>
                    <a:pt x="291" y="427"/>
                  </a:lnTo>
                  <a:lnTo>
                    <a:pt x="289" y="434"/>
                  </a:lnTo>
                  <a:lnTo>
                    <a:pt x="288" y="437"/>
                  </a:lnTo>
                  <a:lnTo>
                    <a:pt x="286" y="439"/>
                  </a:lnTo>
                  <a:lnTo>
                    <a:pt x="283" y="441"/>
                  </a:lnTo>
                  <a:lnTo>
                    <a:pt x="265" y="445"/>
                  </a:lnTo>
                  <a:lnTo>
                    <a:pt x="248" y="449"/>
                  </a:lnTo>
                  <a:lnTo>
                    <a:pt x="229" y="452"/>
                  </a:lnTo>
                  <a:lnTo>
                    <a:pt x="212" y="454"/>
                  </a:lnTo>
                  <a:lnTo>
                    <a:pt x="195" y="457"/>
                  </a:lnTo>
                  <a:lnTo>
                    <a:pt x="178" y="461"/>
                  </a:lnTo>
                  <a:lnTo>
                    <a:pt x="161" y="465"/>
                  </a:lnTo>
                  <a:lnTo>
                    <a:pt x="144" y="472"/>
                  </a:lnTo>
                  <a:lnTo>
                    <a:pt x="142" y="474"/>
                  </a:lnTo>
                  <a:lnTo>
                    <a:pt x="142" y="475"/>
                  </a:lnTo>
                  <a:lnTo>
                    <a:pt x="142" y="477"/>
                  </a:lnTo>
                  <a:lnTo>
                    <a:pt x="142" y="478"/>
                  </a:lnTo>
                  <a:lnTo>
                    <a:pt x="156" y="477"/>
                  </a:lnTo>
                  <a:lnTo>
                    <a:pt x="168" y="475"/>
                  </a:lnTo>
                  <a:lnTo>
                    <a:pt x="176" y="475"/>
                  </a:lnTo>
                  <a:lnTo>
                    <a:pt x="185" y="474"/>
                  </a:lnTo>
                  <a:lnTo>
                    <a:pt x="194" y="474"/>
                  </a:lnTo>
                  <a:lnTo>
                    <a:pt x="204" y="474"/>
                  </a:lnTo>
                  <a:lnTo>
                    <a:pt x="215" y="474"/>
                  </a:lnTo>
                  <a:lnTo>
                    <a:pt x="229" y="474"/>
                  </a:lnTo>
                  <a:lnTo>
                    <a:pt x="228" y="475"/>
                  </a:lnTo>
                  <a:lnTo>
                    <a:pt x="225" y="475"/>
                  </a:lnTo>
                  <a:lnTo>
                    <a:pt x="221" y="477"/>
                  </a:lnTo>
                  <a:lnTo>
                    <a:pt x="214" y="478"/>
                  </a:lnTo>
                  <a:lnTo>
                    <a:pt x="202" y="479"/>
                  </a:lnTo>
                  <a:lnTo>
                    <a:pt x="184" y="481"/>
                  </a:lnTo>
                  <a:lnTo>
                    <a:pt x="159" y="484"/>
                  </a:lnTo>
                  <a:lnTo>
                    <a:pt x="128" y="487"/>
                  </a:lnTo>
                  <a:lnTo>
                    <a:pt x="125" y="491"/>
                  </a:lnTo>
                  <a:lnTo>
                    <a:pt x="124" y="494"/>
                  </a:lnTo>
                  <a:lnTo>
                    <a:pt x="122" y="497"/>
                  </a:lnTo>
                  <a:lnTo>
                    <a:pt x="122" y="502"/>
                  </a:lnTo>
                  <a:lnTo>
                    <a:pt x="139" y="502"/>
                  </a:lnTo>
                  <a:lnTo>
                    <a:pt x="151" y="504"/>
                  </a:lnTo>
                  <a:lnTo>
                    <a:pt x="161" y="504"/>
                  </a:lnTo>
                  <a:lnTo>
                    <a:pt x="168" y="504"/>
                  </a:lnTo>
                  <a:lnTo>
                    <a:pt x="172" y="504"/>
                  </a:lnTo>
                  <a:lnTo>
                    <a:pt x="175" y="505"/>
                  </a:lnTo>
                  <a:lnTo>
                    <a:pt x="179" y="505"/>
                  </a:lnTo>
                  <a:lnTo>
                    <a:pt x="182" y="506"/>
                  </a:lnTo>
                  <a:lnTo>
                    <a:pt x="176" y="508"/>
                  </a:lnTo>
                  <a:lnTo>
                    <a:pt x="168" y="509"/>
                  </a:lnTo>
                  <a:lnTo>
                    <a:pt x="158" y="511"/>
                  </a:lnTo>
                  <a:lnTo>
                    <a:pt x="148" y="511"/>
                  </a:lnTo>
                  <a:lnTo>
                    <a:pt x="138" y="511"/>
                  </a:lnTo>
                  <a:lnTo>
                    <a:pt x="128" y="511"/>
                  </a:lnTo>
                  <a:lnTo>
                    <a:pt x="119" y="511"/>
                  </a:lnTo>
                  <a:lnTo>
                    <a:pt x="114" y="511"/>
                  </a:lnTo>
                  <a:lnTo>
                    <a:pt x="112" y="516"/>
                  </a:lnTo>
                  <a:lnTo>
                    <a:pt x="112" y="521"/>
                  </a:lnTo>
                  <a:lnTo>
                    <a:pt x="111" y="526"/>
                  </a:lnTo>
                  <a:lnTo>
                    <a:pt x="109" y="532"/>
                  </a:lnTo>
                  <a:lnTo>
                    <a:pt x="117" y="532"/>
                  </a:lnTo>
                  <a:lnTo>
                    <a:pt x="124" y="532"/>
                  </a:lnTo>
                  <a:lnTo>
                    <a:pt x="131" y="532"/>
                  </a:lnTo>
                  <a:lnTo>
                    <a:pt x="138" y="532"/>
                  </a:lnTo>
                  <a:lnTo>
                    <a:pt x="145" y="532"/>
                  </a:lnTo>
                  <a:lnTo>
                    <a:pt x="152" y="532"/>
                  </a:lnTo>
                  <a:lnTo>
                    <a:pt x="159" y="532"/>
                  </a:lnTo>
                  <a:lnTo>
                    <a:pt x="166" y="532"/>
                  </a:lnTo>
                  <a:lnTo>
                    <a:pt x="165" y="534"/>
                  </a:lnTo>
                  <a:lnTo>
                    <a:pt x="165" y="535"/>
                  </a:lnTo>
                  <a:lnTo>
                    <a:pt x="165" y="536"/>
                  </a:lnTo>
                  <a:lnTo>
                    <a:pt x="164" y="538"/>
                  </a:lnTo>
                  <a:lnTo>
                    <a:pt x="148" y="536"/>
                  </a:lnTo>
                  <a:lnTo>
                    <a:pt x="132" y="535"/>
                  </a:lnTo>
                  <a:lnTo>
                    <a:pt x="117" y="536"/>
                  </a:lnTo>
                  <a:lnTo>
                    <a:pt x="99" y="538"/>
                  </a:lnTo>
                  <a:lnTo>
                    <a:pt x="84" y="541"/>
                  </a:lnTo>
                  <a:lnTo>
                    <a:pt x="68" y="545"/>
                  </a:lnTo>
                  <a:lnTo>
                    <a:pt x="52" y="549"/>
                  </a:lnTo>
                  <a:lnTo>
                    <a:pt x="38" y="554"/>
                  </a:lnTo>
                  <a:lnTo>
                    <a:pt x="37" y="555"/>
                  </a:lnTo>
                  <a:lnTo>
                    <a:pt x="37" y="556"/>
                  </a:lnTo>
                  <a:lnTo>
                    <a:pt x="37" y="558"/>
                  </a:lnTo>
                  <a:lnTo>
                    <a:pt x="37" y="559"/>
                  </a:lnTo>
                  <a:lnTo>
                    <a:pt x="50" y="559"/>
                  </a:lnTo>
                  <a:lnTo>
                    <a:pt x="62" y="561"/>
                  </a:lnTo>
                  <a:lnTo>
                    <a:pt x="75" y="561"/>
                  </a:lnTo>
                  <a:lnTo>
                    <a:pt x="87" y="561"/>
                  </a:lnTo>
                  <a:lnTo>
                    <a:pt x="99" y="562"/>
                  </a:lnTo>
                  <a:lnTo>
                    <a:pt x="114" y="563"/>
                  </a:lnTo>
                  <a:lnTo>
                    <a:pt x="127" y="565"/>
                  </a:lnTo>
                  <a:lnTo>
                    <a:pt x="141" y="566"/>
                  </a:lnTo>
                  <a:lnTo>
                    <a:pt x="127" y="566"/>
                  </a:lnTo>
                  <a:lnTo>
                    <a:pt x="111" y="568"/>
                  </a:lnTo>
                  <a:lnTo>
                    <a:pt x="97" y="568"/>
                  </a:lnTo>
                  <a:lnTo>
                    <a:pt x="82" y="568"/>
                  </a:lnTo>
                  <a:lnTo>
                    <a:pt x="67" y="569"/>
                  </a:lnTo>
                  <a:lnTo>
                    <a:pt x="52" y="569"/>
                  </a:lnTo>
                  <a:lnTo>
                    <a:pt x="37" y="571"/>
                  </a:lnTo>
                  <a:lnTo>
                    <a:pt x="22" y="571"/>
                  </a:lnTo>
                  <a:lnTo>
                    <a:pt x="21" y="573"/>
                  </a:lnTo>
                  <a:lnTo>
                    <a:pt x="20" y="578"/>
                  </a:lnTo>
                  <a:lnTo>
                    <a:pt x="18" y="581"/>
                  </a:lnTo>
                  <a:lnTo>
                    <a:pt x="18" y="585"/>
                  </a:lnTo>
                  <a:lnTo>
                    <a:pt x="27" y="585"/>
                  </a:lnTo>
                  <a:lnTo>
                    <a:pt x="37" y="585"/>
                  </a:lnTo>
                  <a:lnTo>
                    <a:pt x="47" y="583"/>
                  </a:lnTo>
                  <a:lnTo>
                    <a:pt x="57" y="583"/>
                  </a:lnTo>
                  <a:lnTo>
                    <a:pt x="67" y="585"/>
                  </a:lnTo>
                  <a:lnTo>
                    <a:pt x="77" y="586"/>
                  </a:lnTo>
                  <a:lnTo>
                    <a:pt x="88" y="588"/>
                  </a:lnTo>
                  <a:lnTo>
                    <a:pt x="98" y="592"/>
                  </a:lnTo>
                  <a:lnTo>
                    <a:pt x="88" y="592"/>
                  </a:lnTo>
                  <a:lnTo>
                    <a:pt x="77" y="593"/>
                  </a:lnTo>
                  <a:lnTo>
                    <a:pt x="67" y="593"/>
                  </a:lnTo>
                  <a:lnTo>
                    <a:pt x="55" y="593"/>
                  </a:lnTo>
                  <a:lnTo>
                    <a:pt x="45" y="595"/>
                  </a:lnTo>
                  <a:lnTo>
                    <a:pt x="34" y="595"/>
                  </a:lnTo>
                  <a:lnTo>
                    <a:pt x="24" y="595"/>
                  </a:lnTo>
                  <a:lnTo>
                    <a:pt x="14" y="595"/>
                  </a:lnTo>
                  <a:lnTo>
                    <a:pt x="11" y="605"/>
                  </a:lnTo>
                  <a:lnTo>
                    <a:pt x="11" y="611"/>
                  </a:lnTo>
                  <a:lnTo>
                    <a:pt x="10" y="615"/>
                  </a:lnTo>
                  <a:lnTo>
                    <a:pt x="11" y="619"/>
                  </a:lnTo>
                  <a:lnTo>
                    <a:pt x="21" y="619"/>
                  </a:lnTo>
                  <a:lnTo>
                    <a:pt x="32" y="618"/>
                  </a:lnTo>
                  <a:lnTo>
                    <a:pt x="44" y="618"/>
                  </a:lnTo>
                  <a:lnTo>
                    <a:pt x="57" y="618"/>
                  </a:lnTo>
                  <a:lnTo>
                    <a:pt x="69" y="618"/>
                  </a:lnTo>
                  <a:lnTo>
                    <a:pt x="82" y="618"/>
                  </a:lnTo>
                  <a:lnTo>
                    <a:pt x="94" y="619"/>
                  </a:lnTo>
                  <a:lnTo>
                    <a:pt x="105" y="622"/>
                  </a:lnTo>
                  <a:lnTo>
                    <a:pt x="94" y="625"/>
                  </a:lnTo>
                  <a:lnTo>
                    <a:pt x="81" y="628"/>
                  </a:lnTo>
                  <a:lnTo>
                    <a:pt x="68" y="628"/>
                  </a:lnTo>
                  <a:lnTo>
                    <a:pt x="55" y="629"/>
                  </a:lnTo>
                  <a:lnTo>
                    <a:pt x="42" y="629"/>
                  </a:lnTo>
                  <a:lnTo>
                    <a:pt x="30" y="629"/>
                  </a:lnTo>
                  <a:lnTo>
                    <a:pt x="18" y="629"/>
                  </a:lnTo>
                  <a:lnTo>
                    <a:pt x="8" y="629"/>
                  </a:lnTo>
                  <a:lnTo>
                    <a:pt x="7" y="635"/>
                  </a:lnTo>
                  <a:lnTo>
                    <a:pt x="7" y="639"/>
                  </a:lnTo>
                  <a:lnTo>
                    <a:pt x="7" y="645"/>
                  </a:lnTo>
                  <a:lnTo>
                    <a:pt x="7" y="649"/>
                  </a:lnTo>
                  <a:lnTo>
                    <a:pt x="22" y="649"/>
                  </a:lnTo>
                  <a:lnTo>
                    <a:pt x="34" y="650"/>
                  </a:lnTo>
                  <a:lnTo>
                    <a:pt x="42" y="650"/>
                  </a:lnTo>
                  <a:lnTo>
                    <a:pt x="48" y="650"/>
                  </a:lnTo>
                  <a:lnTo>
                    <a:pt x="52" y="650"/>
                  </a:lnTo>
                  <a:lnTo>
                    <a:pt x="55" y="652"/>
                  </a:lnTo>
                  <a:lnTo>
                    <a:pt x="59" y="652"/>
                  </a:lnTo>
                  <a:lnTo>
                    <a:pt x="62" y="653"/>
                  </a:lnTo>
                  <a:lnTo>
                    <a:pt x="57" y="656"/>
                  </a:lnTo>
                  <a:lnTo>
                    <a:pt x="51" y="658"/>
                  </a:lnTo>
                  <a:lnTo>
                    <a:pt x="42" y="658"/>
                  </a:lnTo>
                  <a:lnTo>
                    <a:pt x="34" y="659"/>
                  </a:lnTo>
                  <a:lnTo>
                    <a:pt x="25" y="659"/>
                  </a:lnTo>
                  <a:lnTo>
                    <a:pt x="18" y="659"/>
                  </a:lnTo>
                  <a:lnTo>
                    <a:pt x="11" y="659"/>
                  </a:lnTo>
                  <a:lnTo>
                    <a:pt x="7" y="659"/>
                  </a:lnTo>
                  <a:lnTo>
                    <a:pt x="5" y="666"/>
                  </a:lnTo>
                  <a:lnTo>
                    <a:pt x="4" y="669"/>
                  </a:lnTo>
                  <a:lnTo>
                    <a:pt x="4" y="673"/>
                  </a:lnTo>
                  <a:lnTo>
                    <a:pt x="5" y="676"/>
                  </a:lnTo>
                  <a:lnTo>
                    <a:pt x="15" y="678"/>
                  </a:lnTo>
                  <a:lnTo>
                    <a:pt x="28" y="679"/>
                  </a:lnTo>
                  <a:lnTo>
                    <a:pt x="41" y="680"/>
                  </a:lnTo>
                  <a:lnTo>
                    <a:pt x="52" y="680"/>
                  </a:lnTo>
                  <a:lnTo>
                    <a:pt x="64" y="682"/>
                  </a:lnTo>
                  <a:lnTo>
                    <a:pt x="74" y="682"/>
                  </a:lnTo>
                  <a:lnTo>
                    <a:pt x="79" y="682"/>
                  </a:lnTo>
                  <a:lnTo>
                    <a:pt x="82" y="682"/>
                  </a:lnTo>
                  <a:lnTo>
                    <a:pt x="74" y="685"/>
                  </a:lnTo>
                  <a:lnTo>
                    <a:pt x="64" y="688"/>
                  </a:lnTo>
                  <a:lnTo>
                    <a:pt x="51" y="690"/>
                  </a:lnTo>
                  <a:lnTo>
                    <a:pt x="38" y="692"/>
                  </a:lnTo>
                  <a:lnTo>
                    <a:pt x="27" y="693"/>
                  </a:lnTo>
                  <a:lnTo>
                    <a:pt x="17" y="695"/>
                  </a:lnTo>
                  <a:lnTo>
                    <a:pt x="10" y="695"/>
                  </a:lnTo>
                  <a:lnTo>
                    <a:pt x="7" y="695"/>
                  </a:lnTo>
                  <a:lnTo>
                    <a:pt x="2" y="715"/>
                  </a:lnTo>
                  <a:lnTo>
                    <a:pt x="14" y="717"/>
                  </a:lnTo>
                  <a:lnTo>
                    <a:pt x="25" y="719"/>
                  </a:lnTo>
                  <a:lnTo>
                    <a:pt x="37" y="720"/>
                  </a:lnTo>
                  <a:lnTo>
                    <a:pt x="48" y="722"/>
                  </a:lnTo>
                  <a:lnTo>
                    <a:pt x="58" y="722"/>
                  </a:lnTo>
                  <a:lnTo>
                    <a:pt x="68" y="723"/>
                  </a:lnTo>
                  <a:lnTo>
                    <a:pt x="75" y="723"/>
                  </a:lnTo>
                  <a:lnTo>
                    <a:pt x="79" y="725"/>
                  </a:lnTo>
                  <a:lnTo>
                    <a:pt x="2" y="735"/>
                  </a:lnTo>
                  <a:lnTo>
                    <a:pt x="0" y="757"/>
                  </a:lnTo>
                  <a:lnTo>
                    <a:pt x="10" y="760"/>
                  </a:lnTo>
                  <a:lnTo>
                    <a:pt x="24" y="762"/>
                  </a:lnTo>
                  <a:lnTo>
                    <a:pt x="40" y="763"/>
                  </a:lnTo>
                  <a:lnTo>
                    <a:pt x="55" y="764"/>
                  </a:lnTo>
                  <a:lnTo>
                    <a:pt x="71" y="764"/>
                  </a:lnTo>
                  <a:lnTo>
                    <a:pt x="85" y="766"/>
                  </a:lnTo>
                  <a:lnTo>
                    <a:pt x="97" y="766"/>
                  </a:lnTo>
                  <a:lnTo>
                    <a:pt x="105" y="767"/>
                  </a:lnTo>
                  <a:lnTo>
                    <a:pt x="2" y="774"/>
                  </a:lnTo>
                  <a:lnTo>
                    <a:pt x="10" y="796"/>
                  </a:lnTo>
                  <a:lnTo>
                    <a:pt x="11" y="797"/>
                  </a:lnTo>
                  <a:lnTo>
                    <a:pt x="12" y="797"/>
                  </a:lnTo>
                  <a:lnTo>
                    <a:pt x="15" y="799"/>
                  </a:lnTo>
                  <a:lnTo>
                    <a:pt x="20" y="799"/>
                  </a:lnTo>
                  <a:lnTo>
                    <a:pt x="25" y="800"/>
                  </a:lnTo>
                  <a:lnTo>
                    <a:pt x="35" y="800"/>
                  </a:lnTo>
                  <a:lnTo>
                    <a:pt x="47" y="802"/>
                  </a:lnTo>
                  <a:lnTo>
                    <a:pt x="64" y="803"/>
                  </a:lnTo>
                  <a:lnTo>
                    <a:pt x="57" y="806"/>
                  </a:lnTo>
                  <a:lnTo>
                    <a:pt x="50" y="807"/>
                  </a:lnTo>
                  <a:lnTo>
                    <a:pt x="42" y="809"/>
                  </a:lnTo>
                  <a:lnTo>
                    <a:pt x="34" y="809"/>
                  </a:lnTo>
                  <a:lnTo>
                    <a:pt x="27" y="809"/>
                  </a:lnTo>
                  <a:lnTo>
                    <a:pt x="20" y="809"/>
                  </a:lnTo>
                  <a:lnTo>
                    <a:pt x="12" y="809"/>
                  </a:lnTo>
                  <a:lnTo>
                    <a:pt x="7" y="809"/>
                  </a:lnTo>
                  <a:lnTo>
                    <a:pt x="7" y="812"/>
                  </a:lnTo>
                  <a:lnTo>
                    <a:pt x="7" y="816"/>
                  </a:lnTo>
                  <a:lnTo>
                    <a:pt x="5" y="819"/>
                  </a:lnTo>
                  <a:lnTo>
                    <a:pt x="5" y="823"/>
                  </a:lnTo>
                  <a:lnTo>
                    <a:pt x="21" y="823"/>
                  </a:lnTo>
                  <a:lnTo>
                    <a:pt x="38" y="821"/>
                  </a:lnTo>
                  <a:lnTo>
                    <a:pt x="54" y="821"/>
                  </a:lnTo>
                  <a:lnTo>
                    <a:pt x="69" y="821"/>
                  </a:lnTo>
                  <a:lnTo>
                    <a:pt x="85" y="821"/>
                  </a:lnTo>
                  <a:lnTo>
                    <a:pt x="102" y="821"/>
                  </a:lnTo>
                  <a:lnTo>
                    <a:pt x="118" y="821"/>
                  </a:lnTo>
                  <a:lnTo>
                    <a:pt x="135" y="821"/>
                  </a:lnTo>
                  <a:lnTo>
                    <a:pt x="118" y="826"/>
                  </a:lnTo>
                  <a:lnTo>
                    <a:pt x="102" y="829"/>
                  </a:lnTo>
                  <a:lnTo>
                    <a:pt x="85" y="830"/>
                  </a:lnTo>
                  <a:lnTo>
                    <a:pt x="69" y="831"/>
                  </a:lnTo>
                  <a:lnTo>
                    <a:pt x="52" y="831"/>
                  </a:lnTo>
                  <a:lnTo>
                    <a:pt x="37" y="831"/>
                  </a:lnTo>
                  <a:lnTo>
                    <a:pt x="21" y="831"/>
                  </a:lnTo>
                  <a:lnTo>
                    <a:pt x="5" y="833"/>
                  </a:lnTo>
                  <a:lnTo>
                    <a:pt x="4" y="839"/>
                  </a:lnTo>
                  <a:lnTo>
                    <a:pt x="4" y="843"/>
                  </a:lnTo>
                  <a:lnTo>
                    <a:pt x="2" y="849"/>
                  </a:lnTo>
                  <a:lnTo>
                    <a:pt x="2" y="854"/>
                  </a:lnTo>
                  <a:lnTo>
                    <a:pt x="10" y="856"/>
                  </a:lnTo>
                  <a:lnTo>
                    <a:pt x="22" y="857"/>
                  </a:lnTo>
                  <a:lnTo>
                    <a:pt x="38" y="859"/>
                  </a:lnTo>
                  <a:lnTo>
                    <a:pt x="58" y="859"/>
                  </a:lnTo>
                  <a:lnTo>
                    <a:pt x="77" y="859"/>
                  </a:lnTo>
                  <a:lnTo>
                    <a:pt x="95" y="859"/>
                  </a:lnTo>
                  <a:lnTo>
                    <a:pt x="111" y="859"/>
                  </a:lnTo>
                  <a:lnTo>
                    <a:pt x="122" y="859"/>
                  </a:lnTo>
                  <a:lnTo>
                    <a:pt x="108" y="863"/>
                  </a:lnTo>
                  <a:lnTo>
                    <a:pt x="92" y="864"/>
                  </a:lnTo>
                  <a:lnTo>
                    <a:pt x="77" y="866"/>
                  </a:lnTo>
                  <a:lnTo>
                    <a:pt x="61" y="866"/>
                  </a:lnTo>
                  <a:lnTo>
                    <a:pt x="45" y="867"/>
                  </a:lnTo>
                  <a:lnTo>
                    <a:pt x="30" y="866"/>
                  </a:lnTo>
                  <a:lnTo>
                    <a:pt x="15" y="866"/>
                  </a:lnTo>
                  <a:lnTo>
                    <a:pt x="2" y="866"/>
                  </a:lnTo>
                  <a:lnTo>
                    <a:pt x="2" y="871"/>
                  </a:lnTo>
                  <a:lnTo>
                    <a:pt x="2" y="876"/>
                  </a:lnTo>
                  <a:lnTo>
                    <a:pt x="2" y="880"/>
                  </a:lnTo>
                  <a:lnTo>
                    <a:pt x="4" y="886"/>
                  </a:lnTo>
                  <a:lnTo>
                    <a:pt x="8" y="887"/>
                  </a:lnTo>
                  <a:lnTo>
                    <a:pt x="11" y="887"/>
                  </a:lnTo>
                  <a:lnTo>
                    <a:pt x="15" y="888"/>
                  </a:lnTo>
                  <a:lnTo>
                    <a:pt x="21" y="888"/>
                  </a:lnTo>
                  <a:lnTo>
                    <a:pt x="30" y="888"/>
                  </a:lnTo>
                  <a:lnTo>
                    <a:pt x="41" y="890"/>
                  </a:lnTo>
                  <a:lnTo>
                    <a:pt x="55" y="890"/>
                  </a:lnTo>
                  <a:lnTo>
                    <a:pt x="75" y="891"/>
                  </a:lnTo>
                  <a:lnTo>
                    <a:pt x="74" y="891"/>
                  </a:lnTo>
                  <a:lnTo>
                    <a:pt x="74" y="893"/>
                  </a:lnTo>
                  <a:lnTo>
                    <a:pt x="74" y="893"/>
                  </a:lnTo>
                  <a:lnTo>
                    <a:pt x="74" y="894"/>
                  </a:lnTo>
                  <a:lnTo>
                    <a:pt x="65" y="894"/>
                  </a:lnTo>
                  <a:lnTo>
                    <a:pt x="55" y="894"/>
                  </a:lnTo>
                  <a:lnTo>
                    <a:pt x="47" y="894"/>
                  </a:lnTo>
                  <a:lnTo>
                    <a:pt x="38" y="896"/>
                  </a:lnTo>
                  <a:lnTo>
                    <a:pt x="30" y="896"/>
                  </a:lnTo>
                  <a:lnTo>
                    <a:pt x="21" y="896"/>
                  </a:lnTo>
                  <a:lnTo>
                    <a:pt x="12" y="897"/>
                  </a:lnTo>
                  <a:lnTo>
                    <a:pt x="4" y="897"/>
                  </a:lnTo>
                  <a:lnTo>
                    <a:pt x="4" y="901"/>
                  </a:lnTo>
                  <a:lnTo>
                    <a:pt x="4" y="907"/>
                  </a:lnTo>
                  <a:lnTo>
                    <a:pt x="4" y="911"/>
                  </a:lnTo>
                  <a:lnTo>
                    <a:pt x="4" y="917"/>
                  </a:lnTo>
                  <a:lnTo>
                    <a:pt x="12" y="918"/>
                  </a:lnTo>
                  <a:lnTo>
                    <a:pt x="20" y="920"/>
                  </a:lnTo>
                  <a:lnTo>
                    <a:pt x="28" y="920"/>
                  </a:lnTo>
                  <a:lnTo>
                    <a:pt x="37" y="921"/>
                  </a:lnTo>
                  <a:lnTo>
                    <a:pt x="50" y="921"/>
                  </a:lnTo>
                  <a:lnTo>
                    <a:pt x="65" y="921"/>
                  </a:lnTo>
                  <a:lnTo>
                    <a:pt x="87" y="923"/>
                  </a:lnTo>
                  <a:lnTo>
                    <a:pt x="115" y="923"/>
                  </a:lnTo>
                  <a:lnTo>
                    <a:pt x="101" y="926"/>
                  </a:lnTo>
                  <a:lnTo>
                    <a:pt x="87" y="927"/>
                  </a:lnTo>
                  <a:lnTo>
                    <a:pt x="72" y="928"/>
                  </a:lnTo>
                  <a:lnTo>
                    <a:pt x="58" y="928"/>
                  </a:lnTo>
                  <a:lnTo>
                    <a:pt x="44" y="928"/>
                  </a:lnTo>
                  <a:lnTo>
                    <a:pt x="30" y="928"/>
                  </a:lnTo>
                  <a:lnTo>
                    <a:pt x="15" y="927"/>
                  </a:lnTo>
                  <a:lnTo>
                    <a:pt x="2" y="927"/>
                  </a:lnTo>
                  <a:lnTo>
                    <a:pt x="2" y="931"/>
                  </a:lnTo>
                  <a:lnTo>
                    <a:pt x="2" y="936"/>
                  </a:lnTo>
                  <a:lnTo>
                    <a:pt x="2" y="941"/>
                  </a:lnTo>
                  <a:lnTo>
                    <a:pt x="2" y="945"/>
                  </a:lnTo>
                  <a:lnTo>
                    <a:pt x="30" y="947"/>
                  </a:lnTo>
                  <a:lnTo>
                    <a:pt x="50" y="948"/>
                  </a:lnTo>
                  <a:lnTo>
                    <a:pt x="64" y="950"/>
                  </a:lnTo>
                  <a:lnTo>
                    <a:pt x="75" y="951"/>
                  </a:lnTo>
                  <a:lnTo>
                    <a:pt x="81" y="951"/>
                  </a:lnTo>
                  <a:lnTo>
                    <a:pt x="85" y="953"/>
                  </a:lnTo>
                  <a:lnTo>
                    <a:pt x="88" y="953"/>
                  </a:lnTo>
                  <a:lnTo>
                    <a:pt x="91" y="954"/>
                  </a:lnTo>
                  <a:lnTo>
                    <a:pt x="79" y="954"/>
                  </a:lnTo>
                  <a:lnTo>
                    <a:pt x="68" y="954"/>
                  </a:lnTo>
                  <a:lnTo>
                    <a:pt x="57" y="954"/>
                  </a:lnTo>
                  <a:lnTo>
                    <a:pt x="45" y="954"/>
                  </a:lnTo>
                  <a:lnTo>
                    <a:pt x="34" y="955"/>
                  </a:lnTo>
                  <a:lnTo>
                    <a:pt x="22" y="955"/>
                  </a:lnTo>
                  <a:lnTo>
                    <a:pt x="12" y="955"/>
                  </a:lnTo>
                  <a:lnTo>
                    <a:pt x="1" y="955"/>
                  </a:lnTo>
                  <a:lnTo>
                    <a:pt x="1" y="960"/>
                  </a:lnTo>
                  <a:lnTo>
                    <a:pt x="1" y="964"/>
                  </a:lnTo>
                  <a:lnTo>
                    <a:pt x="1" y="970"/>
                  </a:lnTo>
                  <a:lnTo>
                    <a:pt x="1" y="974"/>
                  </a:lnTo>
                  <a:lnTo>
                    <a:pt x="10" y="974"/>
                  </a:lnTo>
                  <a:lnTo>
                    <a:pt x="18" y="975"/>
                  </a:lnTo>
                  <a:lnTo>
                    <a:pt x="28" y="975"/>
                  </a:lnTo>
                  <a:lnTo>
                    <a:pt x="37" y="975"/>
                  </a:lnTo>
                  <a:lnTo>
                    <a:pt x="47" y="977"/>
                  </a:lnTo>
                  <a:lnTo>
                    <a:pt x="55" y="977"/>
                  </a:lnTo>
                  <a:lnTo>
                    <a:pt x="65" y="978"/>
                  </a:lnTo>
                  <a:lnTo>
                    <a:pt x="74" y="978"/>
                  </a:lnTo>
                  <a:lnTo>
                    <a:pt x="74" y="980"/>
                  </a:lnTo>
                  <a:lnTo>
                    <a:pt x="74" y="981"/>
                  </a:lnTo>
                  <a:lnTo>
                    <a:pt x="74" y="983"/>
                  </a:lnTo>
                  <a:lnTo>
                    <a:pt x="74" y="984"/>
                  </a:lnTo>
                  <a:lnTo>
                    <a:pt x="65" y="984"/>
                  </a:lnTo>
                  <a:lnTo>
                    <a:pt x="58" y="985"/>
                  </a:lnTo>
                  <a:lnTo>
                    <a:pt x="51" y="985"/>
                  </a:lnTo>
                  <a:lnTo>
                    <a:pt x="44" y="985"/>
                  </a:lnTo>
                  <a:lnTo>
                    <a:pt x="37" y="984"/>
                  </a:lnTo>
                  <a:lnTo>
                    <a:pt x="28" y="984"/>
                  </a:lnTo>
                  <a:lnTo>
                    <a:pt x="17" y="984"/>
                  </a:lnTo>
                  <a:lnTo>
                    <a:pt x="1" y="983"/>
                  </a:lnTo>
                  <a:lnTo>
                    <a:pt x="2" y="988"/>
                  </a:lnTo>
                  <a:lnTo>
                    <a:pt x="2" y="993"/>
                  </a:lnTo>
                  <a:lnTo>
                    <a:pt x="2" y="997"/>
                  </a:lnTo>
                  <a:lnTo>
                    <a:pt x="4" y="1001"/>
                  </a:lnTo>
                  <a:lnTo>
                    <a:pt x="21" y="1004"/>
                  </a:lnTo>
                  <a:lnTo>
                    <a:pt x="38" y="1005"/>
                  </a:lnTo>
                  <a:lnTo>
                    <a:pt x="55" y="1007"/>
                  </a:lnTo>
                  <a:lnTo>
                    <a:pt x="74" y="1008"/>
                  </a:lnTo>
                  <a:lnTo>
                    <a:pt x="91" y="1010"/>
                  </a:lnTo>
                  <a:lnTo>
                    <a:pt x="109" y="1010"/>
                  </a:lnTo>
                  <a:lnTo>
                    <a:pt x="128" y="1010"/>
                  </a:lnTo>
                  <a:lnTo>
                    <a:pt x="146" y="1010"/>
                  </a:lnTo>
                  <a:lnTo>
                    <a:pt x="134" y="1014"/>
                  </a:lnTo>
                  <a:lnTo>
                    <a:pt x="115" y="1017"/>
                  </a:lnTo>
                  <a:lnTo>
                    <a:pt x="95" y="1017"/>
                  </a:lnTo>
                  <a:lnTo>
                    <a:pt x="72" y="1017"/>
                  </a:lnTo>
                  <a:lnTo>
                    <a:pt x="50" y="1017"/>
                  </a:lnTo>
                  <a:lnTo>
                    <a:pt x="30" y="1015"/>
                  </a:lnTo>
                  <a:lnTo>
                    <a:pt x="12" y="1014"/>
                  </a:lnTo>
                  <a:lnTo>
                    <a:pt x="1" y="1014"/>
                  </a:lnTo>
                  <a:lnTo>
                    <a:pt x="1" y="1017"/>
                  </a:lnTo>
                  <a:lnTo>
                    <a:pt x="2" y="1020"/>
                  </a:lnTo>
                  <a:lnTo>
                    <a:pt x="2" y="1024"/>
                  </a:lnTo>
                  <a:lnTo>
                    <a:pt x="2" y="1027"/>
                  </a:lnTo>
                  <a:lnTo>
                    <a:pt x="8" y="1027"/>
                  </a:lnTo>
                  <a:lnTo>
                    <a:pt x="17" y="1028"/>
                  </a:lnTo>
                  <a:lnTo>
                    <a:pt x="27" y="1030"/>
                  </a:lnTo>
                  <a:lnTo>
                    <a:pt x="40" y="1031"/>
                  </a:lnTo>
                  <a:lnTo>
                    <a:pt x="51" y="1032"/>
                  </a:lnTo>
                  <a:lnTo>
                    <a:pt x="61" y="1034"/>
                  </a:lnTo>
                  <a:lnTo>
                    <a:pt x="69" y="1037"/>
                  </a:lnTo>
                  <a:lnTo>
                    <a:pt x="75" y="1040"/>
                  </a:lnTo>
                  <a:lnTo>
                    <a:pt x="65" y="1040"/>
                  </a:lnTo>
                  <a:lnTo>
                    <a:pt x="57" y="1038"/>
                  </a:lnTo>
                  <a:lnTo>
                    <a:pt x="47" y="1038"/>
                  </a:lnTo>
                  <a:lnTo>
                    <a:pt x="37" y="1038"/>
                  </a:lnTo>
                  <a:lnTo>
                    <a:pt x="28" y="1037"/>
                  </a:lnTo>
                  <a:lnTo>
                    <a:pt x="18" y="1037"/>
                  </a:lnTo>
                  <a:lnTo>
                    <a:pt x="10" y="1037"/>
                  </a:lnTo>
                  <a:lnTo>
                    <a:pt x="1" y="1037"/>
                  </a:lnTo>
                  <a:lnTo>
                    <a:pt x="1" y="1041"/>
                  </a:lnTo>
                  <a:lnTo>
                    <a:pt x="1" y="1044"/>
                  </a:lnTo>
                  <a:lnTo>
                    <a:pt x="1" y="1048"/>
                  </a:lnTo>
                  <a:lnTo>
                    <a:pt x="1" y="1051"/>
                  </a:lnTo>
                  <a:lnTo>
                    <a:pt x="14" y="1052"/>
                  </a:lnTo>
                  <a:lnTo>
                    <a:pt x="27" y="1055"/>
                  </a:lnTo>
                  <a:lnTo>
                    <a:pt x="40" y="1057"/>
                  </a:lnTo>
                  <a:lnTo>
                    <a:pt x="52" y="1060"/>
                  </a:lnTo>
                  <a:lnTo>
                    <a:pt x="67" y="1061"/>
                  </a:lnTo>
                  <a:lnTo>
                    <a:pt x="79" y="1062"/>
                  </a:lnTo>
                  <a:lnTo>
                    <a:pt x="94" y="1062"/>
                  </a:lnTo>
                  <a:lnTo>
                    <a:pt x="108" y="1064"/>
                  </a:lnTo>
                  <a:lnTo>
                    <a:pt x="107" y="1064"/>
                  </a:lnTo>
                  <a:lnTo>
                    <a:pt x="107" y="1064"/>
                  </a:lnTo>
                  <a:lnTo>
                    <a:pt x="105" y="1064"/>
                  </a:lnTo>
                  <a:lnTo>
                    <a:pt x="105" y="1065"/>
                  </a:lnTo>
                  <a:lnTo>
                    <a:pt x="91" y="1065"/>
                  </a:lnTo>
                  <a:lnTo>
                    <a:pt x="78" y="1064"/>
                  </a:lnTo>
                  <a:lnTo>
                    <a:pt x="64" y="1064"/>
                  </a:lnTo>
                  <a:lnTo>
                    <a:pt x="51" y="1062"/>
                  </a:lnTo>
                  <a:lnTo>
                    <a:pt x="38" y="1062"/>
                  </a:lnTo>
                  <a:lnTo>
                    <a:pt x="25" y="1061"/>
                  </a:lnTo>
                  <a:lnTo>
                    <a:pt x="14" y="1062"/>
                  </a:lnTo>
                  <a:lnTo>
                    <a:pt x="2" y="1062"/>
                  </a:lnTo>
                  <a:lnTo>
                    <a:pt x="2" y="1067"/>
                  </a:lnTo>
                  <a:lnTo>
                    <a:pt x="4" y="1071"/>
                  </a:lnTo>
                  <a:lnTo>
                    <a:pt x="4" y="1075"/>
                  </a:lnTo>
                  <a:lnTo>
                    <a:pt x="5" y="1079"/>
                  </a:lnTo>
                  <a:lnTo>
                    <a:pt x="7" y="1081"/>
                  </a:lnTo>
                  <a:lnTo>
                    <a:pt x="10" y="1081"/>
                  </a:lnTo>
                  <a:lnTo>
                    <a:pt x="12" y="1082"/>
                  </a:lnTo>
                  <a:lnTo>
                    <a:pt x="20" y="1084"/>
                  </a:lnTo>
                  <a:lnTo>
                    <a:pt x="30" y="1085"/>
                  </a:lnTo>
                  <a:lnTo>
                    <a:pt x="44" y="1088"/>
                  </a:lnTo>
                  <a:lnTo>
                    <a:pt x="64" y="1091"/>
                  </a:lnTo>
                  <a:lnTo>
                    <a:pt x="89" y="1095"/>
                  </a:lnTo>
                  <a:lnTo>
                    <a:pt x="79" y="1095"/>
                  </a:lnTo>
                  <a:lnTo>
                    <a:pt x="71" y="1095"/>
                  </a:lnTo>
                  <a:lnTo>
                    <a:pt x="61" y="1095"/>
                  </a:lnTo>
                  <a:lnTo>
                    <a:pt x="51" y="1094"/>
                  </a:lnTo>
                  <a:lnTo>
                    <a:pt x="41" y="1094"/>
                  </a:lnTo>
                  <a:lnTo>
                    <a:pt x="32" y="1092"/>
                  </a:lnTo>
                  <a:lnTo>
                    <a:pt x="24" y="1091"/>
                  </a:lnTo>
                  <a:lnTo>
                    <a:pt x="15" y="1089"/>
                  </a:lnTo>
                  <a:lnTo>
                    <a:pt x="15" y="1091"/>
                  </a:lnTo>
                  <a:lnTo>
                    <a:pt x="17" y="1094"/>
                  </a:lnTo>
                  <a:lnTo>
                    <a:pt x="17" y="1095"/>
                  </a:lnTo>
                  <a:lnTo>
                    <a:pt x="17" y="1098"/>
                  </a:lnTo>
                  <a:lnTo>
                    <a:pt x="32" y="1104"/>
                  </a:lnTo>
                  <a:lnTo>
                    <a:pt x="48" y="1109"/>
                  </a:lnTo>
                  <a:lnTo>
                    <a:pt x="64" y="1114"/>
                  </a:lnTo>
                  <a:lnTo>
                    <a:pt x="81" y="1118"/>
                  </a:lnTo>
                  <a:lnTo>
                    <a:pt x="98" y="1122"/>
                  </a:lnTo>
                  <a:lnTo>
                    <a:pt x="117" y="1125"/>
                  </a:lnTo>
                  <a:lnTo>
                    <a:pt x="134" y="1127"/>
                  </a:lnTo>
                  <a:lnTo>
                    <a:pt x="152" y="1129"/>
                  </a:lnTo>
                  <a:lnTo>
                    <a:pt x="171" y="1131"/>
                  </a:lnTo>
                  <a:lnTo>
                    <a:pt x="188" y="1132"/>
                  </a:lnTo>
                  <a:lnTo>
                    <a:pt x="206" y="1134"/>
                  </a:lnTo>
                  <a:lnTo>
                    <a:pt x="225" y="1135"/>
                  </a:lnTo>
                  <a:lnTo>
                    <a:pt x="242" y="1136"/>
                  </a:lnTo>
                  <a:lnTo>
                    <a:pt x="261" y="1138"/>
                  </a:lnTo>
                  <a:lnTo>
                    <a:pt x="278" y="1138"/>
                  </a:lnTo>
                  <a:lnTo>
                    <a:pt x="295" y="1139"/>
                  </a:lnTo>
                  <a:lnTo>
                    <a:pt x="318" y="1139"/>
                  </a:lnTo>
                  <a:lnTo>
                    <a:pt x="338" y="1139"/>
                  </a:lnTo>
                  <a:lnTo>
                    <a:pt x="353" y="1141"/>
                  </a:lnTo>
                  <a:lnTo>
                    <a:pt x="369" y="1141"/>
                  </a:lnTo>
                  <a:lnTo>
                    <a:pt x="385" y="1142"/>
                  </a:lnTo>
                  <a:lnTo>
                    <a:pt x="402" y="1142"/>
                  </a:lnTo>
                  <a:lnTo>
                    <a:pt x="422" y="1144"/>
                  </a:lnTo>
                  <a:lnTo>
                    <a:pt x="447" y="1144"/>
                  </a:lnTo>
                  <a:lnTo>
                    <a:pt x="455" y="1144"/>
                  </a:lnTo>
                  <a:lnTo>
                    <a:pt x="463" y="1142"/>
                  </a:lnTo>
                  <a:lnTo>
                    <a:pt x="473" y="1142"/>
                  </a:lnTo>
                  <a:lnTo>
                    <a:pt x="485" y="1142"/>
                  </a:lnTo>
                  <a:lnTo>
                    <a:pt x="496" y="1141"/>
                  </a:lnTo>
                  <a:lnTo>
                    <a:pt x="509" y="1141"/>
                  </a:lnTo>
                  <a:lnTo>
                    <a:pt x="523" y="1141"/>
                  </a:lnTo>
                  <a:lnTo>
                    <a:pt x="539" y="1139"/>
                  </a:lnTo>
                  <a:lnTo>
                    <a:pt x="554" y="1139"/>
                  </a:lnTo>
                  <a:lnTo>
                    <a:pt x="572" y="1139"/>
                  </a:lnTo>
                  <a:lnTo>
                    <a:pt x="589" y="1138"/>
                  </a:lnTo>
                  <a:lnTo>
                    <a:pt x="606" y="1138"/>
                  </a:lnTo>
                  <a:lnTo>
                    <a:pt x="624" y="1136"/>
                  </a:lnTo>
                  <a:lnTo>
                    <a:pt x="643" y="1136"/>
                  </a:lnTo>
                  <a:lnTo>
                    <a:pt x="661" y="1136"/>
                  </a:lnTo>
                  <a:lnTo>
                    <a:pt x="680" y="1135"/>
                  </a:lnTo>
                  <a:lnTo>
                    <a:pt x="701" y="1134"/>
                  </a:lnTo>
                  <a:lnTo>
                    <a:pt x="724" y="1132"/>
                  </a:lnTo>
                  <a:lnTo>
                    <a:pt x="746" y="1131"/>
                  </a:lnTo>
                  <a:lnTo>
                    <a:pt x="767" y="1129"/>
                  </a:lnTo>
                  <a:lnTo>
                    <a:pt x="788" y="1128"/>
                  </a:lnTo>
                  <a:lnTo>
                    <a:pt x="811" y="1125"/>
                  </a:lnTo>
                  <a:lnTo>
                    <a:pt x="833" y="1124"/>
                  </a:lnTo>
                  <a:lnTo>
                    <a:pt x="854" y="1122"/>
                  </a:lnTo>
                  <a:lnTo>
                    <a:pt x="875" y="1119"/>
                  </a:lnTo>
                  <a:lnTo>
                    <a:pt x="898" y="1118"/>
                  </a:lnTo>
                  <a:lnTo>
                    <a:pt x="920" y="1115"/>
                  </a:lnTo>
                  <a:lnTo>
                    <a:pt x="941" y="1114"/>
                  </a:lnTo>
                  <a:lnTo>
                    <a:pt x="964" y="1111"/>
                  </a:lnTo>
                  <a:lnTo>
                    <a:pt x="985" y="1108"/>
                  </a:lnTo>
                  <a:lnTo>
                    <a:pt x="1007" y="1105"/>
                  </a:lnTo>
                  <a:lnTo>
                    <a:pt x="1029" y="1102"/>
                  </a:lnTo>
                  <a:lnTo>
                    <a:pt x="1032" y="1099"/>
                  </a:lnTo>
                  <a:lnTo>
                    <a:pt x="1035" y="1095"/>
                  </a:lnTo>
                  <a:lnTo>
                    <a:pt x="1036" y="1092"/>
                  </a:lnTo>
                  <a:lnTo>
                    <a:pt x="1036" y="1088"/>
                  </a:lnTo>
                  <a:lnTo>
                    <a:pt x="1022" y="1088"/>
                  </a:lnTo>
                  <a:lnTo>
                    <a:pt x="1004" y="1089"/>
                  </a:lnTo>
                  <a:lnTo>
                    <a:pt x="982" y="1089"/>
                  </a:lnTo>
                  <a:lnTo>
                    <a:pt x="961" y="1091"/>
                  </a:lnTo>
                  <a:lnTo>
                    <a:pt x="940" y="1091"/>
                  </a:lnTo>
                  <a:lnTo>
                    <a:pt x="921" y="1089"/>
                  </a:lnTo>
                  <a:lnTo>
                    <a:pt x="907" y="1088"/>
                  </a:lnTo>
                  <a:lnTo>
                    <a:pt x="898" y="1085"/>
                  </a:lnTo>
                  <a:lnTo>
                    <a:pt x="915" y="1084"/>
                  </a:lnTo>
                  <a:lnTo>
                    <a:pt x="932" y="1084"/>
                  </a:lnTo>
                  <a:lnTo>
                    <a:pt x="949" y="1082"/>
                  </a:lnTo>
                  <a:lnTo>
                    <a:pt x="968" y="1081"/>
                  </a:lnTo>
                  <a:lnTo>
                    <a:pt x="985" y="1079"/>
                  </a:lnTo>
                  <a:lnTo>
                    <a:pt x="1004" y="1078"/>
                  </a:lnTo>
                  <a:lnTo>
                    <a:pt x="1022" y="1077"/>
                  </a:lnTo>
                  <a:lnTo>
                    <a:pt x="1039" y="1075"/>
                  </a:lnTo>
                  <a:lnTo>
                    <a:pt x="1039" y="1070"/>
                  </a:lnTo>
                  <a:lnTo>
                    <a:pt x="1039" y="1064"/>
                  </a:lnTo>
                  <a:lnTo>
                    <a:pt x="1039" y="1060"/>
                  </a:lnTo>
                  <a:lnTo>
                    <a:pt x="1041" y="1054"/>
                  </a:lnTo>
                  <a:lnTo>
                    <a:pt x="1027" y="1054"/>
                  </a:lnTo>
                  <a:lnTo>
                    <a:pt x="1012" y="1055"/>
                  </a:lnTo>
                  <a:lnTo>
                    <a:pt x="997" y="1057"/>
                  </a:lnTo>
                  <a:lnTo>
                    <a:pt x="981" y="1057"/>
                  </a:lnTo>
                  <a:lnTo>
                    <a:pt x="967" y="1058"/>
                  </a:lnTo>
                  <a:lnTo>
                    <a:pt x="951" y="1058"/>
                  </a:lnTo>
                  <a:lnTo>
                    <a:pt x="938" y="1057"/>
                  </a:lnTo>
                  <a:lnTo>
                    <a:pt x="927" y="1055"/>
                  </a:lnTo>
                  <a:lnTo>
                    <a:pt x="962" y="1051"/>
                  </a:lnTo>
                  <a:lnTo>
                    <a:pt x="989" y="1048"/>
                  </a:lnTo>
                  <a:lnTo>
                    <a:pt x="1009" y="1047"/>
                  </a:lnTo>
                  <a:lnTo>
                    <a:pt x="1022" y="1045"/>
                  </a:lnTo>
                  <a:lnTo>
                    <a:pt x="1031" y="1044"/>
                  </a:lnTo>
                  <a:lnTo>
                    <a:pt x="1036" y="1042"/>
                  </a:lnTo>
                  <a:lnTo>
                    <a:pt x="1039" y="1042"/>
                  </a:lnTo>
                  <a:lnTo>
                    <a:pt x="1042" y="1041"/>
                  </a:lnTo>
                  <a:lnTo>
                    <a:pt x="1042" y="1034"/>
                  </a:lnTo>
                  <a:lnTo>
                    <a:pt x="1044" y="1027"/>
                  </a:lnTo>
                  <a:lnTo>
                    <a:pt x="1044" y="1021"/>
                  </a:lnTo>
                  <a:lnTo>
                    <a:pt x="1044" y="1014"/>
                  </a:lnTo>
                  <a:lnTo>
                    <a:pt x="1029" y="1014"/>
                  </a:lnTo>
                  <a:lnTo>
                    <a:pt x="1011" y="1015"/>
                  </a:lnTo>
                  <a:lnTo>
                    <a:pt x="989" y="1015"/>
                  </a:lnTo>
                  <a:lnTo>
                    <a:pt x="968" y="1017"/>
                  </a:lnTo>
                  <a:lnTo>
                    <a:pt x="947" y="1017"/>
                  </a:lnTo>
                  <a:lnTo>
                    <a:pt x="927" y="1017"/>
                  </a:lnTo>
                  <a:lnTo>
                    <a:pt x="912" y="1015"/>
                  </a:lnTo>
                  <a:lnTo>
                    <a:pt x="902" y="1014"/>
                  </a:lnTo>
                  <a:lnTo>
                    <a:pt x="915" y="1012"/>
                  </a:lnTo>
                  <a:lnTo>
                    <a:pt x="932" y="1011"/>
                  </a:lnTo>
                  <a:lnTo>
                    <a:pt x="952" y="1010"/>
                  </a:lnTo>
                  <a:lnTo>
                    <a:pt x="974" y="1007"/>
                  </a:lnTo>
                  <a:lnTo>
                    <a:pt x="995" y="1005"/>
                  </a:lnTo>
                  <a:lnTo>
                    <a:pt x="1015" y="1004"/>
                  </a:lnTo>
                  <a:lnTo>
                    <a:pt x="1032" y="1003"/>
                  </a:lnTo>
                  <a:lnTo>
                    <a:pt x="1044" y="1001"/>
                  </a:lnTo>
                  <a:lnTo>
                    <a:pt x="1045" y="997"/>
                  </a:lnTo>
                  <a:lnTo>
                    <a:pt x="1046" y="994"/>
                  </a:lnTo>
                  <a:lnTo>
                    <a:pt x="1046" y="987"/>
                  </a:lnTo>
                  <a:lnTo>
                    <a:pt x="1046" y="974"/>
                  </a:lnTo>
                  <a:lnTo>
                    <a:pt x="1035" y="974"/>
                  </a:lnTo>
                  <a:lnTo>
                    <a:pt x="1024" y="974"/>
                  </a:lnTo>
                  <a:lnTo>
                    <a:pt x="1011" y="974"/>
                  </a:lnTo>
                  <a:lnTo>
                    <a:pt x="998" y="974"/>
                  </a:lnTo>
                  <a:lnTo>
                    <a:pt x="985" y="974"/>
                  </a:lnTo>
                  <a:lnTo>
                    <a:pt x="974" y="974"/>
                  </a:lnTo>
                  <a:lnTo>
                    <a:pt x="964" y="973"/>
                  </a:lnTo>
                  <a:lnTo>
                    <a:pt x="955" y="971"/>
                  </a:lnTo>
                  <a:lnTo>
                    <a:pt x="981" y="970"/>
                  </a:lnTo>
                  <a:lnTo>
                    <a:pt x="999" y="968"/>
                  </a:lnTo>
                  <a:lnTo>
                    <a:pt x="1014" y="968"/>
                  </a:lnTo>
                  <a:lnTo>
                    <a:pt x="1025" y="967"/>
                  </a:lnTo>
                  <a:lnTo>
                    <a:pt x="1032" y="967"/>
                  </a:lnTo>
                  <a:lnTo>
                    <a:pt x="1036" y="965"/>
                  </a:lnTo>
                  <a:lnTo>
                    <a:pt x="1042" y="965"/>
                  </a:lnTo>
                  <a:lnTo>
                    <a:pt x="1046" y="964"/>
                  </a:lnTo>
                  <a:lnTo>
                    <a:pt x="1048" y="957"/>
                  </a:lnTo>
                  <a:lnTo>
                    <a:pt x="1048" y="951"/>
                  </a:lnTo>
                  <a:lnTo>
                    <a:pt x="1048" y="944"/>
                  </a:lnTo>
                  <a:lnTo>
                    <a:pt x="1049" y="938"/>
                  </a:lnTo>
                  <a:lnTo>
                    <a:pt x="1036" y="938"/>
                  </a:lnTo>
                  <a:lnTo>
                    <a:pt x="1024" y="938"/>
                  </a:lnTo>
                  <a:lnTo>
                    <a:pt x="1011" y="940"/>
                  </a:lnTo>
                  <a:lnTo>
                    <a:pt x="998" y="940"/>
                  </a:lnTo>
                  <a:lnTo>
                    <a:pt x="985" y="940"/>
                  </a:lnTo>
                  <a:lnTo>
                    <a:pt x="972" y="940"/>
                  </a:lnTo>
                  <a:lnTo>
                    <a:pt x="961" y="938"/>
                  </a:lnTo>
                  <a:lnTo>
                    <a:pt x="949" y="937"/>
                  </a:lnTo>
                  <a:lnTo>
                    <a:pt x="977" y="934"/>
                  </a:lnTo>
                  <a:lnTo>
                    <a:pt x="997" y="933"/>
                  </a:lnTo>
                  <a:lnTo>
                    <a:pt x="1011" y="931"/>
                  </a:lnTo>
                  <a:lnTo>
                    <a:pt x="1022" y="930"/>
                  </a:lnTo>
                  <a:lnTo>
                    <a:pt x="1029" y="930"/>
                  </a:lnTo>
                  <a:lnTo>
                    <a:pt x="1036" y="928"/>
                  </a:lnTo>
                  <a:lnTo>
                    <a:pt x="1042" y="927"/>
                  </a:lnTo>
                  <a:lnTo>
                    <a:pt x="1049" y="926"/>
                  </a:lnTo>
                  <a:lnTo>
                    <a:pt x="1049" y="920"/>
                  </a:lnTo>
                  <a:lnTo>
                    <a:pt x="1049" y="914"/>
                  </a:lnTo>
                  <a:lnTo>
                    <a:pt x="1049" y="907"/>
                  </a:lnTo>
                  <a:lnTo>
                    <a:pt x="1051" y="901"/>
                  </a:lnTo>
                  <a:lnTo>
                    <a:pt x="1034" y="901"/>
                  </a:lnTo>
                  <a:lnTo>
                    <a:pt x="1015" y="903"/>
                  </a:lnTo>
                  <a:lnTo>
                    <a:pt x="997" y="903"/>
                  </a:lnTo>
                  <a:lnTo>
                    <a:pt x="979" y="903"/>
                  </a:lnTo>
                  <a:lnTo>
                    <a:pt x="961" y="903"/>
                  </a:lnTo>
                  <a:lnTo>
                    <a:pt x="944" y="903"/>
                  </a:lnTo>
                  <a:lnTo>
                    <a:pt x="928" y="901"/>
                  </a:lnTo>
                  <a:lnTo>
                    <a:pt x="912" y="898"/>
                  </a:lnTo>
                  <a:lnTo>
                    <a:pt x="928" y="898"/>
                  </a:lnTo>
                  <a:lnTo>
                    <a:pt x="944" y="897"/>
                  </a:lnTo>
                  <a:lnTo>
                    <a:pt x="961" y="897"/>
                  </a:lnTo>
                  <a:lnTo>
                    <a:pt x="978" y="896"/>
                  </a:lnTo>
                  <a:lnTo>
                    <a:pt x="995" y="894"/>
                  </a:lnTo>
                  <a:lnTo>
                    <a:pt x="1014" y="893"/>
                  </a:lnTo>
                  <a:lnTo>
                    <a:pt x="1031" y="891"/>
                  </a:lnTo>
                  <a:lnTo>
                    <a:pt x="1049" y="890"/>
                  </a:lnTo>
                  <a:lnTo>
                    <a:pt x="1051" y="883"/>
                  </a:lnTo>
                  <a:lnTo>
                    <a:pt x="1052" y="877"/>
                  </a:lnTo>
                  <a:lnTo>
                    <a:pt x="1052" y="873"/>
                  </a:lnTo>
                  <a:lnTo>
                    <a:pt x="1051" y="867"/>
                  </a:lnTo>
                  <a:lnTo>
                    <a:pt x="1039" y="867"/>
                  </a:lnTo>
                  <a:lnTo>
                    <a:pt x="1028" y="867"/>
                  </a:lnTo>
                  <a:lnTo>
                    <a:pt x="1017" y="867"/>
                  </a:lnTo>
                  <a:lnTo>
                    <a:pt x="1007" y="867"/>
                  </a:lnTo>
                  <a:lnTo>
                    <a:pt x="997" y="867"/>
                  </a:lnTo>
                  <a:lnTo>
                    <a:pt x="987" y="867"/>
                  </a:lnTo>
                  <a:lnTo>
                    <a:pt x="977" y="867"/>
                  </a:lnTo>
                  <a:lnTo>
                    <a:pt x="967" y="866"/>
                  </a:lnTo>
                  <a:lnTo>
                    <a:pt x="977" y="864"/>
                  </a:lnTo>
                  <a:lnTo>
                    <a:pt x="987" y="863"/>
                  </a:lnTo>
                  <a:lnTo>
                    <a:pt x="998" y="863"/>
                  </a:lnTo>
                  <a:lnTo>
                    <a:pt x="1008" y="861"/>
                  </a:lnTo>
                  <a:lnTo>
                    <a:pt x="1019" y="860"/>
                  </a:lnTo>
                  <a:lnTo>
                    <a:pt x="1029" y="859"/>
                  </a:lnTo>
                  <a:lnTo>
                    <a:pt x="1041" y="857"/>
                  </a:lnTo>
                  <a:lnTo>
                    <a:pt x="1051" y="856"/>
                  </a:lnTo>
                  <a:lnTo>
                    <a:pt x="1051" y="851"/>
                  </a:lnTo>
                  <a:lnTo>
                    <a:pt x="1052" y="847"/>
                  </a:lnTo>
                  <a:lnTo>
                    <a:pt x="1052" y="841"/>
                  </a:lnTo>
                  <a:lnTo>
                    <a:pt x="1052" y="836"/>
                  </a:lnTo>
                  <a:lnTo>
                    <a:pt x="1038" y="836"/>
                  </a:lnTo>
                  <a:lnTo>
                    <a:pt x="1024" y="836"/>
                  </a:lnTo>
                  <a:lnTo>
                    <a:pt x="1011" y="836"/>
                  </a:lnTo>
                  <a:lnTo>
                    <a:pt x="997" y="836"/>
                  </a:lnTo>
                  <a:lnTo>
                    <a:pt x="984" y="834"/>
                  </a:lnTo>
                  <a:lnTo>
                    <a:pt x="971" y="834"/>
                  </a:lnTo>
                  <a:lnTo>
                    <a:pt x="958" y="833"/>
                  </a:lnTo>
                  <a:lnTo>
                    <a:pt x="945" y="831"/>
                  </a:lnTo>
                  <a:lnTo>
                    <a:pt x="958" y="830"/>
                  </a:lnTo>
                  <a:lnTo>
                    <a:pt x="972" y="830"/>
                  </a:lnTo>
                  <a:lnTo>
                    <a:pt x="985" y="829"/>
                  </a:lnTo>
                  <a:lnTo>
                    <a:pt x="998" y="829"/>
                  </a:lnTo>
                  <a:lnTo>
                    <a:pt x="1011" y="827"/>
                  </a:lnTo>
                  <a:lnTo>
                    <a:pt x="1025" y="827"/>
                  </a:lnTo>
                  <a:lnTo>
                    <a:pt x="1038" y="826"/>
                  </a:lnTo>
                  <a:lnTo>
                    <a:pt x="1052" y="826"/>
                  </a:lnTo>
                  <a:lnTo>
                    <a:pt x="1052" y="820"/>
                  </a:lnTo>
                  <a:lnTo>
                    <a:pt x="1052" y="814"/>
                  </a:lnTo>
                  <a:lnTo>
                    <a:pt x="1052" y="809"/>
                  </a:lnTo>
                  <a:lnTo>
                    <a:pt x="1054" y="803"/>
                  </a:lnTo>
                  <a:lnTo>
                    <a:pt x="1045" y="803"/>
                  </a:lnTo>
                  <a:lnTo>
                    <a:pt x="1038" y="803"/>
                  </a:lnTo>
                  <a:lnTo>
                    <a:pt x="1029" y="803"/>
                  </a:lnTo>
                  <a:lnTo>
                    <a:pt x="1021" y="803"/>
                  </a:lnTo>
                  <a:lnTo>
                    <a:pt x="1012" y="803"/>
                  </a:lnTo>
                  <a:lnTo>
                    <a:pt x="1005" y="803"/>
                  </a:lnTo>
                  <a:lnTo>
                    <a:pt x="998" y="802"/>
                  </a:lnTo>
                  <a:lnTo>
                    <a:pt x="992" y="800"/>
                  </a:lnTo>
                  <a:lnTo>
                    <a:pt x="1007" y="799"/>
                  </a:lnTo>
                  <a:lnTo>
                    <a:pt x="1018" y="797"/>
                  </a:lnTo>
                  <a:lnTo>
                    <a:pt x="1025" y="796"/>
                  </a:lnTo>
                  <a:lnTo>
                    <a:pt x="1032" y="794"/>
                  </a:lnTo>
                  <a:lnTo>
                    <a:pt x="1038" y="793"/>
                  </a:lnTo>
                  <a:lnTo>
                    <a:pt x="1042" y="793"/>
                  </a:lnTo>
                  <a:lnTo>
                    <a:pt x="1048" y="792"/>
                  </a:lnTo>
                  <a:lnTo>
                    <a:pt x="1054" y="790"/>
                  </a:lnTo>
                  <a:lnTo>
                    <a:pt x="1054" y="784"/>
                  </a:lnTo>
                  <a:lnTo>
                    <a:pt x="1054" y="779"/>
                  </a:lnTo>
                  <a:lnTo>
                    <a:pt x="1054" y="773"/>
                  </a:lnTo>
                  <a:lnTo>
                    <a:pt x="1055" y="767"/>
                  </a:lnTo>
                  <a:lnTo>
                    <a:pt x="1041" y="767"/>
                  </a:lnTo>
                  <a:lnTo>
                    <a:pt x="1027" y="769"/>
                  </a:lnTo>
                  <a:lnTo>
                    <a:pt x="1014" y="769"/>
                  </a:lnTo>
                  <a:lnTo>
                    <a:pt x="999" y="769"/>
                  </a:lnTo>
                  <a:lnTo>
                    <a:pt x="987" y="769"/>
                  </a:lnTo>
                  <a:lnTo>
                    <a:pt x="974" y="769"/>
                  </a:lnTo>
                  <a:lnTo>
                    <a:pt x="961" y="769"/>
                  </a:lnTo>
                  <a:lnTo>
                    <a:pt x="948" y="769"/>
                  </a:lnTo>
                  <a:lnTo>
                    <a:pt x="974" y="766"/>
                  </a:lnTo>
                  <a:lnTo>
                    <a:pt x="994" y="764"/>
                  </a:lnTo>
                  <a:lnTo>
                    <a:pt x="1009" y="763"/>
                  </a:lnTo>
                  <a:lnTo>
                    <a:pt x="1019" y="762"/>
                  </a:lnTo>
                  <a:lnTo>
                    <a:pt x="1028" y="762"/>
                  </a:lnTo>
                  <a:lnTo>
                    <a:pt x="1036" y="760"/>
                  </a:lnTo>
                  <a:lnTo>
                    <a:pt x="1044" y="759"/>
                  </a:lnTo>
                  <a:lnTo>
                    <a:pt x="1052" y="757"/>
                  </a:lnTo>
                  <a:lnTo>
                    <a:pt x="1052" y="752"/>
                  </a:lnTo>
                  <a:lnTo>
                    <a:pt x="1054" y="745"/>
                  </a:lnTo>
                  <a:lnTo>
                    <a:pt x="1054" y="739"/>
                  </a:lnTo>
                  <a:lnTo>
                    <a:pt x="1054" y="733"/>
                  </a:lnTo>
                  <a:lnTo>
                    <a:pt x="1044" y="733"/>
                  </a:lnTo>
                  <a:lnTo>
                    <a:pt x="1032" y="735"/>
                  </a:lnTo>
                  <a:lnTo>
                    <a:pt x="1018" y="735"/>
                  </a:lnTo>
                  <a:lnTo>
                    <a:pt x="1002" y="736"/>
                  </a:lnTo>
                  <a:lnTo>
                    <a:pt x="987" y="736"/>
                  </a:lnTo>
                  <a:lnTo>
                    <a:pt x="974" y="736"/>
                  </a:lnTo>
                  <a:lnTo>
                    <a:pt x="962" y="735"/>
                  </a:lnTo>
                  <a:lnTo>
                    <a:pt x="954" y="733"/>
                  </a:lnTo>
                  <a:lnTo>
                    <a:pt x="962" y="733"/>
                  </a:lnTo>
                  <a:lnTo>
                    <a:pt x="971" y="732"/>
                  </a:lnTo>
                  <a:lnTo>
                    <a:pt x="979" y="732"/>
                  </a:lnTo>
                  <a:lnTo>
                    <a:pt x="988" y="730"/>
                  </a:lnTo>
                  <a:lnTo>
                    <a:pt x="997" y="730"/>
                  </a:lnTo>
                  <a:lnTo>
                    <a:pt x="1005" y="730"/>
                  </a:lnTo>
                  <a:lnTo>
                    <a:pt x="1014" y="729"/>
                  </a:lnTo>
                  <a:lnTo>
                    <a:pt x="1022" y="729"/>
                  </a:lnTo>
                  <a:lnTo>
                    <a:pt x="1039" y="726"/>
                  </a:lnTo>
                  <a:lnTo>
                    <a:pt x="1048" y="723"/>
                  </a:lnTo>
                  <a:lnTo>
                    <a:pt x="1052" y="715"/>
                  </a:lnTo>
                  <a:lnTo>
                    <a:pt x="1052" y="700"/>
                  </a:lnTo>
                  <a:lnTo>
                    <a:pt x="1044" y="700"/>
                  </a:lnTo>
                  <a:lnTo>
                    <a:pt x="1034" y="702"/>
                  </a:lnTo>
                  <a:lnTo>
                    <a:pt x="1025" y="702"/>
                  </a:lnTo>
                  <a:lnTo>
                    <a:pt x="1017" y="702"/>
                  </a:lnTo>
                  <a:lnTo>
                    <a:pt x="1007" y="702"/>
                  </a:lnTo>
                  <a:lnTo>
                    <a:pt x="998" y="702"/>
                  </a:lnTo>
                  <a:lnTo>
                    <a:pt x="989" y="703"/>
                  </a:lnTo>
                  <a:lnTo>
                    <a:pt x="981" y="703"/>
                  </a:lnTo>
                  <a:lnTo>
                    <a:pt x="987" y="702"/>
                  </a:lnTo>
                  <a:lnTo>
                    <a:pt x="992" y="700"/>
                  </a:lnTo>
                  <a:lnTo>
                    <a:pt x="1001" y="700"/>
                  </a:lnTo>
                  <a:lnTo>
                    <a:pt x="1009" y="699"/>
                  </a:lnTo>
                  <a:lnTo>
                    <a:pt x="1019" y="697"/>
                  </a:lnTo>
                  <a:lnTo>
                    <a:pt x="1029" y="696"/>
                  </a:lnTo>
                  <a:lnTo>
                    <a:pt x="1041" y="693"/>
                  </a:lnTo>
                  <a:lnTo>
                    <a:pt x="1051" y="692"/>
                  </a:lnTo>
                  <a:lnTo>
                    <a:pt x="1052" y="680"/>
                  </a:lnTo>
                  <a:lnTo>
                    <a:pt x="1052" y="673"/>
                  </a:lnTo>
                  <a:lnTo>
                    <a:pt x="1052" y="670"/>
                  </a:lnTo>
                  <a:lnTo>
                    <a:pt x="1051" y="668"/>
                  </a:lnTo>
                  <a:lnTo>
                    <a:pt x="1041" y="668"/>
                  </a:lnTo>
                  <a:lnTo>
                    <a:pt x="1031" y="668"/>
                  </a:lnTo>
                  <a:lnTo>
                    <a:pt x="1021" y="668"/>
                  </a:lnTo>
                  <a:lnTo>
                    <a:pt x="1011" y="668"/>
                  </a:lnTo>
                  <a:lnTo>
                    <a:pt x="1001" y="668"/>
                  </a:lnTo>
                  <a:lnTo>
                    <a:pt x="992" y="668"/>
                  </a:lnTo>
                  <a:lnTo>
                    <a:pt x="982" y="669"/>
                  </a:lnTo>
                  <a:lnTo>
                    <a:pt x="972" y="669"/>
                  </a:lnTo>
                  <a:lnTo>
                    <a:pt x="979" y="669"/>
                  </a:lnTo>
                  <a:lnTo>
                    <a:pt x="988" y="668"/>
                  </a:lnTo>
                  <a:lnTo>
                    <a:pt x="999" y="666"/>
                  </a:lnTo>
                  <a:lnTo>
                    <a:pt x="1011" y="665"/>
                  </a:lnTo>
                  <a:lnTo>
                    <a:pt x="1022" y="662"/>
                  </a:lnTo>
                  <a:lnTo>
                    <a:pt x="1034" y="660"/>
                  </a:lnTo>
                  <a:lnTo>
                    <a:pt x="1042" y="656"/>
                  </a:lnTo>
                  <a:lnTo>
                    <a:pt x="1049" y="653"/>
                  </a:lnTo>
                  <a:lnTo>
                    <a:pt x="1048" y="648"/>
                  </a:lnTo>
                  <a:lnTo>
                    <a:pt x="1048" y="642"/>
                  </a:lnTo>
                  <a:lnTo>
                    <a:pt x="1048" y="636"/>
                  </a:lnTo>
                  <a:lnTo>
                    <a:pt x="1048" y="630"/>
                  </a:lnTo>
                  <a:lnTo>
                    <a:pt x="1038" y="632"/>
                  </a:lnTo>
                  <a:lnTo>
                    <a:pt x="1028" y="633"/>
                  </a:lnTo>
                  <a:lnTo>
                    <a:pt x="1019" y="633"/>
                  </a:lnTo>
                  <a:lnTo>
                    <a:pt x="1009" y="635"/>
                  </a:lnTo>
                  <a:lnTo>
                    <a:pt x="997" y="635"/>
                  </a:lnTo>
                  <a:lnTo>
                    <a:pt x="978" y="636"/>
                  </a:lnTo>
                  <a:lnTo>
                    <a:pt x="955" y="636"/>
                  </a:lnTo>
                  <a:lnTo>
                    <a:pt x="925" y="638"/>
                  </a:lnTo>
                  <a:lnTo>
                    <a:pt x="937" y="638"/>
                  </a:lnTo>
                  <a:lnTo>
                    <a:pt x="951" y="636"/>
                  </a:lnTo>
                  <a:lnTo>
                    <a:pt x="968" y="635"/>
                  </a:lnTo>
                  <a:lnTo>
                    <a:pt x="985" y="633"/>
                  </a:lnTo>
                  <a:lnTo>
                    <a:pt x="1002" y="632"/>
                  </a:lnTo>
                  <a:lnTo>
                    <a:pt x="1019" y="629"/>
                  </a:lnTo>
                  <a:lnTo>
                    <a:pt x="1034" y="625"/>
                  </a:lnTo>
                  <a:lnTo>
                    <a:pt x="1044" y="621"/>
                  </a:lnTo>
                  <a:lnTo>
                    <a:pt x="1045" y="612"/>
                  </a:lnTo>
                  <a:lnTo>
                    <a:pt x="1046" y="606"/>
                  </a:lnTo>
                  <a:lnTo>
                    <a:pt x="1046" y="603"/>
                  </a:lnTo>
                  <a:lnTo>
                    <a:pt x="1045" y="602"/>
                  </a:lnTo>
                  <a:lnTo>
                    <a:pt x="1036" y="603"/>
                  </a:lnTo>
                  <a:lnTo>
                    <a:pt x="1029" y="603"/>
                  </a:lnTo>
                  <a:lnTo>
                    <a:pt x="1022" y="605"/>
                  </a:lnTo>
                  <a:lnTo>
                    <a:pt x="1017" y="605"/>
                  </a:lnTo>
                  <a:lnTo>
                    <a:pt x="1008" y="605"/>
                  </a:lnTo>
                  <a:lnTo>
                    <a:pt x="999" y="605"/>
                  </a:lnTo>
                  <a:lnTo>
                    <a:pt x="988" y="605"/>
                  </a:lnTo>
                  <a:lnTo>
                    <a:pt x="974" y="605"/>
                  </a:lnTo>
                  <a:lnTo>
                    <a:pt x="982" y="603"/>
                  </a:lnTo>
                  <a:lnTo>
                    <a:pt x="989" y="602"/>
                  </a:lnTo>
                  <a:lnTo>
                    <a:pt x="998" y="601"/>
                  </a:lnTo>
                  <a:lnTo>
                    <a:pt x="1007" y="599"/>
                  </a:lnTo>
                  <a:lnTo>
                    <a:pt x="1015" y="598"/>
                  </a:lnTo>
                  <a:lnTo>
                    <a:pt x="1024" y="596"/>
                  </a:lnTo>
                  <a:lnTo>
                    <a:pt x="1032" y="595"/>
                  </a:lnTo>
                  <a:lnTo>
                    <a:pt x="1041" y="593"/>
                  </a:lnTo>
                  <a:lnTo>
                    <a:pt x="1041" y="589"/>
                  </a:lnTo>
                  <a:lnTo>
                    <a:pt x="1042" y="585"/>
                  </a:lnTo>
                  <a:lnTo>
                    <a:pt x="1042" y="581"/>
                  </a:lnTo>
                  <a:lnTo>
                    <a:pt x="1042" y="576"/>
                  </a:lnTo>
                  <a:lnTo>
                    <a:pt x="1015" y="579"/>
                  </a:lnTo>
                  <a:lnTo>
                    <a:pt x="994" y="581"/>
                  </a:lnTo>
                  <a:lnTo>
                    <a:pt x="978" y="582"/>
                  </a:lnTo>
                  <a:lnTo>
                    <a:pt x="968" y="583"/>
                  </a:lnTo>
                  <a:lnTo>
                    <a:pt x="959" y="583"/>
                  </a:lnTo>
                  <a:lnTo>
                    <a:pt x="952" y="583"/>
                  </a:lnTo>
                  <a:lnTo>
                    <a:pt x="947" y="583"/>
                  </a:lnTo>
                  <a:lnTo>
                    <a:pt x="940" y="583"/>
                  </a:lnTo>
                  <a:lnTo>
                    <a:pt x="952" y="582"/>
                  </a:lnTo>
                  <a:lnTo>
                    <a:pt x="965" y="579"/>
                  </a:lnTo>
                  <a:lnTo>
                    <a:pt x="977" y="578"/>
                  </a:lnTo>
                  <a:lnTo>
                    <a:pt x="989" y="576"/>
                  </a:lnTo>
                  <a:lnTo>
                    <a:pt x="1001" y="573"/>
                  </a:lnTo>
                  <a:lnTo>
                    <a:pt x="1014" y="572"/>
                  </a:lnTo>
                  <a:lnTo>
                    <a:pt x="1025" y="571"/>
                  </a:lnTo>
                  <a:lnTo>
                    <a:pt x="1038" y="569"/>
                  </a:lnTo>
                  <a:lnTo>
                    <a:pt x="1039" y="563"/>
                  </a:lnTo>
                  <a:lnTo>
                    <a:pt x="1039" y="561"/>
                  </a:lnTo>
                  <a:lnTo>
                    <a:pt x="1038" y="558"/>
                  </a:lnTo>
                  <a:lnTo>
                    <a:pt x="1036" y="555"/>
                  </a:lnTo>
                  <a:lnTo>
                    <a:pt x="1022" y="555"/>
                  </a:lnTo>
                  <a:lnTo>
                    <a:pt x="1012" y="555"/>
                  </a:lnTo>
                  <a:lnTo>
                    <a:pt x="1005" y="555"/>
                  </a:lnTo>
                  <a:lnTo>
                    <a:pt x="999" y="555"/>
                  </a:lnTo>
                  <a:lnTo>
                    <a:pt x="995" y="555"/>
                  </a:lnTo>
                  <a:lnTo>
                    <a:pt x="992" y="555"/>
                  </a:lnTo>
                  <a:lnTo>
                    <a:pt x="989" y="554"/>
                  </a:lnTo>
                  <a:lnTo>
                    <a:pt x="987" y="554"/>
                  </a:lnTo>
                  <a:lnTo>
                    <a:pt x="995" y="552"/>
                  </a:lnTo>
                  <a:lnTo>
                    <a:pt x="1007" y="551"/>
                  </a:lnTo>
                  <a:lnTo>
                    <a:pt x="1018" y="548"/>
                  </a:lnTo>
                  <a:lnTo>
                    <a:pt x="1028" y="542"/>
                  </a:lnTo>
                  <a:lnTo>
                    <a:pt x="1019" y="535"/>
                  </a:lnTo>
                  <a:lnTo>
                    <a:pt x="1012" y="531"/>
                  </a:lnTo>
                  <a:lnTo>
                    <a:pt x="1004" y="528"/>
                  </a:lnTo>
                  <a:lnTo>
                    <a:pt x="997" y="528"/>
                  </a:lnTo>
                  <a:lnTo>
                    <a:pt x="991" y="526"/>
                  </a:lnTo>
                  <a:lnTo>
                    <a:pt x="985" y="524"/>
                  </a:lnTo>
                  <a:lnTo>
                    <a:pt x="981" y="521"/>
                  </a:lnTo>
                  <a:lnTo>
                    <a:pt x="978" y="514"/>
                  </a:lnTo>
                  <a:lnTo>
                    <a:pt x="975" y="514"/>
                  </a:lnTo>
                  <a:lnTo>
                    <a:pt x="974" y="514"/>
                  </a:lnTo>
                  <a:lnTo>
                    <a:pt x="971" y="515"/>
                  </a:lnTo>
                  <a:lnTo>
                    <a:pt x="969" y="515"/>
                  </a:lnTo>
                  <a:lnTo>
                    <a:pt x="951" y="525"/>
                  </a:lnTo>
                  <a:lnTo>
                    <a:pt x="932" y="535"/>
                  </a:lnTo>
                  <a:lnTo>
                    <a:pt x="914" y="545"/>
                  </a:lnTo>
                  <a:lnTo>
                    <a:pt x="895" y="555"/>
                  </a:lnTo>
                  <a:lnTo>
                    <a:pt x="877" y="563"/>
                  </a:lnTo>
                  <a:lnTo>
                    <a:pt x="858" y="573"/>
                  </a:lnTo>
                  <a:lnTo>
                    <a:pt x="840" y="583"/>
                  </a:lnTo>
                  <a:lnTo>
                    <a:pt x="821" y="593"/>
                  </a:lnTo>
                  <a:lnTo>
                    <a:pt x="803" y="603"/>
                  </a:lnTo>
                  <a:lnTo>
                    <a:pt x="785" y="613"/>
                  </a:lnTo>
                  <a:lnTo>
                    <a:pt x="767" y="623"/>
                  </a:lnTo>
                  <a:lnTo>
                    <a:pt x="748" y="632"/>
                  </a:lnTo>
                  <a:lnTo>
                    <a:pt x="730" y="642"/>
                  </a:lnTo>
                  <a:lnTo>
                    <a:pt x="713" y="652"/>
                  </a:lnTo>
                  <a:lnTo>
                    <a:pt x="694" y="662"/>
                  </a:lnTo>
                  <a:lnTo>
                    <a:pt x="676" y="672"/>
                  </a:lnTo>
                  <a:lnTo>
                    <a:pt x="670" y="676"/>
                  </a:lnTo>
                  <a:lnTo>
                    <a:pt x="664" y="678"/>
                  </a:lnTo>
                  <a:lnTo>
                    <a:pt x="657" y="682"/>
                  </a:lnTo>
                  <a:lnTo>
                    <a:pt x="647" y="693"/>
                  </a:lnTo>
                  <a:lnTo>
                    <a:pt x="630" y="707"/>
                  </a:lnTo>
                  <a:lnTo>
                    <a:pt x="611" y="719"/>
                  </a:lnTo>
                  <a:lnTo>
                    <a:pt x="593" y="726"/>
                  </a:lnTo>
                  <a:lnTo>
                    <a:pt x="574" y="732"/>
                  </a:lnTo>
                  <a:lnTo>
                    <a:pt x="554" y="733"/>
                  </a:lnTo>
                  <a:lnTo>
                    <a:pt x="536" y="730"/>
                  </a:lnTo>
                  <a:lnTo>
                    <a:pt x="516" y="726"/>
                  </a:lnTo>
                  <a:lnTo>
                    <a:pt x="497" y="716"/>
                  </a:lnTo>
                  <a:lnTo>
                    <a:pt x="482" y="703"/>
                  </a:lnTo>
                  <a:lnTo>
                    <a:pt x="469" y="689"/>
                  </a:lnTo>
                  <a:lnTo>
                    <a:pt x="459" y="673"/>
                  </a:lnTo>
                  <a:lnTo>
                    <a:pt x="450" y="656"/>
                  </a:lnTo>
                  <a:lnTo>
                    <a:pt x="445" y="640"/>
                  </a:lnTo>
                  <a:lnTo>
                    <a:pt x="442" y="625"/>
                  </a:lnTo>
                  <a:lnTo>
                    <a:pt x="440" y="611"/>
                  </a:lnTo>
                  <a:lnTo>
                    <a:pt x="442" y="599"/>
                  </a:lnTo>
                  <a:lnTo>
                    <a:pt x="456" y="566"/>
                  </a:lnTo>
                  <a:lnTo>
                    <a:pt x="476" y="539"/>
                  </a:lnTo>
                  <a:lnTo>
                    <a:pt x="500" y="519"/>
                  </a:lnTo>
                  <a:lnTo>
                    <a:pt x="527" y="505"/>
                  </a:lnTo>
                  <a:lnTo>
                    <a:pt x="556" y="499"/>
                  </a:lnTo>
                  <a:lnTo>
                    <a:pt x="584" y="499"/>
                  </a:lnTo>
                  <a:lnTo>
                    <a:pt x="611" y="508"/>
                  </a:lnTo>
                  <a:lnTo>
                    <a:pt x="637" y="524"/>
                  </a:lnTo>
                  <a:lnTo>
                    <a:pt x="639" y="524"/>
                  </a:lnTo>
                  <a:lnTo>
                    <a:pt x="637" y="524"/>
                  </a:lnTo>
                  <a:lnTo>
                    <a:pt x="636" y="524"/>
                  </a:lnTo>
                  <a:lnTo>
                    <a:pt x="637" y="524"/>
                  </a:lnTo>
                  <a:lnTo>
                    <a:pt x="659" y="512"/>
                  </a:lnTo>
                  <a:lnTo>
                    <a:pt x="683" y="502"/>
                  </a:lnTo>
                  <a:lnTo>
                    <a:pt x="706" y="491"/>
                  </a:lnTo>
                  <a:lnTo>
                    <a:pt x="730" y="479"/>
                  </a:lnTo>
                  <a:lnTo>
                    <a:pt x="754" y="469"/>
                  </a:lnTo>
                  <a:lnTo>
                    <a:pt x="777" y="458"/>
                  </a:lnTo>
                  <a:lnTo>
                    <a:pt x="800" y="445"/>
                  </a:lnTo>
                  <a:lnTo>
                    <a:pt x="821" y="432"/>
                  </a:lnTo>
                  <a:lnTo>
                    <a:pt x="821" y="432"/>
                  </a:lnTo>
                  <a:close/>
                </a:path>
              </a:pathLst>
            </a:custGeom>
            <a:solidFill>
              <a:srgbClr val="33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0" name="Freeform 16"/>
            <p:cNvSpPr>
              <a:spLocks/>
            </p:cNvSpPr>
            <p:nvPr/>
          </p:nvSpPr>
          <p:spPr bwMode="auto">
            <a:xfrm>
              <a:off x="4913313" y="5508625"/>
              <a:ext cx="88900" cy="11113"/>
            </a:xfrm>
            <a:custGeom>
              <a:avLst/>
              <a:gdLst>
                <a:gd name="T0" fmla="*/ 1 w 61"/>
                <a:gd name="T1" fmla="*/ 7 h 7"/>
                <a:gd name="T2" fmla="*/ 0 w 61"/>
                <a:gd name="T3" fmla="*/ 5 h 7"/>
                <a:gd name="T4" fmla="*/ 0 w 61"/>
                <a:gd name="T5" fmla="*/ 4 h 7"/>
                <a:gd name="T6" fmla="*/ 0 w 61"/>
                <a:gd name="T7" fmla="*/ 2 h 7"/>
                <a:gd name="T8" fmla="*/ 0 w 61"/>
                <a:gd name="T9" fmla="*/ 1 h 7"/>
                <a:gd name="T10" fmla="*/ 7 w 61"/>
                <a:gd name="T11" fmla="*/ 1 h 7"/>
                <a:gd name="T12" fmla="*/ 15 w 61"/>
                <a:gd name="T13" fmla="*/ 1 h 7"/>
                <a:gd name="T14" fmla="*/ 23 w 61"/>
                <a:gd name="T15" fmla="*/ 1 h 7"/>
                <a:gd name="T16" fmla="*/ 30 w 61"/>
                <a:gd name="T17" fmla="*/ 0 h 7"/>
                <a:gd name="T18" fmla="*/ 37 w 61"/>
                <a:gd name="T19" fmla="*/ 0 h 7"/>
                <a:gd name="T20" fmla="*/ 45 w 61"/>
                <a:gd name="T21" fmla="*/ 0 h 7"/>
                <a:gd name="T22" fmla="*/ 53 w 61"/>
                <a:gd name="T23" fmla="*/ 0 h 7"/>
                <a:gd name="T24" fmla="*/ 60 w 61"/>
                <a:gd name="T25" fmla="*/ 0 h 7"/>
                <a:gd name="T26" fmla="*/ 61 w 61"/>
                <a:gd name="T27" fmla="*/ 1 h 7"/>
                <a:gd name="T28" fmla="*/ 61 w 61"/>
                <a:gd name="T29" fmla="*/ 1 h 7"/>
                <a:gd name="T30" fmla="*/ 60 w 61"/>
                <a:gd name="T31" fmla="*/ 4 h 7"/>
                <a:gd name="T32" fmla="*/ 58 w 61"/>
                <a:gd name="T33" fmla="*/ 7 h 7"/>
                <a:gd name="T34" fmla="*/ 51 w 61"/>
                <a:gd name="T35" fmla="*/ 7 h 7"/>
                <a:gd name="T36" fmla="*/ 44 w 61"/>
                <a:gd name="T37" fmla="*/ 7 h 7"/>
                <a:gd name="T38" fmla="*/ 37 w 61"/>
                <a:gd name="T39" fmla="*/ 7 h 7"/>
                <a:gd name="T40" fmla="*/ 30 w 61"/>
                <a:gd name="T41" fmla="*/ 7 h 7"/>
                <a:gd name="T42" fmla="*/ 23 w 61"/>
                <a:gd name="T43" fmla="*/ 7 h 7"/>
                <a:gd name="T44" fmla="*/ 15 w 61"/>
                <a:gd name="T45" fmla="*/ 7 h 7"/>
                <a:gd name="T46" fmla="*/ 8 w 61"/>
                <a:gd name="T47" fmla="*/ 7 h 7"/>
                <a:gd name="T48" fmla="*/ 1 w 61"/>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7">
                  <a:moveTo>
                    <a:pt x="1" y="7"/>
                  </a:moveTo>
                  <a:lnTo>
                    <a:pt x="0" y="5"/>
                  </a:lnTo>
                  <a:lnTo>
                    <a:pt x="0" y="4"/>
                  </a:lnTo>
                  <a:lnTo>
                    <a:pt x="0" y="2"/>
                  </a:lnTo>
                  <a:lnTo>
                    <a:pt x="0" y="1"/>
                  </a:lnTo>
                  <a:lnTo>
                    <a:pt x="7" y="1"/>
                  </a:lnTo>
                  <a:lnTo>
                    <a:pt x="15" y="1"/>
                  </a:lnTo>
                  <a:lnTo>
                    <a:pt x="23" y="1"/>
                  </a:lnTo>
                  <a:lnTo>
                    <a:pt x="30" y="0"/>
                  </a:lnTo>
                  <a:lnTo>
                    <a:pt x="37" y="0"/>
                  </a:lnTo>
                  <a:lnTo>
                    <a:pt x="45" y="0"/>
                  </a:lnTo>
                  <a:lnTo>
                    <a:pt x="53" y="0"/>
                  </a:lnTo>
                  <a:lnTo>
                    <a:pt x="60" y="0"/>
                  </a:lnTo>
                  <a:lnTo>
                    <a:pt x="61" y="1"/>
                  </a:lnTo>
                  <a:lnTo>
                    <a:pt x="61" y="1"/>
                  </a:lnTo>
                  <a:lnTo>
                    <a:pt x="60" y="4"/>
                  </a:lnTo>
                  <a:lnTo>
                    <a:pt x="58" y="7"/>
                  </a:lnTo>
                  <a:lnTo>
                    <a:pt x="51" y="7"/>
                  </a:lnTo>
                  <a:lnTo>
                    <a:pt x="44" y="7"/>
                  </a:lnTo>
                  <a:lnTo>
                    <a:pt x="37" y="7"/>
                  </a:lnTo>
                  <a:lnTo>
                    <a:pt x="30" y="7"/>
                  </a:lnTo>
                  <a:lnTo>
                    <a:pt x="23" y="7"/>
                  </a:lnTo>
                  <a:lnTo>
                    <a:pt x="15" y="7"/>
                  </a:lnTo>
                  <a:lnTo>
                    <a:pt x="8"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1" name="Freeform 17"/>
            <p:cNvSpPr>
              <a:spLocks/>
            </p:cNvSpPr>
            <p:nvPr/>
          </p:nvSpPr>
          <p:spPr bwMode="auto">
            <a:xfrm>
              <a:off x="4614863" y="4838700"/>
              <a:ext cx="1296987" cy="687388"/>
            </a:xfrm>
            <a:custGeom>
              <a:avLst/>
              <a:gdLst>
                <a:gd name="T0" fmla="*/ 5 w 885"/>
                <a:gd name="T1" fmla="*/ 326 h 433"/>
                <a:gd name="T2" fmla="*/ 193 w 885"/>
                <a:gd name="T3" fmla="*/ 223 h 433"/>
                <a:gd name="T4" fmla="*/ 461 w 885"/>
                <a:gd name="T5" fmla="*/ 90 h 433"/>
                <a:gd name="T6" fmla="*/ 625 w 885"/>
                <a:gd name="T7" fmla="*/ 4 h 433"/>
                <a:gd name="T8" fmla="*/ 725 w 885"/>
                <a:gd name="T9" fmla="*/ 1 h 433"/>
                <a:gd name="T10" fmla="*/ 836 w 885"/>
                <a:gd name="T11" fmla="*/ 0 h 433"/>
                <a:gd name="T12" fmla="*/ 847 w 885"/>
                <a:gd name="T13" fmla="*/ 17 h 433"/>
                <a:gd name="T14" fmla="*/ 832 w 885"/>
                <a:gd name="T15" fmla="*/ 30 h 433"/>
                <a:gd name="T16" fmla="*/ 825 w 885"/>
                <a:gd name="T17" fmla="*/ 20 h 433"/>
                <a:gd name="T18" fmla="*/ 815 w 885"/>
                <a:gd name="T19" fmla="*/ 38 h 433"/>
                <a:gd name="T20" fmla="*/ 790 w 885"/>
                <a:gd name="T21" fmla="*/ 23 h 433"/>
                <a:gd name="T22" fmla="*/ 785 w 885"/>
                <a:gd name="T23" fmla="*/ 40 h 433"/>
                <a:gd name="T24" fmla="*/ 760 w 885"/>
                <a:gd name="T25" fmla="*/ 38 h 433"/>
                <a:gd name="T26" fmla="*/ 750 w 885"/>
                <a:gd name="T27" fmla="*/ 31 h 433"/>
                <a:gd name="T28" fmla="*/ 729 w 885"/>
                <a:gd name="T29" fmla="*/ 51 h 433"/>
                <a:gd name="T30" fmla="*/ 716 w 885"/>
                <a:gd name="T31" fmla="*/ 30 h 433"/>
                <a:gd name="T32" fmla="*/ 708 w 885"/>
                <a:gd name="T33" fmla="*/ 64 h 433"/>
                <a:gd name="T34" fmla="*/ 688 w 885"/>
                <a:gd name="T35" fmla="*/ 41 h 433"/>
                <a:gd name="T36" fmla="*/ 666 w 885"/>
                <a:gd name="T37" fmla="*/ 82 h 433"/>
                <a:gd name="T38" fmla="*/ 655 w 885"/>
                <a:gd name="T39" fmla="*/ 52 h 433"/>
                <a:gd name="T40" fmla="*/ 649 w 885"/>
                <a:gd name="T41" fmla="*/ 98 h 433"/>
                <a:gd name="T42" fmla="*/ 629 w 885"/>
                <a:gd name="T43" fmla="*/ 75 h 433"/>
                <a:gd name="T44" fmla="*/ 629 w 885"/>
                <a:gd name="T45" fmla="*/ 111 h 433"/>
                <a:gd name="T46" fmla="*/ 602 w 885"/>
                <a:gd name="T47" fmla="*/ 88 h 433"/>
                <a:gd name="T48" fmla="*/ 599 w 885"/>
                <a:gd name="T49" fmla="*/ 108 h 433"/>
                <a:gd name="T50" fmla="*/ 574 w 885"/>
                <a:gd name="T51" fmla="*/ 111 h 433"/>
                <a:gd name="T52" fmla="*/ 564 w 885"/>
                <a:gd name="T53" fmla="*/ 94 h 433"/>
                <a:gd name="T54" fmla="*/ 554 w 885"/>
                <a:gd name="T55" fmla="*/ 151 h 433"/>
                <a:gd name="T56" fmla="*/ 538 w 885"/>
                <a:gd name="T57" fmla="*/ 104 h 433"/>
                <a:gd name="T58" fmla="*/ 534 w 885"/>
                <a:gd name="T59" fmla="*/ 161 h 433"/>
                <a:gd name="T60" fmla="*/ 508 w 885"/>
                <a:gd name="T61" fmla="*/ 119 h 433"/>
                <a:gd name="T62" fmla="*/ 507 w 885"/>
                <a:gd name="T63" fmla="*/ 162 h 433"/>
                <a:gd name="T64" fmla="*/ 475 w 885"/>
                <a:gd name="T65" fmla="*/ 152 h 433"/>
                <a:gd name="T66" fmla="*/ 465 w 885"/>
                <a:gd name="T67" fmla="*/ 198 h 433"/>
                <a:gd name="T68" fmla="*/ 437 w 885"/>
                <a:gd name="T69" fmla="*/ 166 h 433"/>
                <a:gd name="T70" fmla="*/ 418 w 885"/>
                <a:gd name="T71" fmla="*/ 222 h 433"/>
                <a:gd name="T72" fmla="*/ 405 w 885"/>
                <a:gd name="T73" fmla="*/ 178 h 433"/>
                <a:gd name="T74" fmla="*/ 397 w 885"/>
                <a:gd name="T75" fmla="*/ 233 h 433"/>
                <a:gd name="T76" fmla="*/ 375 w 885"/>
                <a:gd name="T77" fmla="*/ 201 h 433"/>
                <a:gd name="T78" fmla="*/ 373 w 885"/>
                <a:gd name="T79" fmla="*/ 236 h 433"/>
                <a:gd name="T80" fmla="*/ 348 w 885"/>
                <a:gd name="T81" fmla="*/ 229 h 433"/>
                <a:gd name="T82" fmla="*/ 338 w 885"/>
                <a:gd name="T83" fmla="*/ 265 h 433"/>
                <a:gd name="T84" fmla="*/ 315 w 885"/>
                <a:gd name="T85" fmla="*/ 228 h 433"/>
                <a:gd name="T86" fmla="*/ 308 w 885"/>
                <a:gd name="T87" fmla="*/ 279 h 433"/>
                <a:gd name="T88" fmla="*/ 280 w 885"/>
                <a:gd name="T89" fmla="*/ 255 h 433"/>
                <a:gd name="T90" fmla="*/ 276 w 885"/>
                <a:gd name="T91" fmla="*/ 298 h 433"/>
                <a:gd name="T92" fmla="*/ 251 w 885"/>
                <a:gd name="T93" fmla="*/ 258 h 433"/>
                <a:gd name="T94" fmla="*/ 248 w 885"/>
                <a:gd name="T95" fmla="*/ 298 h 433"/>
                <a:gd name="T96" fmla="*/ 223 w 885"/>
                <a:gd name="T97" fmla="*/ 298 h 433"/>
                <a:gd name="T98" fmla="*/ 213 w 885"/>
                <a:gd name="T99" fmla="*/ 295 h 433"/>
                <a:gd name="T100" fmla="*/ 196 w 885"/>
                <a:gd name="T101" fmla="*/ 340 h 433"/>
                <a:gd name="T102" fmla="*/ 186 w 885"/>
                <a:gd name="T103" fmla="*/ 329 h 433"/>
                <a:gd name="T104" fmla="*/ 157 w 885"/>
                <a:gd name="T105" fmla="*/ 326 h 433"/>
                <a:gd name="T106" fmla="*/ 130 w 885"/>
                <a:gd name="T107" fmla="*/ 362 h 433"/>
                <a:gd name="T108" fmla="*/ 121 w 885"/>
                <a:gd name="T109" fmla="*/ 329 h 433"/>
                <a:gd name="T110" fmla="*/ 121 w 885"/>
                <a:gd name="T111" fmla="*/ 367 h 433"/>
                <a:gd name="T112" fmla="*/ 100 w 885"/>
                <a:gd name="T113" fmla="*/ 366 h 433"/>
                <a:gd name="T114" fmla="*/ 90 w 885"/>
                <a:gd name="T115" fmla="*/ 355 h 433"/>
                <a:gd name="T116" fmla="*/ 67 w 885"/>
                <a:gd name="T117" fmla="*/ 406 h 433"/>
                <a:gd name="T118" fmla="*/ 57 w 885"/>
                <a:gd name="T119" fmla="*/ 396 h 433"/>
                <a:gd name="T120" fmla="*/ 43 w 885"/>
                <a:gd name="T121" fmla="*/ 420 h 433"/>
                <a:gd name="T122" fmla="*/ 33 w 885"/>
                <a:gd name="T123" fmla="*/ 383 h 433"/>
                <a:gd name="T124" fmla="*/ 23 w 885"/>
                <a:gd name="T125"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433">
                  <a:moveTo>
                    <a:pt x="23" y="433"/>
                  </a:moveTo>
                  <a:lnTo>
                    <a:pt x="24" y="403"/>
                  </a:lnTo>
                  <a:lnTo>
                    <a:pt x="24" y="379"/>
                  </a:lnTo>
                  <a:lnTo>
                    <a:pt x="20" y="356"/>
                  </a:lnTo>
                  <a:lnTo>
                    <a:pt x="9" y="333"/>
                  </a:lnTo>
                  <a:lnTo>
                    <a:pt x="7" y="330"/>
                  </a:lnTo>
                  <a:lnTo>
                    <a:pt x="5" y="326"/>
                  </a:lnTo>
                  <a:lnTo>
                    <a:pt x="2" y="323"/>
                  </a:lnTo>
                  <a:lnTo>
                    <a:pt x="0" y="320"/>
                  </a:lnTo>
                  <a:lnTo>
                    <a:pt x="39" y="300"/>
                  </a:lnTo>
                  <a:lnTo>
                    <a:pt x="77" y="281"/>
                  </a:lnTo>
                  <a:lnTo>
                    <a:pt x="116" y="262"/>
                  </a:lnTo>
                  <a:lnTo>
                    <a:pt x="154" y="242"/>
                  </a:lnTo>
                  <a:lnTo>
                    <a:pt x="193" y="223"/>
                  </a:lnTo>
                  <a:lnTo>
                    <a:pt x="230" y="204"/>
                  </a:lnTo>
                  <a:lnTo>
                    <a:pt x="268" y="185"/>
                  </a:lnTo>
                  <a:lnTo>
                    <a:pt x="307" y="165"/>
                  </a:lnTo>
                  <a:lnTo>
                    <a:pt x="345" y="147"/>
                  </a:lnTo>
                  <a:lnTo>
                    <a:pt x="384" y="127"/>
                  </a:lnTo>
                  <a:lnTo>
                    <a:pt x="422" y="108"/>
                  </a:lnTo>
                  <a:lnTo>
                    <a:pt x="461" y="90"/>
                  </a:lnTo>
                  <a:lnTo>
                    <a:pt x="499" y="70"/>
                  </a:lnTo>
                  <a:lnTo>
                    <a:pt x="538" y="51"/>
                  </a:lnTo>
                  <a:lnTo>
                    <a:pt x="578" y="31"/>
                  </a:lnTo>
                  <a:lnTo>
                    <a:pt x="616" y="13"/>
                  </a:lnTo>
                  <a:lnTo>
                    <a:pt x="619" y="8"/>
                  </a:lnTo>
                  <a:lnTo>
                    <a:pt x="622" y="5"/>
                  </a:lnTo>
                  <a:lnTo>
                    <a:pt x="625" y="4"/>
                  </a:lnTo>
                  <a:lnTo>
                    <a:pt x="631" y="3"/>
                  </a:lnTo>
                  <a:lnTo>
                    <a:pt x="646" y="3"/>
                  </a:lnTo>
                  <a:lnTo>
                    <a:pt x="662" y="3"/>
                  </a:lnTo>
                  <a:lnTo>
                    <a:pt x="678" y="3"/>
                  </a:lnTo>
                  <a:lnTo>
                    <a:pt x="693" y="3"/>
                  </a:lnTo>
                  <a:lnTo>
                    <a:pt x="709" y="1"/>
                  </a:lnTo>
                  <a:lnTo>
                    <a:pt x="725" y="1"/>
                  </a:lnTo>
                  <a:lnTo>
                    <a:pt x="740" y="1"/>
                  </a:lnTo>
                  <a:lnTo>
                    <a:pt x="756" y="1"/>
                  </a:lnTo>
                  <a:lnTo>
                    <a:pt x="772" y="1"/>
                  </a:lnTo>
                  <a:lnTo>
                    <a:pt x="789" y="0"/>
                  </a:lnTo>
                  <a:lnTo>
                    <a:pt x="805" y="0"/>
                  </a:lnTo>
                  <a:lnTo>
                    <a:pt x="820" y="0"/>
                  </a:lnTo>
                  <a:lnTo>
                    <a:pt x="836" y="0"/>
                  </a:lnTo>
                  <a:lnTo>
                    <a:pt x="853" y="0"/>
                  </a:lnTo>
                  <a:lnTo>
                    <a:pt x="869" y="1"/>
                  </a:lnTo>
                  <a:lnTo>
                    <a:pt x="885" y="1"/>
                  </a:lnTo>
                  <a:lnTo>
                    <a:pt x="876" y="8"/>
                  </a:lnTo>
                  <a:lnTo>
                    <a:pt x="867" y="14"/>
                  </a:lnTo>
                  <a:lnTo>
                    <a:pt x="857" y="17"/>
                  </a:lnTo>
                  <a:lnTo>
                    <a:pt x="847" y="17"/>
                  </a:lnTo>
                  <a:lnTo>
                    <a:pt x="846" y="18"/>
                  </a:lnTo>
                  <a:lnTo>
                    <a:pt x="846" y="21"/>
                  </a:lnTo>
                  <a:lnTo>
                    <a:pt x="846" y="23"/>
                  </a:lnTo>
                  <a:lnTo>
                    <a:pt x="846" y="25"/>
                  </a:lnTo>
                  <a:lnTo>
                    <a:pt x="839" y="28"/>
                  </a:lnTo>
                  <a:lnTo>
                    <a:pt x="836" y="28"/>
                  </a:lnTo>
                  <a:lnTo>
                    <a:pt x="832" y="30"/>
                  </a:lnTo>
                  <a:lnTo>
                    <a:pt x="829" y="28"/>
                  </a:lnTo>
                  <a:lnTo>
                    <a:pt x="829" y="27"/>
                  </a:lnTo>
                  <a:lnTo>
                    <a:pt x="829" y="24"/>
                  </a:lnTo>
                  <a:lnTo>
                    <a:pt x="829" y="23"/>
                  </a:lnTo>
                  <a:lnTo>
                    <a:pt x="827" y="21"/>
                  </a:lnTo>
                  <a:lnTo>
                    <a:pt x="826" y="21"/>
                  </a:lnTo>
                  <a:lnTo>
                    <a:pt x="825" y="20"/>
                  </a:lnTo>
                  <a:lnTo>
                    <a:pt x="822" y="20"/>
                  </a:lnTo>
                  <a:lnTo>
                    <a:pt x="820" y="20"/>
                  </a:lnTo>
                  <a:lnTo>
                    <a:pt x="820" y="23"/>
                  </a:lnTo>
                  <a:lnTo>
                    <a:pt x="822" y="27"/>
                  </a:lnTo>
                  <a:lnTo>
                    <a:pt x="822" y="30"/>
                  </a:lnTo>
                  <a:lnTo>
                    <a:pt x="822" y="34"/>
                  </a:lnTo>
                  <a:lnTo>
                    <a:pt x="815" y="38"/>
                  </a:lnTo>
                  <a:lnTo>
                    <a:pt x="810" y="40"/>
                  </a:lnTo>
                  <a:lnTo>
                    <a:pt x="806" y="41"/>
                  </a:lnTo>
                  <a:lnTo>
                    <a:pt x="799" y="42"/>
                  </a:lnTo>
                  <a:lnTo>
                    <a:pt x="798" y="41"/>
                  </a:lnTo>
                  <a:lnTo>
                    <a:pt x="796" y="38"/>
                  </a:lnTo>
                  <a:lnTo>
                    <a:pt x="793" y="32"/>
                  </a:lnTo>
                  <a:lnTo>
                    <a:pt x="790" y="23"/>
                  </a:lnTo>
                  <a:lnTo>
                    <a:pt x="789" y="23"/>
                  </a:lnTo>
                  <a:lnTo>
                    <a:pt x="788" y="23"/>
                  </a:lnTo>
                  <a:lnTo>
                    <a:pt x="786" y="23"/>
                  </a:lnTo>
                  <a:lnTo>
                    <a:pt x="785" y="23"/>
                  </a:lnTo>
                  <a:lnTo>
                    <a:pt x="785" y="28"/>
                  </a:lnTo>
                  <a:lnTo>
                    <a:pt x="785" y="34"/>
                  </a:lnTo>
                  <a:lnTo>
                    <a:pt x="785" y="40"/>
                  </a:lnTo>
                  <a:lnTo>
                    <a:pt x="786" y="45"/>
                  </a:lnTo>
                  <a:lnTo>
                    <a:pt x="782" y="47"/>
                  </a:lnTo>
                  <a:lnTo>
                    <a:pt x="778" y="48"/>
                  </a:lnTo>
                  <a:lnTo>
                    <a:pt x="772" y="48"/>
                  </a:lnTo>
                  <a:lnTo>
                    <a:pt x="763" y="50"/>
                  </a:lnTo>
                  <a:lnTo>
                    <a:pt x="762" y="44"/>
                  </a:lnTo>
                  <a:lnTo>
                    <a:pt x="760" y="38"/>
                  </a:lnTo>
                  <a:lnTo>
                    <a:pt x="759" y="32"/>
                  </a:lnTo>
                  <a:lnTo>
                    <a:pt x="758" y="27"/>
                  </a:lnTo>
                  <a:lnTo>
                    <a:pt x="756" y="25"/>
                  </a:lnTo>
                  <a:lnTo>
                    <a:pt x="755" y="25"/>
                  </a:lnTo>
                  <a:lnTo>
                    <a:pt x="752" y="25"/>
                  </a:lnTo>
                  <a:lnTo>
                    <a:pt x="750" y="24"/>
                  </a:lnTo>
                  <a:lnTo>
                    <a:pt x="750" y="31"/>
                  </a:lnTo>
                  <a:lnTo>
                    <a:pt x="752" y="37"/>
                  </a:lnTo>
                  <a:lnTo>
                    <a:pt x="752" y="44"/>
                  </a:lnTo>
                  <a:lnTo>
                    <a:pt x="752" y="51"/>
                  </a:lnTo>
                  <a:lnTo>
                    <a:pt x="746" y="51"/>
                  </a:lnTo>
                  <a:lnTo>
                    <a:pt x="740" y="51"/>
                  </a:lnTo>
                  <a:lnTo>
                    <a:pt x="735" y="51"/>
                  </a:lnTo>
                  <a:lnTo>
                    <a:pt x="729" y="51"/>
                  </a:lnTo>
                  <a:lnTo>
                    <a:pt x="728" y="45"/>
                  </a:lnTo>
                  <a:lnTo>
                    <a:pt x="725" y="40"/>
                  </a:lnTo>
                  <a:lnTo>
                    <a:pt x="723" y="35"/>
                  </a:lnTo>
                  <a:lnTo>
                    <a:pt x="721" y="30"/>
                  </a:lnTo>
                  <a:lnTo>
                    <a:pt x="719" y="30"/>
                  </a:lnTo>
                  <a:lnTo>
                    <a:pt x="718" y="30"/>
                  </a:lnTo>
                  <a:lnTo>
                    <a:pt x="716" y="30"/>
                  </a:lnTo>
                  <a:lnTo>
                    <a:pt x="715" y="31"/>
                  </a:lnTo>
                  <a:lnTo>
                    <a:pt x="716" y="38"/>
                  </a:lnTo>
                  <a:lnTo>
                    <a:pt x="718" y="44"/>
                  </a:lnTo>
                  <a:lnTo>
                    <a:pt x="718" y="51"/>
                  </a:lnTo>
                  <a:lnTo>
                    <a:pt x="719" y="58"/>
                  </a:lnTo>
                  <a:lnTo>
                    <a:pt x="712" y="62"/>
                  </a:lnTo>
                  <a:lnTo>
                    <a:pt x="708" y="64"/>
                  </a:lnTo>
                  <a:lnTo>
                    <a:pt x="703" y="65"/>
                  </a:lnTo>
                  <a:lnTo>
                    <a:pt x="696" y="67"/>
                  </a:lnTo>
                  <a:lnTo>
                    <a:pt x="695" y="60"/>
                  </a:lnTo>
                  <a:lnTo>
                    <a:pt x="692" y="54"/>
                  </a:lnTo>
                  <a:lnTo>
                    <a:pt x="691" y="47"/>
                  </a:lnTo>
                  <a:lnTo>
                    <a:pt x="689" y="41"/>
                  </a:lnTo>
                  <a:lnTo>
                    <a:pt x="688" y="41"/>
                  </a:lnTo>
                  <a:lnTo>
                    <a:pt x="686" y="41"/>
                  </a:lnTo>
                  <a:lnTo>
                    <a:pt x="685" y="41"/>
                  </a:lnTo>
                  <a:lnTo>
                    <a:pt x="683" y="41"/>
                  </a:lnTo>
                  <a:lnTo>
                    <a:pt x="686" y="52"/>
                  </a:lnTo>
                  <a:lnTo>
                    <a:pt x="686" y="67"/>
                  </a:lnTo>
                  <a:lnTo>
                    <a:pt x="682" y="78"/>
                  </a:lnTo>
                  <a:lnTo>
                    <a:pt x="666" y="82"/>
                  </a:lnTo>
                  <a:lnTo>
                    <a:pt x="665" y="75"/>
                  </a:lnTo>
                  <a:lnTo>
                    <a:pt x="663" y="68"/>
                  </a:lnTo>
                  <a:lnTo>
                    <a:pt x="661" y="60"/>
                  </a:lnTo>
                  <a:lnTo>
                    <a:pt x="659" y="52"/>
                  </a:lnTo>
                  <a:lnTo>
                    <a:pt x="658" y="52"/>
                  </a:lnTo>
                  <a:lnTo>
                    <a:pt x="656" y="52"/>
                  </a:lnTo>
                  <a:lnTo>
                    <a:pt x="655" y="52"/>
                  </a:lnTo>
                  <a:lnTo>
                    <a:pt x="653" y="52"/>
                  </a:lnTo>
                  <a:lnTo>
                    <a:pt x="655" y="62"/>
                  </a:lnTo>
                  <a:lnTo>
                    <a:pt x="656" y="72"/>
                  </a:lnTo>
                  <a:lnTo>
                    <a:pt x="656" y="82"/>
                  </a:lnTo>
                  <a:lnTo>
                    <a:pt x="658" y="91"/>
                  </a:lnTo>
                  <a:lnTo>
                    <a:pt x="653" y="94"/>
                  </a:lnTo>
                  <a:lnTo>
                    <a:pt x="649" y="98"/>
                  </a:lnTo>
                  <a:lnTo>
                    <a:pt x="645" y="102"/>
                  </a:lnTo>
                  <a:lnTo>
                    <a:pt x="641" y="105"/>
                  </a:lnTo>
                  <a:lnTo>
                    <a:pt x="638" y="98"/>
                  </a:lnTo>
                  <a:lnTo>
                    <a:pt x="635" y="92"/>
                  </a:lnTo>
                  <a:lnTo>
                    <a:pt x="634" y="87"/>
                  </a:lnTo>
                  <a:lnTo>
                    <a:pt x="631" y="75"/>
                  </a:lnTo>
                  <a:lnTo>
                    <a:pt x="629" y="75"/>
                  </a:lnTo>
                  <a:lnTo>
                    <a:pt x="628" y="74"/>
                  </a:lnTo>
                  <a:lnTo>
                    <a:pt x="626" y="74"/>
                  </a:lnTo>
                  <a:lnTo>
                    <a:pt x="625" y="74"/>
                  </a:lnTo>
                  <a:lnTo>
                    <a:pt x="626" y="82"/>
                  </a:lnTo>
                  <a:lnTo>
                    <a:pt x="628" y="92"/>
                  </a:lnTo>
                  <a:lnTo>
                    <a:pt x="628" y="101"/>
                  </a:lnTo>
                  <a:lnTo>
                    <a:pt x="629" y="111"/>
                  </a:lnTo>
                  <a:lnTo>
                    <a:pt x="625" y="112"/>
                  </a:lnTo>
                  <a:lnTo>
                    <a:pt x="621" y="115"/>
                  </a:lnTo>
                  <a:lnTo>
                    <a:pt x="616" y="117"/>
                  </a:lnTo>
                  <a:lnTo>
                    <a:pt x="614" y="119"/>
                  </a:lnTo>
                  <a:lnTo>
                    <a:pt x="608" y="112"/>
                  </a:lnTo>
                  <a:lnTo>
                    <a:pt x="604" y="99"/>
                  </a:lnTo>
                  <a:lnTo>
                    <a:pt x="602" y="88"/>
                  </a:lnTo>
                  <a:lnTo>
                    <a:pt x="602" y="81"/>
                  </a:lnTo>
                  <a:lnTo>
                    <a:pt x="601" y="80"/>
                  </a:lnTo>
                  <a:lnTo>
                    <a:pt x="599" y="80"/>
                  </a:lnTo>
                  <a:lnTo>
                    <a:pt x="598" y="80"/>
                  </a:lnTo>
                  <a:lnTo>
                    <a:pt x="596" y="81"/>
                  </a:lnTo>
                  <a:lnTo>
                    <a:pt x="598" y="98"/>
                  </a:lnTo>
                  <a:lnTo>
                    <a:pt x="599" y="108"/>
                  </a:lnTo>
                  <a:lnTo>
                    <a:pt x="601" y="115"/>
                  </a:lnTo>
                  <a:lnTo>
                    <a:pt x="604" y="124"/>
                  </a:lnTo>
                  <a:lnTo>
                    <a:pt x="598" y="128"/>
                  </a:lnTo>
                  <a:lnTo>
                    <a:pt x="591" y="131"/>
                  </a:lnTo>
                  <a:lnTo>
                    <a:pt x="585" y="132"/>
                  </a:lnTo>
                  <a:lnTo>
                    <a:pt x="578" y="132"/>
                  </a:lnTo>
                  <a:lnTo>
                    <a:pt x="574" y="111"/>
                  </a:lnTo>
                  <a:lnTo>
                    <a:pt x="571" y="99"/>
                  </a:lnTo>
                  <a:lnTo>
                    <a:pt x="568" y="95"/>
                  </a:lnTo>
                  <a:lnTo>
                    <a:pt x="566" y="92"/>
                  </a:lnTo>
                  <a:lnTo>
                    <a:pt x="565" y="92"/>
                  </a:lnTo>
                  <a:lnTo>
                    <a:pt x="565" y="92"/>
                  </a:lnTo>
                  <a:lnTo>
                    <a:pt x="565" y="92"/>
                  </a:lnTo>
                  <a:lnTo>
                    <a:pt x="564" y="94"/>
                  </a:lnTo>
                  <a:lnTo>
                    <a:pt x="565" y="105"/>
                  </a:lnTo>
                  <a:lnTo>
                    <a:pt x="566" y="118"/>
                  </a:lnTo>
                  <a:lnTo>
                    <a:pt x="566" y="131"/>
                  </a:lnTo>
                  <a:lnTo>
                    <a:pt x="568" y="144"/>
                  </a:lnTo>
                  <a:lnTo>
                    <a:pt x="562" y="147"/>
                  </a:lnTo>
                  <a:lnTo>
                    <a:pt x="558" y="149"/>
                  </a:lnTo>
                  <a:lnTo>
                    <a:pt x="554" y="151"/>
                  </a:lnTo>
                  <a:lnTo>
                    <a:pt x="549" y="152"/>
                  </a:lnTo>
                  <a:lnTo>
                    <a:pt x="548" y="141"/>
                  </a:lnTo>
                  <a:lnTo>
                    <a:pt x="545" y="128"/>
                  </a:lnTo>
                  <a:lnTo>
                    <a:pt x="544" y="117"/>
                  </a:lnTo>
                  <a:lnTo>
                    <a:pt x="541" y="105"/>
                  </a:lnTo>
                  <a:lnTo>
                    <a:pt x="539" y="105"/>
                  </a:lnTo>
                  <a:lnTo>
                    <a:pt x="538" y="104"/>
                  </a:lnTo>
                  <a:lnTo>
                    <a:pt x="537" y="104"/>
                  </a:lnTo>
                  <a:lnTo>
                    <a:pt x="535" y="104"/>
                  </a:lnTo>
                  <a:lnTo>
                    <a:pt x="537" y="118"/>
                  </a:lnTo>
                  <a:lnTo>
                    <a:pt x="538" y="131"/>
                  </a:lnTo>
                  <a:lnTo>
                    <a:pt x="538" y="145"/>
                  </a:lnTo>
                  <a:lnTo>
                    <a:pt x="539" y="159"/>
                  </a:lnTo>
                  <a:lnTo>
                    <a:pt x="534" y="161"/>
                  </a:lnTo>
                  <a:lnTo>
                    <a:pt x="529" y="164"/>
                  </a:lnTo>
                  <a:lnTo>
                    <a:pt x="524" y="165"/>
                  </a:lnTo>
                  <a:lnTo>
                    <a:pt x="518" y="168"/>
                  </a:lnTo>
                  <a:lnTo>
                    <a:pt x="515" y="156"/>
                  </a:lnTo>
                  <a:lnTo>
                    <a:pt x="514" y="142"/>
                  </a:lnTo>
                  <a:lnTo>
                    <a:pt x="511" y="129"/>
                  </a:lnTo>
                  <a:lnTo>
                    <a:pt x="508" y="119"/>
                  </a:lnTo>
                  <a:lnTo>
                    <a:pt x="507" y="119"/>
                  </a:lnTo>
                  <a:lnTo>
                    <a:pt x="505" y="119"/>
                  </a:lnTo>
                  <a:lnTo>
                    <a:pt x="504" y="119"/>
                  </a:lnTo>
                  <a:lnTo>
                    <a:pt x="502" y="119"/>
                  </a:lnTo>
                  <a:lnTo>
                    <a:pt x="505" y="139"/>
                  </a:lnTo>
                  <a:lnTo>
                    <a:pt x="507" y="151"/>
                  </a:lnTo>
                  <a:lnTo>
                    <a:pt x="507" y="162"/>
                  </a:lnTo>
                  <a:lnTo>
                    <a:pt x="505" y="178"/>
                  </a:lnTo>
                  <a:lnTo>
                    <a:pt x="498" y="182"/>
                  </a:lnTo>
                  <a:lnTo>
                    <a:pt x="494" y="185"/>
                  </a:lnTo>
                  <a:lnTo>
                    <a:pt x="488" y="186"/>
                  </a:lnTo>
                  <a:lnTo>
                    <a:pt x="481" y="188"/>
                  </a:lnTo>
                  <a:lnTo>
                    <a:pt x="477" y="165"/>
                  </a:lnTo>
                  <a:lnTo>
                    <a:pt x="475" y="152"/>
                  </a:lnTo>
                  <a:lnTo>
                    <a:pt x="474" y="148"/>
                  </a:lnTo>
                  <a:lnTo>
                    <a:pt x="472" y="145"/>
                  </a:lnTo>
                  <a:lnTo>
                    <a:pt x="471" y="156"/>
                  </a:lnTo>
                  <a:lnTo>
                    <a:pt x="471" y="169"/>
                  </a:lnTo>
                  <a:lnTo>
                    <a:pt x="471" y="182"/>
                  </a:lnTo>
                  <a:lnTo>
                    <a:pt x="472" y="195"/>
                  </a:lnTo>
                  <a:lnTo>
                    <a:pt x="465" y="198"/>
                  </a:lnTo>
                  <a:lnTo>
                    <a:pt x="458" y="201"/>
                  </a:lnTo>
                  <a:lnTo>
                    <a:pt x="452" y="205"/>
                  </a:lnTo>
                  <a:lnTo>
                    <a:pt x="445" y="208"/>
                  </a:lnTo>
                  <a:lnTo>
                    <a:pt x="445" y="196"/>
                  </a:lnTo>
                  <a:lnTo>
                    <a:pt x="444" y="185"/>
                  </a:lnTo>
                  <a:lnTo>
                    <a:pt x="441" y="175"/>
                  </a:lnTo>
                  <a:lnTo>
                    <a:pt x="437" y="166"/>
                  </a:lnTo>
                  <a:lnTo>
                    <a:pt x="437" y="178"/>
                  </a:lnTo>
                  <a:lnTo>
                    <a:pt x="437" y="191"/>
                  </a:lnTo>
                  <a:lnTo>
                    <a:pt x="435" y="204"/>
                  </a:lnTo>
                  <a:lnTo>
                    <a:pt x="435" y="215"/>
                  </a:lnTo>
                  <a:lnTo>
                    <a:pt x="428" y="218"/>
                  </a:lnTo>
                  <a:lnTo>
                    <a:pt x="424" y="221"/>
                  </a:lnTo>
                  <a:lnTo>
                    <a:pt x="418" y="222"/>
                  </a:lnTo>
                  <a:lnTo>
                    <a:pt x="411" y="223"/>
                  </a:lnTo>
                  <a:lnTo>
                    <a:pt x="411" y="212"/>
                  </a:lnTo>
                  <a:lnTo>
                    <a:pt x="410" y="201"/>
                  </a:lnTo>
                  <a:lnTo>
                    <a:pt x="410" y="189"/>
                  </a:lnTo>
                  <a:lnTo>
                    <a:pt x="408" y="178"/>
                  </a:lnTo>
                  <a:lnTo>
                    <a:pt x="407" y="178"/>
                  </a:lnTo>
                  <a:lnTo>
                    <a:pt x="405" y="178"/>
                  </a:lnTo>
                  <a:lnTo>
                    <a:pt x="404" y="178"/>
                  </a:lnTo>
                  <a:lnTo>
                    <a:pt x="402" y="176"/>
                  </a:lnTo>
                  <a:lnTo>
                    <a:pt x="402" y="191"/>
                  </a:lnTo>
                  <a:lnTo>
                    <a:pt x="402" y="204"/>
                  </a:lnTo>
                  <a:lnTo>
                    <a:pt x="402" y="218"/>
                  </a:lnTo>
                  <a:lnTo>
                    <a:pt x="402" y="231"/>
                  </a:lnTo>
                  <a:lnTo>
                    <a:pt x="397" y="233"/>
                  </a:lnTo>
                  <a:lnTo>
                    <a:pt x="392" y="236"/>
                  </a:lnTo>
                  <a:lnTo>
                    <a:pt x="388" y="238"/>
                  </a:lnTo>
                  <a:lnTo>
                    <a:pt x="382" y="236"/>
                  </a:lnTo>
                  <a:lnTo>
                    <a:pt x="380" y="219"/>
                  </a:lnTo>
                  <a:lnTo>
                    <a:pt x="378" y="209"/>
                  </a:lnTo>
                  <a:lnTo>
                    <a:pt x="377" y="205"/>
                  </a:lnTo>
                  <a:lnTo>
                    <a:pt x="375" y="201"/>
                  </a:lnTo>
                  <a:lnTo>
                    <a:pt x="374" y="199"/>
                  </a:lnTo>
                  <a:lnTo>
                    <a:pt x="373" y="199"/>
                  </a:lnTo>
                  <a:lnTo>
                    <a:pt x="371" y="199"/>
                  </a:lnTo>
                  <a:lnTo>
                    <a:pt x="370" y="199"/>
                  </a:lnTo>
                  <a:lnTo>
                    <a:pt x="371" y="218"/>
                  </a:lnTo>
                  <a:lnTo>
                    <a:pt x="371" y="229"/>
                  </a:lnTo>
                  <a:lnTo>
                    <a:pt x="373" y="236"/>
                  </a:lnTo>
                  <a:lnTo>
                    <a:pt x="374" y="246"/>
                  </a:lnTo>
                  <a:lnTo>
                    <a:pt x="368" y="249"/>
                  </a:lnTo>
                  <a:lnTo>
                    <a:pt x="361" y="252"/>
                  </a:lnTo>
                  <a:lnTo>
                    <a:pt x="355" y="253"/>
                  </a:lnTo>
                  <a:lnTo>
                    <a:pt x="351" y="255"/>
                  </a:lnTo>
                  <a:lnTo>
                    <a:pt x="350" y="242"/>
                  </a:lnTo>
                  <a:lnTo>
                    <a:pt x="348" y="229"/>
                  </a:lnTo>
                  <a:lnTo>
                    <a:pt x="345" y="218"/>
                  </a:lnTo>
                  <a:lnTo>
                    <a:pt x="338" y="214"/>
                  </a:lnTo>
                  <a:lnTo>
                    <a:pt x="340" y="225"/>
                  </a:lnTo>
                  <a:lnTo>
                    <a:pt x="340" y="238"/>
                  </a:lnTo>
                  <a:lnTo>
                    <a:pt x="340" y="251"/>
                  </a:lnTo>
                  <a:lnTo>
                    <a:pt x="341" y="263"/>
                  </a:lnTo>
                  <a:lnTo>
                    <a:pt x="338" y="265"/>
                  </a:lnTo>
                  <a:lnTo>
                    <a:pt x="334" y="268"/>
                  </a:lnTo>
                  <a:lnTo>
                    <a:pt x="330" y="269"/>
                  </a:lnTo>
                  <a:lnTo>
                    <a:pt x="327" y="272"/>
                  </a:lnTo>
                  <a:lnTo>
                    <a:pt x="321" y="263"/>
                  </a:lnTo>
                  <a:lnTo>
                    <a:pt x="318" y="249"/>
                  </a:lnTo>
                  <a:lnTo>
                    <a:pt x="317" y="236"/>
                  </a:lnTo>
                  <a:lnTo>
                    <a:pt x="315" y="228"/>
                  </a:lnTo>
                  <a:lnTo>
                    <a:pt x="314" y="226"/>
                  </a:lnTo>
                  <a:lnTo>
                    <a:pt x="313" y="226"/>
                  </a:lnTo>
                  <a:lnTo>
                    <a:pt x="311" y="226"/>
                  </a:lnTo>
                  <a:lnTo>
                    <a:pt x="310" y="225"/>
                  </a:lnTo>
                  <a:lnTo>
                    <a:pt x="313" y="251"/>
                  </a:lnTo>
                  <a:lnTo>
                    <a:pt x="314" y="266"/>
                  </a:lnTo>
                  <a:lnTo>
                    <a:pt x="308" y="279"/>
                  </a:lnTo>
                  <a:lnTo>
                    <a:pt x="293" y="288"/>
                  </a:lnTo>
                  <a:lnTo>
                    <a:pt x="290" y="279"/>
                  </a:lnTo>
                  <a:lnTo>
                    <a:pt x="287" y="272"/>
                  </a:lnTo>
                  <a:lnTo>
                    <a:pt x="286" y="263"/>
                  </a:lnTo>
                  <a:lnTo>
                    <a:pt x="283" y="256"/>
                  </a:lnTo>
                  <a:lnTo>
                    <a:pt x="281" y="255"/>
                  </a:lnTo>
                  <a:lnTo>
                    <a:pt x="280" y="255"/>
                  </a:lnTo>
                  <a:lnTo>
                    <a:pt x="278" y="255"/>
                  </a:lnTo>
                  <a:lnTo>
                    <a:pt x="277" y="255"/>
                  </a:lnTo>
                  <a:lnTo>
                    <a:pt x="278" y="265"/>
                  </a:lnTo>
                  <a:lnTo>
                    <a:pt x="280" y="275"/>
                  </a:lnTo>
                  <a:lnTo>
                    <a:pt x="280" y="285"/>
                  </a:lnTo>
                  <a:lnTo>
                    <a:pt x="281" y="295"/>
                  </a:lnTo>
                  <a:lnTo>
                    <a:pt x="276" y="298"/>
                  </a:lnTo>
                  <a:lnTo>
                    <a:pt x="271" y="300"/>
                  </a:lnTo>
                  <a:lnTo>
                    <a:pt x="267" y="302"/>
                  </a:lnTo>
                  <a:lnTo>
                    <a:pt x="261" y="303"/>
                  </a:lnTo>
                  <a:lnTo>
                    <a:pt x="258" y="292"/>
                  </a:lnTo>
                  <a:lnTo>
                    <a:pt x="256" y="281"/>
                  </a:lnTo>
                  <a:lnTo>
                    <a:pt x="254" y="269"/>
                  </a:lnTo>
                  <a:lnTo>
                    <a:pt x="251" y="258"/>
                  </a:lnTo>
                  <a:lnTo>
                    <a:pt x="250" y="258"/>
                  </a:lnTo>
                  <a:lnTo>
                    <a:pt x="250" y="256"/>
                  </a:lnTo>
                  <a:lnTo>
                    <a:pt x="248" y="256"/>
                  </a:lnTo>
                  <a:lnTo>
                    <a:pt x="247" y="256"/>
                  </a:lnTo>
                  <a:lnTo>
                    <a:pt x="247" y="276"/>
                  </a:lnTo>
                  <a:lnTo>
                    <a:pt x="247" y="288"/>
                  </a:lnTo>
                  <a:lnTo>
                    <a:pt x="248" y="298"/>
                  </a:lnTo>
                  <a:lnTo>
                    <a:pt x="250" y="312"/>
                  </a:lnTo>
                  <a:lnTo>
                    <a:pt x="243" y="316"/>
                  </a:lnTo>
                  <a:lnTo>
                    <a:pt x="238" y="319"/>
                  </a:lnTo>
                  <a:lnTo>
                    <a:pt x="233" y="320"/>
                  </a:lnTo>
                  <a:lnTo>
                    <a:pt x="227" y="322"/>
                  </a:lnTo>
                  <a:lnTo>
                    <a:pt x="226" y="309"/>
                  </a:lnTo>
                  <a:lnTo>
                    <a:pt x="223" y="298"/>
                  </a:lnTo>
                  <a:lnTo>
                    <a:pt x="221" y="286"/>
                  </a:lnTo>
                  <a:lnTo>
                    <a:pt x="218" y="275"/>
                  </a:lnTo>
                  <a:lnTo>
                    <a:pt x="217" y="275"/>
                  </a:lnTo>
                  <a:lnTo>
                    <a:pt x="214" y="275"/>
                  </a:lnTo>
                  <a:lnTo>
                    <a:pt x="213" y="275"/>
                  </a:lnTo>
                  <a:lnTo>
                    <a:pt x="211" y="275"/>
                  </a:lnTo>
                  <a:lnTo>
                    <a:pt x="213" y="295"/>
                  </a:lnTo>
                  <a:lnTo>
                    <a:pt x="214" y="308"/>
                  </a:lnTo>
                  <a:lnTo>
                    <a:pt x="216" y="318"/>
                  </a:lnTo>
                  <a:lnTo>
                    <a:pt x="218" y="329"/>
                  </a:lnTo>
                  <a:lnTo>
                    <a:pt x="211" y="333"/>
                  </a:lnTo>
                  <a:lnTo>
                    <a:pt x="206" y="336"/>
                  </a:lnTo>
                  <a:lnTo>
                    <a:pt x="201" y="338"/>
                  </a:lnTo>
                  <a:lnTo>
                    <a:pt x="196" y="340"/>
                  </a:lnTo>
                  <a:lnTo>
                    <a:pt x="196" y="326"/>
                  </a:lnTo>
                  <a:lnTo>
                    <a:pt x="193" y="312"/>
                  </a:lnTo>
                  <a:lnTo>
                    <a:pt x="190" y="299"/>
                  </a:lnTo>
                  <a:lnTo>
                    <a:pt x="184" y="290"/>
                  </a:lnTo>
                  <a:lnTo>
                    <a:pt x="184" y="305"/>
                  </a:lnTo>
                  <a:lnTo>
                    <a:pt x="184" y="318"/>
                  </a:lnTo>
                  <a:lnTo>
                    <a:pt x="186" y="329"/>
                  </a:lnTo>
                  <a:lnTo>
                    <a:pt x="190" y="345"/>
                  </a:lnTo>
                  <a:lnTo>
                    <a:pt x="183" y="349"/>
                  </a:lnTo>
                  <a:lnTo>
                    <a:pt x="177" y="352"/>
                  </a:lnTo>
                  <a:lnTo>
                    <a:pt x="170" y="355"/>
                  </a:lnTo>
                  <a:lnTo>
                    <a:pt x="163" y="356"/>
                  </a:lnTo>
                  <a:lnTo>
                    <a:pt x="160" y="342"/>
                  </a:lnTo>
                  <a:lnTo>
                    <a:pt x="157" y="326"/>
                  </a:lnTo>
                  <a:lnTo>
                    <a:pt x="153" y="313"/>
                  </a:lnTo>
                  <a:lnTo>
                    <a:pt x="146" y="306"/>
                  </a:lnTo>
                  <a:lnTo>
                    <a:pt x="149" y="326"/>
                  </a:lnTo>
                  <a:lnTo>
                    <a:pt x="153" y="346"/>
                  </a:lnTo>
                  <a:lnTo>
                    <a:pt x="150" y="362"/>
                  </a:lnTo>
                  <a:lnTo>
                    <a:pt x="131" y="372"/>
                  </a:lnTo>
                  <a:lnTo>
                    <a:pt x="130" y="362"/>
                  </a:lnTo>
                  <a:lnTo>
                    <a:pt x="129" y="352"/>
                  </a:lnTo>
                  <a:lnTo>
                    <a:pt x="127" y="343"/>
                  </a:lnTo>
                  <a:lnTo>
                    <a:pt x="126" y="333"/>
                  </a:lnTo>
                  <a:lnTo>
                    <a:pt x="124" y="332"/>
                  </a:lnTo>
                  <a:lnTo>
                    <a:pt x="124" y="330"/>
                  </a:lnTo>
                  <a:lnTo>
                    <a:pt x="123" y="330"/>
                  </a:lnTo>
                  <a:lnTo>
                    <a:pt x="121" y="329"/>
                  </a:lnTo>
                  <a:lnTo>
                    <a:pt x="120" y="330"/>
                  </a:lnTo>
                  <a:lnTo>
                    <a:pt x="120" y="330"/>
                  </a:lnTo>
                  <a:lnTo>
                    <a:pt x="120" y="330"/>
                  </a:lnTo>
                  <a:lnTo>
                    <a:pt x="119" y="330"/>
                  </a:lnTo>
                  <a:lnTo>
                    <a:pt x="120" y="343"/>
                  </a:lnTo>
                  <a:lnTo>
                    <a:pt x="120" y="355"/>
                  </a:lnTo>
                  <a:lnTo>
                    <a:pt x="121" y="367"/>
                  </a:lnTo>
                  <a:lnTo>
                    <a:pt x="121" y="380"/>
                  </a:lnTo>
                  <a:lnTo>
                    <a:pt x="114" y="383"/>
                  </a:lnTo>
                  <a:lnTo>
                    <a:pt x="110" y="386"/>
                  </a:lnTo>
                  <a:lnTo>
                    <a:pt x="106" y="386"/>
                  </a:lnTo>
                  <a:lnTo>
                    <a:pt x="102" y="387"/>
                  </a:lnTo>
                  <a:lnTo>
                    <a:pt x="100" y="377"/>
                  </a:lnTo>
                  <a:lnTo>
                    <a:pt x="100" y="366"/>
                  </a:lnTo>
                  <a:lnTo>
                    <a:pt x="99" y="356"/>
                  </a:lnTo>
                  <a:lnTo>
                    <a:pt x="97" y="346"/>
                  </a:lnTo>
                  <a:lnTo>
                    <a:pt x="96" y="345"/>
                  </a:lnTo>
                  <a:lnTo>
                    <a:pt x="94" y="345"/>
                  </a:lnTo>
                  <a:lnTo>
                    <a:pt x="92" y="343"/>
                  </a:lnTo>
                  <a:lnTo>
                    <a:pt x="90" y="343"/>
                  </a:lnTo>
                  <a:lnTo>
                    <a:pt x="90" y="355"/>
                  </a:lnTo>
                  <a:lnTo>
                    <a:pt x="92" y="367"/>
                  </a:lnTo>
                  <a:lnTo>
                    <a:pt x="92" y="380"/>
                  </a:lnTo>
                  <a:lnTo>
                    <a:pt x="92" y="395"/>
                  </a:lnTo>
                  <a:lnTo>
                    <a:pt x="84" y="399"/>
                  </a:lnTo>
                  <a:lnTo>
                    <a:pt x="80" y="402"/>
                  </a:lnTo>
                  <a:lnTo>
                    <a:pt x="74" y="405"/>
                  </a:lnTo>
                  <a:lnTo>
                    <a:pt x="67" y="406"/>
                  </a:lnTo>
                  <a:lnTo>
                    <a:pt x="66" y="389"/>
                  </a:lnTo>
                  <a:lnTo>
                    <a:pt x="64" y="370"/>
                  </a:lnTo>
                  <a:lnTo>
                    <a:pt x="62" y="353"/>
                  </a:lnTo>
                  <a:lnTo>
                    <a:pt x="57" y="342"/>
                  </a:lnTo>
                  <a:lnTo>
                    <a:pt x="54" y="356"/>
                  </a:lnTo>
                  <a:lnTo>
                    <a:pt x="56" y="375"/>
                  </a:lnTo>
                  <a:lnTo>
                    <a:pt x="57" y="396"/>
                  </a:lnTo>
                  <a:lnTo>
                    <a:pt x="59" y="414"/>
                  </a:lnTo>
                  <a:lnTo>
                    <a:pt x="54" y="416"/>
                  </a:lnTo>
                  <a:lnTo>
                    <a:pt x="52" y="417"/>
                  </a:lnTo>
                  <a:lnTo>
                    <a:pt x="47" y="420"/>
                  </a:lnTo>
                  <a:lnTo>
                    <a:pt x="44" y="422"/>
                  </a:lnTo>
                  <a:lnTo>
                    <a:pt x="43" y="422"/>
                  </a:lnTo>
                  <a:lnTo>
                    <a:pt x="43" y="420"/>
                  </a:lnTo>
                  <a:lnTo>
                    <a:pt x="42" y="420"/>
                  </a:lnTo>
                  <a:lnTo>
                    <a:pt x="42" y="420"/>
                  </a:lnTo>
                  <a:lnTo>
                    <a:pt x="42" y="409"/>
                  </a:lnTo>
                  <a:lnTo>
                    <a:pt x="40" y="399"/>
                  </a:lnTo>
                  <a:lnTo>
                    <a:pt x="39" y="389"/>
                  </a:lnTo>
                  <a:lnTo>
                    <a:pt x="34" y="382"/>
                  </a:lnTo>
                  <a:lnTo>
                    <a:pt x="33" y="383"/>
                  </a:lnTo>
                  <a:lnTo>
                    <a:pt x="33" y="383"/>
                  </a:lnTo>
                  <a:lnTo>
                    <a:pt x="33" y="383"/>
                  </a:lnTo>
                  <a:lnTo>
                    <a:pt x="32" y="383"/>
                  </a:lnTo>
                  <a:lnTo>
                    <a:pt x="33" y="400"/>
                  </a:lnTo>
                  <a:lnTo>
                    <a:pt x="34" y="414"/>
                  </a:lnTo>
                  <a:lnTo>
                    <a:pt x="33" y="426"/>
                  </a:lnTo>
                  <a:lnTo>
                    <a:pt x="23" y="433"/>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2" name="Freeform 18"/>
            <p:cNvSpPr>
              <a:spLocks/>
            </p:cNvSpPr>
            <p:nvPr/>
          </p:nvSpPr>
          <p:spPr bwMode="auto">
            <a:xfrm>
              <a:off x="4454525" y="5449888"/>
              <a:ext cx="61913" cy="61912"/>
            </a:xfrm>
            <a:custGeom>
              <a:avLst/>
              <a:gdLst>
                <a:gd name="T0" fmla="*/ 20 w 42"/>
                <a:gd name="T1" fmla="*/ 39 h 39"/>
                <a:gd name="T2" fmla="*/ 6 w 42"/>
                <a:gd name="T3" fmla="*/ 32 h 39"/>
                <a:gd name="T4" fmla="*/ 0 w 42"/>
                <a:gd name="T5" fmla="*/ 25 h 39"/>
                <a:gd name="T6" fmla="*/ 2 w 42"/>
                <a:gd name="T7" fmla="*/ 17 h 39"/>
                <a:gd name="T8" fmla="*/ 6 w 42"/>
                <a:gd name="T9" fmla="*/ 5 h 39"/>
                <a:gd name="T10" fmla="*/ 13 w 42"/>
                <a:gd name="T11" fmla="*/ 4 h 39"/>
                <a:gd name="T12" fmla="*/ 19 w 42"/>
                <a:gd name="T13" fmla="*/ 2 h 39"/>
                <a:gd name="T14" fmla="*/ 26 w 42"/>
                <a:gd name="T15" fmla="*/ 1 h 39"/>
                <a:gd name="T16" fmla="*/ 32 w 42"/>
                <a:gd name="T17" fmla="*/ 0 h 39"/>
                <a:gd name="T18" fmla="*/ 40 w 42"/>
                <a:gd name="T19" fmla="*/ 11 h 39"/>
                <a:gd name="T20" fmla="*/ 42 w 42"/>
                <a:gd name="T21" fmla="*/ 24 h 39"/>
                <a:gd name="T22" fmla="*/ 35 w 42"/>
                <a:gd name="T23" fmla="*/ 32 h 39"/>
                <a:gd name="T24" fmla="*/ 20 w 42"/>
                <a:gd name="T2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39">
                  <a:moveTo>
                    <a:pt x="20" y="39"/>
                  </a:moveTo>
                  <a:lnTo>
                    <a:pt x="6" y="32"/>
                  </a:lnTo>
                  <a:lnTo>
                    <a:pt x="0" y="25"/>
                  </a:lnTo>
                  <a:lnTo>
                    <a:pt x="2" y="17"/>
                  </a:lnTo>
                  <a:lnTo>
                    <a:pt x="6" y="5"/>
                  </a:lnTo>
                  <a:lnTo>
                    <a:pt x="13" y="4"/>
                  </a:lnTo>
                  <a:lnTo>
                    <a:pt x="19" y="2"/>
                  </a:lnTo>
                  <a:lnTo>
                    <a:pt x="26" y="1"/>
                  </a:lnTo>
                  <a:lnTo>
                    <a:pt x="32" y="0"/>
                  </a:lnTo>
                  <a:lnTo>
                    <a:pt x="40" y="11"/>
                  </a:lnTo>
                  <a:lnTo>
                    <a:pt x="42" y="24"/>
                  </a:lnTo>
                  <a:lnTo>
                    <a:pt x="35" y="32"/>
                  </a:lnTo>
                  <a:lnTo>
                    <a:pt x="2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3" name="Freeform 19"/>
            <p:cNvSpPr>
              <a:spLocks/>
            </p:cNvSpPr>
            <p:nvPr/>
          </p:nvSpPr>
          <p:spPr bwMode="auto">
            <a:xfrm>
              <a:off x="4468813" y="5465763"/>
              <a:ext cx="36512" cy="28575"/>
            </a:xfrm>
            <a:custGeom>
              <a:avLst/>
              <a:gdLst>
                <a:gd name="T0" fmla="*/ 6 w 25"/>
                <a:gd name="T1" fmla="*/ 18 h 18"/>
                <a:gd name="T2" fmla="*/ 5 w 25"/>
                <a:gd name="T3" fmla="*/ 17 h 18"/>
                <a:gd name="T4" fmla="*/ 3 w 25"/>
                <a:gd name="T5" fmla="*/ 14 h 18"/>
                <a:gd name="T6" fmla="*/ 2 w 25"/>
                <a:gd name="T7" fmla="*/ 11 h 18"/>
                <a:gd name="T8" fmla="*/ 0 w 25"/>
                <a:gd name="T9" fmla="*/ 4 h 18"/>
                <a:gd name="T10" fmla="*/ 5 w 25"/>
                <a:gd name="T11" fmla="*/ 1 h 18"/>
                <a:gd name="T12" fmla="*/ 8 w 25"/>
                <a:gd name="T13" fmla="*/ 0 h 18"/>
                <a:gd name="T14" fmla="*/ 10 w 25"/>
                <a:gd name="T15" fmla="*/ 0 h 18"/>
                <a:gd name="T16" fmla="*/ 18 w 25"/>
                <a:gd name="T17" fmla="*/ 0 h 18"/>
                <a:gd name="T18" fmla="*/ 19 w 25"/>
                <a:gd name="T19" fmla="*/ 2 h 18"/>
                <a:gd name="T20" fmla="*/ 22 w 25"/>
                <a:gd name="T21" fmla="*/ 4 h 18"/>
                <a:gd name="T22" fmla="*/ 23 w 25"/>
                <a:gd name="T23" fmla="*/ 7 h 18"/>
                <a:gd name="T24" fmla="*/ 25 w 25"/>
                <a:gd name="T25" fmla="*/ 10 h 18"/>
                <a:gd name="T26" fmla="*/ 20 w 25"/>
                <a:gd name="T27" fmla="*/ 14 h 18"/>
                <a:gd name="T28" fmla="*/ 16 w 25"/>
                <a:gd name="T29" fmla="*/ 17 h 18"/>
                <a:gd name="T30" fmla="*/ 12 w 25"/>
                <a:gd name="T31" fmla="*/ 18 h 18"/>
                <a:gd name="T32" fmla="*/ 6 w 25"/>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8">
                  <a:moveTo>
                    <a:pt x="6" y="18"/>
                  </a:moveTo>
                  <a:lnTo>
                    <a:pt x="5" y="17"/>
                  </a:lnTo>
                  <a:lnTo>
                    <a:pt x="3" y="14"/>
                  </a:lnTo>
                  <a:lnTo>
                    <a:pt x="2" y="11"/>
                  </a:lnTo>
                  <a:lnTo>
                    <a:pt x="0" y="4"/>
                  </a:lnTo>
                  <a:lnTo>
                    <a:pt x="5" y="1"/>
                  </a:lnTo>
                  <a:lnTo>
                    <a:pt x="8" y="0"/>
                  </a:lnTo>
                  <a:lnTo>
                    <a:pt x="10" y="0"/>
                  </a:lnTo>
                  <a:lnTo>
                    <a:pt x="18" y="0"/>
                  </a:lnTo>
                  <a:lnTo>
                    <a:pt x="19" y="2"/>
                  </a:lnTo>
                  <a:lnTo>
                    <a:pt x="22" y="4"/>
                  </a:lnTo>
                  <a:lnTo>
                    <a:pt x="23" y="7"/>
                  </a:lnTo>
                  <a:lnTo>
                    <a:pt x="25" y="10"/>
                  </a:lnTo>
                  <a:lnTo>
                    <a:pt x="20" y="14"/>
                  </a:lnTo>
                  <a:lnTo>
                    <a:pt x="16" y="17"/>
                  </a:lnTo>
                  <a:lnTo>
                    <a:pt x="12" y="18"/>
                  </a:lnTo>
                  <a:lnTo>
                    <a:pt x="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4" name="Freeform 20"/>
            <p:cNvSpPr>
              <a:spLocks/>
            </p:cNvSpPr>
            <p:nvPr/>
          </p:nvSpPr>
          <p:spPr bwMode="auto">
            <a:xfrm>
              <a:off x="4968875" y="5414963"/>
              <a:ext cx="28575" cy="14287"/>
            </a:xfrm>
            <a:custGeom>
              <a:avLst/>
              <a:gdLst>
                <a:gd name="T0" fmla="*/ 7 w 20"/>
                <a:gd name="T1" fmla="*/ 9 h 9"/>
                <a:gd name="T2" fmla="*/ 6 w 20"/>
                <a:gd name="T3" fmla="*/ 7 h 9"/>
                <a:gd name="T4" fmla="*/ 5 w 20"/>
                <a:gd name="T5" fmla="*/ 7 h 9"/>
                <a:gd name="T6" fmla="*/ 3 w 20"/>
                <a:gd name="T7" fmla="*/ 7 h 9"/>
                <a:gd name="T8" fmla="*/ 2 w 20"/>
                <a:gd name="T9" fmla="*/ 6 h 9"/>
                <a:gd name="T10" fmla="*/ 0 w 20"/>
                <a:gd name="T11" fmla="*/ 4 h 9"/>
                <a:gd name="T12" fmla="*/ 0 w 20"/>
                <a:gd name="T13" fmla="*/ 3 h 9"/>
                <a:gd name="T14" fmla="*/ 0 w 20"/>
                <a:gd name="T15" fmla="*/ 2 h 9"/>
                <a:gd name="T16" fmla="*/ 0 w 20"/>
                <a:gd name="T17" fmla="*/ 0 h 9"/>
                <a:gd name="T18" fmla="*/ 5 w 20"/>
                <a:gd name="T19" fmla="*/ 2 h 9"/>
                <a:gd name="T20" fmla="*/ 10 w 20"/>
                <a:gd name="T21" fmla="*/ 2 h 9"/>
                <a:gd name="T22" fmla="*/ 15 w 20"/>
                <a:gd name="T23" fmla="*/ 2 h 9"/>
                <a:gd name="T24" fmla="*/ 20 w 20"/>
                <a:gd name="T25" fmla="*/ 3 h 9"/>
                <a:gd name="T26" fmla="*/ 20 w 20"/>
                <a:gd name="T27" fmla="*/ 4 h 9"/>
                <a:gd name="T28" fmla="*/ 20 w 20"/>
                <a:gd name="T29" fmla="*/ 6 h 9"/>
                <a:gd name="T30" fmla="*/ 20 w 20"/>
                <a:gd name="T31" fmla="*/ 7 h 9"/>
                <a:gd name="T32" fmla="*/ 20 w 20"/>
                <a:gd name="T33" fmla="*/ 9 h 9"/>
                <a:gd name="T34" fmla="*/ 17 w 20"/>
                <a:gd name="T35" fmla="*/ 9 h 9"/>
                <a:gd name="T36" fmla="*/ 15 w 20"/>
                <a:gd name="T37" fmla="*/ 9 h 9"/>
                <a:gd name="T38" fmla="*/ 10 w 20"/>
                <a:gd name="T39" fmla="*/ 9 h 9"/>
                <a:gd name="T40" fmla="*/ 7 w 20"/>
                <a:gd name="T4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9">
                  <a:moveTo>
                    <a:pt x="7" y="9"/>
                  </a:moveTo>
                  <a:lnTo>
                    <a:pt x="6" y="7"/>
                  </a:lnTo>
                  <a:lnTo>
                    <a:pt x="5" y="7"/>
                  </a:lnTo>
                  <a:lnTo>
                    <a:pt x="3" y="7"/>
                  </a:lnTo>
                  <a:lnTo>
                    <a:pt x="2" y="6"/>
                  </a:lnTo>
                  <a:lnTo>
                    <a:pt x="0" y="4"/>
                  </a:lnTo>
                  <a:lnTo>
                    <a:pt x="0" y="3"/>
                  </a:lnTo>
                  <a:lnTo>
                    <a:pt x="0" y="2"/>
                  </a:lnTo>
                  <a:lnTo>
                    <a:pt x="0" y="0"/>
                  </a:lnTo>
                  <a:lnTo>
                    <a:pt x="5" y="2"/>
                  </a:lnTo>
                  <a:lnTo>
                    <a:pt x="10" y="2"/>
                  </a:lnTo>
                  <a:lnTo>
                    <a:pt x="15" y="2"/>
                  </a:lnTo>
                  <a:lnTo>
                    <a:pt x="20" y="3"/>
                  </a:lnTo>
                  <a:lnTo>
                    <a:pt x="20" y="4"/>
                  </a:lnTo>
                  <a:lnTo>
                    <a:pt x="20" y="6"/>
                  </a:lnTo>
                  <a:lnTo>
                    <a:pt x="20" y="7"/>
                  </a:lnTo>
                  <a:lnTo>
                    <a:pt x="20" y="9"/>
                  </a:lnTo>
                  <a:lnTo>
                    <a:pt x="17" y="9"/>
                  </a:lnTo>
                  <a:lnTo>
                    <a:pt x="15" y="9"/>
                  </a:lnTo>
                  <a:lnTo>
                    <a:pt x="10" y="9"/>
                  </a:lnTo>
                  <a:lnTo>
                    <a:pt x="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5" name="Freeform 21"/>
            <p:cNvSpPr>
              <a:spLocks/>
            </p:cNvSpPr>
            <p:nvPr/>
          </p:nvSpPr>
          <p:spPr bwMode="auto">
            <a:xfrm>
              <a:off x="2935288" y="5487988"/>
              <a:ext cx="1484312" cy="728662"/>
            </a:xfrm>
            <a:custGeom>
              <a:avLst/>
              <a:gdLst>
                <a:gd name="T0" fmla="*/ 935 w 1012"/>
                <a:gd name="T1" fmla="*/ 3 h 459"/>
                <a:gd name="T2" fmla="*/ 881 w 1012"/>
                <a:gd name="T3" fmla="*/ 25 h 459"/>
                <a:gd name="T4" fmla="*/ 790 w 1012"/>
                <a:gd name="T5" fmla="*/ 63 h 459"/>
                <a:gd name="T6" fmla="*/ 673 w 1012"/>
                <a:gd name="T7" fmla="*/ 111 h 459"/>
                <a:gd name="T8" fmla="*/ 549 w 1012"/>
                <a:gd name="T9" fmla="*/ 161 h 459"/>
                <a:gd name="T10" fmla="*/ 432 w 1012"/>
                <a:gd name="T11" fmla="*/ 209 h 459"/>
                <a:gd name="T12" fmla="*/ 336 w 1012"/>
                <a:gd name="T13" fmla="*/ 246 h 459"/>
                <a:gd name="T14" fmla="*/ 279 w 1012"/>
                <a:gd name="T15" fmla="*/ 269 h 459"/>
                <a:gd name="T16" fmla="*/ 263 w 1012"/>
                <a:gd name="T17" fmla="*/ 272 h 459"/>
                <a:gd name="T18" fmla="*/ 248 w 1012"/>
                <a:gd name="T19" fmla="*/ 272 h 459"/>
                <a:gd name="T20" fmla="*/ 233 w 1012"/>
                <a:gd name="T21" fmla="*/ 273 h 459"/>
                <a:gd name="T22" fmla="*/ 219 w 1012"/>
                <a:gd name="T23" fmla="*/ 275 h 459"/>
                <a:gd name="T24" fmla="*/ 196 w 1012"/>
                <a:gd name="T25" fmla="*/ 282 h 459"/>
                <a:gd name="T26" fmla="*/ 149 w 1012"/>
                <a:gd name="T27" fmla="*/ 296 h 459"/>
                <a:gd name="T28" fmla="*/ 101 w 1012"/>
                <a:gd name="T29" fmla="*/ 309 h 459"/>
                <a:gd name="T30" fmla="*/ 65 w 1012"/>
                <a:gd name="T31" fmla="*/ 318 h 459"/>
                <a:gd name="T32" fmla="*/ 48 w 1012"/>
                <a:gd name="T33" fmla="*/ 320 h 459"/>
                <a:gd name="T34" fmla="*/ 31 w 1012"/>
                <a:gd name="T35" fmla="*/ 325 h 459"/>
                <a:gd name="T36" fmla="*/ 12 w 1012"/>
                <a:gd name="T37" fmla="*/ 330 h 459"/>
                <a:gd name="T38" fmla="*/ 1 w 1012"/>
                <a:gd name="T39" fmla="*/ 338 h 459"/>
                <a:gd name="T40" fmla="*/ 0 w 1012"/>
                <a:gd name="T41" fmla="*/ 359 h 459"/>
                <a:gd name="T42" fmla="*/ 1 w 1012"/>
                <a:gd name="T43" fmla="*/ 403 h 459"/>
                <a:gd name="T44" fmla="*/ 15 w 1012"/>
                <a:gd name="T45" fmla="*/ 426 h 459"/>
                <a:gd name="T46" fmla="*/ 31 w 1012"/>
                <a:gd name="T47" fmla="*/ 439 h 459"/>
                <a:gd name="T48" fmla="*/ 49 w 1012"/>
                <a:gd name="T49" fmla="*/ 449 h 459"/>
                <a:gd name="T50" fmla="*/ 67 w 1012"/>
                <a:gd name="T51" fmla="*/ 456 h 459"/>
                <a:gd name="T52" fmla="*/ 85 w 1012"/>
                <a:gd name="T53" fmla="*/ 459 h 459"/>
                <a:gd name="T54" fmla="*/ 114 w 1012"/>
                <a:gd name="T55" fmla="*/ 457 h 459"/>
                <a:gd name="T56" fmla="*/ 148 w 1012"/>
                <a:gd name="T57" fmla="*/ 452 h 459"/>
                <a:gd name="T58" fmla="*/ 179 w 1012"/>
                <a:gd name="T59" fmla="*/ 446 h 459"/>
                <a:gd name="T60" fmla="*/ 205 w 1012"/>
                <a:gd name="T61" fmla="*/ 439 h 459"/>
                <a:gd name="T62" fmla="*/ 236 w 1012"/>
                <a:gd name="T63" fmla="*/ 427 h 459"/>
                <a:gd name="T64" fmla="*/ 271 w 1012"/>
                <a:gd name="T65" fmla="*/ 413 h 459"/>
                <a:gd name="T66" fmla="*/ 299 w 1012"/>
                <a:gd name="T67" fmla="*/ 402 h 459"/>
                <a:gd name="T68" fmla="*/ 1012 w 1012"/>
                <a:gd name="T69" fmla="*/ 98 h 459"/>
                <a:gd name="T70" fmla="*/ 998 w 1012"/>
                <a:gd name="T71" fmla="*/ 87 h 459"/>
                <a:gd name="T72" fmla="*/ 979 w 1012"/>
                <a:gd name="T73" fmla="*/ 68 h 459"/>
                <a:gd name="T74" fmla="*/ 959 w 1012"/>
                <a:gd name="T75" fmla="*/ 40 h 459"/>
                <a:gd name="T76" fmla="*/ 942 w 1012"/>
                <a:gd name="T77"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12" h="459">
                  <a:moveTo>
                    <a:pt x="942" y="0"/>
                  </a:moveTo>
                  <a:lnTo>
                    <a:pt x="935" y="3"/>
                  </a:lnTo>
                  <a:lnTo>
                    <a:pt x="914" y="11"/>
                  </a:lnTo>
                  <a:lnTo>
                    <a:pt x="881" y="25"/>
                  </a:lnTo>
                  <a:lnTo>
                    <a:pt x="840" y="43"/>
                  </a:lnTo>
                  <a:lnTo>
                    <a:pt x="790" y="63"/>
                  </a:lnTo>
                  <a:lnTo>
                    <a:pt x="733" y="85"/>
                  </a:lnTo>
                  <a:lnTo>
                    <a:pt x="673" y="111"/>
                  </a:lnTo>
                  <a:lnTo>
                    <a:pt x="611" y="135"/>
                  </a:lnTo>
                  <a:lnTo>
                    <a:pt x="549" y="161"/>
                  </a:lnTo>
                  <a:lnTo>
                    <a:pt x="489" y="187"/>
                  </a:lnTo>
                  <a:lnTo>
                    <a:pt x="432" y="209"/>
                  </a:lnTo>
                  <a:lnTo>
                    <a:pt x="380" y="229"/>
                  </a:lnTo>
                  <a:lnTo>
                    <a:pt x="336" y="246"/>
                  </a:lnTo>
                  <a:lnTo>
                    <a:pt x="302" y="261"/>
                  </a:lnTo>
                  <a:lnTo>
                    <a:pt x="279" y="269"/>
                  </a:lnTo>
                  <a:lnTo>
                    <a:pt x="269" y="272"/>
                  </a:lnTo>
                  <a:lnTo>
                    <a:pt x="263" y="272"/>
                  </a:lnTo>
                  <a:lnTo>
                    <a:pt x="256" y="272"/>
                  </a:lnTo>
                  <a:lnTo>
                    <a:pt x="248" y="272"/>
                  </a:lnTo>
                  <a:lnTo>
                    <a:pt x="241" y="272"/>
                  </a:lnTo>
                  <a:lnTo>
                    <a:pt x="233" y="273"/>
                  </a:lnTo>
                  <a:lnTo>
                    <a:pt x="226" y="273"/>
                  </a:lnTo>
                  <a:lnTo>
                    <a:pt x="219" y="275"/>
                  </a:lnTo>
                  <a:lnTo>
                    <a:pt x="215" y="276"/>
                  </a:lnTo>
                  <a:lnTo>
                    <a:pt x="196" y="282"/>
                  </a:lnTo>
                  <a:lnTo>
                    <a:pt x="174" y="289"/>
                  </a:lnTo>
                  <a:lnTo>
                    <a:pt x="149" y="296"/>
                  </a:lnTo>
                  <a:lnTo>
                    <a:pt x="125" y="302"/>
                  </a:lnTo>
                  <a:lnTo>
                    <a:pt x="101" y="309"/>
                  </a:lnTo>
                  <a:lnTo>
                    <a:pt x="81" y="313"/>
                  </a:lnTo>
                  <a:lnTo>
                    <a:pt x="65" y="318"/>
                  </a:lnTo>
                  <a:lnTo>
                    <a:pt x="55" y="319"/>
                  </a:lnTo>
                  <a:lnTo>
                    <a:pt x="48" y="320"/>
                  </a:lnTo>
                  <a:lnTo>
                    <a:pt x="39" y="322"/>
                  </a:lnTo>
                  <a:lnTo>
                    <a:pt x="31" y="325"/>
                  </a:lnTo>
                  <a:lnTo>
                    <a:pt x="21" y="326"/>
                  </a:lnTo>
                  <a:lnTo>
                    <a:pt x="12" y="330"/>
                  </a:lnTo>
                  <a:lnTo>
                    <a:pt x="5" y="333"/>
                  </a:lnTo>
                  <a:lnTo>
                    <a:pt x="1" y="338"/>
                  </a:lnTo>
                  <a:lnTo>
                    <a:pt x="0" y="343"/>
                  </a:lnTo>
                  <a:lnTo>
                    <a:pt x="0" y="359"/>
                  </a:lnTo>
                  <a:lnTo>
                    <a:pt x="0" y="382"/>
                  </a:lnTo>
                  <a:lnTo>
                    <a:pt x="1" y="403"/>
                  </a:lnTo>
                  <a:lnTo>
                    <a:pt x="10" y="420"/>
                  </a:lnTo>
                  <a:lnTo>
                    <a:pt x="15" y="426"/>
                  </a:lnTo>
                  <a:lnTo>
                    <a:pt x="22" y="433"/>
                  </a:lnTo>
                  <a:lnTo>
                    <a:pt x="31" y="439"/>
                  </a:lnTo>
                  <a:lnTo>
                    <a:pt x="41" y="443"/>
                  </a:lnTo>
                  <a:lnTo>
                    <a:pt x="49" y="449"/>
                  </a:lnTo>
                  <a:lnTo>
                    <a:pt x="58" y="452"/>
                  </a:lnTo>
                  <a:lnTo>
                    <a:pt x="67" y="456"/>
                  </a:lnTo>
                  <a:lnTo>
                    <a:pt x="75" y="457"/>
                  </a:lnTo>
                  <a:lnTo>
                    <a:pt x="85" y="459"/>
                  </a:lnTo>
                  <a:lnTo>
                    <a:pt x="98" y="459"/>
                  </a:lnTo>
                  <a:lnTo>
                    <a:pt x="114" y="457"/>
                  </a:lnTo>
                  <a:lnTo>
                    <a:pt x="129" y="454"/>
                  </a:lnTo>
                  <a:lnTo>
                    <a:pt x="148" y="452"/>
                  </a:lnTo>
                  <a:lnTo>
                    <a:pt x="164" y="449"/>
                  </a:lnTo>
                  <a:lnTo>
                    <a:pt x="179" y="446"/>
                  </a:lnTo>
                  <a:lnTo>
                    <a:pt x="192" y="443"/>
                  </a:lnTo>
                  <a:lnTo>
                    <a:pt x="205" y="439"/>
                  </a:lnTo>
                  <a:lnTo>
                    <a:pt x="221" y="435"/>
                  </a:lnTo>
                  <a:lnTo>
                    <a:pt x="236" y="427"/>
                  </a:lnTo>
                  <a:lnTo>
                    <a:pt x="255" y="420"/>
                  </a:lnTo>
                  <a:lnTo>
                    <a:pt x="271" y="413"/>
                  </a:lnTo>
                  <a:lnTo>
                    <a:pt x="286" y="407"/>
                  </a:lnTo>
                  <a:lnTo>
                    <a:pt x="299" y="402"/>
                  </a:lnTo>
                  <a:lnTo>
                    <a:pt x="309" y="397"/>
                  </a:lnTo>
                  <a:lnTo>
                    <a:pt x="1012" y="98"/>
                  </a:lnTo>
                  <a:lnTo>
                    <a:pt x="1006" y="94"/>
                  </a:lnTo>
                  <a:lnTo>
                    <a:pt x="998" y="87"/>
                  </a:lnTo>
                  <a:lnTo>
                    <a:pt x="989" y="78"/>
                  </a:lnTo>
                  <a:lnTo>
                    <a:pt x="979" y="68"/>
                  </a:lnTo>
                  <a:lnTo>
                    <a:pt x="969" y="55"/>
                  </a:lnTo>
                  <a:lnTo>
                    <a:pt x="959" y="40"/>
                  </a:lnTo>
                  <a:lnTo>
                    <a:pt x="949" y="21"/>
                  </a:lnTo>
                  <a:lnTo>
                    <a:pt x="9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6" name="Freeform 22"/>
            <p:cNvSpPr>
              <a:spLocks/>
            </p:cNvSpPr>
            <p:nvPr/>
          </p:nvSpPr>
          <p:spPr bwMode="auto">
            <a:xfrm>
              <a:off x="2952750" y="5516563"/>
              <a:ext cx="1436688" cy="685800"/>
            </a:xfrm>
            <a:custGeom>
              <a:avLst/>
              <a:gdLst>
                <a:gd name="T0" fmla="*/ 71 w 981"/>
                <a:gd name="T1" fmla="*/ 405 h 432"/>
                <a:gd name="T2" fmla="*/ 70 w 981"/>
                <a:gd name="T3" fmla="*/ 422 h 432"/>
                <a:gd name="T4" fmla="*/ 34 w 981"/>
                <a:gd name="T5" fmla="*/ 414 h 432"/>
                <a:gd name="T6" fmla="*/ 1 w 981"/>
                <a:gd name="T7" fmla="*/ 338 h 432"/>
                <a:gd name="T8" fmla="*/ 201 w 981"/>
                <a:gd name="T9" fmla="*/ 283 h 432"/>
                <a:gd name="T10" fmla="*/ 267 w 981"/>
                <a:gd name="T11" fmla="*/ 271 h 432"/>
                <a:gd name="T12" fmla="*/ 559 w 981"/>
                <a:gd name="T13" fmla="*/ 151 h 432"/>
                <a:gd name="T14" fmla="*/ 889 w 981"/>
                <a:gd name="T15" fmla="*/ 17 h 432"/>
                <a:gd name="T16" fmla="*/ 980 w 981"/>
                <a:gd name="T17" fmla="*/ 76 h 432"/>
                <a:gd name="T18" fmla="*/ 951 w 981"/>
                <a:gd name="T19" fmla="*/ 64 h 432"/>
                <a:gd name="T20" fmla="*/ 921 w 981"/>
                <a:gd name="T21" fmla="*/ 49 h 432"/>
                <a:gd name="T22" fmla="*/ 926 w 981"/>
                <a:gd name="T23" fmla="*/ 73 h 432"/>
                <a:gd name="T24" fmla="*/ 901 w 981"/>
                <a:gd name="T25" fmla="*/ 76 h 432"/>
                <a:gd name="T26" fmla="*/ 903 w 981"/>
                <a:gd name="T27" fmla="*/ 99 h 432"/>
                <a:gd name="T28" fmla="*/ 873 w 981"/>
                <a:gd name="T29" fmla="*/ 87 h 432"/>
                <a:gd name="T30" fmla="*/ 863 w 981"/>
                <a:gd name="T31" fmla="*/ 127 h 432"/>
                <a:gd name="T32" fmla="*/ 836 w 981"/>
                <a:gd name="T33" fmla="*/ 92 h 432"/>
                <a:gd name="T34" fmla="*/ 831 w 981"/>
                <a:gd name="T35" fmla="*/ 140 h 432"/>
                <a:gd name="T36" fmla="*/ 797 w 981"/>
                <a:gd name="T37" fmla="*/ 93 h 432"/>
                <a:gd name="T38" fmla="*/ 807 w 981"/>
                <a:gd name="T39" fmla="*/ 151 h 432"/>
                <a:gd name="T40" fmla="*/ 772 w 981"/>
                <a:gd name="T41" fmla="*/ 114 h 432"/>
                <a:gd name="T42" fmla="*/ 764 w 981"/>
                <a:gd name="T43" fmla="*/ 169 h 432"/>
                <a:gd name="T44" fmla="*/ 736 w 981"/>
                <a:gd name="T45" fmla="*/ 126 h 432"/>
                <a:gd name="T46" fmla="*/ 734 w 981"/>
                <a:gd name="T47" fmla="*/ 181 h 432"/>
                <a:gd name="T48" fmla="*/ 716 w 981"/>
                <a:gd name="T49" fmla="*/ 176 h 432"/>
                <a:gd name="T50" fmla="*/ 682 w 981"/>
                <a:gd name="T51" fmla="*/ 163 h 432"/>
                <a:gd name="T52" fmla="*/ 672 w 981"/>
                <a:gd name="T53" fmla="*/ 206 h 432"/>
                <a:gd name="T54" fmla="*/ 643 w 981"/>
                <a:gd name="T55" fmla="*/ 166 h 432"/>
                <a:gd name="T56" fmla="*/ 637 w 981"/>
                <a:gd name="T57" fmla="*/ 221 h 432"/>
                <a:gd name="T58" fmla="*/ 616 w 981"/>
                <a:gd name="T59" fmla="*/ 216 h 432"/>
                <a:gd name="T60" fmla="*/ 580 w 981"/>
                <a:gd name="T61" fmla="*/ 213 h 432"/>
                <a:gd name="T62" fmla="*/ 582 w 981"/>
                <a:gd name="T63" fmla="*/ 237 h 432"/>
                <a:gd name="T64" fmla="*/ 550 w 981"/>
                <a:gd name="T65" fmla="*/ 207 h 432"/>
                <a:gd name="T66" fmla="*/ 550 w 981"/>
                <a:gd name="T67" fmla="*/ 257 h 432"/>
                <a:gd name="T68" fmla="*/ 521 w 981"/>
                <a:gd name="T69" fmla="*/ 208 h 432"/>
                <a:gd name="T70" fmla="*/ 525 w 981"/>
                <a:gd name="T71" fmla="*/ 268 h 432"/>
                <a:gd name="T72" fmla="*/ 502 w 981"/>
                <a:gd name="T73" fmla="*/ 257 h 432"/>
                <a:gd name="T74" fmla="*/ 469 w 981"/>
                <a:gd name="T75" fmla="*/ 247 h 432"/>
                <a:gd name="T76" fmla="*/ 472 w 981"/>
                <a:gd name="T77" fmla="*/ 277 h 432"/>
                <a:gd name="T78" fmla="*/ 452 w 981"/>
                <a:gd name="T79" fmla="*/ 271 h 432"/>
                <a:gd name="T80" fmla="*/ 449 w 981"/>
                <a:gd name="T81" fmla="*/ 288 h 432"/>
                <a:gd name="T82" fmla="*/ 419 w 981"/>
                <a:gd name="T83" fmla="*/ 273 h 432"/>
                <a:gd name="T84" fmla="*/ 421 w 981"/>
                <a:gd name="T85" fmla="*/ 295 h 432"/>
                <a:gd name="T86" fmla="*/ 388 w 981"/>
                <a:gd name="T87" fmla="*/ 283 h 432"/>
                <a:gd name="T88" fmla="*/ 379 w 981"/>
                <a:gd name="T89" fmla="*/ 325 h 432"/>
                <a:gd name="T90" fmla="*/ 354 w 981"/>
                <a:gd name="T91" fmla="*/ 288 h 432"/>
                <a:gd name="T92" fmla="*/ 358 w 981"/>
                <a:gd name="T93" fmla="*/ 335 h 432"/>
                <a:gd name="T94" fmla="*/ 334 w 981"/>
                <a:gd name="T95" fmla="*/ 297 h 432"/>
                <a:gd name="T96" fmla="*/ 329 w 981"/>
                <a:gd name="T97" fmla="*/ 345 h 432"/>
                <a:gd name="T98" fmla="*/ 305 w 981"/>
                <a:gd name="T99" fmla="*/ 308 h 432"/>
                <a:gd name="T100" fmla="*/ 304 w 981"/>
                <a:gd name="T101" fmla="*/ 357 h 432"/>
                <a:gd name="T102" fmla="*/ 275 w 981"/>
                <a:gd name="T103" fmla="*/ 322 h 432"/>
                <a:gd name="T104" fmla="*/ 255 w 981"/>
                <a:gd name="T105" fmla="*/ 344 h 432"/>
                <a:gd name="T106" fmla="*/ 254 w 981"/>
                <a:gd name="T107" fmla="*/ 365 h 432"/>
                <a:gd name="T108" fmla="*/ 224 w 981"/>
                <a:gd name="T109" fmla="*/ 347 h 432"/>
                <a:gd name="T110" fmla="*/ 225 w 981"/>
                <a:gd name="T111" fmla="*/ 374 h 432"/>
                <a:gd name="T112" fmla="*/ 195 w 981"/>
                <a:gd name="T113" fmla="*/ 362 h 432"/>
                <a:gd name="T114" fmla="*/ 197 w 981"/>
                <a:gd name="T115" fmla="*/ 387 h 432"/>
                <a:gd name="T116" fmla="*/ 164 w 981"/>
                <a:gd name="T117" fmla="*/ 374 h 432"/>
                <a:gd name="T118" fmla="*/ 167 w 981"/>
                <a:gd name="T119" fmla="*/ 399 h 432"/>
                <a:gd name="T120" fmla="*/ 127 w 981"/>
                <a:gd name="T121" fmla="*/ 371 h 432"/>
                <a:gd name="T122" fmla="*/ 125 w 981"/>
                <a:gd name="T123" fmla="*/ 428 h 432"/>
                <a:gd name="T124" fmla="*/ 101 w 981"/>
                <a:gd name="T125" fmla="*/ 408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1" h="432">
                  <a:moveTo>
                    <a:pt x="103" y="432"/>
                  </a:moveTo>
                  <a:lnTo>
                    <a:pt x="95" y="432"/>
                  </a:lnTo>
                  <a:lnTo>
                    <a:pt x="91" y="432"/>
                  </a:lnTo>
                  <a:lnTo>
                    <a:pt x="87" y="432"/>
                  </a:lnTo>
                  <a:lnTo>
                    <a:pt x="83" y="431"/>
                  </a:lnTo>
                  <a:lnTo>
                    <a:pt x="80" y="422"/>
                  </a:lnTo>
                  <a:lnTo>
                    <a:pt x="76" y="414"/>
                  </a:lnTo>
                  <a:lnTo>
                    <a:pt x="71" y="405"/>
                  </a:lnTo>
                  <a:lnTo>
                    <a:pt x="68" y="398"/>
                  </a:lnTo>
                  <a:lnTo>
                    <a:pt x="67" y="397"/>
                  </a:lnTo>
                  <a:lnTo>
                    <a:pt x="66" y="397"/>
                  </a:lnTo>
                  <a:lnTo>
                    <a:pt x="64" y="398"/>
                  </a:lnTo>
                  <a:lnTo>
                    <a:pt x="63" y="399"/>
                  </a:lnTo>
                  <a:lnTo>
                    <a:pt x="66" y="407"/>
                  </a:lnTo>
                  <a:lnTo>
                    <a:pt x="67" y="414"/>
                  </a:lnTo>
                  <a:lnTo>
                    <a:pt x="70" y="422"/>
                  </a:lnTo>
                  <a:lnTo>
                    <a:pt x="71" y="429"/>
                  </a:lnTo>
                  <a:lnTo>
                    <a:pt x="56" y="429"/>
                  </a:lnTo>
                  <a:lnTo>
                    <a:pt x="48" y="421"/>
                  </a:lnTo>
                  <a:lnTo>
                    <a:pt x="44" y="409"/>
                  </a:lnTo>
                  <a:lnTo>
                    <a:pt x="38" y="402"/>
                  </a:lnTo>
                  <a:lnTo>
                    <a:pt x="37" y="405"/>
                  </a:lnTo>
                  <a:lnTo>
                    <a:pt x="36" y="409"/>
                  </a:lnTo>
                  <a:lnTo>
                    <a:pt x="34" y="414"/>
                  </a:lnTo>
                  <a:lnTo>
                    <a:pt x="33" y="418"/>
                  </a:lnTo>
                  <a:lnTo>
                    <a:pt x="23" y="411"/>
                  </a:lnTo>
                  <a:lnTo>
                    <a:pt x="14" y="401"/>
                  </a:lnTo>
                  <a:lnTo>
                    <a:pt x="7" y="389"/>
                  </a:lnTo>
                  <a:lnTo>
                    <a:pt x="3" y="377"/>
                  </a:lnTo>
                  <a:lnTo>
                    <a:pt x="0" y="364"/>
                  </a:lnTo>
                  <a:lnTo>
                    <a:pt x="0" y="351"/>
                  </a:lnTo>
                  <a:lnTo>
                    <a:pt x="1" y="338"/>
                  </a:lnTo>
                  <a:lnTo>
                    <a:pt x="6" y="328"/>
                  </a:lnTo>
                  <a:lnTo>
                    <a:pt x="33" y="322"/>
                  </a:lnTo>
                  <a:lnTo>
                    <a:pt x="60" y="317"/>
                  </a:lnTo>
                  <a:lnTo>
                    <a:pt x="88" y="310"/>
                  </a:lnTo>
                  <a:lnTo>
                    <a:pt x="117" y="304"/>
                  </a:lnTo>
                  <a:lnTo>
                    <a:pt x="145" y="297"/>
                  </a:lnTo>
                  <a:lnTo>
                    <a:pt x="174" y="290"/>
                  </a:lnTo>
                  <a:lnTo>
                    <a:pt x="201" y="283"/>
                  </a:lnTo>
                  <a:lnTo>
                    <a:pt x="230" y="275"/>
                  </a:lnTo>
                  <a:lnTo>
                    <a:pt x="235" y="275"/>
                  </a:lnTo>
                  <a:lnTo>
                    <a:pt x="240" y="275"/>
                  </a:lnTo>
                  <a:lnTo>
                    <a:pt x="245" y="275"/>
                  </a:lnTo>
                  <a:lnTo>
                    <a:pt x="250" y="275"/>
                  </a:lnTo>
                  <a:lnTo>
                    <a:pt x="255" y="274"/>
                  </a:lnTo>
                  <a:lnTo>
                    <a:pt x="261" y="273"/>
                  </a:lnTo>
                  <a:lnTo>
                    <a:pt x="267" y="271"/>
                  </a:lnTo>
                  <a:lnTo>
                    <a:pt x="274" y="270"/>
                  </a:lnTo>
                  <a:lnTo>
                    <a:pt x="314" y="253"/>
                  </a:lnTo>
                  <a:lnTo>
                    <a:pt x="355" y="237"/>
                  </a:lnTo>
                  <a:lnTo>
                    <a:pt x="395" y="220"/>
                  </a:lnTo>
                  <a:lnTo>
                    <a:pt x="436" y="203"/>
                  </a:lnTo>
                  <a:lnTo>
                    <a:pt x="476" y="186"/>
                  </a:lnTo>
                  <a:lnTo>
                    <a:pt x="518" y="169"/>
                  </a:lnTo>
                  <a:lnTo>
                    <a:pt x="559" y="151"/>
                  </a:lnTo>
                  <a:lnTo>
                    <a:pt x="600" y="134"/>
                  </a:lnTo>
                  <a:lnTo>
                    <a:pt x="640" y="119"/>
                  </a:lnTo>
                  <a:lnTo>
                    <a:pt x="682" y="102"/>
                  </a:lnTo>
                  <a:lnTo>
                    <a:pt x="723" y="84"/>
                  </a:lnTo>
                  <a:lnTo>
                    <a:pt x="764" y="67"/>
                  </a:lnTo>
                  <a:lnTo>
                    <a:pt x="806" y="50"/>
                  </a:lnTo>
                  <a:lnTo>
                    <a:pt x="847" y="33"/>
                  </a:lnTo>
                  <a:lnTo>
                    <a:pt x="889" y="17"/>
                  </a:lnTo>
                  <a:lnTo>
                    <a:pt x="930" y="0"/>
                  </a:lnTo>
                  <a:lnTo>
                    <a:pt x="934" y="16"/>
                  </a:lnTo>
                  <a:lnTo>
                    <a:pt x="940" y="30"/>
                  </a:lnTo>
                  <a:lnTo>
                    <a:pt x="948" y="43"/>
                  </a:lnTo>
                  <a:lnTo>
                    <a:pt x="960" y="59"/>
                  </a:lnTo>
                  <a:lnTo>
                    <a:pt x="971" y="67"/>
                  </a:lnTo>
                  <a:lnTo>
                    <a:pt x="977" y="72"/>
                  </a:lnTo>
                  <a:lnTo>
                    <a:pt x="980" y="76"/>
                  </a:lnTo>
                  <a:lnTo>
                    <a:pt x="981" y="79"/>
                  </a:lnTo>
                  <a:lnTo>
                    <a:pt x="977" y="80"/>
                  </a:lnTo>
                  <a:lnTo>
                    <a:pt x="973" y="83"/>
                  </a:lnTo>
                  <a:lnTo>
                    <a:pt x="967" y="84"/>
                  </a:lnTo>
                  <a:lnTo>
                    <a:pt x="963" y="87"/>
                  </a:lnTo>
                  <a:lnTo>
                    <a:pt x="957" y="74"/>
                  </a:lnTo>
                  <a:lnTo>
                    <a:pt x="954" y="67"/>
                  </a:lnTo>
                  <a:lnTo>
                    <a:pt x="951" y="64"/>
                  </a:lnTo>
                  <a:lnTo>
                    <a:pt x="950" y="64"/>
                  </a:lnTo>
                  <a:lnTo>
                    <a:pt x="953" y="74"/>
                  </a:lnTo>
                  <a:lnTo>
                    <a:pt x="954" y="83"/>
                  </a:lnTo>
                  <a:lnTo>
                    <a:pt x="951" y="89"/>
                  </a:lnTo>
                  <a:lnTo>
                    <a:pt x="943" y="94"/>
                  </a:lnTo>
                  <a:lnTo>
                    <a:pt x="936" y="79"/>
                  </a:lnTo>
                  <a:lnTo>
                    <a:pt x="928" y="63"/>
                  </a:lnTo>
                  <a:lnTo>
                    <a:pt x="921" y="49"/>
                  </a:lnTo>
                  <a:lnTo>
                    <a:pt x="914" y="33"/>
                  </a:lnTo>
                  <a:lnTo>
                    <a:pt x="913" y="33"/>
                  </a:lnTo>
                  <a:lnTo>
                    <a:pt x="913" y="32"/>
                  </a:lnTo>
                  <a:lnTo>
                    <a:pt x="913" y="32"/>
                  </a:lnTo>
                  <a:lnTo>
                    <a:pt x="911" y="32"/>
                  </a:lnTo>
                  <a:lnTo>
                    <a:pt x="914" y="40"/>
                  </a:lnTo>
                  <a:lnTo>
                    <a:pt x="918" y="54"/>
                  </a:lnTo>
                  <a:lnTo>
                    <a:pt x="926" y="73"/>
                  </a:lnTo>
                  <a:lnTo>
                    <a:pt x="933" y="99"/>
                  </a:lnTo>
                  <a:lnTo>
                    <a:pt x="927" y="100"/>
                  </a:lnTo>
                  <a:lnTo>
                    <a:pt x="923" y="103"/>
                  </a:lnTo>
                  <a:lnTo>
                    <a:pt x="918" y="104"/>
                  </a:lnTo>
                  <a:lnTo>
                    <a:pt x="914" y="107"/>
                  </a:lnTo>
                  <a:lnTo>
                    <a:pt x="910" y="97"/>
                  </a:lnTo>
                  <a:lnTo>
                    <a:pt x="906" y="86"/>
                  </a:lnTo>
                  <a:lnTo>
                    <a:pt x="901" y="76"/>
                  </a:lnTo>
                  <a:lnTo>
                    <a:pt x="897" y="66"/>
                  </a:lnTo>
                  <a:lnTo>
                    <a:pt x="896" y="66"/>
                  </a:lnTo>
                  <a:lnTo>
                    <a:pt x="894" y="66"/>
                  </a:lnTo>
                  <a:lnTo>
                    <a:pt x="893" y="66"/>
                  </a:lnTo>
                  <a:lnTo>
                    <a:pt x="891" y="66"/>
                  </a:lnTo>
                  <a:lnTo>
                    <a:pt x="896" y="77"/>
                  </a:lnTo>
                  <a:lnTo>
                    <a:pt x="898" y="87"/>
                  </a:lnTo>
                  <a:lnTo>
                    <a:pt x="903" y="99"/>
                  </a:lnTo>
                  <a:lnTo>
                    <a:pt x="906" y="109"/>
                  </a:lnTo>
                  <a:lnTo>
                    <a:pt x="904" y="111"/>
                  </a:lnTo>
                  <a:lnTo>
                    <a:pt x="901" y="113"/>
                  </a:lnTo>
                  <a:lnTo>
                    <a:pt x="896" y="114"/>
                  </a:lnTo>
                  <a:lnTo>
                    <a:pt x="887" y="116"/>
                  </a:lnTo>
                  <a:lnTo>
                    <a:pt x="883" y="106"/>
                  </a:lnTo>
                  <a:lnTo>
                    <a:pt x="879" y="96"/>
                  </a:lnTo>
                  <a:lnTo>
                    <a:pt x="873" y="87"/>
                  </a:lnTo>
                  <a:lnTo>
                    <a:pt x="869" y="82"/>
                  </a:lnTo>
                  <a:lnTo>
                    <a:pt x="871" y="92"/>
                  </a:lnTo>
                  <a:lnTo>
                    <a:pt x="873" y="102"/>
                  </a:lnTo>
                  <a:lnTo>
                    <a:pt x="876" y="111"/>
                  </a:lnTo>
                  <a:lnTo>
                    <a:pt x="877" y="121"/>
                  </a:lnTo>
                  <a:lnTo>
                    <a:pt x="871" y="124"/>
                  </a:lnTo>
                  <a:lnTo>
                    <a:pt x="867" y="127"/>
                  </a:lnTo>
                  <a:lnTo>
                    <a:pt x="863" y="127"/>
                  </a:lnTo>
                  <a:lnTo>
                    <a:pt x="856" y="129"/>
                  </a:lnTo>
                  <a:lnTo>
                    <a:pt x="851" y="119"/>
                  </a:lnTo>
                  <a:lnTo>
                    <a:pt x="847" y="109"/>
                  </a:lnTo>
                  <a:lnTo>
                    <a:pt x="843" y="100"/>
                  </a:lnTo>
                  <a:lnTo>
                    <a:pt x="840" y="90"/>
                  </a:lnTo>
                  <a:lnTo>
                    <a:pt x="839" y="90"/>
                  </a:lnTo>
                  <a:lnTo>
                    <a:pt x="837" y="90"/>
                  </a:lnTo>
                  <a:lnTo>
                    <a:pt x="836" y="92"/>
                  </a:lnTo>
                  <a:lnTo>
                    <a:pt x="834" y="92"/>
                  </a:lnTo>
                  <a:lnTo>
                    <a:pt x="837" y="102"/>
                  </a:lnTo>
                  <a:lnTo>
                    <a:pt x="841" y="113"/>
                  </a:lnTo>
                  <a:lnTo>
                    <a:pt x="844" y="123"/>
                  </a:lnTo>
                  <a:lnTo>
                    <a:pt x="847" y="134"/>
                  </a:lnTo>
                  <a:lnTo>
                    <a:pt x="841" y="136"/>
                  </a:lnTo>
                  <a:lnTo>
                    <a:pt x="836" y="137"/>
                  </a:lnTo>
                  <a:lnTo>
                    <a:pt x="831" y="140"/>
                  </a:lnTo>
                  <a:lnTo>
                    <a:pt x="826" y="141"/>
                  </a:lnTo>
                  <a:lnTo>
                    <a:pt x="820" y="130"/>
                  </a:lnTo>
                  <a:lnTo>
                    <a:pt x="814" y="117"/>
                  </a:lnTo>
                  <a:lnTo>
                    <a:pt x="807" y="106"/>
                  </a:lnTo>
                  <a:lnTo>
                    <a:pt x="801" y="93"/>
                  </a:lnTo>
                  <a:lnTo>
                    <a:pt x="800" y="93"/>
                  </a:lnTo>
                  <a:lnTo>
                    <a:pt x="799" y="93"/>
                  </a:lnTo>
                  <a:lnTo>
                    <a:pt x="797" y="93"/>
                  </a:lnTo>
                  <a:lnTo>
                    <a:pt x="796" y="93"/>
                  </a:lnTo>
                  <a:lnTo>
                    <a:pt x="801" y="106"/>
                  </a:lnTo>
                  <a:lnTo>
                    <a:pt x="807" y="119"/>
                  </a:lnTo>
                  <a:lnTo>
                    <a:pt x="811" y="131"/>
                  </a:lnTo>
                  <a:lnTo>
                    <a:pt x="817" y="146"/>
                  </a:lnTo>
                  <a:lnTo>
                    <a:pt x="816" y="147"/>
                  </a:lnTo>
                  <a:lnTo>
                    <a:pt x="813" y="149"/>
                  </a:lnTo>
                  <a:lnTo>
                    <a:pt x="807" y="151"/>
                  </a:lnTo>
                  <a:lnTo>
                    <a:pt x="794" y="156"/>
                  </a:lnTo>
                  <a:lnTo>
                    <a:pt x="790" y="146"/>
                  </a:lnTo>
                  <a:lnTo>
                    <a:pt x="786" y="134"/>
                  </a:lnTo>
                  <a:lnTo>
                    <a:pt x="782" y="124"/>
                  </a:lnTo>
                  <a:lnTo>
                    <a:pt x="776" y="114"/>
                  </a:lnTo>
                  <a:lnTo>
                    <a:pt x="774" y="114"/>
                  </a:lnTo>
                  <a:lnTo>
                    <a:pt x="773" y="114"/>
                  </a:lnTo>
                  <a:lnTo>
                    <a:pt x="772" y="114"/>
                  </a:lnTo>
                  <a:lnTo>
                    <a:pt x="770" y="113"/>
                  </a:lnTo>
                  <a:lnTo>
                    <a:pt x="774" y="124"/>
                  </a:lnTo>
                  <a:lnTo>
                    <a:pt x="779" y="136"/>
                  </a:lnTo>
                  <a:lnTo>
                    <a:pt x="782" y="147"/>
                  </a:lnTo>
                  <a:lnTo>
                    <a:pt x="786" y="159"/>
                  </a:lnTo>
                  <a:lnTo>
                    <a:pt x="780" y="163"/>
                  </a:lnTo>
                  <a:lnTo>
                    <a:pt x="773" y="166"/>
                  </a:lnTo>
                  <a:lnTo>
                    <a:pt x="764" y="169"/>
                  </a:lnTo>
                  <a:lnTo>
                    <a:pt x="759" y="169"/>
                  </a:lnTo>
                  <a:lnTo>
                    <a:pt x="756" y="164"/>
                  </a:lnTo>
                  <a:lnTo>
                    <a:pt x="753" y="159"/>
                  </a:lnTo>
                  <a:lnTo>
                    <a:pt x="749" y="147"/>
                  </a:lnTo>
                  <a:lnTo>
                    <a:pt x="740" y="126"/>
                  </a:lnTo>
                  <a:lnTo>
                    <a:pt x="739" y="126"/>
                  </a:lnTo>
                  <a:lnTo>
                    <a:pt x="737" y="126"/>
                  </a:lnTo>
                  <a:lnTo>
                    <a:pt x="736" y="126"/>
                  </a:lnTo>
                  <a:lnTo>
                    <a:pt x="734" y="126"/>
                  </a:lnTo>
                  <a:lnTo>
                    <a:pt x="742" y="147"/>
                  </a:lnTo>
                  <a:lnTo>
                    <a:pt x="746" y="160"/>
                  </a:lnTo>
                  <a:lnTo>
                    <a:pt x="747" y="167"/>
                  </a:lnTo>
                  <a:lnTo>
                    <a:pt x="749" y="176"/>
                  </a:lnTo>
                  <a:lnTo>
                    <a:pt x="744" y="177"/>
                  </a:lnTo>
                  <a:lnTo>
                    <a:pt x="739" y="178"/>
                  </a:lnTo>
                  <a:lnTo>
                    <a:pt x="734" y="181"/>
                  </a:lnTo>
                  <a:lnTo>
                    <a:pt x="729" y="183"/>
                  </a:lnTo>
                  <a:lnTo>
                    <a:pt x="724" y="173"/>
                  </a:lnTo>
                  <a:lnTo>
                    <a:pt x="719" y="161"/>
                  </a:lnTo>
                  <a:lnTo>
                    <a:pt x="713" y="151"/>
                  </a:lnTo>
                  <a:lnTo>
                    <a:pt x="707" y="146"/>
                  </a:lnTo>
                  <a:lnTo>
                    <a:pt x="710" y="159"/>
                  </a:lnTo>
                  <a:lnTo>
                    <a:pt x="713" y="169"/>
                  </a:lnTo>
                  <a:lnTo>
                    <a:pt x="716" y="176"/>
                  </a:lnTo>
                  <a:lnTo>
                    <a:pt x="720" y="187"/>
                  </a:lnTo>
                  <a:lnTo>
                    <a:pt x="717" y="190"/>
                  </a:lnTo>
                  <a:lnTo>
                    <a:pt x="713" y="191"/>
                  </a:lnTo>
                  <a:lnTo>
                    <a:pt x="707" y="193"/>
                  </a:lnTo>
                  <a:lnTo>
                    <a:pt x="699" y="196"/>
                  </a:lnTo>
                  <a:lnTo>
                    <a:pt x="690" y="177"/>
                  </a:lnTo>
                  <a:lnTo>
                    <a:pt x="685" y="167"/>
                  </a:lnTo>
                  <a:lnTo>
                    <a:pt x="682" y="163"/>
                  </a:lnTo>
                  <a:lnTo>
                    <a:pt x="679" y="160"/>
                  </a:lnTo>
                  <a:lnTo>
                    <a:pt x="679" y="167"/>
                  </a:lnTo>
                  <a:lnTo>
                    <a:pt x="682" y="177"/>
                  </a:lnTo>
                  <a:lnTo>
                    <a:pt x="685" y="188"/>
                  </a:lnTo>
                  <a:lnTo>
                    <a:pt x="687" y="200"/>
                  </a:lnTo>
                  <a:lnTo>
                    <a:pt x="682" y="201"/>
                  </a:lnTo>
                  <a:lnTo>
                    <a:pt x="677" y="204"/>
                  </a:lnTo>
                  <a:lnTo>
                    <a:pt x="672" y="206"/>
                  </a:lnTo>
                  <a:lnTo>
                    <a:pt x="666" y="208"/>
                  </a:lnTo>
                  <a:lnTo>
                    <a:pt x="662" y="198"/>
                  </a:lnTo>
                  <a:lnTo>
                    <a:pt x="657" y="188"/>
                  </a:lnTo>
                  <a:lnTo>
                    <a:pt x="653" y="177"/>
                  </a:lnTo>
                  <a:lnTo>
                    <a:pt x="647" y="167"/>
                  </a:lnTo>
                  <a:lnTo>
                    <a:pt x="646" y="167"/>
                  </a:lnTo>
                  <a:lnTo>
                    <a:pt x="645" y="166"/>
                  </a:lnTo>
                  <a:lnTo>
                    <a:pt x="643" y="166"/>
                  </a:lnTo>
                  <a:lnTo>
                    <a:pt x="642" y="166"/>
                  </a:lnTo>
                  <a:lnTo>
                    <a:pt x="646" y="177"/>
                  </a:lnTo>
                  <a:lnTo>
                    <a:pt x="650" y="188"/>
                  </a:lnTo>
                  <a:lnTo>
                    <a:pt x="653" y="201"/>
                  </a:lnTo>
                  <a:lnTo>
                    <a:pt x="657" y="213"/>
                  </a:lnTo>
                  <a:lnTo>
                    <a:pt x="650" y="216"/>
                  </a:lnTo>
                  <a:lnTo>
                    <a:pt x="643" y="218"/>
                  </a:lnTo>
                  <a:lnTo>
                    <a:pt x="637" y="221"/>
                  </a:lnTo>
                  <a:lnTo>
                    <a:pt x="630" y="224"/>
                  </a:lnTo>
                  <a:lnTo>
                    <a:pt x="622" y="206"/>
                  </a:lnTo>
                  <a:lnTo>
                    <a:pt x="616" y="196"/>
                  </a:lnTo>
                  <a:lnTo>
                    <a:pt x="612" y="190"/>
                  </a:lnTo>
                  <a:lnTo>
                    <a:pt x="609" y="184"/>
                  </a:lnTo>
                  <a:lnTo>
                    <a:pt x="610" y="194"/>
                  </a:lnTo>
                  <a:lnTo>
                    <a:pt x="613" y="206"/>
                  </a:lnTo>
                  <a:lnTo>
                    <a:pt x="616" y="216"/>
                  </a:lnTo>
                  <a:lnTo>
                    <a:pt x="619" y="227"/>
                  </a:lnTo>
                  <a:lnTo>
                    <a:pt x="613" y="230"/>
                  </a:lnTo>
                  <a:lnTo>
                    <a:pt x="608" y="233"/>
                  </a:lnTo>
                  <a:lnTo>
                    <a:pt x="600" y="236"/>
                  </a:lnTo>
                  <a:lnTo>
                    <a:pt x="595" y="238"/>
                  </a:lnTo>
                  <a:lnTo>
                    <a:pt x="590" y="230"/>
                  </a:lnTo>
                  <a:lnTo>
                    <a:pt x="586" y="221"/>
                  </a:lnTo>
                  <a:lnTo>
                    <a:pt x="580" y="213"/>
                  </a:lnTo>
                  <a:lnTo>
                    <a:pt x="576" y="206"/>
                  </a:lnTo>
                  <a:lnTo>
                    <a:pt x="575" y="206"/>
                  </a:lnTo>
                  <a:lnTo>
                    <a:pt x="575" y="206"/>
                  </a:lnTo>
                  <a:lnTo>
                    <a:pt x="573" y="206"/>
                  </a:lnTo>
                  <a:lnTo>
                    <a:pt x="572" y="207"/>
                  </a:lnTo>
                  <a:lnTo>
                    <a:pt x="578" y="223"/>
                  </a:lnTo>
                  <a:lnTo>
                    <a:pt x="580" y="231"/>
                  </a:lnTo>
                  <a:lnTo>
                    <a:pt x="582" y="237"/>
                  </a:lnTo>
                  <a:lnTo>
                    <a:pt x="582" y="243"/>
                  </a:lnTo>
                  <a:lnTo>
                    <a:pt x="580" y="244"/>
                  </a:lnTo>
                  <a:lnTo>
                    <a:pt x="578" y="244"/>
                  </a:lnTo>
                  <a:lnTo>
                    <a:pt x="576" y="245"/>
                  </a:lnTo>
                  <a:lnTo>
                    <a:pt x="573" y="247"/>
                  </a:lnTo>
                  <a:lnTo>
                    <a:pt x="560" y="224"/>
                  </a:lnTo>
                  <a:lnTo>
                    <a:pt x="555" y="211"/>
                  </a:lnTo>
                  <a:lnTo>
                    <a:pt x="550" y="207"/>
                  </a:lnTo>
                  <a:lnTo>
                    <a:pt x="549" y="206"/>
                  </a:lnTo>
                  <a:lnTo>
                    <a:pt x="552" y="216"/>
                  </a:lnTo>
                  <a:lnTo>
                    <a:pt x="556" y="228"/>
                  </a:lnTo>
                  <a:lnTo>
                    <a:pt x="560" y="241"/>
                  </a:lnTo>
                  <a:lnTo>
                    <a:pt x="563" y="251"/>
                  </a:lnTo>
                  <a:lnTo>
                    <a:pt x="559" y="253"/>
                  </a:lnTo>
                  <a:lnTo>
                    <a:pt x="555" y="254"/>
                  </a:lnTo>
                  <a:lnTo>
                    <a:pt x="550" y="257"/>
                  </a:lnTo>
                  <a:lnTo>
                    <a:pt x="546" y="258"/>
                  </a:lnTo>
                  <a:lnTo>
                    <a:pt x="540" y="245"/>
                  </a:lnTo>
                  <a:lnTo>
                    <a:pt x="535" y="233"/>
                  </a:lnTo>
                  <a:lnTo>
                    <a:pt x="529" y="220"/>
                  </a:lnTo>
                  <a:lnTo>
                    <a:pt x="523" y="207"/>
                  </a:lnTo>
                  <a:lnTo>
                    <a:pt x="522" y="208"/>
                  </a:lnTo>
                  <a:lnTo>
                    <a:pt x="522" y="208"/>
                  </a:lnTo>
                  <a:lnTo>
                    <a:pt x="521" y="208"/>
                  </a:lnTo>
                  <a:lnTo>
                    <a:pt x="519" y="208"/>
                  </a:lnTo>
                  <a:lnTo>
                    <a:pt x="522" y="223"/>
                  </a:lnTo>
                  <a:lnTo>
                    <a:pt x="526" y="236"/>
                  </a:lnTo>
                  <a:lnTo>
                    <a:pt x="531" y="248"/>
                  </a:lnTo>
                  <a:lnTo>
                    <a:pt x="535" y="263"/>
                  </a:lnTo>
                  <a:lnTo>
                    <a:pt x="533" y="264"/>
                  </a:lnTo>
                  <a:lnTo>
                    <a:pt x="531" y="265"/>
                  </a:lnTo>
                  <a:lnTo>
                    <a:pt x="525" y="268"/>
                  </a:lnTo>
                  <a:lnTo>
                    <a:pt x="516" y="271"/>
                  </a:lnTo>
                  <a:lnTo>
                    <a:pt x="512" y="261"/>
                  </a:lnTo>
                  <a:lnTo>
                    <a:pt x="506" y="247"/>
                  </a:lnTo>
                  <a:lnTo>
                    <a:pt x="501" y="236"/>
                  </a:lnTo>
                  <a:lnTo>
                    <a:pt x="496" y="228"/>
                  </a:lnTo>
                  <a:lnTo>
                    <a:pt x="498" y="238"/>
                  </a:lnTo>
                  <a:lnTo>
                    <a:pt x="499" y="245"/>
                  </a:lnTo>
                  <a:lnTo>
                    <a:pt x="502" y="257"/>
                  </a:lnTo>
                  <a:lnTo>
                    <a:pt x="508" y="274"/>
                  </a:lnTo>
                  <a:lnTo>
                    <a:pt x="503" y="277"/>
                  </a:lnTo>
                  <a:lnTo>
                    <a:pt x="498" y="278"/>
                  </a:lnTo>
                  <a:lnTo>
                    <a:pt x="492" y="281"/>
                  </a:lnTo>
                  <a:lnTo>
                    <a:pt x="486" y="284"/>
                  </a:lnTo>
                  <a:lnTo>
                    <a:pt x="478" y="263"/>
                  </a:lnTo>
                  <a:lnTo>
                    <a:pt x="472" y="251"/>
                  </a:lnTo>
                  <a:lnTo>
                    <a:pt x="469" y="247"/>
                  </a:lnTo>
                  <a:lnTo>
                    <a:pt x="466" y="244"/>
                  </a:lnTo>
                  <a:lnTo>
                    <a:pt x="465" y="245"/>
                  </a:lnTo>
                  <a:lnTo>
                    <a:pt x="465" y="245"/>
                  </a:lnTo>
                  <a:lnTo>
                    <a:pt x="463" y="245"/>
                  </a:lnTo>
                  <a:lnTo>
                    <a:pt x="463" y="245"/>
                  </a:lnTo>
                  <a:lnTo>
                    <a:pt x="466" y="255"/>
                  </a:lnTo>
                  <a:lnTo>
                    <a:pt x="469" y="265"/>
                  </a:lnTo>
                  <a:lnTo>
                    <a:pt x="472" y="277"/>
                  </a:lnTo>
                  <a:lnTo>
                    <a:pt x="475" y="287"/>
                  </a:lnTo>
                  <a:lnTo>
                    <a:pt x="471" y="288"/>
                  </a:lnTo>
                  <a:lnTo>
                    <a:pt x="468" y="290"/>
                  </a:lnTo>
                  <a:lnTo>
                    <a:pt x="465" y="293"/>
                  </a:lnTo>
                  <a:lnTo>
                    <a:pt x="462" y="294"/>
                  </a:lnTo>
                  <a:lnTo>
                    <a:pt x="458" y="287"/>
                  </a:lnTo>
                  <a:lnTo>
                    <a:pt x="455" y="278"/>
                  </a:lnTo>
                  <a:lnTo>
                    <a:pt x="452" y="271"/>
                  </a:lnTo>
                  <a:lnTo>
                    <a:pt x="448" y="264"/>
                  </a:lnTo>
                  <a:lnTo>
                    <a:pt x="446" y="264"/>
                  </a:lnTo>
                  <a:lnTo>
                    <a:pt x="445" y="264"/>
                  </a:lnTo>
                  <a:lnTo>
                    <a:pt x="444" y="264"/>
                  </a:lnTo>
                  <a:lnTo>
                    <a:pt x="442" y="264"/>
                  </a:lnTo>
                  <a:lnTo>
                    <a:pt x="445" y="273"/>
                  </a:lnTo>
                  <a:lnTo>
                    <a:pt x="446" y="280"/>
                  </a:lnTo>
                  <a:lnTo>
                    <a:pt x="449" y="288"/>
                  </a:lnTo>
                  <a:lnTo>
                    <a:pt x="451" y="297"/>
                  </a:lnTo>
                  <a:lnTo>
                    <a:pt x="448" y="300"/>
                  </a:lnTo>
                  <a:lnTo>
                    <a:pt x="445" y="301"/>
                  </a:lnTo>
                  <a:lnTo>
                    <a:pt x="441" y="302"/>
                  </a:lnTo>
                  <a:lnTo>
                    <a:pt x="434" y="305"/>
                  </a:lnTo>
                  <a:lnTo>
                    <a:pt x="428" y="294"/>
                  </a:lnTo>
                  <a:lnTo>
                    <a:pt x="424" y="283"/>
                  </a:lnTo>
                  <a:lnTo>
                    <a:pt x="419" y="273"/>
                  </a:lnTo>
                  <a:lnTo>
                    <a:pt x="415" y="261"/>
                  </a:lnTo>
                  <a:lnTo>
                    <a:pt x="414" y="261"/>
                  </a:lnTo>
                  <a:lnTo>
                    <a:pt x="414" y="261"/>
                  </a:lnTo>
                  <a:lnTo>
                    <a:pt x="412" y="261"/>
                  </a:lnTo>
                  <a:lnTo>
                    <a:pt x="411" y="260"/>
                  </a:lnTo>
                  <a:lnTo>
                    <a:pt x="414" y="271"/>
                  </a:lnTo>
                  <a:lnTo>
                    <a:pt x="418" y="284"/>
                  </a:lnTo>
                  <a:lnTo>
                    <a:pt x="421" y="295"/>
                  </a:lnTo>
                  <a:lnTo>
                    <a:pt x="424" y="307"/>
                  </a:lnTo>
                  <a:lnTo>
                    <a:pt x="419" y="310"/>
                  </a:lnTo>
                  <a:lnTo>
                    <a:pt x="416" y="311"/>
                  </a:lnTo>
                  <a:lnTo>
                    <a:pt x="412" y="312"/>
                  </a:lnTo>
                  <a:lnTo>
                    <a:pt x="405" y="314"/>
                  </a:lnTo>
                  <a:lnTo>
                    <a:pt x="401" y="307"/>
                  </a:lnTo>
                  <a:lnTo>
                    <a:pt x="395" y="294"/>
                  </a:lnTo>
                  <a:lnTo>
                    <a:pt x="388" y="283"/>
                  </a:lnTo>
                  <a:lnTo>
                    <a:pt x="384" y="275"/>
                  </a:lnTo>
                  <a:lnTo>
                    <a:pt x="386" y="290"/>
                  </a:lnTo>
                  <a:lnTo>
                    <a:pt x="389" y="300"/>
                  </a:lnTo>
                  <a:lnTo>
                    <a:pt x="392" y="308"/>
                  </a:lnTo>
                  <a:lnTo>
                    <a:pt x="395" y="320"/>
                  </a:lnTo>
                  <a:lnTo>
                    <a:pt x="389" y="321"/>
                  </a:lnTo>
                  <a:lnTo>
                    <a:pt x="385" y="324"/>
                  </a:lnTo>
                  <a:lnTo>
                    <a:pt x="379" y="325"/>
                  </a:lnTo>
                  <a:lnTo>
                    <a:pt x="374" y="327"/>
                  </a:lnTo>
                  <a:lnTo>
                    <a:pt x="371" y="317"/>
                  </a:lnTo>
                  <a:lnTo>
                    <a:pt x="366" y="308"/>
                  </a:lnTo>
                  <a:lnTo>
                    <a:pt x="362" y="298"/>
                  </a:lnTo>
                  <a:lnTo>
                    <a:pt x="358" y="290"/>
                  </a:lnTo>
                  <a:lnTo>
                    <a:pt x="356" y="288"/>
                  </a:lnTo>
                  <a:lnTo>
                    <a:pt x="355" y="288"/>
                  </a:lnTo>
                  <a:lnTo>
                    <a:pt x="354" y="288"/>
                  </a:lnTo>
                  <a:lnTo>
                    <a:pt x="352" y="288"/>
                  </a:lnTo>
                  <a:lnTo>
                    <a:pt x="355" y="300"/>
                  </a:lnTo>
                  <a:lnTo>
                    <a:pt x="359" y="310"/>
                  </a:lnTo>
                  <a:lnTo>
                    <a:pt x="362" y="321"/>
                  </a:lnTo>
                  <a:lnTo>
                    <a:pt x="365" y="332"/>
                  </a:lnTo>
                  <a:lnTo>
                    <a:pt x="362" y="334"/>
                  </a:lnTo>
                  <a:lnTo>
                    <a:pt x="361" y="334"/>
                  </a:lnTo>
                  <a:lnTo>
                    <a:pt x="358" y="335"/>
                  </a:lnTo>
                  <a:lnTo>
                    <a:pt x="354" y="337"/>
                  </a:lnTo>
                  <a:lnTo>
                    <a:pt x="348" y="327"/>
                  </a:lnTo>
                  <a:lnTo>
                    <a:pt x="344" y="317"/>
                  </a:lnTo>
                  <a:lnTo>
                    <a:pt x="339" y="307"/>
                  </a:lnTo>
                  <a:lnTo>
                    <a:pt x="337" y="298"/>
                  </a:lnTo>
                  <a:lnTo>
                    <a:pt x="335" y="298"/>
                  </a:lnTo>
                  <a:lnTo>
                    <a:pt x="335" y="297"/>
                  </a:lnTo>
                  <a:lnTo>
                    <a:pt x="334" y="297"/>
                  </a:lnTo>
                  <a:lnTo>
                    <a:pt x="334" y="297"/>
                  </a:lnTo>
                  <a:lnTo>
                    <a:pt x="337" y="308"/>
                  </a:lnTo>
                  <a:lnTo>
                    <a:pt x="338" y="318"/>
                  </a:lnTo>
                  <a:lnTo>
                    <a:pt x="341" y="330"/>
                  </a:lnTo>
                  <a:lnTo>
                    <a:pt x="344" y="340"/>
                  </a:lnTo>
                  <a:lnTo>
                    <a:pt x="339" y="341"/>
                  </a:lnTo>
                  <a:lnTo>
                    <a:pt x="335" y="344"/>
                  </a:lnTo>
                  <a:lnTo>
                    <a:pt x="329" y="345"/>
                  </a:lnTo>
                  <a:lnTo>
                    <a:pt x="325" y="348"/>
                  </a:lnTo>
                  <a:lnTo>
                    <a:pt x="321" y="338"/>
                  </a:lnTo>
                  <a:lnTo>
                    <a:pt x="317" y="328"/>
                  </a:lnTo>
                  <a:lnTo>
                    <a:pt x="312" y="318"/>
                  </a:lnTo>
                  <a:lnTo>
                    <a:pt x="308" y="308"/>
                  </a:lnTo>
                  <a:lnTo>
                    <a:pt x="307" y="308"/>
                  </a:lnTo>
                  <a:lnTo>
                    <a:pt x="307" y="308"/>
                  </a:lnTo>
                  <a:lnTo>
                    <a:pt x="305" y="308"/>
                  </a:lnTo>
                  <a:lnTo>
                    <a:pt x="304" y="310"/>
                  </a:lnTo>
                  <a:lnTo>
                    <a:pt x="311" y="331"/>
                  </a:lnTo>
                  <a:lnTo>
                    <a:pt x="314" y="342"/>
                  </a:lnTo>
                  <a:lnTo>
                    <a:pt x="315" y="348"/>
                  </a:lnTo>
                  <a:lnTo>
                    <a:pt x="317" y="352"/>
                  </a:lnTo>
                  <a:lnTo>
                    <a:pt x="314" y="355"/>
                  </a:lnTo>
                  <a:lnTo>
                    <a:pt x="309" y="357"/>
                  </a:lnTo>
                  <a:lnTo>
                    <a:pt x="304" y="357"/>
                  </a:lnTo>
                  <a:lnTo>
                    <a:pt x="294" y="358"/>
                  </a:lnTo>
                  <a:lnTo>
                    <a:pt x="291" y="350"/>
                  </a:lnTo>
                  <a:lnTo>
                    <a:pt x="287" y="341"/>
                  </a:lnTo>
                  <a:lnTo>
                    <a:pt x="282" y="332"/>
                  </a:lnTo>
                  <a:lnTo>
                    <a:pt x="278" y="324"/>
                  </a:lnTo>
                  <a:lnTo>
                    <a:pt x="277" y="322"/>
                  </a:lnTo>
                  <a:lnTo>
                    <a:pt x="277" y="322"/>
                  </a:lnTo>
                  <a:lnTo>
                    <a:pt x="275" y="322"/>
                  </a:lnTo>
                  <a:lnTo>
                    <a:pt x="274" y="322"/>
                  </a:lnTo>
                  <a:lnTo>
                    <a:pt x="279" y="342"/>
                  </a:lnTo>
                  <a:lnTo>
                    <a:pt x="284" y="355"/>
                  </a:lnTo>
                  <a:lnTo>
                    <a:pt x="281" y="364"/>
                  </a:lnTo>
                  <a:lnTo>
                    <a:pt x="268" y="372"/>
                  </a:lnTo>
                  <a:lnTo>
                    <a:pt x="264" y="362"/>
                  </a:lnTo>
                  <a:lnTo>
                    <a:pt x="260" y="352"/>
                  </a:lnTo>
                  <a:lnTo>
                    <a:pt x="255" y="344"/>
                  </a:lnTo>
                  <a:lnTo>
                    <a:pt x="251" y="337"/>
                  </a:lnTo>
                  <a:lnTo>
                    <a:pt x="251" y="335"/>
                  </a:lnTo>
                  <a:lnTo>
                    <a:pt x="250" y="335"/>
                  </a:lnTo>
                  <a:lnTo>
                    <a:pt x="250" y="335"/>
                  </a:lnTo>
                  <a:lnTo>
                    <a:pt x="248" y="337"/>
                  </a:lnTo>
                  <a:lnTo>
                    <a:pt x="250" y="345"/>
                  </a:lnTo>
                  <a:lnTo>
                    <a:pt x="251" y="355"/>
                  </a:lnTo>
                  <a:lnTo>
                    <a:pt x="254" y="365"/>
                  </a:lnTo>
                  <a:lnTo>
                    <a:pt x="258" y="377"/>
                  </a:lnTo>
                  <a:lnTo>
                    <a:pt x="254" y="378"/>
                  </a:lnTo>
                  <a:lnTo>
                    <a:pt x="250" y="379"/>
                  </a:lnTo>
                  <a:lnTo>
                    <a:pt x="245" y="381"/>
                  </a:lnTo>
                  <a:lnTo>
                    <a:pt x="241" y="382"/>
                  </a:lnTo>
                  <a:lnTo>
                    <a:pt x="235" y="371"/>
                  </a:lnTo>
                  <a:lnTo>
                    <a:pt x="230" y="358"/>
                  </a:lnTo>
                  <a:lnTo>
                    <a:pt x="224" y="347"/>
                  </a:lnTo>
                  <a:lnTo>
                    <a:pt x="220" y="335"/>
                  </a:lnTo>
                  <a:lnTo>
                    <a:pt x="218" y="335"/>
                  </a:lnTo>
                  <a:lnTo>
                    <a:pt x="217" y="335"/>
                  </a:lnTo>
                  <a:lnTo>
                    <a:pt x="215" y="335"/>
                  </a:lnTo>
                  <a:lnTo>
                    <a:pt x="214" y="335"/>
                  </a:lnTo>
                  <a:lnTo>
                    <a:pt x="217" y="348"/>
                  </a:lnTo>
                  <a:lnTo>
                    <a:pt x="221" y="361"/>
                  </a:lnTo>
                  <a:lnTo>
                    <a:pt x="225" y="374"/>
                  </a:lnTo>
                  <a:lnTo>
                    <a:pt x="231" y="387"/>
                  </a:lnTo>
                  <a:lnTo>
                    <a:pt x="227" y="389"/>
                  </a:lnTo>
                  <a:lnTo>
                    <a:pt x="224" y="391"/>
                  </a:lnTo>
                  <a:lnTo>
                    <a:pt x="218" y="392"/>
                  </a:lnTo>
                  <a:lnTo>
                    <a:pt x="211" y="394"/>
                  </a:lnTo>
                  <a:lnTo>
                    <a:pt x="205" y="384"/>
                  </a:lnTo>
                  <a:lnTo>
                    <a:pt x="201" y="372"/>
                  </a:lnTo>
                  <a:lnTo>
                    <a:pt x="195" y="362"/>
                  </a:lnTo>
                  <a:lnTo>
                    <a:pt x="190" y="352"/>
                  </a:lnTo>
                  <a:lnTo>
                    <a:pt x="188" y="352"/>
                  </a:lnTo>
                  <a:lnTo>
                    <a:pt x="188" y="352"/>
                  </a:lnTo>
                  <a:lnTo>
                    <a:pt x="187" y="354"/>
                  </a:lnTo>
                  <a:lnTo>
                    <a:pt x="185" y="354"/>
                  </a:lnTo>
                  <a:lnTo>
                    <a:pt x="188" y="365"/>
                  </a:lnTo>
                  <a:lnTo>
                    <a:pt x="192" y="375"/>
                  </a:lnTo>
                  <a:lnTo>
                    <a:pt x="197" y="387"/>
                  </a:lnTo>
                  <a:lnTo>
                    <a:pt x="201" y="398"/>
                  </a:lnTo>
                  <a:lnTo>
                    <a:pt x="195" y="401"/>
                  </a:lnTo>
                  <a:lnTo>
                    <a:pt x="191" y="402"/>
                  </a:lnTo>
                  <a:lnTo>
                    <a:pt x="185" y="405"/>
                  </a:lnTo>
                  <a:lnTo>
                    <a:pt x="180" y="407"/>
                  </a:lnTo>
                  <a:lnTo>
                    <a:pt x="174" y="395"/>
                  </a:lnTo>
                  <a:lnTo>
                    <a:pt x="170" y="384"/>
                  </a:lnTo>
                  <a:lnTo>
                    <a:pt x="164" y="374"/>
                  </a:lnTo>
                  <a:lnTo>
                    <a:pt x="160" y="362"/>
                  </a:lnTo>
                  <a:lnTo>
                    <a:pt x="158" y="362"/>
                  </a:lnTo>
                  <a:lnTo>
                    <a:pt x="157" y="364"/>
                  </a:lnTo>
                  <a:lnTo>
                    <a:pt x="155" y="365"/>
                  </a:lnTo>
                  <a:lnTo>
                    <a:pt x="154" y="365"/>
                  </a:lnTo>
                  <a:lnTo>
                    <a:pt x="158" y="377"/>
                  </a:lnTo>
                  <a:lnTo>
                    <a:pt x="163" y="388"/>
                  </a:lnTo>
                  <a:lnTo>
                    <a:pt x="167" y="399"/>
                  </a:lnTo>
                  <a:lnTo>
                    <a:pt x="171" y="411"/>
                  </a:lnTo>
                  <a:lnTo>
                    <a:pt x="165" y="414"/>
                  </a:lnTo>
                  <a:lnTo>
                    <a:pt x="161" y="417"/>
                  </a:lnTo>
                  <a:lnTo>
                    <a:pt x="157" y="419"/>
                  </a:lnTo>
                  <a:lnTo>
                    <a:pt x="153" y="422"/>
                  </a:lnTo>
                  <a:lnTo>
                    <a:pt x="138" y="392"/>
                  </a:lnTo>
                  <a:lnTo>
                    <a:pt x="131" y="377"/>
                  </a:lnTo>
                  <a:lnTo>
                    <a:pt x="127" y="371"/>
                  </a:lnTo>
                  <a:lnTo>
                    <a:pt x="125" y="369"/>
                  </a:lnTo>
                  <a:lnTo>
                    <a:pt x="125" y="378"/>
                  </a:lnTo>
                  <a:lnTo>
                    <a:pt x="131" y="392"/>
                  </a:lnTo>
                  <a:lnTo>
                    <a:pt x="137" y="409"/>
                  </a:lnTo>
                  <a:lnTo>
                    <a:pt x="143" y="422"/>
                  </a:lnTo>
                  <a:lnTo>
                    <a:pt x="137" y="424"/>
                  </a:lnTo>
                  <a:lnTo>
                    <a:pt x="131" y="425"/>
                  </a:lnTo>
                  <a:lnTo>
                    <a:pt x="125" y="428"/>
                  </a:lnTo>
                  <a:lnTo>
                    <a:pt x="121" y="429"/>
                  </a:lnTo>
                  <a:lnTo>
                    <a:pt x="115" y="417"/>
                  </a:lnTo>
                  <a:lnTo>
                    <a:pt x="108" y="402"/>
                  </a:lnTo>
                  <a:lnTo>
                    <a:pt x="101" y="389"/>
                  </a:lnTo>
                  <a:lnTo>
                    <a:pt x="94" y="382"/>
                  </a:lnTo>
                  <a:lnTo>
                    <a:pt x="94" y="388"/>
                  </a:lnTo>
                  <a:lnTo>
                    <a:pt x="97" y="395"/>
                  </a:lnTo>
                  <a:lnTo>
                    <a:pt x="101" y="408"/>
                  </a:lnTo>
                  <a:lnTo>
                    <a:pt x="111" y="429"/>
                  </a:lnTo>
                  <a:lnTo>
                    <a:pt x="110" y="431"/>
                  </a:lnTo>
                  <a:lnTo>
                    <a:pt x="107" y="431"/>
                  </a:lnTo>
                  <a:lnTo>
                    <a:pt x="105" y="432"/>
                  </a:lnTo>
                  <a:lnTo>
                    <a:pt x="103" y="432"/>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7" name="Freeform 23"/>
            <p:cNvSpPr>
              <a:spLocks/>
            </p:cNvSpPr>
            <p:nvPr/>
          </p:nvSpPr>
          <p:spPr bwMode="auto">
            <a:xfrm>
              <a:off x="2628900" y="5718175"/>
              <a:ext cx="955675" cy="369888"/>
            </a:xfrm>
            <a:custGeom>
              <a:avLst/>
              <a:gdLst>
                <a:gd name="T0" fmla="*/ 168 w 653"/>
                <a:gd name="T1" fmla="*/ 225 h 233"/>
                <a:gd name="T2" fmla="*/ 124 w 653"/>
                <a:gd name="T3" fmla="*/ 221 h 233"/>
                <a:gd name="T4" fmla="*/ 80 w 653"/>
                <a:gd name="T5" fmla="*/ 215 h 233"/>
                <a:gd name="T6" fmla="*/ 38 w 653"/>
                <a:gd name="T7" fmla="*/ 208 h 233"/>
                <a:gd name="T8" fmla="*/ 6 w 653"/>
                <a:gd name="T9" fmla="*/ 175 h 233"/>
                <a:gd name="T10" fmla="*/ 0 w 653"/>
                <a:gd name="T11" fmla="*/ 81 h 233"/>
                <a:gd name="T12" fmla="*/ 24 w 653"/>
                <a:gd name="T13" fmla="*/ 34 h 233"/>
                <a:gd name="T14" fmla="*/ 68 w 653"/>
                <a:gd name="T15" fmla="*/ 20 h 233"/>
                <a:gd name="T16" fmla="*/ 115 w 653"/>
                <a:gd name="T17" fmla="*/ 14 h 233"/>
                <a:gd name="T18" fmla="*/ 165 w 653"/>
                <a:gd name="T19" fmla="*/ 10 h 233"/>
                <a:gd name="T20" fmla="*/ 217 w 653"/>
                <a:gd name="T21" fmla="*/ 7 h 233"/>
                <a:gd name="T22" fmla="*/ 269 w 653"/>
                <a:gd name="T23" fmla="*/ 4 h 233"/>
                <a:gd name="T24" fmla="*/ 325 w 653"/>
                <a:gd name="T25" fmla="*/ 3 h 233"/>
                <a:gd name="T26" fmla="*/ 381 w 653"/>
                <a:gd name="T27" fmla="*/ 0 h 233"/>
                <a:gd name="T28" fmla="*/ 436 w 653"/>
                <a:gd name="T29" fmla="*/ 0 h 233"/>
                <a:gd name="T30" fmla="*/ 492 w 653"/>
                <a:gd name="T31" fmla="*/ 2 h 233"/>
                <a:gd name="T32" fmla="*/ 548 w 653"/>
                <a:gd name="T33" fmla="*/ 7 h 233"/>
                <a:gd name="T34" fmla="*/ 600 w 653"/>
                <a:gd name="T35" fmla="*/ 16 h 233"/>
                <a:gd name="T36" fmla="*/ 646 w 653"/>
                <a:gd name="T37" fmla="*/ 51 h 233"/>
                <a:gd name="T38" fmla="*/ 653 w 653"/>
                <a:gd name="T39" fmla="*/ 136 h 233"/>
                <a:gd name="T40" fmla="*/ 643 w 653"/>
                <a:gd name="T41" fmla="*/ 185 h 233"/>
                <a:gd name="T42" fmla="*/ 617 w 653"/>
                <a:gd name="T43" fmla="*/ 200 h 233"/>
                <a:gd name="T44" fmla="*/ 586 w 653"/>
                <a:gd name="T45" fmla="*/ 211 h 233"/>
                <a:gd name="T46" fmla="*/ 556 w 653"/>
                <a:gd name="T47" fmla="*/ 218 h 233"/>
                <a:gd name="T48" fmla="*/ 536 w 653"/>
                <a:gd name="T49" fmla="*/ 221 h 233"/>
                <a:gd name="T50" fmla="*/ 505 w 653"/>
                <a:gd name="T51" fmla="*/ 224 h 233"/>
                <a:gd name="T52" fmla="*/ 459 w 653"/>
                <a:gd name="T53" fmla="*/ 227 h 233"/>
                <a:gd name="T54" fmla="*/ 403 w 653"/>
                <a:gd name="T55" fmla="*/ 230 h 233"/>
                <a:gd name="T56" fmla="*/ 345 w 653"/>
                <a:gd name="T57" fmla="*/ 231 h 233"/>
                <a:gd name="T58" fmla="*/ 288 w 653"/>
                <a:gd name="T59" fmla="*/ 233 h 233"/>
                <a:gd name="T60" fmla="*/ 239 w 653"/>
                <a:gd name="T61" fmla="*/ 233 h 233"/>
                <a:gd name="T62" fmla="*/ 202 w 653"/>
                <a:gd name="T63" fmla="*/ 2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3" h="233">
                  <a:moveTo>
                    <a:pt x="191" y="228"/>
                  </a:moveTo>
                  <a:lnTo>
                    <a:pt x="168" y="225"/>
                  </a:lnTo>
                  <a:lnTo>
                    <a:pt x="147" y="224"/>
                  </a:lnTo>
                  <a:lnTo>
                    <a:pt x="124" y="221"/>
                  </a:lnTo>
                  <a:lnTo>
                    <a:pt x="103" y="218"/>
                  </a:lnTo>
                  <a:lnTo>
                    <a:pt x="80" y="215"/>
                  </a:lnTo>
                  <a:lnTo>
                    <a:pt x="60" y="213"/>
                  </a:lnTo>
                  <a:lnTo>
                    <a:pt x="38" y="208"/>
                  </a:lnTo>
                  <a:lnTo>
                    <a:pt x="18" y="204"/>
                  </a:lnTo>
                  <a:lnTo>
                    <a:pt x="6" y="175"/>
                  </a:lnTo>
                  <a:lnTo>
                    <a:pt x="1" y="128"/>
                  </a:lnTo>
                  <a:lnTo>
                    <a:pt x="0" y="81"/>
                  </a:lnTo>
                  <a:lnTo>
                    <a:pt x="4" y="46"/>
                  </a:lnTo>
                  <a:lnTo>
                    <a:pt x="24" y="34"/>
                  </a:lnTo>
                  <a:lnTo>
                    <a:pt x="45" y="26"/>
                  </a:lnTo>
                  <a:lnTo>
                    <a:pt x="68" y="20"/>
                  </a:lnTo>
                  <a:lnTo>
                    <a:pt x="91" y="16"/>
                  </a:lnTo>
                  <a:lnTo>
                    <a:pt x="115" y="14"/>
                  </a:lnTo>
                  <a:lnTo>
                    <a:pt x="140" y="13"/>
                  </a:lnTo>
                  <a:lnTo>
                    <a:pt x="165" y="10"/>
                  </a:lnTo>
                  <a:lnTo>
                    <a:pt x="191" y="9"/>
                  </a:lnTo>
                  <a:lnTo>
                    <a:pt x="217" y="7"/>
                  </a:lnTo>
                  <a:lnTo>
                    <a:pt x="244" y="6"/>
                  </a:lnTo>
                  <a:lnTo>
                    <a:pt x="269" y="4"/>
                  </a:lnTo>
                  <a:lnTo>
                    <a:pt x="298" y="3"/>
                  </a:lnTo>
                  <a:lnTo>
                    <a:pt x="325" y="3"/>
                  </a:lnTo>
                  <a:lnTo>
                    <a:pt x="352" y="2"/>
                  </a:lnTo>
                  <a:lnTo>
                    <a:pt x="381" y="0"/>
                  </a:lnTo>
                  <a:lnTo>
                    <a:pt x="408" y="0"/>
                  </a:lnTo>
                  <a:lnTo>
                    <a:pt x="436" y="0"/>
                  </a:lnTo>
                  <a:lnTo>
                    <a:pt x="463" y="0"/>
                  </a:lnTo>
                  <a:lnTo>
                    <a:pt x="492" y="2"/>
                  </a:lnTo>
                  <a:lnTo>
                    <a:pt x="519" y="4"/>
                  </a:lnTo>
                  <a:lnTo>
                    <a:pt x="548" y="7"/>
                  </a:lnTo>
                  <a:lnTo>
                    <a:pt x="575" y="12"/>
                  </a:lnTo>
                  <a:lnTo>
                    <a:pt x="600" y="16"/>
                  </a:lnTo>
                  <a:lnTo>
                    <a:pt x="627" y="23"/>
                  </a:lnTo>
                  <a:lnTo>
                    <a:pt x="646" y="51"/>
                  </a:lnTo>
                  <a:lnTo>
                    <a:pt x="653" y="91"/>
                  </a:lnTo>
                  <a:lnTo>
                    <a:pt x="653" y="136"/>
                  </a:lnTo>
                  <a:lnTo>
                    <a:pt x="652" y="175"/>
                  </a:lnTo>
                  <a:lnTo>
                    <a:pt x="643" y="185"/>
                  </a:lnTo>
                  <a:lnTo>
                    <a:pt x="632" y="193"/>
                  </a:lnTo>
                  <a:lnTo>
                    <a:pt x="617" y="200"/>
                  </a:lnTo>
                  <a:lnTo>
                    <a:pt x="602" y="205"/>
                  </a:lnTo>
                  <a:lnTo>
                    <a:pt x="586" y="211"/>
                  </a:lnTo>
                  <a:lnTo>
                    <a:pt x="570" y="215"/>
                  </a:lnTo>
                  <a:lnTo>
                    <a:pt x="556" y="218"/>
                  </a:lnTo>
                  <a:lnTo>
                    <a:pt x="545" y="220"/>
                  </a:lnTo>
                  <a:lnTo>
                    <a:pt x="536" y="221"/>
                  </a:lnTo>
                  <a:lnTo>
                    <a:pt x="523" y="223"/>
                  </a:lnTo>
                  <a:lnTo>
                    <a:pt x="505" y="224"/>
                  </a:lnTo>
                  <a:lnTo>
                    <a:pt x="483" y="225"/>
                  </a:lnTo>
                  <a:lnTo>
                    <a:pt x="459" y="227"/>
                  </a:lnTo>
                  <a:lnTo>
                    <a:pt x="432" y="228"/>
                  </a:lnTo>
                  <a:lnTo>
                    <a:pt x="403" y="230"/>
                  </a:lnTo>
                  <a:lnTo>
                    <a:pt x="375" y="230"/>
                  </a:lnTo>
                  <a:lnTo>
                    <a:pt x="345" y="231"/>
                  </a:lnTo>
                  <a:lnTo>
                    <a:pt x="316" y="233"/>
                  </a:lnTo>
                  <a:lnTo>
                    <a:pt x="288" y="233"/>
                  </a:lnTo>
                  <a:lnTo>
                    <a:pt x="262" y="233"/>
                  </a:lnTo>
                  <a:lnTo>
                    <a:pt x="239" y="233"/>
                  </a:lnTo>
                  <a:lnTo>
                    <a:pt x="220" y="231"/>
                  </a:lnTo>
                  <a:lnTo>
                    <a:pt x="202" y="230"/>
                  </a:lnTo>
                  <a:lnTo>
                    <a:pt x="191"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8" name="Freeform 24"/>
            <p:cNvSpPr>
              <a:spLocks/>
            </p:cNvSpPr>
            <p:nvPr/>
          </p:nvSpPr>
          <p:spPr bwMode="auto">
            <a:xfrm>
              <a:off x="2657475" y="5824538"/>
              <a:ext cx="898525" cy="234950"/>
            </a:xfrm>
            <a:custGeom>
              <a:avLst/>
              <a:gdLst>
                <a:gd name="T0" fmla="*/ 247 w 613"/>
                <a:gd name="T1" fmla="*/ 147 h 148"/>
                <a:gd name="T2" fmla="*/ 188 w 613"/>
                <a:gd name="T3" fmla="*/ 143 h 148"/>
                <a:gd name="T4" fmla="*/ 131 w 613"/>
                <a:gd name="T5" fmla="*/ 137 h 148"/>
                <a:gd name="T6" fmla="*/ 75 w 613"/>
                <a:gd name="T7" fmla="*/ 131 h 148"/>
                <a:gd name="T8" fmla="*/ 28 w 613"/>
                <a:gd name="T9" fmla="*/ 123 h 148"/>
                <a:gd name="T10" fmla="*/ 7 w 613"/>
                <a:gd name="T11" fmla="*/ 107 h 148"/>
                <a:gd name="T12" fmla="*/ 25 w 613"/>
                <a:gd name="T13" fmla="*/ 103 h 148"/>
                <a:gd name="T14" fmla="*/ 60 w 613"/>
                <a:gd name="T15" fmla="*/ 107 h 148"/>
                <a:gd name="T16" fmla="*/ 44 w 613"/>
                <a:gd name="T17" fmla="*/ 100 h 148"/>
                <a:gd name="T18" fmla="*/ 11 w 613"/>
                <a:gd name="T19" fmla="*/ 91 h 148"/>
                <a:gd name="T20" fmla="*/ 3 w 613"/>
                <a:gd name="T21" fmla="*/ 77 h 148"/>
                <a:gd name="T22" fmla="*/ 45 w 613"/>
                <a:gd name="T23" fmla="*/ 77 h 148"/>
                <a:gd name="T24" fmla="*/ 108 w 613"/>
                <a:gd name="T25" fmla="*/ 84 h 148"/>
                <a:gd name="T26" fmla="*/ 60 w 613"/>
                <a:gd name="T27" fmla="*/ 74 h 148"/>
                <a:gd name="T28" fmla="*/ 16 w 613"/>
                <a:gd name="T29" fmla="*/ 64 h 148"/>
                <a:gd name="T30" fmla="*/ 3 w 613"/>
                <a:gd name="T31" fmla="*/ 47 h 148"/>
                <a:gd name="T32" fmla="*/ 25 w 613"/>
                <a:gd name="T33" fmla="*/ 47 h 148"/>
                <a:gd name="T34" fmla="*/ 64 w 613"/>
                <a:gd name="T35" fmla="*/ 53 h 148"/>
                <a:gd name="T36" fmla="*/ 45 w 613"/>
                <a:gd name="T37" fmla="*/ 44 h 148"/>
                <a:gd name="T38" fmla="*/ 11 w 613"/>
                <a:gd name="T39" fmla="*/ 34 h 148"/>
                <a:gd name="T40" fmla="*/ 1 w 613"/>
                <a:gd name="T41" fmla="*/ 22 h 148"/>
                <a:gd name="T42" fmla="*/ 34 w 613"/>
                <a:gd name="T43" fmla="*/ 24 h 148"/>
                <a:gd name="T44" fmla="*/ 80 w 613"/>
                <a:gd name="T45" fmla="*/ 33 h 148"/>
                <a:gd name="T46" fmla="*/ 33 w 613"/>
                <a:gd name="T47" fmla="*/ 17 h 148"/>
                <a:gd name="T48" fmla="*/ 6 w 613"/>
                <a:gd name="T49" fmla="*/ 9 h 148"/>
                <a:gd name="T50" fmla="*/ 0 w 613"/>
                <a:gd name="T51" fmla="*/ 2 h 148"/>
                <a:gd name="T52" fmla="*/ 50 w 613"/>
                <a:gd name="T53" fmla="*/ 6 h 148"/>
                <a:gd name="T54" fmla="*/ 118 w 613"/>
                <a:gd name="T55" fmla="*/ 14 h 148"/>
                <a:gd name="T56" fmla="*/ 188 w 613"/>
                <a:gd name="T57" fmla="*/ 20 h 148"/>
                <a:gd name="T58" fmla="*/ 259 w 613"/>
                <a:gd name="T59" fmla="*/ 27 h 148"/>
                <a:gd name="T60" fmla="*/ 339 w 613"/>
                <a:gd name="T61" fmla="*/ 26 h 148"/>
                <a:gd name="T62" fmla="*/ 421 w 613"/>
                <a:gd name="T63" fmla="*/ 22 h 148"/>
                <a:gd name="T64" fmla="*/ 503 w 613"/>
                <a:gd name="T65" fmla="*/ 14 h 148"/>
                <a:gd name="T66" fmla="*/ 586 w 613"/>
                <a:gd name="T67" fmla="*/ 4 h 148"/>
                <a:gd name="T68" fmla="*/ 607 w 613"/>
                <a:gd name="T69" fmla="*/ 9 h 148"/>
                <a:gd name="T70" fmla="*/ 576 w 613"/>
                <a:gd name="T71" fmla="*/ 26 h 148"/>
                <a:gd name="T72" fmla="*/ 529 w 613"/>
                <a:gd name="T73" fmla="*/ 33 h 148"/>
                <a:gd name="T74" fmla="*/ 528 w 613"/>
                <a:gd name="T75" fmla="*/ 37 h 148"/>
                <a:gd name="T76" fmla="*/ 583 w 613"/>
                <a:gd name="T77" fmla="*/ 29 h 148"/>
                <a:gd name="T78" fmla="*/ 612 w 613"/>
                <a:gd name="T79" fmla="*/ 36 h 148"/>
                <a:gd name="T80" fmla="*/ 569 w 613"/>
                <a:gd name="T81" fmla="*/ 51 h 148"/>
                <a:gd name="T82" fmla="*/ 510 w 613"/>
                <a:gd name="T83" fmla="*/ 63 h 148"/>
                <a:gd name="T84" fmla="*/ 540 w 613"/>
                <a:gd name="T85" fmla="*/ 60 h 148"/>
                <a:gd name="T86" fmla="*/ 599 w 613"/>
                <a:gd name="T87" fmla="*/ 53 h 148"/>
                <a:gd name="T88" fmla="*/ 613 w 613"/>
                <a:gd name="T89" fmla="*/ 60 h 148"/>
                <a:gd name="T90" fmla="*/ 607 w 613"/>
                <a:gd name="T91" fmla="*/ 67 h 148"/>
                <a:gd name="T92" fmla="*/ 569 w 613"/>
                <a:gd name="T93" fmla="*/ 77 h 148"/>
                <a:gd name="T94" fmla="*/ 582 w 613"/>
                <a:gd name="T95" fmla="*/ 81 h 148"/>
                <a:gd name="T96" fmla="*/ 606 w 613"/>
                <a:gd name="T97" fmla="*/ 79 h 148"/>
                <a:gd name="T98" fmla="*/ 612 w 613"/>
                <a:gd name="T99" fmla="*/ 83 h 148"/>
                <a:gd name="T100" fmla="*/ 555 w 613"/>
                <a:gd name="T101" fmla="*/ 99 h 148"/>
                <a:gd name="T102" fmla="*/ 479 w 613"/>
                <a:gd name="T103" fmla="*/ 108 h 148"/>
                <a:gd name="T104" fmla="*/ 512 w 613"/>
                <a:gd name="T105" fmla="*/ 111 h 148"/>
                <a:gd name="T106" fmla="*/ 595 w 613"/>
                <a:gd name="T107" fmla="*/ 99 h 148"/>
                <a:gd name="T108" fmla="*/ 599 w 613"/>
                <a:gd name="T109" fmla="*/ 118 h 148"/>
                <a:gd name="T110" fmla="*/ 560 w 613"/>
                <a:gd name="T111" fmla="*/ 124 h 148"/>
                <a:gd name="T112" fmla="*/ 502 w 613"/>
                <a:gd name="T113" fmla="*/ 136 h 148"/>
                <a:gd name="T114" fmla="*/ 436 w 613"/>
                <a:gd name="T115" fmla="*/ 143 h 148"/>
                <a:gd name="T116" fmla="*/ 371 w 613"/>
                <a:gd name="T117" fmla="*/ 146 h 148"/>
                <a:gd name="T118" fmla="*/ 306 w 613"/>
                <a:gd name="T119"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3" h="148">
                  <a:moveTo>
                    <a:pt x="289" y="148"/>
                  </a:moveTo>
                  <a:lnTo>
                    <a:pt x="275" y="148"/>
                  </a:lnTo>
                  <a:lnTo>
                    <a:pt x="261" y="147"/>
                  </a:lnTo>
                  <a:lnTo>
                    <a:pt x="247" y="147"/>
                  </a:lnTo>
                  <a:lnTo>
                    <a:pt x="231" y="146"/>
                  </a:lnTo>
                  <a:lnTo>
                    <a:pt x="217" y="144"/>
                  </a:lnTo>
                  <a:lnTo>
                    <a:pt x="202" y="144"/>
                  </a:lnTo>
                  <a:lnTo>
                    <a:pt x="188" y="143"/>
                  </a:lnTo>
                  <a:lnTo>
                    <a:pt x="174" y="141"/>
                  </a:lnTo>
                  <a:lnTo>
                    <a:pt x="160" y="140"/>
                  </a:lnTo>
                  <a:lnTo>
                    <a:pt x="145" y="138"/>
                  </a:lnTo>
                  <a:lnTo>
                    <a:pt x="131" y="137"/>
                  </a:lnTo>
                  <a:lnTo>
                    <a:pt x="117" y="136"/>
                  </a:lnTo>
                  <a:lnTo>
                    <a:pt x="103" y="134"/>
                  </a:lnTo>
                  <a:lnTo>
                    <a:pt x="88" y="133"/>
                  </a:lnTo>
                  <a:lnTo>
                    <a:pt x="75" y="131"/>
                  </a:lnTo>
                  <a:lnTo>
                    <a:pt x="61" y="130"/>
                  </a:lnTo>
                  <a:lnTo>
                    <a:pt x="47" y="127"/>
                  </a:lnTo>
                  <a:lnTo>
                    <a:pt x="37" y="124"/>
                  </a:lnTo>
                  <a:lnTo>
                    <a:pt x="28" y="123"/>
                  </a:lnTo>
                  <a:lnTo>
                    <a:pt x="21" y="120"/>
                  </a:lnTo>
                  <a:lnTo>
                    <a:pt x="16" y="117"/>
                  </a:lnTo>
                  <a:lnTo>
                    <a:pt x="10" y="113"/>
                  </a:lnTo>
                  <a:lnTo>
                    <a:pt x="7" y="107"/>
                  </a:lnTo>
                  <a:lnTo>
                    <a:pt x="3" y="99"/>
                  </a:lnTo>
                  <a:lnTo>
                    <a:pt x="10" y="100"/>
                  </a:lnTo>
                  <a:lnTo>
                    <a:pt x="18" y="101"/>
                  </a:lnTo>
                  <a:lnTo>
                    <a:pt x="25" y="103"/>
                  </a:lnTo>
                  <a:lnTo>
                    <a:pt x="34" y="104"/>
                  </a:lnTo>
                  <a:lnTo>
                    <a:pt x="43" y="106"/>
                  </a:lnTo>
                  <a:lnTo>
                    <a:pt x="51" y="107"/>
                  </a:lnTo>
                  <a:lnTo>
                    <a:pt x="60" y="107"/>
                  </a:lnTo>
                  <a:lnTo>
                    <a:pt x="68" y="106"/>
                  </a:lnTo>
                  <a:lnTo>
                    <a:pt x="60" y="104"/>
                  </a:lnTo>
                  <a:lnTo>
                    <a:pt x="53" y="101"/>
                  </a:lnTo>
                  <a:lnTo>
                    <a:pt x="44" y="100"/>
                  </a:lnTo>
                  <a:lnTo>
                    <a:pt x="35" y="97"/>
                  </a:lnTo>
                  <a:lnTo>
                    <a:pt x="27" y="96"/>
                  </a:lnTo>
                  <a:lnTo>
                    <a:pt x="18" y="93"/>
                  </a:lnTo>
                  <a:lnTo>
                    <a:pt x="11" y="91"/>
                  </a:lnTo>
                  <a:lnTo>
                    <a:pt x="3" y="90"/>
                  </a:lnTo>
                  <a:lnTo>
                    <a:pt x="3" y="86"/>
                  </a:lnTo>
                  <a:lnTo>
                    <a:pt x="3" y="81"/>
                  </a:lnTo>
                  <a:lnTo>
                    <a:pt x="3" y="77"/>
                  </a:lnTo>
                  <a:lnTo>
                    <a:pt x="1" y="73"/>
                  </a:lnTo>
                  <a:lnTo>
                    <a:pt x="16" y="74"/>
                  </a:lnTo>
                  <a:lnTo>
                    <a:pt x="30" y="76"/>
                  </a:lnTo>
                  <a:lnTo>
                    <a:pt x="45" y="77"/>
                  </a:lnTo>
                  <a:lnTo>
                    <a:pt x="61" y="80"/>
                  </a:lnTo>
                  <a:lnTo>
                    <a:pt x="75" y="83"/>
                  </a:lnTo>
                  <a:lnTo>
                    <a:pt x="91" y="84"/>
                  </a:lnTo>
                  <a:lnTo>
                    <a:pt x="108" y="84"/>
                  </a:lnTo>
                  <a:lnTo>
                    <a:pt x="124" y="84"/>
                  </a:lnTo>
                  <a:lnTo>
                    <a:pt x="97" y="80"/>
                  </a:lnTo>
                  <a:lnTo>
                    <a:pt x="75" y="77"/>
                  </a:lnTo>
                  <a:lnTo>
                    <a:pt x="60" y="74"/>
                  </a:lnTo>
                  <a:lnTo>
                    <a:pt x="47" y="71"/>
                  </a:lnTo>
                  <a:lnTo>
                    <a:pt x="35" y="70"/>
                  </a:lnTo>
                  <a:lnTo>
                    <a:pt x="27" y="67"/>
                  </a:lnTo>
                  <a:lnTo>
                    <a:pt x="16" y="64"/>
                  </a:lnTo>
                  <a:lnTo>
                    <a:pt x="3" y="61"/>
                  </a:lnTo>
                  <a:lnTo>
                    <a:pt x="3" y="57"/>
                  </a:lnTo>
                  <a:lnTo>
                    <a:pt x="3" y="51"/>
                  </a:lnTo>
                  <a:lnTo>
                    <a:pt x="3" y="47"/>
                  </a:lnTo>
                  <a:lnTo>
                    <a:pt x="3" y="42"/>
                  </a:lnTo>
                  <a:lnTo>
                    <a:pt x="10" y="43"/>
                  </a:lnTo>
                  <a:lnTo>
                    <a:pt x="17" y="46"/>
                  </a:lnTo>
                  <a:lnTo>
                    <a:pt x="25" y="47"/>
                  </a:lnTo>
                  <a:lnTo>
                    <a:pt x="35" y="50"/>
                  </a:lnTo>
                  <a:lnTo>
                    <a:pt x="44" y="51"/>
                  </a:lnTo>
                  <a:lnTo>
                    <a:pt x="54" y="53"/>
                  </a:lnTo>
                  <a:lnTo>
                    <a:pt x="64" y="53"/>
                  </a:lnTo>
                  <a:lnTo>
                    <a:pt x="73" y="53"/>
                  </a:lnTo>
                  <a:lnTo>
                    <a:pt x="64" y="50"/>
                  </a:lnTo>
                  <a:lnTo>
                    <a:pt x="54" y="47"/>
                  </a:lnTo>
                  <a:lnTo>
                    <a:pt x="45" y="44"/>
                  </a:lnTo>
                  <a:lnTo>
                    <a:pt x="37" y="42"/>
                  </a:lnTo>
                  <a:lnTo>
                    <a:pt x="28" y="40"/>
                  </a:lnTo>
                  <a:lnTo>
                    <a:pt x="20" y="37"/>
                  </a:lnTo>
                  <a:lnTo>
                    <a:pt x="11" y="34"/>
                  </a:lnTo>
                  <a:lnTo>
                    <a:pt x="3" y="32"/>
                  </a:lnTo>
                  <a:lnTo>
                    <a:pt x="1" y="29"/>
                  </a:lnTo>
                  <a:lnTo>
                    <a:pt x="1" y="24"/>
                  </a:lnTo>
                  <a:lnTo>
                    <a:pt x="1" y="22"/>
                  </a:lnTo>
                  <a:lnTo>
                    <a:pt x="0" y="19"/>
                  </a:lnTo>
                  <a:lnTo>
                    <a:pt x="11" y="20"/>
                  </a:lnTo>
                  <a:lnTo>
                    <a:pt x="23" y="22"/>
                  </a:lnTo>
                  <a:lnTo>
                    <a:pt x="34" y="24"/>
                  </a:lnTo>
                  <a:lnTo>
                    <a:pt x="45" y="27"/>
                  </a:lnTo>
                  <a:lnTo>
                    <a:pt x="57" y="30"/>
                  </a:lnTo>
                  <a:lnTo>
                    <a:pt x="68" y="32"/>
                  </a:lnTo>
                  <a:lnTo>
                    <a:pt x="80" y="33"/>
                  </a:lnTo>
                  <a:lnTo>
                    <a:pt x="91" y="32"/>
                  </a:lnTo>
                  <a:lnTo>
                    <a:pt x="65" y="26"/>
                  </a:lnTo>
                  <a:lnTo>
                    <a:pt x="47" y="20"/>
                  </a:lnTo>
                  <a:lnTo>
                    <a:pt x="33" y="17"/>
                  </a:lnTo>
                  <a:lnTo>
                    <a:pt x="23" y="14"/>
                  </a:lnTo>
                  <a:lnTo>
                    <a:pt x="16" y="12"/>
                  </a:lnTo>
                  <a:lnTo>
                    <a:pt x="10" y="10"/>
                  </a:lnTo>
                  <a:lnTo>
                    <a:pt x="6" y="9"/>
                  </a:lnTo>
                  <a:lnTo>
                    <a:pt x="1" y="6"/>
                  </a:lnTo>
                  <a:lnTo>
                    <a:pt x="0" y="4"/>
                  </a:lnTo>
                  <a:lnTo>
                    <a:pt x="0" y="3"/>
                  </a:lnTo>
                  <a:lnTo>
                    <a:pt x="0" y="2"/>
                  </a:lnTo>
                  <a:lnTo>
                    <a:pt x="0" y="0"/>
                  </a:lnTo>
                  <a:lnTo>
                    <a:pt x="16" y="2"/>
                  </a:lnTo>
                  <a:lnTo>
                    <a:pt x="33" y="4"/>
                  </a:lnTo>
                  <a:lnTo>
                    <a:pt x="50" y="6"/>
                  </a:lnTo>
                  <a:lnTo>
                    <a:pt x="65" y="9"/>
                  </a:lnTo>
                  <a:lnTo>
                    <a:pt x="83" y="10"/>
                  </a:lnTo>
                  <a:lnTo>
                    <a:pt x="100" y="12"/>
                  </a:lnTo>
                  <a:lnTo>
                    <a:pt x="118" y="14"/>
                  </a:lnTo>
                  <a:lnTo>
                    <a:pt x="135" y="16"/>
                  </a:lnTo>
                  <a:lnTo>
                    <a:pt x="152" y="17"/>
                  </a:lnTo>
                  <a:lnTo>
                    <a:pt x="171" y="19"/>
                  </a:lnTo>
                  <a:lnTo>
                    <a:pt x="188" y="20"/>
                  </a:lnTo>
                  <a:lnTo>
                    <a:pt x="207" y="22"/>
                  </a:lnTo>
                  <a:lnTo>
                    <a:pt x="224" y="24"/>
                  </a:lnTo>
                  <a:lnTo>
                    <a:pt x="242" y="26"/>
                  </a:lnTo>
                  <a:lnTo>
                    <a:pt x="259" y="27"/>
                  </a:lnTo>
                  <a:lnTo>
                    <a:pt x="278" y="29"/>
                  </a:lnTo>
                  <a:lnTo>
                    <a:pt x="298" y="27"/>
                  </a:lnTo>
                  <a:lnTo>
                    <a:pt x="319" y="27"/>
                  </a:lnTo>
                  <a:lnTo>
                    <a:pt x="339" y="26"/>
                  </a:lnTo>
                  <a:lnTo>
                    <a:pt x="359" y="24"/>
                  </a:lnTo>
                  <a:lnTo>
                    <a:pt x="379" y="23"/>
                  </a:lnTo>
                  <a:lnTo>
                    <a:pt x="401" y="23"/>
                  </a:lnTo>
                  <a:lnTo>
                    <a:pt x="421" y="22"/>
                  </a:lnTo>
                  <a:lnTo>
                    <a:pt x="441" y="19"/>
                  </a:lnTo>
                  <a:lnTo>
                    <a:pt x="462" y="17"/>
                  </a:lnTo>
                  <a:lnTo>
                    <a:pt x="482" y="16"/>
                  </a:lnTo>
                  <a:lnTo>
                    <a:pt x="503" y="14"/>
                  </a:lnTo>
                  <a:lnTo>
                    <a:pt x="523" y="12"/>
                  </a:lnTo>
                  <a:lnTo>
                    <a:pt x="545" y="10"/>
                  </a:lnTo>
                  <a:lnTo>
                    <a:pt x="566" y="7"/>
                  </a:lnTo>
                  <a:lnTo>
                    <a:pt x="586" y="4"/>
                  </a:lnTo>
                  <a:lnTo>
                    <a:pt x="607" y="2"/>
                  </a:lnTo>
                  <a:lnTo>
                    <a:pt x="607" y="4"/>
                  </a:lnTo>
                  <a:lnTo>
                    <a:pt x="607" y="6"/>
                  </a:lnTo>
                  <a:lnTo>
                    <a:pt x="607" y="9"/>
                  </a:lnTo>
                  <a:lnTo>
                    <a:pt x="609" y="12"/>
                  </a:lnTo>
                  <a:lnTo>
                    <a:pt x="599" y="19"/>
                  </a:lnTo>
                  <a:lnTo>
                    <a:pt x="587" y="23"/>
                  </a:lnTo>
                  <a:lnTo>
                    <a:pt x="576" y="26"/>
                  </a:lnTo>
                  <a:lnTo>
                    <a:pt x="563" y="27"/>
                  </a:lnTo>
                  <a:lnTo>
                    <a:pt x="550" y="29"/>
                  </a:lnTo>
                  <a:lnTo>
                    <a:pt x="539" y="30"/>
                  </a:lnTo>
                  <a:lnTo>
                    <a:pt x="529" y="33"/>
                  </a:lnTo>
                  <a:lnTo>
                    <a:pt x="519" y="37"/>
                  </a:lnTo>
                  <a:lnTo>
                    <a:pt x="520" y="37"/>
                  </a:lnTo>
                  <a:lnTo>
                    <a:pt x="523" y="37"/>
                  </a:lnTo>
                  <a:lnTo>
                    <a:pt x="528" y="37"/>
                  </a:lnTo>
                  <a:lnTo>
                    <a:pt x="535" y="36"/>
                  </a:lnTo>
                  <a:lnTo>
                    <a:pt x="546" y="34"/>
                  </a:lnTo>
                  <a:lnTo>
                    <a:pt x="562" y="32"/>
                  </a:lnTo>
                  <a:lnTo>
                    <a:pt x="583" y="29"/>
                  </a:lnTo>
                  <a:lnTo>
                    <a:pt x="612" y="23"/>
                  </a:lnTo>
                  <a:lnTo>
                    <a:pt x="612" y="27"/>
                  </a:lnTo>
                  <a:lnTo>
                    <a:pt x="612" y="32"/>
                  </a:lnTo>
                  <a:lnTo>
                    <a:pt x="612" y="36"/>
                  </a:lnTo>
                  <a:lnTo>
                    <a:pt x="613" y="42"/>
                  </a:lnTo>
                  <a:lnTo>
                    <a:pt x="599" y="44"/>
                  </a:lnTo>
                  <a:lnTo>
                    <a:pt x="585" y="49"/>
                  </a:lnTo>
                  <a:lnTo>
                    <a:pt x="569" y="51"/>
                  </a:lnTo>
                  <a:lnTo>
                    <a:pt x="555" y="54"/>
                  </a:lnTo>
                  <a:lnTo>
                    <a:pt x="540" y="57"/>
                  </a:lnTo>
                  <a:lnTo>
                    <a:pt x="525" y="60"/>
                  </a:lnTo>
                  <a:lnTo>
                    <a:pt x="510" y="63"/>
                  </a:lnTo>
                  <a:lnTo>
                    <a:pt x="496" y="66"/>
                  </a:lnTo>
                  <a:lnTo>
                    <a:pt x="510" y="64"/>
                  </a:lnTo>
                  <a:lnTo>
                    <a:pt x="525" y="63"/>
                  </a:lnTo>
                  <a:lnTo>
                    <a:pt x="540" y="60"/>
                  </a:lnTo>
                  <a:lnTo>
                    <a:pt x="555" y="57"/>
                  </a:lnTo>
                  <a:lnTo>
                    <a:pt x="569" y="56"/>
                  </a:lnTo>
                  <a:lnTo>
                    <a:pt x="585" y="53"/>
                  </a:lnTo>
                  <a:lnTo>
                    <a:pt x="599" y="53"/>
                  </a:lnTo>
                  <a:lnTo>
                    <a:pt x="613" y="54"/>
                  </a:lnTo>
                  <a:lnTo>
                    <a:pt x="613" y="56"/>
                  </a:lnTo>
                  <a:lnTo>
                    <a:pt x="613" y="59"/>
                  </a:lnTo>
                  <a:lnTo>
                    <a:pt x="613" y="60"/>
                  </a:lnTo>
                  <a:lnTo>
                    <a:pt x="613" y="63"/>
                  </a:lnTo>
                  <a:lnTo>
                    <a:pt x="612" y="64"/>
                  </a:lnTo>
                  <a:lnTo>
                    <a:pt x="610" y="66"/>
                  </a:lnTo>
                  <a:lnTo>
                    <a:pt x="607" y="67"/>
                  </a:lnTo>
                  <a:lnTo>
                    <a:pt x="603" y="69"/>
                  </a:lnTo>
                  <a:lnTo>
                    <a:pt x="595" y="71"/>
                  </a:lnTo>
                  <a:lnTo>
                    <a:pt x="583" y="74"/>
                  </a:lnTo>
                  <a:lnTo>
                    <a:pt x="569" y="77"/>
                  </a:lnTo>
                  <a:lnTo>
                    <a:pt x="548" y="83"/>
                  </a:lnTo>
                  <a:lnTo>
                    <a:pt x="562" y="83"/>
                  </a:lnTo>
                  <a:lnTo>
                    <a:pt x="573" y="81"/>
                  </a:lnTo>
                  <a:lnTo>
                    <a:pt x="582" y="81"/>
                  </a:lnTo>
                  <a:lnTo>
                    <a:pt x="587" y="81"/>
                  </a:lnTo>
                  <a:lnTo>
                    <a:pt x="593" y="80"/>
                  </a:lnTo>
                  <a:lnTo>
                    <a:pt x="599" y="80"/>
                  </a:lnTo>
                  <a:lnTo>
                    <a:pt x="606" y="79"/>
                  </a:lnTo>
                  <a:lnTo>
                    <a:pt x="613" y="77"/>
                  </a:lnTo>
                  <a:lnTo>
                    <a:pt x="612" y="79"/>
                  </a:lnTo>
                  <a:lnTo>
                    <a:pt x="612" y="81"/>
                  </a:lnTo>
                  <a:lnTo>
                    <a:pt x="612" y="83"/>
                  </a:lnTo>
                  <a:lnTo>
                    <a:pt x="612" y="86"/>
                  </a:lnTo>
                  <a:lnTo>
                    <a:pt x="593" y="90"/>
                  </a:lnTo>
                  <a:lnTo>
                    <a:pt x="573" y="94"/>
                  </a:lnTo>
                  <a:lnTo>
                    <a:pt x="555" y="99"/>
                  </a:lnTo>
                  <a:lnTo>
                    <a:pt x="535" y="101"/>
                  </a:lnTo>
                  <a:lnTo>
                    <a:pt x="516" y="103"/>
                  </a:lnTo>
                  <a:lnTo>
                    <a:pt x="498" y="106"/>
                  </a:lnTo>
                  <a:lnTo>
                    <a:pt x="479" y="108"/>
                  </a:lnTo>
                  <a:lnTo>
                    <a:pt x="461" y="110"/>
                  </a:lnTo>
                  <a:lnTo>
                    <a:pt x="475" y="113"/>
                  </a:lnTo>
                  <a:lnTo>
                    <a:pt x="492" y="113"/>
                  </a:lnTo>
                  <a:lnTo>
                    <a:pt x="512" y="111"/>
                  </a:lnTo>
                  <a:lnTo>
                    <a:pt x="533" y="108"/>
                  </a:lnTo>
                  <a:lnTo>
                    <a:pt x="555" y="106"/>
                  </a:lnTo>
                  <a:lnTo>
                    <a:pt x="575" y="101"/>
                  </a:lnTo>
                  <a:lnTo>
                    <a:pt x="595" y="99"/>
                  </a:lnTo>
                  <a:lnTo>
                    <a:pt x="612" y="96"/>
                  </a:lnTo>
                  <a:lnTo>
                    <a:pt x="610" y="107"/>
                  </a:lnTo>
                  <a:lnTo>
                    <a:pt x="606" y="114"/>
                  </a:lnTo>
                  <a:lnTo>
                    <a:pt x="599" y="118"/>
                  </a:lnTo>
                  <a:lnTo>
                    <a:pt x="589" y="120"/>
                  </a:lnTo>
                  <a:lnTo>
                    <a:pt x="579" y="121"/>
                  </a:lnTo>
                  <a:lnTo>
                    <a:pt x="569" y="123"/>
                  </a:lnTo>
                  <a:lnTo>
                    <a:pt x="560" y="124"/>
                  </a:lnTo>
                  <a:lnTo>
                    <a:pt x="552" y="128"/>
                  </a:lnTo>
                  <a:lnTo>
                    <a:pt x="535" y="131"/>
                  </a:lnTo>
                  <a:lnTo>
                    <a:pt x="519" y="133"/>
                  </a:lnTo>
                  <a:lnTo>
                    <a:pt x="502" y="136"/>
                  </a:lnTo>
                  <a:lnTo>
                    <a:pt x="485" y="137"/>
                  </a:lnTo>
                  <a:lnTo>
                    <a:pt x="469" y="138"/>
                  </a:lnTo>
                  <a:lnTo>
                    <a:pt x="452" y="141"/>
                  </a:lnTo>
                  <a:lnTo>
                    <a:pt x="436" y="143"/>
                  </a:lnTo>
                  <a:lnTo>
                    <a:pt x="421" y="143"/>
                  </a:lnTo>
                  <a:lnTo>
                    <a:pt x="403" y="144"/>
                  </a:lnTo>
                  <a:lnTo>
                    <a:pt x="388" y="146"/>
                  </a:lnTo>
                  <a:lnTo>
                    <a:pt x="371" y="146"/>
                  </a:lnTo>
                  <a:lnTo>
                    <a:pt x="355" y="147"/>
                  </a:lnTo>
                  <a:lnTo>
                    <a:pt x="339" y="147"/>
                  </a:lnTo>
                  <a:lnTo>
                    <a:pt x="322" y="148"/>
                  </a:lnTo>
                  <a:lnTo>
                    <a:pt x="306" y="148"/>
                  </a:lnTo>
                  <a:lnTo>
                    <a:pt x="289" y="148"/>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39" name="Freeform 25"/>
            <p:cNvSpPr>
              <a:spLocks/>
            </p:cNvSpPr>
            <p:nvPr/>
          </p:nvSpPr>
          <p:spPr bwMode="auto">
            <a:xfrm>
              <a:off x="2795588" y="6000750"/>
              <a:ext cx="69850" cy="9525"/>
            </a:xfrm>
            <a:custGeom>
              <a:avLst/>
              <a:gdLst>
                <a:gd name="T0" fmla="*/ 7 w 48"/>
                <a:gd name="T1" fmla="*/ 6 h 6"/>
                <a:gd name="T2" fmla="*/ 4 w 48"/>
                <a:gd name="T3" fmla="*/ 5 h 6"/>
                <a:gd name="T4" fmla="*/ 1 w 48"/>
                <a:gd name="T5" fmla="*/ 5 h 6"/>
                <a:gd name="T6" fmla="*/ 1 w 48"/>
                <a:gd name="T7" fmla="*/ 3 h 6"/>
                <a:gd name="T8" fmla="*/ 0 w 48"/>
                <a:gd name="T9" fmla="*/ 2 h 6"/>
                <a:gd name="T10" fmla="*/ 6 w 48"/>
                <a:gd name="T11" fmla="*/ 2 h 6"/>
                <a:gd name="T12" fmla="*/ 11 w 48"/>
                <a:gd name="T13" fmla="*/ 2 h 6"/>
                <a:gd name="T14" fmla="*/ 18 w 48"/>
                <a:gd name="T15" fmla="*/ 2 h 6"/>
                <a:gd name="T16" fmla="*/ 24 w 48"/>
                <a:gd name="T17" fmla="*/ 0 h 6"/>
                <a:gd name="T18" fmla="*/ 30 w 48"/>
                <a:gd name="T19" fmla="*/ 0 h 6"/>
                <a:gd name="T20" fmla="*/ 37 w 48"/>
                <a:gd name="T21" fmla="*/ 0 h 6"/>
                <a:gd name="T22" fmla="*/ 43 w 48"/>
                <a:gd name="T23" fmla="*/ 0 h 6"/>
                <a:gd name="T24" fmla="*/ 48 w 48"/>
                <a:gd name="T25" fmla="*/ 0 h 6"/>
                <a:gd name="T26" fmla="*/ 48 w 48"/>
                <a:gd name="T27" fmla="*/ 2 h 6"/>
                <a:gd name="T28" fmla="*/ 48 w 48"/>
                <a:gd name="T29" fmla="*/ 3 h 6"/>
                <a:gd name="T30" fmla="*/ 48 w 48"/>
                <a:gd name="T31" fmla="*/ 5 h 6"/>
                <a:gd name="T32" fmla="*/ 48 w 48"/>
                <a:gd name="T33" fmla="*/ 6 h 6"/>
                <a:gd name="T34" fmla="*/ 38 w 48"/>
                <a:gd name="T35" fmla="*/ 6 h 6"/>
                <a:gd name="T36" fmla="*/ 27 w 48"/>
                <a:gd name="T37" fmla="*/ 6 h 6"/>
                <a:gd name="T38" fmla="*/ 17 w 48"/>
                <a:gd name="T39" fmla="*/ 6 h 6"/>
                <a:gd name="T40" fmla="*/ 7 w 48"/>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
                  <a:moveTo>
                    <a:pt x="7" y="6"/>
                  </a:moveTo>
                  <a:lnTo>
                    <a:pt x="4" y="5"/>
                  </a:lnTo>
                  <a:lnTo>
                    <a:pt x="1" y="5"/>
                  </a:lnTo>
                  <a:lnTo>
                    <a:pt x="1" y="3"/>
                  </a:lnTo>
                  <a:lnTo>
                    <a:pt x="0" y="2"/>
                  </a:lnTo>
                  <a:lnTo>
                    <a:pt x="6" y="2"/>
                  </a:lnTo>
                  <a:lnTo>
                    <a:pt x="11" y="2"/>
                  </a:lnTo>
                  <a:lnTo>
                    <a:pt x="18" y="2"/>
                  </a:lnTo>
                  <a:lnTo>
                    <a:pt x="24" y="0"/>
                  </a:lnTo>
                  <a:lnTo>
                    <a:pt x="30" y="0"/>
                  </a:lnTo>
                  <a:lnTo>
                    <a:pt x="37" y="0"/>
                  </a:lnTo>
                  <a:lnTo>
                    <a:pt x="43" y="0"/>
                  </a:lnTo>
                  <a:lnTo>
                    <a:pt x="48" y="0"/>
                  </a:lnTo>
                  <a:lnTo>
                    <a:pt x="48" y="2"/>
                  </a:lnTo>
                  <a:lnTo>
                    <a:pt x="48" y="3"/>
                  </a:lnTo>
                  <a:lnTo>
                    <a:pt x="48" y="5"/>
                  </a:lnTo>
                  <a:lnTo>
                    <a:pt x="48" y="6"/>
                  </a:lnTo>
                  <a:lnTo>
                    <a:pt x="38" y="6"/>
                  </a:lnTo>
                  <a:lnTo>
                    <a:pt x="27" y="6"/>
                  </a:lnTo>
                  <a:lnTo>
                    <a:pt x="17" y="6"/>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0" name="Freeform 26"/>
            <p:cNvSpPr>
              <a:spLocks/>
            </p:cNvSpPr>
            <p:nvPr/>
          </p:nvSpPr>
          <p:spPr bwMode="auto">
            <a:xfrm>
              <a:off x="2892425" y="5951538"/>
              <a:ext cx="15875" cy="14287"/>
            </a:xfrm>
            <a:custGeom>
              <a:avLst/>
              <a:gdLst>
                <a:gd name="T0" fmla="*/ 7 w 11"/>
                <a:gd name="T1" fmla="*/ 7 h 9"/>
                <a:gd name="T2" fmla="*/ 5 w 11"/>
                <a:gd name="T3" fmla="*/ 7 h 9"/>
                <a:gd name="T4" fmla="*/ 4 w 11"/>
                <a:gd name="T5" fmla="*/ 6 h 9"/>
                <a:gd name="T6" fmla="*/ 1 w 11"/>
                <a:gd name="T7" fmla="*/ 6 h 9"/>
                <a:gd name="T8" fmla="*/ 0 w 11"/>
                <a:gd name="T9" fmla="*/ 6 h 9"/>
                <a:gd name="T10" fmla="*/ 0 w 11"/>
                <a:gd name="T11" fmla="*/ 4 h 9"/>
                <a:gd name="T12" fmla="*/ 0 w 11"/>
                <a:gd name="T13" fmla="*/ 3 h 9"/>
                <a:gd name="T14" fmla="*/ 0 w 11"/>
                <a:gd name="T15" fmla="*/ 1 h 9"/>
                <a:gd name="T16" fmla="*/ 0 w 11"/>
                <a:gd name="T17" fmla="*/ 0 h 9"/>
                <a:gd name="T18" fmla="*/ 2 w 11"/>
                <a:gd name="T19" fmla="*/ 0 h 9"/>
                <a:gd name="T20" fmla="*/ 5 w 11"/>
                <a:gd name="T21" fmla="*/ 0 h 9"/>
                <a:gd name="T22" fmla="*/ 7 w 11"/>
                <a:gd name="T23" fmla="*/ 1 h 9"/>
                <a:gd name="T24" fmla="*/ 10 w 11"/>
                <a:gd name="T25" fmla="*/ 1 h 9"/>
                <a:gd name="T26" fmla="*/ 10 w 11"/>
                <a:gd name="T27" fmla="*/ 3 h 9"/>
                <a:gd name="T28" fmla="*/ 11 w 11"/>
                <a:gd name="T29" fmla="*/ 4 h 9"/>
                <a:gd name="T30" fmla="*/ 11 w 11"/>
                <a:gd name="T31" fmla="*/ 6 h 9"/>
                <a:gd name="T32" fmla="*/ 11 w 11"/>
                <a:gd name="T33" fmla="*/ 7 h 9"/>
                <a:gd name="T34" fmla="*/ 10 w 11"/>
                <a:gd name="T35" fmla="*/ 9 h 9"/>
                <a:gd name="T36" fmla="*/ 8 w 11"/>
                <a:gd name="T37" fmla="*/ 9 h 9"/>
                <a:gd name="T38" fmla="*/ 8 w 11"/>
                <a:gd name="T39" fmla="*/ 9 h 9"/>
                <a:gd name="T40" fmla="*/ 7 w 11"/>
                <a:gd name="T4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9">
                  <a:moveTo>
                    <a:pt x="7" y="7"/>
                  </a:moveTo>
                  <a:lnTo>
                    <a:pt x="5" y="7"/>
                  </a:lnTo>
                  <a:lnTo>
                    <a:pt x="4" y="6"/>
                  </a:lnTo>
                  <a:lnTo>
                    <a:pt x="1" y="6"/>
                  </a:lnTo>
                  <a:lnTo>
                    <a:pt x="0" y="6"/>
                  </a:lnTo>
                  <a:lnTo>
                    <a:pt x="0" y="4"/>
                  </a:lnTo>
                  <a:lnTo>
                    <a:pt x="0" y="3"/>
                  </a:lnTo>
                  <a:lnTo>
                    <a:pt x="0" y="1"/>
                  </a:lnTo>
                  <a:lnTo>
                    <a:pt x="0" y="0"/>
                  </a:lnTo>
                  <a:lnTo>
                    <a:pt x="2" y="0"/>
                  </a:lnTo>
                  <a:lnTo>
                    <a:pt x="5" y="0"/>
                  </a:lnTo>
                  <a:lnTo>
                    <a:pt x="7" y="1"/>
                  </a:lnTo>
                  <a:lnTo>
                    <a:pt x="10" y="1"/>
                  </a:lnTo>
                  <a:lnTo>
                    <a:pt x="10" y="3"/>
                  </a:lnTo>
                  <a:lnTo>
                    <a:pt x="11" y="4"/>
                  </a:lnTo>
                  <a:lnTo>
                    <a:pt x="11" y="6"/>
                  </a:lnTo>
                  <a:lnTo>
                    <a:pt x="11" y="7"/>
                  </a:lnTo>
                  <a:lnTo>
                    <a:pt x="10" y="9"/>
                  </a:lnTo>
                  <a:lnTo>
                    <a:pt x="8" y="9"/>
                  </a:lnTo>
                  <a:lnTo>
                    <a:pt x="8" y="9"/>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1" name="Freeform 27"/>
            <p:cNvSpPr>
              <a:spLocks/>
            </p:cNvSpPr>
            <p:nvPr/>
          </p:nvSpPr>
          <p:spPr bwMode="auto">
            <a:xfrm>
              <a:off x="2840038" y="5883275"/>
              <a:ext cx="74612" cy="15875"/>
            </a:xfrm>
            <a:custGeom>
              <a:avLst/>
              <a:gdLst>
                <a:gd name="T0" fmla="*/ 40 w 50"/>
                <a:gd name="T1" fmla="*/ 9 h 10"/>
                <a:gd name="T2" fmla="*/ 19 w 50"/>
                <a:gd name="T3" fmla="*/ 7 h 10"/>
                <a:gd name="T4" fmla="*/ 7 w 50"/>
                <a:gd name="T5" fmla="*/ 6 h 10"/>
                <a:gd name="T6" fmla="*/ 3 w 50"/>
                <a:gd name="T7" fmla="*/ 5 h 10"/>
                <a:gd name="T8" fmla="*/ 0 w 50"/>
                <a:gd name="T9" fmla="*/ 3 h 10"/>
                <a:gd name="T10" fmla="*/ 0 w 50"/>
                <a:gd name="T11" fmla="*/ 2 h 10"/>
                <a:gd name="T12" fmla="*/ 0 w 50"/>
                <a:gd name="T13" fmla="*/ 2 h 10"/>
                <a:gd name="T14" fmla="*/ 0 w 50"/>
                <a:gd name="T15" fmla="*/ 0 h 10"/>
                <a:gd name="T16" fmla="*/ 2 w 50"/>
                <a:gd name="T17" fmla="*/ 0 h 10"/>
                <a:gd name="T18" fmla="*/ 13 w 50"/>
                <a:gd name="T19" fmla="*/ 0 h 10"/>
                <a:gd name="T20" fmla="*/ 20 w 50"/>
                <a:gd name="T21" fmla="*/ 2 h 10"/>
                <a:gd name="T22" fmla="*/ 27 w 50"/>
                <a:gd name="T23" fmla="*/ 2 h 10"/>
                <a:gd name="T24" fmla="*/ 32 w 50"/>
                <a:gd name="T25" fmla="*/ 2 h 10"/>
                <a:gd name="T26" fmla="*/ 36 w 50"/>
                <a:gd name="T27" fmla="*/ 2 h 10"/>
                <a:gd name="T28" fmla="*/ 40 w 50"/>
                <a:gd name="T29" fmla="*/ 3 h 10"/>
                <a:gd name="T30" fmla="*/ 45 w 50"/>
                <a:gd name="T31" fmla="*/ 3 h 10"/>
                <a:gd name="T32" fmla="*/ 49 w 50"/>
                <a:gd name="T33" fmla="*/ 5 h 10"/>
                <a:gd name="T34" fmla="*/ 50 w 50"/>
                <a:gd name="T35" fmla="*/ 6 h 10"/>
                <a:gd name="T36" fmla="*/ 50 w 50"/>
                <a:gd name="T37" fmla="*/ 7 h 10"/>
                <a:gd name="T38" fmla="*/ 50 w 50"/>
                <a:gd name="T39" fmla="*/ 9 h 10"/>
                <a:gd name="T40" fmla="*/ 50 w 50"/>
                <a:gd name="T41" fmla="*/ 10 h 10"/>
                <a:gd name="T42" fmla="*/ 47 w 50"/>
                <a:gd name="T43" fmla="*/ 9 h 10"/>
                <a:gd name="T44" fmla="*/ 45 w 50"/>
                <a:gd name="T45" fmla="*/ 9 h 10"/>
                <a:gd name="T46" fmla="*/ 43 w 50"/>
                <a:gd name="T47" fmla="*/ 9 h 10"/>
                <a:gd name="T48" fmla="*/ 40 w 50"/>
                <a:gd name="T4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10">
                  <a:moveTo>
                    <a:pt x="40" y="9"/>
                  </a:moveTo>
                  <a:lnTo>
                    <a:pt x="19" y="7"/>
                  </a:lnTo>
                  <a:lnTo>
                    <a:pt x="7" y="6"/>
                  </a:lnTo>
                  <a:lnTo>
                    <a:pt x="3" y="5"/>
                  </a:lnTo>
                  <a:lnTo>
                    <a:pt x="0" y="3"/>
                  </a:lnTo>
                  <a:lnTo>
                    <a:pt x="0" y="2"/>
                  </a:lnTo>
                  <a:lnTo>
                    <a:pt x="0" y="2"/>
                  </a:lnTo>
                  <a:lnTo>
                    <a:pt x="0" y="0"/>
                  </a:lnTo>
                  <a:lnTo>
                    <a:pt x="2" y="0"/>
                  </a:lnTo>
                  <a:lnTo>
                    <a:pt x="13" y="0"/>
                  </a:lnTo>
                  <a:lnTo>
                    <a:pt x="20" y="2"/>
                  </a:lnTo>
                  <a:lnTo>
                    <a:pt x="27" y="2"/>
                  </a:lnTo>
                  <a:lnTo>
                    <a:pt x="32" y="2"/>
                  </a:lnTo>
                  <a:lnTo>
                    <a:pt x="36" y="2"/>
                  </a:lnTo>
                  <a:lnTo>
                    <a:pt x="40" y="3"/>
                  </a:lnTo>
                  <a:lnTo>
                    <a:pt x="45" y="3"/>
                  </a:lnTo>
                  <a:lnTo>
                    <a:pt x="49" y="5"/>
                  </a:lnTo>
                  <a:lnTo>
                    <a:pt x="50" y="6"/>
                  </a:lnTo>
                  <a:lnTo>
                    <a:pt x="50" y="7"/>
                  </a:lnTo>
                  <a:lnTo>
                    <a:pt x="50" y="9"/>
                  </a:lnTo>
                  <a:lnTo>
                    <a:pt x="50" y="10"/>
                  </a:lnTo>
                  <a:lnTo>
                    <a:pt x="47" y="9"/>
                  </a:lnTo>
                  <a:lnTo>
                    <a:pt x="45" y="9"/>
                  </a:lnTo>
                  <a:lnTo>
                    <a:pt x="43" y="9"/>
                  </a:lnTo>
                  <a:lnTo>
                    <a:pt x="4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2" name="Freeform 28"/>
            <p:cNvSpPr>
              <a:spLocks/>
            </p:cNvSpPr>
            <p:nvPr/>
          </p:nvSpPr>
          <p:spPr bwMode="auto">
            <a:xfrm>
              <a:off x="2668588" y="5756275"/>
              <a:ext cx="876300" cy="98425"/>
            </a:xfrm>
            <a:custGeom>
              <a:avLst/>
              <a:gdLst>
                <a:gd name="T0" fmla="*/ 236 w 597"/>
                <a:gd name="T1" fmla="*/ 57 h 62"/>
                <a:gd name="T2" fmla="*/ 162 w 597"/>
                <a:gd name="T3" fmla="*/ 52 h 62"/>
                <a:gd name="T4" fmla="*/ 106 w 597"/>
                <a:gd name="T5" fmla="*/ 46 h 62"/>
                <a:gd name="T6" fmla="*/ 67 w 597"/>
                <a:gd name="T7" fmla="*/ 43 h 62"/>
                <a:gd name="T8" fmla="*/ 40 w 597"/>
                <a:gd name="T9" fmla="*/ 40 h 62"/>
                <a:gd name="T10" fmla="*/ 23 w 597"/>
                <a:gd name="T11" fmla="*/ 39 h 62"/>
                <a:gd name="T12" fmla="*/ 13 w 597"/>
                <a:gd name="T13" fmla="*/ 36 h 62"/>
                <a:gd name="T14" fmla="*/ 5 w 597"/>
                <a:gd name="T15" fmla="*/ 36 h 62"/>
                <a:gd name="T16" fmla="*/ 0 w 597"/>
                <a:gd name="T17" fmla="*/ 33 h 62"/>
                <a:gd name="T18" fmla="*/ 0 w 597"/>
                <a:gd name="T19" fmla="*/ 29 h 62"/>
                <a:gd name="T20" fmla="*/ 3 w 597"/>
                <a:gd name="T21" fmla="*/ 26 h 62"/>
                <a:gd name="T22" fmla="*/ 10 w 597"/>
                <a:gd name="T23" fmla="*/ 22 h 62"/>
                <a:gd name="T24" fmla="*/ 46 w 597"/>
                <a:gd name="T25" fmla="*/ 16 h 62"/>
                <a:gd name="T26" fmla="*/ 110 w 597"/>
                <a:gd name="T27" fmla="*/ 10 h 62"/>
                <a:gd name="T28" fmla="*/ 176 w 597"/>
                <a:gd name="T29" fmla="*/ 5 h 62"/>
                <a:gd name="T30" fmla="*/ 240 w 597"/>
                <a:gd name="T31" fmla="*/ 2 h 62"/>
                <a:gd name="T32" fmla="*/ 306 w 597"/>
                <a:gd name="T33" fmla="*/ 0 h 62"/>
                <a:gd name="T34" fmla="*/ 371 w 597"/>
                <a:gd name="T35" fmla="*/ 0 h 62"/>
                <a:gd name="T36" fmla="*/ 437 w 597"/>
                <a:gd name="T37" fmla="*/ 2 h 62"/>
                <a:gd name="T38" fmla="*/ 504 w 597"/>
                <a:gd name="T39" fmla="*/ 5 h 62"/>
                <a:gd name="T40" fmla="*/ 544 w 597"/>
                <a:gd name="T41" fmla="*/ 8 h 62"/>
                <a:gd name="T42" fmla="*/ 559 w 597"/>
                <a:gd name="T43" fmla="*/ 9 h 62"/>
                <a:gd name="T44" fmla="*/ 575 w 597"/>
                <a:gd name="T45" fmla="*/ 13 h 62"/>
                <a:gd name="T46" fmla="*/ 589 w 597"/>
                <a:gd name="T47" fmla="*/ 20 h 62"/>
                <a:gd name="T48" fmla="*/ 595 w 597"/>
                <a:gd name="T49" fmla="*/ 29 h 62"/>
                <a:gd name="T50" fmla="*/ 595 w 597"/>
                <a:gd name="T51" fmla="*/ 30 h 62"/>
                <a:gd name="T52" fmla="*/ 574 w 597"/>
                <a:gd name="T53" fmla="*/ 35 h 62"/>
                <a:gd name="T54" fmla="*/ 534 w 597"/>
                <a:gd name="T55" fmla="*/ 40 h 62"/>
                <a:gd name="T56" fmla="*/ 494 w 597"/>
                <a:gd name="T57" fmla="*/ 45 h 62"/>
                <a:gd name="T58" fmla="*/ 455 w 597"/>
                <a:gd name="T59" fmla="*/ 49 h 62"/>
                <a:gd name="T60" fmla="*/ 417 w 597"/>
                <a:gd name="T61" fmla="*/ 53 h 62"/>
                <a:gd name="T62" fmla="*/ 378 w 597"/>
                <a:gd name="T63" fmla="*/ 56 h 62"/>
                <a:gd name="T64" fmla="*/ 340 w 597"/>
                <a:gd name="T65" fmla="*/ 59 h 62"/>
                <a:gd name="T66" fmla="*/ 301 w 597"/>
                <a:gd name="T67" fmla="*/ 6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7" h="62">
                  <a:moveTo>
                    <a:pt x="281" y="62"/>
                  </a:moveTo>
                  <a:lnTo>
                    <a:pt x="236" y="57"/>
                  </a:lnTo>
                  <a:lnTo>
                    <a:pt x="196" y="55"/>
                  </a:lnTo>
                  <a:lnTo>
                    <a:pt x="162" y="52"/>
                  </a:lnTo>
                  <a:lnTo>
                    <a:pt x="132" y="49"/>
                  </a:lnTo>
                  <a:lnTo>
                    <a:pt x="106" y="46"/>
                  </a:lnTo>
                  <a:lnTo>
                    <a:pt x="85" y="45"/>
                  </a:lnTo>
                  <a:lnTo>
                    <a:pt x="67" y="43"/>
                  </a:lnTo>
                  <a:lnTo>
                    <a:pt x="53" y="42"/>
                  </a:lnTo>
                  <a:lnTo>
                    <a:pt x="40" y="40"/>
                  </a:lnTo>
                  <a:lnTo>
                    <a:pt x="32" y="39"/>
                  </a:lnTo>
                  <a:lnTo>
                    <a:pt x="23" y="39"/>
                  </a:lnTo>
                  <a:lnTo>
                    <a:pt x="17" y="37"/>
                  </a:lnTo>
                  <a:lnTo>
                    <a:pt x="13" y="36"/>
                  </a:lnTo>
                  <a:lnTo>
                    <a:pt x="9" y="36"/>
                  </a:lnTo>
                  <a:lnTo>
                    <a:pt x="5" y="36"/>
                  </a:lnTo>
                  <a:lnTo>
                    <a:pt x="0" y="35"/>
                  </a:lnTo>
                  <a:lnTo>
                    <a:pt x="0" y="33"/>
                  </a:lnTo>
                  <a:lnTo>
                    <a:pt x="0" y="30"/>
                  </a:lnTo>
                  <a:lnTo>
                    <a:pt x="0" y="29"/>
                  </a:lnTo>
                  <a:lnTo>
                    <a:pt x="0" y="27"/>
                  </a:lnTo>
                  <a:lnTo>
                    <a:pt x="3" y="26"/>
                  </a:lnTo>
                  <a:lnTo>
                    <a:pt x="8" y="23"/>
                  </a:lnTo>
                  <a:lnTo>
                    <a:pt x="10" y="22"/>
                  </a:lnTo>
                  <a:lnTo>
                    <a:pt x="13" y="20"/>
                  </a:lnTo>
                  <a:lnTo>
                    <a:pt x="46" y="16"/>
                  </a:lnTo>
                  <a:lnTo>
                    <a:pt x="77" y="13"/>
                  </a:lnTo>
                  <a:lnTo>
                    <a:pt x="110" y="10"/>
                  </a:lnTo>
                  <a:lnTo>
                    <a:pt x="143" y="8"/>
                  </a:lnTo>
                  <a:lnTo>
                    <a:pt x="176" y="5"/>
                  </a:lnTo>
                  <a:lnTo>
                    <a:pt x="209" y="3"/>
                  </a:lnTo>
                  <a:lnTo>
                    <a:pt x="240" y="2"/>
                  </a:lnTo>
                  <a:lnTo>
                    <a:pt x="273" y="0"/>
                  </a:lnTo>
                  <a:lnTo>
                    <a:pt x="306" y="0"/>
                  </a:lnTo>
                  <a:lnTo>
                    <a:pt x="338" y="0"/>
                  </a:lnTo>
                  <a:lnTo>
                    <a:pt x="371" y="0"/>
                  </a:lnTo>
                  <a:lnTo>
                    <a:pt x="404" y="0"/>
                  </a:lnTo>
                  <a:lnTo>
                    <a:pt x="437" y="2"/>
                  </a:lnTo>
                  <a:lnTo>
                    <a:pt x="471" y="3"/>
                  </a:lnTo>
                  <a:lnTo>
                    <a:pt x="504" y="5"/>
                  </a:lnTo>
                  <a:lnTo>
                    <a:pt x="537" y="6"/>
                  </a:lnTo>
                  <a:lnTo>
                    <a:pt x="544" y="8"/>
                  </a:lnTo>
                  <a:lnTo>
                    <a:pt x="551" y="8"/>
                  </a:lnTo>
                  <a:lnTo>
                    <a:pt x="559" y="9"/>
                  </a:lnTo>
                  <a:lnTo>
                    <a:pt x="567" y="10"/>
                  </a:lnTo>
                  <a:lnTo>
                    <a:pt x="575" y="13"/>
                  </a:lnTo>
                  <a:lnTo>
                    <a:pt x="582" y="16"/>
                  </a:lnTo>
                  <a:lnTo>
                    <a:pt x="589" y="20"/>
                  </a:lnTo>
                  <a:lnTo>
                    <a:pt x="597" y="27"/>
                  </a:lnTo>
                  <a:lnTo>
                    <a:pt x="595" y="29"/>
                  </a:lnTo>
                  <a:lnTo>
                    <a:pt x="595" y="29"/>
                  </a:lnTo>
                  <a:lnTo>
                    <a:pt x="595" y="30"/>
                  </a:lnTo>
                  <a:lnTo>
                    <a:pt x="594" y="32"/>
                  </a:lnTo>
                  <a:lnTo>
                    <a:pt x="574" y="35"/>
                  </a:lnTo>
                  <a:lnTo>
                    <a:pt x="554" y="37"/>
                  </a:lnTo>
                  <a:lnTo>
                    <a:pt x="534" y="40"/>
                  </a:lnTo>
                  <a:lnTo>
                    <a:pt x="514" y="43"/>
                  </a:lnTo>
                  <a:lnTo>
                    <a:pt x="494" y="45"/>
                  </a:lnTo>
                  <a:lnTo>
                    <a:pt x="475" y="47"/>
                  </a:lnTo>
                  <a:lnTo>
                    <a:pt x="455" y="49"/>
                  </a:lnTo>
                  <a:lnTo>
                    <a:pt x="435" y="50"/>
                  </a:lnTo>
                  <a:lnTo>
                    <a:pt x="417" y="53"/>
                  </a:lnTo>
                  <a:lnTo>
                    <a:pt x="397" y="55"/>
                  </a:lnTo>
                  <a:lnTo>
                    <a:pt x="378" y="56"/>
                  </a:lnTo>
                  <a:lnTo>
                    <a:pt x="358" y="57"/>
                  </a:lnTo>
                  <a:lnTo>
                    <a:pt x="340" y="59"/>
                  </a:lnTo>
                  <a:lnTo>
                    <a:pt x="320" y="59"/>
                  </a:lnTo>
                  <a:lnTo>
                    <a:pt x="301" y="60"/>
                  </a:lnTo>
                  <a:lnTo>
                    <a:pt x="281" y="62"/>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3" name="Freeform 29"/>
            <p:cNvSpPr>
              <a:spLocks/>
            </p:cNvSpPr>
            <p:nvPr/>
          </p:nvSpPr>
          <p:spPr bwMode="auto">
            <a:xfrm>
              <a:off x="4221163" y="4621213"/>
              <a:ext cx="558800" cy="579437"/>
            </a:xfrm>
            <a:custGeom>
              <a:avLst/>
              <a:gdLst>
                <a:gd name="T0" fmla="*/ 309 w 381"/>
                <a:gd name="T1" fmla="*/ 365 h 365"/>
                <a:gd name="T2" fmla="*/ 338 w 381"/>
                <a:gd name="T3" fmla="*/ 363 h 365"/>
                <a:gd name="T4" fmla="*/ 358 w 381"/>
                <a:gd name="T5" fmla="*/ 363 h 365"/>
                <a:gd name="T6" fmla="*/ 371 w 381"/>
                <a:gd name="T7" fmla="*/ 360 h 365"/>
                <a:gd name="T8" fmla="*/ 378 w 381"/>
                <a:gd name="T9" fmla="*/ 356 h 365"/>
                <a:gd name="T10" fmla="*/ 381 w 381"/>
                <a:gd name="T11" fmla="*/ 348 h 365"/>
                <a:gd name="T12" fmla="*/ 381 w 381"/>
                <a:gd name="T13" fmla="*/ 333 h 365"/>
                <a:gd name="T14" fmla="*/ 381 w 381"/>
                <a:gd name="T15" fmla="*/ 313 h 365"/>
                <a:gd name="T16" fmla="*/ 381 w 381"/>
                <a:gd name="T17" fmla="*/ 285 h 365"/>
                <a:gd name="T18" fmla="*/ 373 w 381"/>
                <a:gd name="T19" fmla="*/ 238 h 365"/>
                <a:gd name="T20" fmla="*/ 362 w 381"/>
                <a:gd name="T21" fmla="*/ 189 h 365"/>
                <a:gd name="T22" fmla="*/ 346 w 381"/>
                <a:gd name="T23" fmla="*/ 144 h 365"/>
                <a:gd name="T24" fmla="*/ 325 w 381"/>
                <a:gd name="T25" fmla="*/ 101 h 365"/>
                <a:gd name="T26" fmla="*/ 298 w 381"/>
                <a:gd name="T27" fmla="*/ 64 h 365"/>
                <a:gd name="T28" fmla="*/ 264 w 381"/>
                <a:gd name="T29" fmla="*/ 34 h 365"/>
                <a:gd name="T30" fmla="*/ 222 w 381"/>
                <a:gd name="T31" fmla="*/ 11 h 365"/>
                <a:gd name="T32" fmla="*/ 172 w 381"/>
                <a:gd name="T33" fmla="*/ 0 h 365"/>
                <a:gd name="T34" fmla="*/ 145 w 381"/>
                <a:gd name="T35" fmla="*/ 6 h 365"/>
                <a:gd name="T36" fmla="*/ 122 w 381"/>
                <a:gd name="T37" fmla="*/ 13 h 365"/>
                <a:gd name="T38" fmla="*/ 104 w 381"/>
                <a:gd name="T39" fmla="*/ 23 h 365"/>
                <a:gd name="T40" fmla="*/ 88 w 381"/>
                <a:gd name="T41" fmla="*/ 33 h 365"/>
                <a:gd name="T42" fmla="*/ 75 w 381"/>
                <a:gd name="T43" fmla="*/ 47 h 365"/>
                <a:gd name="T44" fmla="*/ 62 w 381"/>
                <a:gd name="T45" fmla="*/ 64 h 365"/>
                <a:gd name="T46" fmla="*/ 48 w 381"/>
                <a:gd name="T47" fmla="*/ 87 h 365"/>
                <a:gd name="T48" fmla="*/ 34 w 381"/>
                <a:gd name="T49" fmla="*/ 112 h 365"/>
                <a:gd name="T50" fmla="*/ 17 w 381"/>
                <a:gd name="T51" fmla="*/ 168 h 365"/>
                <a:gd name="T52" fmla="*/ 5 w 381"/>
                <a:gd name="T53" fmla="*/ 229 h 365"/>
                <a:gd name="T54" fmla="*/ 0 w 381"/>
                <a:gd name="T55" fmla="*/ 293 h 365"/>
                <a:gd name="T56" fmla="*/ 1 w 381"/>
                <a:gd name="T57" fmla="*/ 355 h 365"/>
                <a:gd name="T58" fmla="*/ 3 w 381"/>
                <a:gd name="T59" fmla="*/ 355 h 365"/>
                <a:gd name="T60" fmla="*/ 4 w 381"/>
                <a:gd name="T61" fmla="*/ 356 h 365"/>
                <a:gd name="T62" fmla="*/ 7 w 381"/>
                <a:gd name="T63" fmla="*/ 356 h 365"/>
                <a:gd name="T64" fmla="*/ 8 w 381"/>
                <a:gd name="T65" fmla="*/ 358 h 365"/>
                <a:gd name="T66" fmla="*/ 28 w 381"/>
                <a:gd name="T67" fmla="*/ 358 h 365"/>
                <a:gd name="T68" fmla="*/ 45 w 381"/>
                <a:gd name="T69" fmla="*/ 358 h 365"/>
                <a:gd name="T70" fmla="*/ 61 w 381"/>
                <a:gd name="T71" fmla="*/ 358 h 365"/>
                <a:gd name="T72" fmla="*/ 75 w 381"/>
                <a:gd name="T73" fmla="*/ 359 h 365"/>
                <a:gd name="T74" fmla="*/ 90 w 381"/>
                <a:gd name="T75" fmla="*/ 359 h 365"/>
                <a:gd name="T76" fmla="*/ 102 w 381"/>
                <a:gd name="T77" fmla="*/ 359 h 365"/>
                <a:gd name="T78" fmla="*/ 115 w 381"/>
                <a:gd name="T79" fmla="*/ 359 h 365"/>
                <a:gd name="T80" fmla="*/ 129 w 381"/>
                <a:gd name="T81" fmla="*/ 359 h 365"/>
                <a:gd name="T82" fmla="*/ 144 w 381"/>
                <a:gd name="T83" fmla="*/ 360 h 365"/>
                <a:gd name="T84" fmla="*/ 159 w 381"/>
                <a:gd name="T85" fmla="*/ 360 h 365"/>
                <a:gd name="T86" fmla="*/ 178 w 381"/>
                <a:gd name="T87" fmla="*/ 360 h 365"/>
                <a:gd name="T88" fmla="*/ 198 w 381"/>
                <a:gd name="T89" fmla="*/ 362 h 365"/>
                <a:gd name="T90" fmla="*/ 221 w 381"/>
                <a:gd name="T91" fmla="*/ 362 h 365"/>
                <a:gd name="T92" fmla="*/ 246 w 381"/>
                <a:gd name="T93" fmla="*/ 363 h 365"/>
                <a:gd name="T94" fmla="*/ 276 w 381"/>
                <a:gd name="T95" fmla="*/ 363 h 365"/>
                <a:gd name="T96" fmla="*/ 309 w 381"/>
                <a:gd name="T97"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1" h="365">
                  <a:moveTo>
                    <a:pt x="309" y="365"/>
                  </a:moveTo>
                  <a:lnTo>
                    <a:pt x="338" y="363"/>
                  </a:lnTo>
                  <a:lnTo>
                    <a:pt x="358" y="363"/>
                  </a:lnTo>
                  <a:lnTo>
                    <a:pt x="371" y="360"/>
                  </a:lnTo>
                  <a:lnTo>
                    <a:pt x="378" y="356"/>
                  </a:lnTo>
                  <a:lnTo>
                    <a:pt x="381" y="348"/>
                  </a:lnTo>
                  <a:lnTo>
                    <a:pt x="381" y="333"/>
                  </a:lnTo>
                  <a:lnTo>
                    <a:pt x="381" y="313"/>
                  </a:lnTo>
                  <a:lnTo>
                    <a:pt x="381" y="285"/>
                  </a:lnTo>
                  <a:lnTo>
                    <a:pt x="373" y="238"/>
                  </a:lnTo>
                  <a:lnTo>
                    <a:pt x="362" y="189"/>
                  </a:lnTo>
                  <a:lnTo>
                    <a:pt x="346" y="144"/>
                  </a:lnTo>
                  <a:lnTo>
                    <a:pt x="325" y="101"/>
                  </a:lnTo>
                  <a:lnTo>
                    <a:pt x="298" y="64"/>
                  </a:lnTo>
                  <a:lnTo>
                    <a:pt x="264" y="34"/>
                  </a:lnTo>
                  <a:lnTo>
                    <a:pt x="222" y="11"/>
                  </a:lnTo>
                  <a:lnTo>
                    <a:pt x="172" y="0"/>
                  </a:lnTo>
                  <a:lnTo>
                    <a:pt x="145" y="6"/>
                  </a:lnTo>
                  <a:lnTo>
                    <a:pt x="122" y="13"/>
                  </a:lnTo>
                  <a:lnTo>
                    <a:pt x="104" y="23"/>
                  </a:lnTo>
                  <a:lnTo>
                    <a:pt x="88" y="33"/>
                  </a:lnTo>
                  <a:lnTo>
                    <a:pt x="75" y="47"/>
                  </a:lnTo>
                  <a:lnTo>
                    <a:pt x="62" y="64"/>
                  </a:lnTo>
                  <a:lnTo>
                    <a:pt x="48" y="87"/>
                  </a:lnTo>
                  <a:lnTo>
                    <a:pt x="34" y="112"/>
                  </a:lnTo>
                  <a:lnTo>
                    <a:pt x="17" y="168"/>
                  </a:lnTo>
                  <a:lnTo>
                    <a:pt x="5" y="229"/>
                  </a:lnTo>
                  <a:lnTo>
                    <a:pt x="0" y="293"/>
                  </a:lnTo>
                  <a:lnTo>
                    <a:pt x="1" y="355"/>
                  </a:lnTo>
                  <a:lnTo>
                    <a:pt x="3" y="355"/>
                  </a:lnTo>
                  <a:lnTo>
                    <a:pt x="4" y="356"/>
                  </a:lnTo>
                  <a:lnTo>
                    <a:pt x="7" y="356"/>
                  </a:lnTo>
                  <a:lnTo>
                    <a:pt x="8" y="358"/>
                  </a:lnTo>
                  <a:lnTo>
                    <a:pt x="28" y="358"/>
                  </a:lnTo>
                  <a:lnTo>
                    <a:pt x="45" y="358"/>
                  </a:lnTo>
                  <a:lnTo>
                    <a:pt x="61" y="358"/>
                  </a:lnTo>
                  <a:lnTo>
                    <a:pt x="75" y="359"/>
                  </a:lnTo>
                  <a:lnTo>
                    <a:pt x="90" y="359"/>
                  </a:lnTo>
                  <a:lnTo>
                    <a:pt x="102" y="359"/>
                  </a:lnTo>
                  <a:lnTo>
                    <a:pt x="115" y="359"/>
                  </a:lnTo>
                  <a:lnTo>
                    <a:pt x="129" y="359"/>
                  </a:lnTo>
                  <a:lnTo>
                    <a:pt x="144" y="360"/>
                  </a:lnTo>
                  <a:lnTo>
                    <a:pt x="159" y="360"/>
                  </a:lnTo>
                  <a:lnTo>
                    <a:pt x="178" y="360"/>
                  </a:lnTo>
                  <a:lnTo>
                    <a:pt x="198" y="362"/>
                  </a:lnTo>
                  <a:lnTo>
                    <a:pt x="221" y="362"/>
                  </a:lnTo>
                  <a:lnTo>
                    <a:pt x="246" y="363"/>
                  </a:lnTo>
                  <a:lnTo>
                    <a:pt x="276" y="363"/>
                  </a:lnTo>
                  <a:lnTo>
                    <a:pt x="309" y="3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4" name="Freeform 30"/>
            <p:cNvSpPr>
              <a:spLocks/>
            </p:cNvSpPr>
            <p:nvPr/>
          </p:nvSpPr>
          <p:spPr bwMode="auto">
            <a:xfrm>
              <a:off x="4260850" y="4641850"/>
              <a:ext cx="501650" cy="539750"/>
            </a:xfrm>
            <a:custGeom>
              <a:avLst/>
              <a:gdLst>
                <a:gd name="T0" fmla="*/ 318 w 342"/>
                <a:gd name="T1" fmla="*/ 339 h 340"/>
                <a:gd name="T2" fmla="*/ 341 w 342"/>
                <a:gd name="T3" fmla="*/ 326 h 340"/>
                <a:gd name="T4" fmla="*/ 311 w 342"/>
                <a:gd name="T5" fmla="*/ 319 h 340"/>
                <a:gd name="T6" fmla="*/ 314 w 342"/>
                <a:gd name="T7" fmla="*/ 315 h 340"/>
                <a:gd name="T8" fmla="*/ 341 w 342"/>
                <a:gd name="T9" fmla="*/ 310 h 340"/>
                <a:gd name="T10" fmla="*/ 309 w 342"/>
                <a:gd name="T11" fmla="*/ 296 h 340"/>
                <a:gd name="T12" fmla="*/ 249 w 342"/>
                <a:gd name="T13" fmla="*/ 289 h 340"/>
                <a:gd name="T14" fmla="*/ 284 w 342"/>
                <a:gd name="T15" fmla="*/ 289 h 340"/>
                <a:gd name="T16" fmla="*/ 342 w 342"/>
                <a:gd name="T17" fmla="*/ 288 h 340"/>
                <a:gd name="T18" fmla="*/ 318 w 342"/>
                <a:gd name="T19" fmla="*/ 271 h 340"/>
                <a:gd name="T20" fmla="*/ 284 w 342"/>
                <a:gd name="T21" fmla="*/ 265 h 340"/>
                <a:gd name="T22" fmla="*/ 332 w 342"/>
                <a:gd name="T23" fmla="*/ 265 h 340"/>
                <a:gd name="T24" fmla="*/ 331 w 342"/>
                <a:gd name="T25" fmla="*/ 238 h 340"/>
                <a:gd name="T26" fmla="*/ 291 w 342"/>
                <a:gd name="T27" fmla="*/ 233 h 340"/>
                <a:gd name="T28" fmla="*/ 288 w 342"/>
                <a:gd name="T29" fmla="*/ 229 h 340"/>
                <a:gd name="T30" fmla="*/ 328 w 342"/>
                <a:gd name="T31" fmla="*/ 229 h 340"/>
                <a:gd name="T32" fmla="*/ 324 w 342"/>
                <a:gd name="T33" fmla="*/ 209 h 340"/>
                <a:gd name="T34" fmla="*/ 255 w 342"/>
                <a:gd name="T35" fmla="*/ 202 h 340"/>
                <a:gd name="T36" fmla="*/ 294 w 342"/>
                <a:gd name="T37" fmla="*/ 199 h 340"/>
                <a:gd name="T38" fmla="*/ 325 w 342"/>
                <a:gd name="T39" fmla="*/ 184 h 340"/>
                <a:gd name="T40" fmla="*/ 265 w 342"/>
                <a:gd name="T41" fmla="*/ 171 h 340"/>
                <a:gd name="T42" fmla="*/ 279 w 342"/>
                <a:gd name="T43" fmla="*/ 169 h 340"/>
                <a:gd name="T44" fmla="*/ 319 w 342"/>
                <a:gd name="T45" fmla="*/ 162 h 340"/>
                <a:gd name="T46" fmla="*/ 275 w 342"/>
                <a:gd name="T47" fmla="*/ 142 h 340"/>
                <a:gd name="T48" fmla="*/ 224 w 342"/>
                <a:gd name="T49" fmla="*/ 132 h 340"/>
                <a:gd name="T50" fmla="*/ 296 w 342"/>
                <a:gd name="T51" fmla="*/ 134 h 340"/>
                <a:gd name="T52" fmla="*/ 295 w 342"/>
                <a:gd name="T53" fmla="*/ 109 h 340"/>
                <a:gd name="T54" fmla="*/ 257 w 342"/>
                <a:gd name="T55" fmla="*/ 104 h 340"/>
                <a:gd name="T56" fmla="*/ 259 w 342"/>
                <a:gd name="T57" fmla="*/ 99 h 340"/>
                <a:gd name="T58" fmla="*/ 278 w 342"/>
                <a:gd name="T59" fmla="*/ 82 h 340"/>
                <a:gd name="T60" fmla="*/ 241 w 342"/>
                <a:gd name="T61" fmla="*/ 75 h 340"/>
                <a:gd name="T62" fmla="*/ 262 w 342"/>
                <a:gd name="T63" fmla="*/ 72 h 340"/>
                <a:gd name="T64" fmla="*/ 231 w 342"/>
                <a:gd name="T65" fmla="*/ 55 h 340"/>
                <a:gd name="T66" fmla="*/ 219 w 342"/>
                <a:gd name="T67" fmla="*/ 51 h 340"/>
                <a:gd name="T68" fmla="*/ 247 w 342"/>
                <a:gd name="T69" fmla="*/ 44 h 340"/>
                <a:gd name="T70" fmla="*/ 205 w 342"/>
                <a:gd name="T71" fmla="*/ 24 h 340"/>
                <a:gd name="T72" fmla="*/ 201 w 342"/>
                <a:gd name="T73" fmla="*/ 17 h 340"/>
                <a:gd name="T74" fmla="*/ 167 w 342"/>
                <a:gd name="T75" fmla="*/ 1 h 340"/>
                <a:gd name="T76" fmla="*/ 97 w 342"/>
                <a:gd name="T77" fmla="*/ 14 h 340"/>
                <a:gd name="T78" fmla="*/ 95 w 342"/>
                <a:gd name="T79" fmla="*/ 20 h 340"/>
                <a:gd name="T80" fmla="*/ 63 w 342"/>
                <a:gd name="T81" fmla="*/ 41 h 340"/>
                <a:gd name="T82" fmla="*/ 147 w 342"/>
                <a:gd name="T83" fmla="*/ 40 h 340"/>
                <a:gd name="T84" fmla="*/ 78 w 342"/>
                <a:gd name="T85" fmla="*/ 44 h 340"/>
                <a:gd name="T86" fmla="*/ 57 w 342"/>
                <a:gd name="T87" fmla="*/ 70 h 340"/>
                <a:gd name="T88" fmla="*/ 48 w 342"/>
                <a:gd name="T89" fmla="*/ 77 h 340"/>
                <a:gd name="T90" fmla="*/ 27 w 342"/>
                <a:gd name="T91" fmla="*/ 87 h 340"/>
                <a:gd name="T92" fmla="*/ 31 w 342"/>
                <a:gd name="T93" fmla="*/ 94 h 340"/>
                <a:gd name="T94" fmla="*/ 48 w 342"/>
                <a:gd name="T95" fmla="*/ 98 h 340"/>
                <a:gd name="T96" fmla="*/ 18 w 342"/>
                <a:gd name="T97" fmla="*/ 107 h 340"/>
                <a:gd name="T98" fmla="*/ 45 w 342"/>
                <a:gd name="T99" fmla="*/ 128 h 340"/>
                <a:gd name="T100" fmla="*/ 28 w 342"/>
                <a:gd name="T101" fmla="*/ 134 h 340"/>
                <a:gd name="T102" fmla="*/ 5 w 342"/>
                <a:gd name="T103" fmla="*/ 149 h 340"/>
                <a:gd name="T104" fmla="*/ 35 w 342"/>
                <a:gd name="T105" fmla="*/ 162 h 340"/>
                <a:gd name="T106" fmla="*/ 0 w 342"/>
                <a:gd name="T107" fmla="*/ 178 h 340"/>
                <a:gd name="T108" fmla="*/ 44 w 342"/>
                <a:gd name="T109" fmla="*/ 189 h 340"/>
                <a:gd name="T110" fmla="*/ 67 w 342"/>
                <a:gd name="T111" fmla="*/ 115 h 340"/>
                <a:gd name="T112" fmla="*/ 91 w 342"/>
                <a:gd name="T113" fmla="*/ 109 h 340"/>
                <a:gd name="T114" fmla="*/ 188 w 342"/>
                <a:gd name="T115" fmla="*/ 196 h 340"/>
                <a:gd name="T116" fmla="*/ 184 w 342"/>
                <a:gd name="T117" fmla="*/ 272 h 340"/>
                <a:gd name="T118" fmla="*/ 238 w 342"/>
                <a:gd name="T119" fmla="*/ 339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 h="340">
                  <a:moveTo>
                    <a:pt x="278" y="340"/>
                  </a:moveTo>
                  <a:lnTo>
                    <a:pt x="286" y="340"/>
                  </a:lnTo>
                  <a:lnTo>
                    <a:pt x="294" y="340"/>
                  </a:lnTo>
                  <a:lnTo>
                    <a:pt x="302" y="340"/>
                  </a:lnTo>
                  <a:lnTo>
                    <a:pt x="309" y="339"/>
                  </a:lnTo>
                  <a:lnTo>
                    <a:pt x="318" y="339"/>
                  </a:lnTo>
                  <a:lnTo>
                    <a:pt x="325" y="339"/>
                  </a:lnTo>
                  <a:lnTo>
                    <a:pt x="334" y="338"/>
                  </a:lnTo>
                  <a:lnTo>
                    <a:pt x="341" y="338"/>
                  </a:lnTo>
                  <a:lnTo>
                    <a:pt x="341" y="335"/>
                  </a:lnTo>
                  <a:lnTo>
                    <a:pt x="341" y="330"/>
                  </a:lnTo>
                  <a:lnTo>
                    <a:pt x="341" y="326"/>
                  </a:lnTo>
                  <a:lnTo>
                    <a:pt x="342" y="323"/>
                  </a:lnTo>
                  <a:lnTo>
                    <a:pt x="335" y="322"/>
                  </a:lnTo>
                  <a:lnTo>
                    <a:pt x="328" y="322"/>
                  </a:lnTo>
                  <a:lnTo>
                    <a:pt x="322" y="320"/>
                  </a:lnTo>
                  <a:lnTo>
                    <a:pt x="316" y="319"/>
                  </a:lnTo>
                  <a:lnTo>
                    <a:pt x="311" y="319"/>
                  </a:lnTo>
                  <a:lnTo>
                    <a:pt x="305" y="318"/>
                  </a:lnTo>
                  <a:lnTo>
                    <a:pt x="301" y="318"/>
                  </a:lnTo>
                  <a:lnTo>
                    <a:pt x="298" y="316"/>
                  </a:lnTo>
                  <a:lnTo>
                    <a:pt x="304" y="316"/>
                  </a:lnTo>
                  <a:lnTo>
                    <a:pt x="309" y="315"/>
                  </a:lnTo>
                  <a:lnTo>
                    <a:pt x="314" y="315"/>
                  </a:lnTo>
                  <a:lnTo>
                    <a:pt x="319" y="313"/>
                  </a:lnTo>
                  <a:lnTo>
                    <a:pt x="325" y="313"/>
                  </a:lnTo>
                  <a:lnTo>
                    <a:pt x="331" y="313"/>
                  </a:lnTo>
                  <a:lnTo>
                    <a:pt x="335" y="312"/>
                  </a:lnTo>
                  <a:lnTo>
                    <a:pt x="341" y="312"/>
                  </a:lnTo>
                  <a:lnTo>
                    <a:pt x="341" y="310"/>
                  </a:lnTo>
                  <a:lnTo>
                    <a:pt x="342" y="308"/>
                  </a:lnTo>
                  <a:lnTo>
                    <a:pt x="342" y="306"/>
                  </a:lnTo>
                  <a:lnTo>
                    <a:pt x="342" y="305"/>
                  </a:lnTo>
                  <a:lnTo>
                    <a:pt x="331" y="300"/>
                  </a:lnTo>
                  <a:lnTo>
                    <a:pt x="319" y="298"/>
                  </a:lnTo>
                  <a:lnTo>
                    <a:pt x="309" y="296"/>
                  </a:lnTo>
                  <a:lnTo>
                    <a:pt x="298" y="295"/>
                  </a:lnTo>
                  <a:lnTo>
                    <a:pt x="286" y="293"/>
                  </a:lnTo>
                  <a:lnTo>
                    <a:pt x="275" y="293"/>
                  </a:lnTo>
                  <a:lnTo>
                    <a:pt x="262" y="292"/>
                  </a:lnTo>
                  <a:lnTo>
                    <a:pt x="251" y="290"/>
                  </a:lnTo>
                  <a:lnTo>
                    <a:pt x="249" y="289"/>
                  </a:lnTo>
                  <a:lnTo>
                    <a:pt x="249" y="289"/>
                  </a:lnTo>
                  <a:lnTo>
                    <a:pt x="249" y="289"/>
                  </a:lnTo>
                  <a:lnTo>
                    <a:pt x="248" y="288"/>
                  </a:lnTo>
                  <a:lnTo>
                    <a:pt x="259" y="288"/>
                  </a:lnTo>
                  <a:lnTo>
                    <a:pt x="272" y="289"/>
                  </a:lnTo>
                  <a:lnTo>
                    <a:pt x="284" y="289"/>
                  </a:lnTo>
                  <a:lnTo>
                    <a:pt x="295" y="289"/>
                  </a:lnTo>
                  <a:lnTo>
                    <a:pt x="308" y="290"/>
                  </a:lnTo>
                  <a:lnTo>
                    <a:pt x="319" y="290"/>
                  </a:lnTo>
                  <a:lnTo>
                    <a:pt x="331" y="292"/>
                  </a:lnTo>
                  <a:lnTo>
                    <a:pt x="342" y="292"/>
                  </a:lnTo>
                  <a:lnTo>
                    <a:pt x="342" y="288"/>
                  </a:lnTo>
                  <a:lnTo>
                    <a:pt x="342" y="283"/>
                  </a:lnTo>
                  <a:lnTo>
                    <a:pt x="342" y="279"/>
                  </a:lnTo>
                  <a:lnTo>
                    <a:pt x="342" y="273"/>
                  </a:lnTo>
                  <a:lnTo>
                    <a:pt x="334" y="272"/>
                  </a:lnTo>
                  <a:lnTo>
                    <a:pt x="326" y="271"/>
                  </a:lnTo>
                  <a:lnTo>
                    <a:pt x="318" y="271"/>
                  </a:lnTo>
                  <a:lnTo>
                    <a:pt x="309" y="269"/>
                  </a:lnTo>
                  <a:lnTo>
                    <a:pt x="301" y="268"/>
                  </a:lnTo>
                  <a:lnTo>
                    <a:pt x="292" y="266"/>
                  </a:lnTo>
                  <a:lnTo>
                    <a:pt x="284" y="266"/>
                  </a:lnTo>
                  <a:lnTo>
                    <a:pt x="275" y="265"/>
                  </a:lnTo>
                  <a:lnTo>
                    <a:pt x="284" y="265"/>
                  </a:lnTo>
                  <a:lnTo>
                    <a:pt x="291" y="265"/>
                  </a:lnTo>
                  <a:lnTo>
                    <a:pt x="299" y="265"/>
                  </a:lnTo>
                  <a:lnTo>
                    <a:pt x="308" y="265"/>
                  </a:lnTo>
                  <a:lnTo>
                    <a:pt x="316" y="265"/>
                  </a:lnTo>
                  <a:lnTo>
                    <a:pt x="324" y="265"/>
                  </a:lnTo>
                  <a:lnTo>
                    <a:pt x="332" y="265"/>
                  </a:lnTo>
                  <a:lnTo>
                    <a:pt x="339" y="265"/>
                  </a:lnTo>
                  <a:lnTo>
                    <a:pt x="339" y="258"/>
                  </a:lnTo>
                  <a:lnTo>
                    <a:pt x="338" y="252"/>
                  </a:lnTo>
                  <a:lnTo>
                    <a:pt x="338" y="245"/>
                  </a:lnTo>
                  <a:lnTo>
                    <a:pt x="336" y="239"/>
                  </a:lnTo>
                  <a:lnTo>
                    <a:pt x="331" y="238"/>
                  </a:lnTo>
                  <a:lnTo>
                    <a:pt x="324" y="238"/>
                  </a:lnTo>
                  <a:lnTo>
                    <a:pt x="318" y="236"/>
                  </a:lnTo>
                  <a:lnTo>
                    <a:pt x="311" y="235"/>
                  </a:lnTo>
                  <a:lnTo>
                    <a:pt x="305" y="235"/>
                  </a:lnTo>
                  <a:lnTo>
                    <a:pt x="298" y="233"/>
                  </a:lnTo>
                  <a:lnTo>
                    <a:pt x="291" y="233"/>
                  </a:lnTo>
                  <a:lnTo>
                    <a:pt x="284" y="232"/>
                  </a:lnTo>
                  <a:lnTo>
                    <a:pt x="282" y="232"/>
                  </a:lnTo>
                  <a:lnTo>
                    <a:pt x="282" y="231"/>
                  </a:lnTo>
                  <a:lnTo>
                    <a:pt x="282" y="231"/>
                  </a:lnTo>
                  <a:lnTo>
                    <a:pt x="281" y="229"/>
                  </a:lnTo>
                  <a:lnTo>
                    <a:pt x="288" y="229"/>
                  </a:lnTo>
                  <a:lnTo>
                    <a:pt x="295" y="229"/>
                  </a:lnTo>
                  <a:lnTo>
                    <a:pt x="302" y="229"/>
                  </a:lnTo>
                  <a:lnTo>
                    <a:pt x="308" y="229"/>
                  </a:lnTo>
                  <a:lnTo>
                    <a:pt x="315" y="229"/>
                  </a:lnTo>
                  <a:lnTo>
                    <a:pt x="322" y="229"/>
                  </a:lnTo>
                  <a:lnTo>
                    <a:pt x="328" y="229"/>
                  </a:lnTo>
                  <a:lnTo>
                    <a:pt x="335" y="229"/>
                  </a:lnTo>
                  <a:lnTo>
                    <a:pt x="334" y="221"/>
                  </a:lnTo>
                  <a:lnTo>
                    <a:pt x="334" y="216"/>
                  </a:lnTo>
                  <a:lnTo>
                    <a:pt x="332" y="214"/>
                  </a:lnTo>
                  <a:lnTo>
                    <a:pt x="329" y="211"/>
                  </a:lnTo>
                  <a:lnTo>
                    <a:pt x="324" y="209"/>
                  </a:lnTo>
                  <a:lnTo>
                    <a:pt x="315" y="209"/>
                  </a:lnTo>
                  <a:lnTo>
                    <a:pt x="305" y="208"/>
                  </a:lnTo>
                  <a:lnTo>
                    <a:pt x="292" y="206"/>
                  </a:lnTo>
                  <a:lnTo>
                    <a:pt x="281" y="205"/>
                  </a:lnTo>
                  <a:lnTo>
                    <a:pt x="268" y="204"/>
                  </a:lnTo>
                  <a:lnTo>
                    <a:pt x="255" y="202"/>
                  </a:lnTo>
                  <a:lnTo>
                    <a:pt x="242" y="201"/>
                  </a:lnTo>
                  <a:lnTo>
                    <a:pt x="252" y="201"/>
                  </a:lnTo>
                  <a:lnTo>
                    <a:pt x="262" y="199"/>
                  </a:lnTo>
                  <a:lnTo>
                    <a:pt x="274" y="199"/>
                  </a:lnTo>
                  <a:lnTo>
                    <a:pt x="284" y="199"/>
                  </a:lnTo>
                  <a:lnTo>
                    <a:pt x="294" y="199"/>
                  </a:lnTo>
                  <a:lnTo>
                    <a:pt x="305" y="199"/>
                  </a:lnTo>
                  <a:lnTo>
                    <a:pt x="315" y="198"/>
                  </a:lnTo>
                  <a:lnTo>
                    <a:pt x="325" y="198"/>
                  </a:lnTo>
                  <a:lnTo>
                    <a:pt x="325" y="194"/>
                  </a:lnTo>
                  <a:lnTo>
                    <a:pt x="325" y="188"/>
                  </a:lnTo>
                  <a:lnTo>
                    <a:pt x="325" y="184"/>
                  </a:lnTo>
                  <a:lnTo>
                    <a:pt x="324" y="179"/>
                  </a:lnTo>
                  <a:lnTo>
                    <a:pt x="304" y="176"/>
                  </a:lnTo>
                  <a:lnTo>
                    <a:pt x="289" y="174"/>
                  </a:lnTo>
                  <a:lnTo>
                    <a:pt x="279" y="172"/>
                  </a:lnTo>
                  <a:lnTo>
                    <a:pt x="271" y="171"/>
                  </a:lnTo>
                  <a:lnTo>
                    <a:pt x="265" y="171"/>
                  </a:lnTo>
                  <a:lnTo>
                    <a:pt x="262" y="169"/>
                  </a:lnTo>
                  <a:lnTo>
                    <a:pt x="258" y="169"/>
                  </a:lnTo>
                  <a:lnTo>
                    <a:pt x="255" y="168"/>
                  </a:lnTo>
                  <a:lnTo>
                    <a:pt x="264" y="168"/>
                  </a:lnTo>
                  <a:lnTo>
                    <a:pt x="271" y="169"/>
                  </a:lnTo>
                  <a:lnTo>
                    <a:pt x="279" y="169"/>
                  </a:lnTo>
                  <a:lnTo>
                    <a:pt x="288" y="169"/>
                  </a:lnTo>
                  <a:lnTo>
                    <a:pt x="295" y="169"/>
                  </a:lnTo>
                  <a:lnTo>
                    <a:pt x="304" y="169"/>
                  </a:lnTo>
                  <a:lnTo>
                    <a:pt x="311" y="169"/>
                  </a:lnTo>
                  <a:lnTo>
                    <a:pt x="319" y="169"/>
                  </a:lnTo>
                  <a:lnTo>
                    <a:pt x="319" y="162"/>
                  </a:lnTo>
                  <a:lnTo>
                    <a:pt x="318" y="156"/>
                  </a:lnTo>
                  <a:lnTo>
                    <a:pt x="315" y="149"/>
                  </a:lnTo>
                  <a:lnTo>
                    <a:pt x="314" y="144"/>
                  </a:lnTo>
                  <a:lnTo>
                    <a:pt x="301" y="144"/>
                  </a:lnTo>
                  <a:lnTo>
                    <a:pt x="289" y="142"/>
                  </a:lnTo>
                  <a:lnTo>
                    <a:pt x="275" y="142"/>
                  </a:lnTo>
                  <a:lnTo>
                    <a:pt x="262" y="142"/>
                  </a:lnTo>
                  <a:lnTo>
                    <a:pt x="249" y="141"/>
                  </a:lnTo>
                  <a:lnTo>
                    <a:pt x="235" y="138"/>
                  </a:lnTo>
                  <a:lnTo>
                    <a:pt x="224" y="137"/>
                  </a:lnTo>
                  <a:lnTo>
                    <a:pt x="211" y="132"/>
                  </a:lnTo>
                  <a:lnTo>
                    <a:pt x="224" y="132"/>
                  </a:lnTo>
                  <a:lnTo>
                    <a:pt x="235" y="132"/>
                  </a:lnTo>
                  <a:lnTo>
                    <a:pt x="248" y="132"/>
                  </a:lnTo>
                  <a:lnTo>
                    <a:pt x="261" y="132"/>
                  </a:lnTo>
                  <a:lnTo>
                    <a:pt x="272" y="134"/>
                  </a:lnTo>
                  <a:lnTo>
                    <a:pt x="285" y="134"/>
                  </a:lnTo>
                  <a:lnTo>
                    <a:pt x="296" y="134"/>
                  </a:lnTo>
                  <a:lnTo>
                    <a:pt x="309" y="134"/>
                  </a:lnTo>
                  <a:lnTo>
                    <a:pt x="306" y="124"/>
                  </a:lnTo>
                  <a:lnTo>
                    <a:pt x="304" y="118"/>
                  </a:lnTo>
                  <a:lnTo>
                    <a:pt x="302" y="114"/>
                  </a:lnTo>
                  <a:lnTo>
                    <a:pt x="301" y="111"/>
                  </a:lnTo>
                  <a:lnTo>
                    <a:pt x="295" y="109"/>
                  </a:lnTo>
                  <a:lnTo>
                    <a:pt x="288" y="108"/>
                  </a:lnTo>
                  <a:lnTo>
                    <a:pt x="282" y="108"/>
                  </a:lnTo>
                  <a:lnTo>
                    <a:pt x="275" y="107"/>
                  </a:lnTo>
                  <a:lnTo>
                    <a:pt x="269" y="105"/>
                  </a:lnTo>
                  <a:lnTo>
                    <a:pt x="262" y="104"/>
                  </a:lnTo>
                  <a:lnTo>
                    <a:pt x="257" y="104"/>
                  </a:lnTo>
                  <a:lnTo>
                    <a:pt x="251" y="102"/>
                  </a:lnTo>
                  <a:lnTo>
                    <a:pt x="251" y="101"/>
                  </a:lnTo>
                  <a:lnTo>
                    <a:pt x="251" y="101"/>
                  </a:lnTo>
                  <a:lnTo>
                    <a:pt x="249" y="101"/>
                  </a:lnTo>
                  <a:lnTo>
                    <a:pt x="249" y="99"/>
                  </a:lnTo>
                  <a:lnTo>
                    <a:pt x="259" y="99"/>
                  </a:lnTo>
                  <a:lnTo>
                    <a:pt x="269" y="99"/>
                  </a:lnTo>
                  <a:lnTo>
                    <a:pt x="279" y="99"/>
                  </a:lnTo>
                  <a:lnTo>
                    <a:pt x="289" y="99"/>
                  </a:lnTo>
                  <a:lnTo>
                    <a:pt x="286" y="91"/>
                  </a:lnTo>
                  <a:lnTo>
                    <a:pt x="284" y="85"/>
                  </a:lnTo>
                  <a:lnTo>
                    <a:pt x="278" y="82"/>
                  </a:lnTo>
                  <a:lnTo>
                    <a:pt x="272" y="80"/>
                  </a:lnTo>
                  <a:lnTo>
                    <a:pt x="265" y="78"/>
                  </a:lnTo>
                  <a:lnTo>
                    <a:pt x="258" y="78"/>
                  </a:lnTo>
                  <a:lnTo>
                    <a:pt x="249" y="78"/>
                  </a:lnTo>
                  <a:lnTo>
                    <a:pt x="241" y="77"/>
                  </a:lnTo>
                  <a:lnTo>
                    <a:pt x="241" y="75"/>
                  </a:lnTo>
                  <a:lnTo>
                    <a:pt x="241" y="75"/>
                  </a:lnTo>
                  <a:lnTo>
                    <a:pt x="239" y="74"/>
                  </a:lnTo>
                  <a:lnTo>
                    <a:pt x="239" y="74"/>
                  </a:lnTo>
                  <a:lnTo>
                    <a:pt x="248" y="71"/>
                  </a:lnTo>
                  <a:lnTo>
                    <a:pt x="255" y="71"/>
                  </a:lnTo>
                  <a:lnTo>
                    <a:pt x="262" y="72"/>
                  </a:lnTo>
                  <a:lnTo>
                    <a:pt x="268" y="72"/>
                  </a:lnTo>
                  <a:lnTo>
                    <a:pt x="264" y="62"/>
                  </a:lnTo>
                  <a:lnTo>
                    <a:pt x="258" y="57"/>
                  </a:lnTo>
                  <a:lnTo>
                    <a:pt x="249" y="55"/>
                  </a:lnTo>
                  <a:lnTo>
                    <a:pt x="241" y="54"/>
                  </a:lnTo>
                  <a:lnTo>
                    <a:pt x="231" y="55"/>
                  </a:lnTo>
                  <a:lnTo>
                    <a:pt x="221" y="55"/>
                  </a:lnTo>
                  <a:lnTo>
                    <a:pt x="211" y="54"/>
                  </a:lnTo>
                  <a:lnTo>
                    <a:pt x="201" y="51"/>
                  </a:lnTo>
                  <a:lnTo>
                    <a:pt x="207" y="51"/>
                  </a:lnTo>
                  <a:lnTo>
                    <a:pt x="212" y="51"/>
                  </a:lnTo>
                  <a:lnTo>
                    <a:pt x="219" y="51"/>
                  </a:lnTo>
                  <a:lnTo>
                    <a:pt x="225" y="50"/>
                  </a:lnTo>
                  <a:lnTo>
                    <a:pt x="231" y="50"/>
                  </a:lnTo>
                  <a:lnTo>
                    <a:pt x="237" y="50"/>
                  </a:lnTo>
                  <a:lnTo>
                    <a:pt x="242" y="50"/>
                  </a:lnTo>
                  <a:lnTo>
                    <a:pt x="248" y="50"/>
                  </a:lnTo>
                  <a:lnTo>
                    <a:pt x="247" y="44"/>
                  </a:lnTo>
                  <a:lnTo>
                    <a:pt x="242" y="38"/>
                  </a:lnTo>
                  <a:lnTo>
                    <a:pt x="237" y="34"/>
                  </a:lnTo>
                  <a:lnTo>
                    <a:pt x="229" y="31"/>
                  </a:lnTo>
                  <a:lnTo>
                    <a:pt x="221" y="28"/>
                  </a:lnTo>
                  <a:lnTo>
                    <a:pt x="212" y="25"/>
                  </a:lnTo>
                  <a:lnTo>
                    <a:pt x="205" y="24"/>
                  </a:lnTo>
                  <a:lnTo>
                    <a:pt x="199" y="23"/>
                  </a:lnTo>
                  <a:lnTo>
                    <a:pt x="199" y="21"/>
                  </a:lnTo>
                  <a:lnTo>
                    <a:pt x="199" y="20"/>
                  </a:lnTo>
                  <a:lnTo>
                    <a:pt x="198" y="20"/>
                  </a:lnTo>
                  <a:lnTo>
                    <a:pt x="198" y="18"/>
                  </a:lnTo>
                  <a:lnTo>
                    <a:pt x="201" y="17"/>
                  </a:lnTo>
                  <a:lnTo>
                    <a:pt x="204" y="17"/>
                  </a:lnTo>
                  <a:lnTo>
                    <a:pt x="205" y="17"/>
                  </a:lnTo>
                  <a:lnTo>
                    <a:pt x="208" y="17"/>
                  </a:lnTo>
                  <a:lnTo>
                    <a:pt x="195" y="10"/>
                  </a:lnTo>
                  <a:lnTo>
                    <a:pt x="181" y="4"/>
                  </a:lnTo>
                  <a:lnTo>
                    <a:pt x="167" y="1"/>
                  </a:lnTo>
                  <a:lnTo>
                    <a:pt x="152" y="0"/>
                  </a:lnTo>
                  <a:lnTo>
                    <a:pt x="138" y="0"/>
                  </a:lnTo>
                  <a:lnTo>
                    <a:pt x="124" y="1"/>
                  </a:lnTo>
                  <a:lnTo>
                    <a:pt x="110" y="5"/>
                  </a:lnTo>
                  <a:lnTo>
                    <a:pt x="95" y="13"/>
                  </a:lnTo>
                  <a:lnTo>
                    <a:pt x="97" y="14"/>
                  </a:lnTo>
                  <a:lnTo>
                    <a:pt x="100" y="14"/>
                  </a:lnTo>
                  <a:lnTo>
                    <a:pt x="105" y="14"/>
                  </a:lnTo>
                  <a:lnTo>
                    <a:pt x="118" y="15"/>
                  </a:lnTo>
                  <a:lnTo>
                    <a:pt x="111" y="18"/>
                  </a:lnTo>
                  <a:lnTo>
                    <a:pt x="102" y="18"/>
                  </a:lnTo>
                  <a:lnTo>
                    <a:pt x="95" y="20"/>
                  </a:lnTo>
                  <a:lnTo>
                    <a:pt x="88" y="21"/>
                  </a:lnTo>
                  <a:lnTo>
                    <a:pt x="80" y="24"/>
                  </a:lnTo>
                  <a:lnTo>
                    <a:pt x="73" y="27"/>
                  </a:lnTo>
                  <a:lnTo>
                    <a:pt x="64" y="31"/>
                  </a:lnTo>
                  <a:lnTo>
                    <a:pt x="55" y="38"/>
                  </a:lnTo>
                  <a:lnTo>
                    <a:pt x="63" y="41"/>
                  </a:lnTo>
                  <a:lnTo>
                    <a:pt x="73" y="42"/>
                  </a:lnTo>
                  <a:lnTo>
                    <a:pt x="87" y="41"/>
                  </a:lnTo>
                  <a:lnTo>
                    <a:pt x="102" y="40"/>
                  </a:lnTo>
                  <a:lnTo>
                    <a:pt x="118" y="40"/>
                  </a:lnTo>
                  <a:lnTo>
                    <a:pt x="134" y="38"/>
                  </a:lnTo>
                  <a:lnTo>
                    <a:pt x="147" y="40"/>
                  </a:lnTo>
                  <a:lnTo>
                    <a:pt x="155" y="42"/>
                  </a:lnTo>
                  <a:lnTo>
                    <a:pt x="144" y="42"/>
                  </a:lnTo>
                  <a:lnTo>
                    <a:pt x="130" y="42"/>
                  </a:lnTo>
                  <a:lnTo>
                    <a:pt x="112" y="41"/>
                  </a:lnTo>
                  <a:lnTo>
                    <a:pt x="95" y="42"/>
                  </a:lnTo>
                  <a:lnTo>
                    <a:pt x="78" y="44"/>
                  </a:lnTo>
                  <a:lnTo>
                    <a:pt x="63" y="48"/>
                  </a:lnTo>
                  <a:lnTo>
                    <a:pt x="50" y="55"/>
                  </a:lnTo>
                  <a:lnTo>
                    <a:pt x="40" y="65"/>
                  </a:lnTo>
                  <a:lnTo>
                    <a:pt x="41" y="67"/>
                  </a:lnTo>
                  <a:lnTo>
                    <a:pt x="45" y="68"/>
                  </a:lnTo>
                  <a:lnTo>
                    <a:pt x="57" y="70"/>
                  </a:lnTo>
                  <a:lnTo>
                    <a:pt x="77" y="71"/>
                  </a:lnTo>
                  <a:lnTo>
                    <a:pt x="71" y="72"/>
                  </a:lnTo>
                  <a:lnTo>
                    <a:pt x="65" y="72"/>
                  </a:lnTo>
                  <a:lnTo>
                    <a:pt x="60" y="74"/>
                  </a:lnTo>
                  <a:lnTo>
                    <a:pt x="54" y="75"/>
                  </a:lnTo>
                  <a:lnTo>
                    <a:pt x="48" y="77"/>
                  </a:lnTo>
                  <a:lnTo>
                    <a:pt x="44" y="77"/>
                  </a:lnTo>
                  <a:lnTo>
                    <a:pt x="38" y="78"/>
                  </a:lnTo>
                  <a:lnTo>
                    <a:pt x="34" y="78"/>
                  </a:lnTo>
                  <a:lnTo>
                    <a:pt x="31" y="81"/>
                  </a:lnTo>
                  <a:lnTo>
                    <a:pt x="30" y="84"/>
                  </a:lnTo>
                  <a:lnTo>
                    <a:pt x="27" y="87"/>
                  </a:lnTo>
                  <a:lnTo>
                    <a:pt x="24" y="91"/>
                  </a:lnTo>
                  <a:lnTo>
                    <a:pt x="25" y="91"/>
                  </a:lnTo>
                  <a:lnTo>
                    <a:pt x="25" y="92"/>
                  </a:lnTo>
                  <a:lnTo>
                    <a:pt x="25" y="92"/>
                  </a:lnTo>
                  <a:lnTo>
                    <a:pt x="25" y="94"/>
                  </a:lnTo>
                  <a:lnTo>
                    <a:pt x="31" y="94"/>
                  </a:lnTo>
                  <a:lnTo>
                    <a:pt x="37" y="95"/>
                  </a:lnTo>
                  <a:lnTo>
                    <a:pt x="43" y="95"/>
                  </a:lnTo>
                  <a:lnTo>
                    <a:pt x="47" y="97"/>
                  </a:lnTo>
                  <a:lnTo>
                    <a:pt x="48" y="97"/>
                  </a:lnTo>
                  <a:lnTo>
                    <a:pt x="48" y="98"/>
                  </a:lnTo>
                  <a:lnTo>
                    <a:pt x="48" y="98"/>
                  </a:lnTo>
                  <a:lnTo>
                    <a:pt x="48" y="99"/>
                  </a:lnTo>
                  <a:lnTo>
                    <a:pt x="44" y="101"/>
                  </a:lnTo>
                  <a:lnTo>
                    <a:pt x="41" y="101"/>
                  </a:lnTo>
                  <a:lnTo>
                    <a:pt x="33" y="101"/>
                  </a:lnTo>
                  <a:lnTo>
                    <a:pt x="20" y="102"/>
                  </a:lnTo>
                  <a:lnTo>
                    <a:pt x="18" y="107"/>
                  </a:lnTo>
                  <a:lnTo>
                    <a:pt x="15" y="112"/>
                  </a:lnTo>
                  <a:lnTo>
                    <a:pt x="14" y="119"/>
                  </a:lnTo>
                  <a:lnTo>
                    <a:pt x="14" y="127"/>
                  </a:lnTo>
                  <a:lnTo>
                    <a:pt x="24" y="127"/>
                  </a:lnTo>
                  <a:lnTo>
                    <a:pt x="35" y="128"/>
                  </a:lnTo>
                  <a:lnTo>
                    <a:pt x="45" y="128"/>
                  </a:lnTo>
                  <a:lnTo>
                    <a:pt x="55" y="129"/>
                  </a:lnTo>
                  <a:lnTo>
                    <a:pt x="48" y="131"/>
                  </a:lnTo>
                  <a:lnTo>
                    <a:pt x="43" y="132"/>
                  </a:lnTo>
                  <a:lnTo>
                    <a:pt x="38" y="132"/>
                  </a:lnTo>
                  <a:lnTo>
                    <a:pt x="34" y="134"/>
                  </a:lnTo>
                  <a:lnTo>
                    <a:pt x="28" y="134"/>
                  </a:lnTo>
                  <a:lnTo>
                    <a:pt x="24" y="135"/>
                  </a:lnTo>
                  <a:lnTo>
                    <a:pt x="17" y="135"/>
                  </a:lnTo>
                  <a:lnTo>
                    <a:pt x="8" y="137"/>
                  </a:lnTo>
                  <a:lnTo>
                    <a:pt x="7" y="142"/>
                  </a:lnTo>
                  <a:lnTo>
                    <a:pt x="5" y="145"/>
                  </a:lnTo>
                  <a:lnTo>
                    <a:pt x="5" y="149"/>
                  </a:lnTo>
                  <a:lnTo>
                    <a:pt x="7" y="155"/>
                  </a:lnTo>
                  <a:lnTo>
                    <a:pt x="15" y="156"/>
                  </a:lnTo>
                  <a:lnTo>
                    <a:pt x="24" y="158"/>
                  </a:lnTo>
                  <a:lnTo>
                    <a:pt x="33" y="159"/>
                  </a:lnTo>
                  <a:lnTo>
                    <a:pt x="41" y="161"/>
                  </a:lnTo>
                  <a:lnTo>
                    <a:pt x="35" y="162"/>
                  </a:lnTo>
                  <a:lnTo>
                    <a:pt x="27" y="164"/>
                  </a:lnTo>
                  <a:lnTo>
                    <a:pt x="14" y="165"/>
                  </a:lnTo>
                  <a:lnTo>
                    <a:pt x="1" y="166"/>
                  </a:lnTo>
                  <a:lnTo>
                    <a:pt x="0" y="169"/>
                  </a:lnTo>
                  <a:lnTo>
                    <a:pt x="0" y="174"/>
                  </a:lnTo>
                  <a:lnTo>
                    <a:pt x="0" y="178"/>
                  </a:lnTo>
                  <a:lnTo>
                    <a:pt x="0" y="185"/>
                  </a:lnTo>
                  <a:lnTo>
                    <a:pt x="10" y="186"/>
                  </a:lnTo>
                  <a:lnTo>
                    <a:pt x="18" y="186"/>
                  </a:lnTo>
                  <a:lnTo>
                    <a:pt x="28" y="188"/>
                  </a:lnTo>
                  <a:lnTo>
                    <a:pt x="37" y="188"/>
                  </a:lnTo>
                  <a:lnTo>
                    <a:pt x="44" y="189"/>
                  </a:lnTo>
                  <a:lnTo>
                    <a:pt x="53" y="189"/>
                  </a:lnTo>
                  <a:lnTo>
                    <a:pt x="60" y="189"/>
                  </a:lnTo>
                  <a:lnTo>
                    <a:pt x="68" y="189"/>
                  </a:lnTo>
                  <a:lnTo>
                    <a:pt x="67" y="165"/>
                  </a:lnTo>
                  <a:lnTo>
                    <a:pt x="67" y="139"/>
                  </a:lnTo>
                  <a:lnTo>
                    <a:pt x="67" y="115"/>
                  </a:lnTo>
                  <a:lnTo>
                    <a:pt x="70" y="94"/>
                  </a:lnTo>
                  <a:lnTo>
                    <a:pt x="71" y="94"/>
                  </a:lnTo>
                  <a:lnTo>
                    <a:pt x="74" y="92"/>
                  </a:lnTo>
                  <a:lnTo>
                    <a:pt x="75" y="92"/>
                  </a:lnTo>
                  <a:lnTo>
                    <a:pt x="77" y="92"/>
                  </a:lnTo>
                  <a:lnTo>
                    <a:pt x="91" y="109"/>
                  </a:lnTo>
                  <a:lnTo>
                    <a:pt x="107" y="125"/>
                  </a:lnTo>
                  <a:lnTo>
                    <a:pt x="124" y="139"/>
                  </a:lnTo>
                  <a:lnTo>
                    <a:pt x="140" y="154"/>
                  </a:lnTo>
                  <a:lnTo>
                    <a:pt x="157" y="168"/>
                  </a:lnTo>
                  <a:lnTo>
                    <a:pt x="172" y="182"/>
                  </a:lnTo>
                  <a:lnTo>
                    <a:pt x="188" y="196"/>
                  </a:lnTo>
                  <a:lnTo>
                    <a:pt x="202" y="211"/>
                  </a:lnTo>
                  <a:lnTo>
                    <a:pt x="198" y="222"/>
                  </a:lnTo>
                  <a:lnTo>
                    <a:pt x="188" y="229"/>
                  </a:lnTo>
                  <a:lnTo>
                    <a:pt x="179" y="238"/>
                  </a:lnTo>
                  <a:lnTo>
                    <a:pt x="175" y="249"/>
                  </a:lnTo>
                  <a:lnTo>
                    <a:pt x="184" y="272"/>
                  </a:lnTo>
                  <a:lnTo>
                    <a:pt x="194" y="293"/>
                  </a:lnTo>
                  <a:lnTo>
                    <a:pt x="204" y="315"/>
                  </a:lnTo>
                  <a:lnTo>
                    <a:pt x="214" y="338"/>
                  </a:lnTo>
                  <a:lnTo>
                    <a:pt x="222" y="338"/>
                  </a:lnTo>
                  <a:lnTo>
                    <a:pt x="231" y="339"/>
                  </a:lnTo>
                  <a:lnTo>
                    <a:pt x="238" y="339"/>
                  </a:lnTo>
                  <a:lnTo>
                    <a:pt x="247" y="339"/>
                  </a:lnTo>
                  <a:lnTo>
                    <a:pt x="254" y="340"/>
                  </a:lnTo>
                  <a:lnTo>
                    <a:pt x="262" y="340"/>
                  </a:lnTo>
                  <a:lnTo>
                    <a:pt x="269" y="340"/>
                  </a:lnTo>
                  <a:lnTo>
                    <a:pt x="278" y="340"/>
                  </a:lnTo>
                  <a:close/>
                </a:path>
              </a:pathLst>
            </a:custGeom>
            <a:solidFill>
              <a:srgbClr val="E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5" name="Freeform 31"/>
            <p:cNvSpPr>
              <a:spLocks/>
            </p:cNvSpPr>
            <p:nvPr/>
          </p:nvSpPr>
          <p:spPr bwMode="auto">
            <a:xfrm>
              <a:off x="4375150" y="4827588"/>
              <a:ext cx="177800" cy="352425"/>
            </a:xfrm>
            <a:custGeom>
              <a:avLst/>
              <a:gdLst>
                <a:gd name="T0" fmla="*/ 110 w 121"/>
                <a:gd name="T1" fmla="*/ 222 h 222"/>
                <a:gd name="T2" fmla="*/ 113 w 121"/>
                <a:gd name="T3" fmla="*/ 222 h 222"/>
                <a:gd name="T4" fmla="*/ 116 w 121"/>
                <a:gd name="T5" fmla="*/ 222 h 222"/>
                <a:gd name="T6" fmla="*/ 119 w 121"/>
                <a:gd name="T7" fmla="*/ 222 h 222"/>
                <a:gd name="T8" fmla="*/ 121 w 121"/>
                <a:gd name="T9" fmla="*/ 222 h 222"/>
                <a:gd name="T10" fmla="*/ 111 w 121"/>
                <a:gd name="T11" fmla="*/ 198 h 222"/>
                <a:gd name="T12" fmla="*/ 99 w 121"/>
                <a:gd name="T13" fmla="*/ 168 h 222"/>
                <a:gd name="T14" fmla="*/ 87 w 121"/>
                <a:gd name="T15" fmla="*/ 139 h 222"/>
                <a:gd name="T16" fmla="*/ 83 w 121"/>
                <a:gd name="T17" fmla="*/ 121 h 222"/>
                <a:gd name="T18" fmla="*/ 92 w 121"/>
                <a:gd name="T19" fmla="*/ 116 h 222"/>
                <a:gd name="T20" fmla="*/ 97 w 121"/>
                <a:gd name="T21" fmla="*/ 111 h 222"/>
                <a:gd name="T22" fmla="*/ 103 w 121"/>
                <a:gd name="T23" fmla="*/ 106 h 222"/>
                <a:gd name="T24" fmla="*/ 106 w 121"/>
                <a:gd name="T25" fmla="*/ 105 h 222"/>
                <a:gd name="T26" fmla="*/ 107 w 121"/>
                <a:gd name="T27" fmla="*/ 102 h 222"/>
                <a:gd name="T28" fmla="*/ 109 w 121"/>
                <a:gd name="T29" fmla="*/ 99 h 222"/>
                <a:gd name="T30" fmla="*/ 109 w 121"/>
                <a:gd name="T31" fmla="*/ 97 h 222"/>
                <a:gd name="T32" fmla="*/ 110 w 121"/>
                <a:gd name="T33" fmla="*/ 94 h 222"/>
                <a:gd name="T34" fmla="*/ 97 w 121"/>
                <a:gd name="T35" fmla="*/ 82 h 222"/>
                <a:gd name="T36" fmla="*/ 83 w 121"/>
                <a:gd name="T37" fmla="*/ 72 h 222"/>
                <a:gd name="T38" fmla="*/ 69 w 121"/>
                <a:gd name="T39" fmla="*/ 61 h 222"/>
                <a:gd name="T40" fmla="*/ 56 w 121"/>
                <a:gd name="T41" fmla="*/ 48 h 222"/>
                <a:gd name="T42" fmla="*/ 42 w 121"/>
                <a:gd name="T43" fmla="*/ 37 h 222"/>
                <a:gd name="T44" fmla="*/ 29 w 121"/>
                <a:gd name="T45" fmla="*/ 25 h 222"/>
                <a:gd name="T46" fmla="*/ 16 w 121"/>
                <a:gd name="T47" fmla="*/ 12 h 222"/>
                <a:gd name="T48" fmla="*/ 5 w 121"/>
                <a:gd name="T49" fmla="*/ 0 h 222"/>
                <a:gd name="T50" fmla="*/ 3 w 121"/>
                <a:gd name="T51" fmla="*/ 0 h 222"/>
                <a:gd name="T52" fmla="*/ 3 w 121"/>
                <a:gd name="T53" fmla="*/ 0 h 222"/>
                <a:gd name="T54" fmla="*/ 2 w 121"/>
                <a:gd name="T55" fmla="*/ 0 h 222"/>
                <a:gd name="T56" fmla="*/ 0 w 121"/>
                <a:gd name="T57" fmla="*/ 0 h 222"/>
                <a:gd name="T58" fmla="*/ 0 w 121"/>
                <a:gd name="T59" fmla="*/ 25 h 222"/>
                <a:gd name="T60" fmla="*/ 2 w 121"/>
                <a:gd name="T61" fmla="*/ 69 h 222"/>
                <a:gd name="T62" fmla="*/ 5 w 121"/>
                <a:gd name="T63" fmla="*/ 114 h 222"/>
                <a:gd name="T64" fmla="*/ 9 w 121"/>
                <a:gd name="T65" fmla="*/ 139 h 222"/>
                <a:gd name="T66" fmla="*/ 16 w 121"/>
                <a:gd name="T67" fmla="*/ 138 h 222"/>
                <a:gd name="T68" fmla="*/ 24 w 121"/>
                <a:gd name="T69" fmla="*/ 138 h 222"/>
                <a:gd name="T70" fmla="*/ 32 w 121"/>
                <a:gd name="T71" fmla="*/ 136 h 222"/>
                <a:gd name="T72" fmla="*/ 39 w 121"/>
                <a:gd name="T73" fmla="*/ 136 h 222"/>
                <a:gd name="T74" fmla="*/ 59 w 121"/>
                <a:gd name="T75" fmla="*/ 182 h 222"/>
                <a:gd name="T76" fmla="*/ 69 w 121"/>
                <a:gd name="T77" fmla="*/ 205 h 222"/>
                <a:gd name="T78" fmla="*/ 73 w 121"/>
                <a:gd name="T79" fmla="*/ 215 h 222"/>
                <a:gd name="T80" fmla="*/ 76 w 121"/>
                <a:gd name="T81" fmla="*/ 218 h 222"/>
                <a:gd name="T82" fmla="*/ 82 w 121"/>
                <a:gd name="T83" fmla="*/ 219 h 222"/>
                <a:gd name="T84" fmla="*/ 87 w 121"/>
                <a:gd name="T85" fmla="*/ 221 h 222"/>
                <a:gd name="T86" fmla="*/ 96 w 121"/>
                <a:gd name="T87" fmla="*/ 221 h 222"/>
                <a:gd name="T88" fmla="*/ 110 w 121"/>
                <a:gd name="T89"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 h="222">
                  <a:moveTo>
                    <a:pt x="110" y="222"/>
                  </a:moveTo>
                  <a:lnTo>
                    <a:pt x="113" y="222"/>
                  </a:lnTo>
                  <a:lnTo>
                    <a:pt x="116" y="222"/>
                  </a:lnTo>
                  <a:lnTo>
                    <a:pt x="119" y="222"/>
                  </a:lnTo>
                  <a:lnTo>
                    <a:pt x="121" y="222"/>
                  </a:lnTo>
                  <a:lnTo>
                    <a:pt x="111" y="198"/>
                  </a:lnTo>
                  <a:lnTo>
                    <a:pt x="99" y="168"/>
                  </a:lnTo>
                  <a:lnTo>
                    <a:pt x="87" y="139"/>
                  </a:lnTo>
                  <a:lnTo>
                    <a:pt x="83" y="121"/>
                  </a:lnTo>
                  <a:lnTo>
                    <a:pt x="92" y="116"/>
                  </a:lnTo>
                  <a:lnTo>
                    <a:pt x="97" y="111"/>
                  </a:lnTo>
                  <a:lnTo>
                    <a:pt x="103" y="106"/>
                  </a:lnTo>
                  <a:lnTo>
                    <a:pt x="106" y="105"/>
                  </a:lnTo>
                  <a:lnTo>
                    <a:pt x="107" y="102"/>
                  </a:lnTo>
                  <a:lnTo>
                    <a:pt x="109" y="99"/>
                  </a:lnTo>
                  <a:lnTo>
                    <a:pt x="109" y="97"/>
                  </a:lnTo>
                  <a:lnTo>
                    <a:pt x="110" y="94"/>
                  </a:lnTo>
                  <a:lnTo>
                    <a:pt x="97" y="82"/>
                  </a:lnTo>
                  <a:lnTo>
                    <a:pt x="83" y="72"/>
                  </a:lnTo>
                  <a:lnTo>
                    <a:pt x="69" y="61"/>
                  </a:lnTo>
                  <a:lnTo>
                    <a:pt x="56" y="48"/>
                  </a:lnTo>
                  <a:lnTo>
                    <a:pt x="42" y="37"/>
                  </a:lnTo>
                  <a:lnTo>
                    <a:pt x="29" y="25"/>
                  </a:lnTo>
                  <a:lnTo>
                    <a:pt x="16" y="12"/>
                  </a:lnTo>
                  <a:lnTo>
                    <a:pt x="5" y="0"/>
                  </a:lnTo>
                  <a:lnTo>
                    <a:pt x="3" y="0"/>
                  </a:lnTo>
                  <a:lnTo>
                    <a:pt x="3" y="0"/>
                  </a:lnTo>
                  <a:lnTo>
                    <a:pt x="2" y="0"/>
                  </a:lnTo>
                  <a:lnTo>
                    <a:pt x="0" y="0"/>
                  </a:lnTo>
                  <a:lnTo>
                    <a:pt x="0" y="25"/>
                  </a:lnTo>
                  <a:lnTo>
                    <a:pt x="2" y="69"/>
                  </a:lnTo>
                  <a:lnTo>
                    <a:pt x="5" y="114"/>
                  </a:lnTo>
                  <a:lnTo>
                    <a:pt x="9" y="139"/>
                  </a:lnTo>
                  <a:lnTo>
                    <a:pt x="16" y="138"/>
                  </a:lnTo>
                  <a:lnTo>
                    <a:pt x="24" y="138"/>
                  </a:lnTo>
                  <a:lnTo>
                    <a:pt x="32" y="136"/>
                  </a:lnTo>
                  <a:lnTo>
                    <a:pt x="39" y="136"/>
                  </a:lnTo>
                  <a:lnTo>
                    <a:pt x="59" y="182"/>
                  </a:lnTo>
                  <a:lnTo>
                    <a:pt x="69" y="205"/>
                  </a:lnTo>
                  <a:lnTo>
                    <a:pt x="73" y="215"/>
                  </a:lnTo>
                  <a:lnTo>
                    <a:pt x="76" y="218"/>
                  </a:lnTo>
                  <a:lnTo>
                    <a:pt x="82" y="219"/>
                  </a:lnTo>
                  <a:lnTo>
                    <a:pt x="87" y="221"/>
                  </a:lnTo>
                  <a:lnTo>
                    <a:pt x="96" y="221"/>
                  </a:lnTo>
                  <a:lnTo>
                    <a:pt x="110" y="222"/>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6" name="Freeform 32"/>
            <p:cNvSpPr>
              <a:spLocks/>
            </p:cNvSpPr>
            <p:nvPr/>
          </p:nvSpPr>
          <p:spPr bwMode="auto">
            <a:xfrm>
              <a:off x="4237038" y="4949825"/>
              <a:ext cx="225425" cy="228600"/>
            </a:xfrm>
            <a:custGeom>
              <a:avLst/>
              <a:gdLst>
                <a:gd name="T0" fmla="*/ 97 w 154"/>
                <a:gd name="T1" fmla="*/ 142 h 144"/>
                <a:gd name="T2" fmla="*/ 127 w 154"/>
                <a:gd name="T3" fmla="*/ 142 h 144"/>
                <a:gd name="T4" fmla="*/ 154 w 154"/>
                <a:gd name="T5" fmla="*/ 144 h 144"/>
                <a:gd name="T6" fmla="*/ 134 w 154"/>
                <a:gd name="T7" fmla="*/ 89 h 144"/>
                <a:gd name="T8" fmla="*/ 110 w 154"/>
                <a:gd name="T9" fmla="*/ 75 h 144"/>
                <a:gd name="T10" fmla="*/ 89 w 154"/>
                <a:gd name="T11" fmla="*/ 65 h 144"/>
                <a:gd name="T12" fmla="*/ 86 w 154"/>
                <a:gd name="T13" fmla="*/ 0 h 144"/>
                <a:gd name="T14" fmla="*/ 59 w 154"/>
                <a:gd name="T15" fmla="*/ 0 h 144"/>
                <a:gd name="T16" fmla="*/ 31 w 154"/>
                <a:gd name="T17" fmla="*/ 0 h 144"/>
                <a:gd name="T18" fmla="*/ 12 w 154"/>
                <a:gd name="T19" fmla="*/ 4 h 144"/>
                <a:gd name="T20" fmla="*/ 10 w 154"/>
                <a:gd name="T21" fmla="*/ 20 h 144"/>
                <a:gd name="T22" fmla="*/ 27 w 154"/>
                <a:gd name="T23" fmla="*/ 20 h 144"/>
                <a:gd name="T24" fmla="*/ 46 w 154"/>
                <a:gd name="T25" fmla="*/ 20 h 144"/>
                <a:gd name="T26" fmla="*/ 59 w 154"/>
                <a:gd name="T27" fmla="*/ 20 h 144"/>
                <a:gd name="T28" fmla="*/ 59 w 154"/>
                <a:gd name="T29" fmla="*/ 22 h 144"/>
                <a:gd name="T30" fmla="*/ 41 w 154"/>
                <a:gd name="T31" fmla="*/ 24 h 144"/>
                <a:gd name="T32" fmla="*/ 20 w 154"/>
                <a:gd name="T33" fmla="*/ 25 h 144"/>
                <a:gd name="T34" fmla="*/ 6 w 154"/>
                <a:gd name="T35" fmla="*/ 28 h 144"/>
                <a:gd name="T36" fmla="*/ 4 w 154"/>
                <a:gd name="T37" fmla="*/ 48 h 144"/>
                <a:gd name="T38" fmla="*/ 30 w 154"/>
                <a:gd name="T39" fmla="*/ 48 h 144"/>
                <a:gd name="T40" fmla="*/ 54 w 154"/>
                <a:gd name="T41" fmla="*/ 49 h 144"/>
                <a:gd name="T42" fmla="*/ 70 w 154"/>
                <a:gd name="T43" fmla="*/ 52 h 144"/>
                <a:gd name="T44" fmla="*/ 70 w 154"/>
                <a:gd name="T45" fmla="*/ 57 h 144"/>
                <a:gd name="T46" fmla="*/ 47 w 154"/>
                <a:gd name="T47" fmla="*/ 57 h 144"/>
                <a:gd name="T48" fmla="*/ 21 w 154"/>
                <a:gd name="T49" fmla="*/ 57 h 144"/>
                <a:gd name="T50" fmla="*/ 3 w 154"/>
                <a:gd name="T51" fmla="*/ 62 h 144"/>
                <a:gd name="T52" fmla="*/ 3 w 154"/>
                <a:gd name="T53" fmla="*/ 85 h 144"/>
                <a:gd name="T54" fmla="*/ 36 w 154"/>
                <a:gd name="T55" fmla="*/ 86 h 144"/>
                <a:gd name="T56" fmla="*/ 67 w 154"/>
                <a:gd name="T57" fmla="*/ 89 h 144"/>
                <a:gd name="T58" fmla="*/ 77 w 154"/>
                <a:gd name="T59" fmla="*/ 91 h 144"/>
                <a:gd name="T60" fmla="*/ 44 w 154"/>
                <a:gd name="T61" fmla="*/ 92 h 144"/>
                <a:gd name="T62" fmla="*/ 12 w 154"/>
                <a:gd name="T63" fmla="*/ 94 h 144"/>
                <a:gd name="T64" fmla="*/ 2 w 154"/>
                <a:gd name="T65" fmla="*/ 101 h 144"/>
                <a:gd name="T66" fmla="*/ 3 w 154"/>
                <a:gd name="T67" fmla="*/ 109 h 144"/>
                <a:gd name="T68" fmla="*/ 12 w 154"/>
                <a:gd name="T69" fmla="*/ 111 h 144"/>
                <a:gd name="T70" fmla="*/ 41 w 154"/>
                <a:gd name="T71" fmla="*/ 115 h 144"/>
                <a:gd name="T72" fmla="*/ 49 w 154"/>
                <a:gd name="T73" fmla="*/ 119 h 144"/>
                <a:gd name="T74" fmla="*/ 33 w 154"/>
                <a:gd name="T75" fmla="*/ 121 h 144"/>
                <a:gd name="T76" fmla="*/ 2 w 154"/>
                <a:gd name="T77" fmla="*/ 121 h 144"/>
                <a:gd name="T78" fmla="*/ 2 w 154"/>
                <a:gd name="T79" fmla="*/ 132 h 144"/>
                <a:gd name="T80" fmla="*/ 14 w 154"/>
                <a:gd name="T81" fmla="*/ 139 h 144"/>
                <a:gd name="T82" fmla="*/ 51 w 154"/>
                <a:gd name="T83" fmla="*/ 142 h 144"/>
                <a:gd name="T84" fmla="*/ 79 w 154"/>
                <a:gd name="T85" fmla="*/ 1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44">
                  <a:moveTo>
                    <a:pt x="79" y="142"/>
                  </a:moveTo>
                  <a:lnTo>
                    <a:pt x="89" y="142"/>
                  </a:lnTo>
                  <a:lnTo>
                    <a:pt x="97" y="142"/>
                  </a:lnTo>
                  <a:lnTo>
                    <a:pt x="107" y="142"/>
                  </a:lnTo>
                  <a:lnTo>
                    <a:pt x="117" y="142"/>
                  </a:lnTo>
                  <a:lnTo>
                    <a:pt x="127" y="142"/>
                  </a:lnTo>
                  <a:lnTo>
                    <a:pt x="136" y="142"/>
                  </a:lnTo>
                  <a:lnTo>
                    <a:pt x="146" y="144"/>
                  </a:lnTo>
                  <a:lnTo>
                    <a:pt x="154" y="144"/>
                  </a:lnTo>
                  <a:lnTo>
                    <a:pt x="150" y="125"/>
                  </a:lnTo>
                  <a:lnTo>
                    <a:pt x="143" y="106"/>
                  </a:lnTo>
                  <a:lnTo>
                    <a:pt x="134" y="89"/>
                  </a:lnTo>
                  <a:lnTo>
                    <a:pt x="127" y="72"/>
                  </a:lnTo>
                  <a:lnTo>
                    <a:pt x="118" y="74"/>
                  </a:lnTo>
                  <a:lnTo>
                    <a:pt x="110" y="75"/>
                  </a:lnTo>
                  <a:lnTo>
                    <a:pt x="101" y="78"/>
                  </a:lnTo>
                  <a:lnTo>
                    <a:pt x="94" y="79"/>
                  </a:lnTo>
                  <a:lnTo>
                    <a:pt x="89" y="65"/>
                  </a:lnTo>
                  <a:lnTo>
                    <a:pt x="87" y="42"/>
                  </a:lnTo>
                  <a:lnTo>
                    <a:pt x="87" y="18"/>
                  </a:lnTo>
                  <a:lnTo>
                    <a:pt x="86" y="0"/>
                  </a:lnTo>
                  <a:lnTo>
                    <a:pt x="77" y="0"/>
                  </a:lnTo>
                  <a:lnTo>
                    <a:pt x="67" y="0"/>
                  </a:lnTo>
                  <a:lnTo>
                    <a:pt x="59" y="0"/>
                  </a:lnTo>
                  <a:lnTo>
                    <a:pt x="50" y="0"/>
                  </a:lnTo>
                  <a:lnTo>
                    <a:pt x="41" y="0"/>
                  </a:lnTo>
                  <a:lnTo>
                    <a:pt x="31" y="0"/>
                  </a:lnTo>
                  <a:lnTo>
                    <a:pt x="23" y="0"/>
                  </a:lnTo>
                  <a:lnTo>
                    <a:pt x="13" y="0"/>
                  </a:lnTo>
                  <a:lnTo>
                    <a:pt x="12" y="4"/>
                  </a:lnTo>
                  <a:lnTo>
                    <a:pt x="10" y="7"/>
                  </a:lnTo>
                  <a:lnTo>
                    <a:pt x="10" y="12"/>
                  </a:lnTo>
                  <a:lnTo>
                    <a:pt x="10" y="20"/>
                  </a:lnTo>
                  <a:lnTo>
                    <a:pt x="16" y="20"/>
                  </a:lnTo>
                  <a:lnTo>
                    <a:pt x="21" y="20"/>
                  </a:lnTo>
                  <a:lnTo>
                    <a:pt x="27" y="20"/>
                  </a:lnTo>
                  <a:lnTo>
                    <a:pt x="34" y="20"/>
                  </a:lnTo>
                  <a:lnTo>
                    <a:pt x="40" y="20"/>
                  </a:lnTo>
                  <a:lnTo>
                    <a:pt x="46" y="20"/>
                  </a:lnTo>
                  <a:lnTo>
                    <a:pt x="51" y="20"/>
                  </a:lnTo>
                  <a:lnTo>
                    <a:pt x="57" y="20"/>
                  </a:lnTo>
                  <a:lnTo>
                    <a:pt x="59" y="20"/>
                  </a:lnTo>
                  <a:lnTo>
                    <a:pt x="59" y="21"/>
                  </a:lnTo>
                  <a:lnTo>
                    <a:pt x="59" y="21"/>
                  </a:lnTo>
                  <a:lnTo>
                    <a:pt x="59" y="22"/>
                  </a:lnTo>
                  <a:lnTo>
                    <a:pt x="54" y="22"/>
                  </a:lnTo>
                  <a:lnTo>
                    <a:pt x="49" y="24"/>
                  </a:lnTo>
                  <a:lnTo>
                    <a:pt x="41" y="24"/>
                  </a:lnTo>
                  <a:lnTo>
                    <a:pt x="34" y="25"/>
                  </a:lnTo>
                  <a:lnTo>
                    <a:pt x="27" y="25"/>
                  </a:lnTo>
                  <a:lnTo>
                    <a:pt x="20" y="25"/>
                  </a:lnTo>
                  <a:lnTo>
                    <a:pt x="13" y="24"/>
                  </a:lnTo>
                  <a:lnTo>
                    <a:pt x="6" y="22"/>
                  </a:lnTo>
                  <a:lnTo>
                    <a:pt x="6" y="28"/>
                  </a:lnTo>
                  <a:lnTo>
                    <a:pt x="6" y="34"/>
                  </a:lnTo>
                  <a:lnTo>
                    <a:pt x="6" y="41"/>
                  </a:lnTo>
                  <a:lnTo>
                    <a:pt x="4" y="48"/>
                  </a:lnTo>
                  <a:lnTo>
                    <a:pt x="13" y="48"/>
                  </a:lnTo>
                  <a:lnTo>
                    <a:pt x="21" y="48"/>
                  </a:lnTo>
                  <a:lnTo>
                    <a:pt x="30" y="48"/>
                  </a:lnTo>
                  <a:lnTo>
                    <a:pt x="39" y="49"/>
                  </a:lnTo>
                  <a:lnTo>
                    <a:pt x="47" y="49"/>
                  </a:lnTo>
                  <a:lnTo>
                    <a:pt x="54" y="49"/>
                  </a:lnTo>
                  <a:lnTo>
                    <a:pt x="63" y="51"/>
                  </a:lnTo>
                  <a:lnTo>
                    <a:pt x="70" y="51"/>
                  </a:lnTo>
                  <a:lnTo>
                    <a:pt x="70" y="52"/>
                  </a:lnTo>
                  <a:lnTo>
                    <a:pt x="70" y="54"/>
                  </a:lnTo>
                  <a:lnTo>
                    <a:pt x="70" y="55"/>
                  </a:lnTo>
                  <a:lnTo>
                    <a:pt x="70" y="57"/>
                  </a:lnTo>
                  <a:lnTo>
                    <a:pt x="63" y="57"/>
                  </a:lnTo>
                  <a:lnTo>
                    <a:pt x="54" y="57"/>
                  </a:lnTo>
                  <a:lnTo>
                    <a:pt x="47" y="57"/>
                  </a:lnTo>
                  <a:lnTo>
                    <a:pt x="39" y="57"/>
                  </a:lnTo>
                  <a:lnTo>
                    <a:pt x="30" y="57"/>
                  </a:lnTo>
                  <a:lnTo>
                    <a:pt x="21" y="57"/>
                  </a:lnTo>
                  <a:lnTo>
                    <a:pt x="14" y="57"/>
                  </a:lnTo>
                  <a:lnTo>
                    <a:pt x="6" y="57"/>
                  </a:lnTo>
                  <a:lnTo>
                    <a:pt x="3" y="62"/>
                  </a:lnTo>
                  <a:lnTo>
                    <a:pt x="3" y="69"/>
                  </a:lnTo>
                  <a:lnTo>
                    <a:pt x="3" y="77"/>
                  </a:lnTo>
                  <a:lnTo>
                    <a:pt x="3" y="85"/>
                  </a:lnTo>
                  <a:lnTo>
                    <a:pt x="14" y="85"/>
                  </a:lnTo>
                  <a:lnTo>
                    <a:pt x="24" y="86"/>
                  </a:lnTo>
                  <a:lnTo>
                    <a:pt x="36" y="86"/>
                  </a:lnTo>
                  <a:lnTo>
                    <a:pt x="46" y="88"/>
                  </a:lnTo>
                  <a:lnTo>
                    <a:pt x="57" y="89"/>
                  </a:lnTo>
                  <a:lnTo>
                    <a:pt x="67" y="89"/>
                  </a:lnTo>
                  <a:lnTo>
                    <a:pt x="79" y="91"/>
                  </a:lnTo>
                  <a:lnTo>
                    <a:pt x="89" y="91"/>
                  </a:lnTo>
                  <a:lnTo>
                    <a:pt x="77" y="91"/>
                  </a:lnTo>
                  <a:lnTo>
                    <a:pt x="67" y="92"/>
                  </a:lnTo>
                  <a:lnTo>
                    <a:pt x="56" y="92"/>
                  </a:lnTo>
                  <a:lnTo>
                    <a:pt x="44" y="92"/>
                  </a:lnTo>
                  <a:lnTo>
                    <a:pt x="34" y="94"/>
                  </a:lnTo>
                  <a:lnTo>
                    <a:pt x="23" y="94"/>
                  </a:lnTo>
                  <a:lnTo>
                    <a:pt x="12" y="94"/>
                  </a:lnTo>
                  <a:lnTo>
                    <a:pt x="0" y="94"/>
                  </a:lnTo>
                  <a:lnTo>
                    <a:pt x="0" y="96"/>
                  </a:lnTo>
                  <a:lnTo>
                    <a:pt x="2" y="101"/>
                  </a:lnTo>
                  <a:lnTo>
                    <a:pt x="2" y="105"/>
                  </a:lnTo>
                  <a:lnTo>
                    <a:pt x="2" y="108"/>
                  </a:lnTo>
                  <a:lnTo>
                    <a:pt x="3" y="109"/>
                  </a:lnTo>
                  <a:lnTo>
                    <a:pt x="4" y="109"/>
                  </a:lnTo>
                  <a:lnTo>
                    <a:pt x="7" y="111"/>
                  </a:lnTo>
                  <a:lnTo>
                    <a:pt x="12" y="111"/>
                  </a:lnTo>
                  <a:lnTo>
                    <a:pt x="19" y="112"/>
                  </a:lnTo>
                  <a:lnTo>
                    <a:pt x="29" y="114"/>
                  </a:lnTo>
                  <a:lnTo>
                    <a:pt x="41" y="115"/>
                  </a:lnTo>
                  <a:lnTo>
                    <a:pt x="60" y="118"/>
                  </a:lnTo>
                  <a:lnTo>
                    <a:pt x="54" y="119"/>
                  </a:lnTo>
                  <a:lnTo>
                    <a:pt x="49" y="119"/>
                  </a:lnTo>
                  <a:lnTo>
                    <a:pt x="44" y="121"/>
                  </a:lnTo>
                  <a:lnTo>
                    <a:pt x="39" y="121"/>
                  </a:lnTo>
                  <a:lnTo>
                    <a:pt x="33" y="121"/>
                  </a:lnTo>
                  <a:lnTo>
                    <a:pt x="24" y="121"/>
                  </a:lnTo>
                  <a:lnTo>
                    <a:pt x="14" y="121"/>
                  </a:lnTo>
                  <a:lnTo>
                    <a:pt x="2" y="121"/>
                  </a:lnTo>
                  <a:lnTo>
                    <a:pt x="2" y="124"/>
                  </a:lnTo>
                  <a:lnTo>
                    <a:pt x="2" y="128"/>
                  </a:lnTo>
                  <a:lnTo>
                    <a:pt x="2" y="132"/>
                  </a:lnTo>
                  <a:lnTo>
                    <a:pt x="0" y="135"/>
                  </a:lnTo>
                  <a:lnTo>
                    <a:pt x="6" y="138"/>
                  </a:lnTo>
                  <a:lnTo>
                    <a:pt x="14" y="139"/>
                  </a:lnTo>
                  <a:lnTo>
                    <a:pt x="26" y="141"/>
                  </a:lnTo>
                  <a:lnTo>
                    <a:pt x="39" y="142"/>
                  </a:lnTo>
                  <a:lnTo>
                    <a:pt x="51" y="142"/>
                  </a:lnTo>
                  <a:lnTo>
                    <a:pt x="63" y="142"/>
                  </a:lnTo>
                  <a:lnTo>
                    <a:pt x="73" y="142"/>
                  </a:lnTo>
                  <a:lnTo>
                    <a:pt x="79" y="142"/>
                  </a:lnTo>
                  <a:close/>
                </a:path>
              </a:pathLst>
            </a:custGeom>
            <a:solidFill>
              <a:srgbClr val="E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7" name="Freeform 33"/>
            <p:cNvSpPr>
              <a:spLocks/>
            </p:cNvSpPr>
            <p:nvPr/>
          </p:nvSpPr>
          <p:spPr bwMode="auto">
            <a:xfrm>
              <a:off x="5335588" y="4600575"/>
              <a:ext cx="908050" cy="227013"/>
            </a:xfrm>
            <a:custGeom>
              <a:avLst/>
              <a:gdLst>
                <a:gd name="T0" fmla="*/ 134 w 619"/>
                <a:gd name="T1" fmla="*/ 137 h 143"/>
                <a:gd name="T2" fmla="*/ 10 w 619"/>
                <a:gd name="T3" fmla="*/ 110 h 143"/>
                <a:gd name="T4" fmla="*/ 32 w 619"/>
                <a:gd name="T5" fmla="*/ 104 h 143"/>
                <a:gd name="T6" fmla="*/ 74 w 619"/>
                <a:gd name="T7" fmla="*/ 107 h 143"/>
                <a:gd name="T8" fmla="*/ 52 w 619"/>
                <a:gd name="T9" fmla="*/ 101 h 143"/>
                <a:gd name="T10" fmla="*/ 12 w 619"/>
                <a:gd name="T11" fmla="*/ 93 h 143"/>
                <a:gd name="T12" fmla="*/ 2 w 619"/>
                <a:gd name="T13" fmla="*/ 77 h 143"/>
                <a:gd name="T14" fmla="*/ 40 w 619"/>
                <a:gd name="T15" fmla="*/ 83 h 143"/>
                <a:gd name="T16" fmla="*/ 97 w 619"/>
                <a:gd name="T17" fmla="*/ 91 h 143"/>
                <a:gd name="T18" fmla="*/ 106 w 619"/>
                <a:gd name="T19" fmla="*/ 88 h 143"/>
                <a:gd name="T20" fmla="*/ 77 w 619"/>
                <a:gd name="T21" fmla="*/ 84 h 143"/>
                <a:gd name="T22" fmla="*/ 39 w 619"/>
                <a:gd name="T23" fmla="*/ 74 h 143"/>
                <a:gd name="T24" fmla="*/ 9 w 619"/>
                <a:gd name="T25" fmla="*/ 66 h 143"/>
                <a:gd name="T26" fmla="*/ 0 w 619"/>
                <a:gd name="T27" fmla="*/ 50 h 143"/>
                <a:gd name="T28" fmla="*/ 32 w 619"/>
                <a:gd name="T29" fmla="*/ 53 h 143"/>
                <a:gd name="T30" fmla="*/ 46 w 619"/>
                <a:gd name="T31" fmla="*/ 54 h 143"/>
                <a:gd name="T32" fmla="*/ 45 w 619"/>
                <a:gd name="T33" fmla="*/ 51 h 143"/>
                <a:gd name="T34" fmla="*/ 19 w 619"/>
                <a:gd name="T35" fmla="*/ 41 h 143"/>
                <a:gd name="T36" fmla="*/ 5 w 619"/>
                <a:gd name="T37" fmla="*/ 26 h 143"/>
                <a:gd name="T38" fmla="*/ 45 w 619"/>
                <a:gd name="T39" fmla="*/ 34 h 143"/>
                <a:gd name="T40" fmla="*/ 99 w 619"/>
                <a:gd name="T41" fmla="*/ 46 h 143"/>
                <a:gd name="T42" fmla="*/ 96 w 619"/>
                <a:gd name="T43" fmla="*/ 41 h 143"/>
                <a:gd name="T44" fmla="*/ 32 w 619"/>
                <a:gd name="T45" fmla="*/ 23 h 143"/>
                <a:gd name="T46" fmla="*/ 5 w 619"/>
                <a:gd name="T47" fmla="*/ 6 h 143"/>
                <a:gd name="T48" fmla="*/ 103 w 619"/>
                <a:gd name="T49" fmla="*/ 23 h 143"/>
                <a:gd name="T50" fmla="*/ 236 w 619"/>
                <a:gd name="T51" fmla="*/ 34 h 143"/>
                <a:gd name="T52" fmla="*/ 370 w 619"/>
                <a:gd name="T53" fmla="*/ 31 h 143"/>
                <a:gd name="T54" fmla="*/ 507 w 619"/>
                <a:gd name="T55" fmla="*/ 21 h 143"/>
                <a:gd name="T56" fmla="*/ 571 w 619"/>
                <a:gd name="T57" fmla="*/ 11 h 143"/>
                <a:gd name="T58" fmla="*/ 609 w 619"/>
                <a:gd name="T59" fmla="*/ 3 h 143"/>
                <a:gd name="T60" fmla="*/ 616 w 619"/>
                <a:gd name="T61" fmla="*/ 10 h 143"/>
                <a:gd name="T62" fmla="*/ 589 w 619"/>
                <a:gd name="T63" fmla="*/ 21 h 143"/>
                <a:gd name="T64" fmla="*/ 552 w 619"/>
                <a:gd name="T65" fmla="*/ 34 h 143"/>
                <a:gd name="T66" fmla="*/ 582 w 619"/>
                <a:gd name="T67" fmla="*/ 30 h 143"/>
                <a:gd name="T68" fmla="*/ 616 w 619"/>
                <a:gd name="T69" fmla="*/ 23 h 143"/>
                <a:gd name="T70" fmla="*/ 619 w 619"/>
                <a:gd name="T71" fmla="*/ 34 h 143"/>
                <a:gd name="T72" fmla="*/ 582 w 619"/>
                <a:gd name="T73" fmla="*/ 47 h 143"/>
                <a:gd name="T74" fmla="*/ 535 w 619"/>
                <a:gd name="T75" fmla="*/ 58 h 143"/>
                <a:gd name="T76" fmla="*/ 559 w 619"/>
                <a:gd name="T77" fmla="*/ 58 h 143"/>
                <a:gd name="T78" fmla="*/ 608 w 619"/>
                <a:gd name="T79" fmla="*/ 51 h 143"/>
                <a:gd name="T80" fmla="*/ 619 w 619"/>
                <a:gd name="T81" fmla="*/ 60 h 143"/>
                <a:gd name="T82" fmla="*/ 574 w 619"/>
                <a:gd name="T83" fmla="*/ 76 h 143"/>
                <a:gd name="T84" fmla="*/ 514 w 619"/>
                <a:gd name="T85" fmla="*/ 86 h 143"/>
                <a:gd name="T86" fmla="*/ 542 w 619"/>
                <a:gd name="T87" fmla="*/ 84 h 143"/>
                <a:gd name="T88" fmla="*/ 602 w 619"/>
                <a:gd name="T89" fmla="*/ 77 h 143"/>
                <a:gd name="T90" fmla="*/ 598 w 619"/>
                <a:gd name="T91" fmla="*/ 91 h 143"/>
                <a:gd name="T92" fmla="*/ 552 w 619"/>
                <a:gd name="T93" fmla="*/ 101 h 143"/>
                <a:gd name="T94" fmla="*/ 547 w 619"/>
                <a:gd name="T95" fmla="*/ 104 h 143"/>
                <a:gd name="T96" fmla="*/ 589 w 619"/>
                <a:gd name="T97" fmla="*/ 98 h 143"/>
                <a:gd name="T98" fmla="*/ 612 w 619"/>
                <a:gd name="T99" fmla="*/ 97 h 143"/>
                <a:gd name="T100" fmla="*/ 581 w 619"/>
                <a:gd name="T101" fmla="*/ 113 h 143"/>
                <a:gd name="T102" fmla="*/ 511 w 619"/>
                <a:gd name="T103" fmla="*/ 125 h 143"/>
                <a:gd name="T104" fmla="*/ 448 w 619"/>
                <a:gd name="T105" fmla="*/ 131 h 143"/>
                <a:gd name="T106" fmla="*/ 377 w 619"/>
                <a:gd name="T107" fmla="*/ 135 h 143"/>
                <a:gd name="T108" fmla="*/ 306 w 619"/>
                <a:gd name="T109" fmla="*/ 140 h 143"/>
                <a:gd name="T110" fmla="*/ 237 w 619"/>
                <a:gd name="T11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9" h="143">
                  <a:moveTo>
                    <a:pt x="220" y="143"/>
                  </a:moveTo>
                  <a:lnTo>
                    <a:pt x="199" y="141"/>
                  </a:lnTo>
                  <a:lnTo>
                    <a:pt x="170" y="140"/>
                  </a:lnTo>
                  <a:lnTo>
                    <a:pt x="134" y="137"/>
                  </a:lnTo>
                  <a:lnTo>
                    <a:pt x="97" y="133"/>
                  </a:lnTo>
                  <a:lnTo>
                    <a:pt x="63" y="127"/>
                  </a:lnTo>
                  <a:lnTo>
                    <a:pt x="33" y="118"/>
                  </a:lnTo>
                  <a:lnTo>
                    <a:pt x="10" y="110"/>
                  </a:lnTo>
                  <a:lnTo>
                    <a:pt x="0" y="98"/>
                  </a:lnTo>
                  <a:lnTo>
                    <a:pt x="10" y="100"/>
                  </a:lnTo>
                  <a:lnTo>
                    <a:pt x="20" y="103"/>
                  </a:lnTo>
                  <a:lnTo>
                    <a:pt x="32" y="104"/>
                  </a:lnTo>
                  <a:lnTo>
                    <a:pt x="42" y="104"/>
                  </a:lnTo>
                  <a:lnTo>
                    <a:pt x="52" y="106"/>
                  </a:lnTo>
                  <a:lnTo>
                    <a:pt x="63" y="107"/>
                  </a:lnTo>
                  <a:lnTo>
                    <a:pt x="74" y="107"/>
                  </a:lnTo>
                  <a:lnTo>
                    <a:pt x="86" y="107"/>
                  </a:lnTo>
                  <a:lnTo>
                    <a:pt x="74" y="106"/>
                  </a:lnTo>
                  <a:lnTo>
                    <a:pt x="63" y="104"/>
                  </a:lnTo>
                  <a:lnTo>
                    <a:pt x="52" y="101"/>
                  </a:lnTo>
                  <a:lnTo>
                    <a:pt x="42" y="100"/>
                  </a:lnTo>
                  <a:lnTo>
                    <a:pt x="32" y="98"/>
                  </a:lnTo>
                  <a:lnTo>
                    <a:pt x="22" y="96"/>
                  </a:lnTo>
                  <a:lnTo>
                    <a:pt x="12" y="93"/>
                  </a:lnTo>
                  <a:lnTo>
                    <a:pt x="2" y="90"/>
                  </a:lnTo>
                  <a:lnTo>
                    <a:pt x="2" y="86"/>
                  </a:lnTo>
                  <a:lnTo>
                    <a:pt x="2" y="81"/>
                  </a:lnTo>
                  <a:lnTo>
                    <a:pt x="2" y="77"/>
                  </a:lnTo>
                  <a:lnTo>
                    <a:pt x="0" y="74"/>
                  </a:lnTo>
                  <a:lnTo>
                    <a:pt x="13" y="77"/>
                  </a:lnTo>
                  <a:lnTo>
                    <a:pt x="27" y="80"/>
                  </a:lnTo>
                  <a:lnTo>
                    <a:pt x="40" y="83"/>
                  </a:lnTo>
                  <a:lnTo>
                    <a:pt x="55" y="86"/>
                  </a:lnTo>
                  <a:lnTo>
                    <a:pt x="69" y="88"/>
                  </a:lnTo>
                  <a:lnTo>
                    <a:pt x="83" y="90"/>
                  </a:lnTo>
                  <a:lnTo>
                    <a:pt x="97" y="91"/>
                  </a:lnTo>
                  <a:lnTo>
                    <a:pt x="113" y="91"/>
                  </a:lnTo>
                  <a:lnTo>
                    <a:pt x="112" y="90"/>
                  </a:lnTo>
                  <a:lnTo>
                    <a:pt x="109" y="90"/>
                  </a:lnTo>
                  <a:lnTo>
                    <a:pt x="106" y="88"/>
                  </a:lnTo>
                  <a:lnTo>
                    <a:pt x="103" y="88"/>
                  </a:lnTo>
                  <a:lnTo>
                    <a:pt x="96" y="87"/>
                  </a:lnTo>
                  <a:lnTo>
                    <a:pt x="89" y="86"/>
                  </a:lnTo>
                  <a:lnTo>
                    <a:pt x="77" y="84"/>
                  </a:lnTo>
                  <a:lnTo>
                    <a:pt x="62" y="83"/>
                  </a:lnTo>
                  <a:lnTo>
                    <a:pt x="55" y="80"/>
                  </a:lnTo>
                  <a:lnTo>
                    <a:pt x="46" y="77"/>
                  </a:lnTo>
                  <a:lnTo>
                    <a:pt x="39" y="74"/>
                  </a:lnTo>
                  <a:lnTo>
                    <a:pt x="32" y="73"/>
                  </a:lnTo>
                  <a:lnTo>
                    <a:pt x="25" y="70"/>
                  </a:lnTo>
                  <a:lnTo>
                    <a:pt x="16" y="67"/>
                  </a:lnTo>
                  <a:lnTo>
                    <a:pt x="9" y="66"/>
                  </a:lnTo>
                  <a:lnTo>
                    <a:pt x="0" y="63"/>
                  </a:lnTo>
                  <a:lnTo>
                    <a:pt x="0" y="58"/>
                  </a:lnTo>
                  <a:lnTo>
                    <a:pt x="0" y="54"/>
                  </a:lnTo>
                  <a:lnTo>
                    <a:pt x="0" y="50"/>
                  </a:lnTo>
                  <a:lnTo>
                    <a:pt x="2" y="46"/>
                  </a:lnTo>
                  <a:lnTo>
                    <a:pt x="15" y="49"/>
                  </a:lnTo>
                  <a:lnTo>
                    <a:pt x="25" y="51"/>
                  </a:lnTo>
                  <a:lnTo>
                    <a:pt x="32" y="53"/>
                  </a:lnTo>
                  <a:lnTo>
                    <a:pt x="37" y="54"/>
                  </a:lnTo>
                  <a:lnTo>
                    <a:pt x="42" y="54"/>
                  </a:lnTo>
                  <a:lnTo>
                    <a:pt x="43" y="54"/>
                  </a:lnTo>
                  <a:lnTo>
                    <a:pt x="46" y="54"/>
                  </a:lnTo>
                  <a:lnTo>
                    <a:pt x="47" y="54"/>
                  </a:lnTo>
                  <a:lnTo>
                    <a:pt x="47" y="53"/>
                  </a:lnTo>
                  <a:lnTo>
                    <a:pt x="46" y="53"/>
                  </a:lnTo>
                  <a:lnTo>
                    <a:pt x="45" y="51"/>
                  </a:lnTo>
                  <a:lnTo>
                    <a:pt x="42" y="50"/>
                  </a:lnTo>
                  <a:lnTo>
                    <a:pt x="36" y="49"/>
                  </a:lnTo>
                  <a:lnTo>
                    <a:pt x="29" y="46"/>
                  </a:lnTo>
                  <a:lnTo>
                    <a:pt x="19" y="41"/>
                  </a:lnTo>
                  <a:lnTo>
                    <a:pt x="5" y="37"/>
                  </a:lnTo>
                  <a:lnTo>
                    <a:pt x="5" y="34"/>
                  </a:lnTo>
                  <a:lnTo>
                    <a:pt x="5" y="30"/>
                  </a:lnTo>
                  <a:lnTo>
                    <a:pt x="5" y="26"/>
                  </a:lnTo>
                  <a:lnTo>
                    <a:pt x="5" y="23"/>
                  </a:lnTo>
                  <a:lnTo>
                    <a:pt x="19" y="27"/>
                  </a:lnTo>
                  <a:lnTo>
                    <a:pt x="32" y="30"/>
                  </a:lnTo>
                  <a:lnTo>
                    <a:pt x="45" y="34"/>
                  </a:lnTo>
                  <a:lnTo>
                    <a:pt x="57" y="37"/>
                  </a:lnTo>
                  <a:lnTo>
                    <a:pt x="70" y="41"/>
                  </a:lnTo>
                  <a:lnTo>
                    <a:pt x="84" y="43"/>
                  </a:lnTo>
                  <a:lnTo>
                    <a:pt x="99" y="46"/>
                  </a:lnTo>
                  <a:lnTo>
                    <a:pt x="114" y="47"/>
                  </a:lnTo>
                  <a:lnTo>
                    <a:pt x="110" y="46"/>
                  </a:lnTo>
                  <a:lnTo>
                    <a:pt x="103" y="44"/>
                  </a:lnTo>
                  <a:lnTo>
                    <a:pt x="96" y="41"/>
                  </a:lnTo>
                  <a:lnTo>
                    <a:pt x="84" y="39"/>
                  </a:lnTo>
                  <a:lnTo>
                    <a:pt x="70" y="34"/>
                  </a:lnTo>
                  <a:lnTo>
                    <a:pt x="53" y="30"/>
                  </a:lnTo>
                  <a:lnTo>
                    <a:pt x="32" y="23"/>
                  </a:lnTo>
                  <a:lnTo>
                    <a:pt x="5" y="14"/>
                  </a:lnTo>
                  <a:lnTo>
                    <a:pt x="5" y="11"/>
                  </a:lnTo>
                  <a:lnTo>
                    <a:pt x="5" y="9"/>
                  </a:lnTo>
                  <a:lnTo>
                    <a:pt x="5" y="6"/>
                  </a:lnTo>
                  <a:lnTo>
                    <a:pt x="5" y="3"/>
                  </a:lnTo>
                  <a:lnTo>
                    <a:pt x="37" y="11"/>
                  </a:lnTo>
                  <a:lnTo>
                    <a:pt x="70" y="17"/>
                  </a:lnTo>
                  <a:lnTo>
                    <a:pt x="103" y="23"/>
                  </a:lnTo>
                  <a:lnTo>
                    <a:pt x="136" y="27"/>
                  </a:lnTo>
                  <a:lnTo>
                    <a:pt x="169" y="31"/>
                  </a:lnTo>
                  <a:lnTo>
                    <a:pt x="203" y="33"/>
                  </a:lnTo>
                  <a:lnTo>
                    <a:pt x="236" y="34"/>
                  </a:lnTo>
                  <a:lnTo>
                    <a:pt x="268" y="34"/>
                  </a:lnTo>
                  <a:lnTo>
                    <a:pt x="303" y="34"/>
                  </a:lnTo>
                  <a:lnTo>
                    <a:pt x="337" y="33"/>
                  </a:lnTo>
                  <a:lnTo>
                    <a:pt x="370" y="31"/>
                  </a:lnTo>
                  <a:lnTo>
                    <a:pt x="404" y="30"/>
                  </a:lnTo>
                  <a:lnTo>
                    <a:pt x="438" y="27"/>
                  </a:lnTo>
                  <a:lnTo>
                    <a:pt x="472" y="24"/>
                  </a:lnTo>
                  <a:lnTo>
                    <a:pt x="507" y="21"/>
                  </a:lnTo>
                  <a:lnTo>
                    <a:pt x="541" y="19"/>
                  </a:lnTo>
                  <a:lnTo>
                    <a:pt x="551" y="16"/>
                  </a:lnTo>
                  <a:lnTo>
                    <a:pt x="561" y="14"/>
                  </a:lnTo>
                  <a:lnTo>
                    <a:pt x="571" y="11"/>
                  </a:lnTo>
                  <a:lnTo>
                    <a:pt x="579" y="9"/>
                  </a:lnTo>
                  <a:lnTo>
                    <a:pt x="589" y="7"/>
                  </a:lnTo>
                  <a:lnTo>
                    <a:pt x="599" y="4"/>
                  </a:lnTo>
                  <a:lnTo>
                    <a:pt x="609" y="3"/>
                  </a:lnTo>
                  <a:lnTo>
                    <a:pt x="618" y="0"/>
                  </a:lnTo>
                  <a:lnTo>
                    <a:pt x="618" y="3"/>
                  </a:lnTo>
                  <a:lnTo>
                    <a:pt x="618" y="6"/>
                  </a:lnTo>
                  <a:lnTo>
                    <a:pt x="616" y="10"/>
                  </a:lnTo>
                  <a:lnTo>
                    <a:pt x="616" y="13"/>
                  </a:lnTo>
                  <a:lnTo>
                    <a:pt x="608" y="16"/>
                  </a:lnTo>
                  <a:lnTo>
                    <a:pt x="598" y="19"/>
                  </a:lnTo>
                  <a:lnTo>
                    <a:pt x="589" y="21"/>
                  </a:lnTo>
                  <a:lnTo>
                    <a:pt x="581" y="24"/>
                  </a:lnTo>
                  <a:lnTo>
                    <a:pt x="571" y="29"/>
                  </a:lnTo>
                  <a:lnTo>
                    <a:pt x="562" y="31"/>
                  </a:lnTo>
                  <a:lnTo>
                    <a:pt x="552" y="34"/>
                  </a:lnTo>
                  <a:lnTo>
                    <a:pt x="544" y="37"/>
                  </a:lnTo>
                  <a:lnTo>
                    <a:pt x="558" y="34"/>
                  </a:lnTo>
                  <a:lnTo>
                    <a:pt x="571" y="33"/>
                  </a:lnTo>
                  <a:lnTo>
                    <a:pt x="582" y="30"/>
                  </a:lnTo>
                  <a:lnTo>
                    <a:pt x="594" y="27"/>
                  </a:lnTo>
                  <a:lnTo>
                    <a:pt x="604" y="26"/>
                  </a:lnTo>
                  <a:lnTo>
                    <a:pt x="611" y="24"/>
                  </a:lnTo>
                  <a:lnTo>
                    <a:pt x="616" y="23"/>
                  </a:lnTo>
                  <a:lnTo>
                    <a:pt x="619" y="23"/>
                  </a:lnTo>
                  <a:lnTo>
                    <a:pt x="619" y="27"/>
                  </a:lnTo>
                  <a:lnTo>
                    <a:pt x="619" y="30"/>
                  </a:lnTo>
                  <a:lnTo>
                    <a:pt x="619" y="34"/>
                  </a:lnTo>
                  <a:lnTo>
                    <a:pt x="618" y="40"/>
                  </a:lnTo>
                  <a:lnTo>
                    <a:pt x="606" y="43"/>
                  </a:lnTo>
                  <a:lnTo>
                    <a:pt x="595" y="44"/>
                  </a:lnTo>
                  <a:lnTo>
                    <a:pt x="582" y="47"/>
                  </a:lnTo>
                  <a:lnTo>
                    <a:pt x="571" y="50"/>
                  </a:lnTo>
                  <a:lnTo>
                    <a:pt x="559" y="53"/>
                  </a:lnTo>
                  <a:lnTo>
                    <a:pt x="548" y="56"/>
                  </a:lnTo>
                  <a:lnTo>
                    <a:pt x="535" y="58"/>
                  </a:lnTo>
                  <a:lnTo>
                    <a:pt x="524" y="61"/>
                  </a:lnTo>
                  <a:lnTo>
                    <a:pt x="535" y="61"/>
                  </a:lnTo>
                  <a:lnTo>
                    <a:pt x="547" y="60"/>
                  </a:lnTo>
                  <a:lnTo>
                    <a:pt x="559" y="58"/>
                  </a:lnTo>
                  <a:lnTo>
                    <a:pt x="571" y="57"/>
                  </a:lnTo>
                  <a:lnTo>
                    <a:pt x="584" y="56"/>
                  </a:lnTo>
                  <a:lnTo>
                    <a:pt x="595" y="54"/>
                  </a:lnTo>
                  <a:lnTo>
                    <a:pt x="608" y="51"/>
                  </a:lnTo>
                  <a:lnTo>
                    <a:pt x="619" y="50"/>
                  </a:lnTo>
                  <a:lnTo>
                    <a:pt x="619" y="53"/>
                  </a:lnTo>
                  <a:lnTo>
                    <a:pt x="619" y="56"/>
                  </a:lnTo>
                  <a:lnTo>
                    <a:pt x="619" y="60"/>
                  </a:lnTo>
                  <a:lnTo>
                    <a:pt x="619" y="63"/>
                  </a:lnTo>
                  <a:lnTo>
                    <a:pt x="604" y="68"/>
                  </a:lnTo>
                  <a:lnTo>
                    <a:pt x="589" y="73"/>
                  </a:lnTo>
                  <a:lnTo>
                    <a:pt x="574" y="76"/>
                  </a:lnTo>
                  <a:lnTo>
                    <a:pt x="559" y="78"/>
                  </a:lnTo>
                  <a:lnTo>
                    <a:pt x="544" y="81"/>
                  </a:lnTo>
                  <a:lnTo>
                    <a:pt x="528" y="84"/>
                  </a:lnTo>
                  <a:lnTo>
                    <a:pt x="514" y="86"/>
                  </a:lnTo>
                  <a:lnTo>
                    <a:pt x="498" y="87"/>
                  </a:lnTo>
                  <a:lnTo>
                    <a:pt x="512" y="87"/>
                  </a:lnTo>
                  <a:lnTo>
                    <a:pt x="528" y="86"/>
                  </a:lnTo>
                  <a:lnTo>
                    <a:pt x="542" y="84"/>
                  </a:lnTo>
                  <a:lnTo>
                    <a:pt x="558" y="81"/>
                  </a:lnTo>
                  <a:lnTo>
                    <a:pt x="572" y="80"/>
                  </a:lnTo>
                  <a:lnTo>
                    <a:pt x="588" y="78"/>
                  </a:lnTo>
                  <a:lnTo>
                    <a:pt x="602" y="77"/>
                  </a:lnTo>
                  <a:lnTo>
                    <a:pt x="618" y="77"/>
                  </a:lnTo>
                  <a:lnTo>
                    <a:pt x="615" y="83"/>
                  </a:lnTo>
                  <a:lnTo>
                    <a:pt x="608" y="88"/>
                  </a:lnTo>
                  <a:lnTo>
                    <a:pt x="598" y="91"/>
                  </a:lnTo>
                  <a:lnTo>
                    <a:pt x="587" y="96"/>
                  </a:lnTo>
                  <a:lnTo>
                    <a:pt x="574" y="98"/>
                  </a:lnTo>
                  <a:lnTo>
                    <a:pt x="562" y="100"/>
                  </a:lnTo>
                  <a:lnTo>
                    <a:pt x="552" y="101"/>
                  </a:lnTo>
                  <a:lnTo>
                    <a:pt x="545" y="103"/>
                  </a:lnTo>
                  <a:lnTo>
                    <a:pt x="545" y="104"/>
                  </a:lnTo>
                  <a:lnTo>
                    <a:pt x="547" y="104"/>
                  </a:lnTo>
                  <a:lnTo>
                    <a:pt x="547" y="104"/>
                  </a:lnTo>
                  <a:lnTo>
                    <a:pt x="547" y="106"/>
                  </a:lnTo>
                  <a:lnTo>
                    <a:pt x="565" y="103"/>
                  </a:lnTo>
                  <a:lnTo>
                    <a:pt x="579" y="101"/>
                  </a:lnTo>
                  <a:lnTo>
                    <a:pt x="589" y="98"/>
                  </a:lnTo>
                  <a:lnTo>
                    <a:pt x="597" y="98"/>
                  </a:lnTo>
                  <a:lnTo>
                    <a:pt x="602" y="97"/>
                  </a:lnTo>
                  <a:lnTo>
                    <a:pt x="608" y="97"/>
                  </a:lnTo>
                  <a:lnTo>
                    <a:pt x="612" y="97"/>
                  </a:lnTo>
                  <a:lnTo>
                    <a:pt x="616" y="97"/>
                  </a:lnTo>
                  <a:lnTo>
                    <a:pt x="609" y="103"/>
                  </a:lnTo>
                  <a:lnTo>
                    <a:pt x="598" y="107"/>
                  </a:lnTo>
                  <a:lnTo>
                    <a:pt x="581" y="113"/>
                  </a:lnTo>
                  <a:lnTo>
                    <a:pt x="562" y="115"/>
                  </a:lnTo>
                  <a:lnTo>
                    <a:pt x="544" y="120"/>
                  </a:lnTo>
                  <a:lnTo>
                    <a:pt x="525" y="123"/>
                  </a:lnTo>
                  <a:lnTo>
                    <a:pt x="511" y="125"/>
                  </a:lnTo>
                  <a:lnTo>
                    <a:pt x="502" y="127"/>
                  </a:lnTo>
                  <a:lnTo>
                    <a:pt x="484" y="128"/>
                  </a:lnTo>
                  <a:lnTo>
                    <a:pt x="467" y="130"/>
                  </a:lnTo>
                  <a:lnTo>
                    <a:pt x="448" y="131"/>
                  </a:lnTo>
                  <a:lnTo>
                    <a:pt x="431" y="133"/>
                  </a:lnTo>
                  <a:lnTo>
                    <a:pt x="413" y="134"/>
                  </a:lnTo>
                  <a:lnTo>
                    <a:pt x="395" y="134"/>
                  </a:lnTo>
                  <a:lnTo>
                    <a:pt x="377" y="135"/>
                  </a:lnTo>
                  <a:lnTo>
                    <a:pt x="360" y="137"/>
                  </a:lnTo>
                  <a:lnTo>
                    <a:pt x="341" y="138"/>
                  </a:lnTo>
                  <a:lnTo>
                    <a:pt x="324" y="138"/>
                  </a:lnTo>
                  <a:lnTo>
                    <a:pt x="306" y="140"/>
                  </a:lnTo>
                  <a:lnTo>
                    <a:pt x="288" y="141"/>
                  </a:lnTo>
                  <a:lnTo>
                    <a:pt x="271" y="141"/>
                  </a:lnTo>
                  <a:lnTo>
                    <a:pt x="254" y="141"/>
                  </a:lnTo>
                  <a:lnTo>
                    <a:pt x="237" y="143"/>
                  </a:lnTo>
                  <a:lnTo>
                    <a:pt x="220" y="143"/>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8" name="Freeform 34"/>
            <p:cNvSpPr>
              <a:spLocks/>
            </p:cNvSpPr>
            <p:nvPr/>
          </p:nvSpPr>
          <p:spPr bwMode="auto">
            <a:xfrm>
              <a:off x="6007100" y="4768850"/>
              <a:ext cx="39688" cy="7938"/>
            </a:xfrm>
            <a:custGeom>
              <a:avLst/>
              <a:gdLst>
                <a:gd name="T0" fmla="*/ 12 w 27"/>
                <a:gd name="T1" fmla="*/ 5 h 5"/>
                <a:gd name="T2" fmla="*/ 9 w 27"/>
                <a:gd name="T3" fmla="*/ 5 h 5"/>
                <a:gd name="T4" fmla="*/ 6 w 27"/>
                <a:gd name="T5" fmla="*/ 5 h 5"/>
                <a:gd name="T6" fmla="*/ 3 w 27"/>
                <a:gd name="T7" fmla="*/ 5 h 5"/>
                <a:gd name="T8" fmla="*/ 0 w 27"/>
                <a:gd name="T9" fmla="*/ 5 h 5"/>
                <a:gd name="T10" fmla="*/ 0 w 27"/>
                <a:gd name="T11" fmla="*/ 4 h 5"/>
                <a:gd name="T12" fmla="*/ 0 w 27"/>
                <a:gd name="T13" fmla="*/ 2 h 5"/>
                <a:gd name="T14" fmla="*/ 0 w 27"/>
                <a:gd name="T15" fmla="*/ 1 h 5"/>
                <a:gd name="T16" fmla="*/ 0 w 27"/>
                <a:gd name="T17" fmla="*/ 0 h 5"/>
                <a:gd name="T18" fmla="*/ 14 w 27"/>
                <a:gd name="T19" fmla="*/ 1 h 5"/>
                <a:gd name="T20" fmla="*/ 22 w 27"/>
                <a:gd name="T21" fmla="*/ 1 h 5"/>
                <a:gd name="T22" fmla="*/ 26 w 27"/>
                <a:gd name="T23" fmla="*/ 2 h 5"/>
                <a:gd name="T24" fmla="*/ 27 w 27"/>
                <a:gd name="T25" fmla="*/ 4 h 5"/>
                <a:gd name="T26" fmla="*/ 23 w 27"/>
                <a:gd name="T27" fmla="*/ 4 h 5"/>
                <a:gd name="T28" fmla="*/ 20 w 27"/>
                <a:gd name="T29" fmla="*/ 4 h 5"/>
                <a:gd name="T30" fmla="*/ 16 w 27"/>
                <a:gd name="T31" fmla="*/ 5 h 5"/>
                <a:gd name="T32" fmla="*/ 12 w 27"/>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5">
                  <a:moveTo>
                    <a:pt x="12" y="5"/>
                  </a:moveTo>
                  <a:lnTo>
                    <a:pt x="9" y="5"/>
                  </a:lnTo>
                  <a:lnTo>
                    <a:pt x="6" y="5"/>
                  </a:lnTo>
                  <a:lnTo>
                    <a:pt x="3" y="5"/>
                  </a:lnTo>
                  <a:lnTo>
                    <a:pt x="0" y="5"/>
                  </a:lnTo>
                  <a:lnTo>
                    <a:pt x="0" y="4"/>
                  </a:lnTo>
                  <a:lnTo>
                    <a:pt x="0" y="2"/>
                  </a:lnTo>
                  <a:lnTo>
                    <a:pt x="0" y="1"/>
                  </a:lnTo>
                  <a:lnTo>
                    <a:pt x="0" y="0"/>
                  </a:lnTo>
                  <a:lnTo>
                    <a:pt x="14" y="1"/>
                  </a:lnTo>
                  <a:lnTo>
                    <a:pt x="22" y="1"/>
                  </a:lnTo>
                  <a:lnTo>
                    <a:pt x="26" y="2"/>
                  </a:lnTo>
                  <a:lnTo>
                    <a:pt x="27" y="4"/>
                  </a:lnTo>
                  <a:lnTo>
                    <a:pt x="23" y="4"/>
                  </a:lnTo>
                  <a:lnTo>
                    <a:pt x="20" y="4"/>
                  </a:lnTo>
                  <a:lnTo>
                    <a:pt x="16" y="5"/>
                  </a:lnTo>
                  <a:lnTo>
                    <a:pt x="1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49" name="Freeform 35"/>
            <p:cNvSpPr>
              <a:spLocks/>
            </p:cNvSpPr>
            <p:nvPr/>
          </p:nvSpPr>
          <p:spPr bwMode="auto">
            <a:xfrm>
              <a:off x="5529263" y="4748213"/>
              <a:ext cx="85725" cy="7937"/>
            </a:xfrm>
            <a:custGeom>
              <a:avLst/>
              <a:gdLst>
                <a:gd name="T0" fmla="*/ 48 w 58"/>
                <a:gd name="T1" fmla="*/ 5 h 5"/>
                <a:gd name="T2" fmla="*/ 34 w 58"/>
                <a:gd name="T3" fmla="*/ 4 h 5"/>
                <a:gd name="T4" fmla="*/ 24 w 58"/>
                <a:gd name="T5" fmla="*/ 4 h 5"/>
                <a:gd name="T6" fmla="*/ 15 w 58"/>
                <a:gd name="T7" fmla="*/ 3 h 5"/>
                <a:gd name="T8" fmla="*/ 10 w 58"/>
                <a:gd name="T9" fmla="*/ 3 h 5"/>
                <a:gd name="T10" fmla="*/ 7 w 58"/>
                <a:gd name="T11" fmla="*/ 3 h 5"/>
                <a:gd name="T12" fmla="*/ 4 w 58"/>
                <a:gd name="T13" fmla="*/ 1 h 5"/>
                <a:gd name="T14" fmla="*/ 1 w 58"/>
                <a:gd name="T15" fmla="*/ 1 h 5"/>
                <a:gd name="T16" fmla="*/ 0 w 58"/>
                <a:gd name="T17" fmla="*/ 0 h 5"/>
                <a:gd name="T18" fmla="*/ 7 w 58"/>
                <a:gd name="T19" fmla="*/ 0 h 5"/>
                <a:gd name="T20" fmla="*/ 14 w 58"/>
                <a:gd name="T21" fmla="*/ 0 h 5"/>
                <a:gd name="T22" fmla="*/ 21 w 58"/>
                <a:gd name="T23" fmla="*/ 0 h 5"/>
                <a:gd name="T24" fmla="*/ 28 w 58"/>
                <a:gd name="T25" fmla="*/ 0 h 5"/>
                <a:gd name="T26" fmla="*/ 35 w 58"/>
                <a:gd name="T27" fmla="*/ 1 h 5"/>
                <a:gd name="T28" fmla="*/ 42 w 58"/>
                <a:gd name="T29" fmla="*/ 1 h 5"/>
                <a:gd name="T30" fmla="*/ 49 w 58"/>
                <a:gd name="T31" fmla="*/ 3 h 5"/>
                <a:gd name="T32" fmla="*/ 58 w 58"/>
                <a:gd name="T33" fmla="*/ 4 h 5"/>
                <a:gd name="T34" fmla="*/ 55 w 58"/>
                <a:gd name="T35" fmla="*/ 4 h 5"/>
                <a:gd name="T36" fmla="*/ 54 w 58"/>
                <a:gd name="T37" fmla="*/ 4 h 5"/>
                <a:gd name="T38" fmla="*/ 51 w 58"/>
                <a:gd name="T39" fmla="*/ 4 h 5"/>
                <a:gd name="T40" fmla="*/ 48 w 58"/>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5">
                  <a:moveTo>
                    <a:pt x="48" y="5"/>
                  </a:moveTo>
                  <a:lnTo>
                    <a:pt x="34" y="4"/>
                  </a:lnTo>
                  <a:lnTo>
                    <a:pt x="24" y="4"/>
                  </a:lnTo>
                  <a:lnTo>
                    <a:pt x="15" y="3"/>
                  </a:lnTo>
                  <a:lnTo>
                    <a:pt x="10" y="3"/>
                  </a:lnTo>
                  <a:lnTo>
                    <a:pt x="7" y="3"/>
                  </a:lnTo>
                  <a:lnTo>
                    <a:pt x="4" y="1"/>
                  </a:lnTo>
                  <a:lnTo>
                    <a:pt x="1" y="1"/>
                  </a:lnTo>
                  <a:lnTo>
                    <a:pt x="0" y="0"/>
                  </a:lnTo>
                  <a:lnTo>
                    <a:pt x="7" y="0"/>
                  </a:lnTo>
                  <a:lnTo>
                    <a:pt x="14" y="0"/>
                  </a:lnTo>
                  <a:lnTo>
                    <a:pt x="21" y="0"/>
                  </a:lnTo>
                  <a:lnTo>
                    <a:pt x="28" y="0"/>
                  </a:lnTo>
                  <a:lnTo>
                    <a:pt x="35" y="1"/>
                  </a:lnTo>
                  <a:lnTo>
                    <a:pt x="42" y="1"/>
                  </a:lnTo>
                  <a:lnTo>
                    <a:pt x="49" y="3"/>
                  </a:lnTo>
                  <a:lnTo>
                    <a:pt x="58" y="4"/>
                  </a:lnTo>
                  <a:lnTo>
                    <a:pt x="55" y="4"/>
                  </a:lnTo>
                  <a:lnTo>
                    <a:pt x="54" y="4"/>
                  </a:lnTo>
                  <a:lnTo>
                    <a:pt x="51" y="4"/>
                  </a:lnTo>
                  <a:lnTo>
                    <a:pt x="4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50" name="Freeform 36"/>
            <p:cNvSpPr>
              <a:spLocks/>
            </p:cNvSpPr>
            <p:nvPr/>
          </p:nvSpPr>
          <p:spPr bwMode="auto">
            <a:xfrm>
              <a:off x="5992813" y="4686300"/>
              <a:ext cx="76200" cy="14288"/>
            </a:xfrm>
            <a:custGeom>
              <a:avLst/>
              <a:gdLst>
                <a:gd name="T0" fmla="*/ 0 w 52"/>
                <a:gd name="T1" fmla="*/ 9 h 9"/>
                <a:gd name="T2" fmla="*/ 0 w 52"/>
                <a:gd name="T3" fmla="*/ 7 h 9"/>
                <a:gd name="T4" fmla="*/ 2 w 52"/>
                <a:gd name="T5" fmla="*/ 6 h 9"/>
                <a:gd name="T6" fmla="*/ 2 w 52"/>
                <a:gd name="T7" fmla="*/ 4 h 9"/>
                <a:gd name="T8" fmla="*/ 2 w 52"/>
                <a:gd name="T9" fmla="*/ 3 h 9"/>
                <a:gd name="T10" fmla="*/ 6 w 52"/>
                <a:gd name="T11" fmla="*/ 3 h 9"/>
                <a:gd name="T12" fmla="*/ 13 w 52"/>
                <a:gd name="T13" fmla="*/ 2 h 9"/>
                <a:gd name="T14" fmla="*/ 19 w 52"/>
                <a:gd name="T15" fmla="*/ 2 h 9"/>
                <a:gd name="T16" fmla="*/ 27 w 52"/>
                <a:gd name="T17" fmla="*/ 0 h 9"/>
                <a:gd name="T18" fmla="*/ 34 w 52"/>
                <a:gd name="T19" fmla="*/ 0 h 9"/>
                <a:gd name="T20" fmla="*/ 40 w 52"/>
                <a:gd name="T21" fmla="*/ 0 h 9"/>
                <a:gd name="T22" fmla="*/ 47 w 52"/>
                <a:gd name="T23" fmla="*/ 2 h 9"/>
                <a:gd name="T24" fmla="*/ 52 w 52"/>
                <a:gd name="T25" fmla="*/ 3 h 9"/>
                <a:gd name="T26" fmla="*/ 49 w 52"/>
                <a:gd name="T27" fmla="*/ 4 h 9"/>
                <a:gd name="T28" fmla="*/ 43 w 52"/>
                <a:gd name="T29" fmla="*/ 6 h 9"/>
                <a:gd name="T30" fmla="*/ 34 w 52"/>
                <a:gd name="T31" fmla="*/ 7 h 9"/>
                <a:gd name="T32" fmla="*/ 26 w 52"/>
                <a:gd name="T33" fmla="*/ 7 h 9"/>
                <a:gd name="T34" fmla="*/ 17 w 52"/>
                <a:gd name="T35" fmla="*/ 9 h 9"/>
                <a:gd name="T36" fmla="*/ 9 w 52"/>
                <a:gd name="T37" fmla="*/ 9 h 9"/>
                <a:gd name="T38" fmla="*/ 3 w 52"/>
                <a:gd name="T39" fmla="*/ 9 h 9"/>
                <a:gd name="T40" fmla="*/ 0 w 52"/>
                <a:gd name="T4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9">
                  <a:moveTo>
                    <a:pt x="0" y="9"/>
                  </a:moveTo>
                  <a:lnTo>
                    <a:pt x="0" y="7"/>
                  </a:lnTo>
                  <a:lnTo>
                    <a:pt x="2" y="6"/>
                  </a:lnTo>
                  <a:lnTo>
                    <a:pt x="2" y="4"/>
                  </a:lnTo>
                  <a:lnTo>
                    <a:pt x="2" y="3"/>
                  </a:lnTo>
                  <a:lnTo>
                    <a:pt x="6" y="3"/>
                  </a:lnTo>
                  <a:lnTo>
                    <a:pt x="13" y="2"/>
                  </a:lnTo>
                  <a:lnTo>
                    <a:pt x="19" y="2"/>
                  </a:lnTo>
                  <a:lnTo>
                    <a:pt x="27" y="0"/>
                  </a:lnTo>
                  <a:lnTo>
                    <a:pt x="34" y="0"/>
                  </a:lnTo>
                  <a:lnTo>
                    <a:pt x="40" y="0"/>
                  </a:lnTo>
                  <a:lnTo>
                    <a:pt x="47" y="2"/>
                  </a:lnTo>
                  <a:lnTo>
                    <a:pt x="52" y="3"/>
                  </a:lnTo>
                  <a:lnTo>
                    <a:pt x="49" y="4"/>
                  </a:lnTo>
                  <a:lnTo>
                    <a:pt x="43" y="6"/>
                  </a:lnTo>
                  <a:lnTo>
                    <a:pt x="34" y="7"/>
                  </a:lnTo>
                  <a:lnTo>
                    <a:pt x="26" y="7"/>
                  </a:lnTo>
                  <a:lnTo>
                    <a:pt x="17" y="9"/>
                  </a:lnTo>
                  <a:lnTo>
                    <a:pt x="9" y="9"/>
                  </a:lnTo>
                  <a:lnTo>
                    <a:pt x="3" y="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sp>
          <p:nvSpPr>
            <p:cNvPr id="51" name="Freeform 37"/>
            <p:cNvSpPr>
              <a:spLocks/>
            </p:cNvSpPr>
            <p:nvPr/>
          </p:nvSpPr>
          <p:spPr bwMode="auto">
            <a:xfrm>
              <a:off x="5359400" y="4540250"/>
              <a:ext cx="873125" cy="98425"/>
            </a:xfrm>
            <a:custGeom>
              <a:avLst/>
              <a:gdLst>
                <a:gd name="T0" fmla="*/ 197 w 596"/>
                <a:gd name="T1" fmla="*/ 61 h 62"/>
                <a:gd name="T2" fmla="*/ 140 w 596"/>
                <a:gd name="T3" fmla="*/ 57 h 62"/>
                <a:gd name="T4" fmla="*/ 83 w 596"/>
                <a:gd name="T5" fmla="*/ 49 h 62"/>
                <a:gd name="T6" fmla="*/ 27 w 596"/>
                <a:gd name="T7" fmla="*/ 39 h 62"/>
                <a:gd name="T8" fmla="*/ 0 w 596"/>
                <a:gd name="T9" fmla="*/ 31 h 62"/>
                <a:gd name="T10" fmla="*/ 0 w 596"/>
                <a:gd name="T11" fmla="*/ 27 h 62"/>
                <a:gd name="T12" fmla="*/ 6 w 596"/>
                <a:gd name="T13" fmla="*/ 24 h 62"/>
                <a:gd name="T14" fmla="*/ 19 w 596"/>
                <a:gd name="T15" fmla="*/ 20 h 62"/>
                <a:gd name="T16" fmla="*/ 56 w 596"/>
                <a:gd name="T17" fmla="*/ 14 h 62"/>
                <a:gd name="T18" fmla="*/ 118 w 596"/>
                <a:gd name="T19" fmla="*/ 7 h 62"/>
                <a:gd name="T20" fmla="*/ 183 w 596"/>
                <a:gd name="T21" fmla="*/ 2 h 62"/>
                <a:gd name="T22" fmla="*/ 248 w 596"/>
                <a:gd name="T23" fmla="*/ 1 h 62"/>
                <a:gd name="T24" fmla="*/ 314 w 596"/>
                <a:gd name="T25" fmla="*/ 0 h 62"/>
                <a:gd name="T26" fmla="*/ 379 w 596"/>
                <a:gd name="T27" fmla="*/ 1 h 62"/>
                <a:gd name="T28" fmla="*/ 444 w 596"/>
                <a:gd name="T29" fmla="*/ 4 h 62"/>
                <a:gd name="T30" fmla="*/ 509 w 596"/>
                <a:gd name="T31" fmla="*/ 8 h 62"/>
                <a:gd name="T32" fmla="*/ 559 w 596"/>
                <a:gd name="T33" fmla="*/ 14 h 62"/>
                <a:gd name="T34" fmla="*/ 582 w 596"/>
                <a:gd name="T35" fmla="*/ 18 h 62"/>
                <a:gd name="T36" fmla="*/ 592 w 596"/>
                <a:gd name="T37" fmla="*/ 21 h 62"/>
                <a:gd name="T38" fmla="*/ 596 w 596"/>
                <a:gd name="T39" fmla="*/ 22 h 62"/>
                <a:gd name="T40" fmla="*/ 592 w 596"/>
                <a:gd name="T41" fmla="*/ 27 h 62"/>
                <a:gd name="T42" fmla="*/ 575 w 596"/>
                <a:gd name="T43" fmla="*/ 32 h 62"/>
                <a:gd name="T44" fmla="*/ 552 w 596"/>
                <a:gd name="T45" fmla="*/ 38 h 62"/>
                <a:gd name="T46" fmla="*/ 532 w 596"/>
                <a:gd name="T47" fmla="*/ 42 h 62"/>
                <a:gd name="T48" fmla="*/ 508 w 596"/>
                <a:gd name="T49" fmla="*/ 45 h 62"/>
                <a:gd name="T50" fmla="*/ 469 w 596"/>
                <a:gd name="T51" fmla="*/ 49 h 62"/>
                <a:gd name="T52" fmla="*/ 431 w 596"/>
                <a:gd name="T53" fmla="*/ 52 h 62"/>
                <a:gd name="T54" fmla="*/ 394 w 596"/>
                <a:gd name="T55" fmla="*/ 55 h 62"/>
                <a:gd name="T56" fmla="*/ 357 w 596"/>
                <a:gd name="T57" fmla="*/ 57 h 62"/>
                <a:gd name="T58" fmla="*/ 319 w 596"/>
                <a:gd name="T59" fmla="*/ 59 h 62"/>
                <a:gd name="T60" fmla="*/ 282 w 596"/>
                <a:gd name="T61" fmla="*/ 61 h 62"/>
                <a:gd name="T62" fmla="*/ 245 w 596"/>
                <a:gd name="T6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6" h="62">
                  <a:moveTo>
                    <a:pt x="227" y="62"/>
                  </a:moveTo>
                  <a:lnTo>
                    <a:pt x="197" y="61"/>
                  </a:lnTo>
                  <a:lnTo>
                    <a:pt x="168" y="59"/>
                  </a:lnTo>
                  <a:lnTo>
                    <a:pt x="140" y="57"/>
                  </a:lnTo>
                  <a:lnTo>
                    <a:pt x="111" y="54"/>
                  </a:lnTo>
                  <a:lnTo>
                    <a:pt x="83" y="49"/>
                  </a:lnTo>
                  <a:lnTo>
                    <a:pt x="54" y="45"/>
                  </a:lnTo>
                  <a:lnTo>
                    <a:pt x="27" y="39"/>
                  </a:lnTo>
                  <a:lnTo>
                    <a:pt x="0" y="34"/>
                  </a:lnTo>
                  <a:lnTo>
                    <a:pt x="0" y="31"/>
                  </a:lnTo>
                  <a:lnTo>
                    <a:pt x="0" y="29"/>
                  </a:lnTo>
                  <a:lnTo>
                    <a:pt x="0" y="27"/>
                  </a:lnTo>
                  <a:lnTo>
                    <a:pt x="0" y="25"/>
                  </a:lnTo>
                  <a:lnTo>
                    <a:pt x="6" y="24"/>
                  </a:lnTo>
                  <a:lnTo>
                    <a:pt x="13" y="21"/>
                  </a:lnTo>
                  <a:lnTo>
                    <a:pt x="19" y="20"/>
                  </a:lnTo>
                  <a:lnTo>
                    <a:pt x="24" y="18"/>
                  </a:lnTo>
                  <a:lnTo>
                    <a:pt x="56" y="14"/>
                  </a:lnTo>
                  <a:lnTo>
                    <a:pt x="87" y="10"/>
                  </a:lnTo>
                  <a:lnTo>
                    <a:pt x="118" y="7"/>
                  </a:lnTo>
                  <a:lnTo>
                    <a:pt x="151" y="5"/>
                  </a:lnTo>
                  <a:lnTo>
                    <a:pt x="183" y="2"/>
                  </a:lnTo>
                  <a:lnTo>
                    <a:pt x="215" y="1"/>
                  </a:lnTo>
                  <a:lnTo>
                    <a:pt x="248" y="1"/>
                  </a:lnTo>
                  <a:lnTo>
                    <a:pt x="281" y="0"/>
                  </a:lnTo>
                  <a:lnTo>
                    <a:pt x="314" y="0"/>
                  </a:lnTo>
                  <a:lnTo>
                    <a:pt x="347" y="1"/>
                  </a:lnTo>
                  <a:lnTo>
                    <a:pt x="379" y="1"/>
                  </a:lnTo>
                  <a:lnTo>
                    <a:pt x="412" y="2"/>
                  </a:lnTo>
                  <a:lnTo>
                    <a:pt x="444" y="4"/>
                  </a:lnTo>
                  <a:lnTo>
                    <a:pt x="476" y="7"/>
                  </a:lnTo>
                  <a:lnTo>
                    <a:pt x="509" y="8"/>
                  </a:lnTo>
                  <a:lnTo>
                    <a:pt x="541" y="11"/>
                  </a:lnTo>
                  <a:lnTo>
                    <a:pt x="559" y="14"/>
                  </a:lnTo>
                  <a:lnTo>
                    <a:pt x="572" y="17"/>
                  </a:lnTo>
                  <a:lnTo>
                    <a:pt x="582" y="18"/>
                  </a:lnTo>
                  <a:lnTo>
                    <a:pt x="588" y="20"/>
                  </a:lnTo>
                  <a:lnTo>
                    <a:pt x="592" y="21"/>
                  </a:lnTo>
                  <a:lnTo>
                    <a:pt x="595" y="21"/>
                  </a:lnTo>
                  <a:lnTo>
                    <a:pt x="596" y="22"/>
                  </a:lnTo>
                  <a:lnTo>
                    <a:pt x="596" y="22"/>
                  </a:lnTo>
                  <a:lnTo>
                    <a:pt x="592" y="27"/>
                  </a:lnTo>
                  <a:lnTo>
                    <a:pt x="585" y="29"/>
                  </a:lnTo>
                  <a:lnTo>
                    <a:pt x="575" y="32"/>
                  </a:lnTo>
                  <a:lnTo>
                    <a:pt x="563" y="35"/>
                  </a:lnTo>
                  <a:lnTo>
                    <a:pt x="552" y="38"/>
                  </a:lnTo>
                  <a:lnTo>
                    <a:pt x="541" y="41"/>
                  </a:lnTo>
                  <a:lnTo>
                    <a:pt x="532" y="42"/>
                  </a:lnTo>
                  <a:lnTo>
                    <a:pt x="526" y="44"/>
                  </a:lnTo>
                  <a:lnTo>
                    <a:pt x="508" y="45"/>
                  </a:lnTo>
                  <a:lnTo>
                    <a:pt x="488" y="48"/>
                  </a:lnTo>
                  <a:lnTo>
                    <a:pt x="469" y="49"/>
                  </a:lnTo>
                  <a:lnTo>
                    <a:pt x="451" y="51"/>
                  </a:lnTo>
                  <a:lnTo>
                    <a:pt x="431" y="52"/>
                  </a:lnTo>
                  <a:lnTo>
                    <a:pt x="412" y="54"/>
                  </a:lnTo>
                  <a:lnTo>
                    <a:pt x="394" y="55"/>
                  </a:lnTo>
                  <a:lnTo>
                    <a:pt x="375" y="57"/>
                  </a:lnTo>
                  <a:lnTo>
                    <a:pt x="357" y="57"/>
                  </a:lnTo>
                  <a:lnTo>
                    <a:pt x="338" y="58"/>
                  </a:lnTo>
                  <a:lnTo>
                    <a:pt x="319" y="59"/>
                  </a:lnTo>
                  <a:lnTo>
                    <a:pt x="301" y="59"/>
                  </a:lnTo>
                  <a:lnTo>
                    <a:pt x="282" y="61"/>
                  </a:lnTo>
                  <a:lnTo>
                    <a:pt x="264" y="61"/>
                  </a:lnTo>
                  <a:lnTo>
                    <a:pt x="245" y="62"/>
                  </a:lnTo>
                  <a:lnTo>
                    <a:pt x="227" y="62"/>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000000"/>
                </a:solidFill>
              </a:endParaRPr>
            </a:p>
          </p:txBody>
        </p:sp>
        <p:pic>
          <p:nvPicPr>
            <p:cNvPr id="52" name="Picture 45" descr="BD19704_"/>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67338" y="3789040"/>
              <a:ext cx="785812" cy="836613"/>
            </a:xfrm>
            <a:prstGeom prst="rect">
              <a:avLst/>
            </a:prstGeom>
            <a:noFill/>
            <a:extLst>
              <a:ext uri="{909E8E84-426E-40DD-AFC4-6F175D3DCCD1}">
                <a14:hiddenFill xmlns:a14="http://schemas.microsoft.com/office/drawing/2010/main">
                  <a:solidFill>
                    <a:srgbClr val="FFFFFF"/>
                  </a:solidFill>
                </a14:hiddenFill>
              </a:ext>
            </a:extLst>
          </p:spPr>
        </p:pic>
        <p:sp>
          <p:nvSpPr>
            <p:cNvPr id="53" name="Rectangle 48"/>
            <p:cNvSpPr>
              <a:spLocks noChangeArrowheads="1"/>
            </p:cNvSpPr>
            <p:nvPr/>
          </p:nvSpPr>
          <p:spPr bwMode="auto">
            <a:xfrm>
              <a:off x="2604967" y="5065291"/>
              <a:ext cx="1079977" cy="777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tr-TR" sz="1200" b="1" dirty="0" smtClean="0">
                  <a:solidFill>
                    <a:srgbClr val="C00000"/>
                  </a:solidFill>
                  <a:latin typeface="Calibri" pitchFamily="34" charset="0"/>
                  <a:cs typeface="Calibri" pitchFamily="34" charset="0"/>
                </a:rPr>
                <a:t>DÜŞÜK</a:t>
              </a:r>
            </a:p>
            <a:p>
              <a:pPr algn="ctr"/>
              <a:r>
                <a:rPr lang="tr-TR" sz="1200" b="1" dirty="0" smtClean="0">
                  <a:solidFill>
                    <a:srgbClr val="C00000"/>
                  </a:solidFill>
                  <a:latin typeface="Calibri" pitchFamily="34" charset="0"/>
                  <a:cs typeface="Calibri" pitchFamily="34" charset="0"/>
                </a:rPr>
                <a:t>RİSK</a:t>
              </a:r>
              <a:endParaRPr lang="tr-TR" sz="1200" b="1" dirty="0">
                <a:solidFill>
                  <a:srgbClr val="C00000"/>
                </a:solidFill>
                <a:latin typeface="Calibri" pitchFamily="34" charset="0"/>
                <a:cs typeface="Calibri" pitchFamily="34" charset="0"/>
              </a:endParaRPr>
            </a:p>
          </p:txBody>
        </p:sp>
      </p:grpSp>
    </p:spTree>
    <p:extLst>
      <p:ext uri="{BB962C8B-B14F-4D97-AF65-F5344CB8AC3E}">
        <p14:creationId xmlns:p14="http://schemas.microsoft.com/office/powerpoint/2010/main" val="34820766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down)">
                                      <p:cBhvr>
                                        <p:cTn id="2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Nesne 4"/>
          <p:cNvGraphicFramePr>
            <a:graphicFrameLocks noGrp="1" noChangeAspect="1"/>
          </p:cNvGraphicFramePr>
          <p:nvPr>
            <p:extLst>
              <p:ext uri="{D42A27DB-BD31-4B8C-83A1-F6EECF244321}">
                <p14:modId xmlns:p14="http://schemas.microsoft.com/office/powerpoint/2010/main" val="732985381"/>
              </p:ext>
            </p:extLst>
          </p:nvPr>
        </p:nvGraphicFramePr>
        <p:xfrm>
          <a:off x="0" y="1477963"/>
          <a:ext cx="9144000" cy="4321175"/>
        </p:xfrm>
        <a:graphic>
          <a:graphicData uri="http://schemas.openxmlformats.org/presentationml/2006/ole">
            <mc:AlternateContent xmlns:mc="http://schemas.openxmlformats.org/markup-compatibility/2006">
              <mc:Choice xmlns:v="urn:schemas-microsoft-com:vml" Requires="v">
                <p:oleObj spid="_x0000_s29735" name="Bit Eşlem Resmi" r:id="rId4" imgW="8723810" imgH="3343742" progId="PBrush">
                  <p:embed/>
                </p:oleObj>
              </mc:Choice>
              <mc:Fallback>
                <p:oleObj name="Bit Eşlem Resmi" r:id="rId4" imgW="8723810" imgH="3343742" progId="PBrush">
                  <p:embed/>
                  <p:pic>
                    <p:nvPicPr>
                      <p:cNvPr id="0" name=""/>
                      <p:cNvPicPr>
                        <a:picLocks noGrp="1"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477963"/>
                        <a:ext cx="9144000" cy="4321175"/>
                      </a:xfrm>
                      <a:prstGeom prst="rect">
                        <a:avLst/>
                      </a:prstGeom>
                      <a:noFill/>
                      <a:ln>
                        <a:noFill/>
                      </a:ln>
                      <a:effectLst/>
                    </p:spPr>
                  </p:pic>
                </p:oleObj>
              </mc:Fallback>
            </mc:AlternateContent>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8" name="Grup 7"/>
          <p:cNvGrpSpPr/>
          <p:nvPr/>
        </p:nvGrpSpPr>
        <p:grpSpPr>
          <a:xfrm>
            <a:off x="276224" y="2923759"/>
            <a:ext cx="8658225" cy="3096838"/>
            <a:chOff x="276224" y="2923759"/>
            <a:chExt cx="8658225" cy="3096838"/>
          </a:xfrm>
        </p:grpSpPr>
        <p:sp>
          <p:nvSpPr>
            <p:cNvPr id="9" name="Rectangle 4"/>
            <p:cNvSpPr>
              <a:spLocks noChangeArrowheads="1"/>
            </p:cNvSpPr>
            <p:nvPr/>
          </p:nvSpPr>
          <p:spPr bwMode="auto">
            <a:xfrm>
              <a:off x="3396332" y="5289768"/>
              <a:ext cx="210368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lvl="1" algn="ctr"/>
              <a:r>
                <a:rPr lang="tr-TR" b="1" i="1" dirty="0">
                  <a:solidFill>
                    <a:srgbClr val="414141"/>
                  </a:solidFill>
                  <a:latin typeface="Calibri" pitchFamily="34" charset="0"/>
                  <a:cs typeface="Calibri" pitchFamily="34" charset="0"/>
                </a:rPr>
                <a:t>Denetimli </a:t>
              </a:r>
              <a:r>
                <a:rPr lang="tr-TR" b="1" i="1" dirty="0" smtClean="0">
                  <a:solidFill>
                    <a:srgbClr val="414141"/>
                  </a:solidFill>
                  <a:latin typeface="Calibri" pitchFamily="34" charset="0"/>
                  <a:cs typeface="Calibri" pitchFamily="34" charset="0"/>
                </a:rPr>
                <a:t>Alan</a:t>
              </a:r>
              <a:endParaRPr lang="tr-TR" b="1" i="1" dirty="0">
                <a:solidFill>
                  <a:srgbClr val="414141"/>
                </a:solidFill>
                <a:latin typeface="Calibri" pitchFamily="34" charset="0"/>
                <a:cs typeface="Calibri" pitchFamily="34" charset="0"/>
              </a:endParaRPr>
            </a:p>
          </p:txBody>
        </p:sp>
        <p:sp>
          <p:nvSpPr>
            <p:cNvPr id="10" name="Rectangle 4"/>
            <p:cNvSpPr>
              <a:spLocks noChangeArrowheads="1"/>
            </p:cNvSpPr>
            <p:nvPr/>
          </p:nvSpPr>
          <p:spPr bwMode="auto">
            <a:xfrm>
              <a:off x="657225" y="5301526"/>
              <a:ext cx="15758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457200" indent="-457200"/>
              <a:r>
                <a:rPr lang="tr-TR" b="1" i="1" dirty="0" smtClean="0">
                  <a:solidFill>
                    <a:srgbClr val="414141"/>
                  </a:solidFill>
                  <a:latin typeface="Calibri" pitchFamily="34" charset="0"/>
                  <a:cs typeface="Calibri" pitchFamily="34" charset="0"/>
                </a:rPr>
                <a:t>Gözetimli Alan</a:t>
              </a:r>
              <a:endParaRPr lang="tr-TR" b="1" i="1" dirty="0">
                <a:solidFill>
                  <a:srgbClr val="414141"/>
                </a:solidFill>
                <a:latin typeface="Calibri" pitchFamily="34" charset="0"/>
                <a:cs typeface="Calibri" pitchFamily="34" charset="0"/>
              </a:endParaRPr>
            </a:p>
          </p:txBody>
        </p:sp>
        <p:sp>
          <p:nvSpPr>
            <p:cNvPr id="11" name="Rectangle 4"/>
            <p:cNvSpPr>
              <a:spLocks noChangeArrowheads="1"/>
            </p:cNvSpPr>
            <p:nvPr/>
          </p:nvSpPr>
          <p:spPr bwMode="auto">
            <a:xfrm>
              <a:off x="7096125" y="5299293"/>
              <a:ext cx="15758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457200" indent="-457200"/>
              <a:r>
                <a:rPr lang="tr-TR" b="1" i="1" dirty="0" smtClean="0">
                  <a:solidFill>
                    <a:srgbClr val="414141"/>
                  </a:solidFill>
                  <a:latin typeface="Calibri" pitchFamily="34" charset="0"/>
                  <a:cs typeface="Calibri" pitchFamily="34" charset="0"/>
                </a:rPr>
                <a:t>Gözetimli Alan</a:t>
              </a:r>
              <a:endParaRPr lang="tr-TR" b="1" i="1" dirty="0">
                <a:solidFill>
                  <a:srgbClr val="414141"/>
                </a:solidFill>
                <a:latin typeface="Calibri" pitchFamily="34" charset="0"/>
                <a:cs typeface="Calibri" pitchFamily="34" charset="0"/>
              </a:endParaRPr>
            </a:p>
          </p:txBody>
        </p:sp>
        <p:sp>
          <p:nvSpPr>
            <p:cNvPr id="13" name="Rectangle 4"/>
            <p:cNvSpPr>
              <a:spLocks noChangeArrowheads="1"/>
            </p:cNvSpPr>
            <p:nvPr/>
          </p:nvSpPr>
          <p:spPr bwMode="auto">
            <a:xfrm>
              <a:off x="276224" y="5651265"/>
              <a:ext cx="8658225" cy="369332"/>
            </a:xfrm>
            <a:prstGeom prst="rect">
              <a:avLst/>
            </a:prstGeom>
            <a:noFill/>
            <a:ln w="0">
              <a:solidFill>
                <a:schemeClr val="bg1">
                  <a:lumMod val="75000"/>
                </a:schemeClr>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457200" indent="-457200" algn="ctr"/>
              <a:r>
                <a:rPr lang="tr-TR" b="1" i="1" dirty="0" smtClean="0">
                  <a:solidFill>
                    <a:srgbClr val="414141"/>
                  </a:solidFill>
                  <a:latin typeface="Calibri" pitchFamily="34" charset="0"/>
                  <a:cs typeface="Calibri" pitchFamily="34" charset="0"/>
                </a:rPr>
                <a:t>RADYASYON ALANI</a:t>
              </a:r>
              <a:endParaRPr lang="tr-TR" b="1" i="1" dirty="0">
                <a:solidFill>
                  <a:srgbClr val="414141"/>
                </a:solidFill>
                <a:latin typeface="Calibri" pitchFamily="34" charset="0"/>
                <a:cs typeface="Calibri" pitchFamily="34" charset="0"/>
              </a:endParaRPr>
            </a:p>
          </p:txBody>
        </p:sp>
        <p:sp>
          <p:nvSpPr>
            <p:cNvPr id="14" name="Rectangle 4"/>
            <p:cNvSpPr>
              <a:spLocks noChangeArrowheads="1"/>
            </p:cNvSpPr>
            <p:nvPr/>
          </p:nvSpPr>
          <p:spPr bwMode="auto">
            <a:xfrm>
              <a:off x="3243833" y="2923759"/>
              <a:ext cx="9547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457200" indent="-457200"/>
              <a:r>
                <a:rPr lang="tr-TR" i="1" dirty="0" smtClean="0">
                  <a:solidFill>
                    <a:srgbClr val="414141"/>
                  </a:solidFill>
                  <a:latin typeface="Calibri" pitchFamily="34" charset="0"/>
                  <a:cs typeface="Calibri" pitchFamily="34" charset="0"/>
                </a:rPr>
                <a:t>Paravan</a:t>
              </a:r>
              <a:endParaRPr lang="tr-TR" i="1" dirty="0">
                <a:solidFill>
                  <a:srgbClr val="414141"/>
                </a:solidFill>
                <a:latin typeface="Calibri" pitchFamily="34" charset="0"/>
                <a:cs typeface="Calibri" pitchFamily="34" charset="0"/>
              </a:endParaRPr>
            </a:p>
          </p:txBody>
        </p:sp>
        <p:sp>
          <p:nvSpPr>
            <p:cNvPr id="15" name="Rectangle 4"/>
            <p:cNvSpPr>
              <a:spLocks noChangeArrowheads="1"/>
            </p:cNvSpPr>
            <p:nvPr/>
          </p:nvSpPr>
          <p:spPr bwMode="auto">
            <a:xfrm rot="16200000">
              <a:off x="6023572" y="3628609"/>
              <a:ext cx="101502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457200" indent="-457200"/>
              <a:r>
                <a:rPr lang="tr-TR" i="1" dirty="0" smtClean="0">
                  <a:solidFill>
                    <a:srgbClr val="414141"/>
                  </a:solidFill>
                  <a:latin typeface="Calibri" pitchFamily="34" charset="0"/>
                  <a:cs typeface="Calibri" pitchFamily="34" charset="0"/>
                </a:rPr>
                <a:t>Zırhlama</a:t>
              </a:r>
              <a:endParaRPr lang="tr-TR" i="1" dirty="0">
                <a:solidFill>
                  <a:srgbClr val="414141"/>
                </a:solidFill>
                <a:latin typeface="Calibri" pitchFamily="34" charset="0"/>
                <a:cs typeface="Calibri" pitchFamily="34" charset="0"/>
              </a:endParaRPr>
            </a:p>
          </p:txBody>
        </p:sp>
      </p:grpSp>
      <p:pic>
        <p:nvPicPr>
          <p:cNvPr id="16" name="Picture 4" descr="D:\DOKTOR\1-ISTANBULUZMAN\1-EĞİTİM KURUMU\1. İstanbuluzman\2-RESİMLER\Karekter - Resim\Semboller-Aynı\10.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97623" y="2841470"/>
            <a:ext cx="1176238" cy="117623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59196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3180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Güvenlikli Çalışabilmek İçin;</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897061"/>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914400" lvl="1" indent="-4572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Işının gücü/çıkış enerjisi,</a:t>
            </a:r>
          </a:p>
          <a:p>
            <a:pPr marL="914400" lvl="1" indent="-4572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Işın kaynağına uzaklık,</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Işının </a:t>
            </a:r>
            <a:r>
              <a:rPr lang="tr-TR" sz="2000" i="1" dirty="0" smtClean="0">
                <a:solidFill>
                  <a:srgbClr val="000000"/>
                </a:solidFill>
                <a:latin typeface="Calibri" pitchFamily="34" charset="0"/>
                <a:cs typeface="Calibri" pitchFamily="34" charset="0"/>
              </a:rPr>
              <a:t>çapı,</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Işının </a:t>
            </a:r>
            <a:r>
              <a:rPr lang="tr-TR" sz="2000" i="1" dirty="0" smtClean="0">
                <a:solidFill>
                  <a:srgbClr val="000000"/>
                </a:solidFill>
                <a:latin typeface="Calibri" pitchFamily="34" charset="0"/>
                <a:cs typeface="Calibri" pitchFamily="34" charset="0"/>
              </a:rPr>
              <a:t>dağılımı,</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Sinyal atım hızı </a:t>
            </a:r>
            <a:r>
              <a:rPr lang="tr-TR" sz="2000" i="1" dirty="0" smtClean="0">
                <a:solidFill>
                  <a:srgbClr val="000000"/>
                </a:solidFill>
                <a:latin typeface="Calibri" pitchFamily="34" charset="0"/>
                <a:cs typeface="Calibri" pitchFamily="34" charset="0"/>
              </a:rPr>
              <a:t>sıklığı,</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Dalga </a:t>
            </a:r>
            <a:r>
              <a:rPr lang="tr-TR" sz="2000" i="1" dirty="0" smtClean="0">
                <a:solidFill>
                  <a:srgbClr val="000000"/>
                </a:solidFill>
                <a:latin typeface="Calibri" pitchFamily="34" charset="0"/>
                <a:cs typeface="Calibri" pitchFamily="34" charset="0"/>
              </a:rPr>
              <a:t>boyu,</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Işının optiği ve ışın </a:t>
            </a:r>
            <a:r>
              <a:rPr lang="tr-TR" sz="2000" i="1" dirty="0" smtClean="0">
                <a:solidFill>
                  <a:srgbClr val="000000"/>
                </a:solidFill>
                <a:latin typeface="Calibri" pitchFamily="34" charset="0"/>
                <a:cs typeface="Calibri" pitchFamily="34" charset="0"/>
              </a:rPr>
              <a:t>yolu,</a:t>
            </a:r>
            <a:endParaRPr lang="tr-TR" sz="2000" i="1" dirty="0">
              <a:solidFill>
                <a:srgbClr val="000000"/>
              </a:solidFill>
              <a:latin typeface="Calibri" pitchFamily="34" charset="0"/>
              <a:cs typeface="Calibri" pitchFamily="34" charset="0"/>
            </a:endParaRPr>
          </a:p>
          <a:p>
            <a:pPr marL="914400" lvl="1" indent="-457200">
              <a:spcAft>
                <a:spcPts val="0"/>
              </a:spcAft>
              <a:buClr>
                <a:srgbClr val="292929"/>
              </a:buClr>
              <a:buFont typeface="+mj-lt"/>
              <a:buAutoNum type="arabicPeriod"/>
              <a:defRPr/>
            </a:pPr>
            <a:r>
              <a:rPr lang="tr-TR" sz="2000" i="1" dirty="0" err="1" smtClean="0">
                <a:solidFill>
                  <a:srgbClr val="000000"/>
                </a:solidFill>
                <a:latin typeface="Calibri" pitchFamily="34" charset="0"/>
                <a:cs typeface="Calibri" pitchFamily="34" charset="0"/>
              </a:rPr>
              <a:t>Maruziyet</a:t>
            </a:r>
            <a:r>
              <a:rPr lang="tr-TR" sz="2000" i="1" dirty="0" smtClean="0">
                <a:solidFill>
                  <a:srgbClr val="000000"/>
                </a:solidFill>
                <a:latin typeface="Calibri" pitchFamily="34" charset="0"/>
                <a:cs typeface="Calibri" pitchFamily="34" charset="0"/>
              </a:rPr>
              <a:t> süresi,</a:t>
            </a:r>
          </a:p>
          <a:p>
            <a:pPr marL="914400" lvl="1" indent="-4572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Hastanın boyutu,</a:t>
            </a:r>
          </a:p>
          <a:p>
            <a:pPr marL="914400" lvl="1" indent="-457200">
              <a:spcAft>
                <a:spcPts val="0"/>
              </a:spcAft>
              <a:buClr>
                <a:srgbClr val="292929"/>
              </a:buClr>
              <a:buFont typeface="+mj-lt"/>
              <a:buAutoNum type="arabicPeriod"/>
              <a:defRPr/>
            </a:pPr>
            <a:endParaRPr lang="tr-TR" sz="2000" i="1" dirty="0">
              <a:solidFill>
                <a:srgbClr val="000000"/>
              </a:solidFill>
              <a:latin typeface="Calibri" pitchFamily="34" charset="0"/>
              <a:cs typeface="Calibri" pitchFamily="34" charset="0"/>
            </a:endParaRPr>
          </a:p>
          <a:p>
            <a:pPr lvl="7">
              <a:buClr>
                <a:srgbClr val="292929"/>
              </a:buClr>
              <a:defRPr/>
            </a:pPr>
            <a:r>
              <a:rPr lang="tr-TR" sz="2000" i="1" dirty="0">
                <a:solidFill>
                  <a:srgbClr val="000000"/>
                </a:solidFill>
                <a:latin typeface="Calibri" pitchFamily="34" charset="0"/>
                <a:cs typeface="Calibri" pitchFamily="34" charset="0"/>
              </a:rPr>
              <a:t>b</a:t>
            </a:r>
            <a:r>
              <a:rPr lang="tr-TR" sz="2000" i="1" dirty="0" smtClean="0">
                <a:solidFill>
                  <a:srgbClr val="000000"/>
                </a:solidFill>
                <a:latin typeface="Calibri" pitchFamily="34" charset="0"/>
                <a:cs typeface="Calibri" pitchFamily="34" charset="0"/>
              </a:rPr>
              <a:t>ilinmelidir……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GÜVENLİK ÖNLEMLERİ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376834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1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3" name="Grup 22"/>
          <p:cNvGrpSpPr/>
          <p:nvPr/>
        </p:nvGrpSpPr>
        <p:grpSpPr>
          <a:xfrm>
            <a:off x="365125" y="1808447"/>
            <a:ext cx="8934221" cy="4216510"/>
            <a:chOff x="367532" y="1181100"/>
            <a:chExt cx="8934221" cy="4216510"/>
          </a:xfrm>
          <a:noFill/>
        </p:grpSpPr>
        <p:sp>
          <p:nvSpPr>
            <p:cNvPr id="24" name="Line 4"/>
            <p:cNvSpPr>
              <a:spLocks noChangeShapeType="1"/>
            </p:cNvSpPr>
            <p:nvPr/>
          </p:nvSpPr>
          <p:spPr bwMode="auto">
            <a:xfrm>
              <a:off x="4288938" y="1509713"/>
              <a:ext cx="0" cy="3505200"/>
            </a:xfrm>
            <a:prstGeom prst="line">
              <a:avLst/>
            </a:prstGeom>
            <a:grpFill/>
            <a:ln w="9525">
              <a:solidFill>
                <a:schemeClr val="tx1"/>
              </a:solidFill>
              <a:round/>
              <a:headEnd type="triangle" w="med" len="med"/>
              <a:tailEnd/>
            </a:ln>
            <a:extLst/>
          </p:spPr>
          <p:txBody>
            <a:bodyPr/>
            <a:lstStyle/>
            <a:p>
              <a:endParaRPr lang="tr-TR"/>
            </a:p>
          </p:txBody>
        </p:sp>
        <p:sp>
          <p:nvSpPr>
            <p:cNvPr id="25" name="Line 5"/>
            <p:cNvSpPr>
              <a:spLocks noChangeShapeType="1"/>
            </p:cNvSpPr>
            <p:nvPr/>
          </p:nvSpPr>
          <p:spPr bwMode="auto">
            <a:xfrm>
              <a:off x="4288938" y="5014913"/>
              <a:ext cx="4218627" cy="0"/>
            </a:xfrm>
            <a:prstGeom prst="line">
              <a:avLst/>
            </a:prstGeom>
            <a:grpFill/>
            <a:ln w="9525">
              <a:solidFill>
                <a:schemeClr val="tx1"/>
              </a:solidFill>
              <a:round/>
              <a:headEnd/>
              <a:tailEnd type="triangle" w="med" len="med"/>
            </a:ln>
            <a:extLst/>
          </p:spPr>
          <p:txBody>
            <a:bodyPr/>
            <a:lstStyle/>
            <a:p>
              <a:endParaRPr lang="tr-TR"/>
            </a:p>
          </p:txBody>
        </p:sp>
        <p:sp>
          <p:nvSpPr>
            <p:cNvPr id="26" name="Line 6"/>
            <p:cNvSpPr>
              <a:spLocks noChangeShapeType="1"/>
            </p:cNvSpPr>
            <p:nvPr/>
          </p:nvSpPr>
          <p:spPr bwMode="auto">
            <a:xfrm>
              <a:off x="4902556" y="4938713"/>
              <a:ext cx="0" cy="152400"/>
            </a:xfrm>
            <a:prstGeom prst="line">
              <a:avLst/>
            </a:prstGeom>
            <a:grpFill/>
            <a:ln w="9525">
              <a:solidFill>
                <a:schemeClr val="tx1"/>
              </a:solidFill>
              <a:round/>
              <a:headEnd/>
              <a:tailEnd/>
            </a:ln>
            <a:extLst/>
          </p:spPr>
          <p:txBody>
            <a:bodyPr/>
            <a:lstStyle/>
            <a:p>
              <a:endParaRPr lang="tr-TR"/>
            </a:p>
          </p:txBody>
        </p:sp>
        <p:sp>
          <p:nvSpPr>
            <p:cNvPr id="27" name="Line 7"/>
            <p:cNvSpPr>
              <a:spLocks noChangeShapeType="1"/>
            </p:cNvSpPr>
            <p:nvPr/>
          </p:nvSpPr>
          <p:spPr bwMode="auto">
            <a:xfrm>
              <a:off x="5516175" y="4938713"/>
              <a:ext cx="0" cy="152400"/>
            </a:xfrm>
            <a:prstGeom prst="line">
              <a:avLst/>
            </a:prstGeom>
            <a:grpFill/>
            <a:ln w="9525">
              <a:solidFill>
                <a:schemeClr val="tx1"/>
              </a:solidFill>
              <a:round/>
              <a:headEnd/>
              <a:tailEnd/>
            </a:ln>
            <a:extLst/>
          </p:spPr>
          <p:txBody>
            <a:bodyPr/>
            <a:lstStyle/>
            <a:p>
              <a:endParaRPr lang="tr-TR"/>
            </a:p>
          </p:txBody>
        </p:sp>
        <p:sp>
          <p:nvSpPr>
            <p:cNvPr id="28" name="Line 8"/>
            <p:cNvSpPr>
              <a:spLocks noChangeShapeType="1"/>
            </p:cNvSpPr>
            <p:nvPr/>
          </p:nvSpPr>
          <p:spPr bwMode="auto">
            <a:xfrm>
              <a:off x="6129793" y="4938713"/>
              <a:ext cx="0" cy="152400"/>
            </a:xfrm>
            <a:prstGeom prst="line">
              <a:avLst/>
            </a:prstGeom>
            <a:grpFill/>
            <a:ln w="9525">
              <a:solidFill>
                <a:schemeClr val="tx1"/>
              </a:solidFill>
              <a:round/>
              <a:headEnd/>
              <a:tailEnd/>
            </a:ln>
            <a:extLst/>
          </p:spPr>
          <p:txBody>
            <a:bodyPr/>
            <a:lstStyle/>
            <a:p>
              <a:endParaRPr lang="tr-TR"/>
            </a:p>
          </p:txBody>
        </p:sp>
        <p:sp>
          <p:nvSpPr>
            <p:cNvPr id="29" name="Line 9"/>
            <p:cNvSpPr>
              <a:spLocks noChangeShapeType="1"/>
            </p:cNvSpPr>
            <p:nvPr/>
          </p:nvSpPr>
          <p:spPr bwMode="auto">
            <a:xfrm>
              <a:off x="6743412" y="4938713"/>
              <a:ext cx="0" cy="152400"/>
            </a:xfrm>
            <a:prstGeom prst="line">
              <a:avLst/>
            </a:prstGeom>
            <a:grpFill/>
            <a:ln w="9525">
              <a:solidFill>
                <a:schemeClr val="tx1"/>
              </a:solidFill>
              <a:round/>
              <a:headEnd/>
              <a:tailEnd/>
            </a:ln>
            <a:extLst/>
          </p:spPr>
          <p:txBody>
            <a:bodyPr/>
            <a:lstStyle/>
            <a:p>
              <a:endParaRPr lang="tr-TR"/>
            </a:p>
          </p:txBody>
        </p:sp>
        <p:sp>
          <p:nvSpPr>
            <p:cNvPr id="30" name="Line 10"/>
            <p:cNvSpPr>
              <a:spLocks noChangeShapeType="1"/>
            </p:cNvSpPr>
            <p:nvPr/>
          </p:nvSpPr>
          <p:spPr bwMode="auto">
            <a:xfrm>
              <a:off x="7357030" y="4938713"/>
              <a:ext cx="0" cy="152400"/>
            </a:xfrm>
            <a:prstGeom prst="line">
              <a:avLst/>
            </a:prstGeom>
            <a:grpFill/>
            <a:ln w="9525">
              <a:solidFill>
                <a:schemeClr val="tx1"/>
              </a:solidFill>
              <a:round/>
              <a:headEnd/>
              <a:tailEnd/>
            </a:ln>
            <a:extLst/>
          </p:spPr>
          <p:txBody>
            <a:bodyPr/>
            <a:lstStyle/>
            <a:p>
              <a:endParaRPr lang="tr-TR"/>
            </a:p>
          </p:txBody>
        </p:sp>
        <p:sp>
          <p:nvSpPr>
            <p:cNvPr id="31" name="Line 11"/>
            <p:cNvSpPr>
              <a:spLocks noChangeShapeType="1"/>
            </p:cNvSpPr>
            <p:nvPr/>
          </p:nvSpPr>
          <p:spPr bwMode="auto">
            <a:xfrm>
              <a:off x="4212235" y="4100513"/>
              <a:ext cx="76702" cy="0"/>
            </a:xfrm>
            <a:prstGeom prst="line">
              <a:avLst/>
            </a:prstGeom>
            <a:grpFill/>
            <a:ln w="9525">
              <a:solidFill>
                <a:schemeClr val="tx1"/>
              </a:solidFill>
              <a:round/>
              <a:headEnd/>
              <a:tailEnd/>
            </a:ln>
            <a:extLst/>
          </p:spPr>
          <p:txBody>
            <a:bodyPr/>
            <a:lstStyle/>
            <a:p>
              <a:endParaRPr lang="tr-TR"/>
            </a:p>
          </p:txBody>
        </p:sp>
        <p:sp>
          <p:nvSpPr>
            <p:cNvPr id="32" name="Line 12"/>
            <p:cNvSpPr>
              <a:spLocks noChangeShapeType="1"/>
            </p:cNvSpPr>
            <p:nvPr/>
          </p:nvSpPr>
          <p:spPr bwMode="auto">
            <a:xfrm>
              <a:off x="4212235" y="3186113"/>
              <a:ext cx="76702" cy="0"/>
            </a:xfrm>
            <a:prstGeom prst="line">
              <a:avLst/>
            </a:prstGeom>
            <a:grpFill/>
            <a:ln w="9525">
              <a:solidFill>
                <a:schemeClr val="tx1"/>
              </a:solidFill>
              <a:round/>
              <a:headEnd/>
              <a:tailEnd/>
            </a:ln>
            <a:extLst/>
          </p:spPr>
          <p:txBody>
            <a:bodyPr/>
            <a:lstStyle/>
            <a:p>
              <a:endParaRPr lang="tr-TR"/>
            </a:p>
          </p:txBody>
        </p:sp>
        <p:sp>
          <p:nvSpPr>
            <p:cNvPr id="33" name="Line 13"/>
            <p:cNvSpPr>
              <a:spLocks noChangeShapeType="1"/>
            </p:cNvSpPr>
            <p:nvPr/>
          </p:nvSpPr>
          <p:spPr bwMode="auto">
            <a:xfrm>
              <a:off x="4212235" y="2271713"/>
              <a:ext cx="76702" cy="0"/>
            </a:xfrm>
            <a:prstGeom prst="line">
              <a:avLst/>
            </a:prstGeom>
            <a:grpFill/>
            <a:ln w="9525">
              <a:solidFill>
                <a:schemeClr val="tx1"/>
              </a:solidFill>
              <a:round/>
              <a:headEnd/>
              <a:tailEnd/>
            </a:ln>
            <a:extLst/>
          </p:spPr>
          <p:txBody>
            <a:bodyPr/>
            <a:lstStyle/>
            <a:p>
              <a:endParaRPr lang="tr-TR"/>
            </a:p>
          </p:txBody>
        </p:sp>
        <p:sp>
          <p:nvSpPr>
            <p:cNvPr id="35" name="Text Box 15"/>
            <p:cNvSpPr txBox="1">
              <a:spLocks noChangeArrowheads="1"/>
            </p:cNvSpPr>
            <p:nvPr/>
          </p:nvSpPr>
          <p:spPr bwMode="auto">
            <a:xfrm>
              <a:off x="4781111" y="5014913"/>
              <a:ext cx="274850"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4</a:t>
              </a:r>
              <a:endParaRPr lang="en-US" sz="1400">
                <a:latin typeface="Times New Roman" pitchFamily="18" charset="0"/>
              </a:endParaRPr>
            </a:p>
          </p:txBody>
        </p:sp>
        <p:sp>
          <p:nvSpPr>
            <p:cNvPr id="36" name="Text Box 16"/>
            <p:cNvSpPr txBox="1">
              <a:spLocks noChangeArrowheads="1"/>
            </p:cNvSpPr>
            <p:nvPr/>
          </p:nvSpPr>
          <p:spPr bwMode="auto">
            <a:xfrm>
              <a:off x="5471432" y="5014913"/>
              <a:ext cx="274850"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8</a:t>
              </a:r>
              <a:endParaRPr lang="en-US" sz="1400">
                <a:latin typeface="Times New Roman" pitchFamily="18" charset="0"/>
              </a:endParaRPr>
            </a:p>
          </p:txBody>
        </p:sp>
        <p:sp>
          <p:nvSpPr>
            <p:cNvPr id="37" name="Text Box 17"/>
            <p:cNvSpPr txBox="1">
              <a:spLocks noChangeArrowheads="1"/>
            </p:cNvSpPr>
            <p:nvPr/>
          </p:nvSpPr>
          <p:spPr bwMode="auto">
            <a:xfrm>
              <a:off x="6008348" y="50149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12</a:t>
              </a:r>
              <a:endParaRPr lang="en-US" sz="1400">
                <a:latin typeface="Times New Roman" pitchFamily="18" charset="0"/>
              </a:endParaRPr>
            </a:p>
          </p:txBody>
        </p:sp>
        <p:sp>
          <p:nvSpPr>
            <p:cNvPr id="38" name="Text Box 18"/>
            <p:cNvSpPr txBox="1">
              <a:spLocks noChangeArrowheads="1"/>
            </p:cNvSpPr>
            <p:nvPr/>
          </p:nvSpPr>
          <p:spPr bwMode="auto">
            <a:xfrm>
              <a:off x="6621966" y="50149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16</a:t>
              </a:r>
              <a:endParaRPr lang="en-US" sz="1400">
                <a:latin typeface="Times New Roman" pitchFamily="18" charset="0"/>
              </a:endParaRPr>
            </a:p>
          </p:txBody>
        </p:sp>
        <p:sp>
          <p:nvSpPr>
            <p:cNvPr id="39" name="Text Box 19"/>
            <p:cNvSpPr txBox="1">
              <a:spLocks noChangeArrowheads="1"/>
            </p:cNvSpPr>
            <p:nvPr/>
          </p:nvSpPr>
          <p:spPr bwMode="auto">
            <a:xfrm>
              <a:off x="7280328" y="50149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dirty="0">
                  <a:latin typeface="Times New Roman" pitchFamily="18" charset="0"/>
                </a:rPr>
                <a:t>20</a:t>
              </a:r>
              <a:endParaRPr lang="en-US" sz="1400" dirty="0">
                <a:latin typeface="Times New Roman" pitchFamily="18" charset="0"/>
              </a:endParaRPr>
            </a:p>
          </p:txBody>
        </p:sp>
        <p:sp>
          <p:nvSpPr>
            <p:cNvPr id="40" name="Text Box 20"/>
            <p:cNvSpPr txBox="1">
              <a:spLocks noChangeArrowheads="1"/>
            </p:cNvSpPr>
            <p:nvPr/>
          </p:nvSpPr>
          <p:spPr bwMode="auto">
            <a:xfrm>
              <a:off x="3847899" y="39481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10</a:t>
              </a:r>
              <a:endParaRPr lang="en-US" sz="1400">
                <a:latin typeface="Times New Roman" pitchFamily="18" charset="0"/>
              </a:endParaRPr>
            </a:p>
          </p:txBody>
        </p:sp>
        <p:sp>
          <p:nvSpPr>
            <p:cNvPr id="41" name="Text Box 21"/>
            <p:cNvSpPr txBox="1">
              <a:spLocks noChangeArrowheads="1"/>
            </p:cNvSpPr>
            <p:nvPr/>
          </p:nvSpPr>
          <p:spPr bwMode="auto">
            <a:xfrm>
              <a:off x="3847899" y="30337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20</a:t>
              </a:r>
              <a:endParaRPr lang="en-US" sz="1400">
                <a:latin typeface="Times New Roman" pitchFamily="18" charset="0"/>
              </a:endParaRPr>
            </a:p>
          </p:txBody>
        </p:sp>
        <p:sp>
          <p:nvSpPr>
            <p:cNvPr id="42" name="Text Box 22"/>
            <p:cNvSpPr txBox="1">
              <a:spLocks noChangeArrowheads="1"/>
            </p:cNvSpPr>
            <p:nvPr/>
          </p:nvSpPr>
          <p:spPr bwMode="auto">
            <a:xfrm>
              <a:off x="3847899" y="2119313"/>
              <a:ext cx="364336" cy="304800"/>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1400">
                  <a:latin typeface="Times New Roman" pitchFamily="18" charset="0"/>
                </a:rPr>
                <a:t>30</a:t>
              </a:r>
              <a:endParaRPr lang="en-US" sz="1400">
                <a:latin typeface="Times New Roman" pitchFamily="18" charset="0"/>
              </a:endParaRPr>
            </a:p>
          </p:txBody>
        </p:sp>
        <p:sp>
          <p:nvSpPr>
            <p:cNvPr id="43" name="Freeform 23"/>
            <p:cNvSpPr>
              <a:spLocks/>
            </p:cNvSpPr>
            <p:nvPr/>
          </p:nvSpPr>
          <p:spPr bwMode="auto">
            <a:xfrm>
              <a:off x="4442342" y="2119313"/>
              <a:ext cx="2837986" cy="2667000"/>
            </a:xfrm>
            <a:custGeom>
              <a:avLst/>
              <a:gdLst>
                <a:gd name="T0" fmla="*/ 0 w 1776"/>
                <a:gd name="T1" fmla="*/ 0 h 1680"/>
                <a:gd name="T2" fmla="*/ 381000 w 1776"/>
                <a:gd name="T3" fmla="*/ 914400 h 1680"/>
                <a:gd name="T4" fmla="*/ 838200 w 1776"/>
                <a:gd name="T5" fmla="*/ 1752600 h 1680"/>
                <a:gd name="T6" fmla="*/ 1143000 w 1776"/>
                <a:gd name="T7" fmla="*/ 2133600 h 1680"/>
                <a:gd name="T8" fmla="*/ 1905000 w 1776"/>
                <a:gd name="T9" fmla="*/ 2438400 h 1680"/>
                <a:gd name="T10" fmla="*/ 2819400 w 1776"/>
                <a:gd name="T11" fmla="*/ 2667000 h 1680"/>
                <a:gd name="T12" fmla="*/ 0 60000 65536"/>
                <a:gd name="T13" fmla="*/ 0 60000 65536"/>
                <a:gd name="T14" fmla="*/ 0 60000 65536"/>
                <a:gd name="T15" fmla="*/ 0 60000 65536"/>
                <a:gd name="T16" fmla="*/ 0 60000 65536"/>
                <a:gd name="T17" fmla="*/ 0 60000 65536"/>
                <a:gd name="T18" fmla="*/ 0 w 1776"/>
                <a:gd name="T19" fmla="*/ 0 h 1680"/>
                <a:gd name="T20" fmla="*/ 1776 w 1776"/>
                <a:gd name="T21" fmla="*/ 1680 h 1680"/>
              </a:gdLst>
              <a:ahLst/>
              <a:cxnLst>
                <a:cxn ang="T12">
                  <a:pos x="T0" y="T1"/>
                </a:cxn>
                <a:cxn ang="T13">
                  <a:pos x="T2" y="T3"/>
                </a:cxn>
                <a:cxn ang="T14">
                  <a:pos x="T4" y="T5"/>
                </a:cxn>
                <a:cxn ang="T15">
                  <a:pos x="T6" y="T7"/>
                </a:cxn>
                <a:cxn ang="T16">
                  <a:pos x="T8" y="T9"/>
                </a:cxn>
                <a:cxn ang="T17">
                  <a:pos x="T10" y="T11"/>
                </a:cxn>
              </a:cxnLst>
              <a:rect l="T18" t="T19" r="T20" b="T21"/>
              <a:pathLst>
                <a:path w="1776" h="1680">
                  <a:moveTo>
                    <a:pt x="0" y="0"/>
                  </a:moveTo>
                  <a:cubicBezTo>
                    <a:pt x="76" y="196"/>
                    <a:pt x="152" y="392"/>
                    <a:pt x="240" y="576"/>
                  </a:cubicBezTo>
                  <a:cubicBezTo>
                    <a:pt x="328" y="760"/>
                    <a:pt x="448" y="976"/>
                    <a:pt x="528" y="1104"/>
                  </a:cubicBezTo>
                  <a:cubicBezTo>
                    <a:pt x="608" y="1232"/>
                    <a:pt x="608" y="1272"/>
                    <a:pt x="720" y="1344"/>
                  </a:cubicBezTo>
                  <a:cubicBezTo>
                    <a:pt x="832" y="1416"/>
                    <a:pt x="1024" y="1480"/>
                    <a:pt x="1200" y="1536"/>
                  </a:cubicBezTo>
                  <a:cubicBezTo>
                    <a:pt x="1376" y="1592"/>
                    <a:pt x="1576" y="1636"/>
                    <a:pt x="1776" y="1680"/>
                  </a:cubicBezTo>
                </a:path>
              </a:pathLst>
            </a:custGeom>
            <a:grpFill/>
            <a:ln w="9525">
              <a:solidFill>
                <a:schemeClr val="tx1"/>
              </a:solidFill>
              <a:round/>
              <a:headEnd/>
              <a:tailEnd/>
            </a:ln>
            <a:extLst/>
          </p:spPr>
          <p:txBody>
            <a:bodyPr/>
            <a:lstStyle/>
            <a:p>
              <a:endParaRPr lang="en-US"/>
            </a:p>
          </p:txBody>
        </p:sp>
        <p:sp>
          <p:nvSpPr>
            <p:cNvPr id="44" name="Freeform 24"/>
            <p:cNvSpPr>
              <a:spLocks/>
            </p:cNvSpPr>
            <p:nvPr/>
          </p:nvSpPr>
          <p:spPr bwMode="auto">
            <a:xfrm>
              <a:off x="4365640" y="3567113"/>
              <a:ext cx="1764153" cy="1295400"/>
            </a:xfrm>
            <a:custGeom>
              <a:avLst/>
              <a:gdLst>
                <a:gd name="T0" fmla="*/ 1752600 w 1056"/>
                <a:gd name="T1" fmla="*/ 1295400 h 768"/>
                <a:gd name="T2" fmla="*/ 955964 w 1056"/>
                <a:gd name="T3" fmla="*/ 1133475 h 768"/>
                <a:gd name="T4" fmla="*/ 398318 w 1056"/>
                <a:gd name="T5" fmla="*/ 728662 h 768"/>
                <a:gd name="T6" fmla="*/ 0 w 1056"/>
                <a:gd name="T7" fmla="*/ 0 h 768"/>
                <a:gd name="T8" fmla="*/ 0 60000 65536"/>
                <a:gd name="T9" fmla="*/ 0 60000 65536"/>
                <a:gd name="T10" fmla="*/ 0 60000 65536"/>
                <a:gd name="T11" fmla="*/ 0 60000 65536"/>
                <a:gd name="T12" fmla="*/ 0 w 1056"/>
                <a:gd name="T13" fmla="*/ 0 h 768"/>
                <a:gd name="T14" fmla="*/ 1056 w 1056"/>
                <a:gd name="T15" fmla="*/ 768 h 768"/>
              </a:gdLst>
              <a:ahLst/>
              <a:cxnLst>
                <a:cxn ang="T8">
                  <a:pos x="T0" y="T1"/>
                </a:cxn>
                <a:cxn ang="T9">
                  <a:pos x="T2" y="T3"/>
                </a:cxn>
                <a:cxn ang="T10">
                  <a:pos x="T4" y="T5"/>
                </a:cxn>
                <a:cxn ang="T11">
                  <a:pos x="T6" y="T7"/>
                </a:cxn>
              </a:cxnLst>
              <a:rect l="T12" t="T13" r="T14" b="T15"/>
              <a:pathLst>
                <a:path w="1056" h="768">
                  <a:moveTo>
                    <a:pt x="1056" y="768"/>
                  </a:moveTo>
                  <a:cubicBezTo>
                    <a:pt x="884" y="748"/>
                    <a:pt x="712" y="728"/>
                    <a:pt x="576" y="672"/>
                  </a:cubicBezTo>
                  <a:cubicBezTo>
                    <a:pt x="440" y="616"/>
                    <a:pt x="336" y="544"/>
                    <a:pt x="240" y="432"/>
                  </a:cubicBezTo>
                  <a:cubicBezTo>
                    <a:pt x="144" y="320"/>
                    <a:pt x="72" y="160"/>
                    <a:pt x="0" y="0"/>
                  </a:cubicBezTo>
                </a:path>
              </a:pathLst>
            </a:custGeom>
            <a:grpFill/>
            <a:ln w="9525">
              <a:solidFill>
                <a:schemeClr val="tx1"/>
              </a:solidFill>
              <a:round/>
              <a:headEnd/>
              <a:tailEnd/>
            </a:ln>
            <a:extLst/>
          </p:spPr>
          <p:txBody>
            <a:bodyPr/>
            <a:lstStyle/>
            <a:p>
              <a:endParaRPr lang="en-US"/>
            </a:p>
          </p:txBody>
        </p:sp>
        <p:sp>
          <p:nvSpPr>
            <p:cNvPr id="45" name="Text Box 25"/>
            <p:cNvSpPr txBox="1">
              <a:spLocks noChangeArrowheads="1"/>
            </p:cNvSpPr>
            <p:nvPr/>
          </p:nvSpPr>
          <p:spPr bwMode="auto">
            <a:xfrm>
              <a:off x="5423493" y="3605213"/>
              <a:ext cx="869293" cy="366712"/>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a:latin typeface="Times New Roman" pitchFamily="18" charset="0"/>
                </a:rPr>
                <a:t>85 kVp</a:t>
              </a:r>
              <a:endParaRPr lang="en-US">
                <a:latin typeface="Times New Roman" pitchFamily="18" charset="0"/>
              </a:endParaRPr>
            </a:p>
          </p:txBody>
        </p:sp>
        <p:sp>
          <p:nvSpPr>
            <p:cNvPr id="46" name="Text Box 26"/>
            <p:cNvSpPr txBox="1">
              <a:spLocks noChangeArrowheads="1"/>
            </p:cNvSpPr>
            <p:nvPr/>
          </p:nvSpPr>
          <p:spPr bwMode="auto">
            <a:xfrm>
              <a:off x="4288938" y="4495800"/>
              <a:ext cx="984346" cy="366713"/>
            </a:xfrm>
            <a:prstGeom prst="rect">
              <a:avLst/>
            </a:prstGeom>
            <a:grpFill/>
            <a:ln w="9525">
              <a:solidFill>
                <a:schemeClr val="tx1"/>
              </a:solidFill>
              <a:miter lim="800000"/>
              <a:headEnd/>
              <a:tailEnd/>
            </a:ln>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a:latin typeface="Times New Roman" pitchFamily="18" charset="0"/>
                </a:rPr>
                <a:t>130 kVp</a:t>
              </a:r>
              <a:endParaRPr lang="en-US">
                <a:latin typeface="Times New Roman" pitchFamily="18" charset="0"/>
              </a:endParaRPr>
            </a:p>
          </p:txBody>
        </p:sp>
        <p:sp>
          <p:nvSpPr>
            <p:cNvPr id="47" name="Text Box 27"/>
            <p:cNvSpPr txBox="1">
              <a:spLocks noChangeArrowheads="1"/>
            </p:cNvSpPr>
            <p:nvPr/>
          </p:nvSpPr>
          <p:spPr bwMode="auto">
            <a:xfrm>
              <a:off x="7713376" y="4997500"/>
              <a:ext cx="1588377" cy="4001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2000" i="1" dirty="0">
                  <a:latin typeface="Calibri" pitchFamily="34" charset="0"/>
                  <a:cs typeface="Calibri" pitchFamily="34" charset="0"/>
                </a:rPr>
                <a:t>Derinlik /</a:t>
              </a:r>
              <a:r>
                <a:rPr lang="tr-TR" sz="2000" i="1" dirty="0" smtClean="0">
                  <a:latin typeface="Calibri" pitchFamily="34" charset="0"/>
                  <a:cs typeface="Calibri" pitchFamily="34" charset="0"/>
                </a:rPr>
                <a:t>cm </a:t>
              </a:r>
              <a:endParaRPr lang="en-US" sz="2000" i="1" dirty="0">
                <a:latin typeface="Calibri" pitchFamily="34" charset="0"/>
                <a:cs typeface="Calibri" pitchFamily="34" charset="0"/>
              </a:endParaRPr>
            </a:p>
          </p:txBody>
        </p:sp>
        <p:sp>
          <p:nvSpPr>
            <p:cNvPr id="48" name="Text Box 28"/>
            <p:cNvSpPr txBox="1">
              <a:spLocks noChangeArrowheads="1"/>
            </p:cNvSpPr>
            <p:nvPr/>
          </p:nvSpPr>
          <p:spPr bwMode="auto">
            <a:xfrm>
              <a:off x="3427966" y="1181100"/>
              <a:ext cx="1741782" cy="4001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sz="2000" i="1" dirty="0" smtClean="0">
                  <a:latin typeface="Calibri" pitchFamily="34" charset="0"/>
                  <a:cs typeface="Calibri" pitchFamily="34" charset="0"/>
                </a:rPr>
                <a:t>Soğurulan Doz</a:t>
              </a:r>
              <a:endParaRPr lang="en-US" sz="2000" i="1" dirty="0">
                <a:latin typeface="Calibri" pitchFamily="34" charset="0"/>
                <a:cs typeface="Calibri" pitchFamily="34" charset="0"/>
              </a:endParaRPr>
            </a:p>
          </p:txBody>
        </p:sp>
        <p:sp>
          <p:nvSpPr>
            <p:cNvPr id="49" name="AutoShape 29"/>
            <p:cNvSpPr>
              <a:spLocks noChangeArrowheads="1"/>
            </p:cNvSpPr>
            <p:nvPr/>
          </p:nvSpPr>
          <p:spPr bwMode="auto">
            <a:xfrm>
              <a:off x="1610749" y="1824038"/>
              <a:ext cx="843725" cy="3352800"/>
            </a:xfrm>
            <a:prstGeom prst="triangle">
              <a:avLst>
                <a:gd name="adj" fmla="val 50000"/>
              </a:avLst>
            </a:prstGeom>
            <a:grpFill/>
            <a:ln w="9525">
              <a:solidFill>
                <a:srgbClr val="FF0000"/>
              </a:solidFill>
              <a:miter lim="800000"/>
              <a:headEnd/>
              <a:tailEnd/>
            </a:ln>
            <a:extLst/>
          </p:spPr>
          <p:txBody>
            <a:bodyPr wrap="none" anchor="ctr"/>
            <a:lstStyle/>
            <a:p>
              <a:endParaRPr lang="en-US"/>
            </a:p>
          </p:txBody>
        </p:sp>
        <p:sp>
          <p:nvSpPr>
            <p:cNvPr id="50" name="Rectangle 30" descr="80%"/>
            <p:cNvSpPr>
              <a:spLocks noChangeArrowheads="1"/>
            </p:cNvSpPr>
            <p:nvPr/>
          </p:nvSpPr>
          <p:spPr bwMode="auto">
            <a:xfrm>
              <a:off x="1687451" y="1900238"/>
              <a:ext cx="690321" cy="609600"/>
            </a:xfrm>
            <a:prstGeom prst="rect">
              <a:avLst/>
            </a:prstGeom>
            <a:grpFill/>
            <a:ln w="9525">
              <a:solidFill>
                <a:schemeClr val="tx1"/>
              </a:solidFill>
              <a:miter lim="800000"/>
              <a:headEnd/>
              <a:tailEnd/>
            </a:ln>
          </p:spPr>
          <p:txBody>
            <a:bodyPr wrap="none" anchor="ctr"/>
            <a:lstStyle/>
            <a:p>
              <a:endParaRPr lang="en-US"/>
            </a:p>
          </p:txBody>
        </p:sp>
        <p:sp>
          <p:nvSpPr>
            <p:cNvPr id="51" name="Rectangle 31"/>
            <p:cNvSpPr>
              <a:spLocks noChangeArrowheads="1"/>
            </p:cNvSpPr>
            <p:nvPr/>
          </p:nvSpPr>
          <p:spPr bwMode="auto">
            <a:xfrm>
              <a:off x="1227237" y="1443038"/>
              <a:ext cx="1687451" cy="609600"/>
            </a:xfrm>
            <a:prstGeom prst="rect">
              <a:avLst/>
            </a:prstGeom>
            <a:grpFill/>
            <a:ln w="9525">
              <a:solidFill>
                <a:schemeClr val="tx1"/>
              </a:solidFill>
              <a:miter lim="800000"/>
              <a:headEnd/>
              <a:tailEnd/>
            </a:ln>
          </p:spPr>
          <p:txBody>
            <a:bodyPr wrap="none" anchor="ctr"/>
            <a:lstStyle/>
            <a:p>
              <a:endParaRPr lang="en-US"/>
            </a:p>
          </p:txBody>
        </p:sp>
        <p:sp>
          <p:nvSpPr>
            <p:cNvPr id="52" name="Oval 32"/>
            <p:cNvSpPr>
              <a:spLocks noChangeArrowheads="1"/>
            </p:cNvSpPr>
            <p:nvPr/>
          </p:nvSpPr>
          <p:spPr bwMode="auto">
            <a:xfrm>
              <a:off x="1380642" y="1290638"/>
              <a:ext cx="306809" cy="304800"/>
            </a:xfrm>
            <a:prstGeom prst="ellipse">
              <a:avLst/>
            </a:prstGeom>
            <a:grpFill/>
            <a:ln w="9525">
              <a:solidFill>
                <a:schemeClr val="tx1"/>
              </a:solidFill>
              <a:round/>
              <a:headEnd/>
              <a:tailEnd/>
            </a:ln>
          </p:spPr>
          <p:txBody>
            <a:bodyPr wrap="none" anchor="ctr"/>
            <a:lstStyle/>
            <a:p>
              <a:endParaRPr lang="en-US"/>
            </a:p>
          </p:txBody>
        </p:sp>
        <p:sp>
          <p:nvSpPr>
            <p:cNvPr id="53" name="Oval 33"/>
            <p:cNvSpPr>
              <a:spLocks noChangeArrowheads="1"/>
            </p:cNvSpPr>
            <p:nvPr/>
          </p:nvSpPr>
          <p:spPr bwMode="auto">
            <a:xfrm>
              <a:off x="2377772" y="1290638"/>
              <a:ext cx="306809" cy="304800"/>
            </a:xfrm>
            <a:prstGeom prst="ellipse">
              <a:avLst/>
            </a:prstGeom>
            <a:grpFill/>
            <a:ln w="9525">
              <a:solidFill>
                <a:schemeClr val="tx1"/>
              </a:solidFill>
              <a:round/>
              <a:headEnd/>
              <a:tailEnd/>
            </a:ln>
          </p:spPr>
          <p:txBody>
            <a:bodyPr wrap="none" anchor="ctr"/>
            <a:lstStyle/>
            <a:p>
              <a:endParaRPr lang="en-US"/>
            </a:p>
          </p:txBody>
        </p:sp>
        <p:sp>
          <p:nvSpPr>
            <p:cNvPr id="54" name="Rectangle 34"/>
            <p:cNvSpPr>
              <a:spLocks noChangeArrowheads="1"/>
            </p:cNvSpPr>
            <p:nvPr/>
          </p:nvSpPr>
          <p:spPr bwMode="auto">
            <a:xfrm>
              <a:off x="2147665" y="1366838"/>
              <a:ext cx="76702" cy="838200"/>
            </a:xfrm>
            <a:prstGeom prst="rect">
              <a:avLst/>
            </a:prstGeom>
            <a:grpFill/>
            <a:ln w="9525">
              <a:solidFill>
                <a:schemeClr val="tx1"/>
              </a:solidFill>
              <a:miter lim="800000"/>
              <a:headEnd/>
              <a:tailEnd/>
            </a:ln>
          </p:spPr>
          <p:txBody>
            <a:bodyPr wrap="none" anchor="ctr"/>
            <a:lstStyle/>
            <a:p>
              <a:endParaRPr lang="en-US"/>
            </a:p>
          </p:txBody>
        </p:sp>
        <p:sp>
          <p:nvSpPr>
            <p:cNvPr id="55" name="Rectangle 35"/>
            <p:cNvSpPr>
              <a:spLocks noChangeArrowheads="1"/>
            </p:cNvSpPr>
            <p:nvPr/>
          </p:nvSpPr>
          <p:spPr bwMode="auto">
            <a:xfrm>
              <a:off x="1917558" y="1443038"/>
              <a:ext cx="230107" cy="685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56" name="Rectangle 36"/>
            <p:cNvSpPr>
              <a:spLocks noChangeArrowheads="1"/>
            </p:cNvSpPr>
            <p:nvPr/>
          </p:nvSpPr>
          <p:spPr bwMode="auto">
            <a:xfrm>
              <a:off x="1840856" y="1366838"/>
              <a:ext cx="76702" cy="838200"/>
            </a:xfrm>
            <a:prstGeom prst="rect">
              <a:avLst/>
            </a:prstGeom>
            <a:grpFill/>
            <a:ln w="9525">
              <a:solidFill>
                <a:schemeClr val="tx1"/>
              </a:solidFill>
              <a:miter lim="800000"/>
              <a:headEnd/>
              <a:tailEnd/>
            </a:ln>
          </p:spPr>
          <p:txBody>
            <a:bodyPr wrap="none" anchor="ctr"/>
            <a:lstStyle/>
            <a:p>
              <a:endParaRPr lang="en-US"/>
            </a:p>
          </p:txBody>
        </p:sp>
        <p:sp>
          <p:nvSpPr>
            <p:cNvPr id="57" name="AutoShape 37"/>
            <p:cNvSpPr>
              <a:spLocks noChangeArrowheads="1"/>
            </p:cNvSpPr>
            <p:nvPr/>
          </p:nvSpPr>
          <p:spPr bwMode="auto">
            <a:xfrm>
              <a:off x="1917558" y="1900238"/>
              <a:ext cx="230107" cy="762000"/>
            </a:xfrm>
            <a:prstGeom prst="triangle">
              <a:avLst>
                <a:gd name="adj" fmla="val 50000"/>
              </a:avLst>
            </a:prstGeom>
            <a:grpFill/>
            <a:ln w="9525">
              <a:solidFill>
                <a:schemeClr val="tx1"/>
              </a:solidFill>
              <a:prstDash val="sysDot"/>
              <a:miter lim="800000"/>
              <a:headEnd/>
              <a:tailEnd/>
            </a:ln>
            <a:extLst/>
          </p:spPr>
          <p:txBody>
            <a:bodyPr wrap="none" anchor="ctr"/>
            <a:lstStyle/>
            <a:p>
              <a:endParaRPr lang="en-US"/>
            </a:p>
          </p:txBody>
        </p:sp>
        <p:sp>
          <p:nvSpPr>
            <p:cNvPr id="58" name="Line 38"/>
            <p:cNvSpPr>
              <a:spLocks noChangeShapeType="1"/>
            </p:cNvSpPr>
            <p:nvPr/>
          </p:nvSpPr>
          <p:spPr bwMode="auto">
            <a:xfrm>
              <a:off x="1917558" y="1443038"/>
              <a:ext cx="230107" cy="0"/>
            </a:xfrm>
            <a:prstGeom prst="line">
              <a:avLst/>
            </a:prstGeom>
            <a:grpFill/>
            <a:ln w="9525">
              <a:solidFill>
                <a:schemeClr val="tx1"/>
              </a:solidFill>
              <a:round/>
              <a:headEnd/>
              <a:tailEnd/>
            </a:ln>
            <a:extLst/>
          </p:spPr>
          <p:txBody>
            <a:bodyPr wrap="none" anchor="ctr"/>
            <a:lstStyle/>
            <a:p>
              <a:endParaRPr lang="tr-TR"/>
            </a:p>
          </p:txBody>
        </p:sp>
        <p:sp>
          <p:nvSpPr>
            <p:cNvPr id="59" name="Rectangle 39"/>
            <p:cNvSpPr>
              <a:spLocks noChangeArrowheads="1"/>
            </p:cNvSpPr>
            <p:nvPr/>
          </p:nvSpPr>
          <p:spPr bwMode="auto">
            <a:xfrm>
              <a:off x="1380642" y="4414838"/>
              <a:ext cx="1227237" cy="762000"/>
            </a:xfrm>
            <a:prstGeom prst="rect">
              <a:avLst/>
            </a:prstGeom>
            <a:grpFill/>
            <a:ln w="9525">
              <a:solidFill>
                <a:schemeClr val="tx1"/>
              </a:solidFill>
              <a:miter lim="800000"/>
              <a:headEnd/>
              <a:tailEnd/>
            </a:ln>
          </p:spPr>
          <p:txBody>
            <a:bodyPr wrap="none" anchor="ctr"/>
            <a:lstStyle/>
            <a:p>
              <a:endParaRPr lang="en-US" sz="2400">
                <a:latin typeface="Times New Roman" pitchFamily="18" charset="0"/>
              </a:endParaRPr>
            </a:p>
          </p:txBody>
        </p:sp>
        <p:sp>
          <p:nvSpPr>
            <p:cNvPr id="60" name="Text Box 40"/>
            <p:cNvSpPr txBox="1">
              <a:spLocks noChangeArrowheads="1"/>
            </p:cNvSpPr>
            <p:nvPr/>
          </p:nvSpPr>
          <p:spPr bwMode="auto">
            <a:xfrm>
              <a:off x="536916" y="2232025"/>
              <a:ext cx="1022698" cy="366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a:latin typeface="Times New Roman" pitchFamily="18" charset="0"/>
                </a:rPr>
                <a:t>2 mm-Al</a:t>
              </a:r>
              <a:endParaRPr lang="en-US">
                <a:latin typeface="Times New Roman" pitchFamily="18" charset="0"/>
              </a:endParaRPr>
            </a:p>
          </p:txBody>
        </p:sp>
        <p:sp>
          <p:nvSpPr>
            <p:cNvPr id="61" name="Line 41"/>
            <p:cNvSpPr>
              <a:spLocks noChangeShapeType="1"/>
            </p:cNvSpPr>
            <p:nvPr/>
          </p:nvSpPr>
          <p:spPr bwMode="auto">
            <a:xfrm>
              <a:off x="843726" y="4414838"/>
              <a:ext cx="2301069" cy="0"/>
            </a:xfrm>
            <a:prstGeom prst="line">
              <a:avLst/>
            </a:prstGeom>
            <a:grpFill/>
            <a:ln w="9525">
              <a:solidFill>
                <a:schemeClr val="bg1"/>
              </a:solidFill>
              <a:prstDash val="sysDot"/>
              <a:round/>
              <a:headEnd/>
              <a:tailEnd/>
            </a:ln>
            <a:extLst/>
          </p:spPr>
          <p:txBody>
            <a:bodyPr/>
            <a:lstStyle/>
            <a:p>
              <a:endParaRPr lang="tr-TR"/>
            </a:p>
          </p:txBody>
        </p:sp>
        <p:sp>
          <p:nvSpPr>
            <p:cNvPr id="62" name="Line 42"/>
            <p:cNvSpPr>
              <a:spLocks noChangeShapeType="1"/>
            </p:cNvSpPr>
            <p:nvPr/>
          </p:nvSpPr>
          <p:spPr bwMode="auto">
            <a:xfrm>
              <a:off x="843726" y="5176838"/>
              <a:ext cx="2301069" cy="0"/>
            </a:xfrm>
            <a:prstGeom prst="line">
              <a:avLst/>
            </a:prstGeom>
            <a:grpFill/>
            <a:ln w="9525">
              <a:solidFill>
                <a:schemeClr val="bg1"/>
              </a:solidFill>
              <a:prstDash val="sysDot"/>
              <a:round/>
              <a:headEnd/>
              <a:tailEnd/>
            </a:ln>
            <a:extLst/>
          </p:spPr>
          <p:txBody>
            <a:bodyPr/>
            <a:lstStyle/>
            <a:p>
              <a:endParaRPr lang="tr-TR"/>
            </a:p>
          </p:txBody>
        </p:sp>
        <p:sp>
          <p:nvSpPr>
            <p:cNvPr id="63" name="Line 43"/>
            <p:cNvSpPr>
              <a:spLocks noChangeShapeType="1"/>
            </p:cNvSpPr>
            <p:nvPr/>
          </p:nvSpPr>
          <p:spPr bwMode="auto">
            <a:xfrm>
              <a:off x="3068093" y="1900238"/>
              <a:ext cx="0" cy="2514600"/>
            </a:xfrm>
            <a:prstGeom prst="line">
              <a:avLst/>
            </a:prstGeom>
            <a:grpFill/>
            <a:ln w="9525">
              <a:solidFill>
                <a:schemeClr val="bg1"/>
              </a:solidFill>
              <a:prstDash val="sysDot"/>
              <a:round/>
              <a:headEnd type="arrow" w="med" len="med"/>
              <a:tailEnd type="arrow" w="med" len="med"/>
            </a:ln>
            <a:extLst/>
          </p:spPr>
          <p:txBody>
            <a:bodyPr/>
            <a:lstStyle/>
            <a:p>
              <a:endParaRPr lang="tr-TR"/>
            </a:p>
          </p:txBody>
        </p:sp>
        <p:sp>
          <p:nvSpPr>
            <p:cNvPr id="64" name="Text Box 44"/>
            <p:cNvSpPr txBox="1">
              <a:spLocks noChangeArrowheads="1"/>
            </p:cNvSpPr>
            <p:nvPr/>
          </p:nvSpPr>
          <p:spPr bwMode="auto">
            <a:xfrm>
              <a:off x="2377772" y="2917825"/>
              <a:ext cx="754239" cy="366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a:latin typeface="Times New Roman" pitchFamily="18" charset="0"/>
                </a:rPr>
                <a:t>75 cm</a:t>
              </a:r>
              <a:endParaRPr lang="en-US">
                <a:latin typeface="Times New Roman" pitchFamily="18" charset="0"/>
              </a:endParaRPr>
            </a:p>
          </p:txBody>
        </p:sp>
        <p:sp>
          <p:nvSpPr>
            <p:cNvPr id="65" name="Line 45"/>
            <p:cNvSpPr>
              <a:spLocks noChangeShapeType="1"/>
            </p:cNvSpPr>
            <p:nvPr/>
          </p:nvSpPr>
          <p:spPr bwMode="auto">
            <a:xfrm>
              <a:off x="997130" y="3881438"/>
              <a:ext cx="0" cy="533400"/>
            </a:xfrm>
            <a:prstGeom prst="line">
              <a:avLst/>
            </a:prstGeom>
            <a:grpFill/>
            <a:ln w="9525">
              <a:solidFill>
                <a:schemeClr val="bg1"/>
              </a:solidFill>
              <a:round/>
              <a:headEnd/>
              <a:tailEnd type="triangle" w="med" len="med"/>
            </a:ln>
            <a:extLst/>
          </p:spPr>
          <p:txBody>
            <a:bodyPr/>
            <a:lstStyle/>
            <a:p>
              <a:endParaRPr lang="tr-TR"/>
            </a:p>
          </p:txBody>
        </p:sp>
        <p:sp>
          <p:nvSpPr>
            <p:cNvPr id="66" name="Text Box 47"/>
            <p:cNvSpPr txBox="1">
              <a:spLocks noChangeArrowheads="1"/>
            </p:cNvSpPr>
            <p:nvPr/>
          </p:nvSpPr>
          <p:spPr bwMode="auto">
            <a:xfrm>
              <a:off x="367532" y="4619625"/>
              <a:ext cx="754239" cy="366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a:latin typeface="Times New Roman" pitchFamily="18" charset="0"/>
                </a:rPr>
                <a:t>20 cm</a:t>
              </a:r>
              <a:endParaRPr lang="en-US">
                <a:latin typeface="Times New Roman" pitchFamily="18" charset="0"/>
              </a:endParaRPr>
            </a:p>
          </p:txBody>
        </p:sp>
        <p:sp>
          <p:nvSpPr>
            <p:cNvPr id="67" name="Line 48"/>
            <p:cNvSpPr>
              <a:spLocks noChangeShapeType="1"/>
            </p:cNvSpPr>
            <p:nvPr/>
          </p:nvSpPr>
          <p:spPr bwMode="auto">
            <a:xfrm>
              <a:off x="1380642" y="4567238"/>
              <a:ext cx="1227237" cy="0"/>
            </a:xfrm>
            <a:prstGeom prst="line">
              <a:avLst/>
            </a:prstGeom>
            <a:grpFill/>
            <a:ln w="9525">
              <a:solidFill>
                <a:schemeClr val="tx1"/>
              </a:solidFill>
              <a:prstDash val="dash"/>
              <a:round/>
              <a:headEnd/>
              <a:tailEnd/>
            </a:ln>
            <a:extLst/>
          </p:spPr>
          <p:txBody>
            <a:bodyPr/>
            <a:lstStyle/>
            <a:p>
              <a:endParaRPr lang="tr-TR"/>
            </a:p>
          </p:txBody>
        </p:sp>
        <p:sp>
          <p:nvSpPr>
            <p:cNvPr id="68" name="Line 49"/>
            <p:cNvSpPr>
              <a:spLocks noChangeShapeType="1"/>
            </p:cNvSpPr>
            <p:nvPr/>
          </p:nvSpPr>
          <p:spPr bwMode="auto">
            <a:xfrm>
              <a:off x="1380642" y="4719638"/>
              <a:ext cx="1227237" cy="0"/>
            </a:xfrm>
            <a:prstGeom prst="line">
              <a:avLst/>
            </a:prstGeom>
            <a:grpFill/>
            <a:ln w="9525">
              <a:solidFill>
                <a:schemeClr val="tx1"/>
              </a:solidFill>
              <a:prstDash val="dash"/>
              <a:round/>
              <a:headEnd/>
              <a:tailEnd/>
            </a:ln>
            <a:extLst/>
          </p:spPr>
          <p:txBody>
            <a:bodyPr/>
            <a:lstStyle/>
            <a:p>
              <a:endParaRPr lang="tr-TR"/>
            </a:p>
          </p:txBody>
        </p:sp>
        <p:sp>
          <p:nvSpPr>
            <p:cNvPr id="69" name="Line 50"/>
            <p:cNvSpPr>
              <a:spLocks noChangeShapeType="1"/>
            </p:cNvSpPr>
            <p:nvPr/>
          </p:nvSpPr>
          <p:spPr bwMode="auto">
            <a:xfrm>
              <a:off x="1380642" y="4872038"/>
              <a:ext cx="1227237" cy="0"/>
            </a:xfrm>
            <a:prstGeom prst="line">
              <a:avLst/>
            </a:prstGeom>
            <a:grpFill/>
            <a:ln w="9525">
              <a:solidFill>
                <a:schemeClr val="tx1"/>
              </a:solidFill>
              <a:prstDash val="dash"/>
              <a:round/>
              <a:headEnd/>
              <a:tailEnd/>
            </a:ln>
            <a:extLst/>
          </p:spPr>
          <p:txBody>
            <a:bodyPr/>
            <a:lstStyle/>
            <a:p>
              <a:endParaRPr lang="tr-TR"/>
            </a:p>
          </p:txBody>
        </p:sp>
        <p:sp>
          <p:nvSpPr>
            <p:cNvPr id="70" name="Line 51"/>
            <p:cNvSpPr>
              <a:spLocks noChangeShapeType="1"/>
            </p:cNvSpPr>
            <p:nvPr/>
          </p:nvSpPr>
          <p:spPr bwMode="auto">
            <a:xfrm>
              <a:off x="1380642" y="5024438"/>
              <a:ext cx="1227237" cy="0"/>
            </a:xfrm>
            <a:prstGeom prst="line">
              <a:avLst/>
            </a:prstGeom>
            <a:grpFill/>
            <a:ln w="9525">
              <a:solidFill>
                <a:schemeClr val="tx1"/>
              </a:solidFill>
              <a:prstDash val="dash"/>
              <a:round/>
              <a:headEnd/>
              <a:tailEnd/>
            </a:ln>
            <a:extLst/>
          </p:spPr>
          <p:txBody>
            <a:bodyPr/>
            <a:lstStyle/>
            <a:p>
              <a:endParaRPr lang="tr-TR"/>
            </a:p>
          </p:txBody>
        </p:sp>
        <p:sp>
          <p:nvSpPr>
            <p:cNvPr id="72" name="Oval 53"/>
            <p:cNvSpPr>
              <a:spLocks noChangeArrowheads="1"/>
            </p:cNvSpPr>
            <p:nvPr/>
          </p:nvSpPr>
          <p:spPr bwMode="auto">
            <a:xfrm>
              <a:off x="1917558" y="4948238"/>
              <a:ext cx="153405" cy="152400"/>
            </a:xfrm>
            <a:prstGeom prst="ellipse">
              <a:avLst/>
            </a:prstGeom>
            <a:grpFill/>
            <a:ln w="9525">
              <a:solidFill>
                <a:schemeClr val="tx1"/>
              </a:solidFill>
              <a:round/>
              <a:headEnd/>
              <a:tailEnd/>
            </a:ln>
          </p:spPr>
          <p:txBody>
            <a:bodyPr wrap="none" anchor="ctr"/>
            <a:lstStyle/>
            <a:p>
              <a:endParaRPr lang="en-US"/>
            </a:p>
          </p:txBody>
        </p:sp>
        <p:sp>
          <p:nvSpPr>
            <p:cNvPr id="73" name="Line 56"/>
            <p:cNvSpPr>
              <a:spLocks noChangeShapeType="1"/>
            </p:cNvSpPr>
            <p:nvPr/>
          </p:nvSpPr>
          <p:spPr bwMode="auto">
            <a:xfrm flipV="1">
              <a:off x="1979613" y="4508500"/>
              <a:ext cx="0" cy="360363"/>
            </a:xfrm>
            <a:prstGeom prst="line">
              <a:avLst/>
            </a:prstGeom>
            <a:grpFill/>
            <a:ln w="9525">
              <a:solidFill>
                <a:schemeClr val="tx1"/>
              </a:solidFill>
              <a:round/>
              <a:headEnd/>
              <a:tailEnd type="triangle" w="med" len="med"/>
            </a:ln>
            <a:extLst/>
          </p:spPr>
          <p:txBody>
            <a:bodyPr/>
            <a:lstStyle/>
            <a:p>
              <a:endParaRPr lang="tr-TR"/>
            </a:p>
          </p:txBody>
        </p:sp>
      </p:grpSp>
      <p:sp>
        <p:nvSpPr>
          <p:cNvPr id="74" name="Rectangle 11"/>
          <p:cNvSpPr>
            <a:spLocks noChangeArrowheads="1"/>
          </p:cNvSpPr>
          <p:nvPr/>
        </p:nvSpPr>
        <p:spPr bwMode="gray">
          <a:xfrm>
            <a:off x="4862" y="1367759"/>
            <a:ext cx="9139138"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KAYNAĞIN ENERJİSİ / TÜP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KİLOVOLTAJI (kVp)</a:t>
            </a:r>
          </a:p>
        </p:txBody>
      </p:sp>
    </p:spTree>
    <p:extLst>
      <p:ext uri="{BB962C8B-B14F-4D97-AF65-F5344CB8AC3E}">
        <p14:creationId xmlns:p14="http://schemas.microsoft.com/office/powerpoint/2010/main" val="38840534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500"/>
                                  </p:stCondLst>
                                  <p:childTnLst>
                                    <p:set>
                                      <p:cBhvr>
                                        <p:cTn id="9" dur="1" fill="hold">
                                          <p:stCondLst>
                                            <p:cond delay="0"/>
                                          </p:stCondLst>
                                        </p:cTn>
                                        <p:tgtEl>
                                          <p:spTgt spid="74"/>
                                        </p:tgtEl>
                                        <p:attrNameLst>
                                          <p:attrName>style.visibility</p:attrName>
                                        </p:attrNameLst>
                                      </p:cBhvr>
                                      <p:to>
                                        <p:strVal val="visible"/>
                                      </p:to>
                                    </p:set>
                                    <p:animEffect transition="in" filter="wipe(left)">
                                      <p:cBhvr>
                                        <p:cTn id="10"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74"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9"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10"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KAYNAĞA UZAKLIK</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11"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1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4" name="Group 9"/>
          <p:cNvGrpSpPr>
            <a:grpSpLocks/>
          </p:cNvGrpSpPr>
          <p:nvPr/>
        </p:nvGrpSpPr>
        <p:grpSpPr bwMode="auto">
          <a:xfrm>
            <a:off x="323850" y="1555750"/>
            <a:ext cx="1482725" cy="1482725"/>
            <a:chOff x="1710" y="1035"/>
            <a:chExt cx="2316" cy="2316"/>
          </a:xfrm>
        </p:grpSpPr>
        <p:grpSp>
          <p:nvGrpSpPr>
            <p:cNvPr id="15" name="Group 10"/>
            <p:cNvGrpSpPr>
              <a:grpSpLocks/>
            </p:cNvGrpSpPr>
            <p:nvPr/>
          </p:nvGrpSpPr>
          <p:grpSpPr bwMode="auto">
            <a:xfrm rot="3600000">
              <a:off x="1710" y="1035"/>
              <a:ext cx="2316" cy="2316"/>
              <a:chOff x="1710" y="1035"/>
              <a:chExt cx="2316" cy="2316"/>
            </a:xfrm>
          </p:grpSpPr>
          <p:sp>
            <p:nvSpPr>
              <p:cNvPr id="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6" name="Group 14"/>
            <p:cNvGrpSpPr>
              <a:grpSpLocks/>
            </p:cNvGrpSpPr>
            <p:nvPr/>
          </p:nvGrpSpPr>
          <p:grpSpPr bwMode="auto">
            <a:xfrm rot="7200000">
              <a:off x="2059" y="1386"/>
              <a:ext cx="1616" cy="1614"/>
              <a:chOff x="2060" y="1387"/>
              <a:chExt cx="1616" cy="1614"/>
            </a:xfrm>
          </p:grpSpPr>
          <p:sp>
            <p:nvSpPr>
              <p:cNvPr id="1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 name="Grup 1"/>
          <p:cNvGrpSpPr/>
          <p:nvPr/>
        </p:nvGrpSpPr>
        <p:grpSpPr>
          <a:xfrm>
            <a:off x="2686789" y="2020093"/>
            <a:ext cx="6114311" cy="3345656"/>
            <a:chOff x="2686789" y="2020093"/>
            <a:chExt cx="6114311" cy="3345656"/>
          </a:xfrm>
        </p:grpSpPr>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6789" y="2020093"/>
              <a:ext cx="6047635" cy="3018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9" name="Text Box 40"/>
            <p:cNvSpPr txBox="1">
              <a:spLocks noChangeArrowheads="1"/>
            </p:cNvSpPr>
            <p:nvPr/>
          </p:nvSpPr>
          <p:spPr bwMode="auto">
            <a:xfrm>
              <a:off x="2727994" y="4969850"/>
              <a:ext cx="6073106" cy="3958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87272" tIns="43635" rIns="87272" bIns="43635">
              <a:spAutoFit/>
            </a:bodyPr>
            <a:lstStyle>
              <a:lvl1pPr defTabSz="873125" eaLnBrk="0" hangingPunct="0">
                <a:defRPr b="1">
                  <a:solidFill>
                    <a:schemeClr val="tx1"/>
                  </a:solidFill>
                  <a:latin typeface="Arial" charset="0"/>
                </a:defRPr>
              </a:lvl1pPr>
              <a:lvl2pPr marL="742950" indent="-285750" defTabSz="873125" eaLnBrk="0" hangingPunct="0">
                <a:defRPr b="1">
                  <a:solidFill>
                    <a:schemeClr val="tx1"/>
                  </a:solidFill>
                  <a:latin typeface="Arial" charset="0"/>
                </a:defRPr>
              </a:lvl2pPr>
              <a:lvl3pPr marL="1143000" indent="-228600" defTabSz="873125" eaLnBrk="0" hangingPunct="0">
                <a:defRPr b="1">
                  <a:solidFill>
                    <a:schemeClr val="tx1"/>
                  </a:solidFill>
                  <a:latin typeface="Arial" charset="0"/>
                </a:defRPr>
              </a:lvl3pPr>
              <a:lvl4pPr marL="1600200" indent="-228600" defTabSz="873125" eaLnBrk="0" hangingPunct="0">
                <a:defRPr b="1">
                  <a:solidFill>
                    <a:schemeClr val="tx1"/>
                  </a:solidFill>
                  <a:latin typeface="Arial" charset="0"/>
                </a:defRPr>
              </a:lvl4pPr>
              <a:lvl5pPr marL="2057400" indent="-228600" defTabSz="873125" eaLnBrk="0" hangingPunct="0">
                <a:defRPr b="1">
                  <a:solidFill>
                    <a:schemeClr val="tx1"/>
                  </a:solidFill>
                  <a:latin typeface="Arial" charset="0"/>
                </a:defRPr>
              </a:lvl5pPr>
              <a:lvl6pPr marL="2514600" indent="-228600" defTabSz="873125" eaLnBrk="0" fontAlgn="base" hangingPunct="0">
                <a:spcBef>
                  <a:spcPct val="0"/>
                </a:spcBef>
                <a:spcAft>
                  <a:spcPct val="0"/>
                </a:spcAft>
                <a:defRPr b="1">
                  <a:solidFill>
                    <a:schemeClr val="tx1"/>
                  </a:solidFill>
                  <a:latin typeface="Arial" charset="0"/>
                </a:defRPr>
              </a:lvl6pPr>
              <a:lvl7pPr marL="2971800" indent="-228600" defTabSz="873125" eaLnBrk="0" fontAlgn="base" hangingPunct="0">
                <a:spcBef>
                  <a:spcPct val="0"/>
                </a:spcBef>
                <a:spcAft>
                  <a:spcPct val="0"/>
                </a:spcAft>
                <a:defRPr b="1">
                  <a:solidFill>
                    <a:schemeClr val="tx1"/>
                  </a:solidFill>
                  <a:latin typeface="Arial" charset="0"/>
                </a:defRPr>
              </a:lvl7pPr>
              <a:lvl8pPr marL="3429000" indent="-228600" defTabSz="873125" eaLnBrk="0" fontAlgn="base" hangingPunct="0">
                <a:spcBef>
                  <a:spcPct val="0"/>
                </a:spcBef>
                <a:spcAft>
                  <a:spcPct val="0"/>
                </a:spcAft>
                <a:defRPr b="1">
                  <a:solidFill>
                    <a:schemeClr val="tx1"/>
                  </a:solidFill>
                  <a:latin typeface="Arial" charset="0"/>
                </a:defRPr>
              </a:lvl8pPr>
              <a:lvl9pPr marL="3886200" indent="-228600" defTabSz="873125" eaLnBrk="0" fontAlgn="base" hangingPunct="0">
                <a:spcBef>
                  <a:spcPct val="0"/>
                </a:spcBef>
                <a:spcAft>
                  <a:spcPct val="0"/>
                </a:spcAft>
                <a:defRPr b="1">
                  <a:solidFill>
                    <a:schemeClr val="tx1"/>
                  </a:solidFill>
                  <a:latin typeface="Arial" charset="0"/>
                </a:defRPr>
              </a:lvl9pPr>
            </a:lstStyle>
            <a:p>
              <a:pPr algn="ctr" eaLnBrk="1" hangingPunct="1"/>
              <a:r>
                <a:rPr lang="tr-TR" sz="2000" i="1" dirty="0">
                  <a:latin typeface="Calibri" pitchFamily="34" charset="0"/>
                  <a:cs typeface="Calibri" pitchFamily="34" charset="0"/>
                </a:rPr>
                <a:t>Ters Kare </a:t>
              </a:r>
              <a:r>
                <a:rPr lang="tr-TR" sz="2000" i="1" dirty="0" smtClean="0">
                  <a:latin typeface="Calibri" pitchFamily="34" charset="0"/>
                  <a:cs typeface="Calibri" pitchFamily="34" charset="0"/>
                </a:rPr>
                <a:t>Kanunu: </a:t>
              </a:r>
              <a:r>
                <a:rPr lang="tr-TR" sz="2000" b="0" i="1" dirty="0" smtClean="0">
                  <a:latin typeface="Calibri" pitchFamily="34" charset="0"/>
                  <a:cs typeface="Calibri" pitchFamily="34" charset="0"/>
                </a:rPr>
                <a:t>Uzaklığın karesiyle ters orantılıdır.</a:t>
              </a:r>
              <a:endParaRPr lang="en-US" sz="2000" b="0" i="1" dirty="0">
                <a:latin typeface="Calibri" pitchFamily="34" charset="0"/>
                <a:cs typeface="Calibri" pitchFamily="34" charset="0"/>
              </a:endParaRPr>
            </a:p>
          </p:txBody>
        </p:sp>
      </p:grpSp>
      <p:pic>
        <p:nvPicPr>
          <p:cNvPr id="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a:xfrm>
            <a:off x="2684356" y="5410199"/>
            <a:ext cx="6156000" cy="1459365"/>
          </a:xfrm>
          <a:prstGeom prst="rect">
            <a:avLst/>
          </a:prstGeom>
          <a:noFill/>
          <a:ln/>
        </p:spPr>
      </p:pic>
    </p:spTree>
    <p:extLst>
      <p:ext uri="{BB962C8B-B14F-4D97-AF65-F5344CB8AC3E}">
        <p14:creationId xmlns:p14="http://schemas.microsoft.com/office/powerpoint/2010/main" val="73110332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500"/>
                                        <p:tgtEl>
                                          <p:spTgt spid="10"/>
                                        </p:tgtEl>
                                      </p:cBhvr>
                                    </p:animEffect>
                                  </p:childTnLst>
                                </p:cTn>
                              </p:par>
                            </p:childTnLst>
                          </p:cTn>
                        </p:par>
                        <p:par>
                          <p:cTn id="17" fill="hold">
                            <p:stCondLst>
                              <p:cond delay="1000"/>
                            </p:stCondLst>
                            <p:childTnLst>
                              <p:par>
                                <p:cTn id="18" presetID="6" presetClass="entr" presetSubtype="16"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circle(in)">
                                      <p:cBhvr>
                                        <p:cTn id="20" dur="500"/>
                                        <p:tgtEl>
                                          <p:spTgt spid="2"/>
                                        </p:tgtEl>
                                      </p:cBhvr>
                                    </p:animEffect>
                                  </p:childTnLst>
                                </p:cTn>
                              </p:par>
                            </p:childTnLst>
                          </p:cTn>
                        </p:par>
                        <p:par>
                          <p:cTn id="21" fill="hold">
                            <p:stCondLst>
                              <p:cond delay="1500"/>
                            </p:stCondLst>
                            <p:childTnLst>
                              <p:par>
                                <p:cTn id="22" presetID="14" presetClass="entr" presetSubtype="10" fill="hold" nodeType="afterEffect">
                                  <p:stCondLst>
                                    <p:cond delay="0"/>
                                  </p:stCondLst>
                                  <p:childTnLst>
                                    <p:set>
                                      <p:cBhvr>
                                        <p:cTn id="23" dur="1" fill="hold">
                                          <p:stCondLst>
                                            <p:cond delay="0"/>
                                          </p:stCondLst>
                                        </p:cTn>
                                        <p:tgtEl>
                                          <p:spTgt spid="60"/>
                                        </p:tgtEl>
                                        <p:attrNameLst>
                                          <p:attrName>style.visibility</p:attrName>
                                        </p:attrNameLst>
                                      </p:cBhvr>
                                      <p:to>
                                        <p:strVal val="visible"/>
                                      </p:to>
                                    </p:set>
                                    <p:animEffect transition="in" filter="randombar(horizontal)">
                                      <p:cBhvr>
                                        <p:cTn id="24"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9" grpId="0" animBg="1"/>
      <p:bldP spid="10" grpId="0" animBg="1"/>
      <p:bldP spid="11"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9"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10"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KOLİMASYON</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11"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1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4" name="Group 9"/>
          <p:cNvGrpSpPr>
            <a:grpSpLocks/>
          </p:cNvGrpSpPr>
          <p:nvPr/>
        </p:nvGrpSpPr>
        <p:grpSpPr bwMode="auto">
          <a:xfrm>
            <a:off x="323850" y="1555750"/>
            <a:ext cx="1482725" cy="1482725"/>
            <a:chOff x="1710" y="1035"/>
            <a:chExt cx="2316" cy="2316"/>
          </a:xfrm>
        </p:grpSpPr>
        <p:grpSp>
          <p:nvGrpSpPr>
            <p:cNvPr id="15" name="Group 10"/>
            <p:cNvGrpSpPr>
              <a:grpSpLocks/>
            </p:cNvGrpSpPr>
            <p:nvPr/>
          </p:nvGrpSpPr>
          <p:grpSpPr bwMode="auto">
            <a:xfrm rot="3600000">
              <a:off x="1710" y="1035"/>
              <a:ext cx="2316" cy="2316"/>
              <a:chOff x="1710" y="1035"/>
              <a:chExt cx="2316" cy="2316"/>
            </a:xfrm>
          </p:grpSpPr>
          <p:sp>
            <p:nvSpPr>
              <p:cNvPr id="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6" name="Group 14"/>
            <p:cNvGrpSpPr>
              <a:grpSpLocks/>
            </p:cNvGrpSpPr>
            <p:nvPr/>
          </p:nvGrpSpPr>
          <p:grpSpPr bwMode="auto">
            <a:xfrm rot="7200000">
              <a:off x="2059" y="1386"/>
              <a:ext cx="1616" cy="1614"/>
              <a:chOff x="2060" y="1387"/>
              <a:chExt cx="1616" cy="1614"/>
            </a:xfrm>
          </p:grpSpPr>
          <p:sp>
            <p:nvSpPr>
              <p:cNvPr id="1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1" name="Grup 20"/>
          <p:cNvGrpSpPr/>
          <p:nvPr/>
        </p:nvGrpSpPr>
        <p:grpSpPr>
          <a:xfrm>
            <a:off x="2786480" y="1935320"/>
            <a:ext cx="5811345" cy="3325024"/>
            <a:chOff x="1371600" y="1235075"/>
            <a:chExt cx="6900863" cy="4765478"/>
          </a:xfrm>
        </p:grpSpPr>
        <p:sp>
          <p:nvSpPr>
            <p:cNvPr id="22" name="Rectangle 2"/>
            <p:cNvSpPr>
              <a:spLocks noChangeArrowheads="1"/>
            </p:cNvSpPr>
            <p:nvPr/>
          </p:nvSpPr>
          <p:spPr bwMode="auto">
            <a:xfrm>
              <a:off x="1371600" y="1295400"/>
              <a:ext cx="5867400" cy="426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3" name="Freeform 3"/>
            <p:cNvSpPr>
              <a:spLocks/>
            </p:cNvSpPr>
            <p:nvPr/>
          </p:nvSpPr>
          <p:spPr bwMode="auto">
            <a:xfrm>
              <a:off x="1506538" y="3814763"/>
              <a:ext cx="1050925" cy="468312"/>
            </a:xfrm>
            <a:custGeom>
              <a:avLst/>
              <a:gdLst>
                <a:gd name="T0" fmla="*/ 92755839 w 2646"/>
                <a:gd name="T1" fmla="*/ 0 h 1178"/>
                <a:gd name="T2" fmla="*/ 0 w 2646"/>
                <a:gd name="T3" fmla="*/ 186176653 h 1178"/>
                <a:gd name="T4" fmla="*/ 324645249 w 2646"/>
                <a:gd name="T5" fmla="*/ 186176653 h 1178"/>
                <a:gd name="T6" fmla="*/ 417401162 w 2646"/>
                <a:gd name="T7" fmla="*/ 0 h 1178"/>
                <a:gd name="T8" fmla="*/ 92755839 w 2646"/>
                <a:gd name="T9" fmla="*/ 0 h 1178"/>
                <a:gd name="T10" fmla="*/ 0 60000 65536"/>
                <a:gd name="T11" fmla="*/ 0 60000 65536"/>
                <a:gd name="T12" fmla="*/ 0 60000 65536"/>
                <a:gd name="T13" fmla="*/ 0 60000 65536"/>
                <a:gd name="T14" fmla="*/ 0 60000 65536"/>
                <a:gd name="T15" fmla="*/ 0 w 2646"/>
                <a:gd name="T16" fmla="*/ 0 h 1178"/>
                <a:gd name="T17" fmla="*/ 2646 w 2646"/>
                <a:gd name="T18" fmla="*/ 1178 h 1178"/>
              </a:gdLst>
              <a:ahLst/>
              <a:cxnLst>
                <a:cxn ang="T10">
                  <a:pos x="T0" y="T1"/>
                </a:cxn>
                <a:cxn ang="T11">
                  <a:pos x="T2" y="T3"/>
                </a:cxn>
                <a:cxn ang="T12">
                  <a:pos x="T4" y="T5"/>
                </a:cxn>
                <a:cxn ang="T13">
                  <a:pos x="T6" y="T7"/>
                </a:cxn>
                <a:cxn ang="T14">
                  <a:pos x="T8" y="T9"/>
                </a:cxn>
              </a:cxnLst>
              <a:rect l="T15" t="T16" r="T17" b="T18"/>
              <a:pathLst>
                <a:path w="2646" h="1178">
                  <a:moveTo>
                    <a:pt x="588" y="0"/>
                  </a:moveTo>
                  <a:lnTo>
                    <a:pt x="0" y="1178"/>
                  </a:lnTo>
                  <a:lnTo>
                    <a:pt x="2058" y="1178"/>
                  </a:lnTo>
                  <a:lnTo>
                    <a:pt x="2646" y="0"/>
                  </a:lnTo>
                  <a:lnTo>
                    <a:pt x="588" y="0"/>
                  </a:lnTo>
                  <a:close/>
                </a:path>
              </a:pathLst>
            </a:custGeom>
            <a:solidFill>
              <a:schemeClr val="bg2"/>
            </a:solidFill>
            <a:ln w="19050">
              <a:solidFill>
                <a:schemeClr val="tx1"/>
              </a:solidFill>
              <a:round/>
              <a:headEnd/>
              <a:tailEnd/>
            </a:ln>
          </p:spPr>
          <p:txBody>
            <a:bodyPr/>
            <a:lstStyle/>
            <a:p>
              <a:endParaRPr lang="en-US"/>
            </a:p>
          </p:txBody>
        </p:sp>
        <p:sp>
          <p:nvSpPr>
            <p:cNvPr id="28" name="Line 4"/>
            <p:cNvSpPr>
              <a:spLocks noChangeShapeType="1"/>
            </p:cNvSpPr>
            <p:nvPr/>
          </p:nvSpPr>
          <p:spPr bwMode="auto">
            <a:xfrm flipV="1">
              <a:off x="1973263" y="4214813"/>
              <a:ext cx="1587" cy="1119187"/>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29" name="Freeform 5"/>
            <p:cNvSpPr>
              <a:spLocks/>
            </p:cNvSpPr>
            <p:nvPr/>
          </p:nvSpPr>
          <p:spPr bwMode="auto">
            <a:xfrm>
              <a:off x="1849438" y="4170363"/>
              <a:ext cx="249237" cy="249237"/>
            </a:xfrm>
            <a:custGeom>
              <a:avLst/>
              <a:gdLst>
                <a:gd name="T0" fmla="*/ 0 w 627"/>
                <a:gd name="T1" fmla="*/ 98758464 h 629"/>
                <a:gd name="T2" fmla="*/ 49457836 w 627"/>
                <a:gd name="T3" fmla="*/ 0 h 629"/>
                <a:gd name="T4" fmla="*/ 99073483 w 627"/>
                <a:gd name="T5" fmla="*/ 98758464 h 629"/>
                <a:gd name="T6" fmla="*/ 49457836 w 627"/>
                <a:gd name="T7" fmla="*/ 65629768 h 629"/>
                <a:gd name="T8" fmla="*/ 0 w 627"/>
                <a:gd name="T9" fmla="*/ 98758464 h 629"/>
                <a:gd name="T10" fmla="*/ 0 60000 65536"/>
                <a:gd name="T11" fmla="*/ 0 60000 65536"/>
                <a:gd name="T12" fmla="*/ 0 60000 65536"/>
                <a:gd name="T13" fmla="*/ 0 60000 65536"/>
                <a:gd name="T14" fmla="*/ 0 60000 65536"/>
                <a:gd name="T15" fmla="*/ 0 w 627"/>
                <a:gd name="T16" fmla="*/ 0 h 629"/>
                <a:gd name="T17" fmla="*/ 627 w 627"/>
                <a:gd name="T18" fmla="*/ 629 h 629"/>
              </a:gdLst>
              <a:ahLst/>
              <a:cxnLst>
                <a:cxn ang="T10">
                  <a:pos x="T0" y="T1"/>
                </a:cxn>
                <a:cxn ang="T11">
                  <a:pos x="T2" y="T3"/>
                </a:cxn>
                <a:cxn ang="T12">
                  <a:pos x="T4" y="T5"/>
                </a:cxn>
                <a:cxn ang="T13">
                  <a:pos x="T6" y="T7"/>
                </a:cxn>
                <a:cxn ang="T14">
                  <a:pos x="T8" y="T9"/>
                </a:cxn>
              </a:cxnLst>
              <a:rect l="T15" t="T16" r="T17" b="T18"/>
              <a:pathLst>
                <a:path w="627" h="629">
                  <a:moveTo>
                    <a:pt x="0" y="629"/>
                  </a:moveTo>
                  <a:lnTo>
                    <a:pt x="313" y="0"/>
                  </a:lnTo>
                  <a:lnTo>
                    <a:pt x="627" y="629"/>
                  </a:lnTo>
                  <a:lnTo>
                    <a:pt x="313" y="418"/>
                  </a:lnTo>
                  <a:lnTo>
                    <a:pt x="0" y="629"/>
                  </a:lnTo>
                  <a:close/>
                </a:path>
              </a:pathLst>
            </a:custGeom>
            <a:solidFill>
              <a:schemeClr val="tx1"/>
            </a:solidFill>
            <a:ln w="19050">
              <a:solidFill>
                <a:schemeClr val="bg2"/>
              </a:solidFill>
              <a:round/>
              <a:headEnd/>
              <a:tailEnd/>
            </a:ln>
          </p:spPr>
          <p:txBody>
            <a:bodyPr/>
            <a:lstStyle/>
            <a:p>
              <a:endParaRPr lang="en-US"/>
            </a:p>
          </p:txBody>
        </p:sp>
        <p:sp>
          <p:nvSpPr>
            <p:cNvPr id="30" name="Line 6"/>
            <p:cNvSpPr>
              <a:spLocks noChangeShapeType="1"/>
            </p:cNvSpPr>
            <p:nvPr/>
          </p:nvSpPr>
          <p:spPr bwMode="auto">
            <a:xfrm flipV="1">
              <a:off x="1973263" y="3962400"/>
              <a:ext cx="1760537" cy="87313"/>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1" name="Freeform 7"/>
            <p:cNvSpPr>
              <a:spLocks/>
            </p:cNvSpPr>
            <p:nvPr/>
          </p:nvSpPr>
          <p:spPr bwMode="auto">
            <a:xfrm>
              <a:off x="3636963" y="3865563"/>
              <a:ext cx="249237" cy="249237"/>
            </a:xfrm>
            <a:custGeom>
              <a:avLst/>
              <a:gdLst>
                <a:gd name="T0" fmla="*/ 0 w 628"/>
                <a:gd name="T1" fmla="*/ 0 h 628"/>
                <a:gd name="T2" fmla="*/ 98915722 w 628"/>
                <a:gd name="T3" fmla="*/ 49458060 h 628"/>
                <a:gd name="T4" fmla="*/ 0 w 628"/>
                <a:gd name="T5" fmla="*/ 98915722 h 628"/>
                <a:gd name="T6" fmla="*/ 33077083 w 628"/>
                <a:gd name="T7" fmla="*/ 49458060 h 628"/>
                <a:gd name="T8" fmla="*/ 0 w 628"/>
                <a:gd name="T9" fmla="*/ 0 h 628"/>
                <a:gd name="T10" fmla="*/ 0 60000 65536"/>
                <a:gd name="T11" fmla="*/ 0 60000 65536"/>
                <a:gd name="T12" fmla="*/ 0 60000 65536"/>
                <a:gd name="T13" fmla="*/ 0 60000 65536"/>
                <a:gd name="T14" fmla="*/ 0 60000 65536"/>
                <a:gd name="T15" fmla="*/ 0 w 628"/>
                <a:gd name="T16" fmla="*/ 0 h 628"/>
                <a:gd name="T17" fmla="*/ 628 w 628"/>
                <a:gd name="T18" fmla="*/ 628 h 628"/>
              </a:gdLst>
              <a:ahLst/>
              <a:cxnLst>
                <a:cxn ang="T10">
                  <a:pos x="T0" y="T1"/>
                </a:cxn>
                <a:cxn ang="T11">
                  <a:pos x="T2" y="T3"/>
                </a:cxn>
                <a:cxn ang="T12">
                  <a:pos x="T4" y="T5"/>
                </a:cxn>
                <a:cxn ang="T13">
                  <a:pos x="T6" y="T7"/>
                </a:cxn>
                <a:cxn ang="T14">
                  <a:pos x="T8" y="T9"/>
                </a:cxn>
              </a:cxnLst>
              <a:rect l="T15" t="T16" r="T17" b="T18"/>
              <a:pathLst>
                <a:path w="628" h="628">
                  <a:moveTo>
                    <a:pt x="0" y="0"/>
                  </a:moveTo>
                  <a:lnTo>
                    <a:pt x="628" y="314"/>
                  </a:lnTo>
                  <a:lnTo>
                    <a:pt x="0" y="628"/>
                  </a:lnTo>
                  <a:lnTo>
                    <a:pt x="210" y="314"/>
                  </a:lnTo>
                  <a:lnTo>
                    <a:pt x="0" y="0"/>
                  </a:lnTo>
                  <a:close/>
                </a:path>
              </a:pathLst>
            </a:custGeom>
            <a:solidFill>
              <a:schemeClr val="tx1"/>
            </a:solidFill>
            <a:ln w="19050">
              <a:solidFill>
                <a:schemeClr val="bg2"/>
              </a:solidFill>
              <a:round/>
              <a:headEnd/>
              <a:tailEnd/>
            </a:ln>
          </p:spPr>
          <p:txBody>
            <a:bodyPr/>
            <a:lstStyle/>
            <a:p>
              <a:endParaRPr lang="en-US"/>
            </a:p>
          </p:txBody>
        </p:sp>
        <p:sp>
          <p:nvSpPr>
            <p:cNvPr id="32" name="Line 8"/>
            <p:cNvSpPr>
              <a:spLocks noChangeShapeType="1"/>
            </p:cNvSpPr>
            <p:nvPr/>
          </p:nvSpPr>
          <p:spPr bwMode="auto">
            <a:xfrm flipH="1">
              <a:off x="2130425" y="3352800"/>
              <a:ext cx="1755775" cy="639763"/>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3" name="Freeform 9"/>
            <p:cNvSpPr>
              <a:spLocks/>
            </p:cNvSpPr>
            <p:nvPr/>
          </p:nvSpPr>
          <p:spPr bwMode="auto">
            <a:xfrm>
              <a:off x="3686175" y="3276600"/>
              <a:ext cx="276225" cy="234950"/>
            </a:xfrm>
            <a:custGeom>
              <a:avLst/>
              <a:gdLst>
                <a:gd name="T0" fmla="*/ 0 w 695"/>
                <a:gd name="T1" fmla="*/ 0 h 591"/>
                <a:gd name="T2" fmla="*/ 109784544 w 695"/>
                <a:gd name="T3" fmla="*/ 13591719 h 591"/>
                <a:gd name="T4" fmla="*/ 33172437 w 695"/>
                <a:gd name="T5" fmla="*/ 93403544 h 591"/>
                <a:gd name="T6" fmla="*/ 47546863 w 695"/>
                <a:gd name="T7" fmla="*/ 35717963 h 591"/>
                <a:gd name="T8" fmla="*/ 0 w 695"/>
                <a:gd name="T9" fmla="*/ 0 h 591"/>
                <a:gd name="T10" fmla="*/ 0 60000 65536"/>
                <a:gd name="T11" fmla="*/ 0 60000 65536"/>
                <a:gd name="T12" fmla="*/ 0 60000 65536"/>
                <a:gd name="T13" fmla="*/ 0 60000 65536"/>
                <a:gd name="T14" fmla="*/ 0 60000 65536"/>
                <a:gd name="T15" fmla="*/ 0 w 695"/>
                <a:gd name="T16" fmla="*/ 0 h 591"/>
                <a:gd name="T17" fmla="*/ 695 w 695"/>
                <a:gd name="T18" fmla="*/ 591 h 591"/>
              </a:gdLst>
              <a:ahLst/>
              <a:cxnLst>
                <a:cxn ang="T10">
                  <a:pos x="T0" y="T1"/>
                </a:cxn>
                <a:cxn ang="T11">
                  <a:pos x="T2" y="T3"/>
                </a:cxn>
                <a:cxn ang="T12">
                  <a:pos x="T4" y="T5"/>
                </a:cxn>
                <a:cxn ang="T13">
                  <a:pos x="T6" y="T7"/>
                </a:cxn>
                <a:cxn ang="T14">
                  <a:pos x="T8" y="T9"/>
                </a:cxn>
              </a:cxnLst>
              <a:rect l="T15" t="T16" r="T17" b="T18"/>
              <a:pathLst>
                <a:path w="695" h="591">
                  <a:moveTo>
                    <a:pt x="0" y="0"/>
                  </a:moveTo>
                  <a:lnTo>
                    <a:pt x="695" y="86"/>
                  </a:lnTo>
                  <a:lnTo>
                    <a:pt x="210" y="591"/>
                  </a:lnTo>
                  <a:lnTo>
                    <a:pt x="301" y="226"/>
                  </a:lnTo>
                  <a:lnTo>
                    <a:pt x="0" y="0"/>
                  </a:lnTo>
                  <a:close/>
                </a:path>
              </a:pathLst>
            </a:custGeom>
            <a:solidFill>
              <a:schemeClr val="tx1"/>
            </a:solidFill>
            <a:ln w="19050">
              <a:solidFill>
                <a:schemeClr val="bg2"/>
              </a:solidFill>
              <a:round/>
              <a:headEnd/>
              <a:tailEnd/>
            </a:ln>
          </p:spPr>
          <p:txBody>
            <a:bodyPr/>
            <a:lstStyle/>
            <a:p>
              <a:endParaRPr lang="en-US"/>
            </a:p>
          </p:txBody>
        </p:sp>
        <p:sp>
          <p:nvSpPr>
            <p:cNvPr id="34" name="Freeform 10"/>
            <p:cNvSpPr>
              <a:spLocks/>
            </p:cNvSpPr>
            <p:nvPr/>
          </p:nvSpPr>
          <p:spPr bwMode="auto">
            <a:xfrm>
              <a:off x="1973263" y="3848100"/>
              <a:ext cx="276225" cy="234950"/>
            </a:xfrm>
            <a:custGeom>
              <a:avLst/>
              <a:gdLst>
                <a:gd name="T0" fmla="*/ 109626808 w 696"/>
                <a:gd name="T1" fmla="*/ 93403544 h 591"/>
                <a:gd name="T2" fmla="*/ 0 w 696"/>
                <a:gd name="T3" fmla="*/ 79811831 h 591"/>
                <a:gd name="T4" fmla="*/ 76549645 w 696"/>
                <a:gd name="T5" fmla="*/ 0 h 591"/>
                <a:gd name="T6" fmla="*/ 62058950 w 696"/>
                <a:gd name="T7" fmla="*/ 57685593 h 591"/>
                <a:gd name="T8" fmla="*/ 109626808 w 696"/>
                <a:gd name="T9" fmla="*/ 93403544 h 591"/>
                <a:gd name="T10" fmla="*/ 0 60000 65536"/>
                <a:gd name="T11" fmla="*/ 0 60000 65536"/>
                <a:gd name="T12" fmla="*/ 0 60000 65536"/>
                <a:gd name="T13" fmla="*/ 0 60000 65536"/>
                <a:gd name="T14" fmla="*/ 0 60000 65536"/>
                <a:gd name="T15" fmla="*/ 0 w 696"/>
                <a:gd name="T16" fmla="*/ 0 h 591"/>
                <a:gd name="T17" fmla="*/ 696 w 696"/>
                <a:gd name="T18" fmla="*/ 591 h 591"/>
              </a:gdLst>
              <a:ahLst/>
              <a:cxnLst>
                <a:cxn ang="T10">
                  <a:pos x="T0" y="T1"/>
                </a:cxn>
                <a:cxn ang="T11">
                  <a:pos x="T2" y="T3"/>
                </a:cxn>
                <a:cxn ang="T12">
                  <a:pos x="T4" y="T5"/>
                </a:cxn>
                <a:cxn ang="T13">
                  <a:pos x="T6" y="T7"/>
                </a:cxn>
                <a:cxn ang="T14">
                  <a:pos x="T8" y="T9"/>
                </a:cxn>
              </a:cxnLst>
              <a:rect l="T15" t="T16" r="T17" b="T18"/>
              <a:pathLst>
                <a:path w="696" h="591">
                  <a:moveTo>
                    <a:pt x="696" y="591"/>
                  </a:moveTo>
                  <a:lnTo>
                    <a:pt x="0" y="505"/>
                  </a:lnTo>
                  <a:lnTo>
                    <a:pt x="486" y="0"/>
                  </a:lnTo>
                  <a:lnTo>
                    <a:pt x="394" y="365"/>
                  </a:lnTo>
                  <a:lnTo>
                    <a:pt x="696" y="591"/>
                  </a:lnTo>
                  <a:close/>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 name="Line 11"/>
            <p:cNvSpPr>
              <a:spLocks noChangeShapeType="1"/>
            </p:cNvSpPr>
            <p:nvPr/>
          </p:nvSpPr>
          <p:spPr bwMode="auto">
            <a:xfrm flipV="1">
              <a:off x="1973263" y="2743200"/>
              <a:ext cx="1912937" cy="1306513"/>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6" name="Freeform 12"/>
            <p:cNvSpPr>
              <a:spLocks/>
            </p:cNvSpPr>
            <p:nvPr/>
          </p:nvSpPr>
          <p:spPr bwMode="auto">
            <a:xfrm>
              <a:off x="3698875" y="2667000"/>
              <a:ext cx="263525" cy="265113"/>
            </a:xfrm>
            <a:custGeom>
              <a:avLst/>
              <a:gdLst>
                <a:gd name="T0" fmla="*/ 0 w 666"/>
                <a:gd name="T1" fmla="*/ 35230218 h 667"/>
                <a:gd name="T2" fmla="*/ 104272422 w 666"/>
                <a:gd name="T3" fmla="*/ 0 h 667"/>
                <a:gd name="T4" fmla="*/ 69514808 w 666"/>
                <a:gd name="T5" fmla="*/ 105374678 h 667"/>
                <a:gd name="T6" fmla="*/ 58085503 w 666"/>
                <a:gd name="T7" fmla="*/ 46762828 h 667"/>
                <a:gd name="T8" fmla="*/ 0 w 666"/>
                <a:gd name="T9" fmla="*/ 35230218 h 667"/>
                <a:gd name="T10" fmla="*/ 0 60000 65536"/>
                <a:gd name="T11" fmla="*/ 0 60000 65536"/>
                <a:gd name="T12" fmla="*/ 0 60000 65536"/>
                <a:gd name="T13" fmla="*/ 0 60000 65536"/>
                <a:gd name="T14" fmla="*/ 0 60000 65536"/>
                <a:gd name="T15" fmla="*/ 0 w 666"/>
                <a:gd name="T16" fmla="*/ 0 h 667"/>
                <a:gd name="T17" fmla="*/ 666 w 666"/>
                <a:gd name="T18" fmla="*/ 667 h 667"/>
              </a:gdLst>
              <a:ahLst/>
              <a:cxnLst>
                <a:cxn ang="T10">
                  <a:pos x="T0" y="T1"/>
                </a:cxn>
                <a:cxn ang="T11">
                  <a:pos x="T2" y="T3"/>
                </a:cxn>
                <a:cxn ang="T12">
                  <a:pos x="T4" y="T5"/>
                </a:cxn>
                <a:cxn ang="T13">
                  <a:pos x="T6" y="T7"/>
                </a:cxn>
                <a:cxn ang="T14">
                  <a:pos x="T8" y="T9"/>
                </a:cxn>
              </a:cxnLst>
              <a:rect l="T15" t="T16" r="T17" b="T18"/>
              <a:pathLst>
                <a:path w="666" h="667">
                  <a:moveTo>
                    <a:pt x="0" y="223"/>
                  </a:moveTo>
                  <a:lnTo>
                    <a:pt x="666" y="0"/>
                  </a:lnTo>
                  <a:lnTo>
                    <a:pt x="444" y="667"/>
                  </a:lnTo>
                  <a:lnTo>
                    <a:pt x="371" y="296"/>
                  </a:lnTo>
                  <a:lnTo>
                    <a:pt x="0" y="223"/>
                  </a:lnTo>
                  <a:close/>
                </a:path>
              </a:pathLst>
            </a:custGeom>
            <a:solidFill>
              <a:schemeClr val="tx1"/>
            </a:solidFill>
            <a:ln w="19050">
              <a:solidFill>
                <a:schemeClr val="bg2"/>
              </a:solidFill>
              <a:round/>
              <a:headEnd/>
              <a:tailEnd/>
            </a:ln>
          </p:spPr>
          <p:txBody>
            <a:bodyPr/>
            <a:lstStyle/>
            <a:p>
              <a:endParaRPr lang="en-US"/>
            </a:p>
          </p:txBody>
        </p:sp>
        <p:sp>
          <p:nvSpPr>
            <p:cNvPr id="37" name="Freeform 13"/>
            <p:cNvSpPr>
              <a:spLocks/>
            </p:cNvSpPr>
            <p:nvPr/>
          </p:nvSpPr>
          <p:spPr bwMode="auto">
            <a:xfrm>
              <a:off x="5508625" y="3213100"/>
              <a:ext cx="698500" cy="1401763"/>
            </a:xfrm>
            <a:custGeom>
              <a:avLst/>
              <a:gdLst>
                <a:gd name="T0" fmla="*/ 275803718 w 1763"/>
                <a:gd name="T1" fmla="*/ 249528124 h 3534"/>
                <a:gd name="T2" fmla="*/ 270309619 w 1763"/>
                <a:gd name="T3" fmla="*/ 195248446 h 3534"/>
                <a:gd name="T4" fmla="*/ 259792106 w 1763"/>
                <a:gd name="T5" fmla="*/ 145531885 h 3534"/>
                <a:gd name="T6" fmla="*/ 245036842 w 1763"/>
                <a:gd name="T7" fmla="*/ 101007056 h 3534"/>
                <a:gd name="T8" fmla="*/ 226199931 w 1763"/>
                <a:gd name="T9" fmla="*/ 63404596 h 3534"/>
                <a:gd name="T10" fmla="*/ 204223485 w 1763"/>
                <a:gd name="T11" fmla="*/ 33511817 h 3534"/>
                <a:gd name="T12" fmla="*/ 179421393 w 1763"/>
                <a:gd name="T13" fmla="*/ 12429044 h 3534"/>
                <a:gd name="T14" fmla="*/ 152265083 w 1763"/>
                <a:gd name="T15" fmla="*/ 1416042 h 3534"/>
                <a:gd name="T16" fmla="*/ 124166611 w 1763"/>
                <a:gd name="T17" fmla="*/ 1416042 h 3534"/>
                <a:gd name="T18" fmla="*/ 97009881 w 1763"/>
                <a:gd name="T19" fmla="*/ 12429044 h 3534"/>
                <a:gd name="T20" fmla="*/ 72208185 w 1763"/>
                <a:gd name="T21" fmla="*/ 33511817 h 3534"/>
                <a:gd name="T22" fmla="*/ 50231776 w 1763"/>
                <a:gd name="T23" fmla="*/ 63404596 h 3534"/>
                <a:gd name="T24" fmla="*/ 31551760 w 1763"/>
                <a:gd name="T25" fmla="*/ 101007056 h 3534"/>
                <a:gd name="T26" fmla="*/ 16639199 w 1763"/>
                <a:gd name="T27" fmla="*/ 145531885 h 3534"/>
                <a:gd name="T28" fmla="*/ 6122077 w 1763"/>
                <a:gd name="T29" fmla="*/ 195248446 h 3534"/>
                <a:gd name="T30" fmla="*/ 627976 w 1763"/>
                <a:gd name="T31" fmla="*/ 249528124 h 3534"/>
                <a:gd name="T32" fmla="*/ 627976 w 1763"/>
                <a:gd name="T33" fmla="*/ 306324895 h 3534"/>
                <a:gd name="T34" fmla="*/ 6122077 w 1763"/>
                <a:gd name="T35" fmla="*/ 360604126 h 3534"/>
                <a:gd name="T36" fmla="*/ 16639199 w 1763"/>
                <a:gd name="T37" fmla="*/ 410321084 h 3534"/>
                <a:gd name="T38" fmla="*/ 31551760 w 1763"/>
                <a:gd name="T39" fmla="*/ 454845987 h 3534"/>
                <a:gd name="T40" fmla="*/ 50231776 w 1763"/>
                <a:gd name="T41" fmla="*/ 492448051 h 3534"/>
                <a:gd name="T42" fmla="*/ 72208185 w 1763"/>
                <a:gd name="T43" fmla="*/ 522341214 h 3534"/>
                <a:gd name="T44" fmla="*/ 97009881 w 1763"/>
                <a:gd name="T45" fmla="*/ 543423581 h 3534"/>
                <a:gd name="T46" fmla="*/ 124166611 w 1763"/>
                <a:gd name="T47" fmla="*/ 554436580 h 3534"/>
                <a:gd name="T48" fmla="*/ 152265083 w 1763"/>
                <a:gd name="T49" fmla="*/ 554436580 h 3534"/>
                <a:gd name="T50" fmla="*/ 179421393 w 1763"/>
                <a:gd name="T51" fmla="*/ 543423581 h 3534"/>
                <a:gd name="T52" fmla="*/ 204223485 w 1763"/>
                <a:gd name="T53" fmla="*/ 522341214 h 3534"/>
                <a:gd name="T54" fmla="*/ 226199931 w 1763"/>
                <a:gd name="T55" fmla="*/ 492448051 h 3534"/>
                <a:gd name="T56" fmla="*/ 245036842 w 1763"/>
                <a:gd name="T57" fmla="*/ 454845987 h 3534"/>
                <a:gd name="T58" fmla="*/ 259792106 w 1763"/>
                <a:gd name="T59" fmla="*/ 410321084 h 3534"/>
                <a:gd name="T60" fmla="*/ 270309619 w 1763"/>
                <a:gd name="T61" fmla="*/ 360604126 h 3534"/>
                <a:gd name="T62" fmla="*/ 275803718 w 1763"/>
                <a:gd name="T63" fmla="*/ 306324895 h 35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63"/>
                <a:gd name="T97" fmla="*/ 0 h 3534"/>
                <a:gd name="T98" fmla="*/ 1763 w 1763"/>
                <a:gd name="T99" fmla="*/ 3534 h 35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63" h="3534">
                  <a:moveTo>
                    <a:pt x="1763" y="1767"/>
                  </a:moveTo>
                  <a:lnTo>
                    <a:pt x="1757" y="1586"/>
                  </a:lnTo>
                  <a:lnTo>
                    <a:pt x="1744" y="1411"/>
                  </a:lnTo>
                  <a:lnTo>
                    <a:pt x="1722" y="1241"/>
                  </a:lnTo>
                  <a:lnTo>
                    <a:pt x="1693" y="1079"/>
                  </a:lnTo>
                  <a:lnTo>
                    <a:pt x="1655" y="925"/>
                  </a:lnTo>
                  <a:lnTo>
                    <a:pt x="1611" y="779"/>
                  </a:lnTo>
                  <a:lnTo>
                    <a:pt x="1561" y="642"/>
                  </a:lnTo>
                  <a:lnTo>
                    <a:pt x="1504" y="517"/>
                  </a:lnTo>
                  <a:lnTo>
                    <a:pt x="1441" y="403"/>
                  </a:lnTo>
                  <a:lnTo>
                    <a:pt x="1373" y="301"/>
                  </a:lnTo>
                  <a:lnTo>
                    <a:pt x="1301" y="213"/>
                  </a:lnTo>
                  <a:lnTo>
                    <a:pt x="1223" y="138"/>
                  </a:lnTo>
                  <a:lnTo>
                    <a:pt x="1143" y="79"/>
                  </a:lnTo>
                  <a:lnTo>
                    <a:pt x="1058" y="35"/>
                  </a:lnTo>
                  <a:lnTo>
                    <a:pt x="970" y="9"/>
                  </a:lnTo>
                  <a:lnTo>
                    <a:pt x="881" y="0"/>
                  </a:lnTo>
                  <a:lnTo>
                    <a:pt x="791" y="9"/>
                  </a:lnTo>
                  <a:lnTo>
                    <a:pt x="703" y="35"/>
                  </a:lnTo>
                  <a:lnTo>
                    <a:pt x="618" y="79"/>
                  </a:lnTo>
                  <a:lnTo>
                    <a:pt x="538" y="138"/>
                  </a:lnTo>
                  <a:lnTo>
                    <a:pt x="460" y="213"/>
                  </a:lnTo>
                  <a:lnTo>
                    <a:pt x="388" y="301"/>
                  </a:lnTo>
                  <a:lnTo>
                    <a:pt x="320" y="403"/>
                  </a:lnTo>
                  <a:lnTo>
                    <a:pt x="257" y="517"/>
                  </a:lnTo>
                  <a:lnTo>
                    <a:pt x="201" y="642"/>
                  </a:lnTo>
                  <a:lnTo>
                    <a:pt x="150" y="779"/>
                  </a:lnTo>
                  <a:lnTo>
                    <a:pt x="106" y="925"/>
                  </a:lnTo>
                  <a:lnTo>
                    <a:pt x="69" y="1079"/>
                  </a:lnTo>
                  <a:lnTo>
                    <a:pt x="39" y="1241"/>
                  </a:lnTo>
                  <a:lnTo>
                    <a:pt x="17" y="1411"/>
                  </a:lnTo>
                  <a:lnTo>
                    <a:pt x="4" y="1586"/>
                  </a:lnTo>
                  <a:lnTo>
                    <a:pt x="0" y="1767"/>
                  </a:lnTo>
                  <a:lnTo>
                    <a:pt x="4" y="1947"/>
                  </a:lnTo>
                  <a:lnTo>
                    <a:pt x="17" y="2122"/>
                  </a:lnTo>
                  <a:lnTo>
                    <a:pt x="39" y="2292"/>
                  </a:lnTo>
                  <a:lnTo>
                    <a:pt x="69" y="2454"/>
                  </a:lnTo>
                  <a:lnTo>
                    <a:pt x="106" y="2608"/>
                  </a:lnTo>
                  <a:lnTo>
                    <a:pt x="150" y="2754"/>
                  </a:lnTo>
                  <a:lnTo>
                    <a:pt x="201" y="2891"/>
                  </a:lnTo>
                  <a:lnTo>
                    <a:pt x="257" y="3016"/>
                  </a:lnTo>
                  <a:lnTo>
                    <a:pt x="320" y="3130"/>
                  </a:lnTo>
                  <a:lnTo>
                    <a:pt x="388" y="3232"/>
                  </a:lnTo>
                  <a:lnTo>
                    <a:pt x="460" y="3320"/>
                  </a:lnTo>
                  <a:lnTo>
                    <a:pt x="538" y="3395"/>
                  </a:lnTo>
                  <a:lnTo>
                    <a:pt x="618" y="3454"/>
                  </a:lnTo>
                  <a:lnTo>
                    <a:pt x="703" y="3498"/>
                  </a:lnTo>
                  <a:lnTo>
                    <a:pt x="791" y="3524"/>
                  </a:lnTo>
                  <a:lnTo>
                    <a:pt x="881" y="3534"/>
                  </a:lnTo>
                  <a:lnTo>
                    <a:pt x="970" y="3524"/>
                  </a:lnTo>
                  <a:lnTo>
                    <a:pt x="1058" y="3498"/>
                  </a:lnTo>
                  <a:lnTo>
                    <a:pt x="1143" y="3454"/>
                  </a:lnTo>
                  <a:lnTo>
                    <a:pt x="1223" y="3395"/>
                  </a:lnTo>
                  <a:lnTo>
                    <a:pt x="1301" y="3320"/>
                  </a:lnTo>
                  <a:lnTo>
                    <a:pt x="1373" y="3232"/>
                  </a:lnTo>
                  <a:lnTo>
                    <a:pt x="1441" y="3130"/>
                  </a:lnTo>
                  <a:lnTo>
                    <a:pt x="1504" y="3016"/>
                  </a:lnTo>
                  <a:lnTo>
                    <a:pt x="1561" y="2891"/>
                  </a:lnTo>
                  <a:lnTo>
                    <a:pt x="1611" y="2754"/>
                  </a:lnTo>
                  <a:lnTo>
                    <a:pt x="1655" y="2608"/>
                  </a:lnTo>
                  <a:lnTo>
                    <a:pt x="1693" y="2454"/>
                  </a:lnTo>
                  <a:lnTo>
                    <a:pt x="1722" y="2292"/>
                  </a:lnTo>
                  <a:lnTo>
                    <a:pt x="1744" y="2122"/>
                  </a:lnTo>
                  <a:lnTo>
                    <a:pt x="1757" y="1947"/>
                  </a:lnTo>
                  <a:lnTo>
                    <a:pt x="1763" y="1767"/>
                  </a:lnTo>
                  <a:close/>
                </a:path>
              </a:pathLst>
            </a:custGeom>
            <a:solidFill>
              <a:srgbClr val="669900"/>
            </a:solidFill>
            <a:ln w="0">
              <a:solidFill>
                <a:schemeClr val="tx1"/>
              </a:solidFill>
              <a:round/>
              <a:headEnd/>
              <a:tailEnd/>
            </a:ln>
          </p:spPr>
          <p:txBody>
            <a:bodyPr/>
            <a:lstStyle/>
            <a:p>
              <a:endParaRPr lang="en-US"/>
            </a:p>
          </p:txBody>
        </p:sp>
        <p:sp>
          <p:nvSpPr>
            <p:cNvPr id="38" name="Freeform 14"/>
            <p:cNvSpPr>
              <a:spLocks/>
            </p:cNvSpPr>
            <p:nvPr/>
          </p:nvSpPr>
          <p:spPr bwMode="auto">
            <a:xfrm>
              <a:off x="5589588" y="2763838"/>
              <a:ext cx="466725" cy="466725"/>
            </a:xfrm>
            <a:custGeom>
              <a:avLst/>
              <a:gdLst>
                <a:gd name="T0" fmla="*/ 185231457 w 1176"/>
                <a:gd name="T1" fmla="*/ 92458684 h 1178"/>
                <a:gd name="T2" fmla="*/ 183341539 w 1176"/>
                <a:gd name="T3" fmla="*/ 73621307 h 1178"/>
                <a:gd name="T4" fmla="*/ 177986110 w 1176"/>
                <a:gd name="T5" fmla="*/ 56510969 h 1178"/>
                <a:gd name="T6" fmla="*/ 169480685 w 1176"/>
                <a:gd name="T7" fmla="*/ 40656577 h 1178"/>
                <a:gd name="T8" fmla="*/ 157982428 w 1176"/>
                <a:gd name="T9" fmla="*/ 26999924 h 1178"/>
                <a:gd name="T10" fmla="*/ 144436296 w 1176"/>
                <a:gd name="T11" fmla="*/ 15697491 h 1178"/>
                <a:gd name="T12" fmla="*/ 128527965 w 1176"/>
                <a:gd name="T13" fmla="*/ 7220767 h 1178"/>
                <a:gd name="T14" fmla="*/ 111359556 w 1176"/>
                <a:gd name="T15" fmla="*/ 1883540 h 1178"/>
                <a:gd name="T16" fmla="*/ 92615927 w 1176"/>
                <a:gd name="T17" fmla="*/ 0 h 1178"/>
                <a:gd name="T18" fmla="*/ 73714366 w 1176"/>
                <a:gd name="T19" fmla="*/ 1883540 h 1178"/>
                <a:gd name="T20" fmla="*/ 56545958 w 1176"/>
                <a:gd name="T21" fmla="*/ 7220767 h 1178"/>
                <a:gd name="T22" fmla="*/ 40795174 w 1176"/>
                <a:gd name="T23" fmla="*/ 15697491 h 1178"/>
                <a:gd name="T24" fmla="*/ 27091482 w 1176"/>
                <a:gd name="T25" fmla="*/ 26999924 h 1178"/>
                <a:gd name="T26" fmla="*/ 15593615 w 1176"/>
                <a:gd name="T27" fmla="*/ 40656577 h 1178"/>
                <a:gd name="T28" fmla="*/ 7087791 w 1176"/>
                <a:gd name="T29" fmla="*/ 56510969 h 1178"/>
                <a:gd name="T30" fmla="*/ 1732756 w 1176"/>
                <a:gd name="T31" fmla="*/ 73621307 h 1178"/>
                <a:gd name="T32" fmla="*/ 0 w 1176"/>
                <a:gd name="T33" fmla="*/ 92458684 h 1178"/>
                <a:gd name="T34" fmla="*/ 1732756 w 1176"/>
                <a:gd name="T35" fmla="*/ 111138399 h 1178"/>
                <a:gd name="T36" fmla="*/ 7087791 w 1176"/>
                <a:gd name="T37" fmla="*/ 128406028 h 1178"/>
                <a:gd name="T38" fmla="*/ 15593615 w 1176"/>
                <a:gd name="T39" fmla="*/ 144103513 h 1178"/>
                <a:gd name="T40" fmla="*/ 27091482 w 1176"/>
                <a:gd name="T41" fmla="*/ 157760166 h 1178"/>
                <a:gd name="T42" fmla="*/ 40795174 w 1176"/>
                <a:gd name="T43" fmla="*/ 169219488 h 1178"/>
                <a:gd name="T44" fmla="*/ 56545958 w 1176"/>
                <a:gd name="T45" fmla="*/ 177696209 h 1178"/>
                <a:gd name="T46" fmla="*/ 73714366 w 1176"/>
                <a:gd name="T47" fmla="*/ 183033433 h 1178"/>
                <a:gd name="T48" fmla="*/ 92615927 w 1176"/>
                <a:gd name="T49" fmla="*/ 184916973 h 1178"/>
                <a:gd name="T50" fmla="*/ 111359556 w 1176"/>
                <a:gd name="T51" fmla="*/ 183033433 h 1178"/>
                <a:gd name="T52" fmla="*/ 128527965 w 1176"/>
                <a:gd name="T53" fmla="*/ 177696209 h 1178"/>
                <a:gd name="T54" fmla="*/ 144436296 w 1176"/>
                <a:gd name="T55" fmla="*/ 169219488 h 1178"/>
                <a:gd name="T56" fmla="*/ 157982428 w 1176"/>
                <a:gd name="T57" fmla="*/ 157760166 h 1178"/>
                <a:gd name="T58" fmla="*/ 169480685 w 1176"/>
                <a:gd name="T59" fmla="*/ 144103513 h 1178"/>
                <a:gd name="T60" fmla="*/ 177986110 w 1176"/>
                <a:gd name="T61" fmla="*/ 128406028 h 1178"/>
                <a:gd name="T62" fmla="*/ 183341539 w 1176"/>
                <a:gd name="T63" fmla="*/ 111138399 h 1178"/>
                <a:gd name="T64" fmla="*/ 185231457 w 1176"/>
                <a:gd name="T65" fmla="*/ 92458684 h 11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6"/>
                <a:gd name="T100" fmla="*/ 0 h 1178"/>
                <a:gd name="T101" fmla="*/ 1176 w 1176"/>
                <a:gd name="T102" fmla="*/ 1178 h 11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6" h="1178">
                  <a:moveTo>
                    <a:pt x="1176" y="589"/>
                  </a:moveTo>
                  <a:lnTo>
                    <a:pt x="1164" y="469"/>
                  </a:lnTo>
                  <a:lnTo>
                    <a:pt x="1130" y="360"/>
                  </a:lnTo>
                  <a:lnTo>
                    <a:pt x="1076" y="259"/>
                  </a:lnTo>
                  <a:lnTo>
                    <a:pt x="1003" y="172"/>
                  </a:lnTo>
                  <a:lnTo>
                    <a:pt x="917" y="100"/>
                  </a:lnTo>
                  <a:lnTo>
                    <a:pt x="816" y="46"/>
                  </a:lnTo>
                  <a:lnTo>
                    <a:pt x="707" y="12"/>
                  </a:lnTo>
                  <a:lnTo>
                    <a:pt x="588" y="0"/>
                  </a:lnTo>
                  <a:lnTo>
                    <a:pt x="468" y="12"/>
                  </a:lnTo>
                  <a:lnTo>
                    <a:pt x="359" y="46"/>
                  </a:lnTo>
                  <a:lnTo>
                    <a:pt x="259" y="100"/>
                  </a:lnTo>
                  <a:lnTo>
                    <a:pt x="172" y="172"/>
                  </a:lnTo>
                  <a:lnTo>
                    <a:pt x="99" y="259"/>
                  </a:lnTo>
                  <a:lnTo>
                    <a:pt x="45" y="360"/>
                  </a:lnTo>
                  <a:lnTo>
                    <a:pt x="11" y="469"/>
                  </a:lnTo>
                  <a:lnTo>
                    <a:pt x="0" y="589"/>
                  </a:lnTo>
                  <a:lnTo>
                    <a:pt x="11" y="708"/>
                  </a:lnTo>
                  <a:lnTo>
                    <a:pt x="45" y="818"/>
                  </a:lnTo>
                  <a:lnTo>
                    <a:pt x="99" y="918"/>
                  </a:lnTo>
                  <a:lnTo>
                    <a:pt x="172" y="1005"/>
                  </a:lnTo>
                  <a:lnTo>
                    <a:pt x="259" y="1078"/>
                  </a:lnTo>
                  <a:lnTo>
                    <a:pt x="359" y="1132"/>
                  </a:lnTo>
                  <a:lnTo>
                    <a:pt x="468" y="1166"/>
                  </a:lnTo>
                  <a:lnTo>
                    <a:pt x="588" y="1178"/>
                  </a:lnTo>
                  <a:lnTo>
                    <a:pt x="707" y="1166"/>
                  </a:lnTo>
                  <a:lnTo>
                    <a:pt x="816" y="1132"/>
                  </a:lnTo>
                  <a:lnTo>
                    <a:pt x="917" y="1078"/>
                  </a:lnTo>
                  <a:lnTo>
                    <a:pt x="1003" y="1005"/>
                  </a:lnTo>
                  <a:lnTo>
                    <a:pt x="1076" y="918"/>
                  </a:lnTo>
                  <a:lnTo>
                    <a:pt x="1130" y="818"/>
                  </a:lnTo>
                  <a:lnTo>
                    <a:pt x="1164" y="708"/>
                  </a:lnTo>
                  <a:lnTo>
                    <a:pt x="1176" y="589"/>
                  </a:lnTo>
                  <a:close/>
                </a:path>
              </a:pathLst>
            </a:custGeom>
            <a:solidFill>
              <a:srgbClr val="CCCC00"/>
            </a:solidFill>
            <a:ln w="0">
              <a:solidFill>
                <a:schemeClr val="tx1"/>
              </a:solidFill>
              <a:round/>
              <a:headEnd/>
              <a:tailEnd/>
            </a:ln>
          </p:spPr>
          <p:txBody>
            <a:bodyPr/>
            <a:lstStyle/>
            <a:p>
              <a:endParaRPr lang="en-US"/>
            </a:p>
          </p:txBody>
        </p:sp>
        <p:sp>
          <p:nvSpPr>
            <p:cNvPr id="39" name="Line 15"/>
            <p:cNvSpPr>
              <a:spLocks noChangeShapeType="1"/>
            </p:cNvSpPr>
            <p:nvPr/>
          </p:nvSpPr>
          <p:spPr bwMode="auto">
            <a:xfrm flipH="1">
              <a:off x="5589588" y="4632325"/>
              <a:ext cx="117475" cy="701675"/>
            </a:xfrm>
            <a:prstGeom prst="line">
              <a:avLst/>
            </a:prstGeom>
            <a:noFill/>
            <a:ln w="61913">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40" name="Line 16"/>
            <p:cNvSpPr>
              <a:spLocks noChangeShapeType="1"/>
            </p:cNvSpPr>
            <p:nvPr/>
          </p:nvSpPr>
          <p:spPr bwMode="auto">
            <a:xfrm>
              <a:off x="5940425" y="4632325"/>
              <a:ext cx="115888" cy="701675"/>
            </a:xfrm>
            <a:prstGeom prst="line">
              <a:avLst/>
            </a:prstGeom>
            <a:noFill/>
            <a:ln w="61913">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41" name="Rectangle 17"/>
            <p:cNvSpPr>
              <a:spLocks noChangeArrowheads="1"/>
            </p:cNvSpPr>
            <p:nvPr/>
          </p:nvSpPr>
          <p:spPr bwMode="auto">
            <a:xfrm>
              <a:off x="4133851" y="4162425"/>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p>
              <a:pPr eaLnBrk="0" hangingPunct="0"/>
              <a:r>
                <a:rPr lang="fr-FR" sz="1600" b="0" i="1">
                  <a:latin typeface="Calibri" pitchFamily="34" charset="0"/>
                  <a:cs typeface="Calibri" pitchFamily="34" charset="0"/>
                </a:rPr>
                <a:t>0.3 mGy/h</a:t>
              </a:r>
            </a:p>
          </p:txBody>
        </p:sp>
        <p:sp>
          <p:nvSpPr>
            <p:cNvPr id="42" name="Rectangle 18"/>
            <p:cNvSpPr>
              <a:spLocks noChangeArrowheads="1"/>
            </p:cNvSpPr>
            <p:nvPr/>
          </p:nvSpPr>
          <p:spPr bwMode="auto">
            <a:xfrm>
              <a:off x="4106863" y="3438524"/>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p>
              <a:pPr eaLnBrk="0" hangingPunct="0"/>
              <a:r>
                <a:rPr lang="fr-FR" sz="1600" b="0" i="1">
                  <a:latin typeface="Calibri" pitchFamily="34" charset="0"/>
                  <a:cs typeface="Calibri" pitchFamily="34" charset="0"/>
                </a:rPr>
                <a:t>0.6 mGy/h</a:t>
              </a:r>
            </a:p>
          </p:txBody>
        </p:sp>
        <p:sp>
          <p:nvSpPr>
            <p:cNvPr id="43" name="Rectangle 19"/>
            <p:cNvSpPr>
              <a:spLocks noChangeArrowheads="1"/>
            </p:cNvSpPr>
            <p:nvPr/>
          </p:nvSpPr>
          <p:spPr bwMode="auto">
            <a:xfrm>
              <a:off x="4057651" y="2854325"/>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lIns="0" tIns="0" rIns="0" bIns="0">
              <a:spAutoFit/>
            </a:bodyPr>
            <a:lstStyle/>
            <a:p>
              <a:pPr eaLnBrk="0" hangingPunct="0"/>
              <a:r>
                <a:rPr lang="fr-FR" sz="1600" b="0" i="1">
                  <a:latin typeface="Calibri" pitchFamily="34" charset="0"/>
                  <a:cs typeface="Calibri" pitchFamily="34" charset="0"/>
                </a:rPr>
                <a:t>0.8 mGy/h</a:t>
              </a:r>
            </a:p>
          </p:txBody>
        </p:sp>
        <p:sp>
          <p:nvSpPr>
            <p:cNvPr id="44" name="Rectangle 20"/>
            <p:cNvSpPr>
              <a:spLocks noChangeArrowheads="1"/>
            </p:cNvSpPr>
            <p:nvPr/>
          </p:nvSpPr>
          <p:spPr bwMode="auto">
            <a:xfrm>
              <a:off x="2916238" y="1268413"/>
              <a:ext cx="11525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lIns="0" tIns="0" rIns="0" bIns="0">
              <a:spAutoFit/>
            </a:bodyPr>
            <a:lstStyle/>
            <a:p>
              <a:pPr eaLnBrk="0" hangingPunct="0"/>
              <a:r>
                <a:rPr lang="fr-FR" b="0" i="1" dirty="0">
                  <a:solidFill>
                    <a:schemeClr val="accent2"/>
                  </a:solidFill>
                  <a:latin typeface="Calibri" pitchFamily="34" charset="0"/>
                  <a:cs typeface="Calibri" pitchFamily="34" charset="0"/>
                </a:rPr>
                <a:t>100 kV</a:t>
              </a:r>
              <a:endParaRPr lang="tr-TR" b="0" i="1" dirty="0">
                <a:solidFill>
                  <a:schemeClr val="accent2"/>
                </a:solidFill>
                <a:latin typeface="Calibri" pitchFamily="34" charset="0"/>
                <a:cs typeface="Calibri" pitchFamily="34" charset="0"/>
              </a:endParaRPr>
            </a:p>
            <a:p>
              <a:pPr eaLnBrk="0" hangingPunct="0"/>
              <a:r>
                <a:rPr lang="fr-FR" b="0" i="1" dirty="0">
                  <a:solidFill>
                    <a:schemeClr val="accent2"/>
                  </a:solidFill>
                  <a:latin typeface="Calibri" pitchFamily="34" charset="0"/>
                  <a:cs typeface="Calibri" pitchFamily="34" charset="0"/>
                </a:rPr>
                <a:t>1 mA</a:t>
              </a:r>
            </a:p>
          </p:txBody>
        </p:sp>
        <p:sp>
          <p:nvSpPr>
            <p:cNvPr id="45" name="Rectangle 21"/>
            <p:cNvSpPr>
              <a:spLocks noChangeArrowheads="1"/>
            </p:cNvSpPr>
            <p:nvPr/>
          </p:nvSpPr>
          <p:spPr bwMode="auto">
            <a:xfrm>
              <a:off x="2120108" y="4941888"/>
              <a:ext cx="3586956" cy="105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0" hangingPunct="0"/>
              <a:r>
                <a:rPr lang="tr-TR" sz="1600" b="0" i="1" dirty="0" smtClean="0">
                  <a:latin typeface="Calibri" pitchFamily="34" charset="0"/>
                  <a:cs typeface="Calibri" pitchFamily="34" charset="0"/>
                </a:rPr>
                <a:t>Hastada</a:t>
              </a:r>
              <a:r>
                <a:rPr lang="fr-FR" sz="1600" b="0" i="1" dirty="0" smtClean="0">
                  <a:latin typeface="Calibri" pitchFamily="34" charset="0"/>
                  <a:cs typeface="Calibri" pitchFamily="34" charset="0"/>
                </a:rPr>
                <a:t>n </a:t>
              </a:r>
              <a:r>
                <a:rPr lang="fr-FR" sz="1600" b="0" i="1" dirty="0">
                  <a:latin typeface="Calibri" pitchFamily="34" charset="0"/>
                  <a:cs typeface="Calibri" pitchFamily="34" charset="0"/>
                </a:rPr>
                <a:t>1m </a:t>
              </a:r>
              <a:r>
                <a:rPr lang="tr-TR" sz="1600" b="0" i="1" dirty="0" smtClean="0">
                  <a:latin typeface="Calibri" pitchFamily="34" charset="0"/>
                  <a:cs typeface="Calibri" pitchFamily="34" charset="0"/>
                </a:rPr>
                <a:t>uzaklıkta</a:t>
              </a:r>
            </a:p>
            <a:p>
              <a:pPr eaLnBrk="0" hangingPunct="0"/>
              <a:r>
                <a:rPr lang="tr-TR" sz="1600" b="0" i="1" dirty="0" smtClean="0">
                  <a:latin typeface="Calibri" pitchFamily="34" charset="0"/>
                  <a:cs typeface="Calibri" pitchFamily="34" charset="0"/>
                </a:rPr>
                <a:t>Hasta kalınlığı </a:t>
              </a:r>
              <a:r>
                <a:rPr lang="fr-FR" sz="1600" b="0" i="1" dirty="0" smtClean="0">
                  <a:latin typeface="Calibri" pitchFamily="34" charset="0"/>
                  <a:cs typeface="Calibri" pitchFamily="34" charset="0"/>
                </a:rPr>
                <a:t>18 </a:t>
              </a:r>
              <a:r>
                <a:rPr lang="fr-FR" sz="1600" b="0" i="1" dirty="0">
                  <a:latin typeface="Calibri" pitchFamily="34" charset="0"/>
                  <a:cs typeface="Calibri" pitchFamily="34" charset="0"/>
                </a:rPr>
                <a:t>cm</a:t>
              </a:r>
            </a:p>
            <a:p>
              <a:pPr eaLnBrk="0" hangingPunct="0"/>
              <a:endParaRPr lang="fr-FR" sz="1600" b="0" i="1" dirty="0">
                <a:latin typeface="Calibri" pitchFamily="34" charset="0"/>
                <a:cs typeface="Calibri" pitchFamily="34" charset="0"/>
              </a:endParaRPr>
            </a:p>
          </p:txBody>
        </p:sp>
        <p:sp>
          <p:nvSpPr>
            <p:cNvPr id="46" name="Freeform 22"/>
            <p:cNvSpPr>
              <a:spLocks/>
            </p:cNvSpPr>
            <p:nvPr/>
          </p:nvSpPr>
          <p:spPr bwMode="auto">
            <a:xfrm>
              <a:off x="1682750" y="3932238"/>
              <a:ext cx="641350" cy="233362"/>
            </a:xfrm>
            <a:custGeom>
              <a:avLst/>
              <a:gdLst>
                <a:gd name="T0" fmla="*/ 69304301 w 1616"/>
                <a:gd name="T1" fmla="*/ 0 h 589"/>
                <a:gd name="T2" fmla="*/ 254535804 w 1616"/>
                <a:gd name="T3" fmla="*/ 0 h 589"/>
                <a:gd name="T4" fmla="*/ 208228046 w 1616"/>
                <a:gd name="T5" fmla="*/ 92458090 h 589"/>
                <a:gd name="T6" fmla="*/ 0 w 1616"/>
                <a:gd name="T7" fmla="*/ 92458090 h 589"/>
                <a:gd name="T8" fmla="*/ 46150211 w 1616"/>
                <a:gd name="T9" fmla="*/ 0 h 589"/>
                <a:gd name="T10" fmla="*/ 69304301 w 1616"/>
                <a:gd name="T11" fmla="*/ 0 h 589"/>
                <a:gd name="T12" fmla="*/ 0 60000 65536"/>
                <a:gd name="T13" fmla="*/ 0 60000 65536"/>
                <a:gd name="T14" fmla="*/ 0 60000 65536"/>
                <a:gd name="T15" fmla="*/ 0 60000 65536"/>
                <a:gd name="T16" fmla="*/ 0 60000 65536"/>
                <a:gd name="T17" fmla="*/ 0 60000 65536"/>
                <a:gd name="T18" fmla="*/ 0 w 1616"/>
                <a:gd name="T19" fmla="*/ 0 h 589"/>
                <a:gd name="T20" fmla="*/ 1616 w 1616"/>
                <a:gd name="T21" fmla="*/ 589 h 589"/>
              </a:gdLst>
              <a:ahLst/>
              <a:cxnLst>
                <a:cxn ang="T12">
                  <a:pos x="T0" y="T1"/>
                </a:cxn>
                <a:cxn ang="T13">
                  <a:pos x="T2" y="T3"/>
                </a:cxn>
                <a:cxn ang="T14">
                  <a:pos x="T4" y="T5"/>
                </a:cxn>
                <a:cxn ang="T15">
                  <a:pos x="T6" y="T7"/>
                </a:cxn>
                <a:cxn ang="T16">
                  <a:pos x="T8" y="T9"/>
                </a:cxn>
                <a:cxn ang="T17">
                  <a:pos x="T10" y="T11"/>
                </a:cxn>
              </a:cxnLst>
              <a:rect l="T18" t="T19" r="T20" b="T21"/>
              <a:pathLst>
                <a:path w="1616" h="589">
                  <a:moveTo>
                    <a:pt x="440" y="0"/>
                  </a:moveTo>
                  <a:lnTo>
                    <a:pt x="1616" y="0"/>
                  </a:lnTo>
                  <a:lnTo>
                    <a:pt x="1322" y="589"/>
                  </a:lnTo>
                  <a:lnTo>
                    <a:pt x="0" y="589"/>
                  </a:lnTo>
                  <a:lnTo>
                    <a:pt x="293" y="0"/>
                  </a:lnTo>
                  <a:lnTo>
                    <a:pt x="440" y="0"/>
                  </a:lnTo>
                </a:path>
              </a:pathLst>
            </a:custGeom>
            <a:solidFill>
              <a:srgbClr val="FFFF00"/>
            </a:solidFill>
            <a:ln w="19050">
              <a:solidFill>
                <a:schemeClr val="bg2"/>
              </a:solidFill>
              <a:prstDash val="sysDash"/>
              <a:round/>
              <a:headEnd/>
              <a:tailEnd/>
            </a:ln>
          </p:spPr>
          <p:txBody>
            <a:bodyPr/>
            <a:lstStyle/>
            <a:p>
              <a:endParaRPr lang="en-US"/>
            </a:p>
          </p:txBody>
        </p:sp>
        <p:sp>
          <p:nvSpPr>
            <p:cNvPr id="47" name="Rectangle 23"/>
            <p:cNvSpPr>
              <a:spLocks noChangeArrowheads="1"/>
            </p:cNvSpPr>
            <p:nvPr/>
          </p:nvSpPr>
          <p:spPr bwMode="auto">
            <a:xfrm>
              <a:off x="6918325" y="4062413"/>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fr-FR" sz="1600" b="0" i="1" dirty="0">
                  <a:latin typeface="Calibri" pitchFamily="34" charset="0"/>
                  <a:cs typeface="Calibri" pitchFamily="34" charset="0"/>
                </a:rPr>
                <a:t>0.7 </a:t>
              </a:r>
              <a:r>
                <a:rPr lang="fr-FR" sz="1600" b="0" i="1" dirty="0" err="1">
                  <a:latin typeface="Calibri" pitchFamily="34" charset="0"/>
                  <a:cs typeface="Calibri" pitchFamily="34" charset="0"/>
                </a:rPr>
                <a:t>mGy</a:t>
              </a:r>
              <a:r>
                <a:rPr lang="fr-FR" sz="1600" b="0" i="1" dirty="0">
                  <a:latin typeface="Calibri" pitchFamily="34" charset="0"/>
                  <a:cs typeface="Calibri" pitchFamily="34" charset="0"/>
                </a:rPr>
                <a:t>/h</a:t>
              </a:r>
            </a:p>
          </p:txBody>
        </p:sp>
        <p:sp>
          <p:nvSpPr>
            <p:cNvPr id="48" name="Rectangle 24"/>
            <p:cNvSpPr>
              <a:spLocks noChangeArrowheads="1"/>
            </p:cNvSpPr>
            <p:nvPr/>
          </p:nvSpPr>
          <p:spPr bwMode="auto">
            <a:xfrm>
              <a:off x="6918325" y="3419476"/>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fr-FR" sz="1600" b="0" i="1" dirty="0">
                  <a:latin typeface="Calibri" pitchFamily="34" charset="0"/>
                  <a:cs typeface="Calibri" pitchFamily="34" charset="0"/>
                </a:rPr>
                <a:t>1.1 </a:t>
              </a:r>
              <a:r>
                <a:rPr lang="fr-FR" sz="1600" b="0" i="1" dirty="0" err="1">
                  <a:latin typeface="Calibri" pitchFamily="34" charset="0"/>
                  <a:cs typeface="Calibri" pitchFamily="34" charset="0"/>
                </a:rPr>
                <a:t>mGy</a:t>
              </a:r>
              <a:r>
                <a:rPr lang="fr-FR" sz="1600" b="0" i="1" dirty="0">
                  <a:latin typeface="Calibri" pitchFamily="34" charset="0"/>
                  <a:cs typeface="Calibri" pitchFamily="34" charset="0"/>
                </a:rPr>
                <a:t>/h</a:t>
              </a:r>
            </a:p>
          </p:txBody>
        </p:sp>
        <p:sp>
          <p:nvSpPr>
            <p:cNvPr id="49" name="Rectangle 25"/>
            <p:cNvSpPr>
              <a:spLocks noChangeArrowheads="1"/>
            </p:cNvSpPr>
            <p:nvPr/>
          </p:nvSpPr>
          <p:spPr bwMode="auto">
            <a:xfrm>
              <a:off x="6891338" y="2825750"/>
              <a:ext cx="1126846" cy="35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fr-FR" sz="1600" b="0" i="1">
                  <a:latin typeface="Calibri" pitchFamily="34" charset="0"/>
                  <a:cs typeface="Calibri" pitchFamily="34" charset="0"/>
                </a:rPr>
                <a:t>1.3 mGy/h</a:t>
              </a:r>
            </a:p>
          </p:txBody>
        </p:sp>
        <p:sp>
          <p:nvSpPr>
            <p:cNvPr id="50" name="Rectangle 26"/>
            <p:cNvSpPr>
              <a:spLocks noChangeArrowheads="1"/>
            </p:cNvSpPr>
            <p:nvPr/>
          </p:nvSpPr>
          <p:spPr bwMode="auto">
            <a:xfrm>
              <a:off x="6713538" y="1944688"/>
              <a:ext cx="1363662" cy="47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0">
                  <a:solidFill>
                    <a:srgbClr val="000000"/>
                  </a:solidFill>
                  <a:miter lim="800000"/>
                  <a:headEnd/>
                  <a:tailEnd/>
                </a14:hiddenLine>
              </a:ext>
            </a:extLst>
          </p:spPr>
          <p:txBody>
            <a:bodyPr/>
            <a:lstStyle/>
            <a:p>
              <a:endParaRPr lang="en-US"/>
            </a:p>
          </p:txBody>
        </p:sp>
        <p:sp>
          <p:nvSpPr>
            <p:cNvPr id="51" name="Rectangle 27"/>
            <p:cNvSpPr>
              <a:spLocks noChangeArrowheads="1"/>
            </p:cNvSpPr>
            <p:nvPr/>
          </p:nvSpPr>
          <p:spPr bwMode="auto">
            <a:xfrm>
              <a:off x="4140200" y="2349500"/>
              <a:ext cx="1592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lIns="0" tIns="0" rIns="0" bIns="0">
              <a:spAutoFit/>
            </a:bodyPr>
            <a:lstStyle/>
            <a:p>
              <a:pPr eaLnBrk="0" hangingPunct="0"/>
              <a:r>
                <a:rPr lang="fr-FR" sz="2000" i="1">
                  <a:solidFill>
                    <a:srgbClr val="FF0000"/>
                  </a:solidFill>
                  <a:latin typeface="Calibri" pitchFamily="34" charset="0"/>
                  <a:cs typeface="Calibri" pitchFamily="34" charset="0"/>
                </a:rPr>
                <a:t>11</a:t>
              </a:r>
              <a:r>
                <a:rPr lang="tr-TR" sz="2000" i="1">
                  <a:solidFill>
                    <a:srgbClr val="FF0000"/>
                  </a:solidFill>
                  <a:latin typeface="Calibri" pitchFamily="34" charset="0"/>
                  <a:cs typeface="Calibri" pitchFamily="34" charset="0"/>
                </a:rPr>
                <a:t> </a:t>
              </a:r>
              <a:r>
                <a:rPr lang="fr-FR" sz="2000" i="1">
                  <a:solidFill>
                    <a:srgbClr val="FF0000"/>
                  </a:solidFill>
                  <a:latin typeface="Calibri" pitchFamily="34" charset="0"/>
                  <a:cs typeface="Calibri" pitchFamily="34" charset="0"/>
                </a:rPr>
                <a:t>x</a:t>
              </a:r>
              <a:r>
                <a:rPr lang="tr-TR" sz="2000" i="1">
                  <a:solidFill>
                    <a:srgbClr val="FF0000"/>
                  </a:solidFill>
                  <a:latin typeface="Calibri" pitchFamily="34" charset="0"/>
                  <a:cs typeface="Calibri" pitchFamily="34" charset="0"/>
                </a:rPr>
                <a:t> </a:t>
              </a:r>
              <a:r>
                <a:rPr lang="fr-FR" sz="2000" i="1">
                  <a:solidFill>
                    <a:srgbClr val="FF0000"/>
                  </a:solidFill>
                  <a:latin typeface="Calibri" pitchFamily="34" charset="0"/>
                  <a:cs typeface="Calibri" pitchFamily="34" charset="0"/>
                </a:rPr>
                <a:t>11</a:t>
              </a:r>
              <a:r>
                <a:rPr lang="tr-TR" sz="2000" i="1">
                  <a:solidFill>
                    <a:srgbClr val="FF0000"/>
                  </a:solidFill>
                  <a:latin typeface="Calibri" pitchFamily="34" charset="0"/>
                  <a:cs typeface="Calibri" pitchFamily="34" charset="0"/>
                </a:rPr>
                <a:t> </a:t>
              </a:r>
              <a:r>
                <a:rPr lang="fr-FR" sz="2000" i="1">
                  <a:solidFill>
                    <a:srgbClr val="FF0000"/>
                  </a:solidFill>
                  <a:latin typeface="Calibri" pitchFamily="34" charset="0"/>
                  <a:cs typeface="Calibri" pitchFamily="34" charset="0"/>
                </a:rPr>
                <a:t>cm</a:t>
              </a:r>
              <a:endParaRPr lang="fr-FR" sz="2000" b="0" i="1">
                <a:solidFill>
                  <a:srgbClr val="FF0000"/>
                </a:solidFill>
                <a:latin typeface="Calibri" pitchFamily="34" charset="0"/>
                <a:cs typeface="Calibri" pitchFamily="34" charset="0"/>
              </a:endParaRPr>
            </a:p>
          </p:txBody>
        </p:sp>
        <p:sp>
          <p:nvSpPr>
            <p:cNvPr id="52" name="Rectangle 28"/>
            <p:cNvSpPr>
              <a:spLocks noChangeArrowheads="1"/>
            </p:cNvSpPr>
            <p:nvPr/>
          </p:nvSpPr>
          <p:spPr bwMode="auto">
            <a:xfrm>
              <a:off x="6732588" y="2349500"/>
              <a:ext cx="12423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fr-FR" sz="2000" i="1">
                  <a:solidFill>
                    <a:srgbClr val="FF0000"/>
                  </a:solidFill>
                  <a:latin typeface="Calibri" pitchFamily="34" charset="0"/>
                  <a:cs typeface="Calibri" pitchFamily="34" charset="0"/>
                </a:rPr>
                <a:t>17</a:t>
              </a:r>
              <a:r>
                <a:rPr lang="tr-TR" sz="2000" i="1">
                  <a:solidFill>
                    <a:srgbClr val="FF0000"/>
                  </a:solidFill>
                  <a:latin typeface="Calibri" pitchFamily="34" charset="0"/>
                  <a:cs typeface="Calibri" pitchFamily="34" charset="0"/>
                </a:rPr>
                <a:t>  </a:t>
              </a:r>
              <a:r>
                <a:rPr lang="fr-FR" sz="2000" i="1">
                  <a:solidFill>
                    <a:srgbClr val="FF0000"/>
                  </a:solidFill>
                  <a:latin typeface="Calibri" pitchFamily="34" charset="0"/>
                  <a:cs typeface="Calibri" pitchFamily="34" charset="0"/>
                </a:rPr>
                <a:t>x</a:t>
              </a:r>
              <a:r>
                <a:rPr lang="tr-TR" sz="2000" i="1">
                  <a:solidFill>
                    <a:srgbClr val="FF0000"/>
                  </a:solidFill>
                  <a:latin typeface="Calibri" pitchFamily="34" charset="0"/>
                  <a:cs typeface="Calibri" pitchFamily="34" charset="0"/>
                </a:rPr>
                <a:t>  </a:t>
              </a:r>
              <a:r>
                <a:rPr lang="fr-FR" sz="2000" i="1">
                  <a:solidFill>
                    <a:srgbClr val="FF0000"/>
                  </a:solidFill>
                  <a:latin typeface="Calibri" pitchFamily="34" charset="0"/>
                  <a:cs typeface="Calibri" pitchFamily="34" charset="0"/>
                </a:rPr>
                <a:t>17 cm</a:t>
              </a:r>
              <a:endParaRPr lang="fr-FR" sz="2000" b="0" i="1">
                <a:solidFill>
                  <a:srgbClr val="FF0000"/>
                </a:solidFill>
                <a:latin typeface="Calibri" pitchFamily="34" charset="0"/>
                <a:cs typeface="Calibri" pitchFamily="34" charset="0"/>
              </a:endParaRPr>
            </a:p>
          </p:txBody>
        </p:sp>
        <p:sp>
          <p:nvSpPr>
            <p:cNvPr id="53" name="Line 30"/>
            <p:cNvSpPr>
              <a:spLocks noChangeShapeType="1"/>
            </p:cNvSpPr>
            <p:nvPr/>
          </p:nvSpPr>
          <p:spPr bwMode="auto">
            <a:xfrm>
              <a:off x="3708400" y="2708275"/>
              <a:ext cx="1981200" cy="0"/>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54" name="Line 31"/>
            <p:cNvSpPr>
              <a:spLocks noChangeShapeType="1"/>
            </p:cNvSpPr>
            <p:nvPr/>
          </p:nvSpPr>
          <p:spPr bwMode="auto">
            <a:xfrm>
              <a:off x="6443663" y="2708275"/>
              <a:ext cx="1828800" cy="0"/>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55" name="Rectangle 32" descr="80%"/>
            <p:cNvSpPr>
              <a:spLocks noChangeArrowheads="1"/>
            </p:cNvSpPr>
            <p:nvPr/>
          </p:nvSpPr>
          <p:spPr bwMode="auto">
            <a:xfrm>
              <a:off x="1835150" y="1684338"/>
              <a:ext cx="476250" cy="450850"/>
            </a:xfrm>
            <a:prstGeom prst="rect">
              <a:avLst/>
            </a:prstGeom>
            <a:pattFill prst="pct80">
              <a:fgClr>
                <a:schemeClr val="folHlink"/>
              </a:fgClr>
              <a:bgClr>
                <a:srgbClr val="FFFFFF"/>
              </a:bgClr>
            </a:pattFill>
            <a:ln w="9525">
              <a:solidFill>
                <a:schemeClr val="tx1"/>
              </a:solidFill>
              <a:miter lim="800000"/>
              <a:headEnd/>
              <a:tailEnd/>
            </a:ln>
          </p:spPr>
          <p:txBody>
            <a:bodyPr wrap="none" anchor="ctr"/>
            <a:lstStyle/>
            <a:p>
              <a:endParaRPr lang="en-US"/>
            </a:p>
          </p:txBody>
        </p:sp>
        <p:sp>
          <p:nvSpPr>
            <p:cNvPr id="56" name="Rectangle 33"/>
            <p:cNvSpPr>
              <a:spLocks noChangeArrowheads="1"/>
            </p:cNvSpPr>
            <p:nvPr/>
          </p:nvSpPr>
          <p:spPr bwMode="auto">
            <a:xfrm>
              <a:off x="1516063" y="1347788"/>
              <a:ext cx="1165225" cy="449262"/>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57" name="Oval 34"/>
            <p:cNvSpPr>
              <a:spLocks noChangeArrowheads="1"/>
            </p:cNvSpPr>
            <p:nvPr/>
          </p:nvSpPr>
          <p:spPr bwMode="auto">
            <a:xfrm>
              <a:off x="1622425" y="1235075"/>
              <a:ext cx="212725" cy="225425"/>
            </a:xfrm>
            <a:prstGeom prst="ellipse">
              <a:avLst/>
            </a:prstGeom>
            <a:solidFill>
              <a:srgbClr val="DDDDDD"/>
            </a:solidFill>
            <a:ln w="9525">
              <a:solidFill>
                <a:schemeClr val="tx1"/>
              </a:solidFill>
              <a:round/>
              <a:headEnd/>
              <a:tailEnd/>
            </a:ln>
          </p:spPr>
          <p:txBody>
            <a:bodyPr wrap="none" anchor="ctr"/>
            <a:lstStyle/>
            <a:p>
              <a:endParaRPr lang="en-US"/>
            </a:p>
          </p:txBody>
        </p:sp>
        <p:sp>
          <p:nvSpPr>
            <p:cNvPr id="58" name="Oval 35"/>
            <p:cNvSpPr>
              <a:spLocks noChangeArrowheads="1"/>
            </p:cNvSpPr>
            <p:nvPr/>
          </p:nvSpPr>
          <p:spPr bwMode="auto">
            <a:xfrm>
              <a:off x="2311400" y="1235075"/>
              <a:ext cx="211138" cy="225425"/>
            </a:xfrm>
            <a:prstGeom prst="ellipse">
              <a:avLst/>
            </a:prstGeom>
            <a:solidFill>
              <a:srgbClr val="DDDDDD"/>
            </a:solidFill>
            <a:ln w="9525">
              <a:solidFill>
                <a:schemeClr val="tx1"/>
              </a:solidFill>
              <a:round/>
              <a:headEnd/>
              <a:tailEnd/>
            </a:ln>
          </p:spPr>
          <p:txBody>
            <a:bodyPr wrap="none" anchor="ctr"/>
            <a:lstStyle/>
            <a:p>
              <a:endParaRPr lang="en-US"/>
            </a:p>
          </p:txBody>
        </p:sp>
        <p:sp>
          <p:nvSpPr>
            <p:cNvPr id="61" name="Rectangle 36"/>
            <p:cNvSpPr>
              <a:spLocks noChangeArrowheads="1"/>
            </p:cNvSpPr>
            <p:nvPr/>
          </p:nvSpPr>
          <p:spPr bwMode="auto">
            <a:xfrm>
              <a:off x="2152650" y="1290638"/>
              <a:ext cx="52388" cy="619125"/>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62" name="Rectangle 37"/>
            <p:cNvSpPr>
              <a:spLocks noChangeArrowheads="1"/>
            </p:cNvSpPr>
            <p:nvPr/>
          </p:nvSpPr>
          <p:spPr bwMode="auto">
            <a:xfrm>
              <a:off x="1993900" y="1347788"/>
              <a:ext cx="158750" cy="5048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63" name="Rectangle 38"/>
            <p:cNvSpPr>
              <a:spLocks noChangeArrowheads="1"/>
            </p:cNvSpPr>
            <p:nvPr/>
          </p:nvSpPr>
          <p:spPr bwMode="auto">
            <a:xfrm>
              <a:off x="1939925" y="1290638"/>
              <a:ext cx="53975" cy="619125"/>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64" name="AutoShape 39"/>
            <p:cNvSpPr>
              <a:spLocks noChangeArrowheads="1"/>
            </p:cNvSpPr>
            <p:nvPr/>
          </p:nvSpPr>
          <p:spPr bwMode="auto">
            <a:xfrm>
              <a:off x="1993900" y="1684338"/>
              <a:ext cx="158750" cy="561975"/>
            </a:xfrm>
            <a:prstGeom prst="triangle">
              <a:avLst>
                <a:gd name="adj" fmla="val 50000"/>
              </a:avLst>
            </a:prstGeom>
            <a:noFill/>
            <a:ln w="9525">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5" name="Line 40"/>
            <p:cNvSpPr>
              <a:spLocks noChangeShapeType="1"/>
            </p:cNvSpPr>
            <p:nvPr/>
          </p:nvSpPr>
          <p:spPr bwMode="auto">
            <a:xfrm>
              <a:off x="1993900" y="1347788"/>
              <a:ext cx="15875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sp>
          <p:nvSpPr>
            <p:cNvPr id="66" name="AutoShape 41"/>
            <p:cNvSpPr>
              <a:spLocks noChangeArrowheads="1"/>
            </p:cNvSpPr>
            <p:nvPr/>
          </p:nvSpPr>
          <p:spPr bwMode="auto">
            <a:xfrm>
              <a:off x="1570038" y="1684338"/>
              <a:ext cx="952500" cy="1968500"/>
            </a:xfrm>
            <a:prstGeom prst="triangle">
              <a:avLst>
                <a:gd name="adj" fmla="val 50000"/>
              </a:avLst>
            </a:prstGeom>
            <a:gradFill rotWithShape="0">
              <a:gsLst>
                <a:gs pos="0">
                  <a:srgbClr val="330000"/>
                </a:gs>
                <a:gs pos="100000">
                  <a:srgbClr val="FF0000"/>
                </a:gs>
              </a:gsLst>
              <a:lin ang="5400000" scaled="1"/>
            </a:gradFill>
            <a:ln w="9525">
              <a:solidFill>
                <a:schemeClr val="tx1"/>
              </a:solidFill>
              <a:miter lim="800000"/>
              <a:headEnd/>
              <a:tailEnd/>
            </a:ln>
          </p:spPr>
          <p:txBody>
            <a:bodyPr wrap="none" anchor="ctr"/>
            <a:lstStyle/>
            <a:p>
              <a:endParaRPr lang="en-US"/>
            </a:p>
          </p:txBody>
        </p:sp>
        <p:sp>
          <p:nvSpPr>
            <p:cNvPr id="67" name="AutoShape 42"/>
            <p:cNvSpPr>
              <a:spLocks noChangeArrowheads="1"/>
            </p:cNvSpPr>
            <p:nvPr/>
          </p:nvSpPr>
          <p:spPr bwMode="auto">
            <a:xfrm>
              <a:off x="1835150" y="1628775"/>
              <a:ext cx="422275" cy="2024063"/>
            </a:xfrm>
            <a:prstGeom prst="triangle">
              <a:avLst>
                <a:gd name="adj" fmla="val 50000"/>
              </a:avLst>
            </a:prstGeom>
            <a:gradFill rotWithShape="0">
              <a:gsLst>
                <a:gs pos="0">
                  <a:srgbClr val="5C5C00"/>
                </a:gs>
                <a:gs pos="100000">
                  <a:srgbClr val="FFFF00"/>
                </a:gs>
              </a:gsLst>
              <a:lin ang="5400000" scaled="1"/>
            </a:gradFill>
            <a:ln w="9525">
              <a:solidFill>
                <a:schemeClr val="tx1"/>
              </a:solidFill>
              <a:miter lim="800000"/>
              <a:headEnd/>
              <a:tailEnd/>
            </a:ln>
          </p:spPr>
          <p:txBody>
            <a:bodyPr wrap="none" anchor="ctr"/>
            <a:lstStyle/>
            <a:p>
              <a:endParaRPr lang="en-US"/>
            </a:p>
          </p:txBody>
        </p:sp>
      </p:grpSp>
    </p:spTree>
    <p:extLst>
      <p:ext uri="{BB962C8B-B14F-4D97-AF65-F5344CB8AC3E}">
        <p14:creationId xmlns:p14="http://schemas.microsoft.com/office/powerpoint/2010/main" val="39227346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500"/>
                                        <p:tgtEl>
                                          <p:spTgt spid="10"/>
                                        </p:tgtEl>
                                      </p:cBhvr>
                                    </p:animEffect>
                                  </p:childTnLst>
                                </p:cTn>
                              </p:par>
                            </p:childTnLst>
                          </p:cTn>
                        </p:par>
                        <p:par>
                          <p:cTn id="17" fill="hold">
                            <p:stCondLst>
                              <p:cond delay="1000"/>
                            </p:stCondLst>
                            <p:childTnLst>
                              <p:par>
                                <p:cTn id="18" presetID="6" presetClass="entr" presetSubtype="16" fill="hold" nodeType="after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circle(in)">
                                      <p:cBhvr>
                                        <p:cTn id="2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9" grpId="0" animBg="1"/>
      <p:bldP spid="10" grpId="0" animBg="1"/>
      <p:bldP spid="1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9"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10"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IŞININ DAĞILIMI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11"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1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4" name="Group 9"/>
          <p:cNvGrpSpPr>
            <a:grpSpLocks/>
          </p:cNvGrpSpPr>
          <p:nvPr/>
        </p:nvGrpSpPr>
        <p:grpSpPr bwMode="auto">
          <a:xfrm>
            <a:off x="323850" y="1555750"/>
            <a:ext cx="1482725" cy="1482725"/>
            <a:chOff x="1710" y="1035"/>
            <a:chExt cx="2316" cy="2316"/>
          </a:xfrm>
        </p:grpSpPr>
        <p:grpSp>
          <p:nvGrpSpPr>
            <p:cNvPr id="15" name="Group 10"/>
            <p:cNvGrpSpPr>
              <a:grpSpLocks/>
            </p:cNvGrpSpPr>
            <p:nvPr/>
          </p:nvGrpSpPr>
          <p:grpSpPr bwMode="auto">
            <a:xfrm rot="3600000">
              <a:off x="1710" y="1035"/>
              <a:ext cx="2316" cy="2316"/>
              <a:chOff x="1710" y="1035"/>
              <a:chExt cx="2316" cy="2316"/>
            </a:xfrm>
          </p:grpSpPr>
          <p:sp>
            <p:nvSpPr>
              <p:cNvPr id="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6" name="Group 14"/>
            <p:cNvGrpSpPr>
              <a:grpSpLocks/>
            </p:cNvGrpSpPr>
            <p:nvPr/>
          </p:nvGrpSpPr>
          <p:grpSpPr bwMode="auto">
            <a:xfrm rot="7200000">
              <a:off x="2059" y="1386"/>
              <a:ext cx="1616" cy="1614"/>
              <a:chOff x="2060" y="1387"/>
              <a:chExt cx="1616" cy="1614"/>
            </a:xfrm>
          </p:grpSpPr>
          <p:sp>
            <p:nvSpPr>
              <p:cNvPr id="1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59" name="Grup 58"/>
          <p:cNvGrpSpPr/>
          <p:nvPr/>
        </p:nvGrpSpPr>
        <p:grpSpPr>
          <a:xfrm>
            <a:off x="3888211" y="2048796"/>
            <a:ext cx="3364743" cy="3299611"/>
            <a:chOff x="2987675" y="1052513"/>
            <a:chExt cx="4228343" cy="4537075"/>
          </a:xfrm>
        </p:grpSpPr>
        <p:sp>
          <p:nvSpPr>
            <p:cNvPr id="60" name="Rectangle 5" descr="80%"/>
            <p:cNvSpPr>
              <a:spLocks noChangeArrowheads="1"/>
            </p:cNvSpPr>
            <p:nvPr/>
          </p:nvSpPr>
          <p:spPr bwMode="auto">
            <a:xfrm>
              <a:off x="4092575" y="2022475"/>
              <a:ext cx="685800" cy="609600"/>
            </a:xfrm>
            <a:prstGeom prst="rect">
              <a:avLst/>
            </a:prstGeom>
            <a:pattFill prst="pct80">
              <a:fgClr>
                <a:schemeClr val="folHlink"/>
              </a:fgClr>
              <a:bgClr>
                <a:srgbClr val="FFFFFF"/>
              </a:bgClr>
            </a:pattFill>
            <a:ln w="9525">
              <a:solidFill>
                <a:schemeClr val="tx1"/>
              </a:solidFill>
              <a:miter lim="800000"/>
              <a:headEnd/>
              <a:tailEnd/>
            </a:ln>
          </p:spPr>
          <p:txBody>
            <a:bodyPr wrap="none" anchor="ctr"/>
            <a:lstStyle/>
            <a:p>
              <a:endParaRPr lang="en-US"/>
            </a:p>
          </p:txBody>
        </p:sp>
        <p:sp>
          <p:nvSpPr>
            <p:cNvPr id="68" name="Rectangle 6"/>
            <p:cNvSpPr>
              <a:spLocks noChangeArrowheads="1"/>
            </p:cNvSpPr>
            <p:nvPr/>
          </p:nvSpPr>
          <p:spPr bwMode="auto">
            <a:xfrm>
              <a:off x="3635375" y="1565275"/>
              <a:ext cx="1676400" cy="609600"/>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69" name="Oval 7"/>
            <p:cNvSpPr>
              <a:spLocks noChangeArrowheads="1"/>
            </p:cNvSpPr>
            <p:nvPr/>
          </p:nvSpPr>
          <p:spPr bwMode="auto">
            <a:xfrm>
              <a:off x="3787775" y="1412875"/>
              <a:ext cx="304800" cy="304800"/>
            </a:xfrm>
            <a:prstGeom prst="ellipse">
              <a:avLst/>
            </a:prstGeom>
            <a:solidFill>
              <a:srgbClr val="DDDDDD"/>
            </a:solidFill>
            <a:ln w="9525">
              <a:solidFill>
                <a:schemeClr val="tx1"/>
              </a:solidFill>
              <a:round/>
              <a:headEnd/>
              <a:tailEnd/>
            </a:ln>
          </p:spPr>
          <p:txBody>
            <a:bodyPr wrap="none" anchor="ctr"/>
            <a:lstStyle/>
            <a:p>
              <a:endParaRPr lang="en-US"/>
            </a:p>
          </p:txBody>
        </p:sp>
        <p:sp>
          <p:nvSpPr>
            <p:cNvPr id="70" name="Oval 8"/>
            <p:cNvSpPr>
              <a:spLocks noChangeArrowheads="1"/>
            </p:cNvSpPr>
            <p:nvPr/>
          </p:nvSpPr>
          <p:spPr bwMode="auto">
            <a:xfrm>
              <a:off x="4778375" y="1412875"/>
              <a:ext cx="304800" cy="304800"/>
            </a:xfrm>
            <a:prstGeom prst="ellipse">
              <a:avLst/>
            </a:prstGeom>
            <a:solidFill>
              <a:srgbClr val="DDDDDD"/>
            </a:solidFill>
            <a:ln w="9525">
              <a:solidFill>
                <a:schemeClr val="tx1"/>
              </a:solidFill>
              <a:round/>
              <a:headEnd/>
              <a:tailEnd/>
            </a:ln>
          </p:spPr>
          <p:txBody>
            <a:bodyPr wrap="none" anchor="ctr"/>
            <a:lstStyle/>
            <a:p>
              <a:endParaRPr lang="en-US"/>
            </a:p>
          </p:txBody>
        </p:sp>
        <p:sp>
          <p:nvSpPr>
            <p:cNvPr id="71" name="Rectangle 9"/>
            <p:cNvSpPr>
              <a:spLocks noChangeArrowheads="1"/>
            </p:cNvSpPr>
            <p:nvPr/>
          </p:nvSpPr>
          <p:spPr bwMode="auto">
            <a:xfrm>
              <a:off x="4549775" y="1489075"/>
              <a:ext cx="76200" cy="838200"/>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72" name="Rectangle 10"/>
            <p:cNvSpPr>
              <a:spLocks noChangeArrowheads="1"/>
            </p:cNvSpPr>
            <p:nvPr/>
          </p:nvSpPr>
          <p:spPr bwMode="auto">
            <a:xfrm>
              <a:off x="4321175" y="1565275"/>
              <a:ext cx="228600" cy="685800"/>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73" name="Rectangle 11"/>
            <p:cNvSpPr>
              <a:spLocks noChangeArrowheads="1"/>
            </p:cNvSpPr>
            <p:nvPr/>
          </p:nvSpPr>
          <p:spPr bwMode="auto">
            <a:xfrm>
              <a:off x="4244975" y="1489075"/>
              <a:ext cx="76200" cy="838200"/>
            </a:xfrm>
            <a:prstGeom prst="rect">
              <a:avLst/>
            </a:prstGeom>
            <a:solidFill>
              <a:schemeClr val="folHlink"/>
            </a:solidFill>
            <a:ln w="9525">
              <a:solidFill>
                <a:schemeClr val="tx1"/>
              </a:solidFill>
              <a:miter lim="800000"/>
              <a:headEnd/>
              <a:tailEnd/>
            </a:ln>
          </p:spPr>
          <p:txBody>
            <a:bodyPr wrap="none" anchor="ctr"/>
            <a:lstStyle/>
            <a:p>
              <a:endParaRPr lang="en-US"/>
            </a:p>
          </p:txBody>
        </p:sp>
        <p:sp>
          <p:nvSpPr>
            <p:cNvPr id="74" name="AutoShape 12"/>
            <p:cNvSpPr>
              <a:spLocks noChangeArrowheads="1"/>
            </p:cNvSpPr>
            <p:nvPr/>
          </p:nvSpPr>
          <p:spPr bwMode="auto">
            <a:xfrm>
              <a:off x="3635375" y="2022475"/>
              <a:ext cx="1512888" cy="3351213"/>
            </a:xfrm>
            <a:prstGeom prst="triangle">
              <a:avLst>
                <a:gd name="adj" fmla="val 50000"/>
              </a:avLst>
            </a:prstGeom>
            <a:solidFill>
              <a:srgbClr val="CCCC00"/>
            </a:solidFill>
            <a:ln w="9525">
              <a:solidFill>
                <a:schemeClr val="tx1"/>
              </a:solidFill>
              <a:prstDash val="sysDot"/>
              <a:miter lim="800000"/>
              <a:headEnd/>
              <a:tailEnd/>
            </a:ln>
          </p:spPr>
          <p:txBody>
            <a:bodyPr wrap="none" anchor="ctr"/>
            <a:lstStyle/>
            <a:p>
              <a:endParaRPr lang="en-US"/>
            </a:p>
          </p:txBody>
        </p:sp>
        <p:sp>
          <p:nvSpPr>
            <p:cNvPr id="75" name="Line 13"/>
            <p:cNvSpPr>
              <a:spLocks noChangeShapeType="1"/>
            </p:cNvSpPr>
            <p:nvPr/>
          </p:nvSpPr>
          <p:spPr bwMode="auto">
            <a:xfrm>
              <a:off x="4321175" y="1565275"/>
              <a:ext cx="228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sp>
          <p:nvSpPr>
            <p:cNvPr id="76" name="Rectangle 14"/>
            <p:cNvSpPr>
              <a:spLocks noChangeArrowheads="1"/>
            </p:cNvSpPr>
            <p:nvPr/>
          </p:nvSpPr>
          <p:spPr bwMode="auto">
            <a:xfrm>
              <a:off x="3455988" y="5373688"/>
              <a:ext cx="1944687" cy="142875"/>
            </a:xfrm>
            <a:prstGeom prst="rect">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p>
          </p:txBody>
        </p:sp>
        <p:sp>
          <p:nvSpPr>
            <p:cNvPr id="77" name="Oval 15"/>
            <p:cNvSpPr>
              <a:spLocks noChangeArrowheads="1"/>
            </p:cNvSpPr>
            <p:nvPr/>
          </p:nvSpPr>
          <p:spPr bwMode="auto">
            <a:xfrm>
              <a:off x="3490913" y="4581525"/>
              <a:ext cx="1873250" cy="792163"/>
            </a:xfrm>
            <a:prstGeom prst="ellipse">
              <a:avLst/>
            </a:prstGeom>
            <a:solidFill>
              <a:srgbClr val="C0C0C0"/>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p>
              <a:endParaRPr lang="en-US"/>
            </a:p>
          </p:txBody>
        </p:sp>
        <p:sp>
          <p:nvSpPr>
            <p:cNvPr id="78" name="Oval 16"/>
            <p:cNvSpPr>
              <a:spLocks noChangeArrowheads="1"/>
            </p:cNvSpPr>
            <p:nvPr/>
          </p:nvSpPr>
          <p:spPr bwMode="auto">
            <a:xfrm>
              <a:off x="4103688" y="4508500"/>
              <a:ext cx="649287" cy="865188"/>
            </a:xfrm>
            <a:prstGeom prst="ellipse">
              <a:avLst/>
            </a:prstGeom>
            <a:solidFill>
              <a:srgbClr val="B2B2B2"/>
            </a:solidFill>
            <a:ln w="9525" algn="ctr">
              <a:solidFill>
                <a:schemeClr val="tx1"/>
              </a:solidFill>
              <a:round/>
              <a:headEnd/>
              <a:tailEnd/>
            </a:ln>
          </p:spPr>
          <p:txBody>
            <a:bodyPr wrap="none" anchor="ctr"/>
            <a:lstStyle/>
            <a:p>
              <a:endParaRPr lang="en-US"/>
            </a:p>
          </p:txBody>
        </p:sp>
        <p:sp>
          <p:nvSpPr>
            <p:cNvPr id="79" name="AutoShape 17"/>
            <p:cNvSpPr>
              <a:spLocks noChangeArrowheads="1"/>
            </p:cNvSpPr>
            <p:nvPr/>
          </p:nvSpPr>
          <p:spPr bwMode="auto">
            <a:xfrm>
              <a:off x="4356100" y="4365625"/>
              <a:ext cx="144463" cy="142875"/>
            </a:xfrm>
            <a:prstGeom prst="triangle">
              <a:avLst>
                <a:gd name="adj" fmla="val 50000"/>
              </a:avLst>
            </a:prstGeom>
            <a:solidFill>
              <a:srgbClr val="B2B2B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endParaRPr lang="en-US"/>
            </a:p>
          </p:txBody>
        </p:sp>
        <p:sp>
          <p:nvSpPr>
            <p:cNvPr id="80" name="Line 18"/>
            <p:cNvSpPr>
              <a:spLocks noChangeShapeType="1"/>
            </p:cNvSpPr>
            <p:nvPr/>
          </p:nvSpPr>
          <p:spPr bwMode="auto">
            <a:xfrm>
              <a:off x="4427538" y="1916113"/>
              <a:ext cx="1152525" cy="576262"/>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1" name="Line 19"/>
            <p:cNvSpPr>
              <a:spLocks noChangeShapeType="1"/>
            </p:cNvSpPr>
            <p:nvPr/>
          </p:nvSpPr>
          <p:spPr bwMode="auto">
            <a:xfrm flipH="1">
              <a:off x="2987675" y="2060575"/>
              <a:ext cx="1079500" cy="360363"/>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2" name="Line 20"/>
            <p:cNvSpPr>
              <a:spLocks noChangeShapeType="1"/>
            </p:cNvSpPr>
            <p:nvPr/>
          </p:nvSpPr>
          <p:spPr bwMode="auto">
            <a:xfrm flipV="1">
              <a:off x="4500563" y="1052513"/>
              <a:ext cx="358775" cy="720725"/>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3" name="Line 21"/>
            <p:cNvSpPr>
              <a:spLocks noChangeShapeType="1"/>
            </p:cNvSpPr>
            <p:nvPr/>
          </p:nvSpPr>
          <p:spPr bwMode="auto">
            <a:xfrm flipH="1" flipV="1">
              <a:off x="3851275" y="1341438"/>
              <a:ext cx="360363" cy="4318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tr-TR"/>
            </a:p>
          </p:txBody>
        </p:sp>
        <p:sp>
          <p:nvSpPr>
            <p:cNvPr id="84" name="Line 22"/>
            <p:cNvSpPr>
              <a:spLocks noChangeShapeType="1"/>
            </p:cNvSpPr>
            <p:nvPr/>
          </p:nvSpPr>
          <p:spPr bwMode="auto">
            <a:xfrm flipH="1" flipV="1">
              <a:off x="3419475" y="1412875"/>
              <a:ext cx="720725" cy="360363"/>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5" name="Line 23"/>
            <p:cNvSpPr>
              <a:spLocks noChangeShapeType="1"/>
            </p:cNvSpPr>
            <p:nvPr/>
          </p:nvSpPr>
          <p:spPr bwMode="auto">
            <a:xfrm>
              <a:off x="4859338" y="5084763"/>
              <a:ext cx="1008062" cy="504825"/>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6" name="Line 24"/>
            <p:cNvSpPr>
              <a:spLocks noChangeShapeType="1"/>
            </p:cNvSpPr>
            <p:nvPr/>
          </p:nvSpPr>
          <p:spPr bwMode="auto">
            <a:xfrm flipV="1">
              <a:off x="4932363" y="3933825"/>
              <a:ext cx="719137" cy="790575"/>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7" name="Line 25"/>
            <p:cNvSpPr>
              <a:spLocks noChangeShapeType="1"/>
            </p:cNvSpPr>
            <p:nvPr/>
          </p:nvSpPr>
          <p:spPr bwMode="auto">
            <a:xfrm flipH="1" flipV="1">
              <a:off x="3348038" y="4076700"/>
              <a:ext cx="647700" cy="720725"/>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8" name="Line 26"/>
            <p:cNvSpPr>
              <a:spLocks noChangeShapeType="1"/>
            </p:cNvSpPr>
            <p:nvPr/>
          </p:nvSpPr>
          <p:spPr bwMode="auto">
            <a:xfrm flipH="1" flipV="1">
              <a:off x="2987675" y="4652963"/>
              <a:ext cx="936625" cy="360362"/>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89" name="Line 27"/>
            <p:cNvSpPr>
              <a:spLocks noChangeShapeType="1"/>
            </p:cNvSpPr>
            <p:nvPr/>
          </p:nvSpPr>
          <p:spPr bwMode="auto">
            <a:xfrm flipH="1">
              <a:off x="3132138" y="5157788"/>
              <a:ext cx="792162" cy="215900"/>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90" name="Line 28"/>
            <p:cNvSpPr>
              <a:spLocks noChangeShapeType="1"/>
            </p:cNvSpPr>
            <p:nvPr/>
          </p:nvSpPr>
          <p:spPr bwMode="auto">
            <a:xfrm>
              <a:off x="5003800" y="5013325"/>
              <a:ext cx="1008063" cy="144463"/>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91" name="Line 29"/>
            <p:cNvSpPr>
              <a:spLocks noChangeShapeType="1"/>
            </p:cNvSpPr>
            <p:nvPr/>
          </p:nvSpPr>
          <p:spPr bwMode="auto">
            <a:xfrm flipV="1">
              <a:off x="4859338" y="4437063"/>
              <a:ext cx="1152525" cy="431800"/>
            </a:xfrm>
            <a:prstGeom prst="line">
              <a:avLst/>
            </a:prstGeom>
            <a:noFill/>
            <a:ln w="9525">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92" name="Text Box 30"/>
            <p:cNvSpPr txBox="1">
              <a:spLocks noChangeArrowheads="1"/>
            </p:cNvSpPr>
            <p:nvPr/>
          </p:nvSpPr>
          <p:spPr bwMode="auto">
            <a:xfrm>
              <a:off x="3930650" y="3592513"/>
              <a:ext cx="857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dirty="0" err="1"/>
                <a:t>Primer</a:t>
              </a:r>
              <a:endParaRPr lang="tr-TR" dirty="0"/>
            </a:p>
            <a:p>
              <a:pPr eaLnBrk="1" hangingPunct="1"/>
              <a:r>
                <a:rPr lang="tr-TR" dirty="0"/>
                <a:t>Demet</a:t>
              </a:r>
            </a:p>
          </p:txBody>
        </p:sp>
        <p:sp>
          <p:nvSpPr>
            <p:cNvPr id="93" name="Text Box 31"/>
            <p:cNvSpPr txBox="1">
              <a:spLocks noChangeArrowheads="1"/>
            </p:cNvSpPr>
            <p:nvPr/>
          </p:nvSpPr>
          <p:spPr bwMode="auto">
            <a:xfrm>
              <a:off x="5664331" y="4608274"/>
              <a:ext cx="14558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i="1" dirty="0">
                  <a:latin typeface="Calibri" pitchFamily="34" charset="0"/>
                  <a:cs typeface="Calibri" pitchFamily="34" charset="0"/>
                </a:rPr>
                <a:t>Saçılan Işınlar</a:t>
              </a:r>
            </a:p>
          </p:txBody>
        </p:sp>
        <p:sp>
          <p:nvSpPr>
            <p:cNvPr id="94" name="Text Box 32"/>
            <p:cNvSpPr txBox="1">
              <a:spLocks noChangeArrowheads="1"/>
            </p:cNvSpPr>
            <p:nvPr/>
          </p:nvSpPr>
          <p:spPr bwMode="auto">
            <a:xfrm>
              <a:off x="4910066" y="2452172"/>
              <a:ext cx="2305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eaLnBrk="1" hangingPunct="1"/>
              <a:r>
                <a:rPr lang="tr-TR" i="1" dirty="0">
                  <a:latin typeface="Calibri" pitchFamily="34" charset="0"/>
                  <a:cs typeface="Calibri" pitchFamily="34" charset="0"/>
                </a:rPr>
                <a:t>Tüp Sızıntı Radyasyonu</a:t>
              </a:r>
            </a:p>
          </p:txBody>
        </p:sp>
      </p:grpSp>
    </p:spTree>
    <p:extLst>
      <p:ext uri="{BB962C8B-B14F-4D97-AF65-F5344CB8AC3E}">
        <p14:creationId xmlns:p14="http://schemas.microsoft.com/office/powerpoint/2010/main" val="77130832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500"/>
                                        <p:tgtEl>
                                          <p:spTgt spid="10"/>
                                        </p:tgtEl>
                                      </p:cBhvr>
                                    </p:animEffect>
                                  </p:childTnLst>
                                </p:cTn>
                              </p:par>
                            </p:childTnLst>
                          </p:cTn>
                        </p:par>
                        <p:par>
                          <p:cTn id="17" fill="hold">
                            <p:stCondLst>
                              <p:cond delay="1000"/>
                            </p:stCondLst>
                            <p:childTnLst>
                              <p:par>
                                <p:cTn id="18" presetID="6" presetClass="entr" presetSubtype="16" fill="hold" nodeType="after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circle(in)">
                                      <p:cBhvr>
                                        <p:cTn id="2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9" grpId="0" animBg="1"/>
      <p:bldP spid="10" grpId="0" animBg="1"/>
      <p:bldP spid="11"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9"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10"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HASTANIN BOYUTU</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11"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13"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4" name="Group 9"/>
          <p:cNvGrpSpPr>
            <a:grpSpLocks/>
          </p:cNvGrpSpPr>
          <p:nvPr/>
        </p:nvGrpSpPr>
        <p:grpSpPr bwMode="auto">
          <a:xfrm>
            <a:off x="323850" y="1555750"/>
            <a:ext cx="1482725" cy="1482725"/>
            <a:chOff x="1710" y="1035"/>
            <a:chExt cx="2316" cy="2316"/>
          </a:xfrm>
        </p:grpSpPr>
        <p:grpSp>
          <p:nvGrpSpPr>
            <p:cNvPr id="15" name="Group 10"/>
            <p:cNvGrpSpPr>
              <a:grpSpLocks/>
            </p:cNvGrpSpPr>
            <p:nvPr/>
          </p:nvGrpSpPr>
          <p:grpSpPr bwMode="auto">
            <a:xfrm rot="3600000">
              <a:off x="1710" y="1035"/>
              <a:ext cx="2316" cy="2316"/>
              <a:chOff x="1710" y="1035"/>
              <a:chExt cx="2316" cy="2316"/>
            </a:xfrm>
          </p:grpSpPr>
          <p:sp>
            <p:nvSpPr>
              <p:cNvPr id="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6" name="Group 14"/>
            <p:cNvGrpSpPr>
              <a:grpSpLocks/>
            </p:cNvGrpSpPr>
            <p:nvPr/>
          </p:nvGrpSpPr>
          <p:grpSpPr bwMode="auto">
            <a:xfrm rot="7200000">
              <a:off x="2059" y="1386"/>
              <a:ext cx="1616" cy="1614"/>
              <a:chOff x="2060" y="1387"/>
              <a:chExt cx="1616" cy="1614"/>
            </a:xfrm>
          </p:grpSpPr>
          <p:sp>
            <p:nvSpPr>
              <p:cNvPr id="1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08140" y="1974366"/>
            <a:ext cx="6092960" cy="347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632575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9" grpId="0" animBg="1"/>
      <p:bldP spid="10" grpId="0" animBg="1"/>
      <p:bldP spid="11"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4"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KORUYUCU BARİYERLER</a:t>
            </a:r>
          </a:p>
        </p:txBody>
      </p:sp>
      <p:sp>
        <p:nvSpPr>
          <p:cNvPr id="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8"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9" name="Group 9"/>
          <p:cNvGrpSpPr>
            <a:grpSpLocks/>
          </p:cNvGrpSpPr>
          <p:nvPr/>
        </p:nvGrpSpPr>
        <p:grpSpPr bwMode="auto">
          <a:xfrm>
            <a:off x="323850" y="1555750"/>
            <a:ext cx="1482725" cy="1482725"/>
            <a:chOff x="1710" y="1035"/>
            <a:chExt cx="2316" cy="2316"/>
          </a:xfrm>
        </p:grpSpPr>
        <p:grpSp>
          <p:nvGrpSpPr>
            <p:cNvPr id="10" name="Group 10"/>
            <p:cNvGrpSpPr>
              <a:grpSpLocks/>
            </p:cNvGrpSpPr>
            <p:nvPr/>
          </p:nvGrpSpPr>
          <p:grpSpPr bwMode="auto">
            <a:xfrm rot="3600000">
              <a:off x="1710" y="1035"/>
              <a:ext cx="2316" cy="2316"/>
              <a:chOff x="1710" y="1035"/>
              <a:chExt cx="2316" cy="2316"/>
            </a:xfrm>
          </p:grpSpPr>
          <p:sp>
            <p:nvSpPr>
              <p:cNvPr id="15"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6"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7"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1" name="Group 14"/>
            <p:cNvGrpSpPr>
              <a:grpSpLocks/>
            </p:cNvGrpSpPr>
            <p:nvPr/>
          </p:nvGrpSpPr>
          <p:grpSpPr bwMode="auto">
            <a:xfrm rot="7200000">
              <a:off x="2059" y="1386"/>
              <a:ext cx="1616" cy="1614"/>
              <a:chOff x="2060" y="1387"/>
              <a:chExt cx="1616" cy="1614"/>
            </a:xfrm>
          </p:grpSpPr>
          <p:sp>
            <p:nvSpPr>
              <p:cNvPr id="12"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3"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4"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1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19" name="10 Resim" descr="kgozluk1.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519380" y="1979411"/>
            <a:ext cx="2119313" cy="233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57474" y="1916113"/>
            <a:ext cx="1982657" cy="3449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7" descr="thyroid collars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72823" y="1979411"/>
            <a:ext cx="1345206" cy="1582496"/>
          </a:xfrm>
          <a:prstGeom prst="rect">
            <a:avLst/>
          </a:prstGeom>
          <a:solidFill>
            <a:srgbClr val="FF3399"/>
          </a:solidFill>
          <a:ln w="12700">
            <a:noFill/>
            <a:miter lim="800000"/>
            <a:headEnd/>
            <a:tailEnd/>
          </a:ln>
        </p:spPr>
      </p:pic>
      <p:pic>
        <p:nvPicPr>
          <p:cNvPr id="22" name="Picture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62190" y="3640929"/>
            <a:ext cx="1366470" cy="1724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071499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500"/>
                                        <p:tgtEl>
                                          <p:spTgt spid="4"/>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5"/>
                                        </p:tgtEl>
                                        <p:attrNameLst>
                                          <p:attrName>style.visibility</p:attrName>
                                        </p:attrNameLst>
                                      </p:cBhvr>
                                      <p:to>
                                        <p:strVal val="visible"/>
                                      </p:to>
                                    </p:set>
                                    <p:animEffect transition="in" filter="wipe(left)">
                                      <p:cBhvr>
                                        <p:cTn id="1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4" grpId="0" animBg="1"/>
      <p:bldP spid="5" grpId="0" animBg="1"/>
      <p:bldP spid="7"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9" name="Rectangle 11"/>
          <p:cNvSpPr>
            <a:spLocks noChangeArrowheads="1"/>
          </p:cNvSpPr>
          <p:nvPr/>
        </p:nvSpPr>
        <p:spPr bwMode="gray">
          <a:xfrm>
            <a:off x="4862" y="1367759"/>
            <a:ext cx="9139138"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KORUYUCU BARİYERLER</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10" name="Grup 9"/>
          <p:cNvGrpSpPr/>
          <p:nvPr/>
        </p:nvGrpSpPr>
        <p:grpSpPr>
          <a:xfrm>
            <a:off x="6247949" y="1881059"/>
            <a:ext cx="2880000" cy="4500000"/>
            <a:chOff x="6096000" y="449263"/>
            <a:chExt cx="2743200" cy="4495800"/>
          </a:xfrm>
        </p:grpSpPr>
        <p:sp>
          <p:nvSpPr>
            <p:cNvPr id="11" name="Rectangle 4" descr="50%"/>
            <p:cNvSpPr>
              <a:spLocks noChangeArrowheads="1"/>
            </p:cNvSpPr>
            <p:nvPr/>
          </p:nvSpPr>
          <p:spPr bwMode="auto">
            <a:xfrm rot="1135942">
              <a:off x="6832600" y="1028700"/>
              <a:ext cx="101600" cy="901700"/>
            </a:xfrm>
            <a:prstGeom prst="rect">
              <a:avLst/>
            </a:prstGeom>
            <a:pattFill prst="pct50">
              <a:fgClr>
                <a:srgbClr val="000000"/>
              </a:fgClr>
              <a:bgClr>
                <a:srgbClr val="FFFFFF"/>
              </a:bgClr>
            </a:pattFill>
            <a:ln w="9525">
              <a:pattFill prst="horzBrick">
                <a:fgClr>
                  <a:srgbClr val="FFFFFF"/>
                </a:fgClr>
                <a:bgClr>
                  <a:srgbClr val="FFFFFF"/>
                </a:bgClr>
              </a:pattFill>
              <a:miter lim="800000"/>
              <a:headEnd/>
              <a:tailEnd/>
            </a:ln>
          </p:spPr>
          <p:txBody>
            <a:bodyPr/>
            <a:lstStyle/>
            <a:p>
              <a:endParaRPr lang="en-US"/>
            </a:p>
          </p:txBody>
        </p:sp>
        <p:sp>
          <p:nvSpPr>
            <p:cNvPr id="13" name="AutoShape 5"/>
            <p:cNvSpPr>
              <a:spLocks noChangeArrowheads="1"/>
            </p:cNvSpPr>
            <p:nvPr/>
          </p:nvSpPr>
          <p:spPr bwMode="auto">
            <a:xfrm>
              <a:off x="7696200" y="3286125"/>
              <a:ext cx="369888" cy="309563"/>
            </a:xfrm>
            <a:custGeom>
              <a:avLst/>
              <a:gdLst>
                <a:gd name="T0" fmla="*/ 1625277968 w 21600"/>
                <a:gd name="T1" fmla="*/ 455623487 h 21600"/>
                <a:gd name="T2" fmla="*/ 928729524 w 21600"/>
                <a:gd name="T3" fmla="*/ 911244222 h 21600"/>
                <a:gd name="T4" fmla="*/ 232182655 w 21600"/>
                <a:gd name="T5" fmla="*/ 455623487 h 21600"/>
                <a:gd name="T6" fmla="*/ 928729524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4" name="Oval 6"/>
            <p:cNvSpPr>
              <a:spLocks noChangeArrowheads="1"/>
            </p:cNvSpPr>
            <p:nvPr/>
          </p:nvSpPr>
          <p:spPr bwMode="auto">
            <a:xfrm>
              <a:off x="7696200" y="3462338"/>
              <a:ext cx="369888" cy="400050"/>
            </a:xfrm>
            <a:prstGeom prst="ellipse">
              <a:avLst/>
            </a:pr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5" name="Oval 7"/>
            <p:cNvSpPr>
              <a:spLocks noChangeArrowheads="1"/>
            </p:cNvSpPr>
            <p:nvPr/>
          </p:nvSpPr>
          <p:spPr bwMode="auto">
            <a:xfrm>
              <a:off x="7862888" y="3552825"/>
              <a:ext cx="41275" cy="4286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6" name="AutoShape 8"/>
            <p:cNvSpPr>
              <a:spLocks noChangeArrowheads="1"/>
            </p:cNvSpPr>
            <p:nvPr/>
          </p:nvSpPr>
          <p:spPr bwMode="auto">
            <a:xfrm flipV="1">
              <a:off x="7724775" y="2949575"/>
              <a:ext cx="333375" cy="357188"/>
            </a:xfrm>
            <a:prstGeom prst="flowChartManualOperation">
              <a:avLst/>
            </a:prstGeom>
            <a:gradFill rotWithShape="0">
              <a:gsLst>
                <a:gs pos="0">
                  <a:srgbClr val="EAEAEA"/>
                </a:gs>
                <a:gs pos="50000">
                  <a:srgbClr val="9B9B9B"/>
                </a:gs>
                <a:gs pos="100000">
                  <a:srgbClr val="EAEAEA"/>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7" name="Freeform 9"/>
            <p:cNvSpPr>
              <a:spLocks/>
            </p:cNvSpPr>
            <p:nvPr/>
          </p:nvSpPr>
          <p:spPr bwMode="auto">
            <a:xfrm>
              <a:off x="7227888" y="1995488"/>
              <a:ext cx="1611312" cy="2057400"/>
            </a:xfrm>
            <a:custGeom>
              <a:avLst/>
              <a:gdLst>
                <a:gd name="T0" fmla="*/ 2147483647 w 1744"/>
                <a:gd name="T1" fmla="*/ 2147483647 h 2208"/>
                <a:gd name="T2" fmla="*/ 2147483647 w 1744"/>
                <a:gd name="T3" fmla="*/ 2147483647 h 2208"/>
                <a:gd name="T4" fmla="*/ 2147483647 w 1744"/>
                <a:gd name="T5" fmla="*/ 2147483647 h 2208"/>
                <a:gd name="T6" fmla="*/ 2147483647 w 1744"/>
                <a:gd name="T7" fmla="*/ 2147483647 h 2208"/>
                <a:gd name="T8" fmla="*/ 2147483647 w 1744"/>
                <a:gd name="T9" fmla="*/ 2147483647 h 2208"/>
                <a:gd name="T10" fmla="*/ 2147483647 w 1744"/>
                <a:gd name="T11" fmla="*/ 2147483647 h 2208"/>
                <a:gd name="T12" fmla="*/ 2147483647 w 1744"/>
                <a:gd name="T13" fmla="*/ 2147483647 h 2208"/>
                <a:gd name="T14" fmla="*/ 2147483647 w 1744"/>
                <a:gd name="T15" fmla="*/ 2147483647 h 2208"/>
                <a:gd name="T16" fmla="*/ 2147483647 w 1744"/>
                <a:gd name="T17" fmla="*/ 2147483647 h 2208"/>
                <a:gd name="T18" fmla="*/ 2147483647 w 1744"/>
                <a:gd name="T19" fmla="*/ 2147483647 h 2208"/>
                <a:gd name="T20" fmla="*/ 2147483647 w 1744"/>
                <a:gd name="T21" fmla="*/ 2147483647 h 2208"/>
                <a:gd name="T22" fmla="*/ 2147483647 w 1744"/>
                <a:gd name="T23" fmla="*/ 2147483647 h 2208"/>
                <a:gd name="T24" fmla="*/ 2147483647 w 1744"/>
                <a:gd name="T25" fmla="*/ 2147483647 h 2208"/>
                <a:gd name="T26" fmla="*/ 2147483647 w 1744"/>
                <a:gd name="T27" fmla="*/ 2147483647 h 2208"/>
                <a:gd name="T28" fmla="*/ 2147483647 w 1744"/>
                <a:gd name="T29" fmla="*/ 2147483647 h 2208"/>
                <a:gd name="T30" fmla="*/ 2147483647 w 1744"/>
                <a:gd name="T31" fmla="*/ 2147483647 h 2208"/>
                <a:gd name="T32" fmla="*/ 2147483647 w 1744"/>
                <a:gd name="T33" fmla="*/ 2147483647 h 2208"/>
                <a:gd name="T34" fmla="*/ 2147483647 w 1744"/>
                <a:gd name="T35" fmla="*/ 2147483647 h 2208"/>
                <a:gd name="T36" fmla="*/ 2147483647 w 1744"/>
                <a:gd name="T37" fmla="*/ 2147483647 h 2208"/>
                <a:gd name="T38" fmla="*/ 2147483647 w 1744"/>
                <a:gd name="T39" fmla="*/ 2147483647 h 2208"/>
                <a:gd name="T40" fmla="*/ 2147483647 w 1744"/>
                <a:gd name="T41" fmla="*/ 2147483647 h 2208"/>
                <a:gd name="T42" fmla="*/ 2147483647 w 1744"/>
                <a:gd name="T43" fmla="*/ 2147483647 h 22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44"/>
                <a:gd name="T67" fmla="*/ 0 h 2208"/>
                <a:gd name="T68" fmla="*/ 1744 w 1744"/>
                <a:gd name="T69" fmla="*/ 2208 h 22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44" h="2208">
                  <a:moveTo>
                    <a:pt x="16" y="2088"/>
                  </a:moveTo>
                  <a:cubicBezTo>
                    <a:pt x="8" y="1984"/>
                    <a:pt x="0" y="1048"/>
                    <a:pt x="16" y="744"/>
                  </a:cubicBezTo>
                  <a:cubicBezTo>
                    <a:pt x="32" y="440"/>
                    <a:pt x="32" y="376"/>
                    <a:pt x="112" y="264"/>
                  </a:cubicBezTo>
                  <a:cubicBezTo>
                    <a:pt x="192" y="152"/>
                    <a:pt x="344" y="104"/>
                    <a:pt x="496" y="72"/>
                  </a:cubicBezTo>
                  <a:cubicBezTo>
                    <a:pt x="648" y="40"/>
                    <a:pt x="904" y="48"/>
                    <a:pt x="1024" y="72"/>
                  </a:cubicBezTo>
                  <a:cubicBezTo>
                    <a:pt x="1144" y="96"/>
                    <a:pt x="1152" y="152"/>
                    <a:pt x="1216" y="216"/>
                  </a:cubicBezTo>
                  <a:cubicBezTo>
                    <a:pt x="1280" y="280"/>
                    <a:pt x="1352" y="376"/>
                    <a:pt x="1408" y="456"/>
                  </a:cubicBezTo>
                  <a:cubicBezTo>
                    <a:pt x="1464" y="536"/>
                    <a:pt x="1512" y="440"/>
                    <a:pt x="1552" y="696"/>
                  </a:cubicBezTo>
                  <a:cubicBezTo>
                    <a:pt x="1592" y="952"/>
                    <a:pt x="1616" y="1776"/>
                    <a:pt x="1648" y="1992"/>
                  </a:cubicBezTo>
                  <a:cubicBezTo>
                    <a:pt x="1680" y="2208"/>
                    <a:pt x="1744" y="2112"/>
                    <a:pt x="1744" y="1992"/>
                  </a:cubicBezTo>
                  <a:cubicBezTo>
                    <a:pt x="1744" y="1872"/>
                    <a:pt x="1680" y="1512"/>
                    <a:pt x="1648" y="1272"/>
                  </a:cubicBezTo>
                  <a:cubicBezTo>
                    <a:pt x="1616" y="1032"/>
                    <a:pt x="1576" y="688"/>
                    <a:pt x="1552" y="552"/>
                  </a:cubicBezTo>
                  <a:cubicBezTo>
                    <a:pt x="1528" y="416"/>
                    <a:pt x="1560" y="520"/>
                    <a:pt x="1504" y="456"/>
                  </a:cubicBezTo>
                  <a:cubicBezTo>
                    <a:pt x="1448" y="392"/>
                    <a:pt x="1296" y="240"/>
                    <a:pt x="1216" y="168"/>
                  </a:cubicBezTo>
                  <a:cubicBezTo>
                    <a:pt x="1136" y="96"/>
                    <a:pt x="1104" y="48"/>
                    <a:pt x="1024" y="24"/>
                  </a:cubicBezTo>
                  <a:cubicBezTo>
                    <a:pt x="944" y="0"/>
                    <a:pt x="816" y="24"/>
                    <a:pt x="736" y="24"/>
                  </a:cubicBezTo>
                  <a:cubicBezTo>
                    <a:pt x="656" y="24"/>
                    <a:pt x="648" y="0"/>
                    <a:pt x="544" y="24"/>
                  </a:cubicBezTo>
                  <a:cubicBezTo>
                    <a:pt x="440" y="48"/>
                    <a:pt x="200" y="96"/>
                    <a:pt x="112" y="168"/>
                  </a:cubicBezTo>
                  <a:cubicBezTo>
                    <a:pt x="24" y="240"/>
                    <a:pt x="32" y="288"/>
                    <a:pt x="16" y="456"/>
                  </a:cubicBezTo>
                  <a:cubicBezTo>
                    <a:pt x="0" y="624"/>
                    <a:pt x="8" y="1024"/>
                    <a:pt x="16" y="1176"/>
                  </a:cubicBezTo>
                  <a:cubicBezTo>
                    <a:pt x="24" y="1328"/>
                    <a:pt x="56" y="1216"/>
                    <a:pt x="64" y="1368"/>
                  </a:cubicBezTo>
                  <a:cubicBezTo>
                    <a:pt x="72" y="1520"/>
                    <a:pt x="24" y="2192"/>
                    <a:pt x="16" y="2088"/>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8" name="Group 10"/>
            <p:cNvGrpSpPr>
              <a:grpSpLocks/>
            </p:cNvGrpSpPr>
            <p:nvPr/>
          </p:nvGrpSpPr>
          <p:grpSpPr bwMode="auto">
            <a:xfrm>
              <a:off x="7275513" y="2111375"/>
              <a:ext cx="1319212" cy="1062038"/>
              <a:chOff x="2197" y="2968"/>
              <a:chExt cx="1659" cy="1318"/>
            </a:xfrm>
          </p:grpSpPr>
          <p:sp>
            <p:nvSpPr>
              <p:cNvPr id="94" name="Rectangle 11"/>
              <p:cNvSpPr>
                <a:spLocks noChangeArrowheads="1"/>
              </p:cNvSpPr>
              <p:nvPr/>
            </p:nvSpPr>
            <p:spPr bwMode="auto">
              <a:xfrm>
                <a:off x="2249" y="3627"/>
                <a:ext cx="1607" cy="165"/>
              </a:xfrm>
              <a:prstGeom prst="rect">
                <a:avLst/>
              </a:prstGeom>
              <a:solidFill>
                <a:srgbClr val="000000"/>
              </a:solidFill>
              <a:ln w="9525">
                <a:solidFill>
                  <a:srgbClr val="000000"/>
                </a:solidFill>
                <a:miter lim="800000"/>
                <a:headEnd/>
                <a:tailEnd/>
              </a:ln>
            </p:spPr>
            <p:txBody>
              <a:bodyPr wrap="none" anchor="ctr"/>
              <a:lstStyle/>
              <a:p>
                <a:endParaRPr lang="en-US"/>
              </a:p>
            </p:txBody>
          </p:sp>
          <p:sp>
            <p:nvSpPr>
              <p:cNvPr id="95" name="Oval 12"/>
              <p:cNvSpPr>
                <a:spLocks noChangeArrowheads="1"/>
              </p:cNvSpPr>
              <p:nvPr/>
            </p:nvSpPr>
            <p:spPr bwMode="auto">
              <a:xfrm>
                <a:off x="2404" y="2968"/>
                <a:ext cx="1193" cy="659"/>
              </a:xfrm>
              <a:prstGeom prst="ellipse">
                <a:avLst/>
              </a:prstGeom>
              <a:gradFill rotWithShape="0">
                <a:gsLst>
                  <a:gs pos="0">
                    <a:srgbClr val="A98765"/>
                  </a:gs>
                  <a:gs pos="50000">
                    <a:srgbClr val="FFCC99"/>
                  </a:gs>
                  <a:gs pos="100000">
                    <a:srgbClr val="A98765"/>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6" name="Oval 13"/>
              <p:cNvSpPr>
                <a:spLocks noChangeArrowheads="1"/>
              </p:cNvSpPr>
              <p:nvPr/>
            </p:nvSpPr>
            <p:spPr bwMode="auto">
              <a:xfrm>
                <a:off x="3182" y="3133"/>
                <a:ext cx="207"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7" name="Oval 14"/>
              <p:cNvSpPr>
                <a:spLocks noChangeArrowheads="1"/>
              </p:cNvSpPr>
              <p:nvPr/>
            </p:nvSpPr>
            <p:spPr bwMode="auto">
              <a:xfrm>
                <a:off x="2612" y="3133"/>
                <a:ext cx="207"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8" name="Rectangle 15"/>
              <p:cNvSpPr>
                <a:spLocks noChangeArrowheads="1"/>
              </p:cNvSpPr>
              <p:nvPr/>
            </p:nvSpPr>
            <p:spPr bwMode="auto">
              <a:xfrm>
                <a:off x="2197" y="3462"/>
                <a:ext cx="52" cy="824"/>
              </a:xfrm>
              <a:prstGeom prst="rect">
                <a:avLst/>
              </a:prstGeom>
              <a:solidFill>
                <a:srgbClr val="00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20" name="Freeform 16"/>
            <p:cNvSpPr>
              <a:spLocks/>
            </p:cNvSpPr>
            <p:nvPr/>
          </p:nvSpPr>
          <p:spPr bwMode="auto">
            <a:xfrm>
              <a:off x="6286500" y="1631950"/>
              <a:ext cx="900113" cy="739775"/>
            </a:xfrm>
            <a:custGeom>
              <a:avLst/>
              <a:gdLst>
                <a:gd name="T0" fmla="*/ 0 w 997"/>
                <a:gd name="T1" fmla="*/ 2147483647 h 901"/>
                <a:gd name="T2" fmla="*/ 2147483647 w 997"/>
                <a:gd name="T3" fmla="*/ 2147483647 h 901"/>
                <a:gd name="T4" fmla="*/ 2147483647 w 997"/>
                <a:gd name="T5" fmla="*/ 2147483647 h 901"/>
                <a:gd name="T6" fmla="*/ 2147483647 w 997"/>
                <a:gd name="T7" fmla="*/ 2147483647 h 901"/>
                <a:gd name="T8" fmla="*/ 2147483647 w 997"/>
                <a:gd name="T9" fmla="*/ 2147483647 h 901"/>
                <a:gd name="T10" fmla="*/ 2147483647 w 997"/>
                <a:gd name="T11" fmla="*/ 2147483647 h 901"/>
                <a:gd name="T12" fmla="*/ 2147483647 w 997"/>
                <a:gd name="T13" fmla="*/ 2147483647 h 901"/>
                <a:gd name="T14" fmla="*/ 2147483647 w 997"/>
                <a:gd name="T15" fmla="*/ 2147483647 h 901"/>
                <a:gd name="T16" fmla="*/ 2147483647 w 997"/>
                <a:gd name="T17" fmla="*/ 2147483647 h 901"/>
                <a:gd name="T18" fmla="*/ 2147483647 w 997"/>
                <a:gd name="T19" fmla="*/ 2147483647 h 901"/>
                <a:gd name="T20" fmla="*/ 2147483647 w 997"/>
                <a:gd name="T21" fmla="*/ 2147483647 h 901"/>
                <a:gd name="T22" fmla="*/ 2147483647 w 997"/>
                <a:gd name="T23" fmla="*/ 2147483647 h 901"/>
                <a:gd name="T24" fmla="*/ 2147483647 w 997"/>
                <a:gd name="T25" fmla="*/ 2147483647 h 901"/>
                <a:gd name="T26" fmla="*/ 2147483647 w 997"/>
                <a:gd name="T27" fmla="*/ 2147483647 h 901"/>
                <a:gd name="T28" fmla="*/ 2147483647 w 997"/>
                <a:gd name="T29" fmla="*/ 2147483647 h 901"/>
                <a:gd name="T30" fmla="*/ 2147483647 w 997"/>
                <a:gd name="T31" fmla="*/ 2147483647 h 901"/>
                <a:gd name="T32" fmla="*/ 2147483647 w 997"/>
                <a:gd name="T33" fmla="*/ 2147483647 h 901"/>
                <a:gd name="T34" fmla="*/ 2147483647 w 997"/>
                <a:gd name="T35" fmla="*/ 2147483647 h 901"/>
                <a:gd name="T36" fmla="*/ 2147483647 w 997"/>
                <a:gd name="T37" fmla="*/ 2147483647 h 901"/>
                <a:gd name="T38" fmla="*/ 2147483647 w 997"/>
                <a:gd name="T39" fmla="*/ 2147483647 h 901"/>
                <a:gd name="T40" fmla="*/ 2147483647 w 997"/>
                <a:gd name="T41" fmla="*/ 2147483647 h 901"/>
                <a:gd name="T42" fmla="*/ 2147483647 w 997"/>
                <a:gd name="T43" fmla="*/ 2147483647 h 901"/>
                <a:gd name="T44" fmla="*/ 2147483647 w 997"/>
                <a:gd name="T45" fmla="*/ 2147483647 h 901"/>
                <a:gd name="T46" fmla="*/ 2147483647 w 997"/>
                <a:gd name="T47" fmla="*/ 2147483647 h 901"/>
                <a:gd name="T48" fmla="*/ 2147483647 w 997"/>
                <a:gd name="T49" fmla="*/ 2147483647 h 901"/>
                <a:gd name="T50" fmla="*/ 2147483647 w 997"/>
                <a:gd name="T51" fmla="*/ 2147483647 h 901"/>
                <a:gd name="T52" fmla="*/ 2147483647 w 997"/>
                <a:gd name="T53" fmla="*/ 2147483647 h 901"/>
                <a:gd name="T54" fmla="*/ 2147483647 w 997"/>
                <a:gd name="T55" fmla="*/ 2147483647 h 901"/>
                <a:gd name="T56" fmla="*/ 2147483647 w 997"/>
                <a:gd name="T57" fmla="*/ 2147483647 h 901"/>
                <a:gd name="T58" fmla="*/ 2147483647 w 997"/>
                <a:gd name="T59" fmla="*/ 2147483647 h 901"/>
                <a:gd name="T60" fmla="*/ 2147483647 w 997"/>
                <a:gd name="T61" fmla="*/ 2147483647 h 901"/>
                <a:gd name="T62" fmla="*/ 2147483647 w 997"/>
                <a:gd name="T63" fmla="*/ 2147483647 h 901"/>
                <a:gd name="T64" fmla="*/ 2147483647 w 997"/>
                <a:gd name="T65" fmla="*/ 2147483647 h 901"/>
                <a:gd name="T66" fmla="*/ 2147483647 w 997"/>
                <a:gd name="T67" fmla="*/ 2147483647 h 901"/>
                <a:gd name="T68" fmla="*/ 2147483647 w 997"/>
                <a:gd name="T69" fmla="*/ 2147483647 h 901"/>
                <a:gd name="T70" fmla="*/ 2147483647 w 997"/>
                <a:gd name="T71" fmla="*/ 2147483647 h 901"/>
                <a:gd name="T72" fmla="*/ 2147483647 w 997"/>
                <a:gd name="T73" fmla="*/ 2147483647 h 901"/>
                <a:gd name="T74" fmla="*/ 2147483647 w 997"/>
                <a:gd name="T75" fmla="*/ 2147483647 h 901"/>
                <a:gd name="T76" fmla="*/ 2147483647 w 997"/>
                <a:gd name="T77" fmla="*/ 2147483647 h 901"/>
                <a:gd name="T78" fmla="*/ 2147483647 w 997"/>
                <a:gd name="T79" fmla="*/ 2147483647 h 901"/>
                <a:gd name="T80" fmla="*/ 2147483647 w 997"/>
                <a:gd name="T81" fmla="*/ 2147483647 h 901"/>
                <a:gd name="T82" fmla="*/ 2147483647 w 997"/>
                <a:gd name="T83" fmla="*/ 2147483647 h 901"/>
                <a:gd name="T84" fmla="*/ 2147483647 w 997"/>
                <a:gd name="T85" fmla="*/ 2147483647 h 901"/>
                <a:gd name="T86" fmla="*/ 2147483647 w 997"/>
                <a:gd name="T87" fmla="*/ 2147483647 h 901"/>
                <a:gd name="T88" fmla="*/ 2147483647 w 997"/>
                <a:gd name="T89" fmla="*/ 2147483647 h 901"/>
                <a:gd name="T90" fmla="*/ 2147483647 w 997"/>
                <a:gd name="T91" fmla="*/ 2147483647 h 901"/>
                <a:gd name="T92" fmla="*/ 2147483647 w 997"/>
                <a:gd name="T93" fmla="*/ 2147483647 h 901"/>
                <a:gd name="T94" fmla="*/ 2147483647 w 997"/>
                <a:gd name="T95" fmla="*/ 1106936692 h 901"/>
                <a:gd name="T96" fmla="*/ 2147483647 w 997"/>
                <a:gd name="T97" fmla="*/ 2147483647 h 901"/>
                <a:gd name="T98" fmla="*/ 2147483647 w 997"/>
                <a:gd name="T99" fmla="*/ 2147483647 h 9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97"/>
                <a:gd name="T151" fmla="*/ 0 h 901"/>
                <a:gd name="T152" fmla="*/ 997 w 997"/>
                <a:gd name="T153" fmla="*/ 901 h 90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97" h="901">
                  <a:moveTo>
                    <a:pt x="18" y="90"/>
                  </a:moveTo>
                  <a:lnTo>
                    <a:pt x="0" y="145"/>
                  </a:lnTo>
                  <a:lnTo>
                    <a:pt x="0" y="203"/>
                  </a:lnTo>
                  <a:lnTo>
                    <a:pt x="13" y="258"/>
                  </a:lnTo>
                  <a:lnTo>
                    <a:pt x="30" y="306"/>
                  </a:lnTo>
                  <a:lnTo>
                    <a:pt x="48" y="336"/>
                  </a:lnTo>
                  <a:lnTo>
                    <a:pt x="68" y="366"/>
                  </a:lnTo>
                  <a:lnTo>
                    <a:pt x="85" y="394"/>
                  </a:lnTo>
                  <a:lnTo>
                    <a:pt x="103" y="419"/>
                  </a:lnTo>
                  <a:lnTo>
                    <a:pt x="120" y="441"/>
                  </a:lnTo>
                  <a:lnTo>
                    <a:pt x="133" y="459"/>
                  </a:lnTo>
                  <a:lnTo>
                    <a:pt x="143" y="474"/>
                  </a:lnTo>
                  <a:lnTo>
                    <a:pt x="150" y="487"/>
                  </a:lnTo>
                  <a:lnTo>
                    <a:pt x="163" y="517"/>
                  </a:lnTo>
                  <a:lnTo>
                    <a:pt x="178" y="559"/>
                  </a:lnTo>
                  <a:lnTo>
                    <a:pt x="198" y="605"/>
                  </a:lnTo>
                  <a:lnTo>
                    <a:pt x="218" y="637"/>
                  </a:lnTo>
                  <a:lnTo>
                    <a:pt x="238" y="665"/>
                  </a:lnTo>
                  <a:lnTo>
                    <a:pt x="258" y="697"/>
                  </a:lnTo>
                  <a:lnTo>
                    <a:pt x="276" y="725"/>
                  </a:lnTo>
                  <a:lnTo>
                    <a:pt x="288" y="750"/>
                  </a:lnTo>
                  <a:lnTo>
                    <a:pt x="298" y="765"/>
                  </a:lnTo>
                  <a:lnTo>
                    <a:pt x="316" y="788"/>
                  </a:lnTo>
                  <a:lnTo>
                    <a:pt x="338" y="813"/>
                  </a:lnTo>
                  <a:lnTo>
                    <a:pt x="363" y="838"/>
                  </a:lnTo>
                  <a:lnTo>
                    <a:pt x="388" y="863"/>
                  </a:lnTo>
                  <a:lnTo>
                    <a:pt x="411" y="883"/>
                  </a:lnTo>
                  <a:lnTo>
                    <a:pt x="431" y="896"/>
                  </a:lnTo>
                  <a:lnTo>
                    <a:pt x="446" y="901"/>
                  </a:lnTo>
                  <a:lnTo>
                    <a:pt x="461" y="893"/>
                  </a:lnTo>
                  <a:lnTo>
                    <a:pt x="484" y="878"/>
                  </a:lnTo>
                  <a:lnTo>
                    <a:pt x="511" y="855"/>
                  </a:lnTo>
                  <a:lnTo>
                    <a:pt x="544" y="830"/>
                  </a:lnTo>
                  <a:lnTo>
                    <a:pt x="579" y="800"/>
                  </a:lnTo>
                  <a:lnTo>
                    <a:pt x="611" y="773"/>
                  </a:lnTo>
                  <a:lnTo>
                    <a:pt x="641" y="745"/>
                  </a:lnTo>
                  <a:lnTo>
                    <a:pt x="664" y="720"/>
                  </a:lnTo>
                  <a:lnTo>
                    <a:pt x="714" y="662"/>
                  </a:lnTo>
                  <a:lnTo>
                    <a:pt x="767" y="597"/>
                  </a:lnTo>
                  <a:lnTo>
                    <a:pt x="819" y="527"/>
                  </a:lnTo>
                  <a:lnTo>
                    <a:pt x="869" y="459"/>
                  </a:lnTo>
                  <a:lnTo>
                    <a:pt x="917" y="394"/>
                  </a:lnTo>
                  <a:lnTo>
                    <a:pt x="952" y="339"/>
                  </a:lnTo>
                  <a:lnTo>
                    <a:pt x="980" y="296"/>
                  </a:lnTo>
                  <a:lnTo>
                    <a:pt x="992" y="271"/>
                  </a:lnTo>
                  <a:lnTo>
                    <a:pt x="997" y="256"/>
                  </a:lnTo>
                  <a:lnTo>
                    <a:pt x="997" y="241"/>
                  </a:lnTo>
                  <a:lnTo>
                    <a:pt x="990" y="228"/>
                  </a:lnTo>
                  <a:lnTo>
                    <a:pt x="977" y="218"/>
                  </a:lnTo>
                  <a:lnTo>
                    <a:pt x="962" y="216"/>
                  </a:lnTo>
                  <a:lnTo>
                    <a:pt x="947" y="216"/>
                  </a:lnTo>
                  <a:lnTo>
                    <a:pt x="935" y="223"/>
                  </a:lnTo>
                  <a:lnTo>
                    <a:pt x="925" y="231"/>
                  </a:lnTo>
                  <a:lnTo>
                    <a:pt x="909" y="241"/>
                  </a:lnTo>
                  <a:lnTo>
                    <a:pt x="884" y="261"/>
                  </a:lnTo>
                  <a:lnTo>
                    <a:pt x="847" y="291"/>
                  </a:lnTo>
                  <a:lnTo>
                    <a:pt x="804" y="323"/>
                  </a:lnTo>
                  <a:lnTo>
                    <a:pt x="762" y="356"/>
                  </a:lnTo>
                  <a:lnTo>
                    <a:pt x="724" y="386"/>
                  </a:lnTo>
                  <a:lnTo>
                    <a:pt x="692" y="411"/>
                  </a:lnTo>
                  <a:lnTo>
                    <a:pt x="674" y="424"/>
                  </a:lnTo>
                  <a:lnTo>
                    <a:pt x="661" y="431"/>
                  </a:lnTo>
                  <a:lnTo>
                    <a:pt x="641" y="444"/>
                  </a:lnTo>
                  <a:lnTo>
                    <a:pt x="619" y="459"/>
                  </a:lnTo>
                  <a:lnTo>
                    <a:pt x="591" y="477"/>
                  </a:lnTo>
                  <a:lnTo>
                    <a:pt x="566" y="497"/>
                  </a:lnTo>
                  <a:lnTo>
                    <a:pt x="541" y="517"/>
                  </a:lnTo>
                  <a:lnTo>
                    <a:pt x="516" y="542"/>
                  </a:lnTo>
                  <a:lnTo>
                    <a:pt x="499" y="567"/>
                  </a:lnTo>
                  <a:lnTo>
                    <a:pt x="481" y="549"/>
                  </a:lnTo>
                  <a:lnTo>
                    <a:pt x="466" y="532"/>
                  </a:lnTo>
                  <a:lnTo>
                    <a:pt x="453" y="512"/>
                  </a:lnTo>
                  <a:lnTo>
                    <a:pt x="446" y="492"/>
                  </a:lnTo>
                  <a:lnTo>
                    <a:pt x="438" y="474"/>
                  </a:lnTo>
                  <a:lnTo>
                    <a:pt x="431" y="451"/>
                  </a:lnTo>
                  <a:lnTo>
                    <a:pt x="423" y="431"/>
                  </a:lnTo>
                  <a:lnTo>
                    <a:pt x="413" y="411"/>
                  </a:lnTo>
                  <a:lnTo>
                    <a:pt x="401" y="386"/>
                  </a:lnTo>
                  <a:lnTo>
                    <a:pt x="386" y="356"/>
                  </a:lnTo>
                  <a:lnTo>
                    <a:pt x="368" y="321"/>
                  </a:lnTo>
                  <a:lnTo>
                    <a:pt x="351" y="286"/>
                  </a:lnTo>
                  <a:lnTo>
                    <a:pt x="336" y="248"/>
                  </a:lnTo>
                  <a:lnTo>
                    <a:pt x="321" y="213"/>
                  </a:lnTo>
                  <a:lnTo>
                    <a:pt x="311" y="180"/>
                  </a:lnTo>
                  <a:lnTo>
                    <a:pt x="306" y="155"/>
                  </a:lnTo>
                  <a:lnTo>
                    <a:pt x="301" y="133"/>
                  </a:lnTo>
                  <a:lnTo>
                    <a:pt x="291" y="110"/>
                  </a:lnTo>
                  <a:lnTo>
                    <a:pt x="278" y="90"/>
                  </a:lnTo>
                  <a:lnTo>
                    <a:pt x="261" y="68"/>
                  </a:lnTo>
                  <a:lnTo>
                    <a:pt x="243" y="50"/>
                  </a:lnTo>
                  <a:lnTo>
                    <a:pt x="225" y="32"/>
                  </a:lnTo>
                  <a:lnTo>
                    <a:pt x="208" y="20"/>
                  </a:lnTo>
                  <a:lnTo>
                    <a:pt x="193" y="10"/>
                  </a:lnTo>
                  <a:lnTo>
                    <a:pt x="175" y="5"/>
                  </a:lnTo>
                  <a:lnTo>
                    <a:pt x="155" y="0"/>
                  </a:lnTo>
                  <a:lnTo>
                    <a:pt x="133" y="2"/>
                  </a:lnTo>
                  <a:lnTo>
                    <a:pt x="110" y="7"/>
                  </a:lnTo>
                  <a:lnTo>
                    <a:pt x="85" y="20"/>
                  </a:lnTo>
                  <a:lnTo>
                    <a:pt x="60" y="35"/>
                  </a:lnTo>
                  <a:lnTo>
                    <a:pt x="38" y="60"/>
                  </a:lnTo>
                  <a:lnTo>
                    <a:pt x="18" y="9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17"/>
            <p:cNvSpPr>
              <a:spLocks/>
            </p:cNvSpPr>
            <p:nvPr/>
          </p:nvSpPr>
          <p:spPr bwMode="auto">
            <a:xfrm>
              <a:off x="6280150" y="1025525"/>
              <a:ext cx="503238" cy="671513"/>
            </a:xfrm>
            <a:custGeom>
              <a:avLst/>
              <a:gdLst>
                <a:gd name="T0" fmla="*/ 2147483647 w 552"/>
                <a:gd name="T1" fmla="*/ 2147483647 h 820"/>
                <a:gd name="T2" fmla="*/ 2147483647 w 552"/>
                <a:gd name="T3" fmla="*/ 2147483647 h 820"/>
                <a:gd name="T4" fmla="*/ 2147483647 w 552"/>
                <a:gd name="T5" fmla="*/ 2147483647 h 820"/>
                <a:gd name="T6" fmla="*/ 2147483647 w 552"/>
                <a:gd name="T7" fmla="*/ 2147483647 h 820"/>
                <a:gd name="T8" fmla="*/ 2147483647 w 552"/>
                <a:gd name="T9" fmla="*/ 2147483647 h 820"/>
                <a:gd name="T10" fmla="*/ 2147483647 w 552"/>
                <a:gd name="T11" fmla="*/ 2147483647 h 820"/>
                <a:gd name="T12" fmla="*/ 2147483647 w 552"/>
                <a:gd name="T13" fmla="*/ 2147483647 h 820"/>
                <a:gd name="T14" fmla="*/ 2147483647 w 552"/>
                <a:gd name="T15" fmla="*/ 2147483647 h 820"/>
                <a:gd name="T16" fmla="*/ 2147483647 w 552"/>
                <a:gd name="T17" fmla="*/ 2147483647 h 820"/>
                <a:gd name="T18" fmla="*/ 2147483647 w 552"/>
                <a:gd name="T19" fmla="*/ 2147483647 h 820"/>
                <a:gd name="T20" fmla="*/ 2147483647 w 552"/>
                <a:gd name="T21" fmla="*/ 2147483647 h 820"/>
                <a:gd name="T22" fmla="*/ 2147483647 w 552"/>
                <a:gd name="T23" fmla="*/ 2147483647 h 820"/>
                <a:gd name="T24" fmla="*/ 2147483647 w 552"/>
                <a:gd name="T25" fmla="*/ 2147483647 h 820"/>
                <a:gd name="T26" fmla="*/ 2147483647 w 552"/>
                <a:gd name="T27" fmla="*/ 2147483647 h 820"/>
                <a:gd name="T28" fmla="*/ 2147483647 w 552"/>
                <a:gd name="T29" fmla="*/ 2147483647 h 820"/>
                <a:gd name="T30" fmla="*/ 2147483647 w 552"/>
                <a:gd name="T31" fmla="*/ 2147483647 h 820"/>
                <a:gd name="T32" fmla="*/ 2147483647 w 552"/>
                <a:gd name="T33" fmla="*/ 2147483647 h 820"/>
                <a:gd name="T34" fmla="*/ 2147483647 w 552"/>
                <a:gd name="T35" fmla="*/ 2147483647 h 820"/>
                <a:gd name="T36" fmla="*/ 2147483647 w 552"/>
                <a:gd name="T37" fmla="*/ 2147483647 h 820"/>
                <a:gd name="T38" fmla="*/ 2147483647 w 552"/>
                <a:gd name="T39" fmla="*/ 2147483647 h 820"/>
                <a:gd name="T40" fmla="*/ 2147483647 w 552"/>
                <a:gd name="T41" fmla="*/ 2147483647 h 820"/>
                <a:gd name="T42" fmla="*/ 2147483647 w 552"/>
                <a:gd name="T43" fmla="*/ 2147483647 h 820"/>
                <a:gd name="T44" fmla="*/ 2147483647 w 552"/>
                <a:gd name="T45" fmla="*/ 2147483647 h 820"/>
                <a:gd name="T46" fmla="*/ 2147483647 w 552"/>
                <a:gd name="T47" fmla="*/ 2147483647 h 820"/>
                <a:gd name="T48" fmla="*/ 2147483647 w 552"/>
                <a:gd name="T49" fmla="*/ 2147483647 h 820"/>
                <a:gd name="T50" fmla="*/ 2147483647 w 552"/>
                <a:gd name="T51" fmla="*/ 2147483647 h 820"/>
                <a:gd name="T52" fmla="*/ 2147483647 w 552"/>
                <a:gd name="T53" fmla="*/ 2147483647 h 820"/>
                <a:gd name="T54" fmla="*/ 2147483647 w 552"/>
                <a:gd name="T55" fmla="*/ 2147483647 h 820"/>
                <a:gd name="T56" fmla="*/ 2147483647 w 552"/>
                <a:gd name="T57" fmla="*/ 2147483647 h 820"/>
                <a:gd name="T58" fmla="*/ 2147483647 w 552"/>
                <a:gd name="T59" fmla="*/ 2147483647 h 820"/>
                <a:gd name="T60" fmla="*/ 2147483647 w 552"/>
                <a:gd name="T61" fmla="*/ 2147483647 h 820"/>
                <a:gd name="T62" fmla="*/ 0 w 552"/>
                <a:gd name="T63" fmla="*/ 2147483647 h 820"/>
                <a:gd name="T64" fmla="*/ 2147483647 w 552"/>
                <a:gd name="T65" fmla="*/ 2147483647 h 820"/>
                <a:gd name="T66" fmla="*/ 2147483647 w 552"/>
                <a:gd name="T67" fmla="*/ 2147483647 h 820"/>
                <a:gd name="T68" fmla="*/ 2147483647 w 552"/>
                <a:gd name="T69" fmla="*/ 2147483647 h 820"/>
                <a:gd name="T70" fmla="*/ 2147483647 w 552"/>
                <a:gd name="T71" fmla="*/ 2147483647 h 820"/>
                <a:gd name="T72" fmla="*/ 2147483647 w 552"/>
                <a:gd name="T73" fmla="*/ 2147483647 h 820"/>
                <a:gd name="T74" fmla="*/ 2147483647 w 552"/>
                <a:gd name="T75" fmla="*/ 2147483647 h 820"/>
                <a:gd name="T76" fmla="*/ 2147483647 w 552"/>
                <a:gd name="T77" fmla="*/ 2147483647 h 820"/>
                <a:gd name="T78" fmla="*/ 2147483647 w 552"/>
                <a:gd name="T79" fmla="*/ 2147483647 h 820"/>
                <a:gd name="T80" fmla="*/ 2147483647 w 552"/>
                <a:gd name="T81" fmla="*/ 2147483647 h 820"/>
                <a:gd name="T82" fmla="*/ 2147483647 w 552"/>
                <a:gd name="T83" fmla="*/ 2147483647 h 820"/>
                <a:gd name="T84" fmla="*/ 2147483647 w 552"/>
                <a:gd name="T85" fmla="*/ 2147483647 h 820"/>
                <a:gd name="T86" fmla="*/ 2147483647 w 552"/>
                <a:gd name="T87" fmla="*/ 2147483647 h 820"/>
                <a:gd name="T88" fmla="*/ 2147483647 w 552"/>
                <a:gd name="T89" fmla="*/ 0 h 820"/>
                <a:gd name="T90" fmla="*/ 2147483647 w 552"/>
                <a:gd name="T91" fmla="*/ 2147483647 h 8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2"/>
                <a:gd name="T139" fmla="*/ 0 h 820"/>
                <a:gd name="T140" fmla="*/ 552 w 552"/>
                <a:gd name="T141" fmla="*/ 820 h 8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2" h="820">
                  <a:moveTo>
                    <a:pt x="429" y="45"/>
                  </a:moveTo>
                  <a:lnTo>
                    <a:pt x="451" y="60"/>
                  </a:lnTo>
                  <a:lnTo>
                    <a:pt x="474" y="77"/>
                  </a:lnTo>
                  <a:lnTo>
                    <a:pt x="497" y="102"/>
                  </a:lnTo>
                  <a:lnTo>
                    <a:pt x="517" y="128"/>
                  </a:lnTo>
                  <a:lnTo>
                    <a:pt x="532" y="155"/>
                  </a:lnTo>
                  <a:lnTo>
                    <a:pt x="544" y="185"/>
                  </a:lnTo>
                  <a:lnTo>
                    <a:pt x="552" y="215"/>
                  </a:lnTo>
                  <a:lnTo>
                    <a:pt x="552" y="245"/>
                  </a:lnTo>
                  <a:lnTo>
                    <a:pt x="544" y="281"/>
                  </a:lnTo>
                  <a:lnTo>
                    <a:pt x="534" y="318"/>
                  </a:lnTo>
                  <a:lnTo>
                    <a:pt x="522" y="353"/>
                  </a:lnTo>
                  <a:lnTo>
                    <a:pt x="519" y="381"/>
                  </a:lnTo>
                  <a:lnTo>
                    <a:pt x="524" y="406"/>
                  </a:lnTo>
                  <a:lnTo>
                    <a:pt x="529" y="431"/>
                  </a:lnTo>
                  <a:lnTo>
                    <a:pt x="534" y="454"/>
                  </a:lnTo>
                  <a:lnTo>
                    <a:pt x="539" y="466"/>
                  </a:lnTo>
                  <a:lnTo>
                    <a:pt x="547" y="481"/>
                  </a:lnTo>
                  <a:lnTo>
                    <a:pt x="547" y="494"/>
                  </a:lnTo>
                  <a:lnTo>
                    <a:pt x="542" y="501"/>
                  </a:lnTo>
                  <a:lnTo>
                    <a:pt x="529" y="506"/>
                  </a:lnTo>
                  <a:lnTo>
                    <a:pt x="514" y="506"/>
                  </a:lnTo>
                  <a:lnTo>
                    <a:pt x="502" y="506"/>
                  </a:lnTo>
                  <a:lnTo>
                    <a:pt x="494" y="509"/>
                  </a:lnTo>
                  <a:lnTo>
                    <a:pt x="492" y="519"/>
                  </a:lnTo>
                  <a:lnTo>
                    <a:pt x="494" y="529"/>
                  </a:lnTo>
                  <a:lnTo>
                    <a:pt x="494" y="539"/>
                  </a:lnTo>
                  <a:lnTo>
                    <a:pt x="489" y="549"/>
                  </a:lnTo>
                  <a:lnTo>
                    <a:pt x="477" y="554"/>
                  </a:lnTo>
                  <a:lnTo>
                    <a:pt x="479" y="562"/>
                  </a:lnTo>
                  <a:lnTo>
                    <a:pt x="477" y="569"/>
                  </a:lnTo>
                  <a:lnTo>
                    <a:pt x="474" y="574"/>
                  </a:lnTo>
                  <a:lnTo>
                    <a:pt x="467" y="579"/>
                  </a:lnTo>
                  <a:lnTo>
                    <a:pt x="456" y="584"/>
                  </a:lnTo>
                  <a:lnTo>
                    <a:pt x="451" y="592"/>
                  </a:lnTo>
                  <a:lnTo>
                    <a:pt x="449" y="599"/>
                  </a:lnTo>
                  <a:lnTo>
                    <a:pt x="449" y="607"/>
                  </a:lnTo>
                  <a:lnTo>
                    <a:pt x="449" y="617"/>
                  </a:lnTo>
                  <a:lnTo>
                    <a:pt x="444" y="629"/>
                  </a:lnTo>
                  <a:lnTo>
                    <a:pt x="439" y="642"/>
                  </a:lnTo>
                  <a:lnTo>
                    <a:pt x="429" y="652"/>
                  </a:lnTo>
                  <a:lnTo>
                    <a:pt x="416" y="660"/>
                  </a:lnTo>
                  <a:lnTo>
                    <a:pt x="401" y="662"/>
                  </a:lnTo>
                  <a:lnTo>
                    <a:pt x="381" y="662"/>
                  </a:lnTo>
                  <a:lnTo>
                    <a:pt x="359" y="652"/>
                  </a:lnTo>
                  <a:lnTo>
                    <a:pt x="346" y="647"/>
                  </a:lnTo>
                  <a:lnTo>
                    <a:pt x="334" y="642"/>
                  </a:lnTo>
                  <a:lnTo>
                    <a:pt x="321" y="637"/>
                  </a:lnTo>
                  <a:lnTo>
                    <a:pt x="316" y="639"/>
                  </a:lnTo>
                  <a:lnTo>
                    <a:pt x="304" y="662"/>
                  </a:lnTo>
                  <a:lnTo>
                    <a:pt x="284" y="687"/>
                  </a:lnTo>
                  <a:lnTo>
                    <a:pt x="264" y="717"/>
                  </a:lnTo>
                  <a:lnTo>
                    <a:pt x="239" y="745"/>
                  </a:lnTo>
                  <a:lnTo>
                    <a:pt x="213" y="772"/>
                  </a:lnTo>
                  <a:lnTo>
                    <a:pt x="186" y="795"/>
                  </a:lnTo>
                  <a:lnTo>
                    <a:pt x="158" y="813"/>
                  </a:lnTo>
                  <a:lnTo>
                    <a:pt x="131" y="820"/>
                  </a:lnTo>
                  <a:lnTo>
                    <a:pt x="103" y="820"/>
                  </a:lnTo>
                  <a:lnTo>
                    <a:pt x="76" y="815"/>
                  </a:lnTo>
                  <a:lnTo>
                    <a:pt x="53" y="803"/>
                  </a:lnTo>
                  <a:lnTo>
                    <a:pt x="33" y="787"/>
                  </a:lnTo>
                  <a:lnTo>
                    <a:pt x="16" y="767"/>
                  </a:lnTo>
                  <a:lnTo>
                    <a:pt x="5" y="745"/>
                  </a:lnTo>
                  <a:lnTo>
                    <a:pt x="0" y="725"/>
                  </a:lnTo>
                  <a:lnTo>
                    <a:pt x="3" y="702"/>
                  </a:lnTo>
                  <a:lnTo>
                    <a:pt x="10" y="677"/>
                  </a:lnTo>
                  <a:lnTo>
                    <a:pt x="23" y="649"/>
                  </a:lnTo>
                  <a:lnTo>
                    <a:pt x="33" y="617"/>
                  </a:lnTo>
                  <a:lnTo>
                    <a:pt x="46" y="584"/>
                  </a:lnTo>
                  <a:lnTo>
                    <a:pt x="56" y="554"/>
                  </a:lnTo>
                  <a:lnTo>
                    <a:pt x="66" y="527"/>
                  </a:lnTo>
                  <a:lnTo>
                    <a:pt x="73" y="506"/>
                  </a:lnTo>
                  <a:lnTo>
                    <a:pt x="78" y="494"/>
                  </a:lnTo>
                  <a:lnTo>
                    <a:pt x="88" y="449"/>
                  </a:lnTo>
                  <a:lnTo>
                    <a:pt x="83" y="394"/>
                  </a:lnTo>
                  <a:lnTo>
                    <a:pt x="73" y="336"/>
                  </a:lnTo>
                  <a:lnTo>
                    <a:pt x="61" y="293"/>
                  </a:lnTo>
                  <a:lnTo>
                    <a:pt x="56" y="273"/>
                  </a:lnTo>
                  <a:lnTo>
                    <a:pt x="58" y="248"/>
                  </a:lnTo>
                  <a:lnTo>
                    <a:pt x="63" y="215"/>
                  </a:lnTo>
                  <a:lnTo>
                    <a:pt x="73" y="180"/>
                  </a:lnTo>
                  <a:lnTo>
                    <a:pt x="86" y="145"/>
                  </a:lnTo>
                  <a:lnTo>
                    <a:pt x="103" y="113"/>
                  </a:lnTo>
                  <a:lnTo>
                    <a:pt x="123" y="82"/>
                  </a:lnTo>
                  <a:lnTo>
                    <a:pt x="148" y="60"/>
                  </a:lnTo>
                  <a:lnTo>
                    <a:pt x="181" y="37"/>
                  </a:lnTo>
                  <a:lnTo>
                    <a:pt x="211" y="20"/>
                  </a:lnTo>
                  <a:lnTo>
                    <a:pt x="241" y="7"/>
                  </a:lnTo>
                  <a:lnTo>
                    <a:pt x="271" y="0"/>
                  </a:lnTo>
                  <a:lnTo>
                    <a:pt x="306" y="0"/>
                  </a:lnTo>
                  <a:lnTo>
                    <a:pt x="341" y="7"/>
                  </a:lnTo>
                  <a:lnTo>
                    <a:pt x="381" y="22"/>
                  </a:lnTo>
                  <a:lnTo>
                    <a:pt x="429" y="45"/>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18"/>
            <p:cNvSpPr>
              <a:spLocks/>
            </p:cNvSpPr>
            <p:nvPr/>
          </p:nvSpPr>
          <p:spPr bwMode="auto">
            <a:xfrm>
              <a:off x="6391275" y="1557338"/>
              <a:ext cx="55563" cy="50800"/>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2147483647 h 63"/>
                <a:gd name="T10" fmla="*/ 2147483647 w 62"/>
                <a:gd name="T11" fmla="*/ 2147483647 h 63"/>
                <a:gd name="T12" fmla="*/ 2147483647 w 62"/>
                <a:gd name="T13" fmla="*/ 2147483647 h 63"/>
                <a:gd name="T14" fmla="*/ 2147483647 w 62"/>
                <a:gd name="T15" fmla="*/ 2147483647 h 63"/>
                <a:gd name="T16" fmla="*/ 2147483647 w 62"/>
                <a:gd name="T17" fmla="*/ 0 h 63"/>
                <a:gd name="T18" fmla="*/ 2147483647 w 62"/>
                <a:gd name="T19" fmla="*/ 0 h 63"/>
                <a:gd name="T20" fmla="*/ 2147483647 w 62"/>
                <a:gd name="T21" fmla="*/ 1572831724 h 63"/>
                <a:gd name="T22" fmla="*/ 2147483647 w 62"/>
                <a:gd name="T23" fmla="*/ 2147483647 h 63"/>
                <a:gd name="T24" fmla="*/ 0 w 62"/>
                <a:gd name="T25" fmla="*/ 2147483647 h 63"/>
                <a:gd name="T26" fmla="*/ 0 w 62"/>
                <a:gd name="T27" fmla="*/ 2147483647 h 63"/>
                <a:gd name="T28" fmla="*/ 1439216220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20" y="61"/>
                  </a:moveTo>
                  <a:lnTo>
                    <a:pt x="32" y="63"/>
                  </a:lnTo>
                  <a:lnTo>
                    <a:pt x="45" y="61"/>
                  </a:lnTo>
                  <a:lnTo>
                    <a:pt x="55" y="53"/>
                  </a:lnTo>
                  <a:lnTo>
                    <a:pt x="60" y="41"/>
                  </a:lnTo>
                  <a:lnTo>
                    <a:pt x="62" y="28"/>
                  </a:lnTo>
                  <a:lnTo>
                    <a:pt x="57" y="18"/>
                  </a:lnTo>
                  <a:lnTo>
                    <a:pt x="50" y="8"/>
                  </a:lnTo>
                  <a:lnTo>
                    <a:pt x="40" y="0"/>
                  </a:lnTo>
                  <a:lnTo>
                    <a:pt x="27" y="0"/>
                  </a:lnTo>
                  <a:lnTo>
                    <a:pt x="17" y="3"/>
                  </a:lnTo>
                  <a:lnTo>
                    <a:pt x="7" y="11"/>
                  </a:lnTo>
                  <a:lnTo>
                    <a:pt x="0" y="21"/>
                  </a:lnTo>
                  <a:lnTo>
                    <a:pt x="0" y="33"/>
                  </a:lnTo>
                  <a:lnTo>
                    <a:pt x="2" y="46"/>
                  </a:lnTo>
                  <a:lnTo>
                    <a:pt x="10" y="56"/>
                  </a:lnTo>
                  <a:lnTo>
                    <a:pt x="20" y="61"/>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19"/>
            <p:cNvSpPr>
              <a:spLocks/>
            </p:cNvSpPr>
            <p:nvPr/>
          </p:nvSpPr>
          <p:spPr bwMode="auto">
            <a:xfrm>
              <a:off x="6400800" y="1168400"/>
              <a:ext cx="55563" cy="50800"/>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2147483647 h 63"/>
                <a:gd name="T10" fmla="*/ 2147483647 w 62"/>
                <a:gd name="T11" fmla="*/ 2147483647 h 63"/>
                <a:gd name="T12" fmla="*/ 2147483647 w 62"/>
                <a:gd name="T13" fmla="*/ 2147483647 h 63"/>
                <a:gd name="T14" fmla="*/ 2147483647 w 62"/>
                <a:gd name="T15" fmla="*/ 2147483647 h 63"/>
                <a:gd name="T16" fmla="*/ 2147483647 w 62"/>
                <a:gd name="T17" fmla="*/ 0 h 63"/>
                <a:gd name="T18" fmla="*/ 2147483647 w 62"/>
                <a:gd name="T19" fmla="*/ 0 h 63"/>
                <a:gd name="T20" fmla="*/ 2147483647 w 62"/>
                <a:gd name="T21" fmla="*/ 1572831724 h 63"/>
                <a:gd name="T22" fmla="*/ 2147483647 w 62"/>
                <a:gd name="T23" fmla="*/ 2147483647 h 63"/>
                <a:gd name="T24" fmla="*/ 1439216220 w 62"/>
                <a:gd name="T25" fmla="*/ 2147483647 h 63"/>
                <a:gd name="T26" fmla="*/ 0 w 62"/>
                <a:gd name="T27" fmla="*/ 2147483647 h 63"/>
                <a:gd name="T28" fmla="*/ 2147483647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22" y="60"/>
                  </a:moveTo>
                  <a:lnTo>
                    <a:pt x="35" y="63"/>
                  </a:lnTo>
                  <a:lnTo>
                    <a:pt x="47" y="58"/>
                  </a:lnTo>
                  <a:lnTo>
                    <a:pt x="57" y="50"/>
                  </a:lnTo>
                  <a:lnTo>
                    <a:pt x="62" y="40"/>
                  </a:lnTo>
                  <a:lnTo>
                    <a:pt x="62" y="28"/>
                  </a:lnTo>
                  <a:lnTo>
                    <a:pt x="60" y="15"/>
                  </a:lnTo>
                  <a:lnTo>
                    <a:pt x="52" y="5"/>
                  </a:lnTo>
                  <a:lnTo>
                    <a:pt x="42" y="0"/>
                  </a:lnTo>
                  <a:lnTo>
                    <a:pt x="30" y="0"/>
                  </a:lnTo>
                  <a:lnTo>
                    <a:pt x="17" y="3"/>
                  </a:lnTo>
                  <a:lnTo>
                    <a:pt x="7" y="10"/>
                  </a:lnTo>
                  <a:lnTo>
                    <a:pt x="2" y="20"/>
                  </a:lnTo>
                  <a:lnTo>
                    <a:pt x="0" y="33"/>
                  </a:lnTo>
                  <a:lnTo>
                    <a:pt x="5" y="45"/>
                  </a:lnTo>
                  <a:lnTo>
                    <a:pt x="12" y="55"/>
                  </a:lnTo>
                  <a:lnTo>
                    <a:pt x="22" y="60"/>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20"/>
            <p:cNvSpPr>
              <a:spLocks/>
            </p:cNvSpPr>
            <p:nvPr/>
          </p:nvSpPr>
          <p:spPr bwMode="auto">
            <a:xfrm>
              <a:off x="6286500" y="1020763"/>
              <a:ext cx="520700" cy="409575"/>
            </a:xfrm>
            <a:custGeom>
              <a:avLst/>
              <a:gdLst>
                <a:gd name="T0" fmla="*/ 2147483647 w 577"/>
                <a:gd name="T1" fmla="*/ 2147483647 h 501"/>
                <a:gd name="T2" fmla="*/ 2147483647 w 577"/>
                <a:gd name="T3" fmla="*/ 2147483647 h 501"/>
                <a:gd name="T4" fmla="*/ 0 w 577"/>
                <a:gd name="T5" fmla="*/ 2147483647 h 501"/>
                <a:gd name="T6" fmla="*/ 2147483647 w 577"/>
                <a:gd name="T7" fmla="*/ 2147483647 h 501"/>
                <a:gd name="T8" fmla="*/ 2147483647 w 577"/>
                <a:gd name="T9" fmla="*/ 2147483647 h 501"/>
                <a:gd name="T10" fmla="*/ 2147483647 w 577"/>
                <a:gd name="T11" fmla="*/ 2147483647 h 501"/>
                <a:gd name="T12" fmla="*/ 2147483647 w 577"/>
                <a:gd name="T13" fmla="*/ 2147483647 h 501"/>
                <a:gd name="T14" fmla="*/ 2147483647 w 577"/>
                <a:gd name="T15" fmla="*/ 2147483647 h 501"/>
                <a:gd name="T16" fmla="*/ 2147483647 w 577"/>
                <a:gd name="T17" fmla="*/ 2147483647 h 501"/>
                <a:gd name="T18" fmla="*/ 2147483647 w 577"/>
                <a:gd name="T19" fmla="*/ 2147483647 h 501"/>
                <a:gd name="T20" fmla="*/ 2147483647 w 577"/>
                <a:gd name="T21" fmla="*/ 2147483647 h 501"/>
                <a:gd name="T22" fmla="*/ 2147483647 w 577"/>
                <a:gd name="T23" fmla="*/ 2147483647 h 501"/>
                <a:gd name="T24" fmla="*/ 2147483647 w 577"/>
                <a:gd name="T25" fmla="*/ 2147483647 h 501"/>
                <a:gd name="T26" fmla="*/ 2147483647 w 577"/>
                <a:gd name="T27" fmla="*/ 2147483647 h 501"/>
                <a:gd name="T28" fmla="*/ 2147483647 w 577"/>
                <a:gd name="T29" fmla="*/ 2147483647 h 501"/>
                <a:gd name="T30" fmla="*/ 2147483647 w 577"/>
                <a:gd name="T31" fmla="*/ 2147483647 h 501"/>
                <a:gd name="T32" fmla="*/ 2147483647 w 577"/>
                <a:gd name="T33" fmla="*/ 2147483647 h 501"/>
                <a:gd name="T34" fmla="*/ 2147483647 w 577"/>
                <a:gd name="T35" fmla="*/ 2147483647 h 501"/>
                <a:gd name="T36" fmla="*/ 2147483647 w 577"/>
                <a:gd name="T37" fmla="*/ 2147483647 h 501"/>
                <a:gd name="T38" fmla="*/ 2147483647 w 577"/>
                <a:gd name="T39" fmla="*/ 2147483647 h 501"/>
                <a:gd name="T40" fmla="*/ 2147483647 w 577"/>
                <a:gd name="T41" fmla="*/ 2147483647 h 501"/>
                <a:gd name="T42" fmla="*/ 2147483647 w 577"/>
                <a:gd name="T43" fmla="*/ 2147483647 h 501"/>
                <a:gd name="T44" fmla="*/ 2147483647 w 577"/>
                <a:gd name="T45" fmla="*/ 2147483647 h 501"/>
                <a:gd name="T46" fmla="*/ 2147483647 w 577"/>
                <a:gd name="T47" fmla="*/ 2147483647 h 501"/>
                <a:gd name="T48" fmla="*/ 2147483647 w 577"/>
                <a:gd name="T49" fmla="*/ 2147483647 h 501"/>
                <a:gd name="T50" fmla="*/ 2147483647 w 577"/>
                <a:gd name="T51" fmla="*/ 2147483647 h 501"/>
                <a:gd name="T52" fmla="*/ 2147483647 w 577"/>
                <a:gd name="T53" fmla="*/ 2147483647 h 501"/>
                <a:gd name="T54" fmla="*/ 2147483647 w 577"/>
                <a:gd name="T55" fmla="*/ 2147483647 h 501"/>
                <a:gd name="T56" fmla="*/ 2147483647 w 577"/>
                <a:gd name="T57" fmla="*/ 2147483647 h 501"/>
                <a:gd name="T58" fmla="*/ 2147483647 w 577"/>
                <a:gd name="T59" fmla="*/ 2147483647 h 501"/>
                <a:gd name="T60" fmla="*/ 2147483647 w 577"/>
                <a:gd name="T61" fmla="*/ 2147483647 h 501"/>
                <a:gd name="T62" fmla="*/ 2147483647 w 577"/>
                <a:gd name="T63" fmla="*/ 2147483647 h 501"/>
                <a:gd name="T64" fmla="*/ 2147483647 w 577"/>
                <a:gd name="T65" fmla="*/ 2147483647 h 501"/>
                <a:gd name="T66" fmla="*/ 2147483647 w 577"/>
                <a:gd name="T67" fmla="*/ 2147483647 h 501"/>
                <a:gd name="T68" fmla="*/ 2147483647 w 577"/>
                <a:gd name="T69" fmla="*/ 2147483647 h 501"/>
                <a:gd name="T70" fmla="*/ 2147483647 w 577"/>
                <a:gd name="T71" fmla="*/ 0 h 501"/>
                <a:gd name="T72" fmla="*/ 2147483647 w 577"/>
                <a:gd name="T73" fmla="*/ 1092720900 h 501"/>
                <a:gd name="T74" fmla="*/ 2147483647 w 577"/>
                <a:gd name="T75" fmla="*/ 2147483647 h 501"/>
                <a:gd name="T76" fmla="*/ 2147483647 w 577"/>
                <a:gd name="T77" fmla="*/ 2147483647 h 501"/>
                <a:gd name="T78" fmla="*/ 2147483647 w 577"/>
                <a:gd name="T79" fmla="*/ 2147483647 h 501"/>
                <a:gd name="T80" fmla="*/ 2147483647 w 577"/>
                <a:gd name="T81" fmla="*/ 2147483647 h 501"/>
                <a:gd name="T82" fmla="*/ 2147483647 w 577"/>
                <a:gd name="T83" fmla="*/ 2147483647 h 501"/>
                <a:gd name="T84" fmla="*/ 2147483647 w 577"/>
                <a:gd name="T85" fmla="*/ 2147483647 h 501"/>
                <a:gd name="T86" fmla="*/ 2147483647 w 577"/>
                <a:gd name="T87" fmla="*/ 2147483647 h 501"/>
                <a:gd name="T88" fmla="*/ 2147483647 w 577"/>
                <a:gd name="T89" fmla="*/ 2147483647 h 501"/>
                <a:gd name="T90" fmla="*/ 2147483647 w 577"/>
                <a:gd name="T91" fmla="*/ 2147483647 h 501"/>
                <a:gd name="T92" fmla="*/ 2147483647 w 577"/>
                <a:gd name="T93" fmla="*/ 2147483647 h 501"/>
                <a:gd name="T94" fmla="*/ 2147483647 w 577"/>
                <a:gd name="T95" fmla="*/ 2147483647 h 50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01"/>
                <a:gd name="T146" fmla="*/ 577 w 577"/>
                <a:gd name="T147" fmla="*/ 501 h 50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01">
                  <a:moveTo>
                    <a:pt x="58" y="363"/>
                  </a:moveTo>
                  <a:lnTo>
                    <a:pt x="41" y="348"/>
                  </a:lnTo>
                  <a:lnTo>
                    <a:pt x="28" y="341"/>
                  </a:lnTo>
                  <a:lnTo>
                    <a:pt x="16" y="341"/>
                  </a:lnTo>
                  <a:lnTo>
                    <a:pt x="5" y="348"/>
                  </a:lnTo>
                  <a:lnTo>
                    <a:pt x="0" y="371"/>
                  </a:lnTo>
                  <a:lnTo>
                    <a:pt x="13" y="383"/>
                  </a:lnTo>
                  <a:lnTo>
                    <a:pt x="33" y="391"/>
                  </a:lnTo>
                  <a:lnTo>
                    <a:pt x="43" y="396"/>
                  </a:lnTo>
                  <a:lnTo>
                    <a:pt x="38" y="409"/>
                  </a:lnTo>
                  <a:lnTo>
                    <a:pt x="23" y="429"/>
                  </a:lnTo>
                  <a:lnTo>
                    <a:pt x="11" y="446"/>
                  </a:lnTo>
                  <a:lnTo>
                    <a:pt x="5" y="456"/>
                  </a:lnTo>
                  <a:lnTo>
                    <a:pt x="11" y="459"/>
                  </a:lnTo>
                  <a:lnTo>
                    <a:pt x="16" y="459"/>
                  </a:lnTo>
                  <a:lnTo>
                    <a:pt x="21" y="461"/>
                  </a:lnTo>
                  <a:lnTo>
                    <a:pt x="23" y="461"/>
                  </a:lnTo>
                  <a:lnTo>
                    <a:pt x="33" y="454"/>
                  </a:lnTo>
                  <a:lnTo>
                    <a:pt x="53" y="441"/>
                  </a:lnTo>
                  <a:lnTo>
                    <a:pt x="71" y="429"/>
                  </a:lnTo>
                  <a:lnTo>
                    <a:pt x="81" y="429"/>
                  </a:lnTo>
                  <a:lnTo>
                    <a:pt x="81" y="441"/>
                  </a:lnTo>
                  <a:lnTo>
                    <a:pt x="81" y="459"/>
                  </a:lnTo>
                  <a:lnTo>
                    <a:pt x="78" y="479"/>
                  </a:lnTo>
                  <a:lnTo>
                    <a:pt x="73" y="496"/>
                  </a:lnTo>
                  <a:lnTo>
                    <a:pt x="81" y="501"/>
                  </a:lnTo>
                  <a:lnTo>
                    <a:pt x="93" y="501"/>
                  </a:lnTo>
                  <a:lnTo>
                    <a:pt x="106" y="501"/>
                  </a:lnTo>
                  <a:lnTo>
                    <a:pt x="121" y="501"/>
                  </a:lnTo>
                  <a:lnTo>
                    <a:pt x="136" y="496"/>
                  </a:lnTo>
                  <a:lnTo>
                    <a:pt x="153" y="491"/>
                  </a:lnTo>
                  <a:lnTo>
                    <a:pt x="168" y="484"/>
                  </a:lnTo>
                  <a:lnTo>
                    <a:pt x="186" y="476"/>
                  </a:lnTo>
                  <a:lnTo>
                    <a:pt x="171" y="434"/>
                  </a:lnTo>
                  <a:lnTo>
                    <a:pt x="166" y="391"/>
                  </a:lnTo>
                  <a:lnTo>
                    <a:pt x="171" y="358"/>
                  </a:lnTo>
                  <a:lnTo>
                    <a:pt x="196" y="346"/>
                  </a:lnTo>
                  <a:lnTo>
                    <a:pt x="218" y="351"/>
                  </a:lnTo>
                  <a:lnTo>
                    <a:pt x="236" y="358"/>
                  </a:lnTo>
                  <a:lnTo>
                    <a:pt x="246" y="371"/>
                  </a:lnTo>
                  <a:lnTo>
                    <a:pt x="254" y="381"/>
                  </a:lnTo>
                  <a:lnTo>
                    <a:pt x="281" y="366"/>
                  </a:lnTo>
                  <a:lnTo>
                    <a:pt x="309" y="351"/>
                  </a:lnTo>
                  <a:lnTo>
                    <a:pt x="336" y="341"/>
                  </a:lnTo>
                  <a:lnTo>
                    <a:pt x="364" y="333"/>
                  </a:lnTo>
                  <a:lnTo>
                    <a:pt x="396" y="328"/>
                  </a:lnTo>
                  <a:lnTo>
                    <a:pt x="434" y="323"/>
                  </a:lnTo>
                  <a:lnTo>
                    <a:pt x="479" y="321"/>
                  </a:lnTo>
                  <a:lnTo>
                    <a:pt x="532" y="321"/>
                  </a:lnTo>
                  <a:lnTo>
                    <a:pt x="552" y="278"/>
                  </a:lnTo>
                  <a:lnTo>
                    <a:pt x="569" y="235"/>
                  </a:lnTo>
                  <a:lnTo>
                    <a:pt x="577" y="198"/>
                  </a:lnTo>
                  <a:lnTo>
                    <a:pt x="569" y="175"/>
                  </a:lnTo>
                  <a:lnTo>
                    <a:pt x="554" y="163"/>
                  </a:lnTo>
                  <a:lnTo>
                    <a:pt x="542" y="145"/>
                  </a:lnTo>
                  <a:lnTo>
                    <a:pt x="534" y="128"/>
                  </a:lnTo>
                  <a:lnTo>
                    <a:pt x="527" y="110"/>
                  </a:lnTo>
                  <a:lnTo>
                    <a:pt x="522" y="102"/>
                  </a:lnTo>
                  <a:lnTo>
                    <a:pt x="517" y="90"/>
                  </a:lnTo>
                  <a:lnTo>
                    <a:pt x="509" y="80"/>
                  </a:lnTo>
                  <a:lnTo>
                    <a:pt x="499" y="67"/>
                  </a:lnTo>
                  <a:lnTo>
                    <a:pt x="489" y="57"/>
                  </a:lnTo>
                  <a:lnTo>
                    <a:pt x="477" y="47"/>
                  </a:lnTo>
                  <a:lnTo>
                    <a:pt x="464" y="40"/>
                  </a:lnTo>
                  <a:lnTo>
                    <a:pt x="451" y="35"/>
                  </a:lnTo>
                  <a:lnTo>
                    <a:pt x="436" y="30"/>
                  </a:lnTo>
                  <a:lnTo>
                    <a:pt x="416" y="25"/>
                  </a:lnTo>
                  <a:lnTo>
                    <a:pt x="394" y="17"/>
                  </a:lnTo>
                  <a:lnTo>
                    <a:pt x="371" y="12"/>
                  </a:lnTo>
                  <a:lnTo>
                    <a:pt x="346" y="5"/>
                  </a:lnTo>
                  <a:lnTo>
                    <a:pt x="324" y="2"/>
                  </a:lnTo>
                  <a:lnTo>
                    <a:pt x="301" y="0"/>
                  </a:lnTo>
                  <a:lnTo>
                    <a:pt x="281" y="0"/>
                  </a:lnTo>
                  <a:lnTo>
                    <a:pt x="264" y="2"/>
                  </a:lnTo>
                  <a:lnTo>
                    <a:pt x="246" y="5"/>
                  </a:lnTo>
                  <a:lnTo>
                    <a:pt x="231" y="7"/>
                  </a:lnTo>
                  <a:lnTo>
                    <a:pt x="216" y="12"/>
                  </a:lnTo>
                  <a:lnTo>
                    <a:pt x="203" y="20"/>
                  </a:lnTo>
                  <a:lnTo>
                    <a:pt x="188" y="27"/>
                  </a:lnTo>
                  <a:lnTo>
                    <a:pt x="178" y="37"/>
                  </a:lnTo>
                  <a:lnTo>
                    <a:pt x="166" y="47"/>
                  </a:lnTo>
                  <a:lnTo>
                    <a:pt x="153" y="52"/>
                  </a:lnTo>
                  <a:lnTo>
                    <a:pt x="143" y="62"/>
                  </a:lnTo>
                  <a:lnTo>
                    <a:pt x="131" y="72"/>
                  </a:lnTo>
                  <a:lnTo>
                    <a:pt x="118" y="87"/>
                  </a:lnTo>
                  <a:lnTo>
                    <a:pt x="108" y="90"/>
                  </a:lnTo>
                  <a:lnTo>
                    <a:pt x="96" y="92"/>
                  </a:lnTo>
                  <a:lnTo>
                    <a:pt x="88" y="100"/>
                  </a:lnTo>
                  <a:lnTo>
                    <a:pt x="81" y="110"/>
                  </a:lnTo>
                  <a:lnTo>
                    <a:pt x="66" y="138"/>
                  </a:lnTo>
                  <a:lnTo>
                    <a:pt x="46" y="185"/>
                  </a:lnTo>
                  <a:lnTo>
                    <a:pt x="28" y="230"/>
                  </a:lnTo>
                  <a:lnTo>
                    <a:pt x="21" y="261"/>
                  </a:lnTo>
                  <a:lnTo>
                    <a:pt x="26" y="281"/>
                  </a:lnTo>
                  <a:lnTo>
                    <a:pt x="33" y="308"/>
                  </a:lnTo>
                  <a:lnTo>
                    <a:pt x="46" y="338"/>
                  </a:lnTo>
                  <a:lnTo>
                    <a:pt x="58" y="36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21"/>
            <p:cNvSpPr>
              <a:spLocks/>
            </p:cNvSpPr>
            <p:nvPr/>
          </p:nvSpPr>
          <p:spPr bwMode="auto">
            <a:xfrm>
              <a:off x="6310313" y="1016000"/>
              <a:ext cx="473075" cy="561975"/>
            </a:xfrm>
            <a:custGeom>
              <a:avLst/>
              <a:gdLst>
                <a:gd name="T0" fmla="*/ 2147483647 w 521"/>
                <a:gd name="T1" fmla="*/ 2147483647 h 682"/>
                <a:gd name="T2" fmla="*/ 2147483647 w 521"/>
                <a:gd name="T3" fmla="*/ 2147483647 h 682"/>
                <a:gd name="T4" fmla="*/ 2147483647 w 521"/>
                <a:gd name="T5" fmla="*/ 2147483647 h 682"/>
                <a:gd name="T6" fmla="*/ 2147483647 w 521"/>
                <a:gd name="T7" fmla="*/ 2147483647 h 682"/>
                <a:gd name="T8" fmla="*/ 2147483647 w 521"/>
                <a:gd name="T9" fmla="*/ 2147483647 h 682"/>
                <a:gd name="T10" fmla="*/ 2147483647 w 521"/>
                <a:gd name="T11" fmla="*/ 2147483647 h 682"/>
                <a:gd name="T12" fmla="*/ 2147483647 w 521"/>
                <a:gd name="T13" fmla="*/ 2147483647 h 682"/>
                <a:gd name="T14" fmla="*/ 2147483647 w 521"/>
                <a:gd name="T15" fmla="*/ 2147483647 h 682"/>
                <a:gd name="T16" fmla="*/ 2147483647 w 521"/>
                <a:gd name="T17" fmla="*/ 2147483647 h 682"/>
                <a:gd name="T18" fmla="*/ 2147483647 w 521"/>
                <a:gd name="T19" fmla="*/ 2147483647 h 682"/>
                <a:gd name="T20" fmla="*/ 2147483647 w 521"/>
                <a:gd name="T21" fmla="*/ 2147483647 h 682"/>
                <a:gd name="T22" fmla="*/ 2147483647 w 521"/>
                <a:gd name="T23" fmla="*/ 2147483647 h 682"/>
                <a:gd name="T24" fmla="*/ 2147483647 w 521"/>
                <a:gd name="T25" fmla="*/ 2147483647 h 682"/>
                <a:gd name="T26" fmla="*/ 2147483647 w 521"/>
                <a:gd name="T27" fmla="*/ 2147483647 h 682"/>
                <a:gd name="T28" fmla="*/ 2147483647 w 521"/>
                <a:gd name="T29" fmla="*/ 1118980406 h 682"/>
                <a:gd name="T30" fmla="*/ 2147483647 w 521"/>
                <a:gd name="T31" fmla="*/ 2147483647 h 682"/>
                <a:gd name="T32" fmla="*/ 2147483647 w 521"/>
                <a:gd name="T33" fmla="*/ 2147483647 h 682"/>
                <a:gd name="T34" fmla="*/ 2147483647 w 521"/>
                <a:gd name="T35" fmla="*/ 2147483647 h 682"/>
                <a:gd name="T36" fmla="*/ 2147483647 w 521"/>
                <a:gd name="T37" fmla="*/ 2147483647 h 682"/>
                <a:gd name="T38" fmla="*/ 2147483647 w 521"/>
                <a:gd name="T39" fmla="*/ 2147483647 h 682"/>
                <a:gd name="T40" fmla="*/ 2147483647 w 521"/>
                <a:gd name="T41" fmla="*/ 2147483647 h 682"/>
                <a:gd name="T42" fmla="*/ 2147483647 w 521"/>
                <a:gd name="T43" fmla="*/ 2147483647 h 682"/>
                <a:gd name="T44" fmla="*/ 2147483647 w 521"/>
                <a:gd name="T45" fmla="*/ 2147483647 h 682"/>
                <a:gd name="T46" fmla="*/ 2147483647 w 521"/>
                <a:gd name="T47" fmla="*/ 2147483647 h 682"/>
                <a:gd name="T48" fmla="*/ 2147483647 w 521"/>
                <a:gd name="T49" fmla="*/ 2147483647 h 682"/>
                <a:gd name="T50" fmla="*/ 2147483647 w 521"/>
                <a:gd name="T51" fmla="*/ 2147483647 h 682"/>
                <a:gd name="T52" fmla="*/ 2147483647 w 521"/>
                <a:gd name="T53" fmla="*/ 2147483647 h 682"/>
                <a:gd name="T54" fmla="*/ 2147483647 w 521"/>
                <a:gd name="T55" fmla="*/ 2147483647 h 682"/>
                <a:gd name="T56" fmla="*/ 2147483647 w 521"/>
                <a:gd name="T57" fmla="*/ 2147483647 h 682"/>
                <a:gd name="T58" fmla="*/ 2147483647 w 521"/>
                <a:gd name="T59" fmla="*/ 2147483647 h 682"/>
                <a:gd name="T60" fmla="*/ 2147483647 w 521"/>
                <a:gd name="T61" fmla="*/ 2147483647 h 682"/>
                <a:gd name="T62" fmla="*/ 2147483647 w 521"/>
                <a:gd name="T63" fmla="*/ 2147483647 h 682"/>
                <a:gd name="T64" fmla="*/ 2147483647 w 521"/>
                <a:gd name="T65" fmla="*/ 2147483647 h 682"/>
                <a:gd name="T66" fmla="*/ 2147483647 w 521"/>
                <a:gd name="T67" fmla="*/ 2147483647 h 682"/>
                <a:gd name="T68" fmla="*/ 2147483647 w 521"/>
                <a:gd name="T69" fmla="*/ 2147483647 h 682"/>
                <a:gd name="T70" fmla="*/ 0 w 521"/>
                <a:gd name="T71" fmla="*/ 2147483647 h 682"/>
                <a:gd name="T72" fmla="*/ 2147483647 w 521"/>
                <a:gd name="T73" fmla="*/ 2147483647 h 682"/>
                <a:gd name="T74" fmla="*/ 2147483647 w 521"/>
                <a:gd name="T75" fmla="*/ 2147483647 h 682"/>
                <a:gd name="T76" fmla="*/ 2147483647 w 521"/>
                <a:gd name="T77" fmla="*/ 2147483647 h 682"/>
                <a:gd name="T78" fmla="*/ 2147483647 w 521"/>
                <a:gd name="T79" fmla="*/ 2147483647 h 682"/>
                <a:gd name="T80" fmla="*/ 2147483647 w 521"/>
                <a:gd name="T81" fmla="*/ 2147483647 h 682"/>
                <a:gd name="T82" fmla="*/ 2147483647 w 521"/>
                <a:gd name="T83" fmla="*/ 2147483647 h 682"/>
                <a:gd name="T84" fmla="*/ 2147483647 w 521"/>
                <a:gd name="T85" fmla="*/ 2147483647 h 682"/>
                <a:gd name="T86" fmla="*/ 2147483647 w 521"/>
                <a:gd name="T87" fmla="*/ 2147483647 h 682"/>
                <a:gd name="T88" fmla="*/ 2147483647 w 521"/>
                <a:gd name="T89" fmla="*/ 2147483647 h 682"/>
                <a:gd name="T90" fmla="*/ 2147483647 w 521"/>
                <a:gd name="T91" fmla="*/ 2147483647 h 682"/>
                <a:gd name="T92" fmla="*/ 2147483647 w 521"/>
                <a:gd name="T93" fmla="*/ 2147483647 h 682"/>
                <a:gd name="T94" fmla="*/ 2147483647 w 521"/>
                <a:gd name="T95" fmla="*/ 2147483647 h 682"/>
                <a:gd name="T96" fmla="*/ 2147483647 w 521"/>
                <a:gd name="T97" fmla="*/ 2147483647 h 682"/>
                <a:gd name="T98" fmla="*/ 2147483647 w 521"/>
                <a:gd name="T99" fmla="*/ 2147483647 h 682"/>
                <a:gd name="T100" fmla="*/ 2147483647 w 521"/>
                <a:gd name="T101" fmla="*/ 2147483647 h 682"/>
                <a:gd name="T102" fmla="*/ 2147483647 w 521"/>
                <a:gd name="T103" fmla="*/ 2147483647 h 682"/>
                <a:gd name="T104" fmla="*/ 2147483647 w 521"/>
                <a:gd name="T105" fmla="*/ 2147483647 h 682"/>
                <a:gd name="T106" fmla="*/ 2147483647 w 521"/>
                <a:gd name="T107" fmla="*/ 2147483647 h 6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1"/>
                <a:gd name="T163" fmla="*/ 0 h 682"/>
                <a:gd name="T164" fmla="*/ 521 w 521"/>
                <a:gd name="T165" fmla="*/ 682 h 6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1" h="682">
                  <a:moveTo>
                    <a:pt x="499" y="439"/>
                  </a:moveTo>
                  <a:lnTo>
                    <a:pt x="491" y="439"/>
                  </a:lnTo>
                  <a:lnTo>
                    <a:pt x="479" y="439"/>
                  </a:lnTo>
                  <a:lnTo>
                    <a:pt x="459" y="441"/>
                  </a:lnTo>
                  <a:lnTo>
                    <a:pt x="439" y="441"/>
                  </a:lnTo>
                  <a:lnTo>
                    <a:pt x="416" y="441"/>
                  </a:lnTo>
                  <a:lnTo>
                    <a:pt x="393" y="441"/>
                  </a:lnTo>
                  <a:lnTo>
                    <a:pt x="373" y="441"/>
                  </a:lnTo>
                  <a:lnTo>
                    <a:pt x="356" y="439"/>
                  </a:lnTo>
                  <a:lnTo>
                    <a:pt x="341" y="416"/>
                  </a:lnTo>
                  <a:lnTo>
                    <a:pt x="323" y="391"/>
                  </a:lnTo>
                  <a:lnTo>
                    <a:pt x="306" y="358"/>
                  </a:lnTo>
                  <a:lnTo>
                    <a:pt x="286" y="326"/>
                  </a:lnTo>
                  <a:lnTo>
                    <a:pt x="268" y="293"/>
                  </a:lnTo>
                  <a:lnTo>
                    <a:pt x="251" y="263"/>
                  </a:lnTo>
                  <a:lnTo>
                    <a:pt x="236" y="235"/>
                  </a:lnTo>
                  <a:lnTo>
                    <a:pt x="223" y="215"/>
                  </a:lnTo>
                  <a:lnTo>
                    <a:pt x="213" y="195"/>
                  </a:lnTo>
                  <a:lnTo>
                    <a:pt x="200" y="173"/>
                  </a:lnTo>
                  <a:lnTo>
                    <a:pt x="188" y="148"/>
                  </a:lnTo>
                  <a:lnTo>
                    <a:pt x="175" y="125"/>
                  </a:lnTo>
                  <a:lnTo>
                    <a:pt x="163" y="100"/>
                  </a:lnTo>
                  <a:lnTo>
                    <a:pt x="153" y="80"/>
                  </a:lnTo>
                  <a:lnTo>
                    <a:pt x="145" y="62"/>
                  </a:lnTo>
                  <a:lnTo>
                    <a:pt x="140" y="50"/>
                  </a:lnTo>
                  <a:lnTo>
                    <a:pt x="153" y="37"/>
                  </a:lnTo>
                  <a:lnTo>
                    <a:pt x="163" y="22"/>
                  </a:lnTo>
                  <a:lnTo>
                    <a:pt x="165" y="10"/>
                  </a:lnTo>
                  <a:lnTo>
                    <a:pt x="155" y="0"/>
                  </a:lnTo>
                  <a:lnTo>
                    <a:pt x="138" y="2"/>
                  </a:lnTo>
                  <a:lnTo>
                    <a:pt x="125" y="12"/>
                  </a:lnTo>
                  <a:lnTo>
                    <a:pt x="118" y="27"/>
                  </a:lnTo>
                  <a:lnTo>
                    <a:pt x="115" y="42"/>
                  </a:lnTo>
                  <a:lnTo>
                    <a:pt x="105" y="40"/>
                  </a:lnTo>
                  <a:lnTo>
                    <a:pt x="95" y="32"/>
                  </a:lnTo>
                  <a:lnTo>
                    <a:pt x="83" y="25"/>
                  </a:lnTo>
                  <a:lnTo>
                    <a:pt x="70" y="22"/>
                  </a:lnTo>
                  <a:lnTo>
                    <a:pt x="58" y="27"/>
                  </a:lnTo>
                  <a:lnTo>
                    <a:pt x="45" y="40"/>
                  </a:lnTo>
                  <a:lnTo>
                    <a:pt x="40" y="55"/>
                  </a:lnTo>
                  <a:lnTo>
                    <a:pt x="48" y="67"/>
                  </a:lnTo>
                  <a:lnTo>
                    <a:pt x="60" y="77"/>
                  </a:lnTo>
                  <a:lnTo>
                    <a:pt x="70" y="85"/>
                  </a:lnTo>
                  <a:lnTo>
                    <a:pt x="83" y="90"/>
                  </a:lnTo>
                  <a:lnTo>
                    <a:pt x="90" y="92"/>
                  </a:lnTo>
                  <a:lnTo>
                    <a:pt x="113" y="107"/>
                  </a:lnTo>
                  <a:lnTo>
                    <a:pt x="143" y="148"/>
                  </a:lnTo>
                  <a:lnTo>
                    <a:pt x="178" y="205"/>
                  </a:lnTo>
                  <a:lnTo>
                    <a:pt x="213" y="273"/>
                  </a:lnTo>
                  <a:lnTo>
                    <a:pt x="246" y="343"/>
                  </a:lnTo>
                  <a:lnTo>
                    <a:pt x="273" y="404"/>
                  </a:lnTo>
                  <a:lnTo>
                    <a:pt x="291" y="451"/>
                  </a:lnTo>
                  <a:lnTo>
                    <a:pt x="298" y="474"/>
                  </a:lnTo>
                  <a:lnTo>
                    <a:pt x="288" y="506"/>
                  </a:lnTo>
                  <a:lnTo>
                    <a:pt x="261" y="526"/>
                  </a:lnTo>
                  <a:lnTo>
                    <a:pt x="221" y="542"/>
                  </a:lnTo>
                  <a:lnTo>
                    <a:pt x="173" y="547"/>
                  </a:lnTo>
                  <a:lnTo>
                    <a:pt x="125" y="547"/>
                  </a:lnTo>
                  <a:lnTo>
                    <a:pt x="83" y="544"/>
                  </a:lnTo>
                  <a:lnTo>
                    <a:pt x="53" y="542"/>
                  </a:lnTo>
                  <a:lnTo>
                    <a:pt x="35" y="537"/>
                  </a:lnTo>
                  <a:lnTo>
                    <a:pt x="30" y="526"/>
                  </a:lnTo>
                  <a:lnTo>
                    <a:pt x="20" y="521"/>
                  </a:lnTo>
                  <a:lnTo>
                    <a:pt x="13" y="519"/>
                  </a:lnTo>
                  <a:lnTo>
                    <a:pt x="5" y="521"/>
                  </a:lnTo>
                  <a:lnTo>
                    <a:pt x="3" y="529"/>
                  </a:lnTo>
                  <a:lnTo>
                    <a:pt x="3" y="539"/>
                  </a:lnTo>
                  <a:lnTo>
                    <a:pt x="8" y="552"/>
                  </a:lnTo>
                  <a:lnTo>
                    <a:pt x="18" y="562"/>
                  </a:lnTo>
                  <a:lnTo>
                    <a:pt x="10" y="567"/>
                  </a:lnTo>
                  <a:lnTo>
                    <a:pt x="3" y="577"/>
                  </a:lnTo>
                  <a:lnTo>
                    <a:pt x="0" y="587"/>
                  </a:lnTo>
                  <a:lnTo>
                    <a:pt x="13" y="592"/>
                  </a:lnTo>
                  <a:lnTo>
                    <a:pt x="30" y="589"/>
                  </a:lnTo>
                  <a:lnTo>
                    <a:pt x="40" y="582"/>
                  </a:lnTo>
                  <a:lnTo>
                    <a:pt x="45" y="577"/>
                  </a:lnTo>
                  <a:lnTo>
                    <a:pt x="48" y="574"/>
                  </a:lnTo>
                  <a:lnTo>
                    <a:pt x="63" y="574"/>
                  </a:lnTo>
                  <a:lnTo>
                    <a:pt x="85" y="577"/>
                  </a:lnTo>
                  <a:lnTo>
                    <a:pt x="110" y="577"/>
                  </a:lnTo>
                  <a:lnTo>
                    <a:pt x="140" y="577"/>
                  </a:lnTo>
                  <a:lnTo>
                    <a:pt x="168" y="577"/>
                  </a:lnTo>
                  <a:lnTo>
                    <a:pt x="195" y="577"/>
                  </a:lnTo>
                  <a:lnTo>
                    <a:pt x="218" y="577"/>
                  </a:lnTo>
                  <a:lnTo>
                    <a:pt x="233" y="577"/>
                  </a:lnTo>
                  <a:lnTo>
                    <a:pt x="256" y="582"/>
                  </a:lnTo>
                  <a:lnTo>
                    <a:pt x="273" y="597"/>
                  </a:lnTo>
                  <a:lnTo>
                    <a:pt x="286" y="622"/>
                  </a:lnTo>
                  <a:lnTo>
                    <a:pt x="288" y="649"/>
                  </a:lnTo>
                  <a:lnTo>
                    <a:pt x="306" y="659"/>
                  </a:lnTo>
                  <a:lnTo>
                    <a:pt x="323" y="670"/>
                  </a:lnTo>
                  <a:lnTo>
                    <a:pt x="341" y="677"/>
                  </a:lnTo>
                  <a:lnTo>
                    <a:pt x="356" y="680"/>
                  </a:lnTo>
                  <a:lnTo>
                    <a:pt x="368" y="682"/>
                  </a:lnTo>
                  <a:lnTo>
                    <a:pt x="381" y="682"/>
                  </a:lnTo>
                  <a:lnTo>
                    <a:pt x="391" y="680"/>
                  </a:lnTo>
                  <a:lnTo>
                    <a:pt x="401" y="675"/>
                  </a:lnTo>
                  <a:lnTo>
                    <a:pt x="413" y="662"/>
                  </a:lnTo>
                  <a:lnTo>
                    <a:pt x="431" y="644"/>
                  </a:lnTo>
                  <a:lnTo>
                    <a:pt x="451" y="617"/>
                  </a:lnTo>
                  <a:lnTo>
                    <a:pt x="471" y="589"/>
                  </a:lnTo>
                  <a:lnTo>
                    <a:pt x="491" y="562"/>
                  </a:lnTo>
                  <a:lnTo>
                    <a:pt x="509" y="534"/>
                  </a:lnTo>
                  <a:lnTo>
                    <a:pt x="519" y="514"/>
                  </a:lnTo>
                  <a:lnTo>
                    <a:pt x="521" y="499"/>
                  </a:lnTo>
                  <a:lnTo>
                    <a:pt x="514" y="481"/>
                  </a:lnTo>
                  <a:lnTo>
                    <a:pt x="506" y="464"/>
                  </a:lnTo>
                  <a:lnTo>
                    <a:pt x="501" y="449"/>
                  </a:lnTo>
                  <a:lnTo>
                    <a:pt x="499" y="43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22"/>
            <p:cNvSpPr>
              <a:spLocks/>
            </p:cNvSpPr>
            <p:nvPr/>
          </p:nvSpPr>
          <p:spPr bwMode="auto">
            <a:xfrm>
              <a:off x="6378575" y="1754188"/>
              <a:ext cx="53975" cy="53975"/>
            </a:xfrm>
            <a:custGeom>
              <a:avLst/>
              <a:gdLst>
                <a:gd name="T0" fmla="*/ 2147483647 w 62"/>
                <a:gd name="T1" fmla="*/ 2147483647 h 61"/>
                <a:gd name="T2" fmla="*/ 2147483647 w 62"/>
                <a:gd name="T3" fmla="*/ 2147483647 h 61"/>
                <a:gd name="T4" fmla="*/ 2147483647 w 62"/>
                <a:gd name="T5" fmla="*/ 2147483647 h 61"/>
                <a:gd name="T6" fmla="*/ 2147483647 w 62"/>
                <a:gd name="T7" fmla="*/ 2147483647 h 61"/>
                <a:gd name="T8" fmla="*/ 2147483647 w 62"/>
                <a:gd name="T9" fmla="*/ 2078692644 h 61"/>
                <a:gd name="T10" fmla="*/ 2147483647 w 62"/>
                <a:gd name="T11" fmla="*/ 0 h 61"/>
                <a:gd name="T12" fmla="*/ 2147483647 w 62"/>
                <a:gd name="T13" fmla="*/ 0 h 61"/>
                <a:gd name="T14" fmla="*/ 2147483647 w 62"/>
                <a:gd name="T15" fmla="*/ 2147483647 h 61"/>
                <a:gd name="T16" fmla="*/ 1319473831 w 62"/>
                <a:gd name="T17" fmla="*/ 2147483647 h 61"/>
                <a:gd name="T18" fmla="*/ 0 w 62"/>
                <a:gd name="T19" fmla="*/ 2147483647 h 61"/>
                <a:gd name="T20" fmla="*/ 0 w 62"/>
                <a:gd name="T21" fmla="*/ 2147483647 h 61"/>
                <a:gd name="T22" fmla="*/ 2147483647 w 62"/>
                <a:gd name="T23" fmla="*/ 2147483647 h 61"/>
                <a:gd name="T24" fmla="*/ 2147483647 w 62"/>
                <a:gd name="T25" fmla="*/ 2147483647 h 61"/>
                <a:gd name="T26" fmla="*/ 2147483647 w 62"/>
                <a:gd name="T27" fmla="*/ 2147483647 h 61"/>
                <a:gd name="T28" fmla="*/ 2147483647 w 62"/>
                <a:gd name="T29" fmla="*/ 2147483647 h 61"/>
                <a:gd name="T30" fmla="*/ 2147483647 w 62"/>
                <a:gd name="T31" fmla="*/ 2147483647 h 61"/>
                <a:gd name="T32" fmla="*/ 2147483647 w 62"/>
                <a:gd name="T33" fmla="*/ 2147483647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1"/>
                <a:gd name="T53" fmla="*/ 62 w 62"/>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1">
                  <a:moveTo>
                    <a:pt x="60" y="46"/>
                  </a:moveTo>
                  <a:lnTo>
                    <a:pt x="62" y="33"/>
                  </a:lnTo>
                  <a:lnTo>
                    <a:pt x="60" y="20"/>
                  </a:lnTo>
                  <a:lnTo>
                    <a:pt x="55" y="10"/>
                  </a:lnTo>
                  <a:lnTo>
                    <a:pt x="45" y="3"/>
                  </a:lnTo>
                  <a:lnTo>
                    <a:pt x="32" y="0"/>
                  </a:lnTo>
                  <a:lnTo>
                    <a:pt x="20" y="0"/>
                  </a:lnTo>
                  <a:lnTo>
                    <a:pt x="10" y="5"/>
                  </a:lnTo>
                  <a:lnTo>
                    <a:pt x="2" y="15"/>
                  </a:lnTo>
                  <a:lnTo>
                    <a:pt x="0" y="28"/>
                  </a:lnTo>
                  <a:lnTo>
                    <a:pt x="0" y="40"/>
                  </a:lnTo>
                  <a:lnTo>
                    <a:pt x="7" y="51"/>
                  </a:lnTo>
                  <a:lnTo>
                    <a:pt x="17" y="58"/>
                  </a:lnTo>
                  <a:lnTo>
                    <a:pt x="30" y="61"/>
                  </a:lnTo>
                  <a:lnTo>
                    <a:pt x="40" y="61"/>
                  </a:lnTo>
                  <a:lnTo>
                    <a:pt x="52" y="56"/>
                  </a:lnTo>
                  <a:lnTo>
                    <a:pt x="60" y="46"/>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23"/>
            <p:cNvSpPr>
              <a:spLocks/>
            </p:cNvSpPr>
            <p:nvPr/>
          </p:nvSpPr>
          <p:spPr bwMode="auto">
            <a:xfrm>
              <a:off x="6272213" y="1630363"/>
              <a:ext cx="428625" cy="555625"/>
            </a:xfrm>
            <a:custGeom>
              <a:avLst/>
              <a:gdLst>
                <a:gd name="T0" fmla="*/ 2147483647 w 473"/>
                <a:gd name="T1" fmla="*/ 0 h 678"/>
                <a:gd name="T2" fmla="*/ 2147483647 w 473"/>
                <a:gd name="T3" fmla="*/ 1651439421 h 678"/>
                <a:gd name="T4" fmla="*/ 2147483647 w 473"/>
                <a:gd name="T5" fmla="*/ 2147483647 h 678"/>
                <a:gd name="T6" fmla="*/ 2147483647 w 473"/>
                <a:gd name="T7" fmla="*/ 2147483647 h 678"/>
                <a:gd name="T8" fmla="*/ 2147483647 w 473"/>
                <a:gd name="T9" fmla="*/ 2147483647 h 678"/>
                <a:gd name="T10" fmla="*/ 2147483647 w 473"/>
                <a:gd name="T11" fmla="*/ 2147483647 h 678"/>
                <a:gd name="T12" fmla="*/ 2147483647 w 473"/>
                <a:gd name="T13" fmla="*/ 2147483647 h 678"/>
                <a:gd name="T14" fmla="*/ 0 w 473"/>
                <a:gd name="T15" fmla="*/ 2147483647 h 678"/>
                <a:gd name="T16" fmla="*/ 0 w 473"/>
                <a:gd name="T17" fmla="*/ 2147483647 h 678"/>
                <a:gd name="T18" fmla="*/ 2147483647 w 473"/>
                <a:gd name="T19" fmla="*/ 2147483647 h 678"/>
                <a:gd name="T20" fmla="*/ 2147483647 w 473"/>
                <a:gd name="T21" fmla="*/ 2147483647 h 678"/>
                <a:gd name="T22" fmla="*/ 2147483647 w 473"/>
                <a:gd name="T23" fmla="*/ 2147483647 h 678"/>
                <a:gd name="T24" fmla="*/ 2147483647 w 473"/>
                <a:gd name="T25" fmla="*/ 2147483647 h 678"/>
                <a:gd name="T26" fmla="*/ 2147483647 w 473"/>
                <a:gd name="T27" fmla="*/ 2147483647 h 678"/>
                <a:gd name="T28" fmla="*/ 2147483647 w 473"/>
                <a:gd name="T29" fmla="*/ 2147483647 h 678"/>
                <a:gd name="T30" fmla="*/ 2147483647 w 473"/>
                <a:gd name="T31" fmla="*/ 2147483647 h 678"/>
                <a:gd name="T32" fmla="*/ 2147483647 w 473"/>
                <a:gd name="T33" fmla="*/ 2147483647 h 678"/>
                <a:gd name="T34" fmla="*/ 2147483647 w 473"/>
                <a:gd name="T35" fmla="*/ 2147483647 h 678"/>
                <a:gd name="T36" fmla="*/ 2147483647 w 473"/>
                <a:gd name="T37" fmla="*/ 2147483647 h 678"/>
                <a:gd name="T38" fmla="*/ 2147483647 w 473"/>
                <a:gd name="T39" fmla="*/ 2147483647 h 678"/>
                <a:gd name="T40" fmla="*/ 2147483647 w 473"/>
                <a:gd name="T41" fmla="*/ 2147483647 h 678"/>
                <a:gd name="T42" fmla="*/ 2147483647 w 473"/>
                <a:gd name="T43" fmla="*/ 2147483647 h 678"/>
                <a:gd name="T44" fmla="*/ 2147483647 w 473"/>
                <a:gd name="T45" fmla="*/ 2147483647 h 678"/>
                <a:gd name="T46" fmla="*/ 2147483647 w 473"/>
                <a:gd name="T47" fmla="*/ 2147483647 h 678"/>
                <a:gd name="T48" fmla="*/ 2147483647 w 473"/>
                <a:gd name="T49" fmla="*/ 2147483647 h 678"/>
                <a:gd name="T50" fmla="*/ 2147483647 w 473"/>
                <a:gd name="T51" fmla="*/ 2147483647 h 678"/>
                <a:gd name="T52" fmla="*/ 2147483647 w 473"/>
                <a:gd name="T53" fmla="*/ 2147483647 h 678"/>
                <a:gd name="T54" fmla="*/ 2147483647 w 473"/>
                <a:gd name="T55" fmla="*/ 2147483647 h 678"/>
                <a:gd name="T56" fmla="*/ 2147483647 w 473"/>
                <a:gd name="T57" fmla="*/ 2147483647 h 678"/>
                <a:gd name="T58" fmla="*/ 2147483647 w 473"/>
                <a:gd name="T59" fmla="*/ 2147483647 h 678"/>
                <a:gd name="T60" fmla="*/ 2147483647 w 473"/>
                <a:gd name="T61" fmla="*/ 2147483647 h 678"/>
                <a:gd name="T62" fmla="*/ 2147483647 w 473"/>
                <a:gd name="T63" fmla="*/ 2147483647 h 678"/>
                <a:gd name="T64" fmla="*/ 2147483647 w 473"/>
                <a:gd name="T65" fmla="*/ 2147483647 h 678"/>
                <a:gd name="T66" fmla="*/ 2147483647 w 473"/>
                <a:gd name="T67" fmla="*/ 2147483647 h 678"/>
                <a:gd name="T68" fmla="*/ 2147483647 w 473"/>
                <a:gd name="T69" fmla="*/ 2147483647 h 678"/>
                <a:gd name="T70" fmla="*/ 2147483647 w 473"/>
                <a:gd name="T71" fmla="*/ 2147483647 h 678"/>
                <a:gd name="T72" fmla="*/ 2147483647 w 473"/>
                <a:gd name="T73" fmla="*/ 2147483647 h 678"/>
                <a:gd name="T74" fmla="*/ 2147483647 w 473"/>
                <a:gd name="T75" fmla="*/ 2147483647 h 678"/>
                <a:gd name="T76" fmla="*/ 2147483647 w 473"/>
                <a:gd name="T77" fmla="*/ 2147483647 h 678"/>
                <a:gd name="T78" fmla="*/ 2147483647 w 473"/>
                <a:gd name="T79" fmla="*/ 2147483647 h 678"/>
                <a:gd name="T80" fmla="*/ 2147483647 w 473"/>
                <a:gd name="T81" fmla="*/ 2147483647 h 678"/>
                <a:gd name="T82" fmla="*/ 2147483647 w 473"/>
                <a:gd name="T83" fmla="*/ 2147483647 h 678"/>
                <a:gd name="T84" fmla="*/ 2147483647 w 473"/>
                <a:gd name="T85" fmla="*/ 2147483647 h 678"/>
                <a:gd name="T86" fmla="*/ 2147483647 w 473"/>
                <a:gd name="T87" fmla="*/ 2147483647 h 678"/>
                <a:gd name="T88" fmla="*/ 2147483647 w 473"/>
                <a:gd name="T89" fmla="*/ 2147483647 h 678"/>
                <a:gd name="T90" fmla="*/ 2147483647 w 473"/>
                <a:gd name="T91" fmla="*/ 2147483647 h 678"/>
                <a:gd name="T92" fmla="*/ 2147483647 w 473"/>
                <a:gd name="T93" fmla="*/ 2147483647 h 678"/>
                <a:gd name="T94" fmla="*/ 2147483647 w 473"/>
                <a:gd name="T95" fmla="*/ 2147483647 h 678"/>
                <a:gd name="T96" fmla="*/ 2147483647 w 473"/>
                <a:gd name="T97" fmla="*/ 2147483647 h 678"/>
                <a:gd name="T98" fmla="*/ 2147483647 w 473"/>
                <a:gd name="T99" fmla="*/ 2147483647 h 678"/>
                <a:gd name="T100" fmla="*/ 2147483647 w 473"/>
                <a:gd name="T101" fmla="*/ 2147483647 h 678"/>
                <a:gd name="T102" fmla="*/ 2147483647 w 473"/>
                <a:gd name="T103" fmla="*/ 2147483647 h 678"/>
                <a:gd name="T104" fmla="*/ 2147483647 w 473"/>
                <a:gd name="T105" fmla="*/ 0 h 6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73"/>
                <a:gd name="T160" fmla="*/ 0 h 678"/>
                <a:gd name="T161" fmla="*/ 473 w 473"/>
                <a:gd name="T162" fmla="*/ 678 h 6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73" h="678">
                  <a:moveTo>
                    <a:pt x="180" y="0"/>
                  </a:moveTo>
                  <a:lnTo>
                    <a:pt x="135" y="3"/>
                  </a:lnTo>
                  <a:lnTo>
                    <a:pt x="98" y="15"/>
                  </a:lnTo>
                  <a:lnTo>
                    <a:pt x="65" y="40"/>
                  </a:lnTo>
                  <a:lnTo>
                    <a:pt x="38" y="71"/>
                  </a:lnTo>
                  <a:lnTo>
                    <a:pt x="20" y="106"/>
                  </a:lnTo>
                  <a:lnTo>
                    <a:pt x="5" y="141"/>
                  </a:lnTo>
                  <a:lnTo>
                    <a:pt x="0" y="176"/>
                  </a:lnTo>
                  <a:lnTo>
                    <a:pt x="0" y="206"/>
                  </a:lnTo>
                  <a:lnTo>
                    <a:pt x="10" y="246"/>
                  </a:lnTo>
                  <a:lnTo>
                    <a:pt x="28" y="291"/>
                  </a:lnTo>
                  <a:lnTo>
                    <a:pt x="50" y="339"/>
                  </a:lnTo>
                  <a:lnTo>
                    <a:pt x="75" y="384"/>
                  </a:lnTo>
                  <a:lnTo>
                    <a:pt x="100" y="429"/>
                  </a:lnTo>
                  <a:lnTo>
                    <a:pt x="120" y="470"/>
                  </a:lnTo>
                  <a:lnTo>
                    <a:pt x="138" y="500"/>
                  </a:lnTo>
                  <a:lnTo>
                    <a:pt x="148" y="520"/>
                  </a:lnTo>
                  <a:lnTo>
                    <a:pt x="155" y="535"/>
                  </a:lnTo>
                  <a:lnTo>
                    <a:pt x="165" y="555"/>
                  </a:lnTo>
                  <a:lnTo>
                    <a:pt x="178" y="577"/>
                  </a:lnTo>
                  <a:lnTo>
                    <a:pt x="193" y="602"/>
                  </a:lnTo>
                  <a:lnTo>
                    <a:pt x="208" y="625"/>
                  </a:lnTo>
                  <a:lnTo>
                    <a:pt x="220" y="648"/>
                  </a:lnTo>
                  <a:lnTo>
                    <a:pt x="233" y="665"/>
                  </a:lnTo>
                  <a:lnTo>
                    <a:pt x="243" y="678"/>
                  </a:lnTo>
                  <a:lnTo>
                    <a:pt x="271" y="650"/>
                  </a:lnTo>
                  <a:lnTo>
                    <a:pt x="301" y="623"/>
                  </a:lnTo>
                  <a:lnTo>
                    <a:pt x="333" y="595"/>
                  </a:lnTo>
                  <a:lnTo>
                    <a:pt x="366" y="567"/>
                  </a:lnTo>
                  <a:lnTo>
                    <a:pt x="396" y="545"/>
                  </a:lnTo>
                  <a:lnTo>
                    <a:pt x="426" y="527"/>
                  </a:lnTo>
                  <a:lnTo>
                    <a:pt x="451" y="515"/>
                  </a:lnTo>
                  <a:lnTo>
                    <a:pt x="473" y="512"/>
                  </a:lnTo>
                  <a:lnTo>
                    <a:pt x="458" y="462"/>
                  </a:lnTo>
                  <a:lnTo>
                    <a:pt x="441" y="412"/>
                  </a:lnTo>
                  <a:lnTo>
                    <a:pt x="423" y="362"/>
                  </a:lnTo>
                  <a:lnTo>
                    <a:pt x="401" y="316"/>
                  </a:lnTo>
                  <a:lnTo>
                    <a:pt x="388" y="294"/>
                  </a:lnTo>
                  <a:lnTo>
                    <a:pt x="376" y="264"/>
                  </a:lnTo>
                  <a:lnTo>
                    <a:pt x="361" y="234"/>
                  </a:lnTo>
                  <a:lnTo>
                    <a:pt x="348" y="201"/>
                  </a:lnTo>
                  <a:lnTo>
                    <a:pt x="336" y="171"/>
                  </a:lnTo>
                  <a:lnTo>
                    <a:pt x="326" y="143"/>
                  </a:lnTo>
                  <a:lnTo>
                    <a:pt x="316" y="121"/>
                  </a:lnTo>
                  <a:lnTo>
                    <a:pt x="308" y="106"/>
                  </a:lnTo>
                  <a:lnTo>
                    <a:pt x="301" y="93"/>
                  </a:lnTo>
                  <a:lnTo>
                    <a:pt x="291" y="78"/>
                  </a:lnTo>
                  <a:lnTo>
                    <a:pt x="278" y="63"/>
                  </a:lnTo>
                  <a:lnTo>
                    <a:pt x="263" y="45"/>
                  </a:lnTo>
                  <a:lnTo>
                    <a:pt x="245" y="30"/>
                  </a:lnTo>
                  <a:lnTo>
                    <a:pt x="225" y="15"/>
                  </a:lnTo>
                  <a:lnTo>
                    <a:pt x="203" y="5"/>
                  </a:lnTo>
                  <a:lnTo>
                    <a:pt x="180" y="0"/>
                  </a:lnTo>
                  <a:close/>
                </a:path>
              </a:pathLst>
            </a:custGeom>
            <a:solidFill>
              <a:srgbClr val="0AA3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24"/>
            <p:cNvSpPr>
              <a:spLocks/>
            </p:cNvSpPr>
            <p:nvPr/>
          </p:nvSpPr>
          <p:spPr bwMode="auto">
            <a:xfrm>
              <a:off x="6145213" y="1527175"/>
              <a:ext cx="585787" cy="1585913"/>
            </a:xfrm>
            <a:custGeom>
              <a:avLst/>
              <a:gdLst>
                <a:gd name="T0" fmla="*/ 2147483647 w 649"/>
                <a:gd name="T1" fmla="*/ 2147483647 h 1929"/>
                <a:gd name="T2" fmla="*/ 2147483647 w 649"/>
                <a:gd name="T3" fmla="*/ 2147483647 h 1929"/>
                <a:gd name="T4" fmla="*/ 2147483647 w 649"/>
                <a:gd name="T5" fmla="*/ 2147483647 h 1929"/>
                <a:gd name="T6" fmla="*/ 2147483647 w 649"/>
                <a:gd name="T7" fmla="*/ 2147483647 h 1929"/>
                <a:gd name="T8" fmla="*/ 2147483647 w 649"/>
                <a:gd name="T9" fmla="*/ 2147483647 h 1929"/>
                <a:gd name="T10" fmla="*/ 2147483647 w 649"/>
                <a:gd name="T11" fmla="*/ 2147483647 h 1929"/>
                <a:gd name="T12" fmla="*/ 2147483647 w 649"/>
                <a:gd name="T13" fmla="*/ 2147483647 h 1929"/>
                <a:gd name="T14" fmla="*/ 2147483647 w 649"/>
                <a:gd name="T15" fmla="*/ 2147483647 h 1929"/>
                <a:gd name="T16" fmla="*/ 2147483647 w 649"/>
                <a:gd name="T17" fmla="*/ 2147483647 h 1929"/>
                <a:gd name="T18" fmla="*/ 2147483647 w 649"/>
                <a:gd name="T19" fmla="*/ 2147483647 h 1929"/>
                <a:gd name="T20" fmla="*/ 2147483647 w 649"/>
                <a:gd name="T21" fmla="*/ 2147483647 h 1929"/>
                <a:gd name="T22" fmla="*/ 1470507593 w 649"/>
                <a:gd name="T23" fmla="*/ 2147483647 h 1929"/>
                <a:gd name="T24" fmla="*/ 2147483647 w 649"/>
                <a:gd name="T25" fmla="*/ 2147483647 h 1929"/>
                <a:gd name="T26" fmla="*/ 2147483647 w 649"/>
                <a:gd name="T27" fmla="*/ 2147483647 h 1929"/>
                <a:gd name="T28" fmla="*/ 2147483647 w 649"/>
                <a:gd name="T29" fmla="*/ 2147483647 h 1929"/>
                <a:gd name="T30" fmla="*/ 2147483647 w 649"/>
                <a:gd name="T31" fmla="*/ 2147483647 h 1929"/>
                <a:gd name="T32" fmla="*/ 2147483647 w 649"/>
                <a:gd name="T33" fmla="*/ 2147483647 h 1929"/>
                <a:gd name="T34" fmla="*/ 2147483647 w 649"/>
                <a:gd name="T35" fmla="*/ 2147483647 h 1929"/>
                <a:gd name="T36" fmla="*/ 2147483647 w 649"/>
                <a:gd name="T37" fmla="*/ 2147483647 h 1929"/>
                <a:gd name="T38" fmla="*/ 2147483647 w 649"/>
                <a:gd name="T39" fmla="*/ 2147483647 h 1929"/>
                <a:gd name="T40" fmla="*/ 2147483647 w 649"/>
                <a:gd name="T41" fmla="*/ 2147483647 h 1929"/>
                <a:gd name="T42" fmla="*/ 2147483647 w 649"/>
                <a:gd name="T43" fmla="*/ 2147483647 h 1929"/>
                <a:gd name="T44" fmla="*/ 2147483647 w 649"/>
                <a:gd name="T45" fmla="*/ 2147483647 h 1929"/>
                <a:gd name="T46" fmla="*/ 2147483647 w 649"/>
                <a:gd name="T47" fmla="*/ 2147483647 h 1929"/>
                <a:gd name="T48" fmla="*/ 2147483647 w 649"/>
                <a:gd name="T49" fmla="*/ 2147483647 h 1929"/>
                <a:gd name="T50" fmla="*/ 2147483647 w 649"/>
                <a:gd name="T51" fmla="*/ 2147483647 h 1929"/>
                <a:gd name="T52" fmla="*/ 2147483647 w 649"/>
                <a:gd name="T53" fmla="*/ 2147483647 h 1929"/>
                <a:gd name="T54" fmla="*/ 2147483647 w 649"/>
                <a:gd name="T55" fmla="*/ 2147483647 h 1929"/>
                <a:gd name="T56" fmla="*/ 2147483647 w 649"/>
                <a:gd name="T57" fmla="*/ 2147483647 h 1929"/>
                <a:gd name="T58" fmla="*/ 2147483647 w 649"/>
                <a:gd name="T59" fmla="*/ 2147483647 h 1929"/>
                <a:gd name="T60" fmla="*/ 2147483647 w 649"/>
                <a:gd name="T61" fmla="*/ 2147483647 h 1929"/>
                <a:gd name="T62" fmla="*/ 2147483647 w 649"/>
                <a:gd name="T63" fmla="*/ 2147483647 h 1929"/>
                <a:gd name="T64" fmla="*/ 2147483647 w 649"/>
                <a:gd name="T65" fmla="*/ 2147483647 h 1929"/>
                <a:gd name="T66" fmla="*/ 2147483647 w 649"/>
                <a:gd name="T67" fmla="*/ 2147483647 h 1929"/>
                <a:gd name="T68" fmla="*/ 2147483647 w 649"/>
                <a:gd name="T69" fmla="*/ 2147483647 h 1929"/>
                <a:gd name="T70" fmla="*/ 2147483647 w 649"/>
                <a:gd name="T71" fmla="*/ 2147483647 h 1929"/>
                <a:gd name="T72" fmla="*/ 2147483647 w 649"/>
                <a:gd name="T73" fmla="*/ 2147483647 h 1929"/>
                <a:gd name="T74" fmla="*/ 2147483647 w 649"/>
                <a:gd name="T75" fmla="*/ 2147483647 h 1929"/>
                <a:gd name="T76" fmla="*/ 2147483647 w 649"/>
                <a:gd name="T77" fmla="*/ 2147483647 h 1929"/>
                <a:gd name="T78" fmla="*/ 2147483647 w 649"/>
                <a:gd name="T79" fmla="*/ 2147483647 h 1929"/>
                <a:gd name="T80" fmla="*/ 2147483647 w 649"/>
                <a:gd name="T81" fmla="*/ 2147483647 h 1929"/>
                <a:gd name="T82" fmla="*/ 2147483647 w 649"/>
                <a:gd name="T83" fmla="*/ 2147483647 h 1929"/>
                <a:gd name="T84" fmla="*/ 2147483647 w 649"/>
                <a:gd name="T85" fmla="*/ 2147483647 h 1929"/>
                <a:gd name="T86" fmla="*/ 2147483647 w 649"/>
                <a:gd name="T87" fmla="*/ 2147483647 h 1929"/>
                <a:gd name="T88" fmla="*/ 2147483647 w 649"/>
                <a:gd name="T89" fmla="*/ 2147483647 h 1929"/>
                <a:gd name="T90" fmla="*/ 2147483647 w 649"/>
                <a:gd name="T91" fmla="*/ 2147483647 h 1929"/>
                <a:gd name="T92" fmla="*/ 2147483647 w 649"/>
                <a:gd name="T93" fmla="*/ 2147483647 h 1929"/>
                <a:gd name="T94" fmla="*/ 2147483647 w 649"/>
                <a:gd name="T95" fmla="*/ 2147483647 h 1929"/>
                <a:gd name="T96" fmla="*/ 2147483647 w 649"/>
                <a:gd name="T97" fmla="*/ 2147483647 h 1929"/>
                <a:gd name="T98" fmla="*/ 2147483647 w 649"/>
                <a:gd name="T99" fmla="*/ 2147483647 h 19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9"/>
                <a:gd name="T151" fmla="*/ 0 h 1929"/>
                <a:gd name="T152" fmla="*/ 649 w 649"/>
                <a:gd name="T153" fmla="*/ 1929 h 19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9" h="1929">
                  <a:moveTo>
                    <a:pt x="20" y="1658"/>
                  </a:moveTo>
                  <a:lnTo>
                    <a:pt x="25" y="1596"/>
                  </a:lnTo>
                  <a:lnTo>
                    <a:pt x="35" y="1528"/>
                  </a:lnTo>
                  <a:lnTo>
                    <a:pt x="50" y="1460"/>
                  </a:lnTo>
                  <a:lnTo>
                    <a:pt x="65" y="1397"/>
                  </a:lnTo>
                  <a:lnTo>
                    <a:pt x="82" y="1337"/>
                  </a:lnTo>
                  <a:lnTo>
                    <a:pt x="100" y="1285"/>
                  </a:lnTo>
                  <a:lnTo>
                    <a:pt x="112" y="1242"/>
                  </a:lnTo>
                  <a:lnTo>
                    <a:pt x="122" y="1212"/>
                  </a:lnTo>
                  <a:lnTo>
                    <a:pt x="130" y="1169"/>
                  </a:lnTo>
                  <a:lnTo>
                    <a:pt x="132" y="1129"/>
                  </a:lnTo>
                  <a:lnTo>
                    <a:pt x="132" y="1094"/>
                  </a:lnTo>
                  <a:lnTo>
                    <a:pt x="132" y="1071"/>
                  </a:lnTo>
                  <a:lnTo>
                    <a:pt x="127" y="1034"/>
                  </a:lnTo>
                  <a:lnTo>
                    <a:pt x="115" y="968"/>
                  </a:lnTo>
                  <a:lnTo>
                    <a:pt x="100" y="898"/>
                  </a:lnTo>
                  <a:lnTo>
                    <a:pt x="90" y="850"/>
                  </a:lnTo>
                  <a:lnTo>
                    <a:pt x="85" y="830"/>
                  </a:lnTo>
                  <a:lnTo>
                    <a:pt x="72" y="803"/>
                  </a:lnTo>
                  <a:lnTo>
                    <a:pt x="57" y="763"/>
                  </a:lnTo>
                  <a:lnTo>
                    <a:pt x="42" y="717"/>
                  </a:lnTo>
                  <a:lnTo>
                    <a:pt x="25" y="667"/>
                  </a:lnTo>
                  <a:lnTo>
                    <a:pt x="12" y="610"/>
                  </a:lnTo>
                  <a:lnTo>
                    <a:pt x="2" y="549"/>
                  </a:lnTo>
                  <a:lnTo>
                    <a:pt x="0" y="487"/>
                  </a:lnTo>
                  <a:lnTo>
                    <a:pt x="10" y="396"/>
                  </a:lnTo>
                  <a:lnTo>
                    <a:pt x="35" y="308"/>
                  </a:lnTo>
                  <a:lnTo>
                    <a:pt x="70" y="228"/>
                  </a:lnTo>
                  <a:lnTo>
                    <a:pt x="115" y="153"/>
                  </a:lnTo>
                  <a:lnTo>
                    <a:pt x="162" y="90"/>
                  </a:lnTo>
                  <a:lnTo>
                    <a:pt x="213" y="42"/>
                  </a:lnTo>
                  <a:lnTo>
                    <a:pt x="260" y="10"/>
                  </a:lnTo>
                  <a:lnTo>
                    <a:pt x="305" y="0"/>
                  </a:lnTo>
                  <a:lnTo>
                    <a:pt x="328" y="5"/>
                  </a:lnTo>
                  <a:lnTo>
                    <a:pt x="348" y="17"/>
                  </a:lnTo>
                  <a:lnTo>
                    <a:pt x="368" y="35"/>
                  </a:lnTo>
                  <a:lnTo>
                    <a:pt x="383" y="58"/>
                  </a:lnTo>
                  <a:lnTo>
                    <a:pt x="398" y="83"/>
                  </a:lnTo>
                  <a:lnTo>
                    <a:pt x="411" y="110"/>
                  </a:lnTo>
                  <a:lnTo>
                    <a:pt x="421" y="135"/>
                  </a:lnTo>
                  <a:lnTo>
                    <a:pt x="428" y="158"/>
                  </a:lnTo>
                  <a:lnTo>
                    <a:pt x="436" y="178"/>
                  </a:lnTo>
                  <a:lnTo>
                    <a:pt x="448" y="201"/>
                  </a:lnTo>
                  <a:lnTo>
                    <a:pt x="461" y="226"/>
                  </a:lnTo>
                  <a:lnTo>
                    <a:pt x="478" y="251"/>
                  </a:lnTo>
                  <a:lnTo>
                    <a:pt x="493" y="273"/>
                  </a:lnTo>
                  <a:lnTo>
                    <a:pt x="511" y="298"/>
                  </a:lnTo>
                  <a:lnTo>
                    <a:pt x="528" y="321"/>
                  </a:lnTo>
                  <a:lnTo>
                    <a:pt x="543" y="344"/>
                  </a:lnTo>
                  <a:lnTo>
                    <a:pt x="558" y="366"/>
                  </a:lnTo>
                  <a:lnTo>
                    <a:pt x="573" y="394"/>
                  </a:lnTo>
                  <a:lnTo>
                    <a:pt x="586" y="424"/>
                  </a:lnTo>
                  <a:lnTo>
                    <a:pt x="598" y="454"/>
                  </a:lnTo>
                  <a:lnTo>
                    <a:pt x="611" y="487"/>
                  </a:lnTo>
                  <a:lnTo>
                    <a:pt x="621" y="519"/>
                  </a:lnTo>
                  <a:lnTo>
                    <a:pt x="631" y="549"/>
                  </a:lnTo>
                  <a:lnTo>
                    <a:pt x="639" y="574"/>
                  </a:lnTo>
                  <a:lnTo>
                    <a:pt x="646" y="627"/>
                  </a:lnTo>
                  <a:lnTo>
                    <a:pt x="644" y="677"/>
                  </a:lnTo>
                  <a:lnTo>
                    <a:pt x="634" y="722"/>
                  </a:lnTo>
                  <a:lnTo>
                    <a:pt x="626" y="753"/>
                  </a:lnTo>
                  <a:lnTo>
                    <a:pt x="624" y="778"/>
                  </a:lnTo>
                  <a:lnTo>
                    <a:pt x="626" y="813"/>
                  </a:lnTo>
                  <a:lnTo>
                    <a:pt x="631" y="850"/>
                  </a:lnTo>
                  <a:lnTo>
                    <a:pt x="639" y="886"/>
                  </a:lnTo>
                  <a:lnTo>
                    <a:pt x="641" y="923"/>
                  </a:lnTo>
                  <a:lnTo>
                    <a:pt x="636" y="971"/>
                  </a:lnTo>
                  <a:lnTo>
                    <a:pt x="629" y="1019"/>
                  </a:lnTo>
                  <a:lnTo>
                    <a:pt x="621" y="1056"/>
                  </a:lnTo>
                  <a:lnTo>
                    <a:pt x="621" y="1101"/>
                  </a:lnTo>
                  <a:lnTo>
                    <a:pt x="629" y="1164"/>
                  </a:lnTo>
                  <a:lnTo>
                    <a:pt x="639" y="1232"/>
                  </a:lnTo>
                  <a:lnTo>
                    <a:pt x="646" y="1290"/>
                  </a:lnTo>
                  <a:lnTo>
                    <a:pt x="649" y="1342"/>
                  </a:lnTo>
                  <a:lnTo>
                    <a:pt x="649" y="1392"/>
                  </a:lnTo>
                  <a:lnTo>
                    <a:pt x="644" y="1438"/>
                  </a:lnTo>
                  <a:lnTo>
                    <a:pt x="639" y="1473"/>
                  </a:lnTo>
                  <a:lnTo>
                    <a:pt x="636" y="1500"/>
                  </a:lnTo>
                  <a:lnTo>
                    <a:pt x="636" y="1538"/>
                  </a:lnTo>
                  <a:lnTo>
                    <a:pt x="636" y="1586"/>
                  </a:lnTo>
                  <a:lnTo>
                    <a:pt x="631" y="1638"/>
                  </a:lnTo>
                  <a:lnTo>
                    <a:pt x="619" y="1696"/>
                  </a:lnTo>
                  <a:lnTo>
                    <a:pt x="601" y="1754"/>
                  </a:lnTo>
                  <a:lnTo>
                    <a:pt x="573" y="1809"/>
                  </a:lnTo>
                  <a:lnTo>
                    <a:pt x="533" y="1859"/>
                  </a:lnTo>
                  <a:lnTo>
                    <a:pt x="511" y="1877"/>
                  </a:lnTo>
                  <a:lnTo>
                    <a:pt x="481" y="1894"/>
                  </a:lnTo>
                  <a:lnTo>
                    <a:pt x="448" y="1912"/>
                  </a:lnTo>
                  <a:lnTo>
                    <a:pt x="408" y="1922"/>
                  </a:lnTo>
                  <a:lnTo>
                    <a:pt x="365" y="1929"/>
                  </a:lnTo>
                  <a:lnTo>
                    <a:pt x="318" y="1929"/>
                  </a:lnTo>
                  <a:lnTo>
                    <a:pt x="270" y="1922"/>
                  </a:lnTo>
                  <a:lnTo>
                    <a:pt x="218" y="1907"/>
                  </a:lnTo>
                  <a:lnTo>
                    <a:pt x="180" y="1887"/>
                  </a:lnTo>
                  <a:lnTo>
                    <a:pt x="145" y="1862"/>
                  </a:lnTo>
                  <a:lnTo>
                    <a:pt x="112" y="1832"/>
                  </a:lnTo>
                  <a:lnTo>
                    <a:pt x="82" y="1796"/>
                  </a:lnTo>
                  <a:lnTo>
                    <a:pt x="57" y="1761"/>
                  </a:lnTo>
                  <a:lnTo>
                    <a:pt x="37" y="1726"/>
                  </a:lnTo>
                  <a:lnTo>
                    <a:pt x="25" y="1691"/>
                  </a:lnTo>
                  <a:lnTo>
                    <a:pt x="20" y="1658"/>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25"/>
            <p:cNvSpPr>
              <a:spLocks/>
            </p:cNvSpPr>
            <p:nvPr/>
          </p:nvSpPr>
          <p:spPr bwMode="auto">
            <a:xfrm>
              <a:off x="6391275" y="1557338"/>
              <a:ext cx="55563" cy="50800"/>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2147483647 h 63"/>
                <a:gd name="T10" fmla="*/ 2147483647 w 62"/>
                <a:gd name="T11" fmla="*/ 2147483647 h 63"/>
                <a:gd name="T12" fmla="*/ 2147483647 w 62"/>
                <a:gd name="T13" fmla="*/ 2147483647 h 63"/>
                <a:gd name="T14" fmla="*/ 2147483647 w 62"/>
                <a:gd name="T15" fmla="*/ 1572831724 h 63"/>
                <a:gd name="T16" fmla="*/ 2147483647 w 62"/>
                <a:gd name="T17" fmla="*/ 0 h 63"/>
                <a:gd name="T18" fmla="*/ 2147483647 w 62"/>
                <a:gd name="T19" fmla="*/ 1572831724 h 63"/>
                <a:gd name="T20" fmla="*/ 2147483647 w 62"/>
                <a:gd name="T21" fmla="*/ 2147483647 h 63"/>
                <a:gd name="T22" fmla="*/ 1439216220 w 62"/>
                <a:gd name="T23" fmla="*/ 2147483647 h 63"/>
                <a:gd name="T24" fmla="*/ 0 w 62"/>
                <a:gd name="T25" fmla="*/ 2147483647 h 63"/>
                <a:gd name="T26" fmla="*/ 0 w 62"/>
                <a:gd name="T27" fmla="*/ 2147483647 h 63"/>
                <a:gd name="T28" fmla="*/ 2147483647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30" y="63"/>
                  </a:moveTo>
                  <a:lnTo>
                    <a:pt x="42" y="61"/>
                  </a:lnTo>
                  <a:lnTo>
                    <a:pt x="52" y="56"/>
                  </a:lnTo>
                  <a:lnTo>
                    <a:pt x="60" y="46"/>
                  </a:lnTo>
                  <a:lnTo>
                    <a:pt x="62" y="33"/>
                  </a:lnTo>
                  <a:lnTo>
                    <a:pt x="60" y="21"/>
                  </a:lnTo>
                  <a:lnTo>
                    <a:pt x="52" y="11"/>
                  </a:lnTo>
                  <a:lnTo>
                    <a:pt x="42" y="3"/>
                  </a:lnTo>
                  <a:lnTo>
                    <a:pt x="30" y="0"/>
                  </a:lnTo>
                  <a:lnTo>
                    <a:pt x="20" y="3"/>
                  </a:lnTo>
                  <a:lnTo>
                    <a:pt x="10" y="8"/>
                  </a:lnTo>
                  <a:lnTo>
                    <a:pt x="2" y="18"/>
                  </a:lnTo>
                  <a:lnTo>
                    <a:pt x="0" y="31"/>
                  </a:lnTo>
                  <a:lnTo>
                    <a:pt x="0" y="43"/>
                  </a:lnTo>
                  <a:lnTo>
                    <a:pt x="7" y="53"/>
                  </a:lnTo>
                  <a:lnTo>
                    <a:pt x="17" y="61"/>
                  </a:lnTo>
                  <a:lnTo>
                    <a:pt x="30" y="63"/>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26"/>
            <p:cNvSpPr>
              <a:spLocks/>
            </p:cNvSpPr>
            <p:nvPr/>
          </p:nvSpPr>
          <p:spPr bwMode="auto">
            <a:xfrm>
              <a:off x="6378575" y="1754188"/>
              <a:ext cx="53975" cy="53975"/>
            </a:xfrm>
            <a:custGeom>
              <a:avLst/>
              <a:gdLst>
                <a:gd name="T0" fmla="*/ 2147483647 w 62"/>
                <a:gd name="T1" fmla="*/ 2147483647 h 65"/>
                <a:gd name="T2" fmla="*/ 2147483647 w 62"/>
                <a:gd name="T3" fmla="*/ 2147483647 h 65"/>
                <a:gd name="T4" fmla="*/ 2147483647 w 62"/>
                <a:gd name="T5" fmla="*/ 2147483647 h 65"/>
                <a:gd name="T6" fmla="*/ 2147483647 w 62"/>
                <a:gd name="T7" fmla="*/ 2147483647 h 65"/>
                <a:gd name="T8" fmla="*/ 2147483647 w 62"/>
                <a:gd name="T9" fmla="*/ 2147483647 h 65"/>
                <a:gd name="T10" fmla="*/ 2147483647 w 62"/>
                <a:gd name="T11" fmla="*/ 2147483647 h 65"/>
                <a:gd name="T12" fmla="*/ 2147483647 w 62"/>
                <a:gd name="T13" fmla="*/ 2147483647 h 65"/>
                <a:gd name="T14" fmla="*/ 2147483647 w 62"/>
                <a:gd name="T15" fmla="*/ 1145323636 h 65"/>
                <a:gd name="T16" fmla="*/ 2147483647 w 62"/>
                <a:gd name="T17" fmla="*/ 0 h 65"/>
                <a:gd name="T18" fmla="*/ 2147483647 w 62"/>
                <a:gd name="T19" fmla="*/ 1145323636 h 65"/>
                <a:gd name="T20" fmla="*/ 2147483647 w 62"/>
                <a:gd name="T21" fmla="*/ 2147483647 h 65"/>
                <a:gd name="T22" fmla="*/ 1319473831 w 62"/>
                <a:gd name="T23" fmla="*/ 2147483647 h 65"/>
                <a:gd name="T24" fmla="*/ 0 w 62"/>
                <a:gd name="T25" fmla="*/ 2147483647 h 65"/>
                <a:gd name="T26" fmla="*/ 1319473831 w 62"/>
                <a:gd name="T27" fmla="*/ 2147483647 h 65"/>
                <a:gd name="T28" fmla="*/ 2147483647 w 62"/>
                <a:gd name="T29" fmla="*/ 2147483647 h 65"/>
                <a:gd name="T30" fmla="*/ 2147483647 w 62"/>
                <a:gd name="T31" fmla="*/ 2147483647 h 65"/>
                <a:gd name="T32" fmla="*/ 2147483647 w 62"/>
                <a:gd name="T33" fmla="*/ 2147483647 h 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5"/>
                <a:gd name="T53" fmla="*/ 62 w 62"/>
                <a:gd name="T54" fmla="*/ 65 h 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5">
                  <a:moveTo>
                    <a:pt x="30" y="65"/>
                  </a:moveTo>
                  <a:lnTo>
                    <a:pt x="42" y="63"/>
                  </a:lnTo>
                  <a:lnTo>
                    <a:pt x="52" y="55"/>
                  </a:lnTo>
                  <a:lnTo>
                    <a:pt x="60" y="45"/>
                  </a:lnTo>
                  <a:lnTo>
                    <a:pt x="62" y="32"/>
                  </a:lnTo>
                  <a:lnTo>
                    <a:pt x="60" y="20"/>
                  </a:lnTo>
                  <a:lnTo>
                    <a:pt x="55" y="10"/>
                  </a:lnTo>
                  <a:lnTo>
                    <a:pt x="45" y="2"/>
                  </a:lnTo>
                  <a:lnTo>
                    <a:pt x="32" y="0"/>
                  </a:lnTo>
                  <a:lnTo>
                    <a:pt x="20" y="2"/>
                  </a:lnTo>
                  <a:lnTo>
                    <a:pt x="10" y="10"/>
                  </a:lnTo>
                  <a:lnTo>
                    <a:pt x="2" y="20"/>
                  </a:lnTo>
                  <a:lnTo>
                    <a:pt x="0" y="32"/>
                  </a:lnTo>
                  <a:lnTo>
                    <a:pt x="2" y="45"/>
                  </a:lnTo>
                  <a:lnTo>
                    <a:pt x="7" y="55"/>
                  </a:lnTo>
                  <a:lnTo>
                    <a:pt x="17" y="63"/>
                  </a:lnTo>
                  <a:lnTo>
                    <a:pt x="30" y="65"/>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 name="Group 27"/>
            <p:cNvGrpSpPr>
              <a:grpSpLocks/>
            </p:cNvGrpSpPr>
            <p:nvPr/>
          </p:nvGrpSpPr>
          <p:grpSpPr bwMode="auto">
            <a:xfrm>
              <a:off x="6113463" y="2522538"/>
              <a:ext cx="898525" cy="2420937"/>
              <a:chOff x="2494" y="2713"/>
              <a:chExt cx="995" cy="2946"/>
            </a:xfrm>
          </p:grpSpPr>
          <p:sp>
            <p:nvSpPr>
              <p:cNvPr id="78" name="Freeform 28"/>
              <p:cNvSpPr>
                <a:spLocks/>
              </p:cNvSpPr>
              <p:nvPr/>
            </p:nvSpPr>
            <p:spPr bwMode="auto">
              <a:xfrm>
                <a:off x="2674" y="3070"/>
                <a:ext cx="684" cy="2418"/>
              </a:xfrm>
              <a:custGeom>
                <a:avLst/>
                <a:gdLst>
                  <a:gd name="T0" fmla="*/ 131 w 684"/>
                  <a:gd name="T1" fmla="*/ 20 h 2418"/>
                  <a:gd name="T2" fmla="*/ 71 w 684"/>
                  <a:gd name="T3" fmla="*/ 62 h 2418"/>
                  <a:gd name="T4" fmla="*/ 20 w 684"/>
                  <a:gd name="T5" fmla="*/ 130 h 2418"/>
                  <a:gd name="T6" fmla="*/ 0 w 684"/>
                  <a:gd name="T7" fmla="*/ 213 h 2418"/>
                  <a:gd name="T8" fmla="*/ 15 w 684"/>
                  <a:gd name="T9" fmla="*/ 293 h 2418"/>
                  <a:gd name="T10" fmla="*/ 53 w 684"/>
                  <a:gd name="T11" fmla="*/ 378 h 2418"/>
                  <a:gd name="T12" fmla="*/ 98 w 684"/>
                  <a:gd name="T13" fmla="*/ 466 h 2418"/>
                  <a:gd name="T14" fmla="*/ 136 w 684"/>
                  <a:gd name="T15" fmla="*/ 536 h 2418"/>
                  <a:gd name="T16" fmla="*/ 163 w 684"/>
                  <a:gd name="T17" fmla="*/ 592 h 2418"/>
                  <a:gd name="T18" fmla="*/ 218 w 684"/>
                  <a:gd name="T19" fmla="*/ 725 h 2418"/>
                  <a:gd name="T20" fmla="*/ 291 w 684"/>
                  <a:gd name="T21" fmla="*/ 893 h 2418"/>
                  <a:gd name="T22" fmla="*/ 346 w 684"/>
                  <a:gd name="T23" fmla="*/ 1031 h 2418"/>
                  <a:gd name="T24" fmla="*/ 376 w 684"/>
                  <a:gd name="T25" fmla="*/ 1109 h 2418"/>
                  <a:gd name="T26" fmla="*/ 399 w 684"/>
                  <a:gd name="T27" fmla="*/ 1194 h 2418"/>
                  <a:gd name="T28" fmla="*/ 391 w 684"/>
                  <a:gd name="T29" fmla="*/ 1232 h 2418"/>
                  <a:gd name="T30" fmla="*/ 356 w 684"/>
                  <a:gd name="T31" fmla="*/ 1294 h 2418"/>
                  <a:gd name="T32" fmla="*/ 311 w 684"/>
                  <a:gd name="T33" fmla="*/ 1385 h 2418"/>
                  <a:gd name="T34" fmla="*/ 274 w 684"/>
                  <a:gd name="T35" fmla="*/ 1472 h 2418"/>
                  <a:gd name="T36" fmla="*/ 254 w 684"/>
                  <a:gd name="T37" fmla="*/ 1620 h 2418"/>
                  <a:gd name="T38" fmla="*/ 264 w 684"/>
                  <a:gd name="T39" fmla="*/ 1839 h 2418"/>
                  <a:gd name="T40" fmla="*/ 271 w 684"/>
                  <a:gd name="T41" fmla="*/ 1977 h 2418"/>
                  <a:gd name="T42" fmla="*/ 251 w 684"/>
                  <a:gd name="T43" fmla="*/ 2230 h 2418"/>
                  <a:gd name="T44" fmla="*/ 271 w 684"/>
                  <a:gd name="T45" fmla="*/ 2363 h 2418"/>
                  <a:gd name="T46" fmla="*/ 306 w 684"/>
                  <a:gd name="T47" fmla="*/ 2416 h 2418"/>
                  <a:gd name="T48" fmla="*/ 339 w 684"/>
                  <a:gd name="T49" fmla="*/ 2411 h 2418"/>
                  <a:gd name="T50" fmla="*/ 354 w 684"/>
                  <a:gd name="T51" fmla="*/ 2366 h 2418"/>
                  <a:gd name="T52" fmla="*/ 364 w 684"/>
                  <a:gd name="T53" fmla="*/ 2308 h 2418"/>
                  <a:gd name="T54" fmla="*/ 396 w 684"/>
                  <a:gd name="T55" fmla="*/ 2175 h 2418"/>
                  <a:gd name="T56" fmla="*/ 439 w 684"/>
                  <a:gd name="T57" fmla="*/ 2004 h 2418"/>
                  <a:gd name="T58" fmla="*/ 477 w 684"/>
                  <a:gd name="T59" fmla="*/ 1864 h 2418"/>
                  <a:gd name="T60" fmla="*/ 497 w 684"/>
                  <a:gd name="T61" fmla="*/ 1801 h 2418"/>
                  <a:gd name="T62" fmla="*/ 519 w 684"/>
                  <a:gd name="T63" fmla="*/ 1728 h 2418"/>
                  <a:gd name="T64" fmla="*/ 544 w 684"/>
                  <a:gd name="T65" fmla="*/ 1648 h 2418"/>
                  <a:gd name="T66" fmla="*/ 564 w 684"/>
                  <a:gd name="T67" fmla="*/ 1573 h 2418"/>
                  <a:gd name="T68" fmla="*/ 579 w 684"/>
                  <a:gd name="T69" fmla="*/ 1492 h 2418"/>
                  <a:gd name="T70" fmla="*/ 602 w 684"/>
                  <a:gd name="T71" fmla="*/ 1382 h 2418"/>
                  <a:gd name="T72" fmla="*/ 622 w 684"/>
                  <a:gd name="T73" fmla="*/ 1332 h 2418"/>
                  <a:gd name="T74" fmla="*/ 644 w 684"/>
                  <a:gd name="T75" fmla="*/ 1292 h 2418"/>
                  <a:gd name="T76" fmla="*/ 669 w 684"/>
                  <a:gd name="T77" fmla="*/ 1242 h 2418"/>
                  <a:gd name="T78" fmla="*/ 684 w 684"/>
                  <a:gd name="T79" fmla="*/ 1191 h 2418"/>
                  <a:gd name="T80" fmla="*/ 672 w 684"/>
                  <a:gd name="T81" fmla="*/ 1091 h 2418"/>
                  <a:gd name="T82" fmla="*/ 639 w 684"/>
                  <a:gd name="T83" fmla="*/ 865 h 2418"/>
                  <a:gd name="T84" fmla="*/ 622 w 684"/>
                  <a:gd name="T85" fmla="*/ 697 h 2418"/>
                  <a:gd name="T86" fmla="*/ 597 w 684"/>
                  <a:gd name="T87" fmla="*/ 516 h 2418"/>
                  <a:gd name="T88" fmla="*/ 559 w 684"/>
                  <a:gd name="T89" fmla="*/ 363 h 2418"/>
                  <a:gd name="T90" fmla="*/ 519 w 684"/>
                  <a:gd name="T91" fmla="*/ 255 h 2418"/>
                  <a:gd name="T92" fmla="*/ 474 w 684"/>
                  <a:gd name="T93" fmla="*/ 168 h 2418"/>
                  <a:gd name="T94" fmla="*/ 424 w 684"/>
                  <a:gd name="T95" fmla="*/ 100 h 2418"/>
                  <a:gd name="T96" fmla="*/ 369 w 684"/>
                  <a:gd name="T97" fmla="*/ 50 h 2418"/>
                  <a:gd name="T98" fmla="*/ 311 w 684"/>
                  <a:gd name="T99" fmla="*/ 17 h 2418"/>
                  <a:gd name="T100" fmla="*/ 251 w 684"/>
                  <a:gd name="T101" fmla="*/ 0 h 2418"/>
                  <a:gd name="T102" fmla="*/ 191 w 684"/>
                  <a:gd name="T103" fmla="*/ 2 h 24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84"/>
                  <a:gd name="T157" fmla="*/ 0 h 2418"/>
                  <a:gd name="T158" fmla="*/ 684 w 684"/>
                  <a:gd name="T159" fmla="*/ 2418 h 24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84" h="2418">
                    <a:moveTo>
                      <a:pt x="161" y="7"/>
                    </a:moveTo>
                    <a:lnTo>
                      <a:pt x="131" y="20"/>
                    </a:lnTo>
                    <a:lnTo>
                      <a:pt x="101" y="37"/>
                    </a:lnTo>
                    <a:lnTo>
                      <a:pt x="71" y="62"/>
                    </a:lnTo>
                    <a:lnTo>
                      <a:pt x="43" y="95"/>
                    </a:lnTo>
                    <a:lnTo>
                      <a:pt x="20" y="130"/>
                    </a:lnTo>
                    <a:lnTo>
                      <a:pt x="5" y="170"/>
                    </a:lnTo>
                    <a:lnTo>
                      <a:pt x="0" y="213"/>
                    </a:lnTo>
                    <a:lnTo>
                      <a:pt x="5" y="258"/>
                    </a:lnTo>
                    <a:lnTo>
                      <a:pt x="15" y="293"/>
                    </a:lnTo>
                    <a:lnTo>
                      <a:pt x="33" y="333"/>
                    </a:lnTo>
                    <a:lnTo>
                      <a:pt x="53" y="378"/>
                    </a:lnTo>
                    <a:lnTo>
                      <a:pt x="76" y="424"/>
                    </a:lnTo>
                    <a:lnTo>
                      <a:pt x="98" y="466"/>
                    </a:lnTo>
                    <a:lnTo>
                      <a:pt x="118" y="506"/>
                    </a:lnTo>
                    <a:lnTo>
                      <a:pt x="136" y="536"/>
                    </a:lnTo>
                    <a:lnTo>
                      <a:pt x="148" y="559"/>
                    </a:lnTo>
                    <a:lnTo>
                      <a:pt x="163" y="592"/>
                    </a:lnTo>
                    <a:lnTo>
                      <a:pt x="188" y="649"/>
                    </a:lnTo>
                    <a:lnTo>
                      <a:pt x="218" y="725"/>
                    </a:lnTo>
                    <a:lnTo>
                      <a:pt x="256" y="807"/>
                    </a:lnTo>
                    <a:lnTo>
                      <a:pt x="291" y="893"/>
                    </a:lnTo>
                    <a:lnTo>
                      <a:pt x="321" y="971"/>
                    </a:lnTo>
                    <a:lnTo>
                      <a:pt x="346" y="1031"/>
                    </a:lnTo>
                    <a:lnTo>
                      <a:pt x="361" y="1066"/>
                    </a:lnTo>
                    <a:lnTo>
                      <a:pt x="376" y="1109"/>
                    </a:lnTo>
                    <a:lnTo>
                      <a:pt x="391" y="1154"/>
                    </a:lnTo>
                    <a:lnTo>
                      <a:pt x="399" y="1194"/>
                    </a:lnTo>
                    <a:lnTo>
                      <a:pt x="399" y="1216"/>
                    </a:lnTo>
                    <a:lnTo>
                      <a:pt x="391" y="1232"/>
                    </a:lnTo>
                    <a:lnTo>
                      <a:pt x="376" y="1259"/>
                    </a:lnTo>
                    <a:lnTo>
                      <a:pt x="356" y="1294"/>
                    </a:lnTo>
                    <a:lnTo>
                      <a:pt x="334" y="1339"/>
                    </a:lnTo>
                    <a:lnTo>
                      <a:pt x="311" y="1385"/>
                    </a:lnTo>
                    <a:lnTo>
                      <a:pt x="291" y="1430"/>
                    </a:lnTo>
                    <a:lnTo>
                      <a:pt x="274" y="1472"/>
                    </a:lnTo>
                    <a:lnTo>
                      <a:pt x="264" y="1508"/>
                    </a:lnTo>
                    <a:lnTo>
                      <a:pt x="254" y="1620"/>
                    </a:lnTo>
                    <a:lnTo>
                      <a:pt x="256" y="1741"/>
                    </a:lnTo>
                    <a:lnTo>
                      <a:pt x="264" y="1839"/>
                    </a:lnTo>
                    <a:lnTo>
                      <a:pt x="271" y="1891"/>
                    </a:lnTo>
                    <a:lnTo>
                      <a:pt x="271" y="1977"/>
                    </a:lnTo>
                    <a:lnTo>
                      <a:pt x="261" y="2102"/>
                    </a:lnTo>
                    <a:lnTo>
                      <a:pt x="251" y="2230"/>
                    </a:lnTo>
                    <a:lnTo>
                      <a:pt x="256" y="2318"/>
                    </a:lnTo>
                    <a:lnTo>
                      <a:pt x="271" y="2363"/>
                    </a:lnTo>
                    <a:lnTo>
                      <a:pt x="289" y="2396"/>
                    </a:lnTo>
                    <a:lnTo>
                      <a:pt x="306" y="2416"/>
                    </a:lnTo>
                    <a:lnTo>
                      <a:pt x="329" y="2418"/>
                    </a:lnTo>
                    <a:lnTo>
                      <a:pt x="339" y="2411"/>
                    </a:lnTo>
                    <a:lnTo>
                      <a:pt x="349" y="2391"/>
                    </a:lnTo>
                    <a:lnTo>
                      <a:pt x="354" y="2366"/>
                    </a:lnTo>
                    <a:lnTo>
                      <a:pt x="359" y="2338"/>
                    </a:lnTo>
                    <a:lnTo>
                      <a:pt x="364" y="2308"/>
                    </a:lnTo>
                    <a:lnTo>
                      <a:pt x="379" y="2250"/>
                    </a:lnTo>
                    <a:lnTo>
                      <a:pt x="396" y="2175"/>
                    </a:lnTo>
                    <a:lnTo>
                      <a:pt x="416" y="2090"/>
                    </a:lnTo>
                    <a:lnTo>
                      <a:pt x="439" y="2004"/>
                    </a:lnTo>
                    <a:lnTo>
                      <a:pt x="459" y="1927"/>
                    </a:lnTo>
                    <a:lnTo>
                      <a:pt x="477" y="1864"/>
                    </a:lnTo>
                    <a:lnTo>
                      <a:pt x="489" y="1826"/>
                    </a:lnTo>
                    <a:lnTo>
                      <a:pt x="497" y="1801"/>
                    </a:lnTo>
                    <a:lnTo>
                      <a:pt x="509" y="1766"/>
                    </a:lnTo>
                    <a:lnTo>
                      <a:pt x="519" y="1728"/>
                    </a:lnTo>
                    <a:lnTo>
                      <a:pt x="532" y="1688"/>
                    </a:lnTo>
                    <a:lnTo>
                      <a:pt x="544" y="1648"/>
                    </a:lnTo>
                    <a:lnTo>
                      <a:pt x="554" y="1608"/>
                    </a:lnTo>
                    <a:lnTo>
                      <a:pt x="564" y="1573"/>
                    </a:lnTo>
                    <a:lnTo>
                      <a:pt x="569" y="1545"/>
                    </a:lnTo>
                    <a:lnTo>
                      <a:pt x="579" y="1492"/>
                    </a:lnTo>
                    <a:lnTo>
                      <a:pt x="592" y="1435"/>
                    </a:lnTo>
                    <a:lnTo>
                      <a:pt x="602" y="1382"/>
                    </a:lnTo>
                    <a:lnTo>
                      <a:pt x="614" y="1347"/>
                    </a:lnTo>
                    <a:lnTo>
                      <a:pt x="622" y="1332"/>
                    </a:lnTo>
                    <a:lnTo>
                      <a:pt x="632" y="1314"/>
                    </a:lnTo>
                    <a:lnTo>
                      <a:pt x="644" y="1292"/>
                    </a:lnTo>
                    <a:lnTo>
                      <a:pt x="657" y="1267"/>
                    </a:lnTo>
                    <a:lnTo>
                      <a:pt x="669" y="1242"/>
                    </a:lnTo>
                    <a:lnTo>
                      <a:pt x="679" y="1216"/>
                    </a:lnTo>
                    <a:lnTo>
                      <a:pt x="684" y="1191"/>
                    </a:lnTo>
                    <a:lnTo>
                      <a:pt x="684" y="1166"/>
                    </a:lnTo>
                    <a:lnTo>
                      <a:pt x="672" y="1091"/>
                    </a:lnTo>
                    <a:lnTo>
                      <a:pt x="657" y="981"/>
                    </a:lnTo>
                    <a:lnTo>
                      <a:pt x="639" y="865"/>
                    </a:lnTo>
                    <a:lnTo>
                      <a:pt x="629" y="775"/>
                    </a:lnTo>
                    <a:lnTo>
                      <a:pt x="622" y="697"/>
                    </a:lnTo>
                    <a:lnTo>
                      <a:pt x="612" y="609"/>
                    </a:lnTo>
                    <a:lnTo>
                      <a:pt x="597" y="516"/>
                    </a:lnTo>
                    <a:lnTo>
                      <a:pt x="577" y="426"/>
                    </a:lnTo>
                    <a:lnTo>
                      <a:pt x="559" y="363"/>
                    </a:lnTo>
                    <a:lnTo>
                      <a:pt x="539" y="308"/>
                    </a:lnTo>
                    <a:lnTo>
                      <a:pt x="519" y="255"/>
                    </a:lnTo>
                    <a:lnTo>
                      <a:pt x="497" y="210"/>
                    </a:lnTo>
                    <a:lnTo>
                      <a:pt x="474" y="168"/>
                    </a:lnTo>
                    <a:lnTo>
                      <a:pt x="449" y="130"/>
                    </a:lnTo>
                    <a:lnTo>
                      <a:pt x="424" y="100"/>
                    </a:lnTo>
                    <a:lnTo>
                      <a:pt x="396" y="72"/>
                    </a:lnTo>
                    <a:lnTo>
                      <a:pt x="369" y="50"/>
                    </a:lnTo>
                    <a:lnTo>
                      <a:pt x="341" y="30"/>
                    </a:lnTo>
                    <a:lnTo>
                      <a:pt x="311" y="17"/>
                    </a:lnTo>
                    <a:lnTo>
                      <a:pt x="281" y="7"/>
                    </a:lnTo>
                    <a:lnTo>
                      <a:pt x="251" y="0"/>
                    </a:lnTo>
                    <a:lnTo>
                      <a:pt x="221" y="0"/>
                    </a:lnTo>
                    <a:lnTo>
                      <a:pt x="191" y="2"/>
                    </a:lnTo>
                    <a:lnTo>
                      <a:pt x="161" y="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29"/>
              <p:cNvSpPr>
                <a:spLocks/>
              </p:cNvSpPr>
              <p:nvPr/>
            </p:nvSpPr>
            <p:spPr bwMode="auto">
              <a:xfrm>
                <a:off x="2862" y="3198"/>
                <a:ext cx="63" cy="60"/>
              </a:xfrm>
              <a:custGeom>
                <a:avLst/>
                <a:gdLst>
                  <a:gd name="T0" fmla="*/ 40 w 63"/>
                  <a:gd name="T1" fmla="*/ 60 h 60"/>
                  <a:gd name="T2" fmla="*/ 53 w 63"/>
                  <a:gd name="T3" fmla="*/ 55 h 60"/>
                  <a:gd name="T4" fmla="*/ 61 w 63"/>
                  <a:gd name="T5" fmla="*/ 47 h 60"/>
                  <a:gd name="T6" fmla="*/ 63 w 63"/>
                  <a:gd name="T7" fmla="*/ 35 h 60"/>
                  <a:gd name="T8" fmla="*/ 63 w 63"/>
                  <a:gd name="T9" fmla="*/ 22 h 60"/>
                  <a:gd name="T10" fmla="*/ 58 w 63"/>
                  <a:gd name="T11" fmla="*/ 10 h 60"/>
                  <a:gd name="T12" fmla="*/ 48 w 63"/>
                  <a:gd name="T13" fmla="*/ 2 h 60"/>
                  <a:gd name="T14" fmla="*/ 38 w 63"/>
                  <a:gd name="T15" fmla="*/ 0 h 60"/>
                  <a:gd name="T16" fmla="*/ 25 w 63"/>
                  <a:gd name="T17" fmla="*/ 0 h 60"/>
                  <a:gd name="T18" fmla="*/ 13 w 63"/>
                  <a:gd name="T19" fmla="*/ 5 h 60"/>
                  <a:gd name="T20" fmla="*/ 5 w 63"/>
                  <a:gd name="T21" fmla="*/ 15 h 60"/>
                  <a:gd name="T22" fmla="*/ 0 w 63"/>
                  <a:gd name="T23" fmla="*/ 25 h 60"/>
                  <a:gd name="T24" fmla="*/ 0 w 63"/>
                  <a:gd name="T25" fmla="*/ 37 h 60"/>
                  <a:gd name="T26" fmla="*/ 5 w 63"/>
                  <a:gd name="T27" fmla="*/ 50 h 60"/>
                  <a:gd name="T28" fmla="*/ 15 w 63"/>
                  <a:gd name="T29" fmla="*/ 57 h 60"/>
                  <a:gd name="T30" fmla="*/ 28 w 63"/>
                  <a:gd name="T31" fmla="*/ 60 h 60"/>
                  <a:gd name="T32" fmla="*/ 40 w 63"/>
                  <a:gd name="T33" fmla="*/ 6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0"/>
                  <a:gd name="T53" fmla="*/ 63 w 63"/>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0">
                    <a:moveTo>
                      <a:pt x="40" y="60"/>
                    </a:moveTo>
                    <a:lnTo>
                      <a:pt x="53" y="55"/>
                    </a:lnTo>
                    <a:lnTo>
                      <a:pt x="61" y="47"/>
                    </a:lnTo>
                    <a:lnTo>
                      <a:pt x="63" y="35"/>
                    </a:lnTo>
                    <a:lnTo>
                      <a:pt x="63" y="22"/>
                    </a:lnTo>
                    <a:lnTo>
                      <a:pt x="58" y="10"/>
                    </a:lnTo>
                    <a:lnTo>
                      <a:pt x="48" y="2"/>
                    </a:lnTo>
                    <a:lnTo>
                      <a:pt x="38" y="0"/>
                    </a:lnTo>
                    <a:lnTo>
                      <a:pt x="25" y="0"/>
                    </a:lnTo>
                    <a:lnTo>
                      <a:pt x="13" y="5"/>
                    </a:lnTo>
                    <a:lnTo>
                      <a:pt x="5" y="15"/>
                    </a:lnTo>
                    <a:lnTo>
                      <a:pt x="0" y="25"/>
                    </a:lnTo>
                    <a:lnTo>
                      <a:pt x="0" y="37"/>
                    </a:lnTo>
                    <a:lnTo>
                      <a:pt x="5" y="50"/>
                    </a:lnTo>
                    <a:lnTo>
                      <a:pt x="15" y="57"/>
                    </a:lnTo>
                    <a:lnTo>
                      <a:pt x="28" y="60"/>
                    </a:lnTo>
                    <a:lnTo>
                      <a:pt x="40" y="6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30"/>
              <p:cNvSpPr>
                <a:spLocks/>
              </p:cNvSpPr>
              <p:nvPr/>
            </p:nvSpPr>
            <p:spPr bwMode="auto">
              <a:xfrm>
                <a:off x="2955" y="5333"/>
                <a:ext cx="60" cy="60"/>
              </a:xfrm>
              <a:custGeom>
                <a:avLst/>
                <a:gdLst>
                  <a:gd name="T0" fmla="*/ 38 w 60"/>
                  <a:gd name="T1" fmla="*/ 60 h 60"/>
                  <a:gd name="T2" fmla="*/ 50 w 60"/>
                  <a:gd name="T3" fmla="*/ 55 h 60"/>
                  <a:gd name="T4" fmla="*/ 58 w 60"/>
                  <a:gd name="T5" fmla="*/ 45 h 60"/>
                  <a:gd name="T6" fmla="*/ 60 w 60"/>
                  <a:gd name="T7" fmla="*/ 35 h 60"/>
                  <a:gd name="T8" fmla="*/ 60 w 60"/>
                  <a:gd name="T9" fmla="*/ 22 h 60"/>
                  <a:gd name="T10" fmla="*/ 55 w 60"/>
                  <a:gd name="T11" fmla="*/ 10 h 60"/>
                  <a:gd name="T12" fmla="*/ 48 w 60"/>
                  <a:gd name="T13" fmla="*/ 2 h 60"/>
                  <a:gd name="T14" fmla="*/ 35 w 60"/>
                  <a:gd name="T15" fmla="*/ 0 h 60"/>
                  <a:gd name="T16" fmla="*/ 23 w 60"/>
                  <a:gd name="T17" fmla="*/ 0 h 60"/>
                  <a:gd name="T18" fmla="*/ 10 w 60"/>
                  <a:gd name="T19" fmla="*/ 5 h 60"/>
                  <a:gd name="T20" fmla="*/ 3 w 60"/>
                  <a:gd name="T21" fmla="*/ 12 h 60"/>
                  <a:gd name="T22" fmla="*/ 0 w 60"/>
                  <a:gd name="T23" fmla="*/ 25 h 60"/>
                  <a:gd name="T24" fmla="*/ 0 w 60"/>
                  <a:gd name="T25" fmla="*/ 37 h 60"/>
                  <a:gd name="T26" fmla="*/ 5 w 60"/>
                  <a:gd name="T27" fmla="*/ 50 h 60"/>
                  <a:gd name="T28" fmla="*/ 15 w 60"/>
                  <a:gd name="T29" fmla="*/ 58 h 60"/>
                  <a:gd name="T30" fmla="*/ 25 w 60"/>
                  <a:gd name="T31" fmla="*/ 60 h 60"/>
                  <a:gd name="T32" fmla="*/ 38 w 60"/>
                  <a:gd name="T33" fmla="*/ 6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0"/>
                  <a:gd name="T53" fmla="*/ 60 w 60"/>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0">
                    <a:moveTo>
                      <a:pt x="38" y="60"/>
                    </a:moveTo>
                    <a:lnTo>
                      <a:pt x="50" y="55"/>
                    </a:lnTo>
                    <a:lnTo>
                      <a:pt x="58" y="45"/>
                    </a:lnTo>
                    <a:lnTo>
                      <a:pt x="60" y="35"/>
                    </a:lnTo>
                    <a:lnTo>
                      <a:pt x="60" y="22"/>
                    </a:lnTo>
                    <a:lnTo>
                      <a:pt x="55" y="10"/>
                    </a:lnTo>
                    <a:lnTo>
                      <a:pt x="48" y="2"/>
                    </a:lnTo>
                    <a:lnTo>
                      <a:pt x="35" y="0"/>
                    </a:lnTo>
                    <a:lnTo>
                      <a:pt x="23" y="0"/>
                    </a:lnTo>
                    <a:lnTo>
                      <a:pt x="10" y="5"/>
                    </a:lnTo>
                    <a:lnTo>
                      <a:pt x="3" y="12"/>
                    </a:lnTo>
                    <a:lnTo>
                      <a:pt x="0" y="25"/>
                    </a:lnTo>
                    <a:lnTo>
                      <a:pt x="0" y="37"/>
                    </a:lnTo>
                    <a:lnTo>
                      <a:pt x="5" y="50"/>
                    </a:lnTo>
                    <a:lnTo>
                      <a:pt x="15" y="58"/>
                    </a:lnTo>
                    <a:lnTo>
                      <a:pt x="25" y="60"/>
                    </a:lnTo>
                    <a:lnTo>
                      <a:pt x="38" y="6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31"/>
              <p:cNvSpPr>
                <a:spLocks/>
              </p:cNvSpPr>
              <p:nvPr/>
            </p:nvSpPr>
            <p:spPr bwMode="auto">
              <a:xfrm>
                <a:off x="2870" y="5293"/>
                <a:ext cx="571" cy="306"/>
              </a:xfrm>
              <a:custGeom>
                <a:avLst/>
                <a:gdLst>
                  <a:gd name="T0" fmla="*/ 95 w 571"/>
                  <a:gd name="T1" fmla="*/ 0 h 306"/>
                  <a:gd name="T2" fmla="*/ 83 w 571"/>
                  <a:gd name="T3" fmla="*/ 7 h 306"/>
                  <a:gd name="T4" fmla="*/ 70 w 571"/>
                  <a:gd name="T5" fmla="*/ 22 h 306"/>
                  <a:gd name="T6" fmla="*/ 55 w 571"/>
                  <a:gd name="T7" fmla="*/ 42 h 306"/>
                  <a:gd name="T8" fmla="*/ 42 w 571"/>
                  <a:gd name="T9" fmla="*/ 67 h 306"/>
                  <a:gd name="T10" fmla="*/ 27 w 571"/>
                  <a:gd name="T11" fmla="*/ 100 h 306"/>
                  <a:gd name="T12" fmla="*/ 12 w 571"/>
                  <a:gd name="T13" fmla="*/ 133 h 306"/>
                  <a:gd name="T14" fmla="*/ 0 w 571"/>
                  <a:gd name="T15" fmla="*/ 168 h 306"/>
                  <a:gd name="T16" fmla="*/ 0 w 571"/>
                  <a:gd name="T17" fmla="*/ 205 h 306"/>
                  <a:gd name="T18" fmla="*/ 0 w 571"/>
                  <a:gd name="T19" fmla="*/ 233 h 306"/>
                  <a:gd name="T20" fmla="*/ 0 w 571"/>
                  <a:gd name="T21" fmla="*/ 251 h 306"/>
                  <a:gd name="T22" fmla="*/ 5 w 571"/>
                  <a:gd name="T23" fmla="*/ 261 h 306"/>
                  <a:gd name="T24" fmla="*/ 22 w 571"/>
                  <a:gd name="T25" fmla="*/ 266 h 306"/>
                  <a:gd name="T26" fmla="*/ 27 w 571"/>
                  <a:gd name="T27" fmla="*/ 266 h 306"/>
                  <a:gd name="T28" fmla="*/ 37 w 571"/>
                  <a:gd name="T29" fmla="*/ 266 h 306"/>
                  <a:gd name="T30" fmla="*/ 45 w 571"/>
                  <a:gd name="T31" fmla="*/ 263 h 306"/>
                  <a:gd name="T32" fmla="*/ 55 w 571"/>
                  <a:gd name="T33" fmla="*/ 263 h 306"/>
                  <a:gd name="T34" fmla="*/ 68 w 571"/>
                  <a:gd name="T35" fmla="*/ 263 h 306"/>
                  <a:gd name="T36" fmla="*/ 83 w 571"/>
                  <a:gd name="T37" fmla="*/ 266 h 306"/>
                  <a:gd name="T38" fmla="*/ 100 w 571"/>
                  <a:gd name="T39" fmla="*/ 266 h 306"/>
                  <a:gd name="T40" fmla="*/ 118 w 571"/>
                  <a:gd name="T41" fmla="*/ 271 h 306"/>
                  <a:gd name="T42" fmla="*/ 140 w 571"/>
                  <a:gd name="T43" fmla="*/ 276 h 306"/>
                  <a:gd name="T44" fmla="*/ 170 w 571"/>
                  <a:gd name="T45" fmla="*/ 283 h 306"/>
                  <a:gd name="T46" fmla="*/ 203 w 571"/>
                  <a:gd name="T47" fmla="*/ 288 h 306"/>
                  <a:gd name="T48" fmla="*/ 240 w 571"/>
                  <a:gd name="T49" fmla="*/ 296 h 306"/>
                  <a:gd name="T50" fmla="*/ 281 w 571"/>
                  <a:gd name="T51" fmla="*/ 301 h 306"/>
                  <a:gd name="T52" fmla="*/ 318 w 571"/>
                  <a:gd name="T53" fmla="*/ 303 h 306"/>
                  <a:gd name="T54" fmla="*/ 356 w 571"/>
                  <a:gd name="T55" fmla="*/ 306 h 306"/>
                  <a:gd name="T56" fmla="*/ 388 w 571"/>
                  <a:gd name="T57" fmla="*/ 306 h 306"/>
                  <a:gd name="T58" fmla="*/ 418 w 571"/>
                  <a:gd name="T59" fmla="*/ 303 h 306"/>
                  <a:gd name="T60" fmla="*/ 451 w 571"/>
                  <a:gd name="T61" fmla="*/ 301 h 306"/>
                  <a:gd name="T62" fmla="*/ 481 w 571"/>
                  <a:gd name="T63" fmla="*/ 298 h 306"/>
                  <a:gd name="T64" fmla="*/ 511 w 571"/>
                  <a:gd name="T65" fmla="*/ 296 h 306"/>
                  <a:gd name="T66" fmla="*/ 536 w 571"/>
                  <a:gd name="T67" fmla="*/ 293 h 306"/>
                  <a:gd name="T68" fmla="*/ 556 w 571"/>
                  <a:gd name="T69" fmla="*/ 288 h 306"/>
                  <a:gd name="T70" fmla="*/ 566 w 571"/>
                  <a:gd name="T71" fmla="*/ 281 h 306"/>
                  <a:gd name="T72" fmla="*/ 571 w 571"/>
                  <a:gd name="T73" fmla="*/ 273 h 306"/>
                  <a:gd name="T74" fmla="*/ 564 w 571"/>
                  <a:gd name="T75" fmla="*/ 261 h 306"/>
                  <a:gd name="T76" fmla="*/ 546 w 571"/>
                  <a:gd name="T77" fmla="*/ 248 h 306"/>
                  <a:gd name="T78" fmla="*/ 519 w 571"/>
                  <a:gd name="T79" fmla="*/ 236 h 306"/>
                  <a:gd name="T80" fmla="*/ 488 w 571"/>
                  <a:gd name="T81" fmla="*/ 220 h 306"/>
                  <a:gd name="T82" fmla="*/ 456 w 571"/>
                  <a:gd name="T83" fmla="*/ 208 h 306"/>
                  <a:gd name="T84" fmla="*/ 423 w 571"/>
                  <a:gd name="T85" fmla="*/ 195 h 306"/>
                  <a:gd name="T86" fmla="*/ 398 w 571"/>
                  <a:gd name="T87" fmla="*/ 185 h 306"/>
                  <a:gd name="T88" fmla="*/ 378 w 571"/>
                  <a:gd name="T89" fmla="*/ 178 h 306"/>
                  <a:gd name="T90" fmla="*/ 346 w 571"/>
                  <a:gd name="T91" fmla="*/ 153 h 306"/>
                  <a:gd name="T92" fmla="*/ 308 w 571"/>
                  <a:gd name="T93" fmla="*/ 123 h 306"/>
                  <a:gd name="T94" fmla="*/ 268 w 571"/>
                  <a:gd name="T95" fmla="*/ 92 h 306"/>
                  <a:gd name="T96" fmla="*/ 225 w 571"/>
                  <a:gd name="T97" fmla="*/ 60 h 306"/>
                  <a:gd name="T98" fmla="*/ 185 w 571"/>
                  <a:gd name="T99" fmla="*/ 32 h 306"/>
                  <a:gd name="T100" fmla="*/ 148 w 571"/>
                  <a:gd name="T101" fmla="*/ 12 h 306"/>
                  <a:gd name="T102" fmla="*/ 118 w 571"/>
                  <a:gd name="T103" fmla="*/ 0 h 306"/>
                  <a:gd name="T104" fmla="*/ 95 w 571"/>
                  <a:gd name="T105" fmla="*/ 0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71"/>
                  <a:gd name="T160" fmla="*/ 0 h 306"/>
                  <a:gd name="T161" fmla="*/ 571 w 571"/>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71" h="306">
                    <a:moveTo>
                      <a:pt x="95" y="0"/>
                    </a:moveTo>
                    <a:lnTo>
                      <a:pt x="83" y="7"/>
                    </a:lnTo>
                    <a:lnTo>
                      <a:pt x="70" y="22"/>
                    </a:lnTo>
                    <a:lnTo>
                      <a:pt x="55" y="42"/>
                    </a:lnTo>
                    <a:lnTo>
                      <a:pt x="42" y="67"/>
                    </a:lnTo>
                    <a:lnTo>
                      <a:pt x="27" y="100"/>
                    </a:lnTo>
                    <a:lnTo>
                      <a:pt x="12" y="133"/>
                    </a:lnTo>
                    <a:lnTo>
                      <a:pt x="0" y="168"/>
                    </a:lnTo>
                    <a:lnTo>
                      <a:pt x="0" y="205"/>
                    </a:lnTo>
                    <a:lnTo>
                      <a:pt x="0" y="233"/>
                    </a:lnTo>
                    <a:lnTo>
                      <a:pt x="0" y="251"/>
                    </a:lnTo>
                    <a:lnTo>
                      <a:pt x="5" y="261"/>
                    </a:lnTo>
                    <a:lnTo>
                      <a:pt x="22" y="266"/>
                    </a:lnTo>
                    <a:lnTo>
                      <a:pt x="27" y="266"/>
                    </a:lnTo>
                    <a:lnTo>
                      <a:pt x="37" y="266"/>
                    </a:lnTo>
                    <a:lnTo>
                      <a:pt x="45" y="263"/>
                    </a:lnTo>
                    <a:lnTo>
                      <a:pt x="55" y="263"/>
                    </a:lnTo>
                    <a:lnTo>
                      <a:pt x="68" y="263"/>
                    </a:lnTo>
                    <a:lnTo>
                      <a:pt x="83" y="266"/>
                    </a:lnTo>
                    <a:lnTo>
                      <a:pt x="100" y="266"/>
                    </a:lnTo>
                    <a:lnTo>
                      <a:pt x="118" y="271"/>
                    </a:lnTo>
                    <a:lnTo>
                      <a:pt x="140" y="276"/>
                    </a:lnTo>
                    <a:lnTo>
                      <a:pt x="170" y="283"/>
                    </a:lnTo>
                    <a:lnTo>
                      <a:pt x="203" y="288"/>
                    </a:lnTo>
                    <a:lnTo>
                      <a:pt x="240" y="296"/>
                    </a:lnTo>
                    <a:lnTo>
                      <a:pt x="281" y="301"/>
                    </a:lnTo>
                    <a:lnTo>
                      <a:pt x="318" y="303"/>
                    </a:lnTo>
                    <a:lnTo>
                      <a:pt x="356" y="306"/>
                    </a:lnTo>
                    <a:lnTo>
                      <a:pt x="388" y="306"/>
                    </a:lnTo>
                    <a:lnTo>
                      <a:pt x="418" y="303"/>
                    </a:lnTo>
                    <a:lnTo>
                      <a:pt x="451" y="301"/>
                    </a:lnTo>
                    <a:lnTo>
                      <a:pt x="481" y="298"/>
                    </a:lnTo>
                    <a:lnTo>
                      <a:pt x="511" y="296"/>
                    </a:lnTo>
                    <a:lnTo>
                      <a:pt x="536" y="293"/>
                    </a:lnTo>
                    <a:lnTo>
                      <a:pt x="556" y="288"/>
                    </a:lnTo>
                    <a:lnTo>
                      <a:pt x="566" y="281"/>
                    </a:lnTo>
                    <a:lnTo>
                      <a:pt x="571" y="273"/>
                    </a:lnTo>
                    <a:lnTo>
                      <a:pt x="564" y="261"/>
                    </a:lnTo>
                    <a:lnTo>
                      <a:pt x="546" y="248"/>
                    </a:lnTo>
                    <a:lnTo>
                      <a:pt x="519" y="236"/>
                    </a:lnTo>
                    <a:lnTo>
                      <a:pt x="488" y="220"/>
                    </a:lnTo>
                    <a:lnTo>
                      <a:pt x="456" y="208"/>
                    </a:lnTo>
                    <a:lnTo>
                      <a:pt x="423" y="195"/>
                    </a:lnTo>
                    <a:lnTo>
                      <a:pt x="398" y="185"/>
                    </a:lnTo>
                    <a:lnTo>
                      <a:pt x="378" y="178"/>
                    </a:lnTo>
                    <a:lnTo>
                      <a:pt x="346" y="153"/>
                    </a:lnTo>
                    <a:lnTo>
                      <a:pt x="308" y="123"/>
                    </a:lnTo>
                    <a:lnTo>
                      <a:pt x="268" y="92"/>
                    </a:lnTo>
                    <a:lnTo>
                      <a:pt x="225" y="60"/>
                    </a:lnTo>
                    <a:lnTo>
                      <a:pt x="185" y="32"/>
                    </a:lnTo>
                    <a:lnTo>
                      <a:pt x="148" y="12"/>
                    </a:lnTo>
                    <a:lnTo>
                      <a:pt x="118" y="0"/>
                    </a:lnTo>
                    <a:lnTo>
                      <a:pt x="95"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32"/>
              <p:cNvSpPr>
                <a:spLocks/>
              </p:cNvSpPr>
              <p:nvPr/>
            </p:nvSpPr>
            <p:spPr bwMode="auto">
              <a:xfrm>
                <a:off x="2953" y="5330"/>
                <a:ext cx="65" cy="66"/>
              </a:xfrm>
              <a:custGeom>
                <a:avLst/>
                <a:gdLst>
                  <a:gd name="T0" fmla="*/ 42 w 65"/>
                  <a:gd name="T1" fmla="*/ 63 h 66"/>
                  <a:gd name="T2" fmla="*/ 52 w 65"/>
                  <a:gd name="T3" fmla="*/ 55 h 66"/>
                  <a:gd name="T4" fmla="*/ 60 w 65"/>
                  <a:gd name="T5" fmla="*/ 45 h 66"/>
                  <a:gd name="T6" fmla="*/ 65 w 65"/>
                  <a:gd name="T7" fmla="*/ 35 h 66"/>
                  <a:gd name="T8" fmla="*/ 62 w 65"/>
                  <a:gd name="T9" fmla="*/ 23 h 66"/>
                  <a:gd name="T10" fmla="*/ 57 w 65"/>
                  <a:gd name="T11" fmla="*/ 13 h 66"/>
                  <a:gd name="T12" fmla="*/ 47 w 65"/>
                  <a:gd name="T13" fmla="*/ 5 h 66"/>
                  <a:gd name="T14" fmla="*/ 35 w 65"/>
                  <a:gd name="T15" fmla="*/ 0 h 66"/>
                  <a:gd name="T16" fmla="*/ 22 w 65"/>
                  <a:gd name="T17" fmla="*/ 3 h 66"/>
                  <a:gd name="T18" fmla="*/ 12 w 65"/>
                  <a:gd name="T19" fmla="*/ 8 h 66"/>
                  <a:gd name="T20" fmla="*/ 5 w 65"/>
                  <a:gd name="T21" fmla="*/ 18 h 66"/>
                  <a:gd name="T22" fmla="*/ 0 w 65"/>
                  <a:gd name="T23" fmla="*/ 30 h 66"/>
                  <a:gd name="T24" fmla="*/ 2 w 65"/>
                  <a:gd name="T25" fmla="*/ 43 h 66"/>
                  <a:gd name="T26" fmla="*/ 10 w 65"/>
                  <a:gd name="T27" fmla="*/ 53 h 66"/>
                  <a:gd name="T28" fmla="*/ 20 w 65"/>
                  <a:gd name="T29" fmla="*/ 61 h 66"/>
                  <a:gd name="T30" fmla="*/ 30 w 65"/>
                  <a:gd name="T31" fmla="*/ 66 h 66"/>
                  <a:gd name="T32" fmla="*/ 42 w 65"/>
                  <a:gd name="T33" fmla="*/ 63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
                  <a:gd name="T52" fmla="*/ 0 h 66"/>
                  <a:gd name="T53" fmla="*/ 65 w 65"/>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 h="66">
                    <a:moveTo>
                      <a:pt x="42" y="63"/>
                    </a:moveTo>
                    <a:lnTo>
                      <a:pt x="52" y="55"/>
                    </a:lnTo>
                    <a:lnTo>
                      <a:pt x="60" y="45"/>
                    </a:lnTo>
                    <a:lnTo>
                      <a:pt x="65" y="35"/>
                    </a:lnTo>
                    <a:lnTo>
                      <a:pt x="62" y="23"/>
                    </a:lnTo>
                    <a:lnTo>
                      <a:pt x="57" y="13"/>
                    </a:lnTo>
                    <a:lnTo>
                      <a:pt x="47" y="5"/>
                    </a:lnTo>
                    <a:lnTo>
                      <a:pt x="35" y="0"/>
                    </a:lnTo>
                    <a:lnTo>
                      <a:pt x="22" y="3"/>
                    </a:lnTo>
                    <a:lnTo>
                      <a:pt x="12" y="8"/>
                    </a:lnTo>
                    <a:lnTo>
                      <a:pt x="5" y="18"/>
                    </a:lnTo>
                    <a:lnTo>
                      <a:pt x="0" y="30"/>
                    </a:lnTo>
                    <a:lnTo>
                      <a:pt x="2" y="43"/>
                    </a:lnTo>
                    <a:lnTo>
                      <a:pt x="10" y="53"/>
                    </a:lnTo>
                    <a:lnTo>
                      <a:pt x="20" y="61"/>
                    </a:lnTo>
                    <a:lnTo>
                      <a:pt x="30" y="66"/>
                    </a:lnTo>
                    <a:lnTo>
                      <a:pt x="42" y="6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33"/>
              <p:cNvSpPr>
                <a:spLocks/>
              </p:cNvSpPr>
              <p:nvPr/>
            </p:nvSpPr>
            <p:spPr bwMode="auto">
              <a:xfrm>
                <a:off x="2850" y="5375"/>
                <a:ext cx="639" cy="256"/>
              </a:xfrm>
              <a:custGeom>
                <a:avLst/>
                <a:gdLst>
                  <a:gd name="T0" fmla="*/ 25 w 639"/>
                  <a:gd name="T1" fmla="*/ 26 h 256"/>
                  <a:gd name="T2" fmla="*/ 10 w 639"/>
                  <a:gd name="T3" fmla="*/ 73 h 256"/>
                  <a:gd name="T4" fmla="*/ 0 w 639"/>
                  <a:gd name="T5" fmla="*/ 123 h 256"/>
                  <a:gd name="T6" fmla="*/ 0 w 639"/>
                  <a:gd name="T7" fmla="*/ 169 h 256"/>
                  <a:gd name="T8" fmla="*/ 17 w 639"/>
                  <a:gd name="T9" fmla="*/ 186 h 256"/>
                  <a:gd name="T10" fmla="*/ 40 w 639"/>
                  <a:gd name="T11" fmla="*/ 189 h 256"/>
                  <a:gd name="T12" fmla="*/ 73 w 639"/>
                  <a:gd name="T13" fmla="*/ 196 h 256"/>
                  <a:gd name="T14" fmla="*/ 113 w 639"/>
                  <a:gd name="T15" fmla="*/ 204 h 256"/>
                  <a:gd name="T16" fmla="*/ 158 w 639"/>
                  <a:gd name="T17" fmla="*/ 211 h 256"/>
                  <a:gd name="T18" fmla="*/ 203 w 639"/>
                  <a:gd name="T19" fmla="*/ 221 h 256"/>
                  <a:gd name="T20" fmla="*/ 245 w 639"/>
                  <a:gd name="T21" fmla="*/ 231 h 256"/>
                  <a:gd name="T22" fmla="*/ 280 w 639"/>
                  <a:gd name="T23" fmla="*/ 239 h 256"/>
                  <a:gd name="T24" fmla="*/ 303 w 639"/>
                  <a:gd name="T25" fmla="*/ 244 h 256"/>
                  <a:gd name="T26" fmla="*/ 321 w 639"/>
                  <a:gd name="T27" fmla="*/ 249 h 256"/>
                  <a:gd name="T28" fmla="*/ 343 w 639"/>
                  <a:gd name="T29" fmla="*/ 251 h 256"/>
                  <a:gd name="T30" fmla="*/ 366 w 639"/>
                  <a:gd name="T31" fmla="*/ 254 h 256"/>
                  <a:gd name="T32" fmla="*/ 391 w 639"/>
                  <a:gd name="T33" fmla="*/ 256 h 256"/>
                  <a:gd name="T34" fmla="*/ 416 w 639"/>
                  <a:gd name="T35" fmla="*/ 256 h 256"/>
                  <a:gd name="T36" fmla="*/ 438 w 639"/>
                  <a:gd name="T37" fmla="*/ 254 h 256"/>
                  <a:gd name="T38" fmla="*/ 461 w 639"/>
                  <a:gd name="T39" fmla="*/ 251 h 256"/>
                  <a:gd name="T40" fmla="*/ 481 w 639"/>
                  <a:gd name="T41" fmla="*/ 246 h 256"/>
                  <a:gd name="T42" fmla="*/ 506 w 639"/>
                  <a:gd name="T43" fmla="*/ 241 h 256"/>
                  <a:gd name="T44" fmla="*/ 534 w 639"/>
                  <a:gd name="T45" fmla="*/ 234 h 256"/>
                  <a:gd name="T46" fmla="*/ 566 w 639"/>
                  <a:gd name="T47" fmla="*/ 229 h 256"/>
                  <a:gd name="T48" fmla="*/ 596 w 639"/>
                  <a:gd name="T49" fmla="*/ 221 h 256"/>
                  <a:gd name="T50" fmla="*/ 621 w 639"/>
                  <a:gd name="T51" fmla="*/ 211 h 256"/>
                  <a:gd name="T52" fmla="*/ 636 w 639"/>
                  <a:gd name="T53" fmla="*/ 199 h 256"/>
                  <a:gd name="T54" fmla="*/ 639 w 639"/>
                  <a:gd name="T55" fmla="*/ 184 h 256"/>
                  <a:gd name="T56" fmla="*/ 626 w 639"/>
                  <a:gd name="T57" fmla="*/ 166 h 256"/>
                  <a:gd name="T58" fmla="*/ 604 w 639"/>
                  <a:gd name="T59" fmla="*/ 151 h 256"/>
                  <a:gd name="T60" fmla="*/ 569 w 639"/>
                  <a:gd name="T61" fmla="*/ 133 h 256"/>
                  <a:gd name="T62" fmla="*/ 529 w 639"/>
                  <a:gd name="T63" fmla="*/ 116 h 256"/>
                  <a:gd name="T64" fmla="*/ 483 w 639"/>
                  <a:gd name="T65" fmla="*/ 96 h 256"/>
                  <a:gd name="T66" fmla="*/ 438 w 639"/>
                  <a:gd name="T67" fmla="*/ 73 h 256"/>
                  <a:gd name="T68" fmla="*/ 398 w 639"/>
                  <a:gd name="T69" fmla="*/ 51 h 256"/>
                  <a:gd name="T70" fmla="*/ 363 w 639"/>
                  <a:gd name="T71" fmla="*/ 28 h 256"/>
                  <a:gd name="T72" fmla="*/ 341 w 639"/>
                  <a:gd name="T73" fmla="*/ 0 h 256"/>
                  <a:gd name="T74" fmla="*/ 303 w 639"/>
                  <a:gd name="T75" fmla="*/ 13 h 256"/>
                  <a:gd name="T76" fmla="*/ 263 w 639"/>
                  <a:gd name="T77" fmla="*/ 23 h 256"/>
                  <a:gd name="T78" fmla="*/ 220 w 639"/>
                  <a:gd name="T79" fmla="*/ 36 h 256"/>
                  <a:gd name="T80" fmla="*/ 175 w 639"/>
                  <a:gd name="T81" fmla="*/ 46 h 256"/>
                  <a:gd name="T82" fmla="*/ 133 w 639"/>
                  <a:gd name="T83" fmla="*/ 51 h 256"/>
                  <a:gd name="T84" fmla="*/ 90 w 639"/>
                  <a:gd name="T85" fmla="*/ 51 h 256"/>
                  <a:gd name="T86" fmla="*/ 55 w 639"/>
                  <a:gd name="T87" fmla="*/ 43 h 256"/>
                  <a:gd name="T88" fmla="*/ 25 w 639"/>
                  <a:gd name="T89" fmla="*/ 26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9"/>
                  <a:gd name="T136" fmla="*/ 0 h 256"/>
                  <a:gd name="T137" fmla="*/ 639 w 639"/>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9" h="256">
                    <a:moveTo>
                      <a:pt x="25" y="26"/>
                    </a:moveTo>
                    <a:lnTo>
                      <a:pt x="10" y="73"/>
                    </a:lnTo>
                    <a:lnTo>
                      <a:pt x="0" y="123"/>
                    </a:lnTo>
                    <a:lnTo>
                      <a:pt x="0" y="169"/>
                    </a:lnTo>
                    <a:lnTo>
                      <a:pt x="17" y="186"/>
                    </a:lnTo>
                    <a:lnTo>
                      <a:pt x="40" y="189"/>
                    </a:lnTo>
                    <a:lnTo>
                      <a:pt x="73" y="196"/>
                    </a:lnTo>
                    <a:lnTo>
                      <a:pt x="113" y="204"/>
                    </a:lnTo>
                    <a:lnTo>
                      <a:pt x="158" y="211"/>
                    </a:lnTo>
                    <a:lnTo>
                      <a:pt x="203" y="221"/>
                    </a:lnTo>
                    <a:lnTo>
                      <a:pt x="245" y="231"/>
                    </a:lnTo>
                    <a:lnTo>
                      <a:pt x="280" y="239"/>
                    </a:lnTo>
                    <a:lnTo>
                      <a:pt x="303" y="244"/>
                    </a:lnTo>
                    <a:lnTo>
                      <a:pt x="321" y="249"/>
                    </a:lnTo>
                    <a:lnTo>
                      <a:pt x="343" y="251"/>
                    </a:lnTo>
                    <a:lnTo>
                      <a:pt x="366" y="254"/>
                    </a:lnTo>
                    <a:lnTo>
                      <a:pt x="391" y="256"/>
                    </a:lnTo>
                    <a:lnTo>
                      <a:pt x="416" y="256"/>
                    </a:lnTo>
                    <a:lnTo>
                      <a:pt x="438" y="254"/>
                    </a:lnTo>
                    <a:lnTo>
                      <a:pt x="461" y="251"/>
                    </a:lnTo>
                    <a:lnTo>
                      <a:pt x="481" y="246"/>
                    </a:lnTo>
                    <a:lnTo>
                      <a:pt x="506" y="241"/>
                    </a:lnTo>
                    <a:lnTo>
                      <a:pt x="534" y="234"/>
                    </a:lnTo>
                    <a:lnTo>
                      <a:pt x="566" y="229"/>
                    </a:lnTo>
                    <a:lnTo>
                      <a:pt x="596" y="221"/>
                    </a:lnTo>
                    <a:lnTo>
                      <a:pt x="621" y="211"/>
                    </a:lnTo>
                    <a:lnTo>
                      <a:pt x="636" y="199"/>
                    </a:lnTo>
                    <a:lnTo>
                      <a:pt x="639" y="184"/>
                    </a:lnTo>
                    <a:lnTo>
                      <a:pt x="626" y="166"/>
                    </a:lnTo>
                    <a:lnTo>
                      <a:pt x="604" y="151"/>
                    </a:lnTo>
                    <a:lnTo>
                      <a:pt x="569" y="133"/>
                    </a:lnTo>
                    <a:lnTo>
                      <a:pt x="529" y="116"/>
                    </a:lnTo>
                    <a:lnTo>
                      <a:pt x="483" y="96"/>
                    </a:lnTo>
                    <a:lnTo>
                      <a:pt x="438" y="73"/>
                    </a:lnTo>
                    <a:lnTo>
                      <a:pt x="398" y="51"/>
                    </a:lnTo>
                    <a:lnTo>
                      <a:pt x="363" y="28"/>
                    </a:lnTo>
                    <a:lnTo>
                      <a:pt x="341" y="0"/>
                    </a:lnTo>
                    <a:lnTo>
                      <a:pt x="303" y="13"/>
                    </a:lnTo>
                    <a:lnTo>
                      <a:pt x="263" y="23"/>
                    </a:lnTo>
                    <a:lnTo>
                      <a:pt x="220" y="36"/>
                    </a:lnTo>
                    <a:lnTo>
                      <a:pt x="175" y="46"/>
                    </a:lnTo>
                    <a:lnTo>
                      <a:pt x="133" y="51"/>
                    </a:lnTo>
                    <a:lnTo>
                      <a:pt x="90" y="51"/>
                    </a:lnTo>
                    <a:lnTo>
                      <a:pt x="55" y="43"/>
                    </a:lnTo>
                    <a:lnTo>
                      <a:pt x="25" y="26"/>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34"/>
              <p:cNvSpPr>
                <a:spLocks/>
              </p:cNvSpPr>
              <p:nvPr/>
            </p:nvSpPr>
            <p:spPr bwMode="auto">
              <a:xfrm>
                <a:off x="2654" y="3054"/>
                <a:ext cx="714" cy="2384"/>
              </a:xfrm>
              <a:custGeom>
                <a:avLst/>
                <a:gdLst>
                  <a:gd name="T0" fmla="*/ 246 w 714"/>
                  <a:gd name="T1" fmla="*/ 2364 h 2384"/>
                  <a:gd name="T2" fmla="*/ 341 w 714"/>
                  <a:gd name="T3" fmla="*/ 2379 h 2384"/>
                  <a:gd name="T4" fmla="*/ 449 w 714"/>
                  <a:gd name="T5" fmla="*/ 2384 h 2384"/>
                  <a:gd name="T6" fmla="*/ 537 w 714"/>
                  <a:gd name="T7" fmla="*/ 2369 h 2384"/>
                  <a:gd name="T8" fmla="*/ 567 w 714"/>
                  <a:gd name="T9" fmla="*/ 2339 h 2384"/>
                  <a:gd name="T10" fmla="*/ 547 w 714"/>
                  <a:gd name="T11" fmla="*/ 2316 h 2384"/>
                  <a:gd name="T12" fmla="*/ 529 w 714"/>
                  <a:gd name="T13" fmla="*/ 2296 h 2384"/>
                  <a:gd name="T14" fmla="*/ 524 w 714"/>
                  <a:gd name="T15" fmla="*/ 2269 h 2384"/>
                  <a:gd name="T16" fmla="*/ 534 w 714"/>
                  <a:gd name="T17" fmla="*/ 2239 h 2384"/>
                  <a:gd name="T18" fmla="*/ 529 w 714"/>
                  <a:gd name="T19" fmla="*/ 2219 h 2384"/>
                  <a:gd name="T20" fmla="*/ 507 w 714"/>
                  <a:gd name="T21" fmla="*/ 2198 h 2384"/>
                  <a:gd name="T22" fmla="*/ 491 w 714"/>
                  <a:gd name="T23" fmla="*/ 2146 h 2384"/>
                  <a:gd name="T24" fmla="*/ 512 w 714"/>
                  <a:gd name="T25" fmla="*/ 2078 h 2384"/>
                  <a:gd name="T26" fmla="*/ 547 w 714"/>
                  <a:gd name="T27" fmla="*/ 2003 h 2384"/>
                  <a:gd name="T28" fmla="*/ 569 w 714"/>
                  <a:gd name="T29" fmla="*/ 1872 h 2384"/>
                  <a:gd name="T30" fmla="*/ 599 w 714"/>
                  <a:gd name="T31" fmla="*/ 1611 h 2384"/>
                  <a:gd name="T32" fmla="*/ 612 w 714"/>
                  <a:gd name="T33" fmla="*/ 1514 h 2384"/>
                  <a:gd name="T34" fmla="*/ 642 w 714"/>
                  <a:gd name="T35" fmla="*/ 1431 h 2384"/>
                  <a:gd name="T36" fmla="*/ 682 w 714"/>
                  <a:gd name="T37" fmla="*/ 1325 h 2384"/>
                  <a:gd name="T38" fmla="*/ 712 w 714"/>
                  <a:gd name="T39" fmla="*/ 1232 h 2384"/>
                  <a:gd name="T40" fmla="*/ 712 w 714"/>
                  <a:gd name="T41" fmla="*/ 1157 h 2384"/>
                  <a:gd name="T42" fmla="*/ 692 w 714"/>
                  <a:gd name="T43" fmla="*/ 1002 h 2384"/>
                  <a:gd name="T44" fmla="*/ 664 w 714"/>
                  <a:gd name="T45" fmla="*/ 803 h 2384"/>
                  <a:gd name="T46" fmla="*/ 637 w 714"/>
                  <a:gd name="T47" fmla="*/ 628 h 2384"/>
                  <a:gd name="T48" fmla="*/ 604 w 714"/>
                  <a:gd name="T49" fmla="*/ 442 h 2384"/>
                  <a:gd name="T50" fmla="*/ 534 w 714"/>
                  <a:gd name="T51" fmla="*/ 231 h 2384"/>
                  <a:gd name="T52" fmla="*/ 434 w 714"/>
                  <a:gd name="T53" fmla="*/ 86 h 2384"/>
                  <a:gd name="T54" fmla="*/ 309 w 714"/>
                  <a:gd name="T55" fmla="*/ 11 h 2384"/>
                  <a:gd name="T56" fmla="*/ 188 w 714"/>
                  <a:gd name="T57" fmla="*/ 6 h 2384"/>
                  <a:gd name="T58" fmla="*/ 96 w 714"/>
                  <a:gd name="T59" fmla="*/ 46 h 2384"/>
                  <a:gd name="T60" fmla="*/ 25 w 714"/>
                  <a:gd name="T61" fmla="*/ 118 h 2384"/>
                  <a:gd name="T62" fmla="*/ 0 w 714"/>
                  <a:gd name="T63" fmla="*/ 216 h 2384"/>
                  <a:gd name="T64" fmla="*/ 25 w 714"/>
                  <a:gd name="T65" fmla="*/ 317 h 2384"/>
                  <a:gd name="T66" fmla="*/ 103 w 714"/>
                  <a:gd name="T67" fmla="*/ 522 h 2384"/>
                  <a:gd name="T68" fmla="*/ 203 w 714"/>
                  <a:gd name="T69" fmla="*/ 788 h 2384"/>
                  <a:gd name="T70" fmla="*/ 279 w 714"/>
                  <a:gd name="T71" fmla="*/ 1002 h 2384"/>
                  <a:gd name="T72" fmla="*/ 299 w 714"/>
                  <a:gd name="T73" fmla="*/ 1094 h 2384"/>
                  <a:gd name="T74" fmla="*/ 331 w 714"/>
                  <a:gd name="T75" fmla="*/ 1180 h 2384"/>
                  <a:gd name="T76" fmla="*/ 369 w 714"/>
                  <a:gd name="T77" fmla="*/ 1212 h 2384"/>
                  <a:gd name="T78" fmla="*/ 361 w 714"/>
                  <a:gd name="T79" fmla="*/ 1237 h 2384"/>
                  <a:gd name="T80" fmla="*/ 334 w 714"/>
                  <a:gd name="T81" fmla="*/ 1248 h 2384"/>
                  <a:gd name="T82" fmla="*/ 316 w 714"/>
                  <a:gd name="T83" fmla="*/ 1273 h 2384"/>
                  <a:gd name="T84" fmla="*/ 309 w 714"/>
                  <a:gd name="T85" fmla="*/ 1298 h 2384"/>
                  <a:gd name="T86" fmla="*/ 289 w 714"/>
                  <a:gd name="T87" fmla="*/ 1333 h 2384"/>
                  <a:gd name="T88" fmla="*/ 263 w 714"/>
                  <a:gd name="T89" fmla="*/ 1381 h 2384"/>
                  <a:gd name="T90" fmla="*/ 241 w 714"/>
                  <a:gd name="T91" fmla="*/ 1431 h 2384"/>
                  <a:gd name="T92" fmla="*/ 223 w 714"/>
                  <a:gd name="T93" fmla="*/ 1544 h 2384"/>
                  <a:gd name="T94" fmla="*/ 226 w 714"/>
                  <a:gd name="T95" fmla="*/ 1739 h 2384"/>
                  <a:gd name="T96" fmla="*/ 218 w 714"/>
                  <a:gd name="T97" fmla="*/ 1877 h 2384"/>
                  <a:gd name="T98" fmla="*/ 191 w 714"/>
                  <a:gd name="T99" fmla="*/ 2181 h 2384"/>
                  <a:gd name="T100" fmla="*/ 178 w 714"/>
                  <a:gd name="T101" fmla="*/ 2301 h 2384"/>
                  <a:gd name="T102" fmla="*/ 191 w 714"/>
                  <a:gd name="T103" fmla="*/ 2342 h 238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4"/>
                  <a:gd name="T157" fmla="*/ 0 h 2384"/>
                  <a:gd name="T158" fmla="*/ 714 w 714"/>
                  <a:gd name="T159" fmla="*/ 2384 h 238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4" h="2384">
                    <a:moveTo>
                      <a:pt x="211" y="2354"/>
                    </a:moveTo>
                    <a:lnTo>
                      <a:pt x="246" y="2364"/>
                    </a:lnTo>
                    <a:lnTo>
                      <a:pt x="289" y="2372"/>
                    </a:lnTo>
                    <a:lnTo>
                      <a:pt x="341" y="2379"/>
                    </a:lnTo>
                    <a:lnTo>
                      <a:pt x="396" y="2384"/>
                    </a:lnTo>
                    <a:lnTo>
                      <a:pt x="449" y="2384"/>
                    </a:lnTo>
                    <a:lnTo>
                      <a:pt x="497" y="2379"/>
                    </a:lnTo>
                    <a:lnTo>
                      <a:pt x="537" y="2369"/>
                    </a:lnTo>
                    <a:lnTo>
                      <a:pt x="564" y="2352"/>
                    </a:lnTo>
                    <a:lnTo>
                      <a:pt x="567" y="2339"/>
                    </a:lnTo>
                    <a:lnTo>
                      <a:pt x="559" y="2326"/>
                    </a:lnTo>
                    <a:lnTo>
                      <a:pt x="547" y="2316"/>
                    </a:lnTo>
                    <a:lnTo>
                      <a:pt x="537" y="2306"/>
                    </a:lnTo>
                    <a:lnTo>
                      <a:pt x="529" y="2296"/>
                    </a:lnTo>
                    <a:lnTo>
                      <a:pt x="527" y="2281"/>
                    </a:lnTo>
                    <a:lnTo>
                      <a:pt x="524" y="2269"/>
                    </a:lnTo>
                    <a:lnTo>
                      <a:pt x="529" y="2254"/>
                    </a:lnTo>
                    <a:lnTo>
                      <a:pt x="534" y="2239"/>
                    </a:lnTo>
                    <a:lnTo>
                      <a:pt x="534" y="2229"/>
                    </a:lnTo>
                    <a:lnTo>
                      <a:pt x="529" y="2219"/>
                    </a:lnTo>
                    <a:lnTo>
                      <a:pt x="519" y="2211"/>
                    </a:lnTo>
                    <a:lnTo>
                      <a:pt x="507" y="2198"/>
                    </a:lnTo>
                    <a:lnTo>
                      <a:pt x="497" y="2176"/>
                    </a:lnTo>
                    <a:lnTo>
                      <a:pt x="491" y="2146"/>
                    </a:lnTo>
                    <a:lnTo>
                      <a:pt x="497" y="2113"/>
                    </a:lnTo>
                    <a:lnTo>
                      <a:pt x="512" y="2078"/>
                    </a:lnTo>
                    <a:lnTo>
                      <a:pt x="529" y="2043"/>
                    </a:lnTo>
                    <a:lnTo>
                      <a:pt x="547" y="2003"/>
                    </a:lnTo>
                    <a:lnTo>
                      <a:pt x="557" y="1960"/>
                    </a:lnTo>
                    <a:lnTo>
                      <a:pt x="569" y="1872"/>
                    </a:lnTo>
                    <a:lnTo>
                      <a:pt x="584" y="1739"/>
                    </a:lnTo>
                    <a:lnTo>
                      <a:pt x="599" y="1611"/>
                    </a:lnTo>
                    <a:lnTo>
                      <a:pt x="604" y="1536"/>
                    </a:lnTo>
                    <a:lnTo>
                      <a:pt x="612" y="1514"/>
                    </a:lnTo>
                    <a:lnTo>
                      <a:pt x="624" y="1476"/>
                    </a:lnTo>
                    <a:lnTo>
                      <a:pt x="642" y="1431"/>
                    </a:lnTo>
                    <a:lnTo>
                      <a:pt x="664" y="1378"/>
                    </a:lnTo>
                    <a:lnTo>
                      <a:pt x="682" y="1325"/>
                    </a:lnTo>
                    <a:lnTo>
                      <a:pt x="699" y="1275"/>
                    </a:lnTo>
                    <a:lnTo>
                      <a:pt x="712" y="1232"/>
                    </a:lnTo>
                    <a:lnTo>
                      <a:pt x="714" y="1200"/>
                    </a:lnTo>
                    <a:lnTo>
                      <a:pt x="712" y="1157"/>
                    </a:lnTo>
                    <a:lnTo>
                      <a:pt x="702" y="1089"/>
                    </a:lnTo>
                    <a:lnTo>
                      <a:pt x="692" y="1002"/>
                    </a:lnTo>
                    <a:lnTo>
                      <a:pt x="677" y="904"/>
                    </a:lnTo>
                    <a:lnTo>
                      <a:pt x="664" y="803"/>
                    </a:lnTo>
                    <a:lnTo>
                      <a:pt x="649" y="708"/>
                    </a:lnTo>
                    <a:lnTo>
                      <a:pt x="637" y="628"/>
                    </a:lnTo>
                    <a:lnTo>
                      <a:pt x="629" y="570"/>
                    </a:lnTo>
                    <a:lnTo>
                      <a:pt x="604" y="442"/>
                    </a:lnTo>
                    <a:lnTo>
                      <a:pt x="574" y="329"/>
                    </a:lnTo>
                    <a:lnTo>
                      <a:pt x="534" y="231"/>
                    </a:lnTo>
                    <a:lnTo>
                      <a:pt x="486" y="149"/>
                    </a:lnTo>
                    <a:lnTo>
                      <a:pt x="434" y="86"/>
                    </a:lnTo>
                    <a:lnTo>
                      <a:pt x="374" y="38"/>
                    </a:lnTo>
                    <a:lnTo>
                      <a:pt x="309" y="11"/>
                    </a:lnTo>
                    <a:lnTo>
                      <a:pt x="236" y="0"/>
                    </a:lnTo>
                    <a:lnTo>
                      <a:pt x="188" y="6"/>
                    </a:lnTo>
                    <a:lnTo>
                      <a:pt x="141" y="21"/>
                    </a:lnTo>
                    <a:lnTo>
                      <a:pt x="96" y="46"/>
                    </a:lnTo>
                    <a:lnTo>
                      <a:pt x="56" y="78"/>
                    </a:lnTo>
                    <a:lnTo>
                      <a:pt x="25" y="118"/>
                    </a:lnTo>
                    <a:lnTo>
                      <a:pt x="5" y="164"/>
                    </a:lnTo>
                    <a:lnTo>
                      <a:pt x="0" y="216"/>
                    </a:lnTo>
                    <a:lnTo>
                      <a:pt x="10" y="274"/>
                    </a:lnTo>
                    <a:lnTo>
                      <a:pt x="25" y="317"/>
                    </a:lnTo>
                    <a:lnTo>
                      <a:pt x="58" y="404"/>
                    </a:lnTo>
                    <a:lnTo>
                      <a:pt x="103" y="522"/>
                    </a:lnTo>
                    <a:lnTo>
                      <a:pt x="153" y="655"/>
                    </a:lnTo>
                    <a:lnTo>
                      <a:pt x="203" y="788"/>
                    </a:lnTo>
                    <a:lnTo>
                      <a:pt x="248" y="909"/>
                    </a:lnTo>
                    <a:lnTo>
                      <a:pt x="279" y="1002"/>
                    </a:lnTo>
                    <a:lnTo>
                      <a:pt x="291" y="1049"/>
                    </a:lnTo>
                    <a:lnTo>
                      <a:pt x="299" y="1094"/>
                    </a:lnTo>
                    <a:lnTo>
                      <a:pt x="314" y="1142"/>
                    </a:lnTo>
                    <a:lnTo>
                      <a:pt x="331" y="1180"/>
                    </a:lnTo>
                    <a:lnTo>
                      <a:pt x="354" y="1202"/>
                    </a:lnTo>
                    <a:lnTo>
                      <a:pt x="369" y="1212"/>
                    </a:lnTo>
                    <a:lnTo>
                      <a:pt x="369" y="1225"/>
                    </a:lnTo>
                    <a:lnTo>
                      <a:pt x="361" y="1237"/>
                    </a:lnTo>
                    <a:lnTo>
                      <a:pt x="346" y="1243"/>
                    </a:lnTo>
                    <a:lnTo>
                      <a:pt x="334" y="1248"/>
                    </a:lnTo>
                    <a:lnTo>
                      <a:pt x="324" y="1258"/>
                    </a:lnTo>
                    <a:lnTo>
                      <a:pt x="316" y="1273"/>
                    </a:lnTo>
                    <a:lnTo>
                      <a:pt x="311" y="1288"/>
                    </a:lnTo>
                    <a:lnTo>
                      <a:pt x="309" y="1298"/>
                    </a:lnTo>
                    <a:lnTo>
                      <a:pt x="301" y="1313"/>
                    </a:lnTo>
                    <a:lnTo>
                      <a:pt x="289" y="1333"/>
                    </a:lnTo>
                    <a:lnTo>
                      <a:pt x="276" y="1355"/>
                    </a:lnTo>
                    <a:lnTo>
                      <a:pt x="263" y="1381"/>
                    </a:lnTo>
                    <a:lnTo>
                      <a:pt x="251" y="1406"/>
                    </a:lnTo>
                    <a:lnTo>
                      <a:pt x="241" y="1431"/>
                    </a:lnTo>
                    <a:lnTo>
                      <a:pt x="233" y="1453"/>
                    </a:lnTo>
                    <a:lnTo>
                      <a:pt x="223" y="1544"/>
                    </a:lnTo>
                    <a:lnTo>
                      <a:pt x="223" y="1646"/>
                    </a:lnTo>
                    <a:lnTo>
                      <a:pt x="226" y="1739"/>
                    </a:lnTo>
                    <a:lnTo>
                      <a:pt x="226" y="1795"/>
                    </a:lnTo>
                    <a:lnTo>
                      <a:pt x="218" y="1877"/>
                    </a:lnTo>
                    <a:lnTo>
                      <a:pt x="206" y="2028"/>
                    </a:lnTo>
                    <a:lnTo>
                      <a:pt x="191" y="2181"/>
                    </a:lnTo>
                    <a:lnTo>
                      <a:pt x="183" y="2271"/>
                    </a:lnTo>
                    <a:lnTo>
                      <a:pt x="178" y="2301"/>
                    </a:lnTo>
                    <a:lnTo>
                      <a:pt x="181" y="2326"/>
                    </a:lnTo>
                    <a:lnTo>
                      <a:pt x="191" y="2342"/>
                    </a:lnTo>
                    <a:lnTo>
                      <a:pt x="211" y="235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35"/>
              <p:cNvSpPr>
                <a:spLocks/>
              </p:cNvSpPr>
              <p:nvPr/>
            </p:nvSpPr>
            <p:spPr bwMode="auto">
              <a:xfrm>
                <a:off x="2562" y="3077"/>
                <a:ext cx="586" cy="2414"/>
              </a:xfrm>
              <a:custGeom>
                <a:avLst/>
                <a:gdLst>
                  <a:gd name="T0" fmla="*/ 285 w 586"/>
                  <a:gd name="T1" fmla="*/ 3 h 2414"/>
                  <a:gd name="T2" fmla="*/ 210 w 586"/>
                  <a:gd name="T3" fmla="*/ 40 h 2414"/>
                  <a:gd name="T4" fmla="*/ 155 w 586"/>
                  <a:gd name="T5" fmla="*/ 103 h 2414"/>
                  <a:gd name="T6" fmla="*/ 125 w 586"/>
                  <a:gd name="T7" fmla="*/ 181 h 2414"/>
                  <a:gd name="T8" fmla="*/ 120 w 586"/>
                  <a:gd name="T9" fmla="*/ 286 h 2414"/>
                  <a:gd name="T10" fmla="*/ 130 w 586"/>
                  <a:gd name="T11" fmla="*/ 489 h 2414"/>
                  <a:gd name="T12" fmla="*/ 127 w 586"/>
                  <a:gd name="T13" fmla="*/ 617 h 2414"/>
                  <a:gd name="T14" fmla="*/ 135 w 586"/>
                  <a:gd name="T15" fmla="*/ 733 h 2414"/>
                  <a:gd name="T16" fmla="*/ 140 w 586"/>
                  <a:gd name="T17" fmla="*/ 828 h 2414"/>
                  <a:gd name="T18" fmla="*/ 148 w 586"/>
                  <a:gd name="T19" fmla="*/ 984 h 2414"/>
                  <a:gd name="T20" fmla="*/ 138 w 586"/>
                  <a:gd name="T21" fmla="*/ 1134 h 2414"/>
                  <a:gd name="T22" fmla="*/ 120 w 586"/>
                  <a:gd name="T23" fmla="*/ 1225 h 2414"/>
                  <a:gd name="T24" fmla="*/ 97 w 586"/>
                  <a:gd name="T25" fmla="*/ 1287 h 2414"/>
                  <a:gd name="T26" fmla="*/ 67 w 586"/>
                  <a:gd name="T27" fmla="*/ 1365 h 2414"/>
                  <a:gd name="T28" fmla="*/ 32 w 586"/>
                  <a:gd name="T29" fmla="*/ 1460 h 2414"/>
                  <a:gd name="T30" fmla="*/ 5 w 586"/>
                  <a:gd name="T31" fmla="*/ 1558 h 2414"/>
                  <a:gd name="T32" fmla="*/ 2 w 586"/>
                  <a:gd name="T33" fmla="*/ 1696 h 2414"/>
                  <a:gd name="T34" fmla="*/ 32 w 586"/>
                  <a:gd name="T35" fmla="*/ 1925 h 2414"/>
                  <a:gd name="T36" fmla="*/ 40 w 586"/>
                  <a:gd name="T37" fmla="*/ 2093 h 2414"/>
                  <a:gd name="T38" fmla="*/ 40 w 586"/>
                  <a:gd name="T39" fmla="*/ 2241 h 2414"/>
                  <a:gd name="T40" fmla="*/ 47 w 586"/>
                  <a:gd name="T41" fmla="*/ 2306 h 2414"/>
                  <a:gd name="T42" fmla="*/ 67 w 586"/>
                  <a:gd name="T43" fmla="*/ 2354 h 2414"/>
                  <a:gd name="T44" fmla="*/ 90 w 586"/>
                  <a:gd name="T45" fmla="*/ 2389 h 2414"/>
                  <a:gd name="T46" fmla="*/ 110 w 586"/>
                  <a:gd name="T47" fmla="*/ 2411 h 2414"/>
                  <a:gd name="T48" fmla="*/ 132 w 586"/>
                  <a:gd name="T49" fmla="*/ 2404 h 2414"/>
                  <a:gd name="T50" fmla="*/ 165 w 586"/>
                  <a:gd name="T51" fmla="*/ 2346 h 2414"/>
                  <a:gd name="T52" fmla="*/ 183 w 586"/>
                  <a:gd name="T53" fmla="*/ 2251 h 2414"/>
                  <a:gd name="T54" fmla="*/ 208 w 586"/>
                  <a:gd name="T55" fmla="*/ 2012 h 2414"/>
                  <a:gd name="T56" fmla="*/ 238 w 586"/>
                  <a:gd name="T57" fmla="*/ 1869 h 2414"/>
                  <a:gd name="T58" fmla="*/ 270 w 586"/>
                  <a:gd name="T59" fmla="*/ 1721 h 2414"/>
                  <a:gd name="T60" fmla="*/ 300 w 586"/>
                  <a:gd name="T61" fmla="*/ 1566 h 2414"/>
                  <a:gd name="T62" fmla="*/ 323 w 586"/>
                  <a:gd name="T63" fmla="*/ 1448 h 2414"/>
                  <a:gd name="T64" fmla="*/ 338 w 586"/>
                  <a:gd name="T65" fmla="*/ 1398 h 2414"/>
                  <a:gd name="T66" fmla="*/ 358 w 586"/>
                  <a:gd name="T67" fmla="*/ 1352 h 2414"/>
                  <a:gd name="T68" fmla="*/ 383 w 586"/>
                  <a:gd name="T69" fmla="*/ 1302 h 2414"/>
                  <a:gd name="T70" fmla="*/ 401 w 586"/>
                  <a:gd name="T71" fmla="*/ 1252 h 2414"/>
                  <a:gd name="T72" fmla="*/ 421 w 586"/>
                  <a:gd name="T73" fmla="*/ 1179 h 2414"/>
                  <a:gd name="T74" fmla="*/ 453 w 586"/>
                  <a:gd name="T75" fmla="*/ 1031 h 2414"/>
                  <a:gd name="T76" fmla="*/ 481 w 586"/>
                  <a:gd name="T77" fmla="*/ 936 h 2414"/>
                  <a:gd name="T78" fmla="*/ 513 w 586"/>
                  <a:gd name="T79" fmla="*/ 823 h 2414"/>
                  <a:gd name="T80" fmla="*/ 551 w 586"/>
                  <a:gd name="T81" fmla="*/ 685 h 2414"/>
                  <a:gd name="T82" fmla="*/ 578 w 586"/>
                  <a:gd name="T83" fmla="*/ 560 h 2414"/>
                  <a:gd name="T84" fmla="*/ 586 w 586"/>
                  <a:gd name="T85" fmla="*/ 381 h 2414"/>
                  <a:gd name="T86" fmla="*/ 558 w 586"/>
                  <a:gd name="T87" fmla="*/ 181 h 2414"/>
                  <a:gd name="T88" fmla="*/ 491 w 586"/>
                  <a:gd name="T89" fmla="*/ 63 h 2414"/>
                  <a:gd name="T90" fmla="*/ 391 w 586"/>
                  <a:gd name="T91" fmla="*/ 8 h 241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86"/>
                  <a:gd name="T139" fmla="*/ 0 h 2414"/>
                  <a:gd name="T140" fmla="*/ 586 w 586"/>
                  <a:gd name="T141" fmla="*/ 2414 h 241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86" h="2414">
                    <a:moveTo>
                      <a:pt x="330" y="0"/>
                    </a:moveTo>
                    <a:lnTo>
                      <a:pt x="285" y="3"/>
                    </a:lnTo>
                    <a:lnTo>
                      <a:pt x="245" y="18"/>
                    </a:lnTo>
                    <a:lnTo>
                      <a:pt x="210" y="40"/>
                    </a:lnTo>
                    <a:lnTo>
                      <a:pt x="180" y="68"/>
                    </a:lnTo>
                    <a:lnTo>
                      <a:pt x="155" y="103"/>
                    </a:lnTo>
                    <a:lnTo>
                      <a:pt x="138" y="143"/>
                    </a:lnTo>
                    <a:lnTo>
                      <a:pt x="125" y="181"/>
                    </a:lnTo>
                    <a:lnTo>
                      <a:pt x="117" y="221"/>
                    </a:lnTo>
                    <a:lnTo>
                      <a:pt x="120" y="286"/>
                    </a:lnTo>
                    <a:lnTo>
                      <a:pt x="125" y="386"/>
                    </a:lnTo>
                    <a:lnTo>
                      <a:pt x="130" y="489"/>
                    </a:lnTo>
                    <a:lnTo>
                      <a:pt x="130" y="565"/>
                    </a:lnTo>
                    <a:lnTo>
                      <a:pt x="127" y="617"/>
                    </a:lnTo>
                    <a:lnTo>
                      <a:pt x="130" y="675"/>
                    </a:lnTo>
                    <a:lnTo>
                      <a:pt x="135" y="733"/>
                    </a:lnTo>
                    <a:lnTo>
                      <a:pt x="138" y="778"/>
                    </a:lnTo>
                    <a:lnTo>
                      <a:pt x="140" y="828"/>
                    </a:lnTo>
                    <a:lnTo>
                      <a:pt x="145" y="901"/>
                    </a:lnTo>
                    <a:lnTo>
                      <a:pt x="148" y="984"/>
                    </a:lnTo>
                    <a:lnTo>
                      <a:pt x="145" y="1066"/>
                    </a:lnTo>
                    <a:lnTo>
                      <a:pt x="138" y="1134"/>
                    </a:lnTo>
                    <a:lnTo>
                      <a:pt x="130" y="1184"/>
                    </a:lnTo>
                    <a:lnTo>
                      <a:pt x="120" y="1225"/>
                    </a:lnTo>
                    <a:lnTo>
                      <a:pt x="107" y="1262"/>
                    </a:lnTo>
                    <a:lnTo>
                      <a:pt x="97" y="1287"/>
                    </a:lnTo>
                    <a:lnTo>
                      <a:pt x="85" y="1322"/>
                    </a:lnTo>
                    <a:lnTo>
                      <a:pt x="67" y="1365"/>
                    </a:lnTo>
                    <a:lnTo>
                      <a:pt x="50" y="1410"/>
                    </a:lnTo>
                    <a:lnTo>
                      <a:pt x="32" y="1460"/>
                    </a:lnTo>
                    <a:lnTo>
                      <a:pt x="17" y="1511"/>
                    </a:lnTo>
                    <a:lnTo>
                      <a:pt x="5" y="1558"/>
                    </a:lnTo>
                    <a:lnTo>
                      <a:pt x="0" y="1601"/>
                    </a:lnTo>
                    <a:lnTo>
                      <a:pt x="2" y="1696"/>
                    </a:lnTo>
                    <a:lnTo>
                      <a:pt x="17" y="1812"/>
                    </a:lnTo>
                    <a:lnTo>
                      <a:pt x="32" y="1925"/>
                    </a:lnTo>
                    <a:lnTo>
                      <a:pt x="40" y="2015"/>
                    </a:lnTo>
                    <a:lnTo>
                      <a:pt x="40" y="2093"/>
                    </a:lnTo>
                    <a:lnTo>
                      <a:pt x="40" y="2173"/>
                    </a:lnTo>
                    <a:lnTo>
                      <a:pt x="40" y="2241"/>
                    </a:lnTo>
                    <a:lnTo>
                      <a:pt x="40" y="2278"/>
                    </a:lnTo>
                    <a:lnTo>
                      <a:pt x="47" y="2306"/>
                    </a:lnTo>
                    <a:lnTo>
                      <a:pt x="55" y="2331"/>
                    </a:lnTo>
                    <a:lnTo>
                      <a:pt x="67" y="2354"/>
                    </a:lnTo>
                    <a:lnTo>
                      <a:pt x="80" y="2371"/>
                    </a:lnTo>
                    <a:lnTo>
                      <a:pt x="90" y="2389"/>
                    </a:lnTo>
                    <a:lnTo>
                      <a:pt x="102" y="2401"/>
                    </a:lnTo>
                    <a:lnTo>
                      <a:pt x="110" y="2411"/>
                    </a:lnTo>
                    <a:lnTo>
                      <a:pt x="117" y="2414"/>
                    </a:lnTo>
                    <a:lnTo>
                      <a:pt x="132" y="2404"/>
                    </a:lnTo>
                    <a:lnTo>
                      <a:pt x="150" y="2379"/>
                    </a:lnTo>
                    <a:lnTo>
                      <a:pt x="165" y="2346"/>
                    </a:lnTo>
                    <a:lnTo>
                      <a:pt x="175" y="2316"/>
                    </a:lnTo>
                    <a:lnTo>
                      <a:pt x="183" y="2251"/>
                    </a:lnTo>
                    <a:lnTo>
                      <a:pt x="193" y="2135"/>
                    </a:lnTo>
                    <a:lnTo>
                      <a:pt x="208" y="2012"/>
                    </a:lnTo>
                    <a:lnTo>
                      <a:pt x="223" y="1927"/>
                    </a:lnTo>
                    <a:lnTo>
                      <a:pt x="238" y="1869"/>
                    </a:lnTo>
                    <a:lnTo>
                      <a:pt x="253" y="1799"/>
                    </a:lnTo>
                    <a:lnTo>
                      <a:pt x="270" y="1721"/>
                    </a:lnTo>
                    <a:lnTo>
                      <a:pt x="285" y="1641"/>
                    </a:lnTo>
                    <a:lnTo>
                      <a:pt x="300" y="1566"/>
                    </a:lnTo>
                    <a:lnTo>
                      <a:pt x="313" y="1498"/>
                    </a:lnTo>
                    <a:lnTo>
                      <a:pt x="323" y="1448"/>
                    </a:lnTo>
                    <a:lnTo>
                      <a:pt x="330" y="1418"/>
                    </a:lnTo>
                    <a:lnTo>
                      <a:pt x="338" y="1398"/>
                    </a:lnTo>
                    <a:lnTo>
                      <a:pt x="348" y="1375"/>
                    </a:lnTo>
                    <a:lnTo>
                      <a:pt x="358" y="1352"/>
                    </a:lnTo>
                    <a:lnTo>
                      <a:pt x="371" y="1327"/>
                    </a:lnTo>
                    <a:lnTo>
                      <a:pt x="383" y="1302"/>
                    </a:lnTo>
                    <a:lnTo>
                      <a:pt x="393" y="1277"/>
                    </a:lnTo>
                    <a:lnTo>
                      <a:pt x="401" y="1252"/>
                    </a:lnTo>
                    <a:lnTo>
                      <a:pt x="408" y="1232"/>
                    </a:lnTo>
                    <a:lnTo>
                      <a:pt x="421" y="1179"/>
                    </a:lnTo>
                    <a:lnTo>
                      <a:pt x="436" y="1107"/>
                    </a:lnTo>
                    <a:lnTo>
                      <a:pt x="453" y="1031"/>
                    </a:lnTo>
                    <a:lnTo>
                      <a:pt x="471" y="971"/>
                    </a:lnTo>
                    <a:lnTo>
                      <a:pt x="481" y="936"/>
                    </a:lnTo>
                    <a:lnTo>
                      <a:pt x="496" y="886"/>
                    </a:lnTo>
                    <a:lnTo>
                      <a:pt x="513" y="823"/>
                    </a:lnTo>
                    <a:lnTo>
                      <a:pt x="531" y="755"/>
                    </a:lnTo>
                    <a:lnTo>
                      <a:pt x="551" y="685"/>
                    </a:lnTo>
                    <a:lnTo>
                      <a:pt x="566" y="617"/>
                    </a:lnTo>
                    <a:lnTo>
                      <a:pt x="578" y="560"/>
                    </a:lnTo>
                    <a:lnTo>
                      <a:pt x="583" y="517"/>
                    </a:lnTo>
                    <a:lnTo>
                      <a:pt x="586" y="381"/>
                    </a:lnTo>
                    <a:lnTo>
                      <a:pt x="578" y="269"/>
                    </a:lnTo>
                    <a:lnTo>
                      <a:pt x="558" y="181"/>
                    </a:lnTo>
                    <a:lnTo>
                      <a:pt x="528" y="113"/>
                    </a:lnTo>
                    <a:lnTo>
                      <a:pt x="491" y="63"/>
                    </a:lnTo>
                    <a:lnTo>
                      <a:pt x="443" y="30"/>
                    </a:lnTo>
                    <a:lnTo>
                      <a:pt x="391" y="8"/>
                    </a:lnTo>
                    <a:lnTo>
                      <a:pt x="330"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36"/>
              <p:cNvSpPr>
                <a:spLocks/>
              </p:cNvSpPr>
              <p:nvPr/>
            </p:nvSpPr>
            <p:spPr bwMode="auto">
              <a:xfrm>
                <a:off x="2862" y="3198"/>
                <a:ext cx="63" cy="62"/>
              </a:xfrm>
              <a:custGeom>
                <a:avLst/>
                <a:gdLst>
                  <a:gd name="T0" fmla="*/ 30 w 63"/>
                  <a:gd name="T1" fmla="*/ 62 h 62"/>
                  <a:gd name="T2" fmla="*/ 43 w 63"/>
                  <a:gd name="T3" fmla="*/ 60 h 62"/>
                  <a:gd name="T4" fmla="*/ 53 w 63"/>
                  <a:gd name="T5" fmla="*/ 55 h 62"/>
                  <a:gd name="T6" fmla="*/ 61 w 63"/>
                  <a:gd name="T7" fmla="*/ 45 h 62"/>
                  <a:gd name="T8" fmla="*/ 63 w 63"/>
                  <a:gd name="T9" fmla="*/ 32 h 62"/>
                  <a:gd name="T10" fmla="*/ 63 w 63"/>
                  <a:gd name="T11" fmla="*/ 20 h 62"/>
                  <a:gd name="T12" fmla="*/ 55 w 63"/>
                  <a:gd name="T13" fmla="*/ 10 h 62"/>
                  <a:gd name="T14" fmla="*/ 45 w 63"/>
                  <a:gd name="T15" fmla="*/ 2 h 62"/>
                  <a:gd name="T16" fmla="*/ 35 w 63"/>
                  <a:gd name="T17" fmla="*/ 0 h 62"/>
                  <a:gd name="T18" fmla="*/ 23 w 63"/>
                  <a:gd name="T19" fmla="*/ 0 h 62"/>
                  <a:gd name="T20" fmla="*/ 13 w 63"/>
                  <a:gd name="T21" fmla="*/ 5 h 62"/>
                  <a:gd name="T22" fmla="*/ 5 w 63"/>
                  <a:gd name="T23" fmla="*/ 15 h 62"/>
                  <a:gd name="T24" fmla="*/ 0 w 63"/>
                  <a:gd name="T25" fmla="*/ 27 h 62"/>
                  <a:gd name="T26" fmla="*/ 3 w 63"/>
                  <a:gd name="T27" fmla="*/ 40 h 62"/>
                  <a:gd name="T28" fmla="*/ 8 w 63"/>
                  <a:gd name="T29" fmla="*/ 50 h 62"/>
                  <a:gd name="T30" fmla="*/ 18 w 63"/>
                  <a:gd name="T31" fmla="*/ 57 h 62"/>
                  <a:gd name="T32" fmla="*/ 30 w 63"/>
                  <a:gd name="T33" fmla="*/ 62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2"/>
                  <a:gd name="T53" fmla="*/ 63 w 63"/>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2">
                    <a:moveTo>
                      <a:pt x="30" y="62"/>
                    </a:moveTo>
                    <a:lnTo>
                      <a:pt x="43" y="60"/>
                    </a:lnTo>
                    <a:lnTo>
                      <a:pt x="53" y="55"/>
                    </a:lnTo>
                    <a:lnTo>
                      <a:pt x="61" y="45"/>
                    </a:lnTo>
                    <a:lnTo>
                      <a:pt x="63" y="32"/>
                    </a:lnTo>
                    <a:lnTo>
                      <a:pt x="63" y="20"/>
                    </a:lnTo>
                    <a:lnTo>
                      <a:pt x="55" y="10"/>
                    </a:lnTo>
                    <a:lnTo>
                      <a:pt x="45" y="2"/>
                    </a:lnTo>
                    <a:lnTo>
                      <a:pt x="35" y="0"/>
                    </a:lnTo>
                    <a:lnTo>
                      <a:pt x="23" y="0"/>
                    </a:lnTo>
                    <a:lnTo>
                      <a:pt x="13" y="5"/>
                    </a:lnTo>
                    <a:lnTo>
                      <a:pt x="5" y="15"/>
                    </a:lnTo>
                    <a:lnTo>
                      <a:pt x="0" y="27"/>
                    </a:lnTo>
                    <a:lnTo>
                      <a:pt x="3" y="40"/>
                    </a:lnTo>
                    <a:lnTo>
                      <a:pt x="8" y="50"/>
                    </a:lnTo>
                    <a:lnTo>
                      <a:pt x="18" y="57"/>
                    </a:lnTo>
                    <a:lnTo>
                      <a:pt x="30"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37"/>
              <p:cNvSpPr>
                <a:spLocks/>
              </p:cNvSpPr>
              <p:nvPr/>
            </p:nvSpPr>
            <p:spPr bwMode="auto">
              <a:xfrm>
                <a:off x="2652" y="5350"/>
                <a:ext cx="60" cy="66"/>
              </a:xfrm>
              <a:custGeom>
                <a:avLst/>
                <a:gdLst>
                  <a:gd name="T0" fmla="*/ 27 w 60"/>
                  <a:gd name="T1" fmla="*/ 66 h 66"/>
                  <a:gd name="T2" fmla="*/ 37 w 60"/>
                  <a:gd name="T3" fmla="*/ 63 h 66"/>
                  <a:gd name="T4" fmla="*/ 48 w 60"/>
                  <a:gd name="T5" fmla="*/ 58 h 66"/>
                  <a:gd name="T6" fmla="*/ 55 w 60"/>
                  <a:gd name="T7" fmla="*/ 48 h 66"/>
                  <a:gd name="T8" fmla="*/ 60 w 60"/>
                  <a:gd name="T9" fmla="*/ 35 h 66"/>
                  <a:gd name="T10" fmla="*/ 58 w 60"/>
                  <a:gd name="T11" fmla="*/ 23 h 66"/>
                  <a:gd name="T12" fmla="*/ 53 w 60"/>
                  <a:gd name="T13" fmla="*/ 13 h 66"/>
                  <a:gd name="T14" fmla="*/ 42 w 60"/>
                  <a:gd name="T15" fmla="*/ 5 h 66"/>
                  <a:gd name="T16" fmla="*/ 30 w 60"/>
                  <a:gd name="T17" fmla="*/ 0 h 66"/>
                  <a:gd name="T18" fmla="*/ 20 w 60"/>
                  <a:gd name="T19" fmla="*/ 3 h 66"/>
                  <a:gd name="T20" fmla="*/ 10 w 60"/>
                  <a:gd name="T21" fmla="*/ 8 h 66"/>
                  <a:gd name="T22" fmla="*/ 2 w 60"/>
                  <a:gd name="T23" fmla="*/ 18 h 66"/>
                  <a:gd name="T24" fmla="*/ 0 w 60"/>
                  <a:gd name="T25" fmla="*/ 30 h 66"/>
                  <a:gd name="T26" fmla="*/ 0 w 60"/>
                  <a:gd name="T27" fmla="*/ 43 h 66"/>
                  <a:gd name="T28" fmla="*/ 7 w 60"/>
                  <a:gd name="T29" fmla="*/ 53 h 66"/>
                  <a:gd name="T30" fmla="*/ 17 w 60"/>
                  <a:gd name="T31" fmla="*/ 61 h 66"/>
                  <a:gd name="T32" fmla="*/ 27 w 60"/>
                  <a:gd name="T33" fmla="*/ 66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6"/>
                  <a:gd name="T53" fmla="*/ 60 w 60"/>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6">
                    <a:moveTo>
                      <a:pt x="27" y="66"/>
                    </a:moveTo>
                    <a:lnTo>
                      <a:pt x="37" y="63"/>
                    </a:lnTo>
                    <a:lnTo>
                      <a:pt x="48" y="58"/>
                    </a:lnTo>
                    <a:lnTo>
                      <a:pt x="55" y="48"/>
                    </a:lnTo>
                    <a:lnTo>
                      <a:pt x="60" y="35"/>
                    </a:lnTo>
                    <a:lnTo>
                      <a:pt x="58" y="23"/>
                    </a:lnTo>
                    <a:lnTo>
                      <a:pt x="53" y="13"/>
                    </a:lnTo>
                    <a:lnTo>
                      <a:pt x="42" y="5"/>
                    </a:lnTo>
                    <a:lnTo>
                      <a:pt x="30" y="0"/>
                    </a:lnTo>
                    <a:lnTo>
                      <a:pt x="20" y="3"/>
                    </a:lnTo>
                    <a:lnTo>
                      <a:pt x="10" y="8"/>
                    </a:lnTo>
                    <a:lnTo>
                      <a:pt x="2" y="18"/>
                    </a:lnTo>
                    <a:lnTo>
                      <a:pt x="0" y="30"/>
                    </a:lnTo>
                    <a:lnTo>
                      <a:pt x="0" y="43"/>
                    </a:lnTo>
                    <a:lnTo>
                      <a:pt x="7" y="53"/>
                    </a:lnTo>
                    <a:lnTo>
                      <a:pt x="17" y="61"/>
                    </a:lnTo>
                    <a:lnTo>
                      <a:pt x="27" y="66"/>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38"/>
              <p:cNvSpPr>
                <a:spLocks/>
              </p:cNvSpPr>
              <p:nvPr/>
            </p:nvSpPr>
            <p:spPr bwMode="auto">
              <a:xfrm>
                <a:off x="2567" y="5313"/>
                <a:ext cx="568" cy="306"/>
              </a:xfrm>
              <a:custGeom>
                <a:avLst/>
                <a:gdLst>
                  <a:gd name="T0" fmla="*/ 95 w 568"/>
                  <a:gd name="T1" fmla="*/ 0 h 306"/>
                  <a:gd name="T2" fmla="*/ 82 w 568"/>
                  <a:gd name="T3" fmla="*/ 7 h 306"/>
                  <a:gd name="T4" fmla="*/ 70 w 568"/>
                  <a:gd name="T5" fmla="*/ 22 h 306"/>
                  <a:gd name="T6" fmla="*/ 55 w 568"/>
                  <a:gd name="T7" fmla="*/ 42 h 306"/>
                  <a:gd name="T8" fmla="*/ 42 w 568"/>
                  <a:gd name="T9" fmla="*/ 67 h 306"/>
                  <a:gd name="T10" fmla="*/ 27 w 568"/>
                  <a:gd name="T11" fmla="*/ 100 h 306"/>
                  <a:gd name="T12" fmla="*/ 12 w 568"/>
                  <a:gd name="T13" fmla="*/ 133 h 306"/>
                  <a:gd name="T14" fmla="*/ 0 w 568"/>
                  <a:gd name="T15" fmla="*/ 168 h 306"/>
                  <a:gd name="T16" fmla="*/ 0 w 568"/>
                  <a:gd name="T17" fmla="*/ 205 h 306"/>
                  <a:gd name="T18" fmla="*/ 2 w 568"/>
                  <a:gd name="T19" fmla="*/ 233 h 306"/>
                  <a:gd name="T20" fmla="*/ 2 w 568"/>
                  <a:gd name="T21" fmla="*/ 251 h 306"/>
                  <a:gd name="T22" fmla="*/ 7 w 568"/>
                  <a:gd name="T23" fmla="*/ 261 h 306"/>
                  <a:gd name="T24" fmla="*/ 22 w 568"/>
                  <a:gd name="T25" fmla="*/ 266 h 306"/>
                  <a:gd name="T26" fmla="*/ 30 w 568"/>
                  <a:gd name="T27" fmla="*/ 266 h 306"/>
                  <a:gd name="T28" fmla="*/ 37 w 568"/>
                  <a:gd name="T29" fmla="*/ 266 h 306"/>
                  <a:gd name="T30" fmla="*/ 45 w 568"/>
                  <a:gd name="T31" fmla="*/ 263 h 306"/>
                  <a:gd name="T32" fmla="*/ 57 w 568"/>
                  <a:gd name="T33" fmla="*/ 263 h 306"/>
                  <a:gd name="T34" fmla="*/ 70 w 568"/>
                  <a:gd name="T35" fmla="*/ 263 h 306"/>
                  <a:gd name="T36" fmla="*/ 82 w 568"/>
                  <a:gd name="T37" fmla="*/ 266 h 306"/>
                  <a:gd name="T38" fmla="*/ 97 w 568"/>
                  <a:gd name="T39" fmla="*/ 266 h 306"/>
                  <a:gd name="T40" fmla="*/ 115 w 568"/>
                  <a:gd name="T41" fmla="*/ 271 h 306"/>
                  <a:gd name="T42" fmla="*/ 138 w 568"/>
                  <a:gd name="T43" fmla="*/ 276 h 306"/>
                  <a:gd name="T44" fmla="*/ 168 w 568"/>
                  <a:gd name="T45" fmla="*/ 283 h 306"/>
                  <a:gd name="T46" fmla="*/ 200 w 568"/>
                  <a:gd name="T47" fmla="*/ 288 h 306"/>
                  <a:gd name="T48" fmla="*/ 238 w 568"/>
                  <a:gd name="T49" fmla="*/ 296 h 306"/>
                  <a:gd name="T50" fmla="*/ 278 w 568"/>
                  <a:gd name="T51" fmla="*/ 301 h 306"/>
                  <a:gd name="T52" fmla="*/ 315 w 568"/>
                  <a:gd name="T53" fmla="*/ 303 h 306"/>
                  <a:gd name="T54" fmla="*/ 353 w 568"/>
                  <a:gd name="T55" fmla="*/ 306 h 306"/>
                  <a:gd name="T56" fmla="*/ 386 w 568"/>
                  <a:gd name="T57" fmla="*/ 306 h 306"/>
                  <a:gd name="T58" fmla="*/ 416 w 568"/>
                  <a:gd name="T59" fmla="*/ 303 h 306"/>
                  <a:gd name="T60" fmla="*/ 448 w 568"/>
                  <a:gd name="T61" fmla="*/ 301 h 306"/>
                  <a:gd name="T62" fmla="*/ 478 w 568"/>
                  <a:gd name="T63" fmla="*/ 298 h 306"/>
                  <a:gd name="T64" fmla="*/ 508 w 568"/>
                  <a:gd name="T65" fmla="*/ 296 h 306"/>
                  <a:gd name="T66" fmla="*/ 533 w 568"/>
                  <a:gd name="T67" fmla="*/ 293 h 306"/>
                  <a:gd name="T68" fmla="*/ 553 w 568"/>
                  <a:gd name="T69" fmla="*/ 288 h 306"/>
                  <a:gd name="T70" fmla="*/ 563 w 568"/>
                  <a:gd name="T71" fmla="*/ 281 h 306"/>
                  <a:gd name="T72" fmla="*/ 568 w 568"/>
                  <a:gd name="T73" fmla="*/ 273 h 306"/>
                  <a:gd name="T74" fmla="*/ 561 w 568"/>
                  <a:gd name="T75" fmla="*/ 261 h 306"/>
                  <a:gd name="T76" fmla="*/ 543 w 568"/>
                  <a:gd name="T77" fmla="*/ 248 h 306"/>
                  <a:gd name="T78" fmla="*/ 516 w 568"/>
                  <a:gd name="T79" fmla="*/ 236 h 306"/>
                  <a:gd name="T80" fmla="*/ 486 w 568"/>
                  <a:gd name="T81" fmla="*/ 221 h 306"/>
                  <a:gd name="T82" fmla="*/ 453 w 568"/>
                  <a:gd name="T83" fmla="*/ 208 h 306"/>
                  <a:gd name="T84" fmla="*/ 421 w 568"/>
                  <a:gd name="T85" fmla="*/ 195 h 306"/>
                  <a:gd name="T86" fmla="*/ 396 w 568"/>
                  <a:gd name="T87" fmla="*/ 185 h 306"/>
                  <a:gd name="T88" fmla="*/ 376 w 568"/>
                  <a:gd name="T89" fmla="*/ 178 h 306"/>
                  <a:gd name="T90" fmla="*/ 343 w 568"/>
                  <a:gd name="T91" fmla="*/ 153 h 306"/>
                  <a:gd name="T92" fmla="*/ 305 w 568"/>
                  <a:gd name="T93" fmla="*/ 123 h 306"/>
                  <a:gd name="T94" fmla="*/ 265 w 568"/>
                  <a:gd name="T95" fmla="*/ 93 h 306"/>
                  <a:gd name="T96" fmla="*/ 225 w 568"/>
                  <a:gd name="T97" fmla="*/ 60 h 306"/>
                  <a:gd name="T98" fmla="*/ 183 w 568"/>
                  <a:gd name="T99" fmla="*/ 32 h 306"/>
                  <a:gd name="T100" fmla="*/ 148 w 568"/>
                  <a:gd name="T101" fmla="*/ 12 h 306"/>
                  <a:gd name="T102" fmla="*/ 117 w 568"/>
                  <a:gd name="T103" fmla="*/ 0 h 306"/>
                  <a:gd name="T104" fmla="*/ 95 w 568"/>
                  <a:gd name="T105" fmla="*/ 0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8"/>
                  <a:gd name="T160" fmla="*/ 0 h 306"/>
                  <a:gd name="T161" fmla="*/ 568 w 568"/>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8" h="306">
                    <a:moveTo>
                      <a:pt x="95" y="0"/>
                    </a:moveTo>
                    <a:lnTo>
                      <a:pt x="82" y="7"/>
                    </a:lnTo>
                    <a:lnTo>
                      <a:pt x="70" y="22"/>
                    </a:lnTo>
                    <a:lnTo>
                      <a:pt x="55" y="42"/>
                    </a:lnTo>
                    <a:lnTo>
                      <a:pt x="42" y="67"/>
                    </a:lnTo>
                    <a:lnTo>
                      <a:pt x="27" y="100"/>
                    </a:lnTo>
                    <a:lnTo>
                      <a:pt x="12" y="133"/>
                    </a:lnTo>
                    <a:lnTo>
                      <a:pt x="0" y="168"/>
                    </a:lnTo>
                    <a:lnTo>
                      <a:pt x="0" y="205"/>
                    </a:lnTo>
                    <a:lnTo>
                      <a:pt x="2" y="233"/>
                    </a:lnTo>
                    <a:lnTo>
                      <a:pt x="2" y="251"/>
                    </a:lnTo>
                    <a:lnTo>
                      <a:pt x="7" y="261"/>
                    </a:lnTo>
                    <a:lnTo>
                      <a:pt x="22" y="266"/>
                    </a:lnTo>
                    <a:lnTo>
                      <a:pt x="30" y="266"/>
                    </a:lnTo>
                    <a:lnTo>
                      <a:pt x="37" y="266"/>
                    </a:lnTo>
                    <a:lnTo>
                      <a:pt x="45" y="263"/>
                    </a:lnTo>
                    <a:lnTo>
                      <a:pt x="57" y="263"/>
                    </a:lnTo>
                    <a:lnTo>
                      <a:pt x="70" y="263"/>
                    </a:lnTo>
                    <a:lnTo>
                      <a:pt x="82" y="266"/>
                    </a:lnTo>
                    <a:lnTo>
                      <a:pt x="97" y="266"/>
                    </a:lnTo>
                    <a:lnTo>
                      <a:pt x="115" y="271"/>
                    </a:lnTo>
                    <a:lnTo>
                      <a:pt x="138" y="276"/>
                    </a:lnTo>
                    <a:lnTo>
                      <a:pt x="168" y="283"/>
                    </a:lnTo>
                    <a:lnTo>
                      <a:pt x="200" y="288"/>
                    </a:lnTo>
                    <a:lnTo>
                      <a:pt x="238" y="296"/>
                    </a:lnTo>
                    <a:lnTo>
                      <a:pt x="278" y="301"/>
                    </a:lnTo>
                    <a:lnTo>
                      <a:pt x="315" y="303"/>
                    </a:lnTo>
                    <a:lnTo>
                      <a:pt x="353" y="306"/>
                    </a:lnTo>
                    <a:lnTo>
                      <a:pt x="386" y="306"/>
                    </a:lnTo>
                    <a:lnTo>
                      <a:pt x="416" y="303"/>
                    </a:lnTo>
                    <a:lnTo>
                      <a:pt x="448" y="301"/>
                    </a:lnTo>
                    <a:lnTo>
                      <a:pt x="478" y="298"/>
                    </a:lnTo>
                    <a:lnTo>
                      <a:pt x="508" y="296"/>
                    </a:lnTo>
                    <a:lnTo>
                      <a:pt x="533" y="293"/>
                    </a:lnTo>
                    <a:lnTo>
                      <a:pt x="553" y="288"/>
                    </a:lnTo>
                    <a:lnTo>
                      <a:pt x="563" y="281"/>
                    </a:lnTo>
                    <a:lnTo>
                      <a:pt x="568" y="273"/>
                    </a:lnTo>
                    <a:lnTo>
                      <a:pt x="561" y="261"/>
                    </a:lnTo>
                    <a:lnTo>
                      <a:pt x="543" y="248"/>
                    </a:lnTo>
                    <a:lnTo>
                      <a:pt x="516" y="236"/>
                    </a:lnTo>
                    <a:lnTo>
                      <a:pt x="486" y="221"/>
                    </a:lnTo>
                    <a:lnTo>
                      <a:pt x="453" y="208"/>
                    </a:lnTo>
                    <a:lnTo>
                      <a:pt x="421" y="195"/>
                    </a:lnTo>
                    <a:lnTo>
                      <a:pt x="396" y="185"/>
                    </a:lnTo>
                    <a:lnTo>
                      <a:pt x="376" y="178"/>
                    </a:lnTo>
                    <a:lnTo>
                      <a:pt x="343" y="153"/>
                    </a:lnTo>
                    <a:lnTo>
                      <a:pt x="305" y="123"/>
                    </a:lnTo>
                    <a:lnTo>
                      <a:pt x="265" y="93"/>
                    </a:lnTo>
                    <a:lnTo>
                      <a:pt x="225" y="60"/>
                    </a:lnTo>
                    <a:lnTo>
                      <a:pt x="183" y="32"/>
                    </a:lnTo>
                    <a:lnTo>
                      <a:pt x="148" y="12"/>
                    </a:lnTo>
                    <a:lnTo>
                      <a:pt x="117" y="0"/>
                    </a:lnTo>
                    <a:lnTo>
                      <a:pt x="95"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39"/>
              <p:cNvSpPr>
                <a:spLocks/>
              </p:cNvSpPr>
              <p:nvPr/>
            </p:nvSpPr>
            <p:spPr bwMode="auto">
              <a:xfrm>
                <a:off x="2652" y="5350"/>
                <a:ext cx="60" cy="66"/>
              </a:xfrm>
              <a:custGeom>
                <a:avLst/>
                <a:gdLst>
                  <a:gd name="T0" fmla="*/ 40 w 60"/>
                  <a:gd name="T1" fmla="*/ 63 h 66"/>
                  <a:gd name="T2" fmla="*/ 50 w 60"/>
                  <a:gd name="T3" fmla="*/ 56 h 66"/>
                  <a:gd name="T4" fmla="*/ 58 w 60"/>
                  <a:gd name="T5" fmla="*/ 46 h 66"/>
                  <a:gd name="T6" fmla="*/ 60 w 60"/>
                  <a:gd name="T7" fmla="*/ 35 h 66"/>
                  <a:gd name="T8" fmla="*/ 58 w 60"/>
                  <a:gd name="T9" fmla="*/ 23 h 66"/>
                  <a:gd name="T10" fmla="*/ 53 w 60"/>
                  <a:gd name="T11" fmla="*/ 13 h 66"/>
                  <a:gd name="T12" fmla="*/ 42 w 60"/>
                  <a:gd name="T13" fmla="*/ 5 h 66"/>
                  <a:gd name="T14" fmla="*/ 30 w 60"/>
                  <a:gd name="T15" fmla="*/ 0 h 66"/>
                  <a:gd name="T16" fmla="*/ 17 w 60"/>
                  <a:gd name="T17" fmla="*/ 3 h 66"/>
                  <a:gd name="T18" fmla="*/ 10 w 60"/>
                  <a:gd name="T19" fmla="*/ 8 h 66"/>
                  <a:gd name="T20" fmla="*/ 2 w 60"/>
                  <a:gd name="T21" fmla="*/ 18 h 66"/>
                  <a:gd name="T22" fmla="*/ 0 w 60"/>
                  <a:gd name="T23" fmla="*/ 30 h 66"/>
                  <a:gd name="T24" fmla="*/ 0 w 60"/>
                  <a:gd name="T25" fmla="*/ 43 h 66"/>
                  <a:gd name="T26" fmla="*/ 7 w 60"/>
                  <a:gd name="T27" fmla="*/ 53 h 66"/>
                  <a:gd name="T28" fmla="*/ 17 w 60"/>
                  <a:gd name="T29" fmla="*/ 61 h 66"/>
                  <a:gd name="T30" fmla="*/ 27 w 60"/>
                  <a:gd name="T31" fmla="*/ 66 h 66"/>
                  <a:gd name="T32" fmla="*/ 40 w 60"/>
                  <a:gd name="T33" fmla="*/ 63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6"/>
                  <a:gd name="T53" fmla="*/ 60 w 60"/>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6">
                    <a:moveTo>
                      <a:pt x="40" y="63"/>
                    </a:moveTo>
                    <a:lnTo>
                      <a:pt x="50" y="56"/>
                    </a:lnTo>
                    <a:lnTo>
                      <a:pt x="58" y="46"/>
                    </a:lnTo>
                    <a:lnTo>
                      <a:pt x="60" y="35"/>
                    </a:lnTo>
                    <a:lnTo>
                      <a:pt x="58" y="23"/>
                    </a:lnTo>
                    <a:lnTo>
                      <a:pt x="53" y="13"/>
                    </a:lnTo>
                    <a:lnTo>
                      <a:pt x="42" y="5"/>
                    </a:lnTo>
                    <a:lnTo>
                      <a:pt x="30" y="0"/>
                    </a:lnTo>
                    <a:lnTo>
                      <a:pt x="17" y="3"/>
                    </a:lnTo>
                    <a:lnTo>
                      <a:pt x="10" y="8"/>
                    </a:lnTo>
                    <a:lnTo>
                      <a:pt x="2" y="18"/>
                    </a:lnTo>
                    <a:lnTo>
                      <a:pt x="0" y="30"/>
                    </a:lnTo>
                    <a:lnTo>
                      <a:pt x="0" y="43"/>
                    </a:lnTo>
                    <a:lnTo>
                      <a:pt x="7" y="53"/>
                    </a:lnTo>
                    <a:lnTo>
                      <a:pt x="17" y="61"/>
                    </a:lnTo>
                    <a:lnTo>
                      <a:pt x="27" y="66"/>
                    </a:lnTo>
                    <a:lnTo>
                      <a:pt x="40" y="6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 name="Freeform 40"/>
              <p:cNvSpPr>
                <a:spLocks/>
              </p:cNvSpPr>
              <p:nvPr/>
            </p:nvSpPr>
            <p:spPr bwMode="auto">
              <a:xfrm>
                <a:off x="2519" y="5403"/>
                <a:ext cx="637" cy="256"/>
              </a:xfrm>
              <a:custGeom>
                <a:avLst/>
                <a:gdLst>
                  <a:gd name="T0" fmla="*/ 25 w 637"/>
                  <a:gd name="T1" fmla="*/ 25 h 256"/>
                  <a:gd name="T2" fmla="*/ 10 w 637"/>
                  <a:gd name="T3" fmla="*/ 73 h 256"/>
                  <a:gd name="T4" fmla="*/ 0 w 637"/>
                  <a:gd name="T5" fmla="*/ 126 h 256"/>
                  <a:gd name="T6" fmla="*/ 0 w 637"/>
                  <a:gd name="T7" fmla="*/ 168 h 256"/>
                  <a:gd name="T8" fmla="*/ 18 w 637"/>
                  <a:gd name="T9" fmla="*/ 188 h 256"/>
                  <a:gd name="T10" fmla="*/ 40 w 637"/>
                  <a:gd name="T11" fmla="*/ 191 h 256"/>
                  <a:gd name="T12" fmla="*/ 73 w 637"/>
                  <a:gd name="T13" fmla="*/ 198 h 256"/>
                  <a:gd name="T14" fmla="*/ 113 w 637"/>
                  <a:gd name="T15" fmla="*/ 206 h 256"/>
                  <a:gd name="T16" fmla="*/ 158 w 637"/>
                  <a:gd name="T17" fmla="*/ 213 h 256"/>
                  <a:gd name="T18" fmla="*/ 203 w 637"/>
                  <a:gd name="T19" fmla="*/ 223 h 256"/>
                  <a:gd name="T20" fmla="*/ 243 w 637"/>
                  <a:gd name="T21" fmla="*/ 231 h 256"/>
                  <a:gd name="T22" fmla="*/ 278 w 637"/>
                  <a:gd name="T23" fmla="*/ 238 h 256"/>
                  <a:gd name="T24" fmla="*/ 301 w 637"/>
                  <a:gd name="T25" fmla="*/ 246 h 256"/>
                  <a:gd name="T26" fmla="*/ 318 w 637"/>
                  <a:gd name="T27" fmla="*/ 251 h 256"/>
                  <a:gd name="T28" fmla="*/ 341 w 637"/>
                  <a:gd name="T29" fmla="*/ 253 h 256"/>
                  <a:gd name="T30" fmla="*/ 363 w 637"/>
                  <a:gd name="T31" fmla="*/ 256 h 256"/>
                  <a:gd name="T32" fmla="*/ 388 w 637"/>
                  <a:gd name="T33" fmla="*/ 256 h 256"/>
                  <a:gd name="T34" fmla="*/ 414 w 637"/>
                  <a:gd name="T35" fmla="*/ 256 h 256"/>
                  <a:gd name="T36" fmla="*/ 436 w 637"/>
                  <a:gd name="T37" fmla="*/ 253 h 256"/>
                  <a:gd name="T38" fmla="*/ 459 w 637"/>
                  <a:gd name="T39" fmla="*/ 251 h 256"/>
                  <a:gd name="T40" fmla="*/ 479 w 637"/>
                  <a:gd name="T41" fmla="*/ 246 h 256"/>
                  <a:gd name="T42" fmla="*/ 504 w 637"/>
                  <a:gd name="T43" fmla="*/ 241 h 256"/>
                  <a:gd name="T44" fmla="*/ 531 w 637"/>
                  <a:gd name="T45" fmla="*/ 233 h 256"/>
                  <a:gd name="T46" fmla="*/ 564 w 637"/>
                  <a:gd name="T47" fmla="*/ 228 h 256"/>
                  <a:gd name="T48" fmla="*/ 594 w 637"/>
                  <a:gd name="T49" fmla="*/ 221 h 256"/>
                  <a:gd name="T50" fmla="*/ 619 w 637"/>
                  <a:gd name="T51" fmla="*/ 211 h 256"/>
                  <a:gd name="T52" fmla="*/ 634 w 637"/>
                  <a:gd name="T53" fmla="*/ 198 h 256"/>
                  <a:gd name="T54" fmla="*/ 637 w 637"/>
                  <a:gd name="T55" fmla="*/ 183 h 256"/>
                  <a:gd name="T56" fmla="*/ 624 w 637"/>
                  <a:gd name="T57" fmla="*/ 166 h 256"/>
                  <a:gd name="T58" fmla="*/ 601 w 637"/>
                  <a:gd name="T59" fmla="*/ 151 h 256"/>
                  <a:gd name="T60" fmla="*/ 566 w 637"/>
                  <a:gd name="T61" fmla="*/ 133 h 256"/>
                  <a:gd name="T62" fmla="*/ 526 w 637"/>
                  <a:gd name="T63" fmla="*/ 115 h 256"/>
                  <a:gd name="T64" fmla="*/ 481 w 637"/>
                  <a:gd name="T65" fmla="*/ 95 h 256"/>
                  <a:gd name="T66" fmla="*/ 436 w 637"/>
                  <a:gd name="T67" fmla="*/ 73 h 256"/>
                  <a:gd name="T68" fmla="*/ 396 w 637"/>
                  <a:gd name="T69" fmla="*/ 50 h 256"/>
                  <a:gd name="T70" fmla="*/ 361 w 637"/>
                  <a:gd name="T71" fmla="*/ 28 h 256"/>
                  <a:gd name="T72" fmla="*/ 338 w 637"/>
                  <a:gd name="T73" fmla="*/ 0 h 256"/>
                  <a:gd name="T74" fmla="*/ 301 w 637"/>
                  <a:gd name="T75" fmla="*/ 13 h 256"/>
                  <a:gd name="T76" fmla="*/ 261 w 637"/>
                  <a:gd name="T77" fmla="*/ 25 h 256"/>
                  <a:gd name="T78" fmla="*/ 218 w 637"/>
                  <a:gd name="T79" fmla="*/ 38 h 256"/>
                  <a:gd name="T80" fmla="*/ 175 w 637"/>
                  <a:gd name="T81" fmla="*/ 45 h 256"/>
                  <a:gd name="T82" fmla="*/ 130 w 637"/>
                  <a:gd name="T83" fmla="*/ 53 h 256"/>
                  <a:gd name="T84" fmla="*/ 90 w 637"/>
                  <a:gd name="T85" fmla="*/ 50 h 256"/>
                  <a:gd name="T86" fmla="*/ 55 w 637"/>
                  <a:gd name="T87" fmla="*/ 43 h 256"/>
                  <a:gd name="T88" fmla="*/ 25 w 637"/>
                  <a:gd name="T89" fmla="*/ 25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7"/>
                  <a:gd name="T136" fmla="*/ 0 h 256"/>
                  <a:gd name="T137" fmla="*/ 637 w 637"/>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7" h="256">
                    <a:moveTo>
                      <a:pt x="25" y="25"/>
                    </a:moveTo>
                    <a:lnTo>
                      <a:pt x="10" y="73"/>
                    </a:lnTo>
                    <a:lnTo>
                      <a:pt x="0" y="126"/>
                    </a:lnTo>
                    <a:lnTo>
                      <a:pt x="0" y="168"/>
                    </a:lnTo>
                    <a:lnTo>
                      <a:pt x="18" y="188"/>
                    </a:lnTo>
                    <a:lnTo>
                      <a:pt x="40" y="191"/>
                    </a:lnTo>
                    <a:lnTo>
                      <a:pt x="73" y="198"/>
                    </a:lnTo>
                    <a:lnTo>
                      <a:pt x="113" y="206"/>
                    </a:lnTo>
                    <a:lnTo>
                      <a:pt x="158" y="213"/>
                    </a:lnTo>
                    <a:lnTo>
                      <a:pt x="203" y="223"/>
                    </a:lnTo>
                    <a:lnTo>
                      <a:pt x="243" y="231"/>
                    </a:lnTo>
                    <a:lnTo>
                      <a:pt x="278" y="238"/>
                    </a:lnTo>
                    <a:lnTo>
                      <a:pt x="301" y="246"/>
                    </a:lnTo>
                    <a:lnTo>
                      <a:pt x="318" y="251"/>
                    </a:lnTo>
                    <a:lnTo>
                      <a:pt x="341" y="253"/>
                    </a:lnTo>
                    <a:lnTo>
                      <a:pt x="363" y="256"/>
                    </a:lnTo>
                    <a:lnTo>
                      <a:pt x="388" y="256"/>
                    </a:lnTo>
                    <a:lnTo>
                      <a:pt x="414" y="256"/>
                    </a:lnTo>
                    <a:lnTo>
                      <a:pt x="436" y="253"/>
                    </a:lnTo>
                    <a:lnTo>
                      <a:pt x="459" y="251"/>
                    </a:lnTo>
                    <a:lnTo>
                      <a:pt x="479" y="246"/>
                    </a:lnTo>
                    <a:lnTo>
                      <a:pt x="504" y="241"/>
                    </a:lnTo>
                    <a:lnTo>
                      <a:pt x="531" y="233"/>
                    </a:lnTo>
                    <a:lnTo>
                      <a:pt x="564" y="228"/>
                    </a:lnTo>
                    <a:lnTo>
                      <a:pt x="594" y="221"/>
                    </a:lnTo>
                    <a:lnTo>
                      <a:pt x="619" y="211"/>
                    </a:lnTo>
                    <a:lnTo>
                      <a:pt x="634" y="198"/>
                    </a:lnTo>
                    <a:lnTo>
                      <a:pt x="637" y="183"/>
                    </a:lnTo>
                    <a:lnTo>
                      <a:pt x="624" y="166"/>
                    </a:lnTo>
                    <a:lnTo>
                      <a:pt x="601" y="151"/>
                    </a:lnTo>
                    <a:lnTo>
                      <a:pt x="566" y="133"/>
                    </a:lnTo>
                    <a:lnTo>
                      <a:pt x="526" y="115"/>
                    </a:lnTo>
                    <a:lnTo>
                      <a:pt x="481" y="95"/>
                    </a:lnTo>
                    <a:lnTo>
                      <a:pt x="436" y="73"/>
                    </a:lnTo>
                    <a:lnTo>
                      <a:pt x="396" y="50"/>
                    </a:lnTo>
                    <a:lnTo>
                      <a:pt x="361" y="28"/>
                    </a:lnTo>
                    <a:lnTo>
                      <a:pt x="338" y="0"/>
                    </a:lnTo>
                    <a:lnTo>
                      <a:pt x="301" y="13"/>
                    </a:lnTo>
                    <a:lnTo>
                      <a:pt x="261" y="25"/>
                    </a:lnTo>
                    <a:lnTo>
                      <a:pt x="218" y="38"/>
                    </a:lnTo>
                    <a:lnTo>
                      <a:pt x="175" y="45"/>
                    </a:lnTo>
                    <a:lnTo>
                      <a:pt x="130" y="53"/>
                    </a:lnTo>
                    <a:lnTo>
                      <a:pt x="90" y="50"/>
                    </a:lnTo>
                    <a:lnTo>
                      <a:pt x="55" y="43"/>
                    </a:lnTo>
                    <a:lnTo>
                      <a:pt x="25" y="2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 name="Freeform 41"/>
              <p:cNvSpPr>
                <a:spLocks/>
              </p:cNvSpPr>
              <p:nvPr/>
            </p:nvSpPr>
            <p:spPr bwMode="auto">
              <a:xfrm>
                <a:off x="2494" y="3054"/>
                <a:ext cx="672" cy="2437"/>
              </a:xfrm>
              <a:custGeom>
                <a:avLst/>
                <a:gdLst>
                  <a:gd name="T0" fmla="*/ 33 w 672"/>
                  <a:gd name="T1" fmla="*/ 2432 h 2437"/>
                  <a:gd name="T2" fmla="*/ 108 w 672"/>
                  <a:gd name="T3" fmla="*/ 2437 h 2437"/>
                  <a:gd name="T4" fmla="*/ 211 w 672"/>
                  <a:gd name="T5" fmla="*/ 2429 h 2437"/>
                  <a:gd name="T6" fmla="*/ 321 w 672"/>
                  <a:gd name="T7" fmla="*/ 2392 h 2437"/>
                  <a:gd name="T8" fmla="*/ 373 w 672"/>
                  <a:gd name="T9" fmla="*/ 2342 h 2437"/>
                  <a:gd name="T10" fmla="*/ 361 w 672"/>
                  <a:gd name="T11" fmla="*/ 2294 h 2437"/>
                  <a:gd name="T12" fmla="*/ 323 w 672"/>
                  <a:gd name="T13" fmla="*/ 2221 h 2437"/>
                  <a:gd name="T14" fmla="*/ 303 w 672"/>
                  <a:gd name="T15" fmla="*/ 2126 h 2437"/>
                  <a:gd name="T16" fmla="*/ 318 w 672"/>
                  <a:gd name="T17" fmla="*/ 2038 h 2437"/>
                  <a:gd name="T18" fmla="*/ 358 w 672"/>
                  <a:gd name="T19" fmla="*/ 1850 h 2437"/>
                  <a:gd name="T20" fmla="*/ 411 w 672"/>
                  <a:gd name="T21" fmla="*/ 1606 h 2437"/>
                  <a:gd name="T22" fmla="*/ 459 w 672"/>
                  <a:gd name="T23" fmla="*/ 1401 h 2437"/>
                  <a:gd name="T24" fmla="*/ 496 w 672"/>
                  <a:gd name="T25" fmla="*/ 1275 h 2437"/>
                  <a:gd name="T26" fmla="*/ 529 w 672"/>
                  <a:gd name="T27" fmla="*/ 1180 h 2437"/>
                  <a:gd name="T28" fmla="*/ 536 w 672"/>
                  <a:gd name="T29" fmla="*/ 1122 h 2437"/>
                  <a:gd name="T30" fmla="*/ 579 w 672"/>
                  <a:gd name="T31" fmla="*/ 959 h 2437"/>
                  <a:gd name="T32" fmla="*/ 636 w 672"/>
                  <a:gd name="T33" fmla="*/ 721 h 2437"/>
                  <a:gd name="T34" fmla="*/ 672 w 672"/>
                  <a:gd name="T35" fmla="*/ 490 h 2437"/>
                  <a:gd name="T36" fmla="*/ 662 w 672"/>
                  <a:gd name="T37" fmla="*/ 324 h 2437"/>
                  <a:gd name="T38" fmla="*/ 634 w 672"/>
                  <a:gd name="T39" fmla="*/ 184 h 2437"/>
                  <a:gd name="T40" fmla="*/ 579 w 672"/>
                  <a:gd name="T41" fmla="*/ 73 h 2437"/>
                  <a:gd name="T42" fmla="*/ 474 w 672"/>
                  <a:gd name="T43" fmla="*/ 8 h 2437"/>
                  <a:gd name="T44" fmla="*/ 318 w 672"/>
                  <a:gd name="T45" fmla="*/ 8 h 2437"/>
                  <a:gd name="T46" fmla="*/ 213 w 672"/>
                  <a:gd name="T47" fmla="*/ 66 h 2437"/>
                  <a:gd name="T48" fmla="*/ 160 w 672"/>
                  <a:gd name="T49" fmla="*/ 166 h 2437"/>
                  <a:gd name="T50" fmla="*/ 145 w 672"/>
                  <a:gd name="T51" fmla="*/ 297 h 2437"/>
                  <a:gd name="T52" fmla="*/ 153 w 672"/>
                  <a:gd name="T53" fmla="*/ 558 h 2437"/>
                  <a:gd name="T54" fmla="*/ 150 w 672"/>
                  <a:gd name="T55" fmla="*/ 1009 h 2437"/>
                  <a:gd name="T56" fmla="*/ 133 w 672"/>
                  <a:gd name="T57" fmla="*/ 1167 h 2437"/>
                  <a:gd name="T58" fmla="*/ 120 w 672"/>
                  <a:gd name="T59" fmla="*/ 1268 h 2437"/>
                  <a:gd name="T60" fmla="*/ 113 w 672"/>
                  <a:gd name="T61" fmla="*/ 1315 h 2437"/>
                  <a:gd name="T62" fmla="*/ 88 w 672"/>
                  <a:gd name="T63" fmla="*/ 1386 h 2437"/>
                  <a:gd name="T64" fmla="*/ 58 w 672"/>
                  <a:gd name="T65" fmla="*/ 1483 h 2437"/>
                  <a:gd name="T66" fmla="*/ 35 w 672"/>
                  <a:gd name="T67" fmla="*/ 1589 h 2437"/>
                  <a:gd name="T68" fmla="*/ 30 w 672"/>
                  <a:gd name="T69" fmla="*/ 1764 h 2437"/>
                  <a:gd name="T70" fmla="*/ 10 w 672"/>
                  <a:gd name="T71" fmla="*/ 2043 h 2437"/>
                  <a:gd name="T72" fmla="*/ 8 w 672"/>
                  <a:gd name="T73" fmla="*/ 2191 h 2437"/>
                  <a:gd name="T74" fmla="*/ 0 w 672"/>
                  <a:gd name="T75" fmla="*/ 2384 h 24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72"/>
                  <a:gd name="T115" fmla="*/ 0 h 2437"/>
                  <a:gd name="T116" fmla="*/ 672 w 672"/>
                  <a:gd name="T117" fmla="*/ 2437 h 24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72" h="2437">
                    <a:moveTo>
                      <a:pt x="10" y="2427"/>
                    </a:moveTo>
                    <a:lnTo>
                      <a:pt x="33" y="2432"/>
                    </a:lnTo>
                    <a:lnTo>
                      <a:pt x="65" y="2434"/>
                    </a:lnTo>
                    <a:lnTo>
                      <a:pt x="108" y="2437"/>
                    </a:lnTo>
                    <a:lnTo>
                      <a:pt x="158" y="2437"/>
                    </a:lnTo>
                    <a:lnTo>
                      <a:pt x="211" y="2429"/>
                    </a:lnTo>
                    <a:lnTo>
                      <a:pt x="266" y="2414"/>
                    </a:lnTo>
                    <a:lnTo>
                      <a:pt x="321" y="2392"/>
                    </a:lnTo>
                    <a:lnTo>
                      <a:pt x="371" y="2354"/>
                    </a:lnTo>
                    <a:lnTo>
                      <a:pt x="373" y="2342"/>
                    </a:lnTo>
                    <a:lnTo>
                      <a:pt x="371" y="2321"/>
                    </a:lnTo>
                    <a:lnTo>
                      <a:pt x="361" y="2294"/>
                    </a:lnTo>
                    <a:lnTo>
                      <a:pt x="343" y="2261"/>
                    </a:lnTo>
                    <a:lnTo>
                      <a:pt x="323" y="2221"/>
                    </a:lnTo>
                    <a:lnTo>
                      <a:pt x="311" y="2173"/>
                    </a:lnTo>
                    <a:lnTo>
                      <a:pt x="303" y="2126"/>
                    </a:lnTo>
                    <a:lnTo>
                      <a:pt x="308" y="2081"/>
                    </a:lnTo>
                    <a:lnTo>
                      <a:pt x="318" y="2038"/>
                    </a:lnTo>
                    <a:lnTo>
                      <a:pt x="336" y="1955"/>
                    </a:lnTo>
                    <a:lnTo>
                      <a:pt x="358" y="1850"/>
                    </a:lnTo>
                    <a:lnTo>
                      <a:pt x="383" y="1729"/>
                    </a:lnTo>
                    <a:lnTo>
                      <a:pt x="411" y="1606"/>
                    </a:lnTo>
                    <a:lnTo>
                      <a:pt x="436" y="1493"/>
                    </a:lnTo>
                    <a:lnTo>
                      <a:pt x="459" y="1401"/>
                    </a:lnTo>
                    <a:lnTo>
                      <a:pt x="474" y="1343"/>
                    </a:lnTo>
                    <a:lnTo>
                      <a:pt x="496" y="1275"/>
                    </a:lnTo>
                    <a:lnTo>
                      <a:pt x="516" y="1220"/>
                    </a:lnTo>
                    <a:lnTo>
                      <a:pt x="529" y="1180"/>
                    </a:lnTo>
                    <a:lnTo>
                      <a:pt x="531" y="1155"/>
                    </a:lnTo>
                    <a:lnTo>
                      <a:pt x="536" y="1122"/>
                    </a:lnTo>
                    <a:lnTo>
                      <a:pt x="554" y="1054"/>
                    </a:lnTo>
                    <a:lnTo>
                      <a:pt x="579" y="959"/>
                    </a:lnTo>
                    <a:lnTo>
                      <a:pt x="609" y="844"/>
                    </a:lnTo>
                    <a:lnTo>
                      <a:pt x="636" y="721"/>
                    </a:lnTo>
                    <a:lnTo>
                      <a:pt x="659" y="600"/>
                    </a:lnTo>
                    <a:lnTo>
                      <a:pt x="672" y="490"/>
                    </a:lnTo>
                    <a:lnTo>
                      <a:pt x="672" y="399"/>
                    </a:lnTo>
                    <a:lnTo>
                      <a:pt x="662" y="324"/>
                    </a:lnTo>
                    <a:lnTo>
                      <a:pt x="651" y="251"/>
                    </a:lnTo>
                    <a:lnTo>
                      <a:pt x="634" y="184"/>
                    </a:lnTo>
                    <a:lnTo>
                      <a:pt x="611" y="123"/>
                    </a:lnTo>
                    <a:lnTo>
                      <a:pt x="579" y="73"/>
                    </a:lnTo>
                    <a:lnTo>
                      <a:pt x="534" y="33"/>
                    </a:lnTo>
                    <a:lnTo>
                      <a:pt x="474" y="8"/>
                    </a:lnTo>
                    <a:lnTo>
                      <a:pt x="396" y="0"/>
                    </a:lnTo>
                    <a:lnTo>
                      <a:pt x="318" y="8"/>
                    </a:lnTo>
                    <a:lnTo>
                      <a:pt x="258" y="31"/>
                    </a:lnTo>
                    <a:lnTo>
                      <a:pt x="213" y="66"/>
                    </a:lnTo>
                    <a:lnTo>
                      <a:pt x="183" y="111"/>
                    </a:lnTo>
                    <a:lnTo>
                      <a:pt x="160" y="166"/>
                    </a:lnTo>
                    <a:lnTo>
                      <a:pt x="150" y="229"/>
                    </a:lnTo>
                    <a:lnTo>
                      <a:pt x="145" y="297"/>
                    </a:lnTo>
                    <a:lnTo>
                      <a:pt x="148" y="367"/>
                    </a:lnTo>
                    <a:lnTo>
                      <a:pt x="153" y="558"/>
                    </a:lnTo>
                    <a:lnTo>
                      <a:pt x="153" y="796"/>
                    </a:lnTo>
                    <a:lnTo>
                      <a:pt x="150" y="1009"/>
                    </a:lnTo>
                    <a:lnTo>
                      <a:pt x="143" y="1122"/>
                    </a:lnTo>
                    <a:lnTo>
                      <a:pt x="133" y="1167"/>
                    </a:lnTo>
                    <a:lnTo>
                      <a:pt x="128" y="1220"/>
                    </a:lnTo>
                    <a:lnTo>
                      <a:pt x="120" y="1268"/>
                    </a:lnTo>
                    <a:lnTo>
                      <a:pt x="118" y="1298"/>
                    </a:lnTo>
                    <a:lnTo>
                      <a:pt x="113" y="1315"/>
                    </a:lnTo>
                    <a:lnTo>
                      <a:pt x="103" y="1345"/>
                    </a:lnTo>
                    <a:lnTo>
                      <a:pt x="88" y="1386"/>
                    </a:lnTo>
                    <a:lnTo>
                      <a:pt x="73" y="1431"/>
                    </a:lnTo>
                    <a:lnTo>
                      <a:pt x="58" y="1483"/>
                    </a:lnTo>
                    <a:lnTo>
                      <a:pt x="45" y="1536"/>
                    </a:lnTo>
                    <a:lnTo>
                      <a:pt x="35" y="1589"/>
                    </a:lnTo>
                    <a:lnTo>
                      <a:pt x="33" y="1641"/>
                    </a:lnTo>
                    <a:lnTo>
                      <a:pt x="30" y="1764"/>
                    </a:lnTo>
                    <a:lnTo>
                      <a:pt x="20" y="1912"/>
                    </a:lnTo>
                    <a:lnTo>
                      <a:pt x="10" y="2043"/>
                    </a:lnTo>
                    <a:lnTo>
                      <a:pt x="8" y="2123"/>
                    </a:lnTo>
                    <a:lnTo>
                      <a:pt x="8" y="2191"/>
                    </a:lnTo>
                    <a:lnTo>
                      <a:pt x="3" y="2294"/>
                    </a:lnTo>
                    <a:lnTo>
                      <a:pt x="0" y="2384"/>
                    </a:lnTo>
                    <a:lnTo>
                      <a:pt x="10" y="24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 name="Freeform 42"/>
              <p:cNvSpPr>
                <a:spLocks/>
              </p:cNvSpPr>
              <p:nvPr/>
            </p:nvSpPr>
            <p:spPr bwMode="auto">
              <a:xfrm>
                <a:off x="2862" y="3198"/>
                <a:ext cx="63" cy="62"/>
              </a:xfrm>
              <a:custGeom>
                <a:avLst/>
                <a:gdLst>
                  <a:gd name="T0" fmla="*/ 30 w 63"/>
                  <a:gd name="T1" fmla="*/ 62 h 62"/>
                  <a:gd name="T2" fmla="*/ 43 w 63"/>
                  <a:gd name="T3" fmla="*/ 60 h 62"/>
                  <a:gd name="T4" fmla="*/ 53 w 63"/>
                  <a:gd name="T5" fmla="*/ 52 h 62"/>
                  <a:gd name="T6" fmla="*/ 61 w 63"/>
                  <a:gd name="T7" fmla="*/ 42 h 62"/>
                  <a:gd name="T8" fmla="*/ 63 w 63"/>
                  <a:gd name="T9" fmla="*/ 30 h 62"/>
                  <a:gd name="T10" fmla="*/ 61 w 63"/>
                  <a:gd name="T11" fmla="*/ 17 h 62"/>
                  <a:gd name="T12" fmla="*/ 55 w 63"/>
                  <a:gd name="T13" fmla="*/ 7 h 62"/>
                  <a:gd name="T14" fmla="*/ 45 w 63"/>
                  <a:gd name="T15" fmla="*/ 2 h 62"/>
                  <a:gd name="T16" fmla="*/ 33 w 63"/>
                  <a:gd name="T17" fmla="*/ 0 h 62"/>
                  <a:gd name="T18" fmla="*/ 20 w 63"/>
                  <a:gd name="T19" fmla="*/ 0 h 62"/>
                  <a:gd name="T20" fmla="*/ 10 w 63"/>
                  <a:gd name="T21" fmla="*/ 7 h 62"/>
                  <a:gd name="T22" fmla="*/ 3 w 63"/>
                  <a:gd name="T23" fmla="*/ 17 h 62"/>
                  <a:gd name="T24" fmla="*/ 0 w 63"/>
                  <a:gd name="T25" fmla="*/ 30 h 62"/>
                  <a:gd name="T26" fmla="*/ 3 w 63"/>
                  <a:gd name="T27" fmla="*/ 42 h 62"/>
                  <a:gd name="T28" fmla="*/ 8 w 63"/>
                  <a:gd name="T29" fmla="*/ 52 h 62"/>
                  <a:gd name="T30" fmla="*/ 18 w 63"/>
                  <a:gd name="T31" fmla="*/ 60 h 62"/>
                  <a:gd name="T32" fmla="*/ 30 w 63"/>
                  <a:gd name="T33" fmla="*/ 62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2"/>
                  <a:gd name="T53" fmla="*/ 63 w 63"/>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2">
                    <a:moveTo>
                      <a:pt x="30" y="62"/>
                    </a:moveTo>
                    <a:lnTo>
                      <a:pt x="43" y="60"/>
                    </a:lnTo>
                    <a:lnTo>
                      <a:pt x="53" y="52"/>
                    </a:lnTo>
                    <a:lnTo>
                      <a:pt x="61" y="42"/>
                    </a:lnTo>
                    <a:lnTo>
                      <a:pt x="63" y="30"/>
                    </a:lnTo>
                    <a:lnTo>
                      <a:pt x="61" y="17"/>
                    </a:lnTo>
                    <a:lnTo>
                      <a:pt x="55" y="7"/>
                    </a:lnTo>
                    <a:lnTo>
                      <a:pt x="45" y="2"/>
                    </a:lnTo>
                    <a:lnTo>
                      <a:pt x="33" y="0"/>
                    </a:lnTo>
                    <a:lnTo>
                      <a:pt x="20" y="0"/>
                    </a:lnTo>
                    <a:lnTo>
                      <a:pt x="10" y="7"/>
                    </a:lnTo>
                    <a:lnTo>
                      <a:pt x="3" y="17"/>
                    </a:lnTo>
                    <a:lnTo>
                      <a:pt x="0" y="30"/>
                    </a:lnTo>
                    <a:lnTo>
                      <a:pt x="3" y="42"/>
                    </a:lnTo>
                    <a:lnTo>
                      <a:pt x="8" y="52"/>
                    </a:lnTo>
                    <a:lnTo>
                      <a:pt x="18" y="60"/>
                    </a:lnTo>
                    <a:lnTo>
                      <a:pt x="30"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 name="Freeform 43"/>
              <p:cNvSpPr>
                <a:spLocks/>
              </p:cNvSpPr>
              <p:nvPr/>
            </p:nvSpPr>
            <p:spPr bwMode="auto">
              <a:xfrm>
                <a:off x="2537" y="2713"/>
                <a:ext cx="689" cy="740"/>
              </a:xfrm>
              <a:custGeom>
                <a:avLst/>
                <a:gdLst>
                  <a:gd name="T0" fmla="*/ 110 w 689"/>
                  <a:gd name="T1" fmla="*/ 0 h 740"/>
                  <a:gd name="T2" fmla="*/ 97 w 689"/>
                  <a:gd name="T3" fmla="*/ 35 h 740"/>
                  <a:gd name="T4" fmla="*/ 80 w 689"/>
                  <a:gd name="T5" fmla="*/ 86 h 740"/>
                  <a:gd name="T6" fmla="*/ 60 w 689"/>
                  <a:gd name="T7" fmla="*/ 143 h 740"/>
                  <a:gd name="T8" fmla="*/ 40 w 689"/>
                  <a:gd name="T9" fmla="*/ 209 h 740"/>
                  <a:gd name="T10" fmla="*/ 22 w 689"/>
                  <a:gd name="T11" fmla="*/ 274 h 740"/>
                  <a:gd name="T12" fmla="*/ 10 w 689"/>
                  <a:gd name="T13" fmla="*/ 336 h 740"/>
                  <a:gd name="T14" fmla="*/ 0 w 689"/>
                  <a:gd name="T15" fmla="*/ 394 h 740"/>
                  <a:gd name="T16" fmla="*/ 0 w 689"/>
                  <a:gd name="T17" fmla="*/ 439 h 740"/>
                  <a:gd name="T18" fmla="*/ 12 w 689"/>
                  <a:gd name="T19" fmla="*/ 510 h 740"/>
                  <a:gd name="T20" fmla="*/ 35 w 689"/>
                  <a:gd name="T21" fmla="*/ 570 h 740"/>
                  <a:gd name="T22" fmla="*/ 67 w 689"/>
                  <a:gd name="T23" fmla="*/ 623 h 740"/>
                  <a:gd name="T24" fmla="*/ 107 w 689"/>
                  <a:gd name="T25" fmla="*/ 665 h 740"/>
                  <a:gd name="T26" fmla="*/ 155 w 689"/>
                  <a:gd name="T27" fmla="*/ 698 h 740"/>
                  <a:gd name="T28" fmla="*/ 205 w 689"/>
                  <a:gd name="T29" fmla="*/ 720 h 740"/>
                  <a:gd name="T30" fmla="*/ 263 w 689"/>
                  <a:gd name="T31" fmla="*/ 735 h 740"/>
                  <a:gd name="T32" fmla="*/ 320 w 689"/>
                  <a:gd name="T33" fmla="*/ 740 h 740"/>
                  <a:gd name="T34" fmla="*/ 386 w 689"/>
                  <a:gd name="T35" fmla="*/ 735 h 740"/>
                  <a:gd name="T36" fmla="*/ 446 w 689"/>
                  <a:gd name="T37" fmla="*/ 720 h 740"/>
                  <a:gd name="T38" fmla="*/ 506 w 689"/>
                  <a:gd name="T39" fmla="*/ 693 h 740"/>
                  <a:gd name="T40" fmla="*/ 558 w 689"/>
                  <a:gd name="T41" fmla="*/ 660 h 740"/>
                  <a:gd name="T42" fmla="*/ 603 w 689"/>
                  <a:gd name="T43" fmla="*/ 617 h 740"/>
                  <a:gd name="T44" fmla="*/ 639 w 689"/>
                  <a:gd name="T45" fmla="*/ 567 h 740"/>
                  <a:gd name="T46" fmla="*/ 666 w 689"/>
                  <a:gd name="T47" fmla="*/ 510 h 740"/>
                  <a:gd name="T48" fmla="*/ 681 w 689"/>
                  <a:gd name="T49" fmla="*/ 447 h 740"/>
                  <a:gd name="T50" fmla="*/ 689 w 689"/>
                  <a:gd name="T51" fmla="*/ 304 h 740"/>
                  <a:gd name="T52" fmla="*/ 684 w 689"/>
                  <a:gd name="T53" fmla="*/ 161 h 740"/>
                  <a:gd name="T54" fmla="*/ 674 w 689"/>
                  <a:gd name="T55" fmla="*/ 50 h 740"/>
                  <a:gd name="T56" fmla="*/ 669 w 689"/>
                  <a:gd name="T57" fmla="*/ 5 h 740"/>
                  <a:gd name="T58" fmla="*/ 636 w 689"/>
                  <a:gd name="T59" fmla="*/ 13 h 740"/>
                  <a:gd name="T60" fmla="*/ 601 w 689"/>
                  <a:gd name="T61" fmla="*/ 18 h 740"/>
                  <a:gd name="T62" fmla="*/ 566 w 689"/>
                  <a:gd name="T63" fmla="*/ 23 h 740"/>
                  <a:gd name="T64" fmla="*/ 531 w 689"/>
                  <a:gd name="T65" fmla="*/ 28 h 740"/>
                  <a:gd name="T66" fmla="*/ 493 w 689"/>
                  <a:gd name="T67" fmla="*/ 33 h 740"/>
                  <a:gd name="T68" fmla="*/ 456 w 689"/>
                  <a:gd name="T69" fmla="*/ 35 h 740"/>
                  <a:gd name="T70" fmla="*/ 416 w 689"/>
                  <a:gd name="T71" fmla="*/ 38 h 740"/>
                  <a:gd name="T72" fmla="*/ 378 w 689"/>
                  <a:gd name="T73" fmla="*/ 40 h 740"/>
                  <a:gd name="T74" fmla="*/ 340 w 689"/>
                  <a:gd name="T75" fmla="*/ 40 h 740"/>
                  <a:gd name="T76" fmla="*/ 303 w 689"/>
                  <a:gd name="T77" fmla="*/ 38 h 740"/>
                  <a:gd name="T78" fmla="*/ 268 w 689"/>
                  <a:gd name="T79" fmla="*/ 35 h 740"/>
                  <a:gd name="T80" fmla="*/ 233 w 689"/>
                  <a:gd name="T81" fmla="*/ 33 h 740"/>
                  <a:gd name="T82" fmla="*/ 198 w 689"/>
                  <a:gd name="T83" fmla="*/ 25 h 740"/>
                  <a:gd name="T84" fmla="*/ 168 w 689"/>
                  <a:gd name="T85" fmla="*/ 20 h 740"/>
                  <a:gd name="T86" fmla="*/ 137 w 689"/>
                  <a:gd name="T87" fmla="*/ 10 h 740"/>
                  <a:gd name="T88" fmla="*/ 110 w 689"/>
                  <a:gd name="T89" fmla="*/ 0 h 74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89"/>
                  <a:gd name="T136" fmla="*/ 0 h 740"/>
                  <a:gd name="T137" fmla="*/ 689 w 689"/>
                  <a:gd name="T138" fmla="*/ 740 h 74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89" h="740">
                    <a:moveTo>
                      <a:pt x="110" y="0"/>
                    </a:moveTo>
                    <a:lnTo>
                      <a:pt x="97" y="35"/>
                    </a:lnTo>
                    <a:lnTo>
                      <a:pt x="80" y="86"/>
                    </a:lnTo>
                    <a:lnTo>
                      <a:pt x="60" y="143"/>
                    </a:lnTo>
                    <a:lnTo>
                      <a:pt x="40" y="209"/>
                    </a:lnTo>
                    <a:lnTo>
                      <a:pt x="22" y="274"/>
                    </a:lnTo>
                    <a:lnTo>
                      <a:pt x="10" y="336"/>
                    </a:lnTo>
                    <a:lnTo>
                      <a:pt x="0" y="394"/>
                    </a:lnTo>
                    <a:lnTo>
                      <a:pt x="0" y="439"/>
                    </a:lnTo>
                    <a:lnTo>
                      <a:pt x="12" y="510"/>
                    </a:lnTo>
                    <a:lnTo>
                      <a:pt x="35" y="570"/>
                    </a:lnTo>
                    <a:lnTo>
                      <a:pt x="67" y="623"/>
                    </a:lnTo>
                    <a:lnTo>
                      <a:pt x="107" y="665"/>
                    </a:lnTo>
                    <a:lnTo>
                      <a:pt x="155" y="698"/>
                    </a:lnTo>
                    <a:lnTo>
                      <a:pt x="205" y="720"/>
                    </a:lnTo>
                    <a:lnTo>
                      <a:pt x="263" y="735"/>
                    </a:lnTo>
                    <a:lnTo>
                      <a:pt x="320" y="740"/>
                    </a:lnTo>
                    <a:lnTo>
                      <a:pt x="386" y="735"/>
                    </a:lnTo>
                    <a:lnTo>
                      <a:pt x="446" y="720"/>
                    </a:lnTo>
                    <a:lnTo>
                      <a:pt x="506" y="693"/>
                    </a:lnTo>
                    <a:lnTo>
                      <a:pt x="558" y="660"/>
                    </a:lnTo>
                    <a:lnTo>
                      <a:pt x="603" y="617"/>
                    </a:lnTo>
                    <a:lnTo>
                      <a:pt x="639" y="567"/>
                    </a:lnTo>
                    <a:lnTo>
                      <a:pt x="666" y="510"/>
                    </a:lnTo>
                    <a:lnTo>
                      <a:pt x="681" y="447"/>
                    </a:lnTo>
                    <a:lnTo>
                      <a:pt x="689" y="304"/>
                    </a:lnTo>
                    <a:lnTo>
                      <a:pt x="684" y="161"/>
                    </a:lnTo>
                    <a:lnTo>
                      <a:pt x="674" y="50"/>
                    </a:lnTo>
                    <a:lnTo>
                      <a:pt x="669" y="5"/>
                    </a:lnTo>
                    <a:lnTo>
                      <a:pt x="636" y="13"/>
                    </a:lnTo>
                    <a:lnTo>
                      <a:pt x="601" y="18"/>
                    </a:lnTo>
                    <a:lnTo>
                      <a:pt x="566" y="23"/>
                    </a:lnTo>
                    <a:lnTo>
                      <a:pt x="531" y="28"/>
                    </a:lnTo>
                    <a:lnTo>
                      <a:pt x="493" y="33"/>
                    </a:lnTo>
                    <a:lnTo>
                      <a:pt x="456" y="35"/>
                    </a:lnTo>
                    <a:lnTo>
                      <a:pt x="416" y="38"/>
                    </a:lnTo>
                    <a:lnTo>
                      <a:pt x="378" y="40"/>
                    </a:lnTo>
                    <a:lnTo>
                      <a:pt x="340" y="40"/>
                    </a:lnTo>
                    <a:lnTo>
                      <a:pt x="303" y="38"/>
                    </a:lnTo>
                    <a:lnTo>
                      <a:pt x="268" y="35"/>
                    </a:lnTo>
                    <a:lnTo>
                      <a:pt x="233" y="33"/>
                    </a:lnTo>
                    <a:lnTo>
                      <a:pt x="198" y="25"/>
                    </a:lnTo>
                    <a:lnTo>
                      <a:pt x="168" y="20"/>
                    </a:lnTo>
                    <a:lnTo>
                      <a:pt x="137" y="10"/>
                    </a:lnTo>
                    <a:lnTo>
                      <a:pt x="110"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 name="Freeform 44"/>
            <p:cNvSpPr>
              <a:spLocks/>
            </p:cNvSpPr>
            <p:nvPr/>
          </p:nvSpPr>
          <p:spPr bwMode="auto">
            <a:xfrm>
              <a:off x="6378575" y="1754188"/>
              <a:ext cx="53975" cy="53975"/>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2147483647 h 63"/>
                <a:gd name="T10" fmla="*/ 2147483647 w 62"/>
                <a:gd name="T11" fmla="*/ 0 h 63"/>
                <a:gd name="T12" fmla="*/ 2147483647 w 62"/>
                <a:gd name="T13" fmla="*/ 0 h 63"/>
                <a:gd name="T14" fmla="*/ 2147483647 w 62"/>
                <a:gd name="T15" fmla="*/ 1886416369 h 63"/>
                <a:gd name="T16" fmla="*/ 2147483647 w 62"/>
                <a:gd name="T17" fmla="*/ 2147483647 h 63"/>
                <a:gd name="T18" fmla="*/ 0 w 62"/>
                <a:gd name="T19" fmla="*/ 2147483647 h 63"/>
                <a:gd name="T20" fmla="*/ 0 w 62"/>
                <a:gd name="T21" fmla="*/ 2147483647 h 63"/>
                <a:gd name="T22" fmla="*/ 1319473831 w 62"/>
                <a:gd name="T23" fmla="*/ 2147483647 h 63"/>
                <a:gd name="T24" fmla="*/ 2147483647 w 62"/>
                <a:gd name="T25" fmla="*/ 2147483647 h 63"/>
                <a:gd name="T26" fmla="*/ 2147483647 w 62"/>
                <a:gd name="T27" fmla="*/ 2147483647 h 63"/>
                <a:gd name="T28" fmla="*/ 2147483647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55" y="51"/>
                  </a:moveTo>
                  <a:lnTo>
                    <a:pt x="60" y="40"/>
                  </a:lnTo>
                  <a:lnTo>
                    <a:pt x="62" y="28"/>
                  </a:lnTo>
                  <a:lnTo>
                    <a:pt x="60" y="18"/>
                  </a:lnTo>
                  <a:lnTo>
                    <a:pt x="52" y="8"/>
                  </a:lnTo>
                  <a:lnTo>
                    <a:pt x="40" y="0"/>
                  </a:lnTo>
                  <a:lnTo>
                    <a:pt x="27" y="0"/>
                  </a:lnTo>
                  <a:lnTo>
                    <a:pt x="17" y="3"/>
                  </a:lnTo>
                  <a:lnTo>
                    <a:pt x="7" y="10"/>
                  </a:lnTo>
                  <a:lnTo>
                    <a:pt x="0" y="20"/>
                  </a:lnTo>
                  <a:lnTo>
                    <a:pt x="0" y="33"/>
                  </a:lnTo>
                  <a:lnTo>
                    <a:pt x="2" y="46"/>
                  </a:lnTo>
                  <a:lnTo>
                    <a:pt x="10" y="56"/>
                  </a:lnTo>
                  <a:lnTo>
                    <a:pt x="20" y="61"/>
                  </a:lnTo>
                  <a:lnTo>
                    <a:pt x="32" y="63"/>
                  </a:lnTo>
                  <a:lnTo>
                    <a:pt x="45" y="58"/>
                  </a:lnTo>
                  <a:lnTo>
                    <a:pt x="55" y="51"/>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5"/>
            <p:cNvSpPr>
              <a:spLocks/>
            </p:cNvSpPr>
            <p:nvPr/>
          </p:nvSpPr>
          <p:spPr bwMode="auto">
            <a:xfrm>
              <a:off x="6654800" y="1298575"/>
              <a:ext cx="85725" cy="25400"/>
            </a:xfrm>
            <a:custGeom>
              <a:avLst/>
              <a:gdLst>
                <a:gd name="T0" fmla="*/ 2147483647 w 93"/>
                <a:gd name="T1" fmla="*/ 2147483647 h 35"/>
                <a:gd name="T2" fmla="*/ 2147483647 w 93"/>
                <a:gd name="T3" fmla="*/ 2147483647 h 35"/>
                <a:gd name="T4" fmla="*/ 2147483647 w 93"/>
                <a:gd name="T5" fmla="*/ 2147483647 h 35"/>
                <a:gd name="T6" fmla="*/ 2147483647 w 93"/>
                <a:gd name="T7" fmla="*/ 2147483647 h 35"/>
                <a:gd name="T8" fmla="*/ 2147483647 w 93"/>
                <a:gd name="T9" fmla="*/ 1146541349 h 35"/>
                <a:gd name="T10" fmla="*/ 2147483647 w 93"/>
                <a:gd name="T11" fmla="*/ 0 h 35"/>
                <a:gd name="T12" fmla="*/ 2147483647 w 93"/>
                <a:gd name="T13" fmla="*/ 0 h 35"/>
                <a:gd name="T14" fmla="*/ 2147483647 w 93"/>
                <a:gd name="T15" fmla="*/ 1146541349 h 35"/>
                <a:gd name="T16" fmla="*/ 2147483647 w 93"/>
                <a:gd name="T17" fmla="*/ 1911252647 h 35"/>
                <a:gd name="T18" fmla="*/ 0 w 93"/>
                <a:gd name="T19" fmla="*/ 2147483647 h 35"/>
                <a:gd name="T20" fmla="*/ 0 w 93"/>
                <a:gd name="T21" fmla="*/ 2147483647 h 35"/>
                <a:gd name="T22" fmla="*/ 2147483647 w 93"/>
                <a:gd name="T23" fmla="*/ 2147483647 h 35"/>
                <a:gd name="T24" fmla="*/ 2147483647 w 93"/>
                <a:gd name="T25" fmla="*/ 2147483647 h 35"/>
                <a:gd name="T26" fmla="*/ 2147483647 w 93"/>
                <a:gd name="T27" fmla="*/ 2147483647 h 35"/>
                <a:gd name="T28" fmla="*/ 2147483647 w 93"/>
                <a:gd name="T29" fmla="*/ 2147483647 h 35"/>
                <a:gd name="T30" fmla="*/ 2147483647 w 93"/>
                <a:gd name="T31" fmla="*/ 2147483647 h 35"/>
                <a:gd name="T32" fmla="*/ 2147483647 w 93"/>
                <a:gd name="T33" fmla="*/ 2147483647 h 35"/>
                <a:gd name="T34" fmla="*/ 2147483647 w 93"/>
                <a:gd name="T35" fmla="*/ 2147483647 h 35"/>
                <a:gd name="T36" fmla="*/ 2147483647 w 93"/>
                <a:gd name="T37" fmla="*/ 2147483647 h 35"/>
                <a:gd name="T38" fmla="*/ 2147483647 w 93"/>
                <a:gd name="T39" fmla="*/ 2147483647 h 35"/>
                <a:gd name="T40" fmla="*/ 2147483647 w 93"/>
                <a:gd name="T41" fmla="*/ 2147483647 h 35"/>
                <a:gd name="T42" fmla="*/ 2147483647 w 93"/>
                <a:gd name="T43" fmla="*/ 2147483647 h 35"/>
                <a:gd name="T44" fmla="*/ 2147483647 w 93"/>
                <a:gd name="T45" fmla="*/ 2147483647 h 35"/>
                <a:gd name="T46" fmla="*/ 2147483647 w 93"/>
                <a:gd name="T47" fmla="*/ 2147483647 h 35"/>
                <a:gd name="T48" fmla="*/ 2147483647 w 93"/>
                <a:gd name="T49" fmla="*/ 2147483647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35"/>
                <a:gd name="T77" fmla="*/ 93 w 93"/>
                <a:gd name="T78" fmla="*/ 35 h 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35">
                  <a:moveTo>
                    <a:pt x="88" y="33"/>
                  </a:moveTo>
                  <a:lnTo>
                    <a:pt x="90" y="25"/>
                  </a:lnTo>
                  <a:lnTo>
                    <a:pt x="93" y="15"/>
                  </a:lnTo>
                  <a:lnTo>
                    <a:pt x="88" y="8"/>
                  </a:lnTo>
                  <a:lnTo>
                    <a:pt x="78" y="3"/>
                  </a:lnTo>
                  <a:lnTo>
                    <a:pt x="63" y="0"/>
                  </a:lnTo>
                  <a:lnTo>
                    <a:pt x="42" y="0"/>
                  </a:lnTo>
                  <a:lnTo>
                    <a:pt x="25" y="3"/>
                  </a:lnTo>
                  <a:lnTo>
                    <a:pt x="7" y="5"/>
                  </a:lnTo>
                  <a:lnTo>
                    <a:pt x="0" y="8"/>
                  </a:lnTo>
                  <a:lnTo>
                    <a:pt x="0" y="10"/>
                  </a:lnTo>
                  <a:lnTo>
                    <a:pt x="5" y="13"/>
                  </a:lnTo>
                  <a:lnTo>
                    <a:pt x="15" y="13"/>
                  </a:lnTo>
                  <a:lnTo>
                    <a:pt x="32" y="13"/>
                  </a:lnTo>
                  <a:lnTo>
                    <a:pt x="50" y="15"/>
                  </a:lnTo>
                  <a:lnTo>
                    <a:pt x="65" y="15"/>
                  </a:lnTo>
                  <a:lnTo>
                    <a:pt x="73" y="18"/>
                  </a:lnTo>
                  <a:lnTo>
                    <a:pt x="78" y="20"/>
                  </a:lnTo>
                  <a:lnTo>
                    <a:pt x="83" y="23"/>
                  </a:lnTo>
                  <a:lnTo>
                    <a:pt x="83" y="25"/>
                  </a:lnTo>
                  <a:lnTo>
                    <a:pt x="83" y="28"/>
                  </a:lnTo>
                  <a:lnTo>
                    <a:pt x="83" y="30"/>
                  </a:lnTo>
                  <a:lnTo>
                    <a:pt x="83" y="33"/>
                  </a:lnTo>
                  <a:lnTo>
                    <a:pt x="85" y="35"/>
                  </a:lnTo>
                  <a:lnTo>
                    <a:pt x="88"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6"/>
            <p:cNvSpPr>
              <a:spLocks/>
            </p:cNvSpPr>
            <p:nvPr/>
          </p:nvSpPr>
          <p:spPr bwMode="auto">
            <a:xfrm>
              <a:off x="6665913" y="1331913"/>
              <a:ext cx="63500" cy="30162"/>
            </a:xfrm>
            <a:custGeom>
              <a:avLst/>
              <a:gdLst>
                <a:gd name="T0" fmla="*/ 2147483647 w 68"/>
                <a:gd name="T1" fmla="*/ 2147483647 h 38"/>
                <a:gd name="T2" fmla="*/ 2147483647 w 68"/>
                <a:gd name="T3" fmla="*/ 2147483647 h 38"/>
                <a:gd name="T4" fmla="*/ 2147483647 w 68"/>
                <a:gd name="T5" fmla="*/ 2147483647 h 38"/>
                <a:gd name="T6" fmla="*/ 2147483647 w 68"/>
                <a:gd name="T7" fmla="*/ 2147483647 h 38"/>
                <a:gd name="T8" fmla="*/ 2147483647 w 68"/>
                <a:gd name="T9" fmla="*/ 2147483647 h 38"/>
                <a:gd name="T10" fmla="*/ 2147483647 w 68"/>
                <a:gd name="T11" fmla="*/ 2147483647 h 38"/>
                <a:gd name="T12" fmla="*/ 2147483647 w 68"/>
                <a:gd name="T13" fmla="*/ 2147483647 h 38"/>
                <a:gd name="T14" fmla="*/ 2147483647 w 68"/>
                <a:gd name="T15" fmla="*/ 2147483647 h 38"/>
                <a:gd name="T16" fmla="*/ 2147483647 w 68"/>
                <a:gd name="T17" fmla="*/ 2147483647 h 38"/>
                <a:gd name="T18" fmla="*/ 2147483647 w 68"/>
                <a:gd name="T19" fmla="*/ 2147483647 h 38"/>
                <a:gd name="T20" fmla="*/ 2147483647 w 68"/>
                <a:gd name="T21" fmla="*/ 2147483647 h 38"/>
                <a:gd name="T22" fmla="*/ 2147483647 w 68"/>
                <a:gd name="T23" fmla="*/ 2147483647 h 38"/>
                <a:gd name="T24" fmla="*/ 2147483647 w 68"/>
                <a:gd name="T25" fmla="*/ 1500072734 h 38"/>
                <a:gd name="T26" fmla="*/ 2147483647 w 68"/>
                <a:gd name="T27" fmla="*/ 0 h 38"/>
                <a:gd name="T28" fmla="*/ 2147483647 w 68"/>
                <a:gd name="T29" fmla="*/ 0 h 38"/>
                <a:gd name="T30" fmla="*/ 0 w 68"/>
                <a:gd name="T31" fmla="*/ 2147483647 h 38"/>
                <a:gd name="T32" fmla="*/ 2147483647 w 68"/>
                <a:gd name="T33" fmla="*/ 2147483647 h 38"/>
                <a:gd name="T34" fmla="*/ 2147483647 w 68"/>
                <a:gd name="T35" fmla="*/ 2147483647 h 38"/>
                <a:gd name="T36" fmla="*/ 2147483647 w 68"/>
                <a:gd name="T37" fmla="*/ 2147483647 h 38"/>
                <a:gd name="T38" fmla="*/ 2147483647 w 68"/>
                <a:gd name="T39" fmla="*/ 2147483647 h 38"/>
                <a:gd name="T40" fmla="*/ 2147483647 w 68"/>
                <a:gd name="T41" fmla="*/ 2147483647 h 38"/>
                <a:gd name="T42" fmla="*/ 2147483647 w 68"/>
                <a:gd name="T43" fmla="*/ 2147483647 h 38"/>
                <a:gd name="T44" fmla="*/ 2147483647 w 68"/>
                <a:gd name="T45" fmla="*/ 2147483647 h 38"/>
                <a:gd name="T46" fmla="*/ 2147483647 w 68"/>
                <a:gd name="T47" fmla="*/ 2147483647 h 38"/>
                <a:gd name="T48" fmla="*/ 2147483647 w 68"/>
                <a:gd name="T49" fmla="*/ 2147483647 h 38"/>
                <a:gd name="T50" fmla="*/ 2147483647 w 68"/>
                <a:gd name="T51" fmla="*/ 2147483647 h 38"/>
                <a:gd name="T52" fmla="*/ 2147483647 w 68"/>
                <a:gd name="T53" fmla="*/ 2147483647 h 38"/>
                <a:gd name="T54" fmla="*/ 2147483647 w 68"/>
                <a:gd name="T55" fmla="*/ 2147483647 h 38"/>
                <a:gd name="T56" fmla="*/ 2147483647 w 68"/>
                <a:gd name="T57" fmla="*/ 2147483647 h 38"/>
                <a:gd name="T58" fmla="*/ 2147483647 w 68"/>
                <a:gd name="T59" fmla="*/ 2147483647 h 38"/>
                <a:gd name="T60" fmla="*/ 2147483647 w 68"/>
                <a:gd name="T61" fmla="*/ 2147483647 h 38"/>
                <a:gd name="T62" fmla="*/ 2147483647 w 68"/>
                <a:gd name="T63" fmla="*/ 2147483647 h 38"/>
                <a:gd name="T64" fmla="*/ 2147483647 w 68"/>
                <a:gd name="T65" fmla="*/ 2147483647 h 38"/>
                <a:gd name="T66" fmla="*/ 2147483647 w 68"/>
                <a:gd name="T67" fmla="*/ 2147483647 h 38"/>
                <a:gd name="T68" fmla="*/ 2147483647 w 68"/>
                <a:gd name="T69" fmla="*/ 2147483647 h 38"/>
                <a:gd name="T70" fmla="*/ 2147483647 w 68"/>
                <a:gd name="T71" fmla="*/ 2147483647 h 38"/>
                <a:gd name="T72" fmla="*/ 2147483647 w 68"/>
                <a:gd name="T73" fmla="*/ 2147483647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
                <a:gd name="T112" fmla="*/ 0 h 38"/>
                <a:gd name="T113" fmla="*/ 68 w 68"/>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 h="38">
                  <a:moveTo>
                    <a:pt x="53" y="21"/>
                  </a:moveTo>
                  <a:lnTo>
                    <a:pt x="56" y="18"/>
                  </a:lnTo>
                  <a:lnTo>
                    <a:pt x="58" y="16"/>
                  </a:lnTo>
                  <a:lnTo>
                    <a:pt x="63" y="16"/>
                  </a:lnTo>
                  <a:lnTo>
                    <a:pt x="66" y="13"/>
                  </a:lnTo>
                  <a:lnTo>
                    <a:pt x="68" y="11"/>
                  </a:lnTo>
                  <a:lnTo>
                    <a:pt x="68" y="5"/>
                  </a:lnTo>
                  <a:lnTo>
                    <a:pt x="66" y="5"/>
                  </a:lnTo>
                  <a:lnTo>
                    <a:pt x="61" y="8"/>
                  </a:lnTo>
                  <a:lnTo>
                    <a:pt x="51" y="11"/>
                  </a:lnTo>
                  <a:lnTo>
                    <a:pt x="35" y="8"/>
                  </a:lnTo>
                  <a:lnTo>
                    <a:pt x="20" y="8"/>
                  </a:lnTo>
                  <a:lnTo>
                    <a:pt x="8" y="3"/>
                  </a:lnTo>
                  <a:lnTo>
                    <a:pt x="3" y="0"/>
                  </a:lnTo>
                  <a:lnTo>
                    <a:pt x="0" y="5"/>
                  </a:lnTo>
                  <a:lnTo>
                    <a:pt x="3" y="8"/>
                  </a:lnTo>
                  <a:lnTo>
                    <a:pt x="8" y="11"/>
                  </a:lnTo>
                  <a:lnTo>
                    <a:pt x="18" y="13"/>
                  </a:lnTo>
                  <a:lnTo>
                    <a:pt x="25" y="18"/>
                  </a:lnTo>
                  <a:lnTo>
                    <a:pt x="33" y="21"/>
                  </a:lnTo>
                  <a:lnTo>
                    <a:pt x="38" y="23"/>
                  </a:lnTo>
                  <a:lnTo>
                    <a:pt x="43" y="28"/>
                  </a:lnTo>
                  <a:lnTo>
                    <a:pt x="46" y="31"/>
                  </a:lnTo>
                  <a:lnTo>
                    <a:pt x="48" y="36"/>
                  </a:lnTo>
                  <a:lnTo>
                    <a:pt x="48" y="38"/>
                  </a:lnTo>
                  <a:lnTo>
                    <a:pt x="51" y="38"/>
                  </a:lnTo>
                  <a:lnTo>
                    <a:pt x="51" y="36"/>
                  </a:lnTo>
                  <a:lnTo>
                    <a:pt x="48" y="33"/>
                  </a:lnTo>
                  <a:lnTo>
                    <a:pt x="48" y="31"/>
                  </a:lnTo>
                  <a:lnTo>
                    <a:pt x="48" y="28"/>
                  </a:lnTo>
                  <a:lnTo>
                    <a:pt x="48" y="26"/>
                  </a:lnTo>
                  <a:lnTo>
                    <a:pt x="48" y="23"/>
                  </a:lnTo>
                  <a:lnTo>
                    <a:pt x="51" y="23"/>
                  </a:lnTo>
                  <a:lnTo>
                    <a:pt x="51" y="21"/>
                  </a:lnTo>
                  <a:lnTo>
                    <a:pt x="5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7"/>
            <p:cNvSpPr>
              <a:spLocks/>
            </p:cNvSpPr>
            <p:nvPr/>
          </p:nvSpPr>
          <p:spPr bwMode="auto">
            <a:xfrm>
              <a:off x="6661150" y="1465263"/>
              <a:ext cx="53975" cy="19050"/>
            </a:xfrm>
            <a:custGeom>
              <a:avLst/>
              <a:gdLst>
                <a:gd name="T0" fmla="*/ 2147483647 w 56"/>
                <a:gd name="T1" fmla="*/ 2147483647 h 20"/>
                <a:gd name="T2" fmla="*/ 2147483647 w 56"/>
                <a:gd name="T3" fmla="*/ 2147483647 h 20"/>
                <a:gd name="T4" fmla="*/ 2147483647 w 56"/>
                <a:gd name="T5" fmla="*/ 2147483647 h 20"/>
                <a:gd name="T6" fmla="*/ 2147483647 w 56"/>
                <a:gd name="T7" fmla="*/ 2147483647 h 20"/>
                <a:gd name="T8" fmla="*/ 2147483647 w 56"/>
                <a:gd name="T9" fmla="*/ 2147483647 h 20"/>
                <a:gd name="T10" fmla="*/ 2147483647 w 56"/>
                <a:gd name="T11" fmla="*/ 0 h 20"/>
                <a:gd name="T12" fmla="*/ 2147483647 w 56"/>
                <a:gd name="T13" fmla="*/ 0 h 20"/>
                <a:gd name="T14" fmla="*/ 2147483647 w 56"/>
                <a:gd name="T15" fmla="*/ 0 h 20"/>
                <a:gd name="T16" fmla="*/ 2147483647 w 56"/>
                <a:gd name="T17" fmla="*/ 0 h 20"/>
                <a:gd name="T18" fmla="*/ 2147483647 w 56"/>
                <a:gd name="T19" fmla="*/ 2147483647 h 20"/>
                <a:gd name="T20" fmla="*/ 2147483647 w 56"/>
                <a:gd name="T21" fmla="*/ 2147483647 h 20"/>
                <a:gd name="T22" fmla="*/ 2147483647 w 56"/>
                <a:gd name="T23" fmla="*/ 2147483647 h 20"/>
                <a:gd name="T24" fmla="*/ 2147483647 w 56"/>
                <a:gd name="T25" fmla="*/ 2147483647 h 20"/>
                <a:gd name="T26" fmla="*/ 0 w 56"/>
                <a:gd name="T27" fmla="*/ 2147483647 h 20"/>
                <a:gd name="T28" fmla="*/ 2147483647 w 56"/>
                <a:gd name="T29" fmla="*/ 2147483647 h 20"/>
                <a:gd name="T30" fmla="*/ 2147483647 w 56"/>
                <a:gd name="T31" fmla="*/ 2147483647 h 20"/>
                <a:gd name="T32" fmla="*/ 2147483647 w 56"/>
                <a:gd name="T33" fmla="*/ 2147483647 h 20"/>
                <a:gd name="T34" fmla="*/ 2147483647 w 56"/>
                <a:gd name="T35" fmla="*/ 2147483647 h 20"/>
                <a:gd name="T36" fmla="*/ 2147483647 w 56"/>
                <a:gd name="T37" fmla="*/ 2147483647 h 20"/>
                <a:gd name="T38" fmla="*/ 2147483647 w 56"/>
                <a:gd name="T39" fmla="*/ 2147483647 h 20"/>
                <a:gd name="T40" fmla="*/ 2147483647 w 56"/>
                <a:gd name="T41" fmla="*/ 2147483647 h 20"/>
                <a:gd name="T42" fmla="*/ 2147483647 w 56"/>
                <a:gd name="T43" fmla="*/ 2147483647 h 20"/>
                <a:gd name="T44" fmla="*/ 2147483647 w 56"/>
                <a:gd name="T45" fmla="*/ 2147483647 h 20"/>
                <a:gd name="T46" fmla="*/ 2147483647 w 56"/>
                <a:gd name="T47" fmla="*/ 2147483647 h 20"/>
                <a:gd name="T48" fmla="*/ 2147483647 w 56"/>
                <a:gd name="T49" fmla="*/ 2147483647 h 20"/>
                <a:gd name="T50" fmla="*/ 2147483647 w 56"/>
                <a:gd name="T51" fmla="*/ 2147483647 h 20"/>
                <a:gd name="T52" fmla="*/ 2147483647 w 56"/>
                <a:gd name="T53" fmla="*/ 2147483647 h 20"/>
                <a:gd name="T54" fmla="*/ 2147483647 w 56"/>
                <a:gd name="T55" fmla="*/ 2147483647 h 20"/>
                <a:gd name="T56" fmla="*/ 2147483647 w 56"/>
                <a:gd name="T57" fmla="*/ 2147483647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20"/>
                <a:gd name="T89" fmla="*/ 56 w 56"/>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20">
                  <a:moveTo>
                    <a:pt x="56" y="15"/>
                  </a:moveTo>
                  <a:lnTo>
                    <a:pt x="46" y="13"/>
                  </a:lnTo>
                  <a:lnTo>
                    <a:pt x="38" y="10"/>
                  </a:lnTo>
                  <a:lnTo>
                    <a:pt x="28" y="8"/>
                  </a:lnTo>
                  <a:lnTo>
                    <a:pt x="18" y="3"/>
                  </a:lnTo>
                  <a:lnTo>
                    <a:pt x="18" y="0"/>
                  </a:lnTo>
                  <a:lnTo>
                    <a:pt x="15" y="0"/>
                  </a:lnTo>
                  <a:lnTo>
                    <a:pt x="13" y="0"/>
                  </a:lnTo>
                  <a:lnTo>
                    <a:pt x="10" y="3"/>
                  </a:lnTo>
                  <a:lnTo>
                    <a:pt x="5" y="3"/>
                  </a:lnTo>
                  <a:lnTo>
                    <a:pt x="3" y="3"/>
                  </a:lnTo>
                  <a:lnTo>
                    <a:pt x="3" y="5"/>
                  </a:lnTo>
                  <a:lnTo>
                    <a:pt x="0" y="5"/>
                  </a:lnTo>
                  <a:lnTo>
                    <a:pt x="3" y="8"/>
                  </a:lnTo>
                  <a:lnTo>
                    <a:pt x="5" y="10"/>
                  </a:lnTo>
                  <a:lnTo>
                    <a:pt x="10" y="8"/>
                  </a:lnTo>
                  <a:lnTo>
                    <a:pt x="15" y="10"/>
                  </a:lnTo>
                  <a:lnTo>
                    <a:pt x="25" y="13"/>
                  </a:lnTo>
                  <a:lnTo>
                    <a:pt x="35" y="18"/>
                  </a:lnTo>
                  <a:lnTo>
                    <a:pt x="40" y="18"/>
                  </a:lnTo>
                  <a:lnTo>
                    <a:pt x="46" y="18"/>
                  </a:lnTo>
                  <a:lnTo>
                    <a:pt x="51" y="18"/>
                  </a:lnTo>
                  <a:lnTo>
                    <a:pt x="53" y="18"/>
                  </a:lnTo>
                  <a:lnTo>
                    <a:pt x="56" y="20"/>
                  </a:lnTo>
                  <a:lnTo>
                    <a:pt x="56" y="18"/>
                  </a:lnTo>
                  <a:lnTo>
                    <a:pt x="56" y="15"/>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8"/>
            <p:cNvSpPr>
              <a:spLocks/>
            </p:cNvSpPr>
            <p:nvPr/>
          </p:nvSpPr>
          <p:spPr bwMode="auto">
            <a:xfrm>
              <a:off x="7083425" y="1433513"/>
              <a:ext cx="207963" cy="441325"/>
            </a:xfrm>
            <a:custGeom>
              <a:avLst/>
              <a:gdLst>
                <a:gd name="T0" fmla="*/ 2147483647 w 228"/>
                <a:gd name="T1" fmla="*/ 2147483647 h 534"/>
                <a:gd name="T2" fmla="*/ 2147483647 w 228"/>
                <a:gd name="T3" fmla="*/ 2147483647 h 534"/>
                <a:gd name="T4" fmla="*/ 2147483647 w 228"/>
                <a:gd name="T5" fmla="*/ 2147483647 h 534"/>
                <a:gd name="T6" fmla="*/ 2147483647 w 228"/>
                <a:gd name="T7" fmla="*/ 2147483647 h 534"/>
                <a:gd name="T8" fmla="*/ 2147483647 w 228"/>
                <a:gd name="T9" fmla="*/ 2147483647 h 534"/>
                <a:gd name="T10" fmla="*/ 2147483647 w 228"/>
                <a:gd name="T11" fmla="*/ 2147483647 h 534"/>
                <a:gd name="T12" fmla="*/ 2147483647 w 228"/>
                <a:gd name="T13" fmla="*/ 2147483647 h 534"/>
                <a:gd name="T14" fmla="*/ 2147483647 w 228"/>
                <a:gd name="T15" fmla="*/ 2147483647 h 534"/>
                <a:gd name="T16" fmla="*/ 2147483647 w 228"/>
                <a:gd name="T17" fmla="*/ 2147483647 h 534"/>
                <a:gd name="T18" fmla="*/ 2147483647 w 228"/>
                <a:gd name="T19" fmla="*/ 2147483647 h 534"/>
                <a:gd name="T20" fmla="*/ 2147483647 w 228"/>
                <a:gd name="T21" fmla="*/ 2147483647 h 534"/>
                <a:gd name="T22" fmla="*/ 2147483647 w 228"/>
                <a:gd name="T23" fmla="*/ 2147483647 h 534"/>
                <a:gd name="T24" fmla="*/ 2147483647 w 228"/>
                <a:gd name="T25" fmla="*/ 2147483647 h 534"/>
                <a:gd name="T26" fmla="*/ 2147483647 w 228"/>
                <a:gd name="T27" fmla="*/ 2147483647 h 534"/>
                <a:gd name="T28" fmla="*/ 2147483647 w 228"/>
                <a:gd name="T29" fmla="*/ 2147483647 h 534"/>
                <a:gd name="T30" fmla="*/ 2147483647 w 228"/>
                <a:gd name="T31" fmla="*/ 1129034868 h 534"/>
                <a:gd name="T32" fmla="*/ 2147483647 w 228"/>
                <a:gd name="T33" fmla="*/ 2147483647 h 534"/>
                <a:gd name="T34" fmla="*/ 2147483647 w 228"/>
                <a:gd name="T35" fmla="*/ 2147483647 h 534"/>
                <a:gd name="T36" fmla="*/ 2147483647 w 228"/>
                <a:gd name="T37" fmla="*/ 2147483647 h 534"/>
                <a:gd name="T38" fmla="*/ 2147483647 w 228"/>
                <a:gd name="T39" fmla="*/ 2147483647 h 534"/>
                <a:gd name="T40" fmla="*/ 2147483647 w 228"/>
                <a:gd name="T41" fmla="*/ 2147483647 h 534"/>
                <a:gd name="T42" fmla="*/ 2147483647 w 228"/>
                <a:gd name="T43" fmla="*/ 2147483647 h 534"/>
                <a:gd name="T44" fmla="*/ 2147483647 w 228"/>
                <a:gd name="T45" fmla="*/ 2147483647 h 534"/>
                <a:gd name="T46" fmla="*/ 2147483647 w 228"/>
                <a:gd name="T47" fmla="*/ 2147483647 h 534"/>
                <a:gd name="T48" fmla="*/ 2147483647 w 228"/>
                <a:gd name="T49" fmla="*/ 2147483647 h 534"/>
                <a:gd name="T50" fmla="*/ 2147483647 w 228"/>
                <a:gd name="T51" fmla="*/ 2147483647 h 534"/>
                <a:gd name="T52" fmla="*/ 2147483647 w 228"/>
                <a:gd name="T53" fmla="*/ 2147483647 h 534"/>
                <a:gd name="T54" fmla="*/ 2147483647 w 228"/>
                <a:gd name="T55" fmla="*/ 2147483647 h 534"/>
                <a:gd name="T56" fmla="*/ 0 w 228"/>
                <a:gd name="T57" fmla="*/ 2147483647 h 534"/>
                <a:gd name="T58" fmla="*/ 2147483647 w 228"/>
                <a:gd name="T59" fmla="*/ 2147483647 h 534"/>
                <a:gd name="T60" fmla="*/ 2147483647 w 228"/>
                <a:gd name="T61" fmla="*/ 2147483647 h 534"/>
                <a:gd name="T62" fmla="*/ 2147483647 w 228"/>
                <a:gd name="T63" fmla="*/ 2147483647 h 534"/>
                <a:gd name="T64" fmla="*/ 2147483647 w 228"/>
                <a:gd name="T65" fmla="*/ 2147483647 h 534"/>
                <a:gd name="T66" fmla="*/ 2147483647 w 228"/>
                <a:gd name="T67" fmla="*/ 2147483647 h 534"/>
                <a:gd name="T68" fmla="*/ 2147483647 w 228"/>
                <a:gd name="T69" fmla="*/ 2147483647 h 534"/>
                <a:gd name="T70" fmla="*/ 2147483647 w 228"/>
                <a:gd name="T71" fmla="*/ 2147483647 h 534"/>
                <a:gd name="T72" fmla="*/ 2147483647 w 228"/>
                <a:gd name="T73" fmla="*/ 2147483647 h 534"/>
                <a:gd name="T74" fmla="*/ 2147483647 w 228"/>
                <a:gd name="T75" fmla="*/ 2147483647 h 5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8"/>
                <a:gd name="T115" fmla="*/ 0 h 534"/>
                <a:gd name="T116" fmla="*/ 228 w 228"/>
                <a:gd name="T117" fmla="*/ 534 h 5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8" h="534">
                  <a:moveTo>
                    <a:pt x="56" y="529"/>
                  </a:moveTo>
                  <a:lnTo>
                    <a:pt x="73" y="534"/>
                  </a:lnTo>
                  <a:lnTo>
                    <a:pt x="91" y="532"/>
                  </a:lnTo>
                  <a:lnTo>
                    <a:pt x="106" y="522"/>
                  </a:lnTo>
                  <a:lnTo>
                    <a:pt x="116" y="507"/>
                  </a:lnTo>
                  <a:lnTo>
                    <a:pt x="121" y="489"/>
                  </a:lnTo>
                  <a:lnTo>
                    <a:pt x="123" y="474"/>
                  </a:lnTo>
                  <a:lnTo>
                    <a:pt x="128" y="462"/>
                  </a:lnTo>
                  <a:lnTo>
                    <a:pt x="136" y="447"/>
                  </a:lnTo>
                  <a:lnTo>
                    <a:pt x="151" y="424"/>
                  </a:lnTo>
                  <a:lnTo>
                    <a:pt x="168" y="389"/>
                  </a:lnTo>
                  <a:lnTo>
                    <a:pt x="183" y="354"/>
                  </a:lnTo>
                  <a:lnTo>
                    <a:pt x="196" y="319"/>
                  </a:lnTo>
                  <a:lnTo>
                    <a:pt x="206" y="288"/>
                  </a:lnTo>
                  <a:lnTo>
                    <a:pt x="216" y="261"/>
                  </a:lnTo>
                  <a:lnTo>
                    <a:pt x="223" y="238"/>
                  </a:lnTo>
                  <a:lnTo>
                    <a:pt x="221" y="218"/>
                  </a:lnTo>
                  <a:lnTo>
                    <a:pt x="218" y="201"/>
                  </a:lnTo>
                  <a:lnTo>
                    <a:pt x="218" y="181"/>
                  </a:lnTo>
                  <a:lnTo>
                    <a:pt x="221" y="163"/>
                  </a:lnTo>
                  <a:lnTo>
                    <a:pt x="226" y="150"/>
                  </a:lnTo>
                  <a:lnTo>
                    <a:pt x="228" y="138"/>
                  </a:lnTo>
                  <a:lnTo>
                    <a:pt x="226" y="128"/>
                  </a:lnTo>
                  <a:lnTo>
                    <a:pt x="221" y="115"/>
                  </a:lnTo>
                  <a:lnTo>
                    <a:pt x="211" y="105"/>
                  </a:lnTo>
                  <a:lnTo>
                    <a:pt x="201" y="95"/>
                  </a:lnTo>
                  <a:lnTo>
                    <a:pt x="188" y="80"/>
                  </a:lnTo>
                  <a:lnTo>
                    <a:pt x="171" y="63"/>
                  </a:lnTo>
                  <a:lnTo>
                    <a:pt x="151" y="45"/>
                  </a:lnTo>
                  <a:lnTo>
                    <a:pt x="133" y="25"/>
                  </a:lnTo>
                  <a:lnTo>
                    <a:pt x="116" y="10"/>
                  </a:lnTo>
                  <a:lnTo>
                    <a:pt x="106" y="2"/>
                  </a:lnTo>
                  <a:lnTo>
                    <a:pt x="98" y="0"/>
                  </a:lnTo>
                  <a:lnTo>
                    <a:pt x="93" y="28"/>
                  </a:lnTo>
                  <a:lnTo>
                    <a:pt x="101" y="65"/>
                  </a:lnTo>
                  <a:lnTo>
                    <a:pt x="116" y="105"/>
                  </a:lnTo>
                  <a:lnTo>
                    <a:pt x="126" y="140"/>
                  </a:lnTo>
                  <a:lnTo>
                    <a:pt x="126" y="161"/>
                  </a:lnTo>
                  <a:lnTo>
                    <a:pt x="118" y="186"/>
                  </a:lnTo>
                  <a:lnTo>
                    <a:pt x="108" y="213"/>
                  </a:lnTo>
                  <a:lnTo>
                    <a:pt x="103" y="233"/>
                  </a:lnTo>
                  <a:lnTo>
                    <a:pt x="98" y="246"/>
                  </a:lnTo>
                  <a:lnTo>
                    <a:pt x="93" y="253"/>
                  </a:lnTo>
                  <a:lnTo>
                    <a:pt x="86" y="253"/>
                  </a:lnTo>
                  <a:lnTo>
                    <a:pt x="78" y="246"/>
                  </a:lnTo>
                  <a:lnTo>
                    <a:pt x="71" y="233"/>
                  </a:lnTo>
                  <a:lnTo>
                    <a:pt x="63" y="221"/>
                  </a:lnTo>
                  <a:lnTo>
                    <a:pt x="56" y="208"/>
                  </a:lnTo>
                  <a:lnTo>
                    <a:pt x="53" y="196"/>
                  </a:lnTo>
                  <a:lnTo>
                    <a:pt x="48" y="178"/>
                  </a:lnTo>
                  <a:lnTo>
                    <a:pt x="38" y="158"/>
                  </a:lnTo>
                  <a:lnTo>
                    <a:pt x="23" y="140"/>
                  </a:lnTo>
                  <a:lnTo>
                    <a:pt x="13" y="138"/>
                  </a:lnTo>
                  <a:lnTo>
                    <a:pt x="5" y="150"/>
                  </a:lnTo>
                  <a:lnTo>
                    <a:pt x="5" y="171"/>
                  </a:lnTo>
                  <a:lnTo>
                    <a:pt x="3" y="196"/>
                  </a:lnTo>
                  <a:lnTo>
                    <a:pt x="3" y="213"/>
                  </a:lnTo>
                  <a:lnTo>
                    <a:pt x="0" y="228"/>
                  </a:lnTo>
                  <a:lnTo>
                    <a:pt x="0" y="243"/>
                  </a:lnTo>
                  <a:lnTo>
                    <a:pt x="3" y="261"/>
                  </a:lnTo>
                  <a:lnTo>
                    <a:pt x="8" y="273"/>
                  </a:lnTo>
                  <a:lnTo>
                    <a:pt x="13" y="288"/>
                  </a:lnTo>
                  <a:lnTo>
                    <a:pt x="13" y="311"/>
                  </a:lnTo>
                  <a:lnTo>
                    <a:pt x="13" y="334"/>
                  </a:lnTo>
                  <a:lnTo>
                    <a:pt x="10" y="351"/>
                  </a:lnTo>
                  <a:lnTo>
                    <a:pt x="10" y="366"/>
                  </a:lnTo>
                  <a:lnTo>
                    <a:pt x="15" y="384"/>
                  </a:lnTo>
                  <a:lnTo>
                    <a:pt x="23" y="404"/>
                  </a:lnTo>
                  <a:lnTo>
                    <a:pt x="28" y="424"/>
                  </a:lnTo>
                  <a:lnTo>
                    <a:pt x="33" y="444"/>
                  </a:lnTo>
                  <a:lnTo>
                    <a:pt x="33" y="462"/>
                  </a:lnTo>
                  <a:lnTo>
                    <a:pt x="33" y="477"/>
                  </a:lnTo>
                  <a:lnTo>
                    <a:pt x="31" y="487"/>
                  </a:lnTo>
                  <a:lnTo>
                    <a:pt x="31" y="497"/>
                  </a:lnTo>
                  <a:lnTo>
                    <a:pt x="36" y="507"/>
                  </a:lnTo>
                  <a:lnTo>
                    <a:pt x="43" y="519"/>
                  </a:lnTo>
                  <a:lnTo>
                    <a:pt x="56" y="529"/>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9"/>
            <p:cNvSpPr>
              <a:spLocks/>
            </p:cNvSpPr>
            <p:nvPr/>
          </p:nvSpPr>
          <p:spPr bwMode="auto">
            <a:xfrm>
              <a:off x="7126288" y="1814513"/>
              <a:ext cx="55562" cy="53975"/>
            </a:xfrm>
            <a:custGeom>
              <a:avLst/>
              <a:gdLst>
                <a:gd name="T0" fmla="*/ 2147483647 w 62"/>
                <a:gd name="T1" fmla="*/ 1886416369 h 63"/>
                <a:gd name="T2" fmla="*/ 2147483647 w 62"/>
                <a:gd name="T3" fmla="*/ 0 h 63"/>
                <a:gd name="T4" fmla="*/ 2147483647 w 62"/>
                <a:gd name="T5" fmla="*/ 1886416369 h 63"/>
                <a:gd name="T6" fmla="*/ 2147483647 w 62"/>
                <a:gd name="T7" fmla="*/ 2147483647 h 63"/>
                <a:gd name="T8" fmla="*/ 1439164329 w 62"/>
                <a:gd name="T9" fmla="*/ 2147483647 h 63"/>
                <a:gd name="T10" fmla="*/ 0 w 62"/>
                <a:gd name="T11" fmla="*/ 2147483647 h 63"/>
                <a:gd name="T12" fmla="*/ 1439164329 w 62"/>
                <a:gd name="T13" fmla="*/ 2147483647 h 63"/>
                <a:gd name="T14" fmla="*/ 2147483647 w 62"/>
                <a:gd name="T15" fmla="*/ 2147483647 h 63"/>
                <a:gd name="T16" fmla="*/ 2147483647 w 62"/>
                <a:gd name="T17" fmla="*/ 2147483647 h 63"/>
                <a:gd name="T18" fmla="*/ 2147483647 w 62"/>
                <a:gd name="T19" fmla="*/ 2147483647 h 63"/>
                <a:gd name="T20" fmla="*/ 2147483647 w 62"/>
                <a:gd name="T21" fmla="*/ 2147483647 h 63"/>
                <a:gd name="T22" fmla="*/ 2147483647 w 62"/>
                <a:gd name="T23" fmla="*/ 2147483647 h 63"/>
                <a:gd name="T24" fmla="*/ 2147483647 w 62"/>
                <a:gd name="T25" fmla="*/ 2147483647 h 63"/>
                <a:gd name="T26" fmla="*/ 2147483647 w 62"/>
                <a:gd name="T27" fmla="*/ 2147483647 h 63"/>
                <a:gd name="T28" fmla="*/ 2147483647 w 62"/>
                <a:gd name="T29" fmla="*/ 2147483647 h 63"/>
                <a:gd name="T30" fmla="*/ 2147483647 w 62"/>
                <a:gd name="T31" fmla="*/ 2147483647 h 63"/>
                <a:gd name="T32" fmla="*/ 2147483647 w 62"/>
                <a:gd name="T33" fmla="*/ 188641636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42" y="3"/>
                  </a:moveTo>
                  <a:lnTo>
                    <a:pt x="30" y="0"/>
                  </a:lnTo>
                  <a:lnTo>
                    <a:pt x="20" y="3"/>
                  </a:lnTo>
                  <a:lnTo>
                    <a:pt x="10" y="10"/>
                  </a:lnTo>
                  <a:lnTo>
                    <a:pt x="2" y="20"/>
                  </a:lnTo>
                  <a:lnTo>
                    <a:pt x="0" y="33"/>
                  </a:lnTo>
                  <a:lnTo>
                    <a:pt x="2" y="43"/>
                  </a:lnTo>
                  <a:lnTo>
                    <a:pt x="10" y="53"/>
                  </a:lnTo>
                  <a:lnTo>
                    <a:pt x="20" y="60"/>
                  </a:lnTo>
                  <a:lnTo>
                    <a:pt x="32" y="63"/>
                  </a:lnTo>
                  <a:lnTo>
                    <a:pt x="45" y="60"/>
                  </a:lnTo>
                  <a:lnTo>
                    <a:pt x="55" y="53"/>
                  </a:lnTo>
                  <a:lnTo>
                    <a:pt x="60" y="43"/>
                  </a:lnTo>
                  <a:lnTo>
                    <a:pt x="62" y="30"/>
                  </a:lnTo>
                  <a:lnTo>
                    <a:pt x="60" y="18"/>
                  </a:lnTo>
                  <a:lnTo>
                    <a:pt x="52" y="8"/>
                  </a:lnTo>
                  <a:lnTo>
                    <a:pt x="42" y="3"/>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50"/>
            <p:cNvSpPr>
              <a:spLocks/>
            </p:cNvSpPr>
            <p:nvPr/>
          </p:nvSpPr>
          <p:spPr bwMode="auto">
            <a:xfrm>
              <a:off x="7073900" y="1430338"/>
              <a:ext cx="228600" cy="454025"/>
            </a:xfrm>
            <a:custGeom>
              <a:avLst/>
              <a:gdLst>
                <a:gd name="T0" fmla="*/ 2147483647 w 251"/>
                <a:gd name="T1" fmla="*/ 2147483647 h 550"/>
                <a:gd name="T2" fmla="*/ 2147483647 w 251"/>
                <a:gd name="T3" fmla="*/ 2147483647 h 550"/>
                <a:gd name="T4" fmla="*/ 2147483647 w 251"/>
                <a:gd name="T5" fmla="*/ 2147483647 h 550"/>
                <a:gd name="T6" fmla="*/ 2147483647 w 251"/>
                <a:gd name="T7" fmla="*/ 2147483647 h 550"/>
                <a:gd name="T8" fmla="*/ 2147483647 w 251"/>
                <a:gd name="T9" fmla="*/ 2147483647 h 550"/>
                <a:gd name="T10" fmla="*/ 2147483647 w 251"/>
                <a:gd name="T11" fmla="*/ 2147483647 h 550"/>
                <a:gd name="T12" fmla="*/ 2147483647 w 251"/>
                <a:gd name="T13" fmla="*/ 2147483647 h 550"/>
                <a:gd name="T14" fmla="*/ 2147483647 w 251"/>
                <a:gd name="T15" fmla="*/ 2147483647 h 550"/>
                <a:gd name="T16" fmla="*/ 2147483647 w 251"/>
                <a:gd name="T17" fmla="*/ 2147483647 h 550"/>
                <a:gd name="T18" fmla="*/ 2147483647 w 251"/>
                <a:gd name="T19" fmla="*/ 2147483647 h 550"/>
                <a:gd name="T20" fmla="*/ 2147483647 w 251"/>
                <a:gd name="T21" fmla="*/ 2147483647 h 550"/>
                <a:gd name="T22" fmla="*/ 2147483647 w 251"/>
                <a:gd name="T23" fmla="*/ 2147483647 h 550"/>
                <a:gd name="T24" fmla="*/ 2147483647 w 251"/>
                <a:gd name="T25" fmla="*/ 2147483647 h 550"/>
                <a:gd name="T26" fmla="*/ 2147483647 w 251"/>
                <a:gd name="T27" fmla="*/ 2147483647 h 550"/>
                <a:gd name="T28" fmla="*/ 2147483647 w 251"/>
                <a:gd name="T29" fmla="*/ 2147483647 h 550"/>
                <a:gd name="T30" fmla="*/ 2147483647 w 251"/>
                <a:gd name="T31" fmla="*/ 2147483647 h 550"/>
                <a:gd name="T32" fmla="*/ 2147483647 w 251"/>
                <a:gd name="T33" fmla="*/ 0 h 550"/>
                <a:gd name="T34" fmla="*/ 2147483647 w 251"/>
                <a:gd name="T35" fmla="*/ 2147483647 h 550"/>
                <a:gd name="T36" fmla="*/ 2147483647 w 251"/>
                <a:gd name="T37" fmla="*/ 2147483647 h 550"/>
                <a:gd name="T38" fmla="*/ 2147483647 w 251"/>
                <a:gd name="T39" fmla="*/ 2147483647 h 550"/>
                <a:gd name="T40" fmla="*/ 2147483647 w 251"/>
                <a:gd name="T41" fmla="*/ 2147483647 h 550"/>
                <a:gd name="T42" fmla="*/ 2147483647 w 251"/>
                <a:gd name="T43" fmla="*/ 2147483647 h 550"/>
                <a:gd name="T44" fmla="*/ 2147483647 w 251"/>
                <a:gd name="T45" fmla="*/ 2147483647 h 550"/>
                <a:gd name="T46" fmla="*/ 2147483647 w 251"/>
                <a:gd name="T47" fmla="*/ 2147483647 h 550"/>
                <a:gd name="T48" fmla="*/ 2147483647 w 251"/>
                <a:gd name="T49" fmla="*/ 2147483647 h 550"/>
                <a:gd name="T50" fmla="*/ 2147483647 w 251"/>
                <a:gd name="T51" fmla="*/ 2147483647 h 550"/>
                <a:gd name="T52" fmla="*/ 2147483647 w 251"/>
                <a:gd name="T53" fmla="*/ 2147483647 h 550"/>
                <a:gd name="T54" fmla="*/ 2147483647 w 251"/>
                <a:gd name="T55" fmla="*/ 2147483647 h 550"/>
                <a:gd name="T56" fmla="*/ 2147483647 w 251"/>
                <a:gd name="T57" fmla="*/ 2147483647 h 550"/>
                <a:gd name="T58" fmla="*/ 0 w 251"/>
                <a:gd name="T59" fmla="*/ 2147483647 h 550"/>
                <a:gd name="T60" fmla="*/ 0 w 251"/>
                <a:gd name="T61" fmla="*/ 2147483647 h 550"/>
                <a:gd name="T62" fmla="*/ 2147483647 w 251"/>
                <a:gd name="T63" fmla="*/ 2147483647 h 550"/>
                <a:gd name="T64" fmla="*/ 2147483647 w 251"/>
                <a:gd name="T65" fmla="*/ 2147483647 h 550"/>
                <a:gd name="T66" fmla="*/ 2147483647 w 251"/>
                <a:gd name="T67" fmla="*/ 2147483647 h 550"/>
                <a:gd name="T68" fmla="*/ 2147483647 w 251"/>
                <a:gd name="T69" fmla="*/ 2147483647 h 550"/>
                <a:gd name="T70" fmla="*/ 2147483647 w 251"/>
                <a:gd name="T71" fmla="*/ 2147483647 h 550"/>
                <a:gd name="T72" fmla="*/ 2147483647 w 251"/>
                <a:gd name="T73" fmla="*/ 2147483647 h 550"/>
                <a:gd name="T74" fmla="*/ 2147483647 w 251"/>
                <a:gd name="T75" fmla="*/ 2147483647 h 550"/>
                <a:gd name="T76" fmla="*/ 2147483647 w 251"/>
                <a:gd name="T77" fmla="*/ 2147483647 h 550"/>
                <a:gd name="T78" fmla="*/ 2147483647 w 251"/>
                <a:gd name="T79" fmla="*/ 2147483647 h 550"/>
                <a:gd name="T80" fmla="*/ 2147483647 w 251"/>
                <a:gd name="T81" fmla="*/ 2147483647 h 550"/>
                <a:gd name="T82" fmla="*/ 2147483647 w 251"/>
                <a:gd name="T83" fmla="*/ 214748364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1"/>
                <a:gd name="T127" fmla="*/ 0 h 550"/>
                <a:gd name="T128" fmla="*/ 251 w 251"/>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1" h="550">
                  <a:moveTo>
                    <a:pt x="56" y="547"/>
                  </a:moveTo>
                  <a:lnTo>
                    <a:pt x="76" y="550"/>
                  </a:lnTo>
                  <a:lnTo>
                    <a:pt x="91" y="550"/>
                  </a:lnTo>
                  <a:lnTo>
                    <a:pt x="101" y="547"/>
                  </a:lnTo>
                  <a:lnTo>
                    <a:pt x="108" y="542"/>
                  </a:lnTo>
                  <a:lnTo>
                    <a:pt x="118" y="525"/>
                  </a:lnTo>
                  <a:lnTo>
                    <a:pt x="131" y="507"/>
                  </a:lnTo>
                  <a:lnTo>
                    <a:pt x="146" y="487"/>
                  </a:lnTo>
                  <a:lnTo>
                    <a:pt x="158" y="467"/>
                  </a:lnTo>
                  <a:lnTo>
                    <a:pt x="171" y="445"/>
                  </a:lnTo>
                  <a:lnTo>
                    <a:pt x="186" y="414"/>
                  </a:lnTo>
                  <a:lnTo>
                    <a:pt x="198" y="382"/>
                  </a:lnTo>
                  <a:lnTo>
                    <a:pt x="211" y="354"/>
                  </a:lnTo>
                  <a:lnTo>
                    <a:pt x="218" y="329"/>
                  </a:lnTo>
                  <a:lnTo>
                    <a:pt x="223" y="302"/>
                  </a:lnTo>
                  <a:lnTo>
                    <a:pt x="231" y="276"/>
                  </a:lnTo>
                  <a:lnTo>
                    <a:pt x="241" y="256"/>
                  </a:lnTo>
                  <a:lnTo>
                    <a:pt x="251" y="239"/>
                  </a:lnTo>
                  <a:lnTo>
                    <a:pt x="251" y="221"/>
                  </a:lnTo>
                  <a:lnTo>
                    <a:pt x="246" y="204"/>
                  </a:lnTo>
                  <a:lnTo>
                    <a:pt x="243" y="194"/>
                  </a:lnTo>
                  <a:lnTo>
                    <a:pt x="243" y="181"/>
                  </a:lnTo>
                  <a:lnTo>
                    <a:pt x="246" y="164"/>
                  </a:lnTo>
                  <a:lnTo>
                    <a:pt x="243" y="143"/>
                  </a:lnTo>
                  <a:lnTo>
                    <a:pt x="238" y="126"/>
                  </a:lnTo>
                  <a:lnTo>
                    <a:pt x="231" y="106"/>
                  </a:lnTo>
                  <a:lnTo>
                    <a:pt x="226" y="83"/>
                  </a:lnTo>
                  <a:lnTo>
                    <a:pt x="216" y="66"/>
                  </a:lnTo>
                  <a:lnTo>
                    <a:pt x="201" y="51"/>
                  </a:lnTo>
                  <a:lnTo>
                    <a:pt x="183" y="41"/>
                  </a:lnTo>
                  <a:lnTo>
                    <a:pt x="171" y="26"/>
                  </a:lnTo>
                  <a:lnTo>
                    <a:pt x="156" y="10"/>
                  </a:lnTo>
                  <a:lnTo>
                    <a:pt x="141" y="3"/>
                  </a:lnTo>
                  <a:lnTo>
                    <a:pt x="123" y="0"/>
                  </a:lnTo>
                  <a:lnTo>
                    <a:pt x="111" y="0"/>
                  </a:lnTo>
                  <a:lnTo>
                    <a:pt x="106" y="10"/>
                  </a:lnTo>
                  <a:lnTo>
                    <a:pt x="103" y="26"/>
                  </a:lnTo>
                  <a:lnTo>
                    <a:pt x="106" y="51"/>
                  </a:lnTo>
                  <a:lnTo>
                    <a:pt x="113" y="86"/>
                  </a:lnTo>
                  <a:lnTo>
                    <a:pt x="121" y="118"/>
                  </a:lnTo>
                  <a:lnTo>
                    <a:pt x="126" y="146"/>
                  </a:lnTo>
                  <a:lnTo>
                    <a:pt x="116" y="181"/>
                  </a:lnTo>
                  <a:lnTo>
                    <a:pt x="108" y="214"/>
                  </a:lnTo>
                  <a:lnTo>
                    <a:pt x="98" y="236"/>
                  </a:lnTo>
                  <a:lnTo>
                    <a:pt x="91" y="244"/>
                  </a:lnTo>
                  <a:lnTo>
                    <a:pt x="83" y="236"/>
                  </a:lnTo>
                  <a:lnTo>
                    <a:pt x="78" y="229"/>
                  </a:lnTo>
                  <a:lnTo>
                    <a:pt x="73" y="219"/>
                  </a:lnTo>
                  <a:lnTo>
                    <a:pt x="71" y="209"/>
                  </a:lnTo>
                  <a:lnTo>
                    <a:pt x="68" y="191"/>
                  </a:lnTo>
                  <a:lnTo>
                    <a:pt x="61" y="166"/>
                  </a:lnTo>
                  <a:lnTo>
                    <a:pt x="48" y="143"/>
                  </a:lnTo>
                  <a:lnTo>
                    <a:pt x="25" y="133"/>
                  </a:lnTo>
                  <a:lnTo>
                    <a:pt x="18" y="136"/>
                  </a:lnTo>
                  <a:lnTo>
                    <a:pt x="13" y="138"/>
                  </a:lnTo>
                  <a:lnTo>
                    <a:pt x="10" y="146"/>
                  </a:lnTo>
                  <a:lnTo>
                    <a:pt x="8" y="158"/>
                  </a:lnTo>
                  <a:lnTo>
                    <a:pt x="5" y="176"/>
                  </a:lnTo>
                  <a:lnTo>
                    <a:pt x="3" y="199"/>
                  </a:lnTo>
                  <a:lnTo>
                    <a:pt x="0" y="219"/>
                  </a:lnTo>
                  <a:lnTo>
                    <a:pt x="0" y="234"/>
                  </a:lnTo>
                  <a:lnTo>
                    <a:pt x="0" y="249"/>
                  </a:lnTo>
                  <a:lnTo>
                    <a:pt x="5" y="269"/>
                  </a:lnTo>
                  <a:lnTo>
                    <a:pt x="8" y="286"/>
                  </a:lnTo>
                  <a:lnTo>
                    <a:pt x="8" y="299"/>
                  </a:lnTo>
                  <a:lnTo>
                    <a:pt x="5" y="314"/>
                  </a:lnTo>
                  <a:lnTo>
                    <a:pt x="3" y="339"/>
                  </a:lnTo>
                  <a:lnTo>
                    <a:pt x="3" y="367"/>
                  </a:lnTo>
                  <a:lnTo>
                    <a:pt x="8" y="387"/>
                  </a:lnTo>
                  <a:lnTo>
                    <a:pt x="5" y="399"/>
                  </a:lnTo>
                  <a:lnTo>
                    <a:pt x="5" y="409"/>
                  </a:lnTo>
                  <a:lnTo>
                    <a:pt x="8" y="417"/>
                  </a:lnTo>
                  <a:lnTo>
                    <a:pt x="15" y="427"/>
                  </a:lnTo>
                  <a:lnTo>
                    <a:pt x="23" y="434"/>
                  </a:lnTo>
                  <a:lnTo>
                    <a:pt x="23" y="445"/>
                  </a:lnTo>
                  <a:lnTo>
                    <a:pt x="23" y="457"/>
                  </a:lnTo>
                  <a:lnTo>
                    <a:pt x="20" y="465"/>
                  </a:lnTo>
                  <a:lnTo>
                    <a:pt x="18" y="472"/>
                  </a:lnTo>
                  <a:lnTo>
                    <a:pt x="15" y="482"/>
                  </a:lnTo>
                  <a:lnTo>
                    <a:pt x="13" y="492"/>
                  </a:lnTo>
                  <a:lnTo>
                    <a:pt x="13" y="502"/>
                  </a:lnTo>
                  <a:lnTo>
                    <a:pt x="15" y="515"/>
                  </a:lnTo>
                  <a:lnTo>
                    <a:pt x="25" y="527"/>
                  </a:lnTo>
                  <a:lnTo>
                    <a:pt x="41" y="540"/>
                  </a:lnTo>
                  <a:lnTo>
                    <a:pt x="56" y="547"/>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51"/>
            <p:cNvSpPr>
              <a:spLocks/>
            </p:cNvSpPr>
            <p:nvPr/>
          </p:nvSpPr>
          <p:spPr bwMode="auto">
            <a:xfrm>
              <a:off x="7126288" y="1814513"/>
              <a:ext cx="55562" cy="53975"/>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1886416369 h 63"/>
                <a:gd name="T10" fmla="*/ 2147483647 w 62"/>
                <a:gd name="T11" fmla="*/ 0 h 63"/>
                <a:gd name="T12" fmla="*/ 2147483647 w 62"/>
                <a:gd name="T13" fmla="*/ 1886416369 h 63"/>
                <a:gd name="T14" fmla="*/ 2147483647 w 62"/>
                <a:gd name="T15" fmla="*/ 2147483647 h 63"/>
                <a:gd name="T16" fmla="*/ 1439164329 w 62"/>
                <a:gd name="T17" fmla="*/ 2147483647 h 63"/>
                <a:gd name="T18" fmla="*/ 0 w 62"/>
                <a:gd name="T19" fmla="*/ 2147483647 h 63"/>
                <a:gd name="T20" fmla="*/ 1439164329 w 62"/>
                <a:gd name="T21" fmla="*/ 2147483647 h 63"/>
                <a:gd name="T22" fmla="*/ 2147483647 w 62"/>
                <a:gd name="T23" fmla="*/ 2147483647 h 63"/>
                <a:gd name="T24" fmla="*/ 2147483647 w 62"/>
                <a:gd name="T25" fmla="*/ 2147483647 h 63"/>
                <a:gd name="T26" fmla="*/ 2147483647 w 62"/>
                <a:gd name="T27" fmla="*/ 2147483647 h 63"/>
                <a:gd name="T28" fmla="*/ 2147483647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60" y="45"/>
                  </a:moveTo>
                  <a:lnTo>
                    <a:pt x="62" y="33"/>
                  </a:lnTo>
                  <a:lnTo>
                    <a:pt x="60" y="23"/>
                  </a:lnTo>
                  <a:lnTo>
                    <a:pt x="55" y="10"/>
                  </a:lnTo>
                  <a:lnTo>
                    <a:pt x="45" y="3"/>
                  </a:lnTo>
                  <a:lnTo>
                    <a:pt x="32" y="0"/>
                  </a:lnTo>
                  <a:lnTo>
                    <a:pt x="22" y="3"/>
                  </a:lnTo>
                  <a:lnTo>
                    <a:pt x="12" y="8"/>
                  </a:lnTo>
                  <a:lnTo>
                    <a:pt x="2" y="18"/>
                  </a:lnTo>
                  <a:lnTo>
                    <a:pt x="0" y="30"/>
                  </a:lnTo>
                  <a:lnTo>
                    <a:pt x="2" y="43"/>
                  </a:lnTo>
                  <a:lnTo>
                    <a:pt x="7" y="53"/>
                  </a:lnTo>
                  <a:lnTo>
                    <a:pt x="17" y="60"/>
                  </a:lnTo>
                  <a:lnTo>
                    <a:pt x="30" y="63"/>
                  </a:lnTo>
                  <a:lnTo>
                    <a:pt x="42" y="60"/>
                  </a:lnTo>
                  <a:lnTo>
                    <a:pt x="52" y="55"/>
                  </a:lnTo>
                  <a:lnTo>
                    <a:pt x="60" y="4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52"/>
            <p:cNvSpPr>
              <a:spLocks/>
            </p:cNvSpPr>
            <p:nvPr/>
          </p:nvSpPr>
          <p:spPr bwMode="auto">
            <a:xfrm>
              <a:off x="6921500" y="1779588"/>
              <a:ext cx="277813" cy="315912"/>
            </a:xfrm>
            <a:custGeom>
              <a:avLst/>
              <a:gdLst>
                <a:gd name="T0" fmla="*/ 0 w 308"/>
                <a:gd name="T1" fmla="*/ 2147483647 h 386"/>
                <a:gd name="T2" fmla="*/ 0 w 308"/>
                <a:gd name="T3" fmla="*/ 2147483647 h 386"/>
                <a:gd name="T4" fmla="*/ 0 w 308"/>
                <a:gd name="T5" fmla="*/ 2147483647 h 386"/>
                <a:gd name="T6" fmla="*/ 0 w 308"/>
                <a:gd name="T7" fmla="*/ 2147483647 h 386"/>
                <a:gd name="T8" fmla="*/ 2147483647 w 308"/>
                <a:gd name="T9" fmla="*/ 2147483647 h 386"/>
                <a:gd name="T10" fmla="*/ 2147483647 w 308"/>
                <a:gd name="T11" fmla="*/ 2147483647 h 386"/>
                <a:gd name="T12" fmla="*/ 2147483647 w 308"/>
                <a:gd name="T13" fmla="*/ 2147483647 h 386"/>
                <a:gd name="T14" fmla="*/ 2147483647 w 308"/>
                <a:gd name="T15" fmla="*/ 2147483647 h 386"/>
                <a:gd name="T16" fmla="*/ 2147483647 w 308"/>
                <a:gd name="T17" fmla="*/ 2147483647 h 386"/>
                <a:gd name="T18" fmla="*/ 2147483647 w 308"/>
                <a:gd name="T19" fmla="*/ 2147483647 h 386"/>
                <a:gd name="T20" fmla="*/ 2147483647 w 308"/>
                <a:gd name="T21" fmla="*/ 2147483647 h 386"/>
                <a:gd name="T22" fmla="*/ 2147483647 w 308"/>
                <a:gd name="T23" fmla="*/ 2147483647 h 386"/>
                <a:gd name="T24" fmla="*/ 2147483647 w 308"/>
                <a:gd name="T25" fmla="*/ 2147483647 h 386"/>
                <a:gd name="T26" fmla="*/ 2147483647 w 308"/>
                <a:gd name="T27" fmla="*/ 2147483647 h 386"/>
                <a:gd name="T28" fmla="*/ 2147483647 w 308"/>
                <a:gd name="T29" fmla="*/ 2147483647 h 386"/>
                <a:gd name="T30" fmla="*/ 2147483647 w 308"/>
                <a:gd name="T31" fmla="*/ 2147483647 h 386"/>
                <a:gd name="T32" fmla="*/ 2147483647 w 308"/>
                <a:gd name="T33" fmla="*/ 2147483647 h 386"/>
                <a:gd name="T34" fmla="*/ 2147483647 w 308"/>
                <a:gd name="T35" fmla="*/ 2147483647 h 386"/>
                <a:gd name="T36" fmla="*/ 2147483647 w 308"/>
                <a:gd name="T37" fmla="*/ 1096493785 h 386"/>
                <a:gd name="T38" fmla="*/ 2147483647 w 308"/>
                <a:gd name="T39" fmla="*/ 0 h 386"/>
                <a:gd name="T40" fmla="*/ 2147483647 w 308"/>
                <a:gd name="T41" fmla="*/ 1096493785 h 386"/>
                <a:gd name="T42" fmla="*/ 2147483647 w 308"/>
                <a:gd name="T43" fmla="*/ 2147483647 h 386"/>
                <a:gd name="T44" fmla="*/ 2147483647 w 308"/>
                <a:gd name="T45" fmla="*/ 2147483647 h 386"/>
                <a:gd name="T46" fmla="*/ 2147483647 w 308"/>
                <a:gd name="T47" fmla="*/ 2147483647 h 386"/>
                <a:gd name="T48" fmla="*/ 2147483647 w 308"/>
                <a:gd name="T49" fmla="*/ 2147483647 h 386"/>
                <a:gd name="T50" fmla="*/ 2147483647 w 308"/>
                <a:gd name="T51" fmla="*/ 2147483647 h 386"/>
                <a:gd name="T52" fmla="*/ 2147483647 w 308"/>
                <a:gd name="T53" fmla="*/ 2147483647 h 386"/>
                <a:gd name="T54" fmla="*/ 2147483647 w 308"/>
                <a:gd name="T55" fmla="*/ 2147483647 h 386"/>
                <a:gd name="T56" fmla="*/ 2147483647 w 308"/>
                <a:gd name="T57" fmla="*/ 2147483647 h 386"/>
                <a:gd name="T58" fmla="*/ 2147483647 w 308"/>
                <a:gd name="T59" fmla="*/ 2147483647 h 386"/>
                <a:gd name="T60" fmla="*/ 2147483647 w 308"/>
                <a:gd name="T61" fmla="*/ 2147483647 h 386"/>
                <a:gd name="T62" fmla="*/ 2147483647 w 308"/>
                <a:gd name="T63" fmla="*/ 2147483647 h 386"/>
                <a:gd name="T64" fmla="*/ 2147483647 w 308"/>
                <a:gd name="T65" fmla="*/ 2147483647 h 386"/>
                <a:gd name="T66" fmla="*/ 2147483647 w 308"/>
                <a:gd name="T67" fmla="*/ 2147483647 h 386"/>
                <a:gd name="T68" fmla="*/ 2147483647 w 308"/>
                <a:gd name="T69" fmla="*/ 2147483647 h 386"/>
                <a:gd name="T70" fmla="*/ 2147483647 w 308"/>
                <a:gd name="T71" fmla="*/ 2147483647 h 386"/>
                <a:gd name="T72" fmla="*/ 2147483647 w 308"/>
                <a:gd name="T73" fmla="*/ 2147483647 h 386"/>
                <a:gd name="T74" fmla="*/ 2147483647 w 308"/>
                <a:gd name="T75" fmla="*/ 2147483647 h 386"/>
                <a:gd name="T76" fmla="*/ 2147483647 w 308"/>
                <a:gd name="T77" fmla="*/ 2147483647 h 386"/>
                <a:gd name="T78" fmla="*/ 2147483647 w 308"/>
                <a:gd name="T79" fmla="*/ 2147483647 h 386"/>
                <a:gd name="T80" fmla="*/ 2147483647 w 308"/>
                <a:gd name="T81" fmla="*/ 2147483647 h 386"/>
                <a:gd name="T82" fmla="*/ 2147483647 w 308"/>
                <a:gd name="T83" fmla="*/ 2147483647 h 386"/>
                <a:gd name="T84" fmla="*/ 2147483647 w 308"/>
                <a:gd name="T85" fmla="*/ 2147483647 h 386"/>
                <a:gd name="T86" fmla="*/ 2147483647 w 308"/>
                <a:gd name="T87" fmla="*/ 2147483647 h 386"/>
                <a:gd name="T88" fmla="*/ 2147483647 w 308"/>
                <a:gd name="T89" fmla="*/ 2147483647 h 386"/>
                <a:gd name="T90" fmla="*/ 2147483647 w 308"/>
                <a:gd name="T91" fmla="*/ 2147483647 h 386"/>
                <a:gd name="T92" fmla="*/ 2147483647 w 308"/>
                <a:gd name="T93" fmla="*/ 2147483647 h 386"/>
                <a:gd name="T94" fmla="*/ 2147483647 w 308"/>
                <a:gd name="T95" fmla="*/ 2147483647 h 386"/>
                <a:gd name="T96" fmla="*/ 2147483647 w 308"/>
                <a:gd name="T97" fmla="*/ 2147483647 h 386"/>
                <a:gd name="T98" fmla="*/ 2147483647 w 308"/>
                <a:gd name="T99" fmla="*/ 2147483647 h 386"/>
                <a:gd name="T100" fmla="*/ 2147483647 w 308"/>
                <a:gd name="T101" fmla="*/ 2147483647 h 386"/>
                <a:gd name="T102" fmla="*/ 2147483647 w 308"/>
                <a:gd name="T103" fmla="*/ 2147483647 h 386"/>
                <a:gd name="T104" fmla="*/ 0 w 308"/>
                <a:gd name="T105" fmla="*/ 2147483647 h 3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8"/>
                <a:gd name="T160" fmla="*/ 0 h 386"/>
                <a:gd name="T161" fmla="*/ 308 w 308"/>
                <a:gd name="T162" fmla="*/ 386 h 3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8" h="386">
                  <a:moveTo>
                    <a:pt x="0" y="226"/>
                  </a:moveTo>
                  <a:lnTo>
                    <a:pt x="0" y="226"/>
                  </a:lnTo>
                  <a:lnTo>
                    <a:pt x="0" y="221"/>
                  </a:lnTo>
                  <a:lnTo>
                    <a:pt x="0" y="218"/>
                  </a:lnTo>
                  <a:lnTo>
                    <a:pt x="3" y="216"/>
                  </a:lnTo>
                  <a:lnTo>
                    <a:pt x="10" y="208"/>
                  </a:lnTo>
                  <a:lnTo>
                    <a:pt x="30" y="193"/>
                  </a:lnTo>
                  <a:lnTo>
                    <a:pt x="58" y="168"/>
                  </a:lnTo>
                  <a:lnTo>
                    <a:pt x="88" y="140"/>
                  </a:lnTo>
                  <a:lnTo>
                    <a:pt x="118" y="113"/>
                  </a:lnTo>
                  <a:lnTo>
                    <a:pt x="148" y="88"/>
                  </a:lnTo>
                  <a:lnTo>
                    <a:pt x="168" y="68"/>
                  </a:lnTo>
                  <a:lnTo>
                    <a:pt x="180" y="58"/>
                  </a:lnTo>
                  <a:lnTo>
                    <a:pt x="188" y="50"/>
                  </a:lnTo>
                  <a:lnTo>
                    <a:pt x="198" y="40"/>
                  </a:lnTo>
                  <a:lnTo>
                    <a:pt x="208" y="30"/>
                  </a:lnTo>
                  <a:lnTo>
                    <a:pt x="221" y="20"/>
                  </a:lnTo>
                  <a:lnTo>
                    <a:pt x="233" y="10"/>
                  </a:lnTo>
                  <a:lnTo>
                    <a:pt x="246" y="2"/>
                  </a:lnTo>
                  <a:lnTo>
                    <a:pt x="256" y="0"/>
                  </a:lnTo>
                  <a:lnTo>
                    <a:pt x="263" y="2"/>
                  </a:lnTo>
                  <a:lnTo>
                    <a:pt x="278" y="15"/>
                  </a:lnTo>
                  <a:lnTo>
                    <a:pt x="296" y="33"/>
                  </a:lnTo>
                  <a:lnTo>
                    <a:pt x="308" y="53"/>
                  </a:lnTo>
                  <a:lnTo>
                    <a:pt x="308" y="78"/>
                  </a:lnTo>
                  <a:lnTo>
                    <a:pt x="301" y="98"/>
                  </a:lnTo>
                  <a:lnTo>
                    <a:pt x="298" y="113"/>
                  </a:lnTo>
                  <a:lnTo>
                    <a:pt x="293" y="125"/>
                  </a:lnTo>
                  <a:lnTo>
                    <a:pt x="286" y="138"/>
                  </a:lnTo>
                  <a:lnTo>
                    <a:pt x="273" y="161"/>
                  </a:lnTo>
                  <a:lnTo>
                    <a:pt x="253" y="193"/>
                  </a:lnTo>
                  <a:lnTo>
                    <a:pt x="236" y="223"/>
                  </a:lnTo>
                  <a:lnTo>
                    <a:pt x="228" y="241"/>
                  </a:lnTo>
                  <a:lnTo>
                    <a:pt x="223" y="251"/>
                  </a:lnTo>
                  <a:lnTo>
                    <a:pt x="213" y="266"/>
                  </a:lnTo>
                  <a:lnTo>
                    <a:pt x="203" y="283"/>
                  </a:lnTo>
                  <a:lnTo>
                    <a:pt x="193" y="296"/>
                  </a:lnTo>
                  <a:lnTo>
                    <a:pt x="180" y="314"/>
                  </a:lnTo>
                  <a:lnTo>
                    <a:pt x="163" y="341"/>
                  </a:lnTo>
                  <a:lnTo>
                    <a:pt x="140" y="369"/>
                  </a:lnTo>
                  <a:lnTo>
                    <a:pt x="120" y="386"/>
                  </a:lnTo>
                  <a:lnTo>
                    <a:pt x="113" y="386"/>
                  </a:lnTo>
                  <a:lnTo>
                    <a:pt x="105" y="384"/>
                  </a:lnTo>
                  <a:lnTo>
                    <a:pt x="100" y="381"/>
                  </a:lnTo>
                  <a:lnTo>
                    <a:pt x="95" y="379"/>
                  </a:lnTo>
                  <a:lnTo>
                    <a:pt x="98" y="364"/>
                  </a:lnTo>
                  <a:lnTo>
                    <a:pt x="98" y="344"/>
                  </a:lnTo>
                  <a:lnTo>
                    <a:pt x="95" y="319"/>
                  </a:lnTo>
                  <a:lnTo>
                    <a:pt x="88" y="294"/>
                  </a:lnTo>
                  <a:lnTo>
                    <a:pt x="75" y="271"/>
                  </a:lnTo>
                  <a:lnTo>
                    <a:pt x="58" y="251"/>
                  </a:lnTo>
                  <a:lnTo>
                    <a:pt x="33" y="236"/>
                  </a:lnTo>
                  <a:lnTo>
                    <a:pt x="0" y="22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53"/>
            <p:cNvSpPr>
              <a:spLocks/>
            </p:cNvSpPr>
            <p:nvPr/>
          </p:nvSpPr>
          <p:spPr bwMode="auto">
            <a:xfrm>
              <a:off x="6789738" y="1487488"/>
              <a:ext cx="207962" cy="434975"/>
            </a:xfrm>
            <a:custGeom>
              <a:avLst/>
              <a:gdLst>
                <a:gd name="T0" fmla="*/ 2147483647 w 233"/>
                <a:gd name="T1" fmla="*/ 2147483647 h 530"/>
                <a:gd name="T2" fmla="*/ 2147483647 w 233"/>
                <a:gd name="T3" fmla="*/ 2147483647 h 530"/>
                <a:gd name="T4" fmla="*/ 2147483647 w 233"/>
                <a:gd name="T5" fmla="*/ 2147483647 h 530"/>
                <a:gd name="T6" fmla="*/ 2147483647 w 233"/>
                <a:gd name="T7" fmla="*/ 2147483647 h 530"/>
                <a:gd name="T8" fmla="*/ 2147483647 w 233"/>
                <a:gd name="T9" fmla="*/ 2147483647 h 530"/>
                <a:gd name="T10" fmla="*/ 2147483647 w 233"/>
                <a:gd name="T11" fmla="*/ 2147483647 h 530"/>
                <a:gd name="T12" fmla="*/ 2147483647 w 233"/>
                <a:gd name="T13" fmla="*/ 2147483647 h 530"/>
                <a:gd name="T14" fmla="*/ 2147483647 w 233"/>
                <a:gd name="T15" fmla="*/ 2147483647 h 530"/>
                <a:gd name="T16" fmla="*/ 2147483647 w 233"/>
                <a:gd name="T17" fmla="*/ 2147483647 h 530"/>
                <a:gd name="T18" fmla="*/ 2147483647 w 233"/>
                <a:gd name="T19" fmla="*/ 2147483647 h 530"/>
                <a:gd name="T20" fmla="*/ 2147483647 w 233"/>
                <a:gd name="T21" fmla="*/ 2147483647 h 530"/>
                <a:gd name="T22" fmla="*/ 2147483647 w 233"/>
                <a:gd name="T23" fmla="*/ 2147483647 h 530"/>
                <a:gd name="T24" fmla="*/ 2147483647 w 233"/>
                <a:gd name="T25" fmla="*/ 2147483647 h 530"/>
                <a:gd name="T26" fmla="*/ 2147483647 w 233"/>
                <a:gd name="T27" fmla="*/ 2147483647 h 530"/>
                <a:gd name="T28" fmla="*/ 2147483647 w 233"/>
                <a:gd name="T29" fmla="*/ 2147483647 h 530"/>
                <a:gd name="T30" fmla="*/ 2147483647 w 233"/>
                <a:gd name="T31" fmla="*/ 1658306544 h 530"/>
                <a:gd name="T32" fmla="*/ 2147483647 w 233"/>
                <a:gd name="T33" fmla="*/ 2147483647 h 530"/>
                <a:gd name="T34" fmla="*/ 2147483647 w 233"/>
                <a:gd name="T35" fmla="*/ 2147483647 h 530"/>
                <a:gd name="T36" fmla="*/ 2147483647 w 233"/>
                <a:gd name="T37" fmla="*/ 2147483647 h 530"/>
                <a:gd name="T38" fmla="*/ 2147483647 w 233"/>
                <a:gd name="T39" fmla="*/ 2147483647 h 530"/>
                <a:gd name="T40" fmla="*/ 2147483647 w 233"/>
                <a:gd name="T41" fmla="*/ 2147483647 h 530"/>
                <a:gd name="T42" fmla="*/ 2147483647 w 233"/>
                <a:gd name="T43" fmla="*/ 2147483647 h 530"/>
                <a:gd name="T44" fmla="*/ 2147483647 w 233"/>
                <a:gd name="T45" fmla="*/ 2147483647 h 530"/>
                <a:gd name="T46" fmla="*/ 2147483647 w 233"/>
                <a:gd name="T47" fmla="*/ 2147483647 h 530"/>
                <a:gd name="T48" fmla="*/ 2147483647 w 233"/>
                <a:gd name="T49" fmla="*/ 2147483647 h 530"/>
                <a:gd name="T50" fmla="*/ 2147483647 w 233"/>
                <a:gd name="T51" fmla="*/ 2147483647 h 530"/>
                <a:gd name="T52" fmla="*/ 2147483647 w 233"/>
                <a:gd name="T53" fmla="*/ 2147483647 h 530"/>
                <a:gd name="T54" fmla="*/ 2147483647 w 233"/>
                <a:gd name="T55" fmla="*/ 2147483647 h 530"/>
                <a:gd name="T56" fmla="*/ 0 w 233"/>
                <a:gd name="T57" fmla="*/ 2147483647 h 530"/>
                <a:gd name="T58" fmla="*/ 2133372709 w 233"/>
                <a:gd name="T59" fmla="*/ 2147483647 h 530"/>
                <a:gd name="T60" fmla="*/ 2147483647 w 233"/>
                <a:gd name="T61" fmla="*/ 2147483647 h 530"/>
                <a:gd name="T62" fmla="*/ 2147483647 w 233"/>
                <a:gd name="T63" fmla="*/ 2147483647 h 530"/>
                <a:gd name="T64" fmla="*/ 2133372709 w 233"/>
                <a:gd name="T65" fmla="*/ 2147483647 h 530"/>
                <a:gd name="T66" fmla="*/ 2147483647 w 233"/>
                <a:gd name="T67" fmla="*/ 2147483647 h 530"/>
                <a:gd name="T68" fmla="*/ 2147483647 w 233"/>
                <a:gd name="T69" fmla="*/ 2147483647 h 530"/>
                <a:gd name="T70" fmla="*/ 2147483647 w 233"/>
                <a:gd name="T71" fmla="*/ 2147483647 h 530"/>
                <a:gd name="T72" fmla="*/ 2147483647 w 233"/>
                <a:gd name="T73" fmla="*/ 2147483647 h 530"/>
                <a:gd name="T74" fmla="*/ 2147483647 w 233"/>
                <a:gd name="T75" fmla="*/ 2147483647 h 5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33"/>
                <a:gd name="T115" fmla="*/ 0 h 530"/>
                <a:gd name="T116" fmla="*/ 233 w 233"/>
                <a:gd name="T117" fmla="*/ 530 h 5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33" h="530">
                  <a:moveTo>
                    <a:pt x="35" y="525"/>
                  </a:moveTo>
                  <a:lnTo>
                    <a:pt x="53" y="530"/>
                  </a:lnTo>
                  <a:lnTo>
                    <a:pt x="70" y="530"/>
                  </a:lnTo>
                  <a:lnTo>
                    <a:pt x="85" y="522"/>
                  </a:lnTo>
                  <a:lnTo>
                    <a:pt x="95" y="507"/>
                  </a:lnTo>
                  <a:lnTo>
                    <a:pt x="103" y="489"/>
                  </a:lnTo>
                  <a:lnTo>
                    <a:pt x="108" y="474"/>
                  </a:lnTo>
                  <a:lnTo>
                    <a:pt x="113" y="462"/>
                  </a:lnTo>
                  <a:lnTo>
                    <a:pt x="120" y="447"/>
                  </a:lnTo>
                  <a:lnTo>
                    <a:pt x="136" y="427"/>
                  </a:lnTo>
                  <a:lnTo>
                    <a:pt x="156" y="394"/>
                  </a:lnTo>
                  <a:lnTo>
                    <a:pt x="176" y="356"/>
                  </a:lnTo>
                  <a:lnTo>
                    <a:pt x="191" y="324"/>
                  </a:lnTo>
                  <a:lnTo>
                    <a:pt x="203" y="294"/>
                  </a:lnTo>
                  <a:lnTo>
                    <a:pt x="216" y="269"/>
                  </a:lnTo>
                  <a:lnTo>
                    <a:pt x="223" y="246"/>
                  </a:lnTo>
                  <a:lnTo>
                    <a:pt x="223" y="226"/>
                  </a:lnTo>
                  <a:lnTo>
                    <a:pt x="221" y="208"/>
                  </a:lnTo>
                  <a:lnTo>
                    <a:pt x="223" y="188"/>
                  </a:lnTo>
                  <a:lnTo>
                    <a:pt x="226" y="171"/>
                  </a:lnTo>
                  <a:lnTo>
                    <a:pt x="231" y="158"/>
                  </a:lnTo>
                  <a:lnTo>
                    <a:pt x="233" y="148"/>
                  </a:lnTo>
                  <a:lnTo>
                    <a:pt x="233" y="136"/>
                  </a:lnTo>
                  <a:lnTo>
                    <a:pt x="228" y="126"/>
                  </a:lnTo>
                  <a:lnTo>
                    <a:pt x="218" y="113"/>
                  </a:lnTo>
                  <a:lnTo>
                    <a:pt x="211" y="103"/>
                  </a:lnTo>
                  <a:lnTo>
                    <a:pt x="198" y="88"/>
                  </a:lnTo>
                  <a:lnTo>
                    <a:pt x="181" y="68"/>
                  </a:lnTo>
                  <a:lnTo>
                    <a:pt x="163" y="48"/>
                  </a:lnTo>
                  <a:lnTo>
                    <a:pt x="148" y="28"/>
                  </a:lnTo>
                  <a:lnTo>
                    <a:pt x="133" y="13"/>
                  </a:lnTo>
                  <a:lnTo>
                    <a:pt x="120" y="3"/>
                  </a:lnTo>
                  <a:lnTo>
                    <a:pt x="115" y="0"/>
                  </a:lnTo>
                  <a:lnTo>
                    <a:pt x="108" y="28"/>
                  </a:lnTo>
                  <a:lnTo>
                    <a:pt x="113" y="65"/>
                  </a:lnTo>
                  <a:lnTo>
                    <a:pt x="123" y="106"/>
                  </a:lnTo>
                  <a:lnTo>
                    <a:pt x="133" y="141"/>
                  </a:lnTo>
                  <a:lnTo>
                    <a:pt x="131" y="161"/>
                  </a:lnTo>
                  <a:lnTo>
                    <a:pt x="120" y="186"/>
                  </a:lnTo>
                  <a:lnTo>
                    <a:pt x="108" y="213"/>
                  </a:lnTo>
                  <a:lnTo>
                    <a:pt x="100" y="234"/>
                  </a:lnTo>
                  <a:lnTo>
                    <a:pt x="95" y="246"/>
                  </a:lnTo>
                  <a:lnTo>
                    <a:pt x="90" y="254"/>
                  </a:lnTo>
                  <a:lnTo>
                    <a:pt x="83" y="254"/>
                  </a:lnTo>
                  <a:lnTo>
                    <a:pt x="75" y="244"/>
                  </a:lnTo>
                  <a:lnTo>
                    <a:pt x="70" y="231"/>
                  </a:lnTo>
                  <a:lnTo>
                    <a:pt x="63" y="218"/>
                  </a:lnTo>
                  <a:lnTo>
                    <a:pt x="58" y="206"/>
                  </a:lnTo>
                  <a:lnTo>
                    <a:pt x="55" y="191"/>
                  </a:lnTo>
                  <a:lnTo>
                    <a:pt x="53" y="173"/>
                  </a:lnTo>
                  <a:lnTo>
                    <a:pt x="43" y="153"/>
                  </a:lnTo>
                  <a:lnTo>
                    <a:pt x="30" y="136"/>
                  </a:lnTo>
                  <a:lnTo>
                    <a:pt x="18" y="133"/>
                  </a:lnTo>
                  <a:lnTo>
                    <a:pt x="13" y="146"/>
                  </a:lnTo>
                  <a:lnTo>
                    <a:pt x="8" y="166"/>
                  </a:lnTo>
                  <a:lnTo>
                    <a:pt x="5" y="191"/>
                  </a:lnTo>
                  <a:lnTo>
                    <a:pt x="3" y="208"/>
                  </a:lnTo>
                  <a:lnTo>
                    <a:pt x="0" y="221"/>
                  </a:lnTo>
                  <a:lnTo>
                    <a:pt x="0" y="236"/>
                  </a:lnTo>
                  <a:lnTo>
                    <a:pt x="3" y="254"/>
                  </a:lnTo>
                  <a:lnTo>
                    <a:pt x="5" y="266"/>
                  </a:lnTo>
                  <a:lnTo>
                    <a:pt x="8" y="281"/>
                  </a:lnTo>
                  <a:lnTo>
                    <a:pt x="8" y="304"/>
                  </a:lnTo>
                  <a:lnTo>
                    <a:pt x="5" y="326"/>
                  </a:lnTo>
                  <a:lnTo>
                    <a:pt x="3" y="344"/>
                  </a:lnTo>
                  <a:lnTo>
                    <a:pt x="3" y="359"/>
                  </a:lnTo>
                  <a:lnTo>
                    <a:pt x="5" y="377"/>
                  </a:lnTo>
                  <a:lnTo>
                    <a:pt x="10" y="397"/>
                  </a:lnTo>
                  <a:lnTo>
                    <a:pt x="15" y="419"/>
                  </a:lnTo>
                  <a:lnTo>
                    <a:pt x="18" y="439"/>
                  </a:lnTo>
                  <a:lnTo>
                    <a:pt x="18" y="457"/>
                  </a:lnTo>
                  <a:lnTo>
                    <a:pt x="15" y="469"/>
                  </a:lnTo>
                  <a:lnTo>
                    <a:pt x="15" y="479"/>
                  </a:lnTo>
                  <a:lnTo>
                    <a:pt x="15" y="489"/>
                  </a:lnTo>
                  <a:lnTo>
                    <a:pt x="15" y="502"/>
                  </a:lnTo>
                  <a:lnTo>
                    <a:pt x="23" y="515"/>
                  </a:lnTo>
                  <a:lnTo>
                    <a:pt x="35" y="52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54"/>
            <p:cNvSpPr>
              <a:spLocks/>
            </p:cNvSpPr>
            <p:nvPr/>
          </p:nvSpPr>
          <p:spPr bwMode="auto">
            <a:xfrm>
              <a:off x="6813550" y="1868488"/>
              <a:ext cx="55563" cy="52387"/>
            </a:xfrm>
            <a:custGeom>
              <a:avLst/>
              <a:gdLst>
                <a:gd name="T0" fmla="*/ 2147483647 w 62"/>
                <a:gd name="T1" fmla="*/ 1149895619 h 63"/>
                <a:gd name="T2" fmla="*/ 2147483647 w 62"/>
                <a:gd name="T3" fmla="*/ 0 h 63"/>
                <a:gd name="T4" fmla="*/ 2147483647 w 62"/>
                <a:gd name="T5" fmla="*/ 1149895619 h 63"/>
                <a:gd name="T6" fmla="*/ 2147483647 w 62"/>
                <a:gd name="T7" fmla="*/ 2147483647 h 63"/>
                <a:gd name="T8" fmla="*/ 1439216220 w 62"/>
                <a:gd name="T9" fmla="*/ 2147483647 h 63"/>
                <a:gd name="T10" fmla="*/ 0 w 62"/>
                <a:gd name="T11" fmla="*/ 2147483647 h 63"/>
                <a:gd name="T12" fmla="*/ 1439216220 w 62"/>
                <a:gd name="T13" fmla="*/ 2147483647 h 63"/>
                <a:gd name="T14" fmla="*/ 2147483647 w 62"/>
                <a:gd name="T15" fmla="*/ 2147483647 h 63"/>
                <a:gd name="T16" fmla="*/ 2147483647 w 62"/>
                <a:gd name="T17" fmla="*/ 2147483647 h 63"/>
                <a:gd name="T18" fmla="*/ 2147483647 w 62"/>
                <a:gd name="T19" fmla="*/ 2147483647 h 63"/>
                <a:gd name="T20" fmla="*/ 2147483647 w 62"/>
                <a:gd name="T21" fmla="*/ 2147483647 h 63"/>
                <a:gd name="T22" fmla="*/ 2147483647 w 62"/>
                <a:gd name="T23" fmla="*/ 2147483647 h 63"/>
                <a:gd name="T24" fmla="*/ 2147483647 w 62"/>
                <a:gd name="T25" fmla="*/ 2147483647 h 63"/>
                <a:gd name="T26" fmla="*/ 2147483647 w 62"/>
                <a:gd name="T27" fmla="*/ 2147483647 h 63"/>
                <a:gd name="T28" fmla="*/ 2147483647 w 62"/>
                <a:gd name="T29" fmla="*/ 2147483647 h 63"/>
                <a:gd name="T30" fmla="*/ 2147483647 w 62"/>
                <a:gd name="T31" fmla="*/ 2147483647 h 63"/>
                <a:gd name="T32" fmla="*/ 2147483647 w 62"/>
                <a:gd name="T33" fmla="*/ 114989561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45" y="2"/>
                  </a:moveTo>
                  <a:lnTo>
                    <a:pt x="32" y="0"/>
                  </a:lnTo>
                  <a:lnTo>
                    <a:pt x="20" y="2"/>
                  </a:lnTo>
                  <a:lnTo>
                    <a:pt x="10" y="7"/>
                  </a:lnTo>
                  <a:lnTo>
                    <a:pt x="2" y="17"/>
                  </a:lnTo>
                  <a:lnTo>
                    <a:pt x="0" y="30"/>
                  </a:lnTo>
                  <a:lnTo>
                    <a:pt x="2" y="42"/>
                  </a:lnTo>
                  <a:lnTo>
                    <a:pt x="7" y="53"/>
                  </a:lnTo>
                  <a:lnTo>
                    <a:pt x="17" y="60"/>
                  </a:lnTo>
                  <a:lnTo>
                    <a:pt x="30" y="63"/>
                  </a:lnTo>
                  <a:lnTo>
                    <a:pt x="42" y="60"/>
                  </a:lnTo>
                  <a:lnTo>
                    <a:pt x="52" y="55"/>
                  </a:lnTo>
                  <a:lnTo>
                    <a:pt x="60" y="45"/>
                  </a:lnTo>
                  <a:lnTo>
                    <a:pt x="62" y="32"/>
                  </a:lnTo>
                  <a:lnTo>
                    <a:pt x="60" y="20"/>
                  </a:lnTo>
                  <a:lnTo>
                    <a:pt x="55" y="10"/>
                  </a:lnTo>
                  <a:lnTo>
                    <a:pt x="45" y="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Freeform 55"/>
            <p:cNvSpPr>
              <a:spLocks/>
            </p:cNvSpPr>
            <p:nvPr/>
          </p:nvSpPr>
          <p:spPr bwMode="auto">
            <a:xfrm>
              <a:off x="6783388" y="1481138"/>
              <a:ext cx="228600" cy="465137"/>
            </a:xfrm>
            <a:custGeom>
              <a:avLst/>
              <a:gdLst>
                <a:gd name="T0" fmla="*/ 2147483647 w 251"/>
                <a:gd name="T1" fmla="*/ 2147483647 h 564"/>
                <a:gd name="T2" fmla="*/ 2147483647 w 251"/>
                <a:gd name="T3" fmla="*/ 2147483647 h 564"/>
                <a:gd name="T4" fmla="*/ 2147483647 w 251"/>
                <a:gd name="T5" fmla="*/ 2147483647 h 564"/>
                <a:gd name="T6" fmla="*/ 2147483647 w 251"/>
                <a:gd name="T7" fmla="*/ 2147483647 h 564"/>
                <a:gd name="T8" fmla="*/ 2147483647 w 251"/>
                <a:gd name="T9" fmla="*/ 2147483647 h 564"/>
                <a:gd name="T10" fmla="*/ 2147483647 w 251"/>
                <a:gd name="T11" fmla="*/ 2147483647 h 564"/>
                <a:gd name="T12" fmla="*/ 2147483647 w 251"/>
                <a:gd name="T13" fmla="*/ 2147483647 h 564"/>
                <a:gd name="T14" fmla="*/ 2147483647 w 251"/>
                <a:gd name="T15" fmla="*/ 2147483647 h 564"/>
                <a:gd name="T16" fmla="*/ 2147483647 w 251"/>
                <a:gd name="T17" fmla="*/ 2147483647 h 564"/>
                <a:gd name="T18" fmla="*/ 2147483647 w 251"/>
                <a:gd name="T19" fmla="*/ 2147483647 h 564"/>
                <a:gd name="T20" fmla="*/ 2147483647 w 251"/>
                <a:gd name="T21" fmla="*/ 2147483647 h 564"/>
                <a:gd name="T22" fmla="*/ 2147483647 w 251"/>
                <a:gd name="T23" fmla="*/ 2147483647 h 564"/>
                <a:gd name="T24" fmla="*/ 2147483647 w 251"/>
                <a:gd name="T25" fmla="*/ 2147483647 h 564"/>
                <a:gd name="T26" fmla="*/ 2147483647 w 251"/>
                <a:gd name="T27" fmla="*/ 2147483647 h 564"/>
                <a:gd name="T28" fmla="*/ 2147483647 w 251"/>
                <a:gd name="T29" fmla="*/ 2147483647 h 564"/>
                <a:gd name="T30" fmla="*/ 2147483647 w 251"/>
                <a:gd name="T31" fmla="*/ 2147483647 h 564"/>
                <a:gd name="T32" fmla="*/ 2147483647 w 251"/>
                <a:gd name="T33" fmla="*/ 0 h 564"/>
                <a:gd name="T34" fmla="*/ 2147483647 w 251"/>
                <a:gd name="T35" fmla="*/ 2147483647 h 564"/>
                <a:gd name="T36" fmla="*/ 2147483647 w 251"/>
                <a:gd name="T37" fmla="*/ 2147483647 h 564"/>
                <a:gd name="T38" fmla="*/ 2147483647 w 251"/>
                <a:gd name="T39" fmla="*/ 2147483647 h 564"/>
                <a:gd name="T40" fmla="*/ 2147483647 w 251"/>
                <a:gd name="T41" fmla="*/ 2147483647 h 564"/>
                <a:gd name="T42" fmla="*/ 2147483647 w 251"/>
                <a:gd name="T43" fmla="*/ 2147483647 h 564"/>
                <a:gd name="T44" fmla="*/ 2147483647 w 251"/>
                <a:gd name="T45" fmla="*/ 2147483647 h 564"/>
                <a:gd name="T46" fmla="*/ 2147483647 w 251"/>
                <a:gd name="T47" fmla="*/ 2147483647 h 564"/>
                <a:gd name="T48" fmla="*/ 2147483647 w 251"/>
                <a:gd name="T49" fmla="*/ 2147483647 h 564"/>
                <a:gd name="T50" fmla="*/ 2147483647 w 251"/>
                <a:gd name="T51" fmla="*/ 2147483647 h 564"/>
                <a:gd name="T52" fmla="*/ 2147483647 w 251"/>
                <a:gd name="T53" fmla="*/ 2147483647 h 564"/>
                <a:gd name="T54" fmla="*/ 2147483647 w 251"/>
                <a:gd name="T55" fmla="*/ 2147483647 h 564"/>
                <a:gd name="T56" fmla="*/ 2147483647 w 251"/>
                <a:gd name="T57" fmla="*/ 2147483647 h 564"/>
                <a:gd name="T58" fmla="*/ 0 w 251"/>
                <a:gd name="T59" fmla="*/ 2147483647 h 564"/>
                <a:gd name="T60" fmla="*/ 0 w 251"/>
                <a:gd name="T61" fmla="*/ 2147483647 h 564"/>
                <a:gd name="T62" fmla="*/ 2147483647 w 251"/>
                <a:gd name="T63" fmla="*/ 2147483647 h 564"/>
                <a:gd name="T64" fmla="*/ 2147483647 w 251"/>
                <a:gd name="T65" fmla="*/ 2147483647 h 564"/>
                <a:gd name="T66" fmla="*/ 0 w 251"/>
                <a:gd name="T67" fmla="*/ 2147483647 h 564"/>
                <a:gd name="T68" fmla="*/ 2147483647 w 251"/>
                <a:gd name="T69" fmla="*/ 2147483647 h 564"/>
                <a:gd name="T70" fmla="*/ 2147483647 w 251"/>
                <a:gd name="T71" fmla="*/ 2147483647 h 564"/>
                <a:gd name="T72" fmla="*/ 2147483647 w 251"/>
                <a:gd name="T73" fmla="*/ 2147483647 h 564"/>
                <a:gd name="T74" fmla="*/ 2147483647 w 251"/>
                <a:gd name="T75" fmla="*/ 2147483647 h 564"/>
                <a:gd name="T76" fmla="*/ 2147483647 w 251"/>
                <a:gd name="T77" fmla="*/ 2147483647 h 564"/>
                <a:gd name="T78" fmla="*/ 2147483647 w 251"/>
                <a:gd name="T79" fmla="*/ 2147483647 h 564"/>
                <a:gd name="T80" fmla="*/ 2147483647 w 251"/>
                <a:gd name="T81" fmla="*/ 2147483647 h 564"/>
                <a:gd name="T82" fmla="*/ 2147483647 w 251"/>
                <a:gd name="T83" fmla="*/ 2147483647 h 5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1"/>
                <a:gd name="T127" fmla="*/ 0 h 564"/>
                <a:gd name="T128" fmla="*/ 251 w 251"/>
                <a:gd name="T129" fmla="*/ 564 h 56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1" h="564">
                  <a:moveTo>
                    <a:pt x="40" y="559"/>
                  </a:moveTo>
                  <a:lnTo>
                    <a:pt x="60" y="564"/>
                  </a:lnTo>
                  <a:lnTo>
                    <a:pt x="78" y="564"/>
                  </a:lnTo>
                  <a:lnTo>
                    <a:pt x="93" y="559"/>
                  </a:lnTo>
                  <a:lnTo>
                    <a:pt x="103" y="549"/>
                  </a:lnTo>
                  <a:lnTo>
                    <a:pt x="110" y="532"/>
                  </a:lnTo>
                  <a:lnTo>
                    <a:pt x="125" y="511"/>
                  </a:lnTo>
                  <a:lnTo>
                    <a:pt x="141" y="489"/>
                  </a:lnTo>
                  <a:lnTo>
                    <a:pt x="153" y="469"/>
                  </a:lnTo>
                  <a:lnTo>
                    <a:pt x="166" y="446"/>
                  </a:lnTo>
                  <a:lnTo>
                    <a:pt x="181" y="416"/>
                  </a:lnTo>
                  <a:lnTo>
                    <a:pt x="196" y="384"/>
                  </a:lnTo>
                  <a:lnTo>
                    <a:pt x="208" y="356"/>
                  </a:lnTo>
                  <a:lnTo>
                    <a:pt x="216" y="331"/>
                  </a:lnTo>
                  <a:lnTo>
                    <a:pt x="223" y="303"/>
                  </a:lnTo>
                  <a:lnTo>
                    <a:pt x="228" y="278"/>
                  </a:lnTo>
                  <a:lnTo>
                    <a:pt x="241" y="258"/>
                  </a:lnTo>
                  <a:lnTo>
                    <a:pt x="251" y="241"/>
                  </a:lnTo>
                  <a:lnTo>
                    <a:pt x="251" y="223"/>
                  </a:lnTo>
                  <a:lnTo>
                    <a:pt x="246" y="208"/>
                  </a:lnTo>
                  <a:lnTo>
                    <a:pt x="243" y="195"/>
                  </a:lnTo>
                  <a:lnTo>
                    <a:pt x="243" y="183"/>
                  </a:lnTo>
                  <a:lnTo>
                    <a:pt x="246" y="165"/>
                  </a:lnTo>
                  <a:lnTo>
                    <a:pt x="246" y="145"/>
                  </a:lnTo>
                  <a:lnTo>
                    <a:pt x="241" y="128"/>
                  </a:lnTo>
                  <a:lnTo>
                    <a:pt x="236" y="110"/>
                  </a:lnTo>
                  <a:lnTo>
                    <a:pt x="228" y="87"/>
                  </a:lnTo>
                  <a:lnTo>
                    <a:pt x="218" y="67"/>
                  </a:lnTo>
                  <a:lnTo>
                    <a:pt x="203" y="55"/>
                  </a:lnTo>
                  <a:lnTo>
                    <a:pt x="188" y="42"/>
                  </a:lnTo>
                  <a:lnTo>
                    <a:pt x="176" y="27"/>
                  </a:lnTo>
                  <a:lnTo>
                    <a:pt x="161" y="12"/>
                  </a:lnTo>
                  <a:lnTo>
                    <a:pt x="146" y="2"/>
                  </a:lnTo>
                  <a:lnTo>
                    <a:pt x="128" y="0"/>
                  </a:lnTo>
                  <a:lnTo>
                    <a:pt x="115" y="2"/>
                  </a:lnTo>
                  <a:lnTo>
                    <a:pt x="110" y="10"/>
                  </a:lnTo>
                  <a:lnTo>
                    <a:pt x="108" y="25"/>
                  </a:lnTo>
                  <a:lnTo>
                    <a:pt x="110" y="52"/>
                  </a:lnTo>
                  <a:lnTo>
                    <a:pt x="118" y="85"/>
                  </a:lnTo>
                  <a:lnTo>
                    <a:pt x="123" y="120"/>
                  </a:lnTo>
                  <a:lnTo>
                    <a:pt x="128" y="145"/>
                  </a:lnTo>
                  <a:lnTo>
                    <a:pt x="118" y="183"/>
                  </a:lnTo>
                  <a:lnTo>
                    <a:pt x="108" y="215"/>
                  </a:lnTo>
                  <a:lnTo>
                    <a:pt x="98" y="238"/>
                  </a:lnTo>
                  <a:lnTo>
                    <a:pt x="90" y="243"/>
                  </a:lnTo>
                  <a:lnTo>
                    <a:pt x="83" y="235"/>
                  </a:lnTo>
                  <a:lnTo>
                    <a:pt x="78" y="228"/>
                  </a:lnTo>
                  <a:lnTo>
                    <a:pt x="73" y="218"/>
                  </a:lnTo>
                  <a:lnTo>
                    <a:pt x="70" y="208"/>
                  </a:lnTo>
                  <a:lnTo>
                    <a:pt x="68" y="190"/>
                  </a:lnTo>
                  <a:lnTo>
                    <a:pt x="60" y="165"/>
                  </a:lnTo>
                  <a:lnTo>
                    <a:pt x="48" y="143"/>
                  </a:lnTo>
                  <a:lnTo>
                    <a:pt x="25" y="133"/>
                  </a:lnTo>
                  <a:lnTo>
                    <a:pt x="20" y="135"/>
                  </a:lnTo>
                  <a:lnTo>
                    <a:pt x="15" y="138"/>
                  </a:lnTo>
                  <a:lnTo>
                    <a:pt x="13" y="145"/>
                  </a:lnTo>
                  <a:lnTo>
                    <a:pt x="10" y="158"/>
                  </a:lnTo>
                  <a:lnTo>
                    <a:pt x="5" y="175"/>
                  </a:lnTo>
                  <a:lnTo>
                    <a:pt x="3" y="198"/>
                  </a:lnTo>
                  <a:lnTo>
                    <a:pt x="0" y="218"/>
                  </a:lnTo>
                  <a:lnTo>
                    <a:pt x="0" y="233"/>
                  </a:lnTo>
                  <a:lnTo>
                    <a:pt x="0" y="246"/>
                  </a:lnTo>
                  <a:lnTo>
                    <a:pt x="3" y="266"/>
                  </a:lnTo>
                  <a:lnTo>
                    <a:pt x="5" y="283"/>
                  </a:lnTo>
                  <a:lnTo>
                    <a:pt x="5" y="296"/>
                  </a:lnTo>
                  <a:lnTo>
                    <a:pt x="3" y="311"/>
                  </a:lnTo>
                  <a:lnTo>
                    <a:pt x="3" y="338"/>
                  </a:lnTo>
                  <a:lnTo>
                    <a:pt x="0" y="366"/>
                  </a:lnTo>
                  <a:lnTo>
                    <a:pt x="5" y="386"/>
                  </a:lnTo>
                  <a:lnTo>
                    <a:pt x="3" y="396"/>
                  </a:lnTo>
                  <a:lnTo>
                    <a:pt x="3" y="406"/>
                  </a:lnTo>
                  <a:lnTo>
                    <a:pt x="5" y="416"/>
                  </a:lnTo>
                  <a:lnTo>
                    <a:pt x="13" y="424"/>
                  </a:lnTo>
                  <a:lnTo>
                    <a:pt x="18" y="434"/>
                  </a:lnTo>
                  <a:lnTo>
                    <a:pt x="20" y="444"/>
                  </a:lnTo>
                  <a:lnTo>
                    <a:pt x="18" y="456"/>
                  </a:lnTo>
                  <a:lnTo>
                    <a:pt x="15" y="464"/>
                  </a:lnTo>
                  <a:lnTo>
                    <a:pt x="10" y="471"/>
                  </a:lnTo>
                  <a:lnTo>
                    <a:pt x="5" y="481"/>
                  </a:lnTo>
                  <a:lnTo>
                    <a:pt x="3" y="491"/>
                  </a:lnTo>
                  <a:lnTo>
                    <a:pt x="0" y="504"/>
                  </a:lnTo>
                  <a:lnTo>
                    <a:pt x="3" y="519"/>
                  </a:lnTo>
                  <a:lnTo>
                    <a:pt x="10" y="534"/>
                  </a:lnTo>
                  <a:lnTo>
                    <a:pt x="23" y="549"/>
                  </a:lnTo>
                  <a:lnTo>
                    <a:pt x="40" y="559"/>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 name="Freeform 56"/>
            <p:cNvSpPr>
              <a:spLocks/>
            </p:cNvSpPr>
            <p:nvPr/>
          </p:nvSpPr>
          <p:spPr bwMode="auto">
            <a:xfrm>
              <a:off x="6813550" y="1868488"/>
              <a:ext cx="55563" cy="52387"/>
            </a:xfrm>
            <a:custGeom>
              <a:avLst/>
              <a:gdLst>
                <a:gd name="T0" fmla="*/ 2147483647 w 62"/>
                <a:gd name="T1" fmla="*/ 2147483647 h 63"/>
                <a:gd name="T2" fmla="*/ 2147483647 w 62"/>
                <a:gd name="T3" fmla="*/ 2147483647 h 63"/>
                <a:gd name="T4" fmla="*/ 2147483647 w 62"/>
                <a:gd name="T5" fmla="*/ 2147483647 h 63"/>
                <a:gd name="T6" fmla="*/ 2147483647 w 62"/>
                <a:gd name="T7" fmla="*/ 2147483647 h 63"/>
                <a:gd name="T8" fmla="*/ 2147483647 w 62"/>
                <a:gd name="T9" fmla="*/ 2147483647 h 63"/>
                <a:gd name="T10" fmla="*/ 2147483647 w 62"/>
                <a:gd name="T11" fmla="*/ 0 h 63"/>
                <a:gd name="T12" fmla="*/ 2147483647 w 62"/>
                <a:gd name="T13" fmla="*/ 0 h 63"/>
                <a:gd name="T14" fmla="*/ 2147483647 w 62"/>
                <a:gd name="T15" fmla="*/ 1149895619 h 63"/>
                <a:gd name="T16" fmla="*/ 2147483647 w 62"/>
                <a:gd name="T17" fmla="*/ 2147483647 h 63"/>
                <a:gd name="T18" fmla="*/ 0 w 62"/>
                <a:gd name="T19" fmla="*/ 2147483647 h 63"/>
                <a:gd name="T20" fmla="*/ 0 w 62"/>
                <a:gd name="T21" fmla="*/ 2147483647 h 63"/>
                <a:gd name="T22" fmla="*/ 1439216220 w 62"/>
                <a:gd name="T23" fmla="*/ 2147483647 h 63"/>
                <a:gd name="T24" fmla="*/ 2147483647 w 62"/>
                <a:gd name="T25" fmla="*/ 2147483647 h 63"/>
                <a:gd name="T26" fmla="*/ 2147483647 w 62"/>
                <a:gd name="T27" fmla="*/ 2147483647 h 63"/>
                <a:gd name="T28" fmla="*/ 2147483647 w 62"/>
                <a:gd name="T29" fmla="*/ 2147483647 h 63"/>
                <a:gd name="T30" fmla="*/ 2147483647 w 62"/>
                <a:gd name="T31" fmla="*/ 2147483647 h 63"/>
                <a:gd name="T32" fmla="*/ 2147483647 w 62"/>
                <a:gd name="T33" fmla="*/ 2147483647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55" y="53"/>
                  </a:moveTo>
                  <a:lnTo>
                    <a:pt x="60" y="42"/>
                  </a:lnTo>
                  <a:lnTo>
                    <a:pt x="62" y="30"/>
                  </a:lnTo>
                  <a:lnTo>
                    <a:pt x="60" y="17"/>
                  </a:lnTo>
                  <a:lnTo>
                    <a:pt x="52" y="7"/>
                  </a:lnTo>
                  <a:lnTo>
                    <a:pt x="40" y="0"/>
                  </a:lnTo>
                  <a:lnTo>
                    <a:pt x="27" y="0"/>
                  </a:lnTo>
                  <a:lnTo>
                    <a:pt x="17" y="2"/>
                  </a:lnTo>
                  <a:lnTo>
                    <a:pt x="7" y="10"/>
                  </a:lnTo>
                  <a:lnTo>
                    <a:pt x="0" y="20"/>
                  </a:lnTo>
                  <a:lnTo>
                    <a:pt x="0" y="32"/>
                  </a:lnTo>
                  <a:lnTo>
                    <a:pt x="2" y="45"/>
                  </a:lnTo>
                  <a:lnTo>
                    <a:pt x="10" y="55"/>
                  </a:lnTo>
                  <a:lnTo>
                    <a:pt x="20" y="63"/>
                  </a:lnTo>
                  <a:lnTo>
                    <a:pt x="32" y="63"/>
                  </a:lnTo>
                  <a:lnTo>
                    <a:pt x="45" y="60"/>
                  </a:lnTo>
                  <a:lnTo>
                    <a:pt x="55" y="53"/>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57"/>
            <p:cNvSpPr>
              <a:spLocks/>
            </p:cNvSpPr>
            <p:nvPr/>
          </p:nvSpPr>
          <p:spPr bwMode="auto">
            <a:xfrm>
              <a:off x="6096000" y="1554163"/>
              <a:ext cx="795338" cy="2116137"/>
            </a:xfrm>
            <a:custGeom>
              <a:avLst/>
              <a:gdLst>
                <a:gd name="T0" fmla="*/ 0 w 964"/>
                <a:gd name="T1" fmla="*/ 2147483647 h 2454"/>
                <a:gd name="T2" fmla="*/ 2147483647 w 964"/>
                <a:gd name="T3" fmla="*/ 2147483647 h 2454"/>
                <a:gd name="T4" fmla="*/ 2147483647 w 964"/>
                <a:gd name="T5" fmla="*/ 2147483647 h 2454"/>
                <a:gd name="T6" fmla="*/ 2147483647 w 964"/>
                <a:gd name="T7" fmla="*/ 2147483647 h 2454"/>
                <a:gd name="T8" fmla="*/ 2147483647 w 964"/>
                <a:gd name="T9" fmla="*/ 0 h 2454"/>
                <a:gd name="T10" fmla="*/ 2147483647 w 964"/>
                <a:gd name="T11" fmla="*/ 2147483647 h 2454"/>
                <a:gd name="T12" fmla="*/ 2147483647 w 964"/>
                <a:gd name="T13" fmla="*/ 2147483647 h 2454"/>
                <a:gd name="T14" fmla="*/ 2147483647 w 964"/>
                <a:gd name="T15" fmla="*/ 2147483647 h 2454"/>
                <a:gd name="T16" fmla="*/ 2147483647 w 964"/>
                <a:gd name="T17" fmla="*/ 2147483647 h 2454"/>
                <a:gd name="T18" fmla="*/ 2147483647 w 964"/>
                <a:gd name="T19" fmla="*/ 2147483647 h 2454"/>
                <a:gd name="T20" fmla="*/ 2147483647 w 964"/>
                <a:gd name="T21" fmla="*/ 2147483647 h 2454"/>
                <a:gd name="T22" fmla="*/ 2147483647 w 964"/>
                <a:gd name="T23" fmla="*/ 2147483647 h 2454"/>
                <a:gd name="T24" fmla="*/ 2147483647 w 964"/>
                <a:gd name="T25" fmla="*/ 2147483647 h 2454"/>
                <a:gd name="T26" fmla="*/ 2147483647 w 964"/>
                <a:gd name="T27" fmla="*/ 2147483647 h 2454"/>
                <a:gd name="T28" fmla="*/ 2147483647 w 964"/>
                <a:gd name="T29" fmla="*/ 2147483647 h 2454"/>
                <a:gd name="T30" fmla="*/ 2147483647 w 964"/>
                <a:gd name="T31" fmla="*/ 2147483647 h 2454"/>
                <a:gd name="T32" fmla="*/ 2147483647 w 964"/>
                <a:gd name="T33" fmla="*/ 2147483647 h 2454"/>
                <a:gd name="T34" fmla="*/ 2147483647 w 964"/>
                <a:gd name="T35" fmla="*/ 2147483647 h 2454"/>
                <a:gd name="T36" fmla="*/ 2147483647 w 964"/>
                <a:gd name="T37" fmla="*/ 2147483647 h 2454"/>
                <a:gd name="T38" fmla="*/ 2147483647 w 964"/>
                <a:gd name="T39" fmla="*/ 2147483647 h 2454"/>
                <a:gd name="T40" fmla="*/ 2147483647 w 964"/>
                <a:gd name="T41" fmla="*/ 2147483647 h 2454"/>
                <a:gd name="T42" fmla="*/ 2147483647 w 964"/>
                <a:gd name="T43" fmla="*/ 2147483647 h 2454"/>
                <a:gd name="T44" fmla="*/ 2147483647 w 964"/>
                <a:gd name="T45" fmla="*/ 2147483647 h 2454"/>
                <a:gd name="T46" fmla="*/ 2147483647 w 964"/>
                <a:gd name="T47" fmla="*/ 2147483647 h 2454"/>
                <a:gd name="T48" fmla="*/ 2147483647 w 964"/>
                <a:gd name="T49" fmla="*/ 2147483647 h 2454"/>
                <a:gd name="T50" fmla="*/ 2147483647 w 964"/>
                <a:gd name="T51" fmla="*/ 2147483647 h 2454"/>
                <a:gd name="T52" fmla="*/ 2147483647 w 964"/>
                <a:gd name="T53" fmla="*/ 2147483647 h 2454"/>
                <a:gd name="T54" fmla="*/ 2147483647 w 964"/>
                <a:gd name="T55" fmla="*/ 2147483647 h 2454"/>
                <a:gd name="T56" fmla="*/ 2147483647 w 964"/>
                <a:gd name="T57" fmla="*/ 2147483647 h 2454"/>
                <a:gd name="T58" fmla="*/ 2147483647 w 964"/>
                <a:gd name="T59" fmla="*/ 2147483647 h 2454"/>
                <a:gd name="T60" fmla="*/ 2147483647 w 964"/>
                <a:gd name="T61" fmla="*/ 2147483647 h 2454"/>
                <a:gd name="T62" fmla="*/ 2147483647 w 964"/>
                <a:gd name="T63" fmla="*/ 2147483647 h 2454"/>
                <a:gd name="T64" fmla="*/ 2147483647 w 964"/>
                <a:gd name="T65" fmla="*/ 2147483647 h 2454"/>
                <a:gd name="T66" fmla="*/ 2147483647 w 964"/>
                <a:gd name="T67" fmla="*/ 2147483647 h 2454"/>
                <a:gd name="T68" fmla="*/ 0 w 964"/>
                <a:gd name="T69" fmla="*/ 2147483647 h 24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64"/>
                <a:gd name="T106" fmla="*/ 0 h 2454"/>
                <a:gd name="T107" fmla="*/ 964 w 964"/>
                <a:gd name="T108" fmla="*/ 2454 h 24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64" h="2454">
                  <a:moveTo>
                    <a:pt x="0" y="182"/>
                  </a:moveTo>
                  <a:cubicBezTo>
                    <a:pt x="12" y="158"/>
                    <a:pt x="18" y="128"/>
                    <a:pt x="37" y="109"/>
                  </a:cubicBezTo>
                  <a:cubicBezTo>
                    <a:pt x="50" y="96"/>
                    <a:pt x="78" y="105"/>
                    <a:pt x="91" y="91"/>
                  </a:cubicBezTo>
                  <a:cubicBezTo>
                    <a:pt x="105" y="77"/>
                    <a:pt x="97" y="51"/>
                    <a:pt x="109" y="36"/>
                  </a:cubicBezTo>
                  <a:cubicBezTo>
                    <a:pt x="123" y="19"/>
                    <a:pt x="146" y="12"/>
                    <a:pt x="164" y="0"/>
                  </a:cubicBezTo>
                  <a:cubicBezTo>
                    <a:pt x="182" y="6"/>
                    <a:pt x="202" y="9"/>
                    <a:pt x="219" y="18"/>
                  </a:cubicBezTo>
                  <a:cubicBezTo>
                    <a:pt x="238" y="28"/>
                    <a:pt x="252" y="48"/>
                    <a:pt x="273" y="55"/>
                  </a:cubicBezTo>
                  <a:cubicBezTo>
                    <a:pt x="308" y="67"/>
                    <a:pt x="346" y="67"/>
                    <a:pt x="382" y="73"/>
                  </a:cubicBezTo>
                  <a:cubicBezTo>
                    <a:pt x="439" y="128"/>
                    <a:pt x="525" y="157"/>
                    <a:pt x="600" y="182"/>
                  </a:cubicBezTo>
                  <a:cubicBezTo>
                    <a:pt x="637" y="236"/>
                    <a:pt x="655" y="290"/>
                    <a:pt x="691" y="345"/>
                  </a:cubicBezTo>
                  <a:cubicBezTo>
                    <a:pt x="720" y="433"/>
                    <a:pt x="749" y="522"/>
                    <a:pt x="800" y="600"/>
                  </a:cubicBezTo>
                  <a:cubicBezTo>
                    <a:pt x="806" y="624"/>
                    <a:pt x="808" y="650"/>
                    <a:pt x="818" y="673"/>
                  </a:cubicBezTo>
                  <a:cubicBezTo>
                    <a:pt x="827" y="693"/>
                    <a:pt x="853" y="705"/>
                    <a:pt x="855" y="727"/>
                  </a:cubicBezTo>
                  <a:cubicBezTo>
                    <a:pt x="912" y="1461"/>
                    <a:pt x="748" y="1195"/>
                    <a:pt x="909" y="1436"/>
                  </a:cubicBezTo>
                  <a:cubicBezTo>
                    <a:pt x="903" y="1472"/>
                    <a:pt x="901" y="1509"/>
                    <a:pt x="891" y="1545"/>
                  </a:cubicBezTo>
                  <a:cubicBezTo>
                    <a:pt x="882" y="1576"/>
                    <a:pt x="858" y="1604"/>
                    <a:pt x="855" y="1636"/>
                  </a:cubicBezTo>
                  <a:cubicBezTo>
                    <a:pt x="847" y="1728"/>
                    <a:pt x="894" y="1818"/>
                    <a:pt x="909" y="1909"/>
                  </a:cubicBezTo>
                  <a:cubicBezTo>
                    <a:pt x="943" y="2114"/>
                    <a:pt x="892" y="2020"/>
                    <a:pt x="964" y="2127"/>
                  </a:cubicBezTo>
                  <a:cubicBezTo>
                    <a:pt x="958" y="2163"/>
                    <a:pt x="946" y="2199"/>
                    <a:pt x="946" y="2236"/>
                  </a:cubicBezTo>
                  <a:cubicBezTo>
                    <a:pt x="946" y="2261"/>
                    <a:pt x="964" y="2284"/>
                    <a:pt x="964" y="2309"/>
                  </a:cubicBezTo>
                  <a:cubicBezTo>
                    <a:pt x="964" y="2358"/>
                    <a:pt x="952" y="2406"/>
                    <a:pt x="946" y="2454"/>
                  </a:cubicBezTo>
                  <a:cubicBezTo>
                    <a:pt x="855" y="2448"/>
                    <a:pt x="763" y="2451"/>
                    <a:pt x="673" y="2436"/>
                  </a:cubicBezTo>
                  <a:cubicBezTo>
                    <a:pt x="651" y="2432"/>
                    <a:pt x="639" y="2406"/>
                    <a:pt x="618" y="2400"/>
                  </a:cubicBezTo>
                  <a:cubicBezTo>
                    <a:pt x="571" y="2387"/>
                    <a:pt x="521" y="2388"/>
                    <a:pt x="473" y="2382"/>
                  </a:cubicBezTo>
                  <a:cubicBezTo>
                    <a:pt x="397" y="2330"/>
                    <a:pt x="388" y="2324"/>
                    <a:pt x="419" y="2236"/>
                  </a:cubicBezTo>
                  <a:cubicBezTo>
                    <a:pt x="369" y="2093"/>
                    <a:pt x="438" y="2277"/>
                    <a:pt x="364" y="2127"/>
                  </a:cubicBezTo>
                  <a:cubicBezTo>
                    <a:pt x="293" y="1984"/>
                    <a:pt x="410" y="2169"/>
                    <a:pt x="309" y="2018"/>
                  </a:cubicBezTo>
                  <a:cubicBezTo>
                    <a:pt x="266" y="1889"/>
                    <a:pt x="309" y="2050"/>
                    <a:pt x="309" y="1891"/>
                  </a:cubicBezTo>
                  <a:cubicBezTo>
                    <a:pt x="309" y="1872"/>
                    <a:pt x="296" y="1855"/>
                    <a:pt x="291" y="1836"/>
                  </a:cubicBezTo>
                  <a:cubicBezTo>
                    <a:pt x="278" y="1788"/>
                    <a:pt x="265" y="1740"/>
                    <a:pt x="255" y="1691"/>
                  </a:cubicBezTo>
                  <a:cubicBezTo>
                    <a:pt x="224" y="1537"/>
                    <a:pt x="271" y="1598"/>
                    <a:pt x="200" y="1527"/>
                  </a:cubicBezTo>
                  <a:cubicBezTo>
                    <a:pt x="152" y="1384"/>
                    <a:pt x="200" y="1563"/>
                    <a:pt x="200" y="1418"/>
                  </a:cubicBezTo>
                  <a:cubicBezTo>
                    <a:pt x="200" y="1345"/>
                    <a:pt x="196" y="1272"/>
                    <a:pt x="182" y="1200"/>
                  </a:cubicBezTo>
                  <a:cubicBezTo>
                    <a:pt x="158" y="1075"/>
                    <a:pt x="85" y="886"/>
                    <a:pt x="37" y="764"/>
                  </a:cubicBezTo>
                  <a:cubicBezTo>
                    <a:pt x="10" y="412"/>
                    <a:pt x="23" y="606"/>
                    <a:pt x="0" y="182"/>
                  </a:cubicBezTo>
                  <a:close/>
                </a:path>
              </a:pathLst>
            </a:custGeom>
            <a:solidFill>
              <a:srgbClr val="9933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49" name="Freeform 58"/>
            <p:cNvSpPr>
              <a:spLocks/>
            </p:cNvSpPr>
            <p:nvPr/>
          </p:nvSpPr>
          <p:spPr bwMode="auto">
            <a:xfrm>
              <a:off x="6273800" y="1633538"/>
              <a:ext cx="606425" cy="793750"/>
            </a:xfrm>
            <a:custGeom>
              <a:avLst/>
              <a:gdLst>
                <a:gd name="T0" fmla="*/ 2147483647 w 666"/>
                <a:gd name="T1" fmla="*/ 2147483647 h 964"/>
                <a:gd name="T2" fmla="*/ 2147483647 w 666"/>
                <a:gd name="T3" fmla="*/ 2147483647 h 964"/>
                <a:gd name="T4" fmla="*/ 2147483647 w 666"/>
                <a:gd name="T5" fmla="*/ 2147483647 h 964"/>
                <a:gd name="T6" fmla="*/ 2147483647 w 666"/>
                <a:gd name="T7" fmla="*/ 2147483647 h 964"/>
                <a:gd name="T8" fmla="*/ 2147483647 w 666"/>
                <a:gd name="T9" fmla="*/ 2147483647 h 964"/>
                <a:gd name="T10" fmla="*/ 2147483647 w 666"/>
                <a:gd name="T11" fmla="*/ 2147483647 h 964"/>
                <a:gd name="T12" fmla="*/ 2147483647 w 666"/>
                <a:gd name="T13" fmla="*/ 2147483647 h 964"/>
                <a:gd name="T14" fmla="*/ 2147483647 w 666"/>
                <a:gd name="T15" fmla="*/ 2147483647 h 964"/>
                <a:gd name="T16" fmla="*/ 2147483647 w 666"/>
                <a:gd name="T17" fmla="*/ 2147483647 h 964"/>
                <a:gd name="T18" fmla="*/ 2147483647 w 666"/>
                <a:gd name="T19" fmla="*/ 2147483647 h 964"/>
                <a:gd name="T20" fmla="*/ 2147483647 w 666"/>
                <a:gd name="T21" fmla="*/ 2147483647 h 964"/>
                <a:gd name="T22" fmla="*/ 2147483647 w 666"/>
                <a:gd name="T23" fmla="*/ 2147483647 h 964"/>
                <a:gd name="T24" fmla="*/ 2147483647 w 666"/>
                <a:gd name="T25" fmla="*/ 2147483647 h 964"/>
                <a:gd name="T26" fmla="*/ 2147483647 w 666"/>
                <a:gd name="T27" fmla="*/ 2147483647 h 964"/>
                <a:gd name="T28" fmla="*/ 2147483647 w 666"/>
                <a:gd name="T29" fmla="*/ 2147483647 h 964"/>
                <a:gd name="T30" fmla="*/ 2147483647 w 666"/>
                <a:gd name="T31" fmla="*/ 2147483647 h 964"/>
                <a:gd name="T32" fmla="*/ 2147483647 w 666"/>
                <a:gd name="T33" fmla="*/ 2147483647 h 964"/>
                <a:gd name="T34" fmla="*/ 2147483647 w 666"/>
                <a:gd name="T35" fmla="*/ 2147483647 h 964"/>
                <a:gd name="T36" fmla="*/ 2147483647 w 666"/>
                <a:gd name="T37" fmla="*/ 2147483647 h 964"/>
                <a:gd name="T38" fmla="*/ 2147483647 w 666"/>
                <a:gd name="T39" fmla="*/ 2147483647 h 964"/>
                <a:gd name="T40" fmla="*/ 2147483647 w 666"/>
                <a:gd name="T41" fmla="*/ 2147483647 h 964"/>
                <a:gd name="T42" fmla="*/ 2147483647 w 666"/>
                <a:gd name="T43" fmla="*/ 2147483647 h 964"/>
                <a:gd name="T44" fmla="*/ 2147483647 w 666"/>
                <a:gd name="T45" fmla="*/ 2147483647 h 964"/>
                <a:gd name="T46" fmla="*/ 2147483647 w 666"/>
                <a:gd name="T47" fmla="*/ 2147483647 h 964"/>
                <a:gd name="T48" fmla="*/ 2147483647 w 666"/>
                <a:gd name="T49" fmla="*/ 2147483647 h 964"/>
                <a:gd name="T50" fmla="*/ 2147483647 w 666"/>
                <a:gd name="T51" fmla="*/ 1674597582 h 964"/>
                <a:gd name="T52" fmla="*/ 2147483647 w 666"/>
                <a:gd name="T53" fmla="*/ 2147483647 h 964"/>
                <a:gd name="T54" fmla="*/ 2147483647 w 666"/>
                <a:gd name="T55" fmla="*/ 2147483647 h 964"/>
                <a:gd name="T56" fmla="*/ 2147483647 w 666"/>
                <a:gd name="T57" fmla="*/ 2147483647 h 964"/>
                <a:gd name="T58" fmla="*/ 0 w 666"/>
                <a:gd name="T59" fmla="*/ 2147483647 h 964"/>
                <a:gd name="T60" fmla="*/ 2147483647 w 666"/>
                <a:gd name="T61" fmla="*/ 2147483647 h 964"/>
                <a:gd name="T62" fmla="*/ 2147483647 w 666"/>
                <a:gd name="T63" fmla="*/ 2147483647 h 964"/>
                <a:gd name="T64" fmla="*/ 2147483647 w 666"/>
                <a:gd name="T65" fmla="*/ 2147483647 h 964"/>
                <a:gd name="T66" fmla="*/ 2147483647 w 666"/>
                <a:gd name="T67" fmla="*/ 2147483647 h 964"/>
                <a:gd name="T68" fmla="*/ 2147483647 w 666"/>
                <a:gd name="T69" fmla="*/ 2147483647 h 964"/>
                <a:gd name="T70" fmla="*/ 2147483647 w 666"/>
                <a:gd name="T71" fmla="*/ 2147483647 h 964"/>
                <a:gd name="T72" fmla="*/ 2147483647 w 666"/>
                <a:gd name="T73" fmla="*/ 2147483647 h 964"/>
                <a:gd name="T74" fmla="*/ 2147483647 w 666"/>
                <a:gd name="T75" fmla="*/ 2147483647 h 964"/>
                <a:gd name="T76" fmla="*/ 2147483647 w 666"/>
                <a:gd name="T77" fmla="*/ 2147483647 h 964"/>
                <a:gd name="T78" fmla="*/ 2147483647 w 666"/>
                <a:gd name="T79" fmla="*/ 2147483647 h 9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66"/>
                <a:gd name="T121" fmla="*/ 0 h 964"/>
                <a:gd name="T122" fmla="*/ 666 w 666"/>
                <a:gd name="T123" fmla="*/ 964 h 9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66" h="964">
                  <a:moveTo>
                    <a:pt x="168" y="936"/>
                  </a:moveTo>
                  <a:lnTo>
                    <a:pt x="188" y="921"/>
                  </a:lnTo>
                  <a:lnTo>
                    <a:pt x="218" y="896"/>
                  </a:lnTo>
                  <a:lnTo>
                    <a:pt x="253" y="863"/>
                  </a:lnTo>
                  <a:lnTo>
                    <a:pt x="293" y="826"/>
                  </a:lnTo>
                  <a:lnTo>
                    <a:pt x="331" y="788"/>
                  </a:lnTo>
                  <a:lnTo>
                    <a:pt x="368" y="751"/>
                  </a:lnTo>
                  <a:lnTo>
                    <a:pt x="403" y="715"/>
                  </a:lnTo>
                  <a:lnTo>
                    <a:pt x="428" y="688"/>
                  </a:lnTo>
                  <a:lnTo>
                    <a:pt x="451" y="663"/>
                  </a:lnTo>
                  <a:lnTo>
                    <a:pt x="474" y="635"/>
                  </a:lnTo>
                  <a:lnTo>
                    <a:pt x="496" y="605"/>
                  </a:lnTo>
                  <a:lnTo>
                    <a:pt x="516" y="577"/>
                  </a:lnTo>
                  <a:lnTo>
                    <a:pt x="536" y="550"/>
                  </a:lnTo>
                  <a:lnTo>
                    <a:pt x="554" y="527"/>
                  </a:lnTo>
                  <a:lnTo>
                    <a:pt x="569" y="505"/>
                  </a:lnTo>
                  <a:lnTo>
                    <a:pt x="581" y="490"/>
                  </a:lnTo>
                  <a:lnTo>
                    <a:pt x="591" y="475"/>
                  </a:lnTo>
                  <a:lnTo>
                    <a:pt x="601" y="452"/>
                  </a:lnTo>
                  <a:lnTo>
                    <a:pt x="614" y="429"/>
                  </a:lnTo>
                  <a:lnTo>
                    <a:pt x="626" y="404"/>
                  </a:lnTo>
                  <a:lnTo>
                    <a:pt x="636" y="382"/>
                  </a:lnTo>
                  <a:lnTo>
                    <a:pt x="646" y="359"/>
                  </a:lnTo>
                  <a:lnTo>
                    <a:pt x="654" y="342"/>
                  </a:lnTo>
                  <a:lnTo>
                    <a:pt x="661" y="329"/>
                  </a:lnTo>
                  <a:lnTo>
                    <a:pt x="666" y="311"/>
                  </a:lnTo>
                  <a:lnTo>
                    <a:pt x="666" y="296"/>
                  </a:lnTo>
                  <a:lnTo>
                    <a:pt x="656" y="281"/>
                  </a:lnTo>
                  <a:lnTo>
                    <a:pt x="646" y="271"/>
                  </a:lnTo>
                  <a:lnTo>
                    <a:pt x="636" y="264"/>
                  </a:lnTo>
                  <a:lnTo>
                    <a:pt x="624" y="264"/>
                  </a:lnTo>
                  <a:lnTo>
                    <a:pt x="604" y="274"/>
                  </a:lnTo>
                  <a:lnTo>
                    <a:pt x="574" y="304"/>
                  </a:lnTo>
                  <a:lnTo>
                    <a:pt x="551" y="326"/>
                  </a:lnTo>
                  <a:lnTo>
                    <a:pt x="521" y="357"/>
                  </a:lnTo>
                  <a:lnTo>
                    <a:pt x="486" y="387"/>
                  </a:lnTo>
                  <a:lnTo>
                    <a:pt x="443" y="419"/>
                  </a:lnTo>
                  <a:lnTo>
                    <a:pt x="401" y="452"/>
                  </a:lnTo>
                  <a:lnTo>
                    <a:pt x="358" y="482"/>
                  </a:lnTo>
                  <a:lnTo>
                    <a:pt x="316" y="512"/>
                  </a:lnTo>
                  <a:lnTo>
                    <a:pt x="276" y="535"/>
                  </a:lnTo>
                  <a:lnTo>
                    <a:pt x="266" y="454"/>
                  </a:lnTo>
                  <a:lnTo>
                    <a:pt x="271" y="382"/>
                  </a:lnTo>
                  <a:lnTo>
                    <a:pt x="286" y="311"/>
                  </a:lnTo>
                  <a:lnTo>
                    <a:pt x="306" y="241"/>
                  </a:lnTo>
                  <a:lnTo>
                    <a:pt x="316" y="176"/>
                  </a:lnTo>
                  <a:lnTo>
                    <a:pt x="311" y="118"/>
                  </a:lnTo>
                  <a:lnTo>
                    <a:pt x="291" y="73"/>
                  </a:lnTo>
                  <a:lnTo>
                    <a:pt x="268" y="45"/>
                  </a:lnTo>
                  <a:lnTo>
                    <a:pt x="243" y="25"/>
                  </a:lnTo>
                  <a:lnTo>
                    <a:pt x="215" y="13"/>
                  </a:lnTo>
                  <a:lnTo>
                    <a:pt x="188" y="3"/>
                  </a:lnTo>
                  <a:lnTo>
                    <a:pt x="158" y="0"/>
                  </a:lnTo>
                  <a:lnTo>
                    <a:pt x="130" y="5"/>
                  </a:lnTo>
                  <a:lnTo>
                    <a:pt x="100" y="15"/>
                  </a:lnTo>
                  <a:lnTo>
                    <a:pt x="73" y="35"/>
                  </a:lnTo>
                  <a:lnTo>
                    <a:pt x="48" y="61"/>
                  </a:lnTo>
                  <a:lnTo>
                    <a:pt x="15" y="116"/>
                  </a:lnTo>
                  <a:lnTo>
                    <a:pt x="2" y="181"/>
                  </a:lnTo>
                  <a:lnTo>
                    <a:pt x="0" y="246"/>
                  </a:lnTo>
                  <a:lnTo>
                    <a:pt x="7" y="296"/>
                  </a:lnTo>
                  <a:lnTo>
                    <a:pt x="15" y="329"/>
                  </a:lnTo>
                  <a:lnTo>
                    <a:pt x="20" y="357"/>
                  </a:lnTo>
                  <a:lnTo>
                    <a:pt x="20" y="379"/>
                  </a:lnTo>
                  <a:lnTo>
                    <a:pt x="17" y="399"/>
                  </a:lnTo>
                  <a:lnTo>
                    <a:pt x="15" y="439"/>
                  </a:lnTo>
                  <a:lnTo>
                    <a:pt x="12" y="505"/>
                  </a:lnTo>
                  <a:lnTo>
                    <a:pt x="12" y="575"/>
                  </a:lnTo>
                  <a:lnTo>
                    <a:pt x="12" y="628"/>
                  </a:lnTo>
                  <a:lnTo>
                    <a:pt x="15" y="673"/>
                  </a:lnTo>
                  <a:lnTo>
                    <a:pt x="20" y="728"/>
                  </a:lnTo>
                  <a:lnTo>
                    <a:pt x="25" y="781"/>
                  </a:lnTo>
                  <a:lnTo>
                    <a:pt x="28" y="821"/>
                  </a:lnTo>
                  <a:lnTo>
                    <a:pt x="35" y="856"/>
                  </a:lnTo>
                  <a:lnTo>
                    <a:pt x="53" y="904"/>
                  </a:lnTo>
                  <a:lnTo>
                    <a:pt x="75" y="946"/>
                  </a:lnTo>
                  <a:lnTo>
                    <a:pt x="95" y="964"/>
                  </a:lnTo>
                  <a:lnTo>
                    <a:pt x="113" y="961"/>
                  </a:lnTo>
                  <a:lnTo>
                    <a:pt x="133" y="956"/>
                  </a:lnTo>
                  <a:lnTo>
                    <a:pt x="150" y="949"/>
                  </a:lnTo>
                  <a:lnTo>
                    <a:pt x="168" y="936"/>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AutoShape 59"/>
            <p:cNvSpPr>
              <a:spLocks noChangeArrowheads="1"/>
            </p:cNvSpPr>
            <p:nvPr/>
          </p:nvSpPr>
          <p:spPr bwMode="auto">
            <a:xfrm rot="1180677" flipV="1">
              <a:off x="6199188" y="1554163"/>
              <a:ext cx="474662" cy="157162"/>
            </a:xfrm>
            <a:custGeom>
              <a:avLst/>
              <a:gdLst>
                <a:gd name="T0" fmla="*/ 2147483647 w 21600"/>
                <a:gd name="T1" fmla="*/ 30269063 h 21600"/>
                <a:gd name="T2" fmla="*/ 2147483647 w 21600"/>
                <a:gd name="T3" fmla="*/ 60538126 h 21600"/>
                <a:gd name="T4" fmla="*/ 629634169 w 21600"/>
                <a:gd name="T5" fmla="*/ 30269063 h 21600"/>
                <a:gd name="T6" fmla="*/ 2147483647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51" name="Freeform 60"/>
            <p:cNvSpPr>
              <a:spLocks/>
            </p:cNvSpPr>
            <p:nvPr/>
          </p:nvSpPr>
          <p:spPr bwMode="auto">
            <a:xfrm>
              <a:off x="6272213" y="1627188"/>
              <a:ext cx="296862" cy="447675"/>
            </a:xfrm>
            <a:custGeom>
              <a:avLst/>
              <a:gdLst>
                <a:gd name="T0" fmla="*/ 2147483647 w 331"/>
                <a:gd name="T1" fmla="*/ 2147483647 h 544"/>
                <a:gd name="T2" fmla="*/ 2147483647 w 331"/>
                <a:gd name="T3" fmla="*/ 2147483647 h 544"/>
                <a:gd name="T4" fmla="*/ 2147483647 w 331"/>
                <a:gd name="T5" fmla="*/ 2147483647 h 544"/>
                <a:gd name="T6" fmla="*/ 2147483647 w 331"/>
                <a:gd name="T7" fmla="*/ 2147483647 h 544"/>
                <a:gd name="T8" fmla="*/ 2147483647 w 331"/>
                <a:gd name="T9" fmla="*/ 2147483647 h 544"/>
                <a:gd name="T10" fmla="*/ 2147483647 w 331"/>
                <a:gd name="T11" fmla="*/ 2147483647 h 544"/>
                <a:gd name="T12" fmla="*/ 2147483647 w 331"/>
                <a:gd name="T13" fmla="*/ 2147483647 h 544"/>
                <a:gd name="T14" fmla="*/ 2147483647 w 331"/>
                <a:gd name="T15" fmla="*/ 2147483647 h 544"/>
                <a:gd name="T16" fmla="*/ 2147483647 w 331"/>
                <a:gd name="T17" fmla="*/ 2147483647 h 544"/>
                <a:gd name="T18" fmla="*/ 1443030852 w 331"/>
                <a:gd name="T19" fmla="*/ 2147483647 h 544"/>
                <a:gd name="T20" fmla="*/ 0 w 331"/>
                <a:gd name="T21" fmla="*/ 2147483647 h 544"/>
                <a:gd name="T22" fmla="*/ 0 w 331"/>
                <a:gd name="T23" fmla="*/ 2147483647 h 544"/>
                <a:gd name="T24" fmla="*/ 0 w 331"/>
                <a:gd name="T25" fmla="*/ 2147483647 h 544"/>
                <a:gd name="T26" fmla="*/ 2147483647 w 331"/>
                <a:gd name="T27" fmla="*/ 2147483647 h 544"/>
                <a:gd name="T28" fmla="*/ 2147483647 w 331"/>
                <a:gd name="T29" fmla="*/ 2147483647 h 544"/>
                <a:gd name="T30" fmla="*/ 2147483647 w 331"/>
                <a:gd name="T31" fmla="*/ 2147483647 h 544"/>
                <a:gd name="T32" fmla="*/ 2147483647 w 331"/>
                <a:gd name="T33" fmla="*/ 2147483647 h 544"/>
                <a:gd name="T34" fmla="*/ 2147483647 w 331"/>
                <a:gd name="T35" fmla="*/ 2147483647 h 544"/>
                <a:gd name="T36" fmla="*/ 2147483647 w 331"/>
                <a:gd name="T37" fmla="*/ 2147483647 h 544"/>
                <a:gd name="T38" fmla="*/ 2147483647 w 331"/>
                <a:gd name="T39" fmla="*/ 1114699140 h 544"/>
                <a:gd name="T40" fmla="*/ 2147483647 w 331"/>
                <a:gd name="T41" fmla="*/ 0 h 544"/>
                <a:gd name="T42" fmla="*/ 2147483647 w 331"/>
                <a:gd name="T43" fmla="*/ 2147483647 h 544"/>
                <a:gd name="T44" fmla="*/ 2147483647 w 331"/>
                <a:gd name="T45" fmla="*/ 2147483647 h 544"/>
                <a:gd name="T46" fmla="*/ 2147483647 w 331"/>
                <a:gd name="T47" fmla="*/ 2147483647 h 544"/>
                <a:gd name="T48" fmla="*/ 2147483647 w 331"/>
                <a:gd name="T49" fmla="*/ 2147483647 h 544"/>
                <a:gd name="T50" fmla="*/ 2147483647 w 331"/>
                <a:gd name="T51" fmla="*/ 2147483647 h 544"/>
                <a:gd name="T52" fmla="*/ 2147483647 w 331"/>
                <a:gd name="T53" fmla="*/ 2147483647 h 544"/>
                <a:gd name="T54" fmla="*/ 2147483647 w 331"/>
                <a:gd name="T55" fmla="*/ 2147483647 h 544"/>
                <a:gd name="T56" fmla="*/ 2147483647 w 331"/>
                <a:gd name="T57" fmla="*/ 2147483647 h 544"/>
                <a:gd name="T58" fmla="*/ 2147483647 w 331"/>
                <a:gd name="T59" fmla="*/ 2147483647 h 544"/>
                <a:gd name="T60" fmla="*/ 2147483647 w 331"/>
                <a:gd name="T61" fmla="*/ 2147483647 h 544"/>
                <a:gd name="T62" fmla="*/ 2147483647 w 331"/>
                <a:gd name="T63" fmla="*/ 2147483647 h 544"/>
                <a:gd name="T64" fmla="*/ 2147483647 w 331"/>
                <a:gd name="T65" fmla="*/ 2147483647 h 544"/>
                <a:gd name="T66" fmla="*/ 2147483647 w 331"/>
                <a:gd name="T67" fmla="*/ 2147483647 h 544"/>
                <a:gd name="T68" fmla="*/ 2147483647 w 331"/>
                <a:gd name="T69" fmla="*/ 2147483647 h 544"/>
                <a:gd name="T70" fmla="*/ 2147483647 w 331"/>
                <a:gd name="T71" fmla="*/ 2147483647 h 544"/>
                <a:gd name="T72" fmla="*/ 2147483647 w 331"/>
                <a:gd name="T73" fmla="*/ 2147483647 h 5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1"/>
                <a:gd name="T112" fmla="*/ 0 h 544"/>
                <a:gd name="T113" fmla="*/ 331 w 331"/>
                <a:gd name="T114" fmla="*/ 544 h 5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1" h="544">
                  <a:moveTo>
                    <a:pt x="283" y="532"/>
                  </a:moveTo>
                  <a:lnTo>
                    <a:pt x="245" y="524"/>
                  </a:lnTo>
                  <a:lnTo>
                    <a:pt x="203" y="519"/>
                  </a:lnTo>
                  <a:lnTo>
                    <a:pt x="163" y="517"/>
                  </a:lnTo>
                  <a:lnTo>
                    <a:pt x="123" y="517"/>
                  </a:lnTo>
                  <a:lnTo>
                    <a:pt x="85" y="519"/>
                  </a:lnTo>
                  <a:lnTo>
                    <a:pt x="53" y="524"/>
                  </a:lnTo>
                  <a:lnTo>
                    <a:pt x="28" y="532"/>
                  </a:lnTo>
                  <a:lnTo>
                    <a:pt x="10" y="544"/>
                  </a:lnTo>
                  <a:lnTo>
                    <a:pt x="2" y="451"/>
                  </a:lnTo>
                  <a:lnTo>
                    <a:pt x="0" y="354"/>
                  </a:lnTo>
                  <a:lnTo>
                    <a:pt x="0" y="266"/>
                  </a:lnTo>
                  <a:lnTo>
                    <a:pt x="0" y="206"/>
                  </a:lnTo>
                  <a:lnTo>
                    <a:pt x="5" y="160"/>
                  </a:lnTo>
                  <a:lnTo>
                    <a:pt x="12" y="120"/>
                  </a:lnTo>
                  <a:lnTo>
                    <a:pt x="28" y="85"/>
                  </a:lnTo>
                  <a:lnTo>
                    <a:pt x="45" y="55"/>
                  </a:lnTo>
                  <a:lnTo>
                    <a:pt x="68" y="30"/>
                  </a:lnTo>
                  <a:lnTo>
                    <a:pt x="98" y="15"/>
                  </a:lnTo>
                  <a:lnTo>
                    <a:pt x="130" y="2"/>
                  </a:lnTo>
                  <a:lnTo>
                    <a:pt x="170" y="0"/>
                  </a:lnTo>
                  <a:lnTo>
                    <a:pt x="210" y="5"/>
                  </a:lnTo>
                  <a:lnTo>
                    <a:pt x="245" y="17"/>
                  </a:lnTo>
                  <a:lnTo>
                    <a:pt x="273" y="35"/>
                  </a:lnTo>
                  <a:lnTo>
                    <a:pt x="296" y="60"/>
                  </a:lnTo>
                  <a:lnTo>
                    <a:pt x="311" y="88"/>
                  </a:lnTo>
                  <a:lnTo>
                    <a:pt x="323" y="118"/>
                  </a:lnTo>
                  <a:lnTo>
                    <a:pt x="328" y="150"/>
                  </a:lnTo>
                  <a:lnTo>
                    <a:pt x="331" y="180"/>
                  </a:lnTo>
                  <a:lnTo>
                    <a:pt x="328" y="218"/>
                  </a:lnTo>
                  <a:lnTo>
                    <a:pt x="318" y="278"/>
                  </a:lnTo>
                  <a:lnTo>
                    <a:pt x="308" y="344"/>
                  </a:lnTo>
                  <a:lnTo>
                    <a:pt x="298" y="384"/>
                  </a:lnTo>
                  <a:lnTo>
                    <a:pt x="291" y="414"/>
                  </a:lnTo>
                  <a:lnTo>
                    <a:pt x="286" y="456"/>
                  </a:lnTo>
                  <a:lnTo>
                    <a:pt x="283" y="502"/>
                  </a:lnTo>
                  <a:lnTo>
                    <a:pt x="283" y="5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Rectangle 61"/>
            <p:cNvSpPr>
              <a:spLocks noChangeArrowheads="1"/>
            </p:cNvSpPr>
            <p:nvPr/>
          </p:nvSpPr>
          <p:spPr bwMode="auto">
            <a:xfrm rot="4619691">
              <a:off x="6535738" y="1712913"/>
              <a:ext cx="117475" cy="47625"/>
            </a:xfrm>
            <a:prstGeom prst="rect">
              <a:avLst/>
            </a:prstGeom>
            <a:solidFill>
              <a:srgbClr val="FFFFFF"/>
            </a:solidFill>
            <a:ln w="9525">
              <a:solidFill>
                <a:srgbClr val="FF0000"/>
              </a:solidFill>
              <a:miter lim="800000"/>
              <a:headEnd/>
              <a:tailEnd/>
            </a:ln>
          </p:spPr>
          <p:txBody>
            <a:bodyPr wrap="none" anchor="ctr"/>
            <a:lstStyle/>
            <a:p>
              <a:endParaRPr lang="en-US"/>
            </a:p>
          </p:txBody>
        </p:sp>
        <p:sp>
          <p:nvSpPr>
            <p:cNvPr id="53" name="Freeform 62"/>
            <p:cNvSpPr>
              <a:spLocks/>
            </p:cNvSpPr>
            <p:nvPr/>
          </p:nvSpPr>
          <p:spPr bwMode="auto">
            <a:xfrm>
              <a:off x="6616700" y="1835150"/>
              <a:ext cx="277813" cy="320675"/>
            </a:xfrm>
            <a:custGeom>
              <a:avLst/>
              <a:gdLst>
                <a:gd name="T0" fmla="*/ 0 w 308"/>
                <a:gd name="T1" fmla="*/ 2147483647 h 391"/>
                <a:gd name="T2" fmla="*/ 0 w 308"/>
                <a:gd name="T3" fmla="*/ 2147483647 h 391"/>
                <a:gd name="T4" fmla="*/ 0 w 308"/>
                <a:gd name="T5" fmla="*/ 2147483647 h 391"/>
                <a:gd name="T6" fmla="*/ 0 w 308"/>
                <a:gd name="T7" fmla="*/ 2147483647 h 391"/>
                <a:gd name="T8" fmla="*/ 1467709400 w 308"/>
                <a:gd name="T9" fmla="*/ 2147483647 h 391"/>
                <a:gd name="T10" fmla="*/ 2147483647 w 308"/>
                <a:gd name="T11" fmla="*/ 2147483647 h 391"/>
                <a:gd name="T12" fmla="*/ 2147483647 w 308"/>
                <a:gd name="T13" fmla="*/ 2147483647 h 391"/>
                <a:gd name="T14" fmla="*/ 2147483647 w 308"/>
                <a:gd name="T15" fmla="*/ 2147483647 h 391"/>
                <a:gd name="T16" fmla="*/ 2147483647 w 308"/>
                <a:gd name="T17" fmla="*/ 2147483647 h 391"/>
                <a:gd name="T18" fmla="*/ 2147483647 w 308"/>
                <a:gd name="T19" fmla="*/ 2147483647 h 391"/>
                <a:gd name="T20" fmla="*/ 2147483647 w 308"/>
                <a:gd name="T21" fmla="*/ 2147483647 h 391"/>
                <a:gd name="T22" fmla="*/ 2147483647 w 308"/>
                <a:gd name="T23" fmla="*/ 2147483647 h 391"/>
                <a:gd name="T24" fmla="*/ 2147483647 w 308"/>
                <a:gd name="T25" fmla="*/ 2147483647 h 391"/>
                <a:gd name="T26" fmla="*/ 2147483647 w 308"/>
                <a:gd name="T27" fmla="*/ 2147483647 h 391"/>
                <a:gd name="T28" fmla="*/ 2147483647 w 308"/>
                <a:gd name="T29" fmla="*/ 2147483647 h 391"/>
                <a:gd name="T30" fmla="*/ 2147483647 w 308"/>
                <a:gd name="T31" fmla="*/ 2147483647 h 391"/>
                <a:gd name="T32" fmla="*/ 2147483647 w 308"/>
                <a:gd name="T33" fmla="*/ 2147483647 h 391"/>
                <a:gd name="T34" fmla="*/ 2147483647 w 308"/>
                <a:gd name="T35" fmla="*/ 2147483647 h 391"/>
                <a:gd name="T36" fmla="*/ 2147483647 w 308"/>
                <a:gd name="T37" fmla="*/ 1103114684 h 391"/>
                <a:gd name="T38" fmla="*/ 2147483647 w 308"/>
                <a:gd name="T39" fmla="*/ 0 h 391"/>
                <a:gd name="T40" fmla="*/ 2147483647 w 308"/>
                <a:gd name="T41" fmla="*/ 1103114684 h 391"/>
                <a:gd name="T42" fmla="*/ 2147483647 w 308"/>
                <a:gd name="T43" fmla="*/ 2147483647 h 391"/>
                <a:gd name="T44" fmla="*/ 2147483647 w 308"/>
                <a:gd name="T45" fmla="*/ 2147483647 h 391"/>
                <a:gd name="T46" fmla="*/ 2147483647 w 308"/>
                <a:gd name="T47" fmla="*/ 2147483647 h 391"/>
                <a:gd name="T48" fmla="*/ 2147483647 w 308"/>
                <a:gd name="T49" fmla="*/ 2147483647 h 391"/>
                <a:gd name="T50" fmla="*/ 2147483647 w 308"/>
                <a:gd name="T51" fmla="*/ 2147483647 h 391"/>
                <a:gd name="T52" fmla="*/ 2147483647 w 308"/>
                <a:gd name="T53" fmla="*/ 2147483647 h 391"/>
                <a:gd name="T54" fmla="*/ 2147483647 w 308"/>
                <a:gd name="T55" fmla="*/ 2147483647 h 391"/>
                <a:gd name="T56" fmla="*/ 2147483647 w 308"/>
                <a:gd name="T57" fmla="*/ 2147483647 h 391"/>
                <a:gd name="T58" fmla="*/ 2147483647 w 308"/>
                <a:gd name="T59" fmla="*/ 2147483647 h 391"/>
                <a:gd name="T60" fmla="*/ 2147483647 w 308"/>
                <a:gd name="T61" fmla="*/ 2147483647 h 391"/>
                <a:gd name="T62" fmla="*/ 2147483647 w 308"/>
                <a:gd name="T63" fmla="*/ 2147483647 h 391"/>
                <a:gd name="T64" fmla="*/ 2147483647 w 308"/>
                <a:gd name="T65" fmla="*/ 2147483647 h 391"/>
                <a:gd name="T66" fmla="*/ 2147483647 w 308"/>
                <a:gd name="T67" fmla="*/ 2147483647 h 391"/>
                <a:gd name="T68" fmla="*/ 2147483647 w 308"/>
                <a:gd name="T69" fmla="*/ 2147483647 h 391"/>
                <a:gd name="T70" fmla="*/ 2147483647 w 308"/>
                <a:gd name="T71" fmla="*/ 2147483647 h 391"/>
                <a:gd name="T72" fmla="*/ 2147483647 w 308"/>
                <a:gd name="T73" fmla="*/ 2147483647 h 391"/>
                <a:gd name="T74" fmla="*/ 2147483647 w 308"/>
                <a:gd name="T75" fmla="*/ 2147483647 h 391"/>
                <a:gd name="T76" fmla="*/ 2147483647 w 308"/>
                <a:gd name="T77" fmla="*/ 2147483647 h 391"/>
                <a:gd name="T78" fmla="*/ 2147483647 w 308"/>
                <a:gd name="T79" fmla="*/ 2147483647 h 391"/>
                <a:gd name="T80" fmla="*/ 2147483647 w 308"/>
                <a:gd name="T81" fmla="*/ 2147483647 h 391"/>
                <a:gd name="T82" fmla="*/ 2147483647 w 308"/>
                <a:gd name="T83" fmla="*/ 2147483647 h 391"/>
                <a:gd name="T84" fmla="*/ 2147483647 w 308"/>
                <a:gd name="T85" fmla="*/ 2147483647 h 391"/>
                <a:gd name="T86" fmla="*/ 2147483647 w 308"/>
                <a:gd name="T87" fmla="*/ 2147483647 h 391"/>
                <a:gd name="T88" fmla="*/ 2147483647 w 308"/>
                <a:gd name="T89" fmla="*/ 2147483647 h 391"/>
                <a:gd name="T90" fmla="*/ 2147483647 w 308"/>
                <a:gd name="T91" fmla="*/ 2147483647 h 391"/>
                <a:gd name="T92" fmla="*/ 2147483647 w 308"/>
                <a:gd name="T93" fmla="*/ 2147483647 h 391"/>
                <a:gd name="T94" fmla="*/ 2147483647 w 308"/>
                <a:gd name="T95" fmla="*/ 2147483647 h 391"/>
                <a:gd name="T96" fmla="*/ 2147483647 w 308"/>
                <a:gd name="T97" fmla="*/ 2147483647 h 391"/>
                <a:gd name="T98" fmla="*/ 2147483647 w 308"/>
                <a:gd name="T99" fmla="*/ 2147483647 h 391"/>
                <a:gd name="T100" fmla="*/ 2147483647 w 308"/>
                <a:gd name="T101" fmla="*/ 2147483647 h 391"/>
                <a:gd name="T102" fmla="*/ 2147483647 w 308"/>
                <a:gd name="T103" fmla="*/ 2147483647 h 391"/>
                <a:gd name="T104" fmla="*/ 2147483647 w 308"/>
                <a:gd name="T105" fmla="*/ 2147483647 h 391"/>
                <a:gd name="T106" fmla="*/ 2147483647 w 308"/>
                <a:gd name="T107" fmla="*/ 2147483647 h 391"/>
                <a:gd name="T108" fmla="*/ 2147483647 w 308"/>
                <a:gd name="T109" fmla="*/ 2147483647 h 391"/>
                <a:gd name="T110" fmla="*/ 2147483647 w 308"/>
                <a:gd name="T111" fmla="*/ 2147483647 h 391"/>
                <a:gd name="T112" fmla="*/ 0 w 308"/>
                <a:gd name="T113" fmla="*/ 2147483647 h 3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8"/>
                <a:gd name="T172" fmla="*/ 0 h 391"/>
                <a:gd name="T173" fmla="*/ 308 w 308"/>
                <a:gd name="T174" fmla="*/ 391 h 39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8" h="391">
                  <a:moveTo>
                    <a:pt x="0" y="226"/>
                  </a:moveTo>
                  <a:lnTo>
                    <a:pt x="0" y="226"/>
                  </a:lnTo>
                  <a:lnTo>
                    <a:pt x="0" y="221"/>
                  </a:lnTo>
                  <a:lnTo>
                    <a:pt x="0" y="218"/>
                  </a:lnTo>
                  <a:lnTo>
                    <a:pt x="2" y="215"/>
                  </a:lnTo>
                  <a:lnTo>
                    <a:pt x="10" y="208"/>
                  </a:lnTo>
                  <a:lnTo>
                    <a:pt x="30" y="193"/>
                  </a:lnTo>
                  <a:lnTo>
                    <a:pt x="57" y="168"/>
                  </a:lnTo>
                  <a:lnTo>
                    <a:pt x="87" y="140"/>
                  </a:lnTo>
                  <a:lnTo>
                    <a:pt x="118" y="113"/>
                  </a:lnTo>
                  <a:lnTo>
                    <a:pt x="148" y="88"/>
                  </a:lnTo>
                  <a:lnTo>
                    <a:pt x="168" y="67"/>
                  </a:lnTo>
                  <a:lnTo>
                    <a:pt x="180" y="57"/>
                  </a:lnTo>
                  <a:lnTo>
                    <a:pt x="188" y="50"/>
                  </a:lnTo>
                  <a:lnTo>
                    <a:pt x="198" y="40"/>
                  </a:lnTo>
                  <a:lnTo>
                    <a:pt x="208" y="30"/>
                  </a:lnTo>
                  <a:lnTo>
                    <a:pt x="220" y="17"/>
                  </a:lnTo>
                  <a:lnTo>
                    <a:pt x="233" y="10"/>
                  </a:lnTo>
                  <a:lnTo>
                    <a:pt x="245" y="2"/>
                  </a:lnTo>
                  <a:lnTo>
                    <a:pt x="255" y="0"/>
                  </a:lnTo>
                  <a:lnTo>
                    <a:pt x="263" y="2"/>
                  </a:lnTo>
                  <a:lnTo>
                    <a:pt x="278" y="15"/>
                  </a:lnTo>
                  <a:lnTo>
                    <a:pt x="295" y="30"/>
                  </a:lnTo>
                  <a:lnTo>
                    <a:pt x="308" y="52"/>
                  </a:lnTo>
                  <a:lnTo>
                    <a:pt x="308" y="75"/>
                  </a:lnTo>
                  <a:lnTo>
                    <a:pt x="300" y="98"/>
                  </a:lnTo>
                  <a:lnTo>
                    <a:pt x="298" y="113"/>
                  </a:lnTo>
                  <a:lnTo>
                    <a:pt x="293" y="125"/>
                  </a:lnTo>
                  <a:lnTo>
                    <a:pt x="285" y="138"/>
                  </a:lnTo>
                  <a:lnTo>
                    <a:pt x="275" y="163"/>
                  </a:lnTo>
                  <a:lnTo>
                    <a:pt x="258" y="195"/>
                  </a:lnTo>
                  <a:lnTo>
                    <a:pt x="240" y="228"/>
                  </a:lnTo>
                  <a:lnTo>
                    <a:pt x="233" y="246"/>
                  </a:lnTo>
                  <a:lnTo>
                    <a:pt x="230" y="256"/>
                  </a:lnTo>
                  <a:lnTo>
                    <a:pt x="225" y="273"/>
                  </a:lnTo>
                  <a:lnTo>
                    <a:pt x="218" y="288"/>
                  </a:lnTo>
                  <a:lnTo>
                    <a:pt x="210" y="303"/>
                  </a:lnTo>
                  <a:lnTo>
                    <a:pt x="205" y="311"/>
                  </a:lnTo>
                  <a:lnTo>
                    <a:pt x="198" y="321"/>
                  </a:lnTo>
                  <a:lnTo>
                    <a:pt x="188" y="333"/>
                  </a:lnTo>
                  <a:lnTo>
                    <a:pt x="175" y="346"/>
                  </a:lnTo>
                  <a:lnTo>
                    <a:pt x="163" y="361"/>
                  </a:lnTo>
                  <a:lnTo>
                    <a:pt x="150" y="374"/>
                  </a:lnTo>
                  <a:lnTo>
                    <a:pt x="138" y="384"/>
                  </a:lnTo>
                  <a:lnTo>
                    <a:pt x="128" y="391"/>
                  </a:lnTo>
                  <a:lnTo>
                    <a:pt x="120" y="391"/>
                  </a:lnTo>
                  <a:lnTo>
                    <a:pt x="113" y="391"/>
                  </a:lnTo>
                  <a:lnTo>
                    <a:pt x="108" y="389"/>
                  </a:lnTo>
                  <a:lnTo>
                    <a:pt x="103" y="384"/>
                  </a:lnTo>
                  <a:lnTo>
                    <a:pt x="105" y="369"/>
                  </a:lnTo>
                  <a:lnTo>
                    <a:pt x="105" y="348"/>
                  </a:lnTo>
                  <a:lnTo>
                    <a:pt x="100" y="323"/>
                  </a:lnTo>
                  <a:lnTo>
                    <a:pt x="90" y="298"/>
                  </a:lnTo>
                  <a:lnTo>
                    <a:pt x="77" y="273"/>
                  </a:lnTo>
                  <a:lnTo>
                    <a:pt x="57" y="251"/>
                  </a:lnTo>
                  <a:lnTo>
                    <a:pt x="32" y="236"/>
                  </a:lnTo>
                  <a:lnTo>
                    <a:pt x="0" y="22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4" name="Group 63"/>
            <p:cNvGrpSpPr>
              <a:grpSpLocks/>
            </p:cNvGrpSpPr>
            <p:nvPr/>
          </p:nvGrpSpPr>
          <p:grpSpPr bwMode="auto">
            <a:xfrm>
              <a:off x="7507288" y="449263"/>
              <a:ext cx="739775" cy="1149350"/>
              <a:chOff x="8624" y="8496"/>
              <a:chExt cx="1050" cy="1471"/>
            </a:xfrm>
          </p:grpSpPr>
          <p:grpSp>
            <p:nvGrpSpPr>
              <p:cNvPr id="74" name="Group 64"/>
              <p:cNvGrpSpPr>
                <a:grpSpLocks/>
              </p:cNvGrpSpPr>
              <p:nvPr/>
            </p:nvGrpSpPr>
            <p:grpSpPr bwMode="auto">
              <a:xfrm>
                <a:off x="8785" y="8496"/>
                <a:ext cx="761" cy="1359"/>
                <a:chOff x="4224" y="432"/>
                <a:chExt cx="624" cy="1152"/>
              </a:xfrm>
            </p:grpSpPr>
            <p:sp>
              <p:nvSpPr>
                <p:cNvPr id="76" name="Rectangle 65"/>
                <p:cNvSpPr>
                  <a:spLocks noChangeArrowheads="1"/>
                </p:cNvSpPr>
                <p:nvPr/>
              </p:nvSpPr>
              <p:spPr bwMode="auto">
                <a:xfrm>
                  <a:off x="4368" y="432"/>
                  <a:ext cx="288" cy="432"/>
                </a:xfrm>
                <a:prstGeom prst="rect">
                  <a:avLst/>
                </a:prstGeom>
                <a:gradFill rotWithShape="0">
                  <a:gsLst>
                    <a:gs pos="0">
                      <a:srgbClr val="C0C0C0"/>
                    </a:gs>
                    <a:gs pos="50000">
                      <a:srgbClr val="7F7F7F"/>
                    </a:gs>
                    <a:gs pos="100000">
                      <a:srgbClr val="C0C0C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77" name="Rectangle 66"/>
                <p:cNvSpPr>
                  <a:spLocks noChangeArrowheads="1"/>
                </p:cNvSpPr>
                <p:nvPr/>
              </p:nvSpPr>
              <p:spPr bwMode="auto">
                <a:xfrm>
                  <a:off x="4224" y="816"/>
                  <a:ext cx="624" cy="768"/>
                </a:xfrm>
                <a:prstGeom prst="rect">
                  <a:avLst/>
                </a:prstGeom>
                <a:gradFill rotWithShape="0">
                  <a:gsLst>
                    <a:gs pos="0">
                      <a:srgbClr val="C0C0C0"/>
                    </a:gs>
                    <a:gs pos="50000">
                      <a:srgbClr val="7F7F7F"/>
                    </a:gs>
                    <a:gs pos="100000">
                      <a:srgbClr val="C0C0C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75" name="Freeform 67"/>
              <p:cNvSpPr>
                <a:spLocks/>
              </p:cNvSpPr>
              <p:nvPr/>
            </p:nvSpPr>
            <p:spPr bwMode="auto">
              <a:xfrm>
                <a:off x="8624" y="9682"/>
                <a:ext cx="1050" cy="285"/>
              </a:xfrm>
              <a:custGeom>
                <a:avLst/>
                <a:gdLst>
                  <a:gd name="T0" fmla="*/ 212 w 704"/>
                  <a:gd name="T1" fmla="*/ 40 h 240"/>
                  <a:gd name="T2" fmla="*/ 54 w 704"/>
                  <a:gd name="T3" fmla="*/ 283 h 240"/>
                  <a:gd name="T4" fmla="*/ 531 w 704"/>
                  <a:gd name="T5" fmla="*/ 362 h 240"/>
                  <a:gd name="T6" fmla="*/ 1486 w 704"/>
                  <a:gd name="T7" fmla="*/ 362 h 240"/>
                  <a:gd name="T8" fmla="*/ 2124 w 704"/>
                  <a:gd name="T9" fmla="*/ 362 h 240"/>
                  <a:gd name="T10" fmla="*/ 2282 w 704"/>
                  <a:gd name="T11" fmla="*/ 121 h 240"/>
                  <a:gd name="T12" fmla="*/ 1805 w 704"/>
                  <a:gd name="T13" fmla="*/ 121 h 240"/>
                  <a:gd name="T14" fmla="*/ 850 w 704"/>
                  <a:gd name="T15" fmla="*/ 121 h 240"/>
                  <a:gd name="T16" fmla="*/ 531 w 704"/>
                  <a:gd name="T17" fmla="*/ 40 h 240"/>
                  <a:gd name="T18" fmla="*/ 212 w 704"/>
                  <a:gd name="T19" fmla="*/ 40 h 2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4"/>
                  <a:gd name="T31" fmla="*/ 0 h 240"/>
                  <a:gd name="T32" fmla="*/ 704 w 704"/>
                  <a:gd name="T33" fmla="*/ 240 h 2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4" h="240">
                    <a:moveTo>
                      <a:pt x="64" y="24"/>
                    </a:moveTo>
                    <a:cubicBezTo>
                      <a:pt x="40" y="48"/>
                      <a:pt x="0" y="136"/>
                      <a:pt x="16" y="168"/>
                    </a:cubicBezTo>
                    <a:cubicBezTo>
                      <a:pt x="32" y="200"/>
                      <a:pt x="88" y="208"/>
                      <a:pt x="160" y="216"/>
                    </a:cubicBezTo>
                    <a:cubicBezTo>
                      <a:pt x="232" y="224"/>
                      <a:pt x="368" y="216"/>
                      <a:pt x="448" y="216"/>
                    </a:cubicBezTo>
                    <a:cubicBezTo>
                      <a:pt x="528" y="216"/>
                      <a:pt x="600" y="240"/>
                      <a:pt x="640" y="216"/>
                    </a:cubicBezTo>
                    <a:cubicBezTo>
                      <a:pt x="680" y="192"/>
                      <a:pt x="704" y="96"/>
                      <a:pt x="688" y="72"/>
                    </a:cubicBezTo>
                    <a:cubicBezTo>
                      <a:pt x="672" y="48"/>
                      <a:pt x="616" y="72"/>
                      <a:pt x="544" y="72"/>
                    </a:cubicBezTo>
                    <a:cubicBezTo>
                      <a:pt x="472" y="72"/>
                      <a:pt x="320" y="80"/>
                      <a:pt x="256" y="72"/>
                    </a:cubicBezTo>
                    <a:cubicBezTo>
                      <a:pt x="192" y="64"/>
                      <a:pt x="192" y="24"/>
                      <a:pt x="160" y="24"/>
                    </a:cubicBezTo>
                    <a:cubicBezTo>
                      <a:pt x="128" y="24"/>
                      <a:pt x="88" y="0"/>
                      <a:pt x="64" y="24"/>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grpSp>
          <p:nvGrpSpPr>
            <p:cNvPr id="55" name="Group 68"/>
            <p:cNvGrpSpPr>
              <a:grpSpLocks/>
            </p:cNvGrpSpPr>
            <p:nvPr/>
          </p:nvGrpSpPr>
          <p:grpSpPr bwMode="auto">
            <a:xfrm flipV="1">
              <a:off x="7213600" y="2613025"/>
              <a:ext cx="1319213" cy="561975"/>
              <a:chOff x="2736" y="10224"/>
              <a:chExt cx="1872" cy="720"/>
            </a:xfrm>
          </p:grpSpPr>
          <p:sp>
            <p:nvSpPr>
              <p:cNvPr id="66" name="AutoShape 69"/>
              <p:cNvSpPr>
                <a:spLocks noChangeArrowheads="1"/>
              </p:cNvSpPr>
              <p:nvPr/>
            </p:nvSpPr>
            <p:spPr bwMode="auto">
              <a:xfrm rot="-5392706">
                <a:off x="3240"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 name="AutoShape 70"/>
              <p:cNvSpPr>
                <a:spLocks noChangeArrowheads="1"/>
              </p:cNvSpPr>
              <p:nvPr/>
            </p:nvSpPr>
            <p:spPr bwMode="auto">
              <a:xfrm rot="-5392706">
                <a:off x="3384"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 name="AutoShape 71"/>
              <p:cNvSpPr>
                <a:spLocks noChangeArrowheads="1"/>
              </p:cNvSpPr>
              <p:nvPr/>
            </p:nvSpPr>
            <p:spPr bwMode="auto">
              <a:xfrm rot="-9870832">
                <a:off x="2736" y="10656"/>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 name="AutoShape 72"/>
              <p:cNvSpPr>
                <a:spLocks noChangeArrowheads="1"/>
              </p:cNvSpPr>
              <p:nvPr/>
            </p:nvSpPr>
            <p:spPr bwMode="auto">
              <a:xfrm rot="9870832" flipH="1">
                <a:off x="3888" y="10656"/>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 name="AutoShape 73"/>
              <p:cNvSpPr>
                <a:spLocks noChangeArrowheads="1"/>
              </p:cNvSpPr>
              <p:nvPr/>
            </p:nvSpPr>
            <p:spPr bwMode="auto">
              <a:xfrm rot="-9098332">
                <a:off x="2880" y="10512"/>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 name="AutoShape 74"/>
              <p:cNvSpPr>
                <a:spLocks noChangeArrowheads="1"/>
              </p:cNvSpPr>
              <p:nvPr/>
            </p:nvSpPr>
            <p:spPr bwMode="auto">
              <a:xfrm rot="9098332" flipH="1">
                <a:off x="3744" y="10512"/>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 name="AutoShape 75"/>
              <p:cNvSpPr>
                <a:spLocks noChangeArrowheads="1"/>
              </p:cNvSpPr>
              <p:nvPr/>
            </p:nvSpPr>
            <p:spPr bwMode="auto">
              <a:xfrm rot="-7800664">
                <a:off x="3096"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 name="AutoShape 76"/>
              <p:cNvSpPr>
                <a:spLocks noChangeArrowheads="1"/>
              </p:cNvSpPr>
              <p:nvPr/>
            </p:nvSpPr>
            <p:spPr bwMode="auto">
              <a:xfrm rot="7800664" flipH="1">
                <a:off x="3528"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56" name="Group 77"/>
            <p:cNvGrpSpPr>
              <a:grpSpLocks/>
            </p:cNvGrpSpPr>
            <p:nvPr/>
          </p:nvGrpSpPr>
          <p:grpSpPr bwMode="auto">
            <a:xfrm>
              <a:off x="7110413" y="2387600"/>
              <a:ext cx="1625600" cy="111125"/>
              <a:chOff x="2592" y="11088"/>
              <a:chExt cx="2304" cy="144"/>
            </a:xfrm>
          </p:grpSpPr>
          <p:sp>
            <p:nvSpPr>
              <p:cNvPr id="64" name="AutoShape 78"/>
              <p:cNvSpPr>
                <a:spLocks noChangeArrowheads="1"/>
              </p:cNvSpPr>
              <p:nvPr/>
            </p:nvSpPr>
            <p:spPr bwMode="auto">
              <a:xfrm>
                <a:off x="4320" y="11088"/>
                <a:ext cx="576" cy="144"/>
              </a:xfrm>
              <a:prstGeom prst="notchedRightArrow">
                <a:avLst>
                  <a:gd name="adj1" fmla="val 50000"/>
                  <a:gd name="adj2" fmla="val 100000"/>
                </a:avLst>
              </a:prstGeom>
              <a:gradFill rotWithShape="0">
                <a:gsLst>
                  <a:gs pos="0">
                    <a:srgbClr val="373737"/>
                  </a:gs>
                  <a:gs pos="100000">
                    <a:srgbClr val="777777"/>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 name="AutoShape 79"/>
              <p:cNvSpPr>
                <a:spLocks noChangeArrowheads="1"/>
              </p:cNvSpPr>
              <p:nvPr/>
            </p:nvSpPr>
            <p:spPr bwMode="auto">
              <a:xfrm flipH="1">
                <a:off x="2592" y="11088"/>
                <a:ext cx="576" cy="144"/>
              </a:xfrm>
              <a:prstGeom prst="notchedRightArrow">
                <a:avLst>
                  <a:gd name="adj1" fmla="val 50000"/>
                  <a:gd name="adj2" fmla="val 100000"/>
                </a:avLst>
              </a:prstGeom>
              <a:gradFill rotWithShape="0">
                <a:gsLst>
                  <a:gs pos="0">
                    <a:srgbClr val="373737"/>
                  </a:gs>
                  <a:gs pos="100000">
                    <a:srgbClr val="777777"/>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57" name="Group 80"/>
            <p:cNvGrpSpPr>
              <a:grpSpLocks/>
            </p:cNvGrpSpPr>
            <p:nvPr/>
          </p:nvGrpSpPr>
          <p:grpSpPr bwMode="auto">
            <a:xfrm>
              <a:off x="7213600" y="1698625"/>
              <a:ext cx="1292225" cy="563563"/>
              <a:chOff x="8227" y="10224"/>
              <a:chExt cx="1833" cy="720"/>
            </a:xfrm>
          </p:grpSpPr>
          <p:sp>
            <p:nvSpPr>
              <p:cNvPr id="59" name="AutoShape 81"/>
              <p:cNvSpPr>
                <a:spLocks noChangeArrowheads="1"/>
              </p:cNvSpPr>
              <p:nvPr/>
            </p:nvSpPr>
            <p:spPr bwMode="auto">
              <a:xfrm rot="-9870832">
                <a:off x="8227" y="10658"/>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 name="AutoShape 82"/>
              <p:cNvSpPr>
                <a:spLocks noChangeArrowheads="1"/>
              </p:cNvSpPr>
              <p:nvPr/>
            </p:nvSpPr>
            <p:spPr bwMode="auto">
              <a:xfrm rot="9870832" flipH="1">
                <a:off x="9340" y="10658"/>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 name="AutoShape 83"/>
              <p:cNvSpPr>
                <a:spLocks noChangeArrowheads="1"/>
              </p:cNvSpPr>
              <p:nvPr/>
            </p:nvSpPr>
            <p:spPr bwMode="auto">
              <a:xfrm rot="-7800664">
                <a:off x="8496"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 name="AutoShape 84"/>
              <p:cNvSpPr>
                <a:spLocks noChangeArrowheads="1"/>
              </p:cNvSpPr>
              <p:nvPr/>
            </p:nvSpPr>
            <p:spPr bwMode="auto">
              <a:xfrm rot="7800664" flipH="1">
                <a:off x="9216"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 name="AutoShape 85"/>
              <p:cNvSpPr>
                <a:spLocks noChangeArrowheads="1"/>
              </p:cNvSpPr>
              <p:nvPr/>
            </p:nvSpPr>
            <p:spPr bwMode="auto">
              <a:xfrm rot="-5493992">
                <a:off x="8784"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 name="Rectangle 86"/>
            <p:cNvSpPr>
              <a:spLocks noChangeArrowheads="1"/>
            </p:cNvSpPr>
            <p:nvPr/>
          </p:nvSpPr>
          <p:spPr bwMode="auto">
            <a:xfrm>
              <a:off x="6929438" y="3422650"/>
              <a:ext cx="180975" cy="1522413"/>
            </a:xfrm>
            <a:prstGeom prst="rect">
              <a:avLst/>
            </a:prstGeom>
            <a:solidFill>
              <a:srgbClr val="FF6600"/>
            </a:solidFill>
            <a:ln w="9525">
              <a:solidFill>
                <a:schemeClr val="bg1"/>
              </a:solidFill>
              <a:miter lim="800000"/>
              <a:headEnd/>
              <a:tailEnd/>
            </a:ln>
          </p:spPr>
          <p:txBody>
            <a:bodyPr wrap="none" anchor="ctr"/>
            <a:lstStyle/>
            <a:p>
              <a:endParaRPr lang="en-US"/>
            </a:p>
          </p:txBody>
        </p:sp>
      </p:grpSp>
      <p:grpSp>
        <p:nvGrpSpPr>
          <p:cNvPr id="99" name="Group 87"/>
          <p:cNvGrpSpPr>
            <a:grpSpLocks/>
          </p:cNvGrpSpPr>
          <p:nvPr/>
        </p:nvGrpSpPr>
        <p:grpSpPr bwMode="auto">
          <a:xfrm>
            <a:off x="142889" y="1867084"/>
            <a:ext cx="2880000" cy="4500000"/>
            <a:chOff x="192" y="288"/>
            <a:chExt cx="1680" cy="2831"/>
          </a:xfrm>
        </p:grpSpPr>
        <p:sp>
          <p:nvSpPr>
            <p:cNvPr id="100" name="Rectangle 88" descr="50%"/>
            <p:cNvSpPr>
              <a:spLocks noChangeArrowheads="1"/>
            </p:cNvSpPr>
            <p:nvPr/>
          </p:nvSpPr>
          <p:spPr bwMode="auto">
            <a:xfrm rot="1135942">
              <a:off x="672" y="528"/>
              <a:ext cx="67" cy="596"/>
            </a:xfrm>
            <a:prstGeom prst="rect">
              <a:avLst/>
            </a:prstGeom>
            <a:pattFill prst="pct50">
              <a:fgClr>
                <a:srgbClr val="000000"/>
              </a:fgClr>
              <a:bgClr>
                <a:srgbClr val="FFFFFF"/>
              </a:bgClr>
            </a:pattFill>
            <a:ln w="9525">
              <a:pattFill prst="horzBrick">
                <a:fgClr>
                  <a:srgbClr val="FFFFFF"/>
                </a:fgClr>
                <a:bgClr>
                  <a:srgbClr val="FFFFFF"/>
                </a:bgClr>
              </a:pattFill>
              <a:miter lim="800000"/>
              <a:headEnd/>
              <a:tailEnd/>
            </a:ln>
          </p:spPr>
          <p:txBody>
            <a:bodyPr/>
            <a:lstStyle/>
            <a:p>
              <a:endParaRPr lang="en-US"/>
            </a:p>
          </p:txBody>
        </p:sp>
        <p:grpSp>
          <p:nvGrpSpPr>
            <p:cNvPr id="101" name="Group 89"/>
            <p:cNvGrpSpPr>
              <a:grpSpLocks/>
            </p:cNvGrpSpPr>
            <p:nvPr/>
          </p:nvGrpSpPr>
          <p:grpSpPr bwMode="auto">
            <a:xfrm>
              <a:off x="192" y="288"/>
              <a:ext cx="1680" cy="2831"/>
              <a:chOff x="0" y="336"/>
              <a:chExt cx="1789" cy="2975"/>
            </a:xfrm>
          </p:grpSpPr>
          <p:sp>
            <p:nvSpPr>
              <p:cNvPr id="102" name="AutoShape 90"/>
              <p:cNvSpPr>
                <a:spLocks noChangeArrowheads="1"/>
              </p:cNvSpPr>
              <p:nvPr/>
            </p:nvSpPr>
            <p:spPr bwMode="auto">
              <a:xfrm>
                <a:off x="1044" y="2214"/>
                <a:ext cx="241" cy="2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81 w 21600"/>
                  <a:gd name="T13" fmla="*/ 4531 h 21600"/>
                  <a:gd name="T14" fmla="*/ 17119 w 21600"/>
                  <a:gd name="T15" fmla="*/ 17069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03" name="Oval 91"/>
              <p:cNvSpPr>
                <a:spLocks noChangeArrowheads="1"/>
              </p:cNvSpPr>
              <p:nvPr/>
            </p:nvSpPr>
            <p:spPr bwMode="auto">
              <a:xfrm>
                <a:off x="1044" y="2331"/>
                <a:ext cx="241" cy="264"/>
              </a:xfrm>
              <a:prstGeom prst="ellipse">
                <a:avLst/>
              </a:pr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04" name="Oval 92"/>
              <p:cNvSpPr>
                <a:spLocks noChangeArrowheads="1"/>
              </p:cNvSpPr>
              <p:nvPr/>
            </p:nvSpPr>
            <p:spPr bwMode="auto">
              <a:xfrm>
                <a:off x="1152" y="2390"/>
                <a:ext cx="27" cy="2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05" name="AutoShape 93"/>
              <p:cNvSpPr>
                <a:spLocks noChangeArrowheads="1"/>
              </p:cNvSpPr>
              <p:nvPr/>
            </p:nvSpPr>
            <p:spPr bwMode="auto">
              <a:xfrm flipV="1">
                <a:off x="1062" y="1991"/>
                <a:ext cx="218" cy="236"/>
              </a:xfrm>
              <a:prstGeom prst="flowChartManualOperation">
                <a:avLst/>
              </a:prstGeom>
              <a:gradFill rotWithShape="0">
                <a:gsLst>
                  <a:gs pos="0">
                    <a:srgbClr val="EAEAEA"/>
                  </a:gs>
                  <a:gs pos="50000">
                    <a:srgbClr val="9B9B9B"/>
                  </a:gs>
                  <a:gs pos="100000">
                    <a:srgbClr val="EAEAEA"/>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06" name="Freeform 94"/>
              <p:cNvSpPr>
                <a:spLocks/>
              </p:cNvSpPr>
              <p:nvPr/>
            </p:nvSpPr>
            <p:spPr bwMode="auto">
              <a:xfrm>
                <a:off x="738" y="1360"/>
                <a:ext cx="1051" cy="1361"/>
              </a:xfrm>
              <a:custGeom>
                <a:avLst/>
                <a:gdLst>
                  <a:gd name="T0" fmla="*/ 4 w 1744"/>
                  <a:gd name="T1" fmla="*/ 489 h 2208"/>
                  <a:gd name="T2" fmla="*/ 4 w 1744"/>
                  <a:gd name="T3" fmla="*/ 174 h 2208"/>
                  <a:gd name="T4" fmla="*/ 24 w 1744"/>
                  <a:gd name="T5" fmla="*/ 62 h 2208"/>
                  <a:gd name="T6" fmla="*/ 108 w 1744"/>
                  <a:gd name="T7" fmla="*/ 17 h 2208"/>
                  <a:gd name="T8" fmla="*/ 224 w 1744"/>
                  <a:gd name="T9" fmla="*/ 17 h 2208"/>
                  <a:gd name="T10" fmla="*/ 266 w 1744"/>
                  <a:gd name="T11" fmla="*/ 51 h 2208"/>
                  <a:gd name="T12" fmla="*/ 309 w 1744"/>
                  <a:gd name="T13" fmla="*/ 107 h 2208"/>
                  <a:gd name="T14" fmla="*/ 339 w 1744"/>
                  <a:gd name="T15" fmla="*/ 163 h 2208"/>
                  <a:gd name="T16" fmla="*/ 360 w 1744"/>
                  <a:gd name="T17" fmla="*/ 467 h 2208"/>
                  <a:gd name="T18" fmla="*/ 381 w 1744"/>
                  <a:gd name="T19" fmla="*/ 467 h 2208"/>
                  <a:gd name="T20" fmla="*/ 360 w 1744"/>
                  <a:gd name="T21" fmla="*/ 298 h 2208"/>
                  <a:gd name="T22" fmla="*/ 339 w 1744"/>
                  <a:gd name="T23" fmla="*/ 129 h 2208"/>
                  <a:gd name="T24" fmla="*/ 329 w 1744"/>
                  <a:gd name="T25" fmla="*/ 107 h 2208"/>
                  <a:gd name="T26" fmla="*/ 266 w 1744"/>
                  <a:gd name="T27" fmla="*/ 39 h 2208"/>
                  <a:gd name="T28" fmla="*/ 224 w 1744"/>
                  <a:gd name="T29" fmla="*/ 6 h 2208"/>
                  <a:gd name="T30" fmla="*/ 162 w 1744"/>
                  <a:gd name="T31" fmla="*/ 6 h 2208"/>
                  <a:gd name="T32" fmla="*/ 119 w 1744"/>
                  <a:gd name="T33" fmla="*/ 6 h 2208"/>
                  <a:gd name="T34" fmla="*/ 24 w 1744"/>
                  <a:gd name="T35" fmla="*/ 39 h 2208"/>
                  <a:gd name="T36" fmla="*/ 4 w 1744"/>
                  <a:gd name="T37" fmla="*/ 107 h 2208"/>
                  <a:gd name="T38" fmla="*/ 4 w 1744"/>
                  <a:gd name="T39" fmla="*/ 276 h 2208"/>
                  <a:gd name="T40" fmla="*/ 14 w 1744"/>
                  <a:gd name="T41" fmla="*/ 321 h 2208"/>
                  <a:gd name="T42" fmla="*/ 4 w 1744"/>
                  <a:gd name="T43" fmla="*/ 489 h 22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44"/>
                  <a:gd name="T67" fmla="*/ 0 h 2208"/>
                  <a:gd name="T68" fmla="*/ 1744 w 1744"/>
                  <a:gd name="T69" fmla="*/ 2208 h 22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44" h="2208">
                    <a:moveTo>
                      <a:pt x="16" y="2088"/>
                    </a:moveTo>
                    <a:cubicBezTo>
                      <a:pt x="8" y="1984"/>
                      <a:pt x="0" y="1048"/>
                      <a:pt x="16" y="744"/>
                    </a:cubicBezTo>
                    <a:cubicBezTo>
                      <a:pt x="32" y="440"/>
                      <a:pt x="32" y="376"/>
                      <a:pt x="112" y="264"/>
                    </a:cubicBezTo>
                    <a:cubicBezTo>
                      <a:pt x="192" y="152"/>
                      <a:pt x="344" y="104"/>
                      <a:pt x="496" y="72"/>
                    </a:cubicBezTo>
                    <a:cubicBezTo>
                      <a:pt x="648" y="40"/>
                      <a:pt x="904" y="48"/>
                      <a:pt x="1024" y="72"/>
                    </a:cubicBezTo>
                    <a:cubicBezTo>
                      <a:pt x="1144" y="96"/>
                      <a:pt x="1152" y="152"/>
                      <a:pt x="1216" y="216"/>
                    </a:cubicBezTo>
                    <a:cubicBezTo>
                      <a:pt x="1280" y="280"/>
                      <a:pt x="1352" y="376"/>
                      <a:pt x="1408" y="456"/>
                    </a:cubicBezTo>
                    <a:cubicBezTo>
                      <a:pt x="1464" y="536"/>
                      <a:pt x="1512" y="440"/>
                      <a:pt x="1552" y="696"/>
                    </a:cubicBezTo>
                    <a:cubicBezTo>
                      <a:pt x="1592" y="952"/>
                      <a:pt x="1616" y="1776"/>
                      <a:pt x="1648" y="1992"/>
                    </a:cubicBezTo>
                    <a:cubicBezTo>
                      <a:pt x="1680" y="2208"/>
                      <a:pt x="1744" y="2112"/>
                      <a:pt x="1744" y="1992"/>
                    </a:cubicBezTo>
                    <a:cubicBezTo>
                      <a:pt x="1744" y="1872"/>
                      <a:pt x="1680" y="1512"/>
                      <a:pt x="1648" y="1272"/>
                    </a:cubicBezTo>
                    <a:cubicBezTo>
                      <a:pt x="1616" y="1032"/>
                      <a:pt x="1576" y="688"/>
                      <a:pt x="1552" y="552"/>
                    </a:cubicBezTo>
                    <a:cubicBezTo>
                      <a:pt x="1528" y="416"/>
                      <a:pt x="1560" y="520"/>
                      <a:pt x="1504" y="456"/>
                    </a:cubicBezTo>
                    <a:cubicBezTo>
                      <a:pt x="1448" y="392"/>
                      <a:pt x="1296" y="240"/>
                      <a:pt x="1216" y="168"/>
                    </a:cubicBezTo>
                    <a:cubicBezTo>
                      <a:pt x="1136" y="96"/>
                      <a:pt x="1104" y="48"/>
                      <a:pt x="1024" y="24"/>
                    </a:cubicBezTo>
                    <a:cubicBezTo>
                      <a:pt x="944" y="0"/>
                      <a:pt x="816" y="24"/>
                      <a:pt x="736" y="24"/>
                    </a:cubicBezTo>
                    <a:cubicBezTo>
                      <a:pt x="656" y="24"/>
                      <a:pt x="648" y="0"/>
                      <a:pt x="544" y="24"/>
                    </a:cubicBezTo>
                    <a:cubicBezTo>
                      <a:pt x="440" y="48"/>
                      <a:pt x="200" y="96"/>
                      <a:pt x="112" y="168"/>
                    </a:cubicBezTo>
                    <a:cubicBezTo>
                      <a:pt x="24" y="240"/>
                      <a:pt x="32" y="288"/>
                      <a:pt x="16" y="456"/>
                    </a:cubicBezTo>
                    <a:cubicBezTo>
                      <a:pt x="0" y="624"/>
                      <a:pt x="8" y="1024"/>
                      <a:pt x="16" y="1176"/>
                    </a:cubicBezTo>
                    <a:cubicBezTo>
                      <a:pt x="24" y="1328"/>
                      <a:pt x="56" y="1216"/>
                      <a:pt x="64" y="1368"/>
                    </a:cubicBezTo>
                    <a:cubicBezTo>
                      <a:pt x="72" y="1520"/>
                      <a:pt x="24" y="2192"/>
                      <a:pt x="16" y="2088"/>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107" name="Group 95"/>
              <p:cNvGrpSpPr>
                <a:grpSpLocks/>
              </p:cNvGrpSpPr>
              <p:nvPr/>
            </p:nvGrpSpPr>
            <p:grpSpPr bwMode="auto">
              <a:xfrm>
                <a:off x="769" y="1436"/>
                <a:ext cx="861" cy="703"/>
                <a:chOff x="2197" y="2968"/>
                <a:chExt cx="1659" cy="1318"/>
              </a:xfrm>
            </p:grpSpPr>
            <p:sp>
              <p:nvSpPr>
                <p:cNvPr id="178" name="Rectangle 96"/>
                <p:cNvSpPr>
                  <a:spLocks noChangeArrowheads="1"/>
                </p:cNvSpPr>
                <p:nvPr/>
              </p:nvSpPr>
              <p:spPr bwMode="auto">
                <a:xfrm>
                  <a:off x="2249" y="3627"/>
                  <a:ext cx="1607" cy="165"/>
                </a:xfrm>
                <a:prstGeom prst="rect">
                  <a:avLst/>
                </a:prstGeom>
                <a:solidFill>
                  <a:srgbClr val="000000"/>
                </a:solidFill>
                <a:ln w="9525">
                  <a:solidFill>
                    <a:srgbClr val="000000"/>
                  </a:solidFill>
                  <a:miter lim="800000"/>
                  <a:headEnd/>
                  <a:tailEnd/>
                </a:ln>
              </p:spPr>
              <p:txBody>
                <a:bodyPr wrap="none" anchor="ctr"/>
                <a:lstStyle/>
                <a:p>
                  <a:endParaRPr lang="en-US"/>
                </a:p>
              </p:txBody>
            </p:sp>
            <p:sp>
              <p:nvSpPr>
                <p:cNvPr id="179" name="Oval 97"/>
                <p:cNvSpPr>
                  <a:spLocks noChangeArrowheads="1"/>
                </p:cNvSpPr>
                <p:nvPr/>
              </p:nvSpPr>
              <p:spPr bwMode="auto">
                <a:xfrm>
                  <a:off x="2404" y="2968"/>
                  <a:ext cx="1193" cy="659"/>
                </a:xfrm>
                <a:prstGeom prst="ellipse">
                  <a:avLst/>
                </a:prstGeom>
                <a:gradFill rotWithShape="0">
                  <a:gsLst>
                    <a:gs pos="0">
                      <a:srgbClr val="A98765"/>
                    </a:gs>
                    <a:gs pos="50000">
                      <a:srgbClr val="FFCC99"/>
                    </a:gs>
                    <a:gs pos="100000">
                      <a:srgbClr val="A98765"/>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80" name="Oval 98"/>
                <p:cNvSpPr>
                  <a:spLocks noChangeArrowheads="1"/>
                </p:cNvSpPr>
                <p:nvPr/>
              </p:nvSpPr>
              <p:spPr bwMode="auto">
                <a:xfrm>
                  <a:off x="3182" y="3133"/>
                  <a:ext cx="207"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81" name="Oval 99"/>
                <p:cNvSpPr>
                  <a:spLocks noChangeArrowheads="1"/>
                </p:cNvSpPr>
                <p:nvPr/>
              </p:nvSpPr>
              <p:spPr bwMode="auto">
                <a:xfrm>
                  <a:off x="2612" y="3133"/>
                  <a:ext cx="207"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82" name="Rectangle 100"/>
                <p:cNvSpPr>
                  <a:spLocks noChangeArrowheads="1"/>
                </p:cNvSpPr>
                <p:nvPr/>
              </p:nvSpPr>
              <p:spPr bwMode="auto">
                <a:xfrm>
                  <a:off x="2197" y="3462"/>
                  <a:ext cx="52" cy="824"/>
                </a:xfrm>
                <a:prstGeom prst="rect">
                  <a:avLst/>
                </a:prstGeom>
                <a:solidFill>
                  <a:srgbClr val="00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108" name="Freeform 101"/>
              <p:cNvSpPr>
                <a:spLocks/>
              </p:cNvSpPr>
              <p:nvPr/>
            </p:nvSpPr>
            <p:spPr bwMode="auto">
              <a:xfrm>
                <a:off x="124" y="1119"/>
                <a:ext cx="587" cy="490"/>
              </a:xfrm>
              <a:custGeom>
                <a:avLst/>
                <a:gdLst>
                  <a:gd name="T0" fmla="*/ 0 w 997"/>
                  <a:gd name="T1" fmla="*/ 23 h 901"/>
                  <a:gd name="T2" fmla="*/ 3 w 997"/>
                  <a:gd name="T3" fmla="*/ 41 h 901"/>
                  <a:gd name="T4" fmla="*/ 9 w 997"/>
                  <a:gd name="T5" fmla="*/ 54 h 901"/>
                  <a:gd name="T6" fmla="*/ 17 w 997"/>
                  <a:gd name="T7" fmla="*/ 63 h 901"/>
                  <a:gd name="T8" fmla="*/ 25 w 997"/>
                  <a:gd name="T9" fmla="*/ 71 h 901"/>
                  <a:gd name="T10" fmla="*/ 29 w 997"/>
                  <a:gd name="T11" fmla="*/ 76 h 901"/>
                  <a:gd name="T12" fmla="*/ 34 w 997"/>
                  <a:gd name="T13" fmla="*/ 83 h 901"/>
                  <a:gd name="T14" fmla="*/ 41 w 997"/>
                  <a:gd name="T15" fmla="*/ 97 h 901"/>
                  <a:gd name="T16" fmla="*/ 48 w 997"/>
                  <a:gd name="T17" fmla="*/ 107 h 901"/>
                  <a:gd name="T18" fmla="*/ 56 w 997"/>
                  <a:gd name="T19" fmla="*/ 116 h 901"/>
                  <a:gd name="T20" fmla="*/ 61 w 997"/>
                  <a:gd name="T21" fmla="*/ 123 h 901"/>
                  <a:gd name="T22" fmla="*/ 69 w 997"/>
                  <a:gd name="T23" fmla="*/ 131 h 901"/>
                  <a:gd name="T24" fmla="*/ 79 w 997"/>
                  <a:gd name="T25" fmla="*/ 139 h 901"/>
                  <a:gd name="T26" fmla="*/ 88 w 997"/>
                  <a:gd name="T27" fmla="*/ 144 h 901"/>
                  <a:gd name="T28" fmla="*/ 94 w 997"/>
                  <a:gd name="T29" fmla="*/ 144 h 901"/>
                  <a:gd name="T30" fmla="*/ 104 w 997"/>
                  <a:gd name="T31" fmla="*/ 138 h 901"/>
                  <a:gd name="T32" fmla="*/ 118 w 997"/>
                  <a:gd name="T33" fmla="*/ 129 h 901"/>
                  <a:gd name="T34" fmla="*/ 131 w 997"/>
                  <a:gd name="T35" fmla="*/ 120 h 901"/>
                  <a:gd name="T36" fmla="*/ 145 w 997"/>
                  <a:gd name="T37" fmla="*/ 107 h 901"/>
                  <a:gd name="T38" fmla="*/ 167 w 997"/>
                  <a:gd name="T39" fmla="*/ 85 h 901"/>
                  <a:gd name="T40" fmla="*/ 187 w 997"/>
                  <a:gd name="T41" fmla="*/ 63 h 901"/>
                  <a:gd name="T42" fmla="*/ 200 w 997"/>
                  <a:gd name="T43" fmla="*/ 48 h 901"/>
                  <a:gd name="T44" fmla="*/ 204 w 997"/>
                  <a:gd name="T45" fmla="*/ 41 h 901"/>
                  <a:gd name="T46" fmla="*/ 202 w 997"/>
                  <a:gd name="T47" fmla="*/ 36 h 901"/>
                  <a:gd name="T48" fmla="*/ 196 w 997"/>
                  <a:gd name="T49" fmla="*/ 35 h 901"/>
                  <a:gd name="T50" fmla="*/ 191 w 997"/>
                  <a:gd name="T51" fmla="*/ 36 h 901"/>
                  <a:gd name="T52" fmla="*/ 185 w 997"/>
                  <a:gd name="T53" fmla="*/ 39 h 901"/>
                  <a:gd name="T54" fmla="*/ 173 w 997"/>
                  <a:gd name="T55" fmla="*/ 47 h 901"/>
                  <a:gd name="T56" fmla="*/ 155 w 997"/>
                  <a:gd name="T57" fmla="*/ 58 h 901"/>
                  <a:gd name="T58" fmla="*/ 141 w 997"/>
                  <a:gd name="T59" fmla="*/ 66 h 901"/>
                  <a:gd name="T60" fmla="*/ 135 w 997"/>
                  <a:gd name="T61" fmla="*/ 69 h 901"/>
                  <a:gd name="T62" fmla="*/ 126 w 997"/>
                  <a:gd name="T63" fmla="*/ 74 h 901"/>
                  <a:gd name="T64" fmla="*/ 115 w 997"/>
                  <a:gd name="T65" fmla="*/ 80 h 901"/>
                  <a:gd name="T66" fmla="*/ 105 w 997"/>
                  <a:gd name="T67" fmla="*/ 87 h 901"/>
                  <a:gd name="T68" fmla="*/ 98 w 997"/>
                  <a:gd name="T69" fmla="*/ 89 h 901"/>
                  <a:gd name="T70" fmla="*/ 92 w 997"/>
                  <a:gd name="T71" fmla="*/ 82 h 901"/>
                  <a:gd name="T72" fmla="*/ 89 w 997"/>
                  <a:gd name="T73" fmla="*/ 76 h 901"/>
                  <a:gd name="T74" fmla="*/ 87 w 997"/>
                  <a:gd name="T75" fmla="*/ 69 h 901"/>
                  <a:gd name="T76" fmla="*/ 82 w 997"/>
                  <a:gd name="T77" fmla="*/ 62 h 901"/>
                  <a:gd name="T78" fmla="*/ 75 w 997"/>
                  <a:gd name="T79" fmla="*/ 52 h 901"/>
                  <a:gd name="T80" fmla="*/ 69 w 997"/>
                  <a:gd name="T81" fmla="*/ 40 h 901"/>
                  <a:gd name="T82" fmla="*/ 64 w 997"/>
                  <a:gd name="T83" fmla="*/ 29 h 901"/>
                  <a:gd name="T84" fmla="*/ 61 w 997"/>
                  <a:gd name="T85" fmla="*/ 21 h 901"/>
                  <a:gd name="T86" fmla="*/ 57 w 997"/>
                  <a:gd name="T87" fmla="*/ 15 h 901"/>
                  <a:gd name="T88" fmla="*/ 49 w 997"/>
                  <a:gd name="T89" fmla="*/ 8 h 901"/>
                  <a:gd name="T90" fmla="*/ 42 w 997"/>
                  <a:gd name="T91" fmla="*/ 3 h 901"/>
                  <a:gd name="T92" fmla="*/ 36 w 997"/>
                  <a:gd name="T93" fmla="*/ 1 h 901"/>
                  <a:gd name="T94" fmla="*/ 27 w 997"/>
                  <a:gd name="T95" fmla="*/ 1 h 901"/>
                  <a:gd name="T96" fmla="*/ 17 w 997"/>
                  <a:gd name="T97" fmla="*/ 3 h 901"/>
                  <a:gd name="T98" fmla="*/ 8 w 997"/>
                  <a:gd name="T99" fmla="*/ 10 h 9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97"/>
                  <a:gd name="T151" fmla="*/ 0 h 901"/>
                  <a:gd name="T152" fmla="*/ 997 w 997"/>
                  <a:gd name="T153" fmla="*/ 901 h 90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97" h="901">
                    <a:moveTo>
                      <a:pt x="18" y="90"/>
                    </a:moveTo>
                    <a:lnTo>
                      <a:pt x="0" y="145"/>
                    </a:lnTo>
                    <a:lnTo>
                      <a:pt x="0" y="203"/>
                    </a:lnTo>
                    <a:lnTo>
                      <a:pt x="13" y="258"/>
                    </a:lnTo>
                    <a:lnTo>
                      <a:pt x="30" y="306"/>
                    </a:lnTo>
                    <a:lnTo>
                      <a:pt x="48" y="336"/>
                    </a:lnTo>
                    <a:lnTo>
                      <a:pt x="68" y="366"/>
                    </a:lnTo>
                    <a:lnTo>
                      <a:pt x="85" y="394"/>
                    </a:lnTo>
                    <a:lnTo>
                      <a:pt x="103" y="419"/>
                    </a:lnTo>
                    <a:lnTo>
                      <a:pt x="120" y="441"/>
                    </a:lnTo>
                    <a:lnTo>
                      <a:pt x="133" y="459"/>
                    </a:lnTo>
                    <a:lnTo>
                      <a:pt x="143" y="474"/>
                    </a:lnTo>
                    <a:lnTo>
                      <a:pt x="150" y="487"/>
                    </a:lnTo>
                    <a:lnTo>
                      <a:pt x="163" y="517"/>
                    </a:lnTo>
                    <a:lnTo>
                      <a:pt x="178" y="559"/>
                    </a:lnTo>
                    <a:lnTo>
                      <a:pt x="198" y="605"/>
                    </a:lnTo>
                    <a:lnTo>
                      <a:pt x="218" y="637"/>
                    </a:lnTo>
                    <a:lnTo>
                      <a:pt x="238" y="665"/>
                    </a:lnTo>
                    <a:lnTo>
                      <a:pt x="258" y="697"/>
                    </a:lnTo>
                    <a:lnTo>
                      <a:pt x="276" y="725"/>
                    </a:lnTo>
                    <a:lnTo>
                      <a:pt x="288" y="750"/>
                    </a:lnTo>
                    <a:lnTo>
                      <a:pt x="298" y="765"/>
                    </a:lnTo>
                    <a:lnTo>
                      <a:pt x="316" y="788"/>
                    </a:lnTo>
                    <a:lnTo>
                      <a:pt x="338" y="813"/>
                    </a:lnTo>
                    <a:lnTo>
                      <a:pt x="363" y="838"/>
                    </a:lnTo>
                    <a:lnTo>
                      <a:pt x="388" y="863"/>
                    </a:lnTo>
                    <a:lnTo>
                      <a:pt x="411" y="883"/>
                    </a:lnTo>
                    <a:lnTo>
                      <a:pt x="431" y="896"/>
                    </a:lnTo>
                    <a:lnTo>
                      <a:pt x="446" y="901"/>
                    </a:lnTo>
                    <a:lnTo>
                      <a:pt x="461" y="893"/>
                    </a:lnTo>
                    <a:lnTo>
                      <a:pt x="484" y="878"/>
                    </a:lnTo>
                    <a:lnTo>
                      <a:pt x="511" y="855"/>
                    </a:lnTo>
                    <a:lnTo>
                      <a:pt x="544" y="830"/>
                    </a:lnTo>
                    <a:lnTo>
                      <a:pt x="579" y="800"/>
                    </a:lnTo>
                    <a:lnTo>
                      <a:pt x="611" y="773"/>
                    </a:lnTo>
                    <a:lnTo>
                      <a:pt x="641" y="745"/>
                    </a:lnTo>
                    <a:lnTo>
                      <a:pt x="664" y="720"/>
                    </a:lnTo>
                    <a:lnTo>
                      <a:pt x="714" y="662"/>
                    </a:lnTo>
                    <a:lnTo>
                      <a:pt x="767" y="597"/>
                    </a:lnTo>
                    <a:lnTo>
                      <a:pt x="819" y="527"/>
                    </a:lnTo>
                    <a:lnTo>
                      <a:pt x="869" y="459"/>
                    </a:lnTo>
                    <a:lnTo>
                      <a:pt x="917" y="394"/>
                    </a:lnTo>
                    <a:lnTo>
                      <a:pt x="952" y="339"/>
                    </a:lnTo>
                    <a:lnTo>
                      <a:pt x="980" y="296"/>
                    </a:lnTo>
                    <a:lnTo>
                      <a:pt x="992" y="271"/>
                    </a:lnTo>
                    <a:lnTo>
                      <a:pt x="997" y="256"/>
                    </a:lnTo>
                    <a:lnTo>
                      <a:pt x="997" y="241"/>
                    </a:lnTo>
                    <a:lnTo>
                      <a:pt x="990" y="228"/>
                    </a:lnTo>
                    <a:lnTo>
                      <a:pt x="977" y="218"/>
                    </a:lnTo>
                    <a:lnTo>
                      <a:pt x="962" y="216"/>
                    </a:lnTo>
                    <a:lnTo>
                      <a:pt x="947" y="216"/>
                    </a:lnTo>
                    <a:lnTo>
                      <a:pt x="935" y="223"/>
                    </a:lnTo>
                    <a:lnTo>
                      <a:pt x="925" y="231"/>
                    </a:lnTo>
                    <a:lnTo>
                      <a:pt x="909" y="241"/>
                    </a:lnTo>
                    <a:lnTo>
                      <a:pt x="884" y="261"/>
                    </a:lnTo>
                    <a:lnTo>
                      <a:pt x="847" y="291"/>
                    </a:lnTo>
                    <a:lnTo>
                      <a:pt x="804" y="323"/>
                    </a:lnTo>
                    <a:lnTo>
                      <a:pt x="762" y="356"/>
                    </a:lnTo>
                    <a:lnTo>
                      <a:pt x="724" y="386"/>
                    </a:lnTo>
                    <a:lnTo>
                      <a:pt x="692" y="411"/>
                    </a:lnTo>
                    <a:lnTo>
                      <a:pt x="674" y="424"/>
                    </a:lnTo>
                    <a:lnTo>
                      <a:pt x="661" y="431"/>
                    </a:lnTo>
                    <a:lnTo>
                      <a:pt x="641" y="444"/>
                    </a:lnTo>
                    <a:lnTo>
                      <a:pt x="619" y="459"/>
                    </a:lnTo>
                    <a:lnTo>
                      <a:pt x="591" y="477"/>
                    </a:lnTo>
                    <a:lnTo>
                      <a:pt x="566" y="497"/>
                    </a:lnTo>
                    <a:lnTo>
                      <a:pt x="541" y="517"/>
                    </a:lnTo>
                    <a:lnTo>
                      <a:pt x="516" y="542"/>
                    </a:lnTo>
                    <a:lnTo>
                      <a:pt x="499" y="567"/>
                    </a:lnTo>
                    <a:lnTo>
                      <a:pt x="481" y="549"/>
                    </a:lnTo>
                    <a:lnTo>
                      <a:pt x="466" y="532"/>
                    </a:lnTo>
                    <a:lnTo>
                      <a:pt x="453" y="512"/>
                    </a:lnTo>
                    <a:lnTo>
                      <a:pt x="446" y="492"/>
                    </a:lnTo>
                    <a:lnTo>
                      <a:pt x="438" y="474"/>
                    </a:lnTo>
                    <a:lnTo>
                      <a:pt x="431" y="451"/>
                    </a:lnTo>
                    <a:lnTo>
                      <a:pt x="423" y="431"/>
                    </a:lnTo>
                    <a:lnTo>
                      <a:pt x="413" y="411"/>
                    </a:lnTo>
                    <a:lnTo>
                      <a:pt x="401" y="386"/>
                    </a:lnTo>
                    <a:lnTo>
                      <a:pt x="386" y="356"/>
                    </a:lnTo>
                    <a:lnTo>
                      <a:pt x="368" y="321"/>
                    </a:lnTo>
                    <a:lnTo>
                      <a:pt x="351" y="286"/>
                    </a:lnTo>
                    <a:lnTo>
                      <a:pt x="336" y="248"/>
                    </a:lnTo>
                    <a:lnTo>
                      <a:pt x="321" y="213"/>
                    </a:lnTo>
                    <a:lnTo>
                      <a:pt x="311" y="180"/>
                    </a:lnTo>
                    <a:lnTo>
                      <a:pt x="306" y="155"/>
                    </a:lnTo>
                    <a:lnTo>
                      <a:pt x="301" y="133"/>
                    </a:lnTo>
                    <a:lnTo>
                      <a:pt x="291" y="110"/>
                    </a:lnTo>
                    <a:lnTo>
                      <a:pt x="278" y="90"/>
                    </a:lnTo>
                    <a:lnTo>
                      <a:pt x="261" y="68"/>
                    </a:lnTo>
                    <a:lnTo>
                      <a:pt x="243" y="50"/>
                    </a:lnTo>
                    <a:lnTo>
                      <a:pt x="225" y="32"/>
                    </a:lnTo>
                    <a:lnTo>
                      <a:pt x="208" y="20"/>
                    </a:lnTo>
                    <a:lnTo>
                      <a:pt x="193" y="10"/>
                    </a:lnTo>
                    <a:lnTo>
                      <a:pt x="175" y="5"/>
                    </a:lnTo>
                    <a:lnTo>
                      <a:pt x="155" y="0"/>
                    </a:lnTo>
                    <a:lnTo>
                      <a:pt x="133" y="2"/>
                    </a:lnTo>
                    <a:lnTo>
                      <a:pt x="110" y="7"/>
                    </a:lnTo>
                    <a:lnTo>
                      <a:pt x="85" y="20"/>
                    </a:lnTo>
                    <a:lnTo>
                      <a:pt x="60" y="35"/>
                    </a:lnTo>
                    <a:lnTo>
                      <a:pt x="38" y="60"/>
                    </a:lnTo>
                    <a:lnTo>
                      <a:pt x="18" y="90"/>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 name="Freeform 102"/>
              <p:cNvSpPr>
                <a:spLocks/>
              </p:cNvSpPr>
              <p:nvPr/>
            </p:nvSpPr>
            <p:spPr bwMode="auto">
              <a:xfrm>
                <a:off x="120" y="717"/>
                <a:ext cx="328" cy="445"/>
              </a:xfrm>
              <a:custGeom>
                <a:avLst/>
                <a:gdLst>
                  <a:gd name="T0" fmla="*/ 94 w 552"/>
                  <a:gd name="T1" fmla="*/ 10 h 820"/>
                  <a:gd name="T2" fmla="*/ 104 w 552"/>
                  <a:gd name="T3" fmla="*/ 16 h 820"/>
                  <a:gd name="T4" fmla="*/ 112 w 552"/>
                  <a:gd name="T5" fmla="*/ 25 h 820"/>
                  <a:gd name="T6" fmla="*/ 116 w 552"/>
                  <a:gd name="T7" fmla="*/ 34 h 820"/>
                  <a:gd name="T8" fmla="*/ 114 w 552"/>
                  <a:gd name="T9" fmla="*/ 45 h 820"/>
                  <a:gd name="T10" fmla="*/ 109 w 552"/>
                  <a:gd name="T11" fmla="*/ 56 h 820"/>
                  <a:gd name="T12" fmla="*/ 110 w 552"/>
                  <a:gd name="T13" fmla="*/ 65 h 820"/>
                  <a:gd name="T14" fmla="*/ 112 w 552"/>
                  <a:gd name="T15" fmla="*/ 72 h 820"/>
                  <a:gd name="T16" fmla="*/ 115 w 552"/>
                  <a:gd name="T17" fmla="*/ 77 h 820"/>
                  <a:gd name="T18" fmla="*/ 113 w 552"/>
                  <a:gd name="T19" fmla="*/ 80 h 820"/>
                  <a:gd name="T20" fmla="*/ 108 w 552"/>
                  <a:gd name="T21" fmla="*/ 81 h 820"/>
                  <a:gd name="T22" fmla="*/ 104 w 552"/>
                  <a:gd name="T23" fmla="*/ 81 h 820"/>
                  <a:gd name="T24" fmla="*/ 104 w 552"/>
                  <a:gd name="T25" fmla="*/ 85 h 820"/>
                  <a:gd name="T26" fmla="*/ 103 w 552"/>
                  <a:gd name="T27" fmla="*/ 88 h 820"/>
                  <a:gd name="T28" fmla="*/ 100 w 552"/>
                  <a:gd name="T29" fmla="*/ 90 h 820"/>
                  <a:gd name="T30" fmla="*/ 100 w 552"/>
                  <a:gd name="T31" fmla="*/ 92 h 820"/>
                  <a:gd name="T32" fmla="*/ 96 w 552"/>
                  <a:gd name="T33" fmla="*/ 93 h 820"/>
                  <a:gd name="T34" fmla="*/ 94 w 552"/>
                  <a:gd name="T35" fmla="*/ 96 h 820"/>
                  <a:gd name="T36" fmla="*/ 94 w 552"/>
                  <a:gd name="T37" fmla="*/ 99 h 820"/>
                  <a:gd name="T38" fmla="*/ 92 w 552"/>
                  <a:gd name="T39" fmla="*/ 103 h 820"/>
                  <a:gd name="T40" fmla="*/ 87 w 552"/>
                  <a:gd name="T41" fmla="*/ 105 h 820"/>
                  <a:gd name="T42" fmla="*/ 80 w 552"/>
                  <a:gd name="T43" fmla="*/ 106 h 820"/>
                  <a:gd name="T44" fmla="*/ 72 w 552"/>
                  <a:gd name="T45" fmla="*/ 103 h 820"/>
                  <a:gd name="T46" fmla="*/ 67 w 552"/>
                  <a:gd name="T47" fmla="*/ 102 h 820"/>
                  <a:gd name="T48" fmla="*/ 64 w 552"/>
                  <a:gd name="T49" fmla="*/ 106 h 820"/>
                  <a:gd name="T50" fmla="*/ 55 w 552"/>
                  <a:gd name="T51" fmla="*/ 115 h 820"/>
                  <a:gd name="T52" fmla="*/ 45 w 552"/>
                  <a:gd name="T53" fmla="*/ 123 h 820"/>
                  <a:gd name="T54" fmla="*/ 33 w 552"/>
                  <a:gd name="T55" fmla="*/ 130 h 820"/>
                  <a:gd name="T56" fmla="*/ 21 w 552"/>
                  <a:gd name="T57" fmla="*/ 131 h 820"/>
                  <a:gd name="T58" fmla="*/ 11 w 552"/>
                  <a:gd name="T59" fmla="*/ 129 h 820"/>
                  <a:gd name="T60" fmla="*/ 4 w 552"/>
                  <a:gd name="T61" fmla="*/ 123 h 820"/>
                  <a:gd name="T62" fmla="*/ 0 w 552"/>
                  <a:gd name="T63" fmla="*/ 116 h 820"/>
                  <a:gd name="T64" fmla="*/ 2 w 552"/>
                  <a:gd name="T65" fmla="*/ 108 h 820"/>
                  <a:gd name="T66" fmla="*/ 7 w 552"/>
                  <a:gd name="T67" fmla="*/ 99 h 820"/>
                  <a:gd name="T68" fmla="*/ 12 w 552"/>
                  <a:gd name="T69" fmla="*/ 88 h 820"/>
                  <a:gd name="T70" fmla="*/ 15 w 552"/>
                  <a:gd name="T71" fmla="*/ 81 h 820"/>
                  <a:gd name="T72" fmla="*/ 18 w 552"/>
                  <a:gd name="T73" fmla="*/ 72 h 820"/>
                  <a:gd name="T74" fmla="*/ 15 w 552"/>
                  <a:gd name="T75" fmla="*/ 54 h 820"/>
                  <a:gd name="T76" fmla="*/ 12 w 552"/>
                  <a:gd name="T77" fmla="*/ 43 h 820"/>
                  <a:gd name="T78" fmla="*/ 13 w 552"/>
                  <a:gd name="T79" fmla="*/ 34 h 820"/>
                  <a:gd name="T80" fmla="*/ 18 w 552"/>
                  <a:gd name="T81" fmla="*/ 23 h 820"/>
                  <a:gd name="T82" fmla="*/ 26 w 552"/>
                  <a:gd name="T83" fmla="*/ 13 h 820"/>
                  <a:gd name="T84" fmla="*/ 38 w 552"/>
                  <a:gd name="T85" fmla="*/ 6 h 820"/>
                  <a:gd name="T86" fmla="*/ 51 w 552"/>
                  <a:gd name="T87" fmla="*/ 1 h 820"/>
                  <a:gd name="T88" fmla="*/ 64 w 552"/>
                  <a:gd name="T89" fmla="*/ 0 h 820"/>
                  <a:gd name="T90" fmla="*/ 80 w 552"/>
                  <a:gd name="T91" fmla="*/ 4 h 8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2"/>
                  <a:gd name="T139" fmla="*/ 0 h 820"/>
                  <a:gd name="T140" fmla="*/ 552 w 552"/>
                  <a:gd name="T141" fmla="*/ 820 h 8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2" h="820">
                    <a:moveTo>
                      <a:pt x="429" y="45"/>
                    </a:moveTo>
                    <a:lnTo>
                      <a:pt x="451" y="60"/>
                    </a:lnTo>
                    <a:lnTo>
                      <a:pt x="474" y="77"/>
                    </a:lnTo>
                    <a:lnTo>
                      <a:pt x="497" y="102"/>
                    </a:lnTo>
                    <a:lnTo>
                      <a:pt x="517" y="128"/>
                    </a:lnTo>
                    <a:lnTo>
                      <a:pt x="532" y="155"/>
                    </a:lnTo>
                    <a:lnTo>
                      <a:pt x="544" y="185"/>
                    </a:lnTo>
                    <a:lnTo>
                      <a:pt x="552" y="215"/>
                    </a:lnTo>
                    <a:lnTo>
                      <a:pt x="552" y="245"/>
                    </a:lnTo>
                    <a:lnTo>
                      <a:pt x="544" y="281"/>
                    </a:lnTo>
                    <a:lnTo>
                      <a:pt x="534" y="318"/>
                    </a:lnTo>
                    <a:lnTo>
                      <a:pt x="522" y="353"/>
                    </a:lnTo>
                    <a:lnTo>
                      <a:pt x="519" y="381"/>
                    </a:lnTo>
                    <a:lnTo>
                      <a:pt x="524" y="406"/>
                    </a:lnTo>
                    <a:lnTo>
                      <a:pt x="529" y="431"/>
                    </a:lnTo>
                    <a:lnTo>
                      <a:pt x="534" y="454"/>
                    </a:lnTo>
                    <a:lnTo>
                      <a:pt x="539" y="466"/>
                    </a:lnTo>
                    <a:lnTo>
                      <a:pt x="547" y="481"/>
                    </a:lnTo>
                    <a:lnTo>
                      <a:pt x="547" y="494"/>
                    </a:lnTo>
                    <a:lnTo>
                      <a:pt x="542" y="501"/>
                    </a:lnTo>
                    <a:lnTo>
                      <a:pt x="529" y="506"/>
                    </a:lnTo>
                    <a:lnTo>
                      <a:pt x="514" y="506"/>
                    </a:lnTo>
                    <a:lnTo>
                      <a:pt x="502" y="506"/>
                    </a:lnTo>
                    <a:lnTo>
                      <a:pt x="494" y="509"/>
                    </a:lnTo>
                    <a:lnTo>
                      <a:pt x="492" y="519"/>
                    </a:lnTo>
                    <a:lnTo>
                      <a:pt x="494" y="529"/>
                    </a:lnTo>
                    <a:lnTo>
                      <a:pt x="494" y="539"/>
                    </a:lnTo>
                    <a:lnTo>
                      <a:pt x="489" y="549"/>
                    </a:lnTo>
                    <a:lnTo>
                      <a:pt x="477" y="554"/>
                    </a:lnTo>
                    <a:lnTo>
                      <a:pt x="479" y="562"/>
                    </a:lnTo>
                    <a:lnTo>
                      <a:pt x="477" y="569"/>
                    </a:lnTo>
                    <a:lnTo>
                      <a:pt x="474" y="574"/>
                    </a:lnTo>
                    <a:lnTo>
                      <a:pt x="467" y="579"/>
                    </a:lnTo>
                    <a:lnTo>
                      <a:pt x="456" y="584"/>
                    </a:lnTo>
                    <a:lnTo>
                      <a:pt x="451" y="592"/>
                    </a:lnTo>
                    <a:lnTo>
                      <a:pt x="449" y="599"/>
                    </a:lnTo>
                    <a:lnTo>
                      <a:pt x="449" y="607"/>
                    </a:lnTo>
                    <a:lnTo>
                      <a:pt x="449" y="617"/>
                    </a:lnTo>
                    <a:lnTo>
                      <a:pt x="444" y="629"/>
                    </a:lnTo>
                    <a:lnTo>
                      <a:pt x="439" y="642"/>
                    </a:lnTo>
                    <a:lnTo>
                      <a:pt x="429" y="652"/>
                    </a:lnTo>
                    <a:lnTo>
                      <a:pt x="416" y="660"/>
                    </a:lnTo>
                    <a:lnTo>
                      <a:pt x="401" y="662"/>
                    </a:lnTo>
                    <a:lnTo>
                      <a:pt x="381" y="662"/>
                    </a:lnTo>
                    <a:lnTo>
                      <a:pt x="359" y="652"/>
                    </a:lnTo>
                    <a:lnTo>
                      <a:pt x="346" y="647"/>
                    </a:lnTo>
                    <a:lnTo>
                      <a:pt x="334" y="642"/>
                    </a:lnTo>
                    <a:lnTo>
                      <a:pt x="321" y="637"/>
                    </a:lnTo>
                    <a:lnTo>
                      <a:pt x="316" y="639"/>
                    </a:lnTo>
                    <a:lnTo>
                      <a:pt x="304" y="662"/>
                    </a:lnTo>
                    <a:lnTo>
                      <a:pt x="284" y="687"/>
                    </a:lnTo>
                    <a:lnTo>
                      <a:pt x="264" y="717"/>
                    </a:lnTo>
                    <a:lnTo>
                      <a:pt x="239" y="745"/>
                    </a:lnTo>
                    <a:lnTo>
                      <a:pt x="213" y="772"/>
                    </a:lnTo>
                    <a:lnTo>
                      <a:pt x="186" y="795"/>
                    </a:lnTo>
                    <a:lnTo>
                      <a:pt x="158" y="813"/>
                    </a:lnTo>
                    <a:lnTo>
                      <a:pt x="131" y="820"/>
                    </a:lnTo>
                    <a:lnTo>
                      <a:pt x="103" y="820"/>
                    </a:lnTo>
                    <a:lnTo>
                      <a:pt x="76" y="815"/>
                    </a:lnTo>
                    <a:lnTo>
                      <a:pt x="53" y="803"/>
                    </a:lnTo>
                    <a:lnTo>
                      <a:pt x="33" y="787"/>
                    </a:lnTo>
                    <a:lnTo>
                      <a:pt x="16" y="767"/>
                    </a:lnTo>
                    <a:lnTo>
                      <a:pt x="5" y="745"/>
                    </a:lnTo>
                    <a:lnTo>
                      <a:pt x="0" y="725"/>
                    </a:lnTo>
                    <a:lnTo>
                      <a:pt x="3" y="702"/>
                    </a:lnTo>
                    <a:lnTo>
                      <a:pt x="10" y="677"/>
                    </a:lnTo>
                    <a:lnTo>
                      <a:pt x="23" y="649"/>
                    </a:lnTo>
                    <a:lnTo>
                      <a:pt x="33" y="617"/>
                    </a:lnTo>
                    <a:lnTo>
                      <a:pt x="46" y="584"/>
                    </a:lnTo>
                    <a:lnTo>
                      <a:pt x="56" y="554"/>
                    </a:lnTo>
                    <a:lnTo>
                      <a:pt x="66" y="527"/>
                    </a:lnTo>
                    <a:lnTo>
                      <a:pt x="73" y="506"/>
                    </a:lnTo>
                    <a:lnTo>
                      <a:pt x="78" y="494"/>
                    </a:lnTo>
                    <a:lnTo>
                      <a:pt x="88" y="449"/>
                    </a:lnTo>
                    <a:lnTo>
                      <a:pt x="83" y="394"/>
                    </a:lnTo>
                    <a:lnTo>
                      <a:pt x="73" y="336"/>
                    </a:lnTo>
                    <a:lnTo>
                      <a:pt x="61" y="293"/>
                    </a:lnTo>
                    <a:lnTo>
                      <a:pt x="56" y="273"/>
                    </a:lnTo>
                    <a:lnTo>
                      <a:pt x="58" y="248"/>
                    </a:lnTo>
                    <a:lnTo>
                      <a:pt x="63" y="215"/>
                    </a:lnTo>
                    <a:lnTo>
                      <a:pt x="73" y="180"/>
                    </a:lnTo>
                    <a:lnTo>
                      <a:pt x="86" y="145"/>
                    </a:lnTo>
                    <a:lnTo>
                      <a:pt x="103" y="113"/>
                    </a:lnTo>
                    <a:lnTo>
                      <a:pt x="123" y="82"/>
                    </a:lnTo>
                    <a:lnTo>
                      <a:pt x="148" y="60"/>
                    </a:lnTo>
                    <a:lnTo>
                      <a:pt x="181" y="37"/>
                    </a:lnTo>
                    <a:lnTo>
                      <a:pt x="211" y="20"/>
                    </a:lnTo>
                    <a:lnTo>
                      <a:pt x="241" y="7"/>
                    </a:lnTo>
                    <a:lnTo>
                      <a:pt x="271" y="0"/>
                    </a:lnTo>
                    <a:lnTo>
                      <a:pt x="306" y="0"/>
                    </a:lnTo>
                    <a:lnTo>
                      <a:pt x="341" y="7"/>
                    </a:lnTo>
                    <a:lnTo>
                      <a:pt x="381" y="22"/>
                    </a:lnTo>
                    <a:lnTo>
                      <a:pt x="429" y="45"/>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 name="Freeform 103"/>
              <p:cNvSpPr>
                <a:spLocks/>
              </p:cNvSpPr>
              <p:nvPr/>
            </p:nvSpPr>
            <p:spPr bwMode="auto">
              <a:xfrm>
                <a:off x="193" y="1070"/>
                <a:ext cx="36" cy="33"/>
              </a:xfrm>
              <a:custGeom>
                <a:avLst/>
                <a:gdLst>
                  <a:gd name="T0" fmla="*/ 4 w 62"/>
                  <a:gd name="T1" fmla="*/ 9 h 63"/>
                  <a:gd name="T2" fmla="*/ 6 w 62"/>
                  <a:gd name="T3" fmla="*/ 9 h 63"/>
                  <a:gd name="T4" fmla="*/ 9 w 62"/>
                  <a:gd name="T5" fmla="*/ 9 h 63"/>
                  <a:gd name="T6" fmla="*/ 11 w 62"/>
                  <a:gd name="T7" fmla="*/ 8 h 63"/>
                  <a:gd name="T8" fmla="*/ 12 w 62"/>
                  <a:gd name="T9" fmla="*/ 6 h 63"/>
                  <a:gd name="T10" fmla="*/ 12 w 62"/>
                  <a:gd name="T11" fmla="*/ 4 h 63"/>
                  <a:gd name="T12" fmla="*/ 11 w 62"/>
                  <a:gd name="T13" fmla="*/ 3 h 63"/>
                  <a:gd name="T14" fmla="*/ 10 w 62"/>
                  <a:gd name="T15" fmla="*/ 1 h 63"/>
                  <a:gd name="T16" fmla="*/ 8 w 62"/>
                  <a:gd name="T17" fmla="*/ 0 h 63"/>
                  <a:gd name="T18" fmla="*/ 5 w 62"/>
                  <a:gd name="T19" fmla="*/ 0 h 63"/>
                  <a:gd name="T20" fmla="*/ 3 w 62"/>
                  <a:gd name="T21" fmla="*/ 1 h 63"/>
                  <a:gd name="T22" fmla="*/ 1 w 62"/>
                  <a:gd name="T23" fmla="*/ 2 h 63"/>
                  <a:gd name="T24" fmla="*/ 0 w 62"/>
                  <a:gd name="T25" fmla="*/ 3 h 63"/>
                  <a:gd name="T26" fmla="*/ 0 w 62"/>
                  <a:gd name="T27" fmla="*/ 5 h 63"/>
                  <a:gd name="T28" fmla="*/ 1 w 62"/>
                  <a:gd name="T29" fmla="*/ 7 h 63"/>
                  <a:gd name="T30" fmla="*/ 2 w 62"/>
                  <a:gd name="T31" fmla="*/ 8 h 63"/>
                  <a:gd name="T32" fmla="*/ 4 w 62"/>
                  <a:gd name="T33" fmla="*/ 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20" y="61"/>
                    </a:moveTo>
                    <a:lnTo>
                      <a:pt x="32" y="63"/>
                    </a:lnTo>
                    <a:lnTo>
                      <a:pt x="45" y="61"/>
                    </a:lnTo>
                    <a:lnTo>
                      <a:pt x="55" y="53"/>
                    </a:lnTo>
                    <a:lnTo>
                      <a:pt x="60" y="41"/>
                    </a:lnTo>
                    <a:lnTo>
                      <a:pt x="62" y="28"/>
                    </a:lnTo>
                    <a:lnTo>
                      <a:pt x="57" y="18"/>
                    </a:lnTo>
                    <a:lnTo>
                      <a:pt x="50" y="8"/>
                    </a:lnTo>
                    <a:lnTo>
                      <a:pt x="40" y="0"/>
                    </a:lnTo>
                    <a:lnTo>
                      <a:pt x="27" y="0"/>
                    </a:lnTo>
                    <a:lnTo>
                      <a:pt x="17" y="3"/>
                    </a:lnTo>
                    <a:lnTo>
                      <a:pt x="7" y="11"/>
                    </a:lnTo>
                    <a:lnTo>
                      <a:pt x="0" y="21"/>
                    </a:lnTo>
                    <a:lnTo>
                      <a:pt x="0" y="33"/>
                    </a:lnTo>
                    <a:lnTo>
                      <a:pt x="2" y="46"/>
                    </a:lnTo>
                    <a:lnTo>
                      <a:pt x="10" y="56"/>
                    </a:lnTo>
                    <a:lnTo>
                      <a:pt x="20" y="61"/>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 name="Freeform 104"/>
              <p:cNvSpPr>
                <a:spLocks/>
              </p:cNvSpPr>
              <p:nvPr/>
            </p:nvSpPr>
            <p:spPr bwMode="auto">
              <a:xfrm>
                <a:off x="199" y="812"/>
                <a:ext cx="36" cy="34"/>
              </a:xfrm>
              <a:custGeom>
                <a:avLst/>
                <a:gdLst>
                  <a:gd name="T0" fmla="*/ 5 w 62"/>
                  <a:gd name="T1" fmla="*/ 9 h 63"/>
                  <a:gd name="T2" fmla="*/ 7 w 62"/>
                  <a:gd name="T3" fmla="*/ 10 h 63"/>
                  <a:gd name="T4" fmla="*/ 9 w 62"/>
                  <a:gd name="T5" fmla="*/ 9 h 63"/>
                  <a:gd name="T6" fmla="*/ 11 w 62"/>
                  <a:gd name="T7" fmla="*/ 8 h 63"/>
                  <a:gd name="T8" fmla="*/ 12 w 62"/>
                  <a:gd name="T9" fmla="*/ 6 h 63"/>
                  <a:gd name="T10" fmla="*/ 12 w 62"/>
                  <a:gd name="T11" fmla="*/ 4 h 63"/>
                  <a:gd name="T12" fmla="*/ 12 w 62"/>
                  <a:gd name="T13" fmla="*/ 2 h 63"/>
                  <a:gd name="T14" fmla="*/ 10 w 62"/>
                  <a:gd name="T15" fmla="*/ 1 h 63"/>
                  <a:gd name="T16" fmla="*/ 8 w 62"/>
                  <a:gd name="T17" fmla="*/ 0 h 63"/>
                  <a:gd name="T18" fmla="*/ 6 w 62"/>
                  <a:gd name="T19" fmla="*/ 0 h 63"/>
                  <a:gd name="T20" fmla="*/ 3 w 62"/>
                  <a:gd name="T21" fmla="*/ 1 h 63"/>
                  <a:gd name="T22" fmla="*/ 1 w 62"/>
                  <a:gd name="T23" fmla="*/ 2 h 63"/>
                  <a:gd name="T24" fmla="*/ 1 w 62"/>
                  <a:gd name="T25" fmla="*/ 3 h 63"/>
                  <a:gd name="T26" fmla="*/ 0 w 62"/>
                  <a:gd name="T27" fmla="*/ 5 h 63"/>
                  <a:gd name="T28" fmla="*/ 1 w 62"/>
                  <a:gd name="T29" fmla="*/ 7 h 63"/>
                  <a:gd name="T30" fmla="*/ 2 w 62"/>
                  <a:gd name="T31" fmla="*/ 9 h 63"/>
                  <a:gd name="T32" fmla="*/ 5 w 62"/>
                  <a:gd name="T33" fmla="*/ 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22" y="60"/>
                    </a:moveTo>
                    <a:lnTo>
                      <a:pt x="35" y="63"/>
                    </a:lnTo>
                    <a:lnTo>
                      <a:pt x="47" y="58"/>
                    </a:lnTo>
                    <a:lnTo>
                      <a:pt x="57" y="50"/>
                    </a:lnTo>
                    <a:lnTo>
                      <a:pt x="62" y="40"/>
                    </a:lnTo>
                    <a:lnTo>
                      <a:pt x="62" y="28"/>
                    </a:lnTo>
                    <a:lnTo>
                      <a:pt x="60" y="15"/>
                    </a:lnTo>
                    <a:lnTo>
                      <a:pt x="52" y="5"/>
                    </a:lnTo>
                    <a:lnTo>
                      <a:pt x="42" y="0"/>
                    </a:lnTo>
                    <a:lnTo>
                      <a:pt x="30" y="0"/>
                    </a:lnTo>
                    <a:lnTo>
                      <a:pt x="17" y="3"/>
                    </a:lnTo>
                    <a:lnTo>
                      <a:pt x="7" y="10"/>
                    </a:lnTo>
                    <a:lnTo>
                      <a:pt x="2" y="20"/>
                    </a:lnTo>
                    <a:lnTo>
                      <a:pt x="0" y="33"/>
                    </a:lnTo>
                    <a:lnTo>
                      <a:pt x="5" y="45"/>
                    </a:lnTo>
                    <a:lnTo>
                      <a:pt x="12" y="55"/>
                    </a:lnTo>
                    <a:lnTo>
                      <a:pt x="22" y="60"/>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 name="Freeform 105"/>
              <p:cNvSpPr>
                <a:spLocks/>
              </p:cNvSpPr>
              <p:nvPr/>
            </p:nvSpPr>
            <p:spPr bwMode="auto">
              <a:xfrm>
                <a:off x="124" y="714"/>
                <a:ext cx="340" cy="271"/>
              </a:xfrm>
              <a:custGeom>
                <a:avLst/>
                <a:gdLst>
                  <a:gd name="T0" fmla="*/ 8 w 577"/>
                  <a:gd name="T1" fmla="*/ 55 h 501"/>
                  <a:gd name="T2" fmla="*/ 3 w 577"/>
                  <a:gd name="T3" fmla="*/ 54 h 501"/>
                  <a:gd name="T4" fmla="*/ 0 w 577"/>
                  <a:gd name="T5" fmla="*/ 59 h 501"/>
                  <a:gd name="T6" fmla="*/ 6 w 577"/>
                  <a:gd name="T7" fmla="*/ 62 h 501"/>
                  <a:gd name="T8" fmla="*/ 8 w 577"/>
                  <a:gd name="T9" fmla="*/ 65 h 501"/>
                  <a:gd name="T10" fmla="*/ 2 w 577"/>
                  <a:gd name="T11" fmla="*/ 70 h 501"/>
                  <a:gd name="T12" fmla="*/ 2 w 577"/>
                  <a:gd name="T13" fmla="*/ 72 h 501"/>
                  <a:gd name="T14" fmla="*/ 4 w 577"/>
                  <a:gd name="T15" fmla="*/ 73 h 501"/>
                  <a:gd name="T16" fmla="*/ 6 w 577"/>
                  <a:gd name="T17" fmla="*/ 72 h 501"/>
                  <a:gd name="T18" fmla="*/ 15 w 577"/>
                  <a:gd name="T19" fmla="*/ 68 h 501"/>
                  <a:gd name="T20" fmla="*/ 16 w 577"/>
                  <a:gd name="T21" fmla="*/ 70 h 501"/>
                  <a:gd name="T22" fmla="*/ 16 w 577"/>
                  <a:gd name="T23" fmla="*/ 76 h 501"/>
                  <a:gd name="T24" fmla="*/ 16 w 577"/>
                  <a:gd name="T25" fmla="*/ 80 h 501"/>
                  <a:gd name="T26" fmla="*/ 22 w 577"/>
                  <a:gd name="T27" fmla="*/ 80 h 501"/>
                  <a:gd name="T28" fmla="*/ 28 w 577"/>
                  <a:gd name="T29" fmla="*/ 78 h 501"/>
                  <a:gd name="T30" fmla="*/ 34 w 577"/>
                  <a:gd name="T31" fmla="*/ 77 h 501"/>
                  <a:gd name="T32" fmla="*/ 35 w 577"/>
                  <a:gd name="T33" fmla="*/ 69 h 501"/>
                  <a:gd name="T34" fmla="*/ 35 w 577"/>
                  <a:gd name="T35" fmla="*/ 57 h 501"/>
                  <a:gd name="T36" fmla="*/ 44 w 577"/>
                  <a:gd name="T37" fmla="*/ 56 h 501"/>
                  <a:gd name="T38" fmla="*/ 50 w 577"/>
                  <a:gd name="T39" fmla="*/ 59 h 501"/>
                  <a:gd name="T40" fmla="*/ 58 w 577"/>
                  <a:gd name="T41" fmla="*/ 58 h 501"/>
                  <a:gd name="T42" fmla="*/ 69 w 577"/>
                  <a:gd name="T43" fmla="*/ 54 h 501"/>
                  <a:gd name="T44" fmla="*/ 81 w 577"/>
                  <a:gd name="T45" fmla="*/ 52 h 501"/>
                  <a:gd name="T46" fmla="*/ 98 w 577"/>
                  <a:gd name="T47" fmla="*/ 51 h 501"/>
                  <a:gd name="T48" fmla="*/ 113 w 577"/>
                  <a:gd name="T49" fmla="*/ 44 h 501"/>
                  <a:gd name="T50" fmla="*/ 118 w 577"/>
                  <a:gd name="T51" fmla="*/ 31 h 501"/>
                  <a:gd name="T52" fmla="*/ 113 w 577"/>
                  <a:gd name="T53" fmla="*/ 26 h 501"/>
                  <a:gd name="T54" fmla="*/ 110 w 577"/>
                  <a:gd name="T55" fmla="*/ 20 h 501"/>
                  <a:gd name="T56" fmla="*/ 107 w 577"/>
                  <a:gd name="T57" fmla="*/ 16 h 501"/>
                  <a:gd name="T58" fmla="*/ 104 w 577"/>
                  <a:gd name="T59" fmla="*/ 12 h 501"/>
                  <a:gd name="T60" fmla="*/ 100 w 577"/>
                  <a:gd name="T61" fmla="*/ 9 h 501"/>
                  <a:gd name="T62" fmla="*/ 95 w 577"/>
                  <a:gd name="T63" fmla="*/ 6 h 501"/>
                  <a:gd name="T64" fmla="*/ 89 w 577"/>
                  <a:gd name="T65" fmla="*/ 5 h 501"/>
                  <a:gd name="T66" fmla="*/ 81 w 577"/>
                  <a:gd name="T67" fmla="*/ 3 h 501"/>
                  <a:gd name="T68" fmla="*/ 71 w 577"/>
                  <a:gd name="T69" fmla="*/ 1 h 501"/>
                  <a:gd name="T70" fmla="*/ 61 w 577"/>
                  <a:gd name="T71" fmla="*/ 0 h 501"/>
                  <a:gd name="T72" fmla="*/ 54 w 577"/>
                  <a:gd name="T73" fmla="*/ 1 h 501"/>
                  <a:gd name="T74" fmla="*/ 47 w 577"/>
                  <a:gd name="T75" fmla="*/ 1 h 501"/>
                  <a:gd name="T76" fmla="*/ 42 w 577"/>
                  <a:gd name="T77" fmla="*/ 3 h 501"/>
                  <a:gd name="T78" fmla="*/ 37 w 577"/>
                  <a:gd name="T79" fmla="*/ 6 h 501"/>
                  <a:gd name="T80" fmla="*/ 31 w 577"/>
                  <a:gd name="T81" fmla="*/ 8 h 501"/>
                  <a:gd name="T82" fmla="*/ 27 w 577"/>
                  <a:gd name="T83" fmla="*/ 11 h 501"/>
                  <a:gd name="T84" fmla="*/ 22 w 577"/>
                  <a:gd name="T85" fmla="*/ 15 h 501"/>
                  <a:gd name="T86" fmla="*/ 18 w 577"/>
                  <a:gd name="T87" fmla="*/ 16 h 501"/>
                  <a:gd name="T88" fmla="*/ 14 w 577"/>
                  <a:gd name="T89" fmla="*/ 22 h 501"/>
                  <a:gd name="T90" fmla="*/ 5 w 577"/>
                  <a:gd name="T91" fmla="*/ 36 h 501"/>
                  <a:gd name="T92" fmla="*/ 5 w 577"/>
                  <a:gd name="T93" fmla="*/ 44 h 501"/>
                  <a:gd name="T94" fmla="*/ 9 w 577"/>
                  <a:gd name="T95" fmla="*/ 54 h 50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01"/>
                  <a:gd name="T146" fmla="*/ 577 w 577"/>
                  <a:gd name="T147" fmla="*/ 501 h 50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01">
                    <a:moveTo>
                      <a:pt x="58" y="363"/>
                    </a:moveTo>
                    <a:lnTo>
                      <a:pt x="41" y="348"/>
                    </a:lnTo>
                    <a:lnTo>
                      <a:pt x="28" y="341"/>
                    </a:lnTo>
                    <a:lnTo>
                      <a:pt x="16" y="341"/>
                    </a:lnTo>
                    <a:lnTo>
                      <a:pt x="5" y="348"/>
                    </a:lnTo>
                    <a:lnTo>
                      <a:pt x="0" y="371"/>
                    </a:lnTo>
                    <a:lnTo>
                      <a:pt x="13" y="383"/>
                    </a:lnTo>
                    <a:lnTo>
                      <a:pt x="33" y="391"/>
                    </a:lnTo>
                    <a:lnTo>
                      <a:pt x="43" y="396"/>
                    </a:lnTo>
                    <a:lnTo>
                      <a:pt x="38" y="409"/>
                    </a:lnTo>
                    <a:lnTo>
                      <a:pt x="23" y="429"/>
                    </a:lnTo>
                    <a:lnTo>
                      <a:pt x="11" y="446"/>
                    </a:lnTo>
                    <a:lnTo>
                      <a:pt x="5" y="456"/>
                    </a:lnTo>
                    <a:lnTo>
                      <a:pt x="11" y="459"/>
                    </a:lnTo>
                    <a:lnTo>
                      <a:pt x="16" y="459"/>
                    </a:lnTo>
                    <a:lnTo>
                      <a:pt x="21" y="461"/>
                    </a:lnTo>
                    <a:lnTo>
                      <a:pt x="23" y="461"/>
                    </a:lnTo>
                    <a:lnTo>
                      <a:pt x="33" y="454"/>
                    </a:lnTo>
                    <a:lnTo>
                      <a:pt x="53" y="441"/>
                    </a:lnTo>
                    <a:lnTo>
                      <a:pt x="71" y="429"/>
                    </a:lnTo>
                    <a:lnTo>
                      <a:pt x="81" y="429"/>
                    </a:lnTo>
                    <a:lnTo>
                      <a:pt x="81" y="441"/>
                    </a:lnTo>
                    <a:lnTo>
                      <a:pt x="81" y="459"/>
                    </a:lnTo>
                    <a:lnTo>
                      <a:pt x="78" y="479"/>
                    </a:lnTo>
                    <a:lnTo>
                      <a:pt x="73" y="496"/>
                    </a:lnTo>
                    <a:lnTo>
                      <a:pt x="81" y="501"/>
                    </a:lnTo>
                    <a:lnTo>
                      <a:pt x="93" y="501"/>
                    </a:lnTo>
                    <a:lnTo>
                      <a:pt x="106" y="501"/>
                    </a:lnTo>
                    <a:lnTo>
                      <a:pt x="121" y="501"/>
                    </a:lnTo>
                    <a:lnTo>
                      <a:pt x="136" y="496"/>
                    </a:lnTo>
                    <a:lnTo>
                      <a:pt x="153" y="491"/>
                    </a:lnTo>
                    <a:lnTo>
                      <a:pt x="168" y="484"/>
                    </a:lnTo>
                    <a:lnTo>
                      <a:pt x="186" y="476"/>
                    </a:lnTo>
                    <a:lnTo>
                      <a:pt x="171" y="434"/>
                    </a:lnTo>
                    <a:lnTo>
                      <a:pt x="166" y="391"/>
                    </a:lnTo>
                    <a:lnTo>
                      <a:pt x="171" y="358"/>
                    </a:lnTo>
                    <a:lnTo>
                      <a:pt x="196" y="346"/>
                    </a:lnTo>
                    <a:lnTo>
                      <a:pt x="218" y="351"/>
                    </a:lnTo>
                    <a:lnTo>
                      <a:pt x="236" y="358"/>
                    </a:lnTo>
                    <a:lnTo>
                      <a:pt x="246" y="371"/>
                    </a:lnTo>
                    <a:lnTo>
                      <a:pt x="254" y="381"/>
                    </a:lnTo>
                    <a:lnTo>
                      <a:pt x="281" y="366"/>
                    </a:lnTo>
                    <a:lnTo>
                      <a:pt x="309" y="351"/>
                    </a:lnTo>
                    <a:lnTo>
                      <a:pt x="336" y="341"/>
                    </a:lnTo>
                    <a:lnTo>
                      <a:pt x="364" y="333"/>
                    </a:lnTo>
                    <a:lnTo>
                      <a:pt x="396" y="328"/>
                    </a:lnTo>
                    <a:lnTo>
                      <a:pt x="434" y="323"/>
                    </a:lnTo>
                    <a:lnTo>
                      <a:pt x="479" y="321"/>
                    </a:lnTo>
                    <a:lnTo>
                      <a:pt x="532" y="321"/>
                    </a:lnTo>
                    <a:lnTo>
                      <a:pt x="552" y="278"/>
                    </a:lnTo>
                    <a:lnTo>
                      <a:pt x="569" y="235"/>
                    </a:lnTo>
                    <a:lnTo>
                      <a:pt x="577" y="198"/>
                    </a:lnTo>
                    <a:lnTo>
                      <a:pt x="569" y="175"/>
                    </a:lnTo>
                    <a:lnTo>
                      <a:pt x="554" y="163"/>
                    </a:lnTo>
                    <a:lnTo>
                      <a:pt x="542" y="145"/>
                    </a:lnTo>
                    <a:lnTo>
                      <a:pt x="534" y="128"/>
                    </a:lnTo>
                    <a:lnTo>
                      <a:pt x="527" y="110"/>
                    </a:lnTo>
                    <a:lnTo>
                      <a:pt x="522" y="102"/>
                    </a:lnTo>
                    <a:lnTo>
                      <a:pt x="517" y="90"/>
                    </a:lnTo>
                    <a:lnTo>
                      <a:pt x="509" y="80"/>
                    </a:lnTo>
                    <a:lnTo>
                      <a:pt x="499" y="67"/>
                    </a:lnTo>
                    <a:lnTo>
                      <a:pt x="489" y="57"/>
                    </a:lnTo>
                    <a:lnTo>
                      <a:pt x="477" y="47"/>
                    </a:lnTo>
                    <a:lnTo>
                      <a:pt x="464" y="40"/>
                    </a:lnTo>
                    <a:lnTo>
                      <a:pt x="451" y="35"/>
                    </a:lnTo>
                    <a:lnTo>
                      <a:pt x="436" y="30"/>
                    </a:lnTo>
                    <a:lnTo>
                      <a:pt x="416" y="25"/>
                    </a:lnTo>
                    <a:lnTo>
                      <a:pt x="394" y="17"/>
                    </a:lnTo>
                    <a:lnTo>
                      <a:pt x="371" y="12"/>
                    </a:lnTo>
                    <a:lnTo>
                      <a:pt x="346" y="5"/>
                    </a:lnTo>
                    <a:lnTo>
                      <a:pt x="324" y="2"/>
                    </a:lnTo>
                    <a:lnTo>
                      <a:pt x="301" y="0"/>
                    </a:lnTo>
                    <a:lnTo>
                      <a:pt x="281" y="0"/>
                    </a:lnTo>
                    <a:lnTo>
                      <a:pt x="264" y="2"/>
                    </a:lnTo>
                    <a:lnTo>
                      <a:pt x="246" y="5"/>
                    </a:lnTo>
                    <a:lnTo>
                      <a:pt x="231" y="7"/>
                    </a:lnTo>
                    <a:lnTo>
                      <a:pt x="216" y="12"/>
                    </a:lnTo>
                    <a:lnTo>
                      <a:pt x="203" y="20"/>
                    </a:lnTo>
                    <a:lnTo>
                      <a:pt x="188" y="27"/>
                    </a:lnTo>
                    <a:lnTo>
                      <a:pt x="178" y="37"/>
                    </a:lnTo>
                    <a:lnTo>
                      <a:pt x="166" y="47"/>
                    </a:lnTo>
                    <a:lnTo>
                      <a:pt x="153" y="52"/>
                    </a:lnTo>
                    <a:lnTo>
                      <a:pt x="143" y="62"/>
                    </a:lnTo>
                    <a:lnTo>
                      <a:pt x="131" y="72"/>
                    </a:lnTo>
                    <a:lnTo>
                      <a:pt x="118" y="87"/>
                    </a:lnTo>
                    <a:lnTo>
                      <a:pt x="108" y="90"/>
                    </a:lnTo>
                    <a:lnTo>
                      <a:pt x="96" y="92"/>
                    </a:lnTo>
                    <a:lnTo>
                      <a:pt x="88" y="100"/>
                    </a:lnTo>
                    <a:lnTo>
                      <a:pt x="81" y="110"/>
                    </a:lnTo>
                    <a:lnTo>
                      <a:pt x="66" y="138"/>
                    </a:lnTo>
                    <a:lnTo>
                      <a:pt x="46" y="185"/>
                    </a:lnTo>
                    <a:lnTo>
                      <a:pt x="28" y="230"/>
                    </a:lnTo>
                    <a:lnTo>
                      <a:pt x="21" y="261"/>
                    </a:lnTo>
                    <a:lnTo>
                      <a:pt x="26" y="281"/>
                    </a:lnTo>
                    <a:lnTo>
                      <a:pt x="33" y="308"/>
                    </a:lnTo>
                    <a:lnTo>
                      <a:pt x="46" y="338"/>
                    </a:lnTo>
                    <a:lnTo>
                      <a:pt x="58" y="36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 name="Freeform 106"/>
              <p:cNvSpPr>
                <a:spLocks/>
              </p:cNvSpPr>
              <p:nvPr/>
            </p:nvSpPr>
            <p:spPr bwMode="auto">
              <a:xfrm>
                <a:off x="140" y="711"/>
                <a:ext cx="308" cy="372"/>
              </a:xfrm>
              <a:custGeom>
                <a:avLst/>
                <a:gdLst>
                  <a:gd name="T0" fmla="*/ 101 w 521"/>
                  <a:gd name="T1" fmla="*/ 71 h 682"/>
                  <a:gd name="T2" fmla="*/ 95 w 521"/>
                  <a:gd name="T3" fmla="*/ 71 h 682"/>
                  <a:gd name="T4" fmla="*/ 86 w 521"/>
                  <a:gd name="T5" fmla="*/ 71 h 682"/>
                  <a:gd name="T6" fmla="*/ 77 w 521"/>
                  <a:gd name="T7" fmla="*/ 71 h 682"/>
                  <a:gd name="T8" fmla="*/ 70 w 521"/>
                  <a:gd name="T9" fmla="*/ 68 h 682"/>
                  <a:gd name="T10" fmla="*/ 63 w 521"/>
                  <a:gd name="T11" fmla="*/ 58 h 682"/>
                  <a:gd name="T12" fmla="*/ 55 w 521"/>
                  <a:gd name="T13" fmla="*/ 47 h 682"/>
                  <a:gd name="T14" fmla="*/ 49 w 521"/>
                  <a:gd name="T15" fmla="*/ 38 h 682"/>
                  <a:gd name="T16" fmla="*/ 44 w 521"/>
                  <a:gd name="T17" fmla="*/ 32 h 682"/>
                  <a:gd name="T18" fmla="*/ 39 w 521"/>
                  <a:gd name="T19" fmla="*/ 24 h 682"/>
                  <a:gd name="T20" fmla="*/ 34 w 521"/>
                  <a:gd name="T21" fmla="*/ 16 h 682"/>
                  <a:gd name="T22" fmla="*/ 30 w 521"/>
                  <a:gd name="T23" fmla="*/ 10 h 682"/>
                  <a:gd name="T24" fmla="*/ 31 w 521"/>
                  <a:gd name="T25" fmla="*/ 6 h 682"/>
                  <a:gd name="T26" fmla="*/ 34 w 521"/>
                  <a:gd name="T27" fmla="*/ 2 h 682"/>
                  <a:gd name="T28" fmla="*/ 28 w 521"/>
                  <a:gd name="T29" fmla="*/ 1 h 682"/>
                  <a:gd name="T30" fmla="*/ 24 w 521"/>
                  <a:gd name="T31" fmla="*/ 4 h 682"/>
                  <a:gd name="T32" fmla="*/ 22 w 521"/>
                  <a:gd name="T33" fmla="*/ 7 h 682"/>
                  <a:gd name="T34" fmla="*/ 17 w 521"/>
                  <a:gd name="T35" fmla="*/ 4 h 682"/>
                  <a:gd name="T36" fmla="*/ 12 w 521"/>
                  <a:gd name="T37" fmla="*/ 4 h 682"/>
                  <a:gd name="T38" fmla="*/ 8 w 521"/>
                  <a:gd name="T39" fmla="*/ 9 h 682"/>
                  <a:gd name="T40" fmla="*/ 12 w 521"/>
                  <a:gd name="T41" fmla="*/ 13 h 682"/>
                  <a:gd name="T42" fmla="*/ 17 w 521"/>
                  <a:gd name="T43" fmla="*/ 15 h 682"/>
                  <a:gd name="T44" fmla="*/ 24 w 521"/>
                  <a:gd name="T45" fmla="*/ 17 h 682"/>
                  <a:gd name="T46" fmla="*/ 37 w 521"/>
                  <a:gd name="T47" fmla="*/ 33 h 682"/>
                  <a:gd name="T48" fmla="*/ 51 w 521"/>
                  <a:gd name="T49" fmla="*/ 56 h 682"/>
                  <a:gd name="T50" fmla="*/ 60 w 521"/>
                  <a:gd name="T51" fmla="*/ 73 h 682"/>
                  <a:gd name="T52" fmla="*/ 59 w 521"/>
                  <a:gd name="T53" fmla="*/ 82 h 682"/>
                  <a:gd name="T54" fmla="*/ 46 w 521"/>
                  <a:gd name="T55" fmla="*/ 88 h 682"/>
                  <a:gd name="T56" fmla="*/ 26 w 521"/>
                  <a:gd name="T57" fmla="*/ 89 h 682"/>
                  <a:gd name="T58" fmla="*/ 11 w 521"/>
                  <a:gd name="T59" fmla="*/ 88 h 682"/>
                  <a:gd name="T60" fmla="*/ 7 w 521"/>
                  <a:gd name="T61" fmla="*/ 86 h 682"/>
                  <a:gd name="T62" fmla="*/ 3 w 521"/>
                  <a:gd name="T63" fmla="*/ 84 h 682"/>
                  <a:gd name="T64" fmla="*/ 1 w 521"/>
                  <a:gd name="T65" fmla="*/ 86 h 682"/>
                  <a:gd name="T66" fmla="*/ 2 w 521"/>
                  <a:gd name="T67" fmla="*/ 89 h 682"/>
                  <a:gd name="T68" fmla="*/ 2 w 521"/>
                  <a:gd name="T69" fmla="*/ 92 h 682"/>
                  <a:gd name="T70" fmla="*/ 0 w 521"/>
                  <a:gd name="T71" fmla="*/ 95 h 682"/>
                  <a:gd name="T72" fmla="*/ 7 w 521"/>
                  <a:gd name="T73" fmla="*/ 95 h 682"/>
                  <a:gd name="T74" fmla="*/ 9 w 521"/>
                  <a:gd name="T75" fmla="*/ 94 h 682"/>
                  <a:gd name="T76" fmla="*/ 13 w 521"/>
                  <a:gd name="T77" fmla="*/ 93 h 682"/>
                  <a:gd name="T78" fmla="*/ 22 w 521"/>
                  <a:gd name="T79" fmla="*/ 94 h 682"/>
                  <a:gd name="T80" fmla="*/ 35 w 521"/>
                  <a:gd name="T81" fmla="*/ 94 h 682"/>
                  <a:gd name="T82" fmla="*/ 45 w 521"/>
                  <a:gd name="T83" fmla="*/ 94 h 682"/>
                  <a:gd name="T84" fmla="*/ 53 w 521"/>
                  <a:gd name="T85" fmla="*/ 94 h 682"/>
                  <a:gd name="T86" fmla="*/ 59 w 521"/>
                  <a:gd name="T87" fmla="*/ 101 h 682"/>
                  <a:gd name="T88" fmla="*/ 63 w 521"/>
                  <a:gd name="T89" fmla="*/ 107 h 682"/>
                  <a:gd name="T90" fmla="*/ 70 w 521"/>
                  <a:gd name="T91" fmla="*/ 110 h 682"/>
                  <a:gd name="T92" fmla="*/ 76 w 521"/>
                  <a:gd name="T93" fmla="*/ 111 h 682"/>
                  <a:gd name="T94" fmla="*/ 81 w 521"/>
                  <a:gd name="T95" fmla="*/ 110 h 682"/>
                  <a:gd name="T96" fmla="*/ 85 w 521"/>
                  <a:gd name="T97" fmla="*/ 107 h 682"/>
                  <a:gd name="T98" fmla="*/ 93 w 521"/>
                  <a:gd name="T99" fmla="*/ 100 h 682"/>
                  <a:gd name="T100" fmla="*/ 101 w 521"/>
                  <a:gd name="T101" fmla="*/ 91 h 682"/>
                  <a:gd name="T102" fmla="*/ 107 w 521"/>
                  <a:gd name="T103" fmla="*/ 83 h 682"/>
                  <a:gd name="T104" fmla="*/ 106 w 521"/>
                  <a:gd name="T105" fmla="*/ 78 h 682"/>
                  <a:gd name="T106" fmla="*/ 103 w 521"/>
                  <a:gd name="T107" fmla="*/ 73 h 6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1"/>
                  <a:gd name="T163" fmla="*/ 0 h 682"/>
                  <a:gd name="T164" fmla="*/ 521 w 521"/>
                  <a:gd name="T165" fmla="*/ 682 h 6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1" h="682">
                    <a:moveTo>
                      <a:pt x="499" y="439"/>
                    </a:moveTo>
                    <a:lnTo>
                      <a:pt x="491" y="439"/>
                    </a:lnTo>
                    <a:lnTo>
                      <a:pt x="479" y="439"/>
                    </a:lnTo>
                    <a:lnTo>
                      <a:pt x="459" y="441"/>
                    </a:lnTo>
                    <a:lnTo>
                      <a:pt x="439" y="441"/>
                    </a:lnTo>
                    <a:lnTo>
                      <a:pt x="416" y="441"/>
                    </a:lnTo>
                    <a:lnTo>
                      <a:pt x="393" y="441"/>
                    </a:lnTo>
                    <a:lnTo>
                      <a:pt x="373" y="441"/>
                    </a:lnTo>
                    <a:lnTo>
                      <a:pt x="356" y="439"/>
                    </a:lnTo>
                    <a:lnTo>
                      <a:pt x="341" y="416"/>
                    </a:lnTo>
                    <a:lnTo>
                      <a:pt x="323" y="391"/>
                    </a:lnTo>
                    <a:lnTo>
                      <a:pt x="306" y="358"/>
                    </a:lnTo>
                    <a:lnTo>
                      <a:pt x="286" y="326"/>
                    </a:lnTo>
                    <a:lnTo>
                      <a:pt x="268" y="293"/>
                    </a:lnTo>
                    <a:lnTo>
                      <a:pt x="251" y="263"/>
                    </a:lnTo>
                    <a:lnTo>
                      <a:pt x="236" y="235"/>
                    </a:lnTo>
                    <a:lnTo>
                      <a:pt x="223" y="215"/>
                    </a:lnTo>
                    <a:lnTo>
                      <a:pt x="213" y="195"/>
                    </a:lnTo>
                    <a:lnTo>
                      <a:pt x="200" y="173"/>
                    </a:lnTo>
                    <a:lnTo>
                      <a:pt x="188" y="148"/>
                    </a:lnTo>
                    <a:lnTo>
                      <a:pt x="175" y="125"/>
                    </a:lnTo>
                    <a:lnTo>
                      <a:pt x="163" y="100"/>
                    </a:lnTo>
                    <a:lnTo>
                      <a:pt x="153" y="80"/>
                    </a:lnTo>
                    <a:lnTo>
                      <a:pt x="145" y="62"/>
                    </a:lnTo>
                    <a:lnTo>
                      <a:pt x="140" y="50"/>
                    </a:lnTo>
                    <a:lnTo>
                      <a:pt x="153" y="37"/>
                    </a:lnTo>
                    <a:lnTo>
                      <a:pt x="163" y="22"/>
                    </a:lnTo>
                    <a:lnTo>
                      <a:pt x="165" y="10"/>
                    </a:lnTo>
                    <a:lnTo>
                      <a:pt x="155" y="0"/>
                    </a:lnTo>
                    <a:lnTo>
                      <a:pt x="138" y="2"/>
                    </a:lnTo>
                    <a:lnTo>
                      <a:pt x="125" y="12"/>
                    </a:lnTo>
                    <a:lnTo>
                      <a:pt x="118" y="27"/>
                    </a:lnTo>
                    <a:lnTo>
                      <a:pt x="115" y="42"/>
                    </a:lnTo>
                    <a:lnTo>
                      <a:pt x="105" y="40"/>
                    </a:lnTo>
                    <a:lnTo>
                      <a:pt x="95" y="32"/>
                    </a:lnTo>
                    <a:lnTo>
                      <a:pt x="83" y="25"/>
                    </a:lnTo>
                    <a:lnTo>
                      <a:pt x="70" y="22"/>
                    </a:lnTo>
                    <a:lnTo>
                      <a:pt x="58" y="27"/>
                    </a:lnTo>
                    <a:lnTo>
                      <a:pt x="45" y="40"/>
                    </a:lnTo>
                    <a:lnTo>
                      <a:pt x="40" y="55"/>
                    </a:lnTo>
                    <a:lnTo>
                      <a:pt x="48" y="67"/>
                    </a:lnTo>
                    <a:lnTo>
                      <a:pt x="60" y="77"/>
                    </a:lnTo>
                    <a:lnTo>
                      <a:pt x="70" y="85"/>
                    </a:lnTo>
                    <a:lnTo>
                      <a:pt x="83" y="90"/>
                    </a:lnTo>
                    <a:lnTo>
                      <a:pt x="90" y="92"/>
                    </a:lnTo>
                    <a:lnTo>
                      <a:pt x="113" y="107"/>
                    </a:lnTo>
                    <a:lnTo>
                      <a:pt x="143" y="148"/>
                    </a:lnTo>
                    <a:lnTo>
                      <a:pt x="178" y="205"/>
                    </a:lnTo>
                    <a:lnTo>
                      <a:pt x="213" y="273"/>
                    </a:lnTo>
                    <a:lnTo>
                      <a:pt x="246" y="343"/>
                    </a:lnTo>
                    <a:lnTo>
                      <a:pt x="273" y="404"/>
                    </a:lnTo>
                    <a:lnTo>
                      <a:pt x="291" y="451"/>
                    </a:lnTo>
                    <a:lnTo>
                      <a:pt x="298" y="474"/>
                    </a:lnTo>
                    <a:lnTo>
                      <a:pt x="288" y="506"/>
                    </a:lnTo>
                    <a:lnTo>
                      <a:pt x="261" y="526"/>
                    </a:lnTo>
                    <a:lnTo>
                      <a:pt x="221" y="542"/>
                    </a:lnTo>
                    <a:lnTo>
                      <a:pt x="173" y="547"/>
                    </a:lnTo>
                    <a:lnTo>
                      <a:pt x="125" y="547"/>
                    </a:lnTo>
                    <a:lnTo>
                      <a:pt x="83" y="544"/>
                    </a:lnTo>
                    <a:lnTo>
                      <a:pt x="53" y="542"/>
                    </a:lnTo>
                    <a:lnTo>
                      <a:pt x="35" y="537"/>
                    </a:lnTo>
                    <a:lnTo>
                      <a:pt x="30" y="526"/>
                    </a:lnTo>
                    <a:lnTo>
                      <a:pt x="20" y="521"/>
                    </a:lnTo>
                    <a:lnTo>
                      <a:pt x="13" y="519"/>
                    </a:lnTo>
                    <a:lnTo>
                      <a:pt x="5" y="521"/>
                    </a:lnTo>
                    <a:lnTo>
                      <a:pt x="3" y="529"/>
                    </a:lnTo>
                    <a:lnTo>
                      <a:pt x="3" y="539"/>
                    </a:lnTo>
                    <a:lnTo>
                      <a:pt x="8" y="552"/>
                    </a:lnTo>
                    <a:lnTo>
                      <a:pt x="18" y="562"/>
                    </a:lnTo>
                    <a:lnTo>
                      <a:pt x="10" y="567"/>
                    </a:lnTo>
                    <a:lnTo>
                      <a:pt x="3" y="577"/>
                    </a:lnTo>
                    <a:lnTo>
                      <a:pt x="0" y="587"/>
                    </a:lnTo>
                    <a:lnTo>
                      <a:pt x="13" y="592"/>
                    </a:lnTo>
                    <a:lnTo>
                      <a:pt x="30" y="589"/>
                    </a:lnTo>
                    <a:lnTo>
                      <a:pt x="40" y="582"/>
                    </a:lnTo>
                    <a:lnTo>
                      <a:pt x="45" y="577"/>
                    </a:lnTo>
                    <a:lnTo>
                      <a:pt x="48" y="574"/>
                    </a:lnTo>
                    <a:lnTo>
                      <a:pt x="63" y="574"/>
                    </a:lnTo>
                    <a:lnTo>
                      <a:pt x="85" y="577"/>
                    </a:lnTo>
                    <a:lnTo>
                      <a:pt x="110" y="577"/>
                    </a:lnTo>
                    <a:lnTo>
                      <a:pt x="140" y="577"/>
                    </a:lnTo>
                    <a:lnTo>
                      <a:pt x="168" y="577"/>
                    </a:lnTo>
                    <a:lnTo>
                      <a:pt x="195" y="577"/>
                    </a:lnTo>
                    <a:lnTo>
                      <a:pt x="218" y="577"/>
                    </a:lnTo>
                    <a:lnTo>
                      <a:pt x="233" y="577"/>
                    </a:lnTo>
                    <a:lnTo>
                      <a:pt x="256" y="582"/>
                    </a:lnTo>
                    <a:lnTo>
                      <a:pt x="273" y="597"/>
                    </a:lnTo>
                    <a:lnTo>
                      <a:pt x="286" y="622"/>
                    </a:lnTo>
                    <a:lnTo>
                      <a:pt x="288" y="649"/>
                    </a:lnTo>
                    <a:lnTo>
                      <a:pt x="306" y="659"/>
                    </a:lnTo>
                    <a:lnTo>
                      <a:pt x="323" y="670"/>
                    </a:lnTo>
                    <a:lnTo>
                      <a:pt x="341" y="677"/>
                    </a:lnTo>
                    <a:lnTo>
                      <a:pt x="356" y="680"/>
                    </a:lnTo>
                    <a:lnTo>
                      <a:pt x="368" y="682"/>
                    </a:lnTo>
                    <a:lnTo>
                      <a:pt x="381" y="682"/>
                    </a:lnTo>
                    <a:lnTo>
                      <a:pt x="391" y="680"/>
                    </a:lnTo>
                    <a:lnTo>
                      <a:pt x="401" y="675"/>
                    </a:lnTo>
                    <a:lnTo>
                      <a:pt x="413" y="662"/>
                    </a:lnTo>
                    <a:lnTo>
                      <a:pt x="431" y="644"/>
                    </a:lnTo>
                    <a:lnTo>
                      <a:pt x="451" y="617"/>
                    </a:lnTo>
                    <a:lnTo>
                      <a:pt x="471" y="589"/>
                    </a:lnTo>
                    <a:lnTo>
                      <a:pt x="491" y="562"/>
                    </a:lnTo>
                    <a:lnTo>
                      <a:pt x="509" y="534"/>
                    </a:lnTo>
                    <a:lnTo>
                      <a:pt x="519" y="514"/>
                    </a:lnTo>
                    <a:lnTo>
                      <a:pt x="521" y="499"/>
                    </a:lnTo>
                    <a:lnTo>
                      <a:pt x="514" y="481"/>
                    </a:lnTo>
                    <a:lnTo>
                      <a:pt x="506" y="464"/>
                    </a:lnTo>
                    <a:lnTo>
                      <a:pt x="501" y="449"/>
                    </a:lnTo>
                    <a:lnTo>
                      <a:pt x="499" y="43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 name="Freeform 107"/>
              <p:cNvSpPr>
                <a:spLocks/>
              </p:cNvSpPr>
              <p:nvPr/>
            </p:nvSpPr>
            <p:spPr bwMode="auto">
              <a:xfrm>
                <a:off x="184" y="1200"/>
                <a:ext cx="36" cy="35"/>
              </a:xfrm>
              <a:custGeom>
                <a:avLst/>
                <a:gdLst>
                  <a:gd name="T0" fmla="*/ 12 w 62"/>
                  <a:gd name="T1" fmla="*/ 9 h 61"/>
                  <a:gd name="T2" fmla="*/ 12 w 62"/>
                  <a:gd name="T3" fmla="*/ 6 h 61"/>
                  <a:gd name="T4" fmla="*/ 12 w 62"/>
                  <a:gd name="T5" fmla="*/ 3 h 61"/>
                  <a:gd name="T6" fmla="*/ 11 w 62"/>
                  <a:gd name="T7" fmla="*/ 2 h 61"/>
                  <a:gd name="T8" fmla="*/ 9 w 62"/>
                  <a:gd name="T9" fmla="*/ 1 h 61"/>
                  <a:gd name="T10" fmla="*/ 6 w 62"/>
                  <a:gd name="T11" fmla="*/ 0 h 61"/>
                  <a:gd name="T12" fmla="*/ 4 w 62"/>
                  <a:gd name="T13" fmla="*/ 0 h 61"/>
                  <a:gd name="T14" fmla="*/ 2 w 62"/>
                  <a:gd name="T15" fmla="*/ 1 h 61"/>
                  <a:gd name="T16" fmla="*/ 1 w 62"/>
                  <a:gd name="T17" fmla="*/ 3 h 61"/>
                  <a:gd name="T18" fmla="*/ 0 w 62"/>
                  <a:gd name="T19" fmla="*/ 5 h 61"/>
                  <a:gd name="T20" fmla="*/ 0 w 62"/>
                  <a:gd name="T21" fmla="*/ 7 h 61"/>
                  <a:gd name="T22" fmla="*/ 1 w 62"/>
                  <a:gd name="T23" fmla="*/ 10 h 61"/>
                  <a:gd name="T24" fmla="*/ 3 w 62"/>
                  <a:gd name="T25" fmla="*/ 11 h 61"/>
                  <a:gd name="T26" fmla="*/ 6 w 62"/>
                  <a:gd name="T27" fmla="*/ 11 h 61"/>
                  <a:gd name="T28" fmla="*/ 8 w 62"/>
                  <a:gd name="T29" fmla="*/ 11 h 61"/>
                  <a:gd name="T30" fmla="*/ 10 w 62"/>
                  <a:gd name="T31" fmla="*/ 10 h 61"/>
                  <a:gd name="T32" fmla="*/ 12 w 62"/>
                  <a:gd name="T33" fmla="*/ 9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1"/>
                  <a:gd name="T53" fmla="*/ 62 w 62"/>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1">
                    <a:moveTo>
                      <a:pt x="60" y="46"/>
                    </a:moveTo>
                    <a:lnTo>
                      <a:pt x="62" y="33"/>
                    </a:lnTo>
                    <a:lnTo>
                      <a:pt x="60" y="20"/>
                    </a:lnTo>
                    <a:lnTo>
                      <a:pt x="55" y="10"/>
                    </a:lnTo>
                    <a:lnTo>
                      <a:pt x="45" y="3"/>
                    </a:lnTo>
                    <a:lnTo>
                      <a:pt x="32" y="0"/>
                    </a:lnTo>
                    <a:lnTo>
                      <a:pt x="20" y="0"/>
                    </a:lnTo>
                    <a:lnTo>
                      <a:pt x="10" y="5"/>
                    </a:lnTo>
                    <a:lnTo>
                      <a:pt x="2" y="15"/>
                    </a:lnTo>
                    <a:lnTo>
                      <a:pt x="0" y="28"/>
                    </a:lnTo>
                    <a:lnTo>
                      <a:pt x="0" y="40"/>
                    </a:lnTo>
                    <a:lnTo>
                      <a:pt x="7" y="51"/>
                    </a:lnTo>
                    <a:lnTo>
                      <a:pt x="17" y="58"/>
                    </a:lnTo>
                    <a:lnTo>
                      <a:pt x="30" y="61"/>
                    </a:lnTo>
                    <a:lnTo>
                      <a:pt x="40" y="61"/>
                    </a:lnTo>
                    <a:lnTo>
                      <a:pt x="52" y="56"/>
                    </a:lnTo>
                    <a:lnTo>
                      <a:pt x="60" y="46"/>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 name="Freeform 108"/>
              <p:cNvSpPr>
                <a:spLocks/>
              </p:cNvSpPr>
              <p:nvPr/>
            </p:nvSpPr>
            <p:spPr bwMode="auto">
              <a:xfrm>
                <a:off x="115" y="1118"/>
                <a:ext cx="279" cy="368"/>
              </a:xfrm>
              <a:custGeom>
                <a:avLst/>
                <a:gdLst>
                  <a:gd name="T0" fmla="*/ 37 w 473"/>
                  <a:gd name="T1" fmla="*/ 0 h 678"/>
                  <a:gd name="T2" fmla="*/ 28 w 473"/>
                  <a:gd name="T3" fmla="*/ 1 h 678"/>
                  <a:gd name="T4" fmla="*/ 20 w 473"/>
                  <a:gd name="T5" fmla="*/ 2 h 678"/>
                  <a:gd name="T6" fmla="*/ 13 w 473"/>
                  <a:gd name="T7" fmla="*/ 7 h 678"/>
                  <a:gd name="T8" fmla="*/ 8 w 473"/>
                  <a:gd name="T9" fmla="*/ 11 h 678"/>
                  <a:gd name="T10" fmla="*/ 4 w 473"/>
                  <a:gd name="T11" fmla="*/ 17 h 678"/>
                  <a:gd name="T12" fmla="*/ 1 w 473"/>
                  <a:gd name="T13" fmla="*/ 23 h 678"/>
                  <a:gd name="T14" fmla="*/ 0 w 473"/>
                  <a:gd name="T15" fmla="*/ 28 h 678"/>
                  <a:gd name="T16" fmla="*/ 0 w 473"/>
                  <a:gd name="T17" fmla="*/ 33 h 678"/>
                  <a:gd name="T18" fmla="*/ 2 w 473"/>
                  <a:gd name="T19" fmla="*/ 40 h 678"/>
                  <a:gd name="T20" fmla="*/ 6 w 473"/>
                  <a:gd name="T21" fmla="*/ 47 h 678"/>
                  <a:gd name="T22" fmla="*/ 10 w 473"/>
                  <a:gd name="T23" fmla="*/ 54 h 678"/>
                  <a:gd name="T24" fmla="*/ 15 w 473"/>
                  <a:gd name="T25" fmla="*/ 61 h 678"/>
                  <a:gd name="T26" fmla="*/ 21 w 473"/>
                  <a:gd name="T27" fmla="*/ 68 h 678"/>
                  <a:gd name="T28" fmla="*/ 25 w 473"/>
                  <a:gd name="T29" fmla="*/ 75 h 678"/>
                  <a:gd name="T30" fmla="*/ 28 w 473"/>
                  <a:gd name="T31" fmla="*/ 80 h 678"/>
                  <a:gd name="T32" fmla="*/ 30 w 473"/>
                  <a:gd name="T33" fmla="*/ 83 h 678"/>
                  <a:gd name="T34" fmla="*/ 32 w 473"/>
                  <a:gd name="T35" fmla="*/ 85 h 678"/>
                  <a:gd name="T36" fmla="*/ 34 w 473"/>
                  <a:gd name="T37" fmla="*/ 88 h 678"/>
                  <a:gd name="T38" fmla="*/ 37 w 473"/>
                  <a:gd name="T39" fmla="*/ 92 h 678"/>
                  <a:gd name="T40" fmla="*/ 40 w 473"/>
                  <a:gd name="T41" fmla="*/ 96 h 678"/>
                  <a:gd name="T42" fmla="*/ 43 w 473"/>
                  <a:gd name="T43" fmla="*/ 100 h 678"/>
                  <a:gd name="T44" fmla="*/ 45 w 473"/>
                  <a:gd name="T45" fmla="*/ 104 h 678"/>
                  <a:gd name="T46" fmla="*/ 48 w 473"/>
                  <a:gd name="T47" fmla="*/ 106 h 678"/>
                  <a:gd name="T48" fmla="*/ 50 w 473"/>
                  <a:gd name="T49" fmla="*/ 109 h 678"/>
                  <a:gd name="T50" fmla="*/ 55 w 473"/>
                  <a:gd name="T51" fmla="*/ 104 h 678"/>
                  <a:gd name="T52" fmla="*/ 62 w 473"/>
                  <a:gd name="T53" fmla="*/ 99 h 678"/>
                  <a:gd name="T54" fmla="*/ 68 w 473"/>
                  <a:gd name="T55" fmla="*/ 95 h 678"/>
                  <a:gd name="T56" fmla="*/ 75 w 473"/>
                  <a:gd name="T57" fmla="*/ 91 h 678"/>
                  <a:gd name="T58" fmla="*/ 81 w 473"/>
                  <a:gd name="T59" fmla="*/ 87 h 678"/>
                  <a:gd name="T60" fmla="*/ 87 w 473"/>
                  <a:gd name="T61" fmla="*/ 84 h 678"/>
                  <a:gd name="T62" fmla="*/ 93 w 473"/>
                  <a:gd name="T63" fmla="*/ 83 h 678"/>
                  <a:gd name="T64" fmla="*/ 97 w 473"/>
                  <a:gd name="T65" fmla="*/ 82 h 678"/>
                  <a:gd name="T66" fmla="*/ 94 w 473"/>
                  <a:gd name="T67" fmla="*/ 74 h 678"/>
                  <a:gd name="T68" fmla="*/ 90 w 473"/>
                  <a:gd name="T69" fmla="*/ 66 h 678"/>
                  <a:gd name="T70" fmla="*/ 87 w 473"/>
                  <a:gd name="T71" fmla="*/ 58 h 678"/>
                  <a:gd name="T72" fmla="*/ 83 w 473"/>
                  <a:gd name="T73" fmla="*/ 50 h 678"/>
                  <a:gd name="T74" fmla="*/ 80 w 473"/>
                  <a:gd name="T75" fmla="*/ 47 h 678"/>
                  <a:gd name="T76" fmla="*/ 77 w 473"/>
                  <a:gd name="T77" fmla="*/ 42 h 678"/>
                  <a:gd name="T78" fmla="*/ 74 w 473"/>
                  <a:gd name="T79" fmla="*/ 37 h 678"/>
                  <a:gd name="T80" fmla="*/ 71 w 473"/>
                  <a:gd name="T81" fmla="*/ 32 h 678"/>
                  <a:gd name="T82" fmla="*/ 69 w 473"/>
                  <a:gd name="T83" fmla="*/ 27 h 678"/>
                  <a:gd name="T84" fmla="*/ 67 w 473"/>
                  <a:gd name="T85" fmla="*/ 23 h 678"/>
                  <a:gd name="T86" fmla="*/ 65 w 473"/>
                  <a:gd name="T87" fmla="*/ 20 h 678"/>
                  <a:gd name="T88" fmla="*/ 63 w 473"/>
                  <a:gd name="T89" fmla="*/ 17 h 678"/>
                  <a:gd name="T90" fmla="*/ 62 w 473"/>
                  <a:gd name="T91" fmla="*/ 15 h 678"/>
                  <a:gd name="T92" fmla="*/ 60 w 473"/>
                  <a:gd name="T93" fmla="*/ 12 h 678"/>
                  <a:gd name="T94" fmla="*/ 57 w 473"/>
                  <a:gd name="T95" fmla="*/ 10 h 678"/>
                  <a:gd name="T96" fmla="*/ 54 w 473"/>
                  <a:gd name="T97" fmla="*/ 7 h 678"/>
                  <a:gd name="T98" fmla="*/ 51 w 473"/>
                  <a:gd name="T99" fmla="*/ 5 h 678"/>
                  <a:gd name="T100" fmla="*/ 46 w 473"/>
                  <a:gd name="T101" fmla="*/ 2 h 678"/>
                  <a:gd name="T102" fmla="*/ 42 w 473"/>
                  <a:gd name="T103" fmla="*/ 1 h 678"/>
                  <a:gd name="T104" fmla="*/ 37 w 473"/>
                  <a:gd name="T105" fmla="*/ 0 h 6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73"/>
                  <a:gd name="T160" fmla="*/ 0 h 678"/>
                  <a:gd name="T161" fmla="*/ 473 w 473"/>
                  <a:gd name="T162" fmla="*/ 678 h 6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73" h="678">
                    <a:moveTo>
                      <a:pt x="180" y="0"/>
                    </a:moveTo>
                    <a:lnTo>
                      <a:pt x="135" y="3"/>
                    </a:lnTo>
                    <a:lnTo>
                      <a:pt x="98" y="15"/>
                    </a:lnTo>
                    <a:lnTo>
                      <a:pt x="65" y="40"/>
                    </a:lnTo>
                    <a:lnTo>
                      <a:pt x="38" y="71"/>
                    </a:lnTo>
                    <a:lnTo>
                      <a:pt x="20" y="106"/>
                    </a:lnTo>
                    <a:lnTo>
                      <a:pt x="5" y="141"/>
                    </a:lnTo>
                    <a:lnTo>
                      <a:pt x="0" y="176"/>
                    </a:lnTo>
                    <a:lnTo>
                      <a:pt x="0" y="206"/>
                    </a:lnTo>
                    <a:lnTo>
                      <a:pt x="10" y="246"/>
                    </a:lnTo>
                    <a:lnTo>
                      <a:pt x="28" y="291"/>
                    </a:lnTo>
                    <a:lnTo>
                      <a:pt x="50" y="339"/>
                    </a:lnTo>
                    <a:lnTo>
                      <a:pt x="75" y="384"/>
                    </a:lnTo>
                    <a:lnTo>
                      <a:pt x="100" y="429"/>
                    </a:lnTo>
                    <a:lnTo>
                      <a:pt x="120" y="470"/>
                    </a:lnTo>
                    <a:lnTo>
                      <a:pt x="138" y="500"/>
                    </a:lnTo>
                    <a:lnTo>
                      <a:pt x="148" y="520"/>
                    </a:lnTo>
                    <a:lnTo>
                      <a:pt x="155" y="535"/>
                    </a:lnTo>
                    <a:lnTo>
                      <a:pt x="165" y="555"/>
                    </a:lnTo>
                    <a:lnTo>
                      <a:pt x="178" y="577"/>
                    </a:lnTo>
                    <a:lnTo>
                      <a:pt x="193" y="602"/>
                    </a:lnTo>
                    <a:lnTo>
                      <a:pt x="208" y="625"/>
                    </a:lnTo>
                    <a:lnTo>
                      <a:pt x="220" y="648"/>
                    </a:lnTo>
                    <a:lnTo>
                      <a:pt x="233" y="665"/>
                    </a:lnTo>
                    <a:lnTo>
                      <a:pt x="243" y="678"/>
                    </a:lnTo>
                    <a:lnTo>
                      <a:pt x="271" y="650"/>
                    </a:lnTo>
                    <a:lnTo>
                      <a:pt x="301" y="623"/>
                    </a:lnTo>
                    <a:lnTo>
                      <a:pt x="333" y="595"/>
                    </a:lnTo>
                    <a:lnTo>
                      <a:pt x="366" y="567"/>
                    </a:lnTo>
                    <a:lnTo>
                      <a:pt x="396" y="545"/>
                    </a:lnTo>
                    <a:lnTo>
                      <a:pt x="426" y="527"/>
                    </a:lnTo>
                    <a:lnTo>
                      <a:pt x="451" y="515"/>
                    </a:lnTo>
                    <a:lnTo>
                      <a:pt x="473" y="512"/>
                    </a:lnTo>
                    <a:lnTo>
                      <a:pt x="458" y="462"/>
                    </a:lnTo>
                    <a:lnTo>
                      <a:pt x="441" y="412"/>
                    </a:lnTo>
                    <a:lnTo>
                      <a:pt x="423" y="362"/>
                    </a:lnTo>
                    <a:lnTo>
                      <a:pt x="401" y="316"/>
                    </a:lnTo>
                    <a:lnTo>
                      <a:pt x="388" y="294"/>
                    </a:lnTo>
                    <a:lnTo>
                      <a:pt x="376" y="264"/>
                    </a:lnTo>
                    <a:lnTo>
                      <a:pt x="361" y="234"/>
                    </a:lnTo>
                    <a:lnTo>
                      <a:pt x="348" y="201"/>
                    </a:lnTo>
                    <a:lnTo>
                      <a:pt x="336" y="171"/>
                    </a:lnTo>
                    <a:lnTo>
                      <a:pt x="326" y="143"/>
                    </a:lnTo>
                    <a:lnTo>
                      <a:pt x="316" y="121"/>
                    </a:lnTo>
                    <a:lnTo>
                      <a:pt x="308" y="106"/>
                    </a:lnTo>
                    <a:lnTo>
                      <a:pt x="301" y="93"/>
                    </a:lnTo>
                    <a:lnTo>
                      <a:pt x="291" y="78"/>
                    </a:lnTo>
                    <a:lnTo>
                      <a:pt x="278" y="63"/>
                    </a:lnTo>
                    <a:lnTo>
                      <a:pt x="263" y="45"/>
                    </a:lnTo>
                    <a:lnTo>
                      <a:pt x="245" y="30"/>
                    </a:lnTo>
                    <a:lnTo>
                      <a:pt x="225" y="15"/>
                    </a:lnTo>
                    <a:lnTo>
                      <a:pt x="203" y="5"/>
                    </a:lnTo>
                    <a:lnTo>
                      <a:pt x="180" y="0"/>
                    </a:lnTo>
                    <a:close/>
                  </a:path>
                </a:pathLst>
              </a:custGeom>
              <a:solidFill>
                <a:srgbClr val="0AA3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 name="Freeform 109"/>
              <p:cNvSpPr>
                <a:spLocks/>
              </p:cNvSpPr>
              <p:nvPr/>
            </p:nvSpPr>
            <p:spPr bwMode="auto">
              <a:xfrm>
                <a:off x="32" y="1050"/>
                <a:ext cx="382" cy="1049"/>
              </a:xfrm>
              <a:custGeom>
                <a:avLst/>
                <a:gdLst>
                  <a:gd name="T0" fmla="*/ 5 w 649"/>
                  <a:gd name="T1" fmla="*/ 257 h 1929"/>
                  <a:gd name="T2" fmla="*/ 10 w 649"/>
                  <a:gd name="T3" fmla="*/ 235 h 1929"/>
                  <a:gd name="T4" fmla="*/ 16 w 649"/>
                  <a:gd name="T5" fmla="*/ 215 h 1929"/>
                  <a:gd name="T6" fmla="*/ 23 w 649"/>
                  <a:gd name="T7" fmla="*/ 200 h 1929"/>
                  <a:gd name="T8" fmla="*/ 26 w 649"/>
                  <a:gd name="T9" fmla="*/ 188 h 1929"/>
                  <a:gd name="T10" fmla="*/ 27 w 649"/>
                  <a:gd name="T11" fmla="*/ 176 h 1929"/>
                  <a:gd name="T12" fmla="*/ 26 w 649"/>
                  <a:gd name="T13" fmla="*/ 166 h 1929"/>
                  <a:gd name="T14" fmla="*/ 21 w 649"/>
                  <a:gd name="T15" fmla="*/ 144 h 1929"/>
                  <a:gd name="T16" fmla="*/ 17 w 649"/>
                  <a:gd name="T17" fmla="*/ 133 h 1929"/>
                  <a:gd name="T18" fmla="*/ 12 w 649"/>
                  <a:gd name="T19" fmla="*/ 123 h 1929"/>
                  <a:gd name="T20" fmla="*/ 5 w 649"/>
                  <a:gd name="T21" fmla="*/ 107 h 1929"/>
                  <a:gd name="T22" fmla="*/ 1 w 649"/>
                  <a:gd name="T23" fmla="*/ 89 h 1929"/>
                  <a:gd name="T24" fmla="*/ 2 w 649"/>
                  <a:gd name="T25" fmla="*/ 64 h 1929"/>
                  <a:gd name="T26" fmla="*/ 14 w 649"/>
                  <a:gd name="T27" fmla="*/ 36 h 1929"/>
                  <a:gd name="T28" fmla="*/ 33 w 649"/>
                  <a:gd name="T29" fmla="*/ 15 h 1929"/>
                  <a:gd name="T30" fmla="*/ 53 w 649"/>
                  <a:gd name="T31" fmla="*/ 2 h 1929"/>
                  <a:gd name="T32" fmla="*/ 67 w 649"/>
                  <a:gd name="T33" fmla="*/ 1 h 1929"/>
                  <a:gd name="T34" fmla="*/ 75 w 649"/>
                  <a:gd name="T35" fmla="*/ 5 h 1929"/>
                  <a:gd name="T36" fmla="*/ 81 w 649"/>
                  <a:gd name="T37" fmla="*/ 13 h 1929"/>
                  <a:gd name="T38" fmla="*/ 86 w 649"/>
                  <a:gd name="T39" fmla="*/ 22 h 1929"/>
                  <a:gd name="T40" fmla="*/ 89 w 649"/>
                  <a:gd name="T41" fmla="*/ 29 h 1929"/>
                  <a:gd name="T42" fmla="*/ 94 w 649"/>
                  <a:gd name="T43" fmla="*/ 36 h 1929"/>
                  <a:gd name="T44" fmla="*/ 101 w 649"/>
                  <a:gd name="T45" fmla="*/ 44 h 1929"/>
                  <a:gd name="T46" fmla="*/ 108 w 649"/>
                  <a:gd name="T47" fmla="*/ 52 h 1929"/>
                  <a:gd name="T48" fmla="*/ 114 w 649"/>
                  <a:gd name="T49" fmla="*/ 59 h 1929"/>
                  <a:gd name="T50" fmla="*/ 119 w 649"/>
                  <a:gd name="T51" fmla="*/ 69 h 1929"/>
                  <a:gd name="T52" fmla="*/ 125 w 649"/>
                  <a:gd name="T53" fmla="*/ 78 h 1929"/>
                  <a:gd name="T54" fmla="*/ 128 w 649"/>
                  <a:gd name="T55" fmla="*/ 89 h 1929"/>
                  <a:gd name="T56" fmla="*/ 132 w 649"/>
                  <a:gd name="T57" fmla="*/ 101 h 1929"/>
                  <a:gd name="T58" fmla="*/ 129 w 649"/>
                  <a:gd name="T59" fmla="*/ 116 h 1929"/>
                  <a:gd name="T60" fmla="*/ 127 w 649"/>
                  <a:gd name="T61" fmla="*/ 125 h 1929"/>
                  <a:gd name="T62" fmla="*/ 128 w 649"/>
                  <a:gd name="T63" fmla="*/ 136 h 1929"/>
                  <a:gd name="T64" fmla="*/ 131 w 649"/>
                  <a:gd name="T65" fmla="*/ 148 h 1929"/>
                  <a:gd name="T66" fmla="*/ 128 w 649"/>
                  <a:gd name="T67" fmla="*/ 164 h 1929"/>
                  <a:gd name="T68" fmla="*/ 127 w 649"/>
                  <a:gd name="T69" fmla="*/ 177 h 1929"/>
                  <a:gd name="T70" fmla="*/ 130 w 649"/>
                  <a:gd name="T71" fmla="*/ 198 h 1929"/>
                  <a:gd name="T72" fmla="*/ 132 w 649"/>
                  <a:gd name="T73" fmla="*/ 216 h 1929"/>
                  <a:gd name="T74" fmla="*/ 131 w 649"/>
                  <a:gd name="T75" fmla="*/ 231 h 1929"/>
                  <a:gd name="T76" fmla="*/ 129 w 649"/>
                  <a:gd name="T77" fmla="*/ 241 h 1929"/>
                  <a:gd name="T78" fmla="*/ 129 w 649"/>
                  <a:gd name="T79" fmla="*/ 255 h 1929"/>
                  <a:gd name="T80" fmla="*/ 126 w 649"/>
                  <a:gd name="T81" fmla="*/ 272 h 1929"/>
                  <a:gd name="T82" fmla="*/ 117 w 649"/>
                  <a:gd name="T83" fmla="*/ 291 h 1929"/>
                  <a:gd name="T84" fmla="*/ 104 w 649"/>
                  <a:gd name="T85" fmla="*/ 302 h 1929"/>
                  <a:gd name="T86" fmla="*/ 91 w 649"/>
                  <a:gd name="T87" fmla="*/ 308 h 1929"/>
                  <a:gd name="T88" fmla="*/ 75 w 649"/>
                  <a:gd name="T89" fmla="*/ 310 h 1929"/>
                  <a:gd name="T90" fmla="*/ 55 w 649"/>
                  <a:gd name="T91" fmla="*/ 309 h 1929"/>
                  <a:gd name="T92" fmla="*/ 36 w 649"/>
                  <a:gd name="T93" fmla="*/ 303 h 1929"/>
                  <a:gd name="T94" fmla="*/ 23 w 649"/>
                  <a:gd name="T95" fmla="*/ 295 h 1929"/>
                  <a:gd name="T96" fmla="*/ 12 w 649"/>
                  <a:gd name="T97" fmla="*/ 283 h 1929"/>
                  <a:gd name="T98" fmla="*/ 5 w 649"/>
                  <a:gd name="T99" fmla="*/ 272 h 19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9"/>
                  <a:gd name="T151" fmla="*/ 0 h 1929"/>
                  <a:gd name="T152" fmla="*/ 649 w 649"/>
                  <a:gd name="T153" fmla="*/ 1929 h 19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9" h="1929">
                    <a:moveTo>
                      <a:pt x="20" y="1658"/>
                    </a:moveTo>
                    <a:lnTo>
                      <a:pt x="25" y="1596"/>
                    </a:lnTo>
                    <a:lnTo>
                      <a:pt x="35" y="1528"/>
                    </a:lnTo>
                    <a:lnTo>
                      <a:pt x="50" y="1460"/>
                    </a:lnTo>
                    <a:lnTo>
                      <a:pt x="65" y="1397"/>
                    </a:lnTo>
                    <a:lnTo>
                      <a:pt x="82" y="1337"/>
                    </a:lnTo>
                    <a:lnTo>
                      <a:pt x="100" y="1285"/>
                    </a:lnTo>
                    <a:lnTo>
                      <a:pt x="112" y="1242"/>
                    </a:lnTo>
                    <a:lnTo>
                      <a:pt x="122" y="1212"/>
                    </a:lnTo>
                    <a:lnTo>
                      <a:pt x="130" y="1169"/>
                    </a:lnTo>
                    <a:lnTo>
                      <a:pt x="132" y="1129"/>
                    </a:lnTo>
                    <a:lnTo>
                      <a:pt x="132" y="1094"/>
                    </a:lnTo>
                    <a:lnTo>
                      <a:pt x="132" y="1071"/>
                    </a:lnTo>
                    <a:lnTo>
                      <a:pt x="127" y="1034"/>
                    </a:lnTo>
                    <a:lnTo>
                      <a:pt x="115" y="968"/>
                    </a:lnTo>
                    <a:lnTo>
                      <a:pt x="100" y="898"/>
                    </a:lnTo>
                    <a:lnTo>
                      <a:pt x="90" y="850"/>
                    </a:lnTo>
                    <a:lnTo>
                      <a:pt x="85" y="830"/>
                    </a:lnTo>
                    <a:lnTo>
                      <a:pt x="72" y="803"/>
                    </a:lnTo>
                    <a:lnTo>
                      <a:pt x="57" y="763"/>
                    </a:lnTo>
                    <a:lnTo>
                      <a:pt x="42" y="717"/>
                    </a:lnTo>
                    <a:lnTo>
                      <a:pt x="25" y="667"/>
                    </a:lnTo>
                    <a:lnTo>
                      <a:pt x="12" y="610"/>
                    </a:lnTo>
                    <a:lnTo>
                      <a:pt x="2" y="549"/>
                    </a:lnTo>
                    <a:lnTo>
                      <a:pt x="0" y="487"/>
                    </a:lnTo>
                    <a:lnTo>
                      <a:pt x="10" y="396"/>
                    </a:lnTo>
                    <a:lnTo>
                      <a:pt x="35" y="308"/>
                    </a:lnTo>
                    <a:lnTo>
                      <a:pt x="70" y="228"/>
                    </a:lnTo>
                    <a:lnTo>
                      <a:pt x="115" y="153"/>
                    </a:lnTo>
                    <a:lnTo>
                      <a:pt x="162" y="90"/>
                    </a:lnTo>
                    <a:lnTo>
                      <a:pt x="213" y="42"/>
                    </a:lnTo>
                    <a:lnTo>
                      <a:pt x="260" y="10"/>
                    </a:lnTo>
                    <a:lnTo>
                      <a:pt x="305" y="0"/>
                    </a:lnTo>
                    <a:lnTo>
                      <a:pt x="328" y="5"/>
                    </a:lnTo>
                    <a:lnTo>
                      <a:pt x="348" y="17"/>
                    </a:lnTo>
                    <a:lnTo>
                      <a:pt x="368" y="35"/>
                    </a:lnTo>
                    <a:lnTo>
                      <a:pt x="383" y="58"/>
                    </a:lnTo>
                    <a:lnTo>
                      <a:pt x="398" y="83"/>
                    </a:lnTo>
                    <a:lnTo>
                      <a:pt x="411" y="110"/>
                    </a:lnTo>
                    <a:lnTo>
                      <a:pt x="421" y="135"/>
                    </a:lnTo>
                    <a:lnTo>
                      <a:pt x="428" y="158"/>
                    </a:lnTo>
                    <a:lnTo>
                      <a:pt x="436" y="178"/>
                    </a:lnTo>
                    <a:lnTo>
                      <a:pt x="448" y="201"/>
                    </a:lnTo>
                    <a:lnTo>
                      <a:pt x="461" y="226"/>
                    </a:lnTo>
                    <a:lnTo>
                      <a:pt x="478" y="251"/>
                    </a:lnTo>
                    <a:lnTo>
                      <a:pt x="493" y="273"/>
                    </a:lnTo>
                    <a:lnTo>
                      <a:pt x="511" y="298"/>
                    </a:lnTo>
                    <a:lnTo>
                      <a:pt x="528" y="321"/>
                    </a:lnTo>
                    <a:lnTo>
                      <a:pt x="543" y="344"/>
                    </a:lnTo>
                    <a:lnTo>
                      <a:pt x="558" y="366"/>
                    </a:lnTo>
                    <a:lnTo>
                      <a:pt x="573" y="394"/>
                    </a:lnTo>
                    <a:lnTo>
                      <a:pt x="586" y="424"/>
                    </a:lnTo>
                    <a:lnTo>
                      <a:pt x="598" y="454"/>
                    </a:lnTo>
                    <a:lnTo>
                      <a:pt x="611" y="487"/>
                    </a:lnTo>
                    <a:lnTo>
                      <a:pt x="621" y="519"/>
                    </a:lnTo>
                    <a:lnTo>
                      <a:pt x="631" y="549"/>
                    </a:lnTo>
                    <a:lnTo>
                      <a:pt x="639" y="574"/>
                    </a:lnTo>
                    <a:lnTo>
                      <a:pt x="646" y="627"/>
                    </a:lnTo>
                    <a:lnTo>
                      <a:pt x="644" y="677"/>
                    </a:lnTo>
                    <a:lnTo>
                      <a:pt x="634" y="722"/>
                    </a:lnTo>
                    <a:lnTo>
                      <a:pt x="626" y="753"/>
                    </a:lnTo>
                    <a:lnTo>
                      <a:pt x="624" y="778"/>
                    </a:lnTo>
                    <a:lnTo>
                      <a:pt x="626" y="813"/>
                    </a:lnTo>
                    <a:lnTo>
                      <a:pt x="631" y="850"/>
                    </a:lnTo>
                    <a:lnTo>
                      <a:pt x="639" y="886"/>
                    </a:lnTo>
                    <a:lnTo>
                      <a:pt x="641" y="923"/>
                    </a:lnTo>
                    <a:lnTo>
                      <a:pt x="636" y="971"/>
                    </a:lnTo>
                    <a:lnTo>
                      <a:pt x="629" y="1019"/>
                    </a:lnTo>
                    <a:lnTo>
                      <a:pt x="621" y="1056"/>
                    </a:lnTo>
                    <a:lnTo>
                      <a:pt x="621" y="1101"/>
                    </a:lnTo>
                    <a:lnTo>
                      <a:pt x="629" y="1164"/>
                    </a:lnTo>
                    <a:lnTo>
                      <a:pt x="639" y="1232"/>
                    </a:lnTo>
                    <a:lnTo>
                      <a:pt x="646" y="1290"/>
                    </a:lnTo>
                    <a:lnTo>
                      <a:pt x="649" y="1342"/>
                    </a:lnTo>
                    <a:lnTo>
                      <a:pt x="649" y="1392"/>
                    </a:lnTo>
                    <a:lnTo>
                      <a:pt x="644" y="1438"/>
                    </a:lnTo>
                    <a:lnTo>
                      <a:pt x="639" y="1473"/>
                    </a:lnTo>
                    <a:lnTo>
                      <a:pt x="636" y="1500"/>
                    </a:lnTo>
                    <a:lnTo>
                      <a:pt x="636" y="1538"/>
                    </a:lnTo>
                    <a:lnTo>
                      <a:pt x="636" y="1586"/>
                    </a:lnTo>
                    <a:lnTo>
                      <a:pt x="631" y="1638"/>
                    </a:lnTo>
                    <a:lnTo>
                      <a:pt x="619" y="1696"/>
                    </a:lnTo>
                    <a:lnTo>
                      <a:pt x="601" y="1754"/>
                    </a:lnTo>
                    <a:lnTo>
                      <a:pt x="573" y="1809"/>
                    </a:lnTo>
                    <a:lnTo>
                      <a:pt x="533" y="1859"/>
                    </a:lnTo>
                    <a:lnTo>
                      <a:pt x="511" y="1877"/>
                    </a:lnTo>
                    <a:lnTo>
                      <a:pt x="481" y="1894"/>
                    </a:lnTo>
                    <a:lnTo>
                      <a:pt x="448" y="1912"/>
                    </a:lnTo>
                    <a:lnTo>
                      <a:pt x="408" y="1922"/>
                    </a:lnTo>
                    <a:lnTo>
                      <a:pt x="365" y="1929"/>
                    </a:lnTo>
                    <a:lnTo>
                      <a:pt x="318" y="1929"/>
                    </a:lnTo>
                    <a:lnTo>
                      <a:pt x="270" y="1922"/>
                    </a:lnTo>
                    <a:lnTo>
                      <a:pt x="218" y="1907"/>
                    </a:lnTo>
                    <a:lnTo>
                      <a:pt x="180" y="1887"/>
                    </a:lnTo>
                    <a:lnTo>
                      <a:pt x="145" y="1862"/>
                    </a:lnTo>
                    <a:lnTo>
                      <a:pt x="112" y="1832"/>
                    </a:lnTo>
                    <a:lnTo>
                      <a:pt x="82" y="1796"/>
                    </a:lnTo>
                    <a:lnTo>
                      <a:pt x="57" y="1761"/>
                    </a:lnTo>
                    <a:lnTo>
                      <a:pt x="37" y="1726"/>
                    </a:lnTo>
                    <a:lnTo>
                      <a:pt x="25" y="1691"/>
                    </a:lnTo>
                    <a:lnTo>
                      <a:pt x="20" y="1658"/>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 name="Freeform 110"/>
              <p:cNvSpPr>
                <a:spLocks/>
              </p:cNvSpPr>
              <p:nvPr/>
            </p:nvSpPr>
            <p:spPr bwMode="auto">
              <a:xfrm>
                <a:off x="193" y="1070"/>
                <a:ext cx="36" cy="33"/>
              </a:xfrm>
              <a:custGeom>
                <a:avLst/>
                <a:gdLst>
                  <a:gd name="T0" fmla="*/ 6 w 62"/>
                  <a:gd name="T1" fmla="*/ 9 h 63"/>
                  <a:gd name="T2" fmla="*/ 8 w 62"/>
                  <a:gd name="T3" fmla="*/ 9 h 63"/>
                  <a:gd name="T4" fmla="*/ 10 w 62"/>
                  <a:gd name="T5" fmla="*/ 8 h 63"/>
                  <a:gd name="T6" fmla="*/ 12 w 62"/>
                  <a:gd name="T7" fmla="*/ 7 h 63"/>
                  <a:gd name="T8" fmla="*/ 12 w 62"/>
                  <a:gd name="T9" fmla="*/ 5 h 63"/>
                  <a:gd name="T10" fmla="*/ 12 w 62"/>
                  <a:gd name="T11" fmla="*/ 3 h 63"/>
                  <a:gd name="T12" fmla="*/ 10 w 62"/>
                  <a:gd name="T13" fmla="*/ 2 h 63"/>
                  <a:gd name="T14" fmla="*/ 8 w 62"/>
                  <a:gd name="T15" fmla="*/ 1 h 63"/>
                  <a:gd name="T16" fmla="*/ 6 w 62"/>
                  <a:gd name="T17" fmla="*/ 0 h 63"/>
                  <a:gd name="T18" fmla="*/ 4 w 62"/>
                  <a:gd name="T19" fmla="*/ 1 h 63"/>
                  <a:gd name="T20" fmla="*/ 2 w 62"/>
                  <a:gd name="T21" fmla="*/ 1 h 63"/>
                  <a:gd name="T22" fmla="*/ 1 w 62"/>
                  <a:gd name="T23" fmla="*/ 3 h 63"/>
                  <a:gd name="T24" fmla="*/ 0 w 62"/>
                  <a:gd name="T25" fmla="*/ 4 h 63"/>
                  <a:gd name="T26" fmla="*/ 0 w 62"/>
                  <a:gd name="T27" fmla="*/ 6 h 63"/>
                  <a:gd name="T28" fmla="*/ 1 w 62"/>
                  <a:gd name="T29" fmla="*/ 8 h 63"/>
                  <a:gd name="T30" fmla="*/ 3 w 62"/>
                  <a:gd name="T31" fmla="*/ 9 h 63"/>
                  <a:gd name="T32" fmla="*/ 6 w 62"/>
                  <a:gd name="T33" fmla="*/ 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30" y="63"/>
                    </a:moveTo>
                    <a:lnTo>
                      <a:pt x="42" y="61"/>
                    </a:lnTo>
                    <a:lnTo>
                      <a:pt x="52" y="56"/>
                    </a:lnTo>
                    <a:lnTo>
                      <a:pt x="60" y="46"/>
                    </a:lnTo>
                    <a:lnTo>
                      <a:pt x="62" y="33"/>
                    </a:lnTo>
                    <a:lnTo>
                      <a:pt x="60" y="21"/>
                    </a:lnTo>
                    <a:lnTo>
                      <a:pt x="52" y="11"/>
                    </a:lnTo>
                    <a:lnTo>
                      <a:pt x="42" y="3"/>
                    </a:lnTo>
                    <a:lnTo>
                      <a:pt x="30" y="0"/>
                    </a:lnTo>
                    <a:lnTo>
                      <a:pt x="20" y="3"/>
                    </a:lnTo>
                    <a:lnTo>
                      <a:pt x="10" y="8"/>
                    </a:lnTo>
                    <a:lnTo>
                      <a:pt x="2" y="18"/>
                    </a:lnTo>
                    <a:lnTo>
                      <a:pt x="0" y="31"/>
                    </a:lnTo>
                    <a:lnTo>
                      <a:pt x="0" y="43"/>
                    </a:lnTo>
                    <a:lnTo>
                      <a:pt x="7" y="53"/>
                    </a:lnTo>
                    <a:lnTo>
                      <a:pt x="17" y="61"/>
                    </a:lnTo>
                    <a:lnTo>
                      <a:pt x="30" y="63"/>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 name="Freeform 111"/>
              <p:cNvSpPr>
                <a:spLocks/>
              </p:cNvSpPr>
              <p:nvPr/>
            </p:nvSpPr>
            <p:spPr bwMode="auto">
              <a:xfrm>
                <a:off x="184" y="1200"/>
                <a:ext cx="36" cy="36"/>
              </a:xfrm>
              <a:custGeom>
                <a:avLst/>
                <a:gdLst>
                  <a:gd name="T0" fmla="*/ 6 w 62"/>
                  <a:gd name="T1" fmla="*/ 11 h 65"/>
                  <a:gd name="T2" fmla="*/ 8 w 62"/>
                  <a:gd name="T3" fmla="*/ 11 h 65"/>
                  <a:gd name="T4" fmla="*/ 10 w 62"/>
                  <a:gd name="T5" fmla="*/ 9 h 65"/>
                  <a:gd name="T6" fmla="*/ 12 w 62"/>
                  <a:gd name="T7" fmla="*/ 8 h 65"/>
                  <a:gd name="T8" fmla="*/ 12 w 62"/>
                  <a:gd name="T9" fmla="*/ 6 h 65"/>
                  <a:gd name="T10" fmla="*/ 12 w 62"/>
                  <a:gd name="T11" fmla="*/ 3 h 65"/>
                  <a:gd name="T12" fmla="*/ 11 w 62"/>
                  <a:gd name="T13" fmla="*/ 2 h 65"/>
                  <a:gd name="T14" fmla="*/ 9 w 62"/>
                  <a:gd name="T15" fmla="*/ 1 h 65"/>
                  <a:gd name="T16" fmla="*/ 6 w 62"/>
                  <a:gd name="T17" fmla="*/ 0 h 65"/>
                  <a:gd name="T18" fmla="*/ 4 w 62"/>
                  <a:gd name="T19" fmla="*/ 1 h 65"/>
                  <a:gd name="T20" fmla="*/ 2 w 62"/>
                  <a:gd name="T21" fmla="*/ 2 h 65"/>
                  <a:gd name="T22" fmla="*/ 1 w 62"/>
                  <a:gd name="T23" fmla="*/ 3 h 65"/>
                  <a:gd name="T24" fmla="*/ 0 w 62"/>
                  <a:gd name="T25" fmla="*/ 6 h 65"/>
                  <a:gd name="T26" fmla="*/ 1 w 62"/>
                  <a:gd name="T27" fmla="*/ 8 h 65"/>
                  <a:gd name="T28" fmla="*/ 1 w 62"/>
                  <a:gd name="T29" fmla="*/ 9 h 65"/>
                  <a:gd name="T30" fmla="*/ 3 w 62"/>
                  <a:gd name="T31" fmla="*/ 11 h 65"/>
                  <a:gd name="T32" fmla="*/ 6 w 62"/>
                  <a:gd name="T33" fmla="*/ 11 h 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5"/>
                  <a:gd name="T53" fmla="*/ 62 w 62"/>
                  <a:gd name="T54" fmla="*/ 65 h 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5">
                    <a:moveTo>
                      <a:pt x="30" y="65"/>
                    </a:moveTo>
                    <a:lnTo>
                      <a:pt x="42" y="63"/>
                    </a:lnTo>
                    <a:lnTo>
                      <a:pt x="52" y="55"/>
                    </a:lnTo>
                    <a:lnTo>
                      <a:pt x="60" y="45"/>
                    </a:lnTo>
                    <a:lnTo>
                      <a:pt x="62" y="32"/>
                    </a:lnTo>
                    <a:lnTo>
                      <a:pt x="60" y="20"/>
                    </a:lnTo>
                    <a:lnTo>
                      <a:pt x="55" y="10"/>
                    </a:lnTo>
                    <a:lnTo>
                      <a:pt x="45" y="2"/>
                    </a:lnTo>
                    <a:lnTo>
                      <a:pt x="32" y="0"/>
                    </a:lnTo>
                    <a:lnTo>
                      <a:pt x="20" y="2"/>
                    </a:lnTo>
                    <a:lnTo>
                      <a:pt x="10" y="10"/>
                    </a:lnTo>
                    <a:lnTo>
                      <a:pt x="2" y="20"/>
                    </a:lnTo>
                    <a:lnTo>
                      <a:pt x="0" y="32"/>
                    </a:lnTo>
                    <a:lnTo>
                      <a:pt x="2" y="45"/>
                    </a:lnTo>
                    <a:lnTo>
                      <a:pt x="7" y="55"/>
                    </a:lnTo>
                    <a:lnTo>
                      <a:pt x="17" y="63"/>
                    </a:lnTo>
                    <a:lnTo>
                      <a:pt x="30" y="65"/>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19" name="Group 112"/>
              <p:cNvGrpSpPr>
                <a:grpSpLocks/>
              </p:cNvGrpSpPr>
              <p:nvPr/>
            </p:nvGrpSpPr>
            <p:grpSpPr bwMode="auto">
              <a:xfrm>
                <a:off x="11" y="1708"/>
                <a:ext cx="586" cy="1603"/>
                <a:chOff x="2494" y="2713"/>
                <a:chExt cx="995" cy="2946"/>
              </a:xfrm>
            </p:grpSpPr>
            <p:sp>
              <p:nvSpPr>
                <p:cNvPr id="162" name="Freeform 113"/>
                <p:cNvSpPr>
                  <a:spLocks/>
                </p:cNvSpPr>
                <p:nvPr/>
              </p:nvSpPr>
              <p:spPr bwMode="auto">
                <a:xfrm>
                  <a:off x="2674" y="3070"/>
                  <a:ext cx="684" cy="2418"/>
                </a:xfrm>
                <a:custGeom>
                  <a:avLst/>
                  <a:gdLst>
                    <a:gd name="T0" fmla="*/ 131 w 684"/>
                    <a:gd name="T1" fmla="*/ 20 h 2418"/>
                    <a:gd name="T2" fmla="*/ 71 w 684"/>
                    <a:gd name="T3" fmla="*/ 62 h 2418"/>
                    <a:gd name="T4" fmla="*/ 20 w 684"/>
                    <a:gd name="T5" fmla="*/ 130 h 2418"/>
                    <a:gd name="T6" fmla="*/ 0 w 684"/>
                    <a:gd name="T7" fmla="*/ 213 h 2418"/>
                    <a:gd name="T8" fmla="*/ 15 w 684"/>
                    <a:gd name="T9" fmla="*/ 293 h 2418"/>
                    <a:gd name="T10" fmla="*/ 53 w 684"/>
                    <a:gd name="T11" fmla="*/ 378 h 2418"/>
                    <a:gd name="T12" fmla="*/ 98 w 684"/>
                    <a:gd name="T13" fmla="*/ 466 h 2418"/>
                    <a:gd name="T14" fmla="*/ 136 w 684"/>
                    <a:gd name="T15" fmla="*/ 536 h 2418"/>
                    <a:gd name="T16" fmla="*/ 163 w 684"/>
                    <a:gd name="T17" fmla="*/ 592 h 2418"/>
                    <a:gd name="T18" fmla="*/ 218 w 684"/>
                    <a:gd name="T19" fmla="*/ 725 h 2418"/>
                    <a:gd name="T20" fmla="*/ 291 w 684"/>
                    <a:gd name="T21" fmla="*/ 893 h 2418"/>
                    <a:gd name="T22" fmla="*/ 346 w 684"/>
                    <a:gd name="T23" fmla="*/ 1031 h 2418"/>
                    <a:gd name="T24" fmla="*/ 376 w 684"/>
                    <a:gd name="T25" fmla="*/ 1109 h 2418"/>
                    <a:gd name="T26" fmla="*/ 399 w 684"/>
                    <a:gd name="T27" fmla="*/ 1194 h 2418"/>
                    <a:gd name="T28" fmla="*/ 391 w 684"/>
                    <a:gd name="T29" fmla="*/ 1232 h 2418"/>
                    <a:gd name="T30" fmla="*/ 356 w 684"/>
                    <a:gd name="T31" fmla="*/ 1294 h 2418"/>
                    <a:gd name="T32" fmla="*/ 311 w 684"/>
                    <a:gd name="T33" fmla="*/ 1385 h 2418"/>
                    <a:gd name="T34" fmla="*/ 274 w 684"/>
                    <a:gd name="T35" fmla="*/ 1472 h 2418"/>
                    <a:gd name="T36" fmla="*/ 254 w 684"/>
                    <a:gd name="T37" fmla="*/ 1620 h 2418"/>
                    <a:gd name="T38" fmla="*/ 264 w 684"/>
                    <a:gd name="T39" fmla="*/ 1839 h 2418"/>
                    <a:gd name="T40" fmla="*/ 271 w 684"/>
                    <a:gd name="T41" fmla="*/ 1977 h 2418"/>
                    <a:gd name="T42" fmla="*/ 251 w 684"/>
                    <a:gd name="T43" fmla="*/ 2230 h 2418"/>
                    <a:gd name="T44" fmla="*/ 271 w 684"/>
                    <a:gd name="T45" fmla="*/ 2363 h 2418"/>
                    <a:gd name="T46" fmla="*/ 306 w 684"/>
                    <a:gd name="T47" fmla="*/ 2416 h 2418"/>
                    <a:gd name="T48" fmla="*/ 339 w 684"/>
                    <a:gd name="T49" fmla="*/ 2411 h 2418"/>
                    <a:gd name="T50" fmla="*/ 354 w 684"/>
                    <a:gd name="T51" fmla="*/ 2366 h 2418"/>
                    <a:gd name="T52" fmla="*/ 364 w 684"/>
                    <a:gd name="T53" fmla="*/ 2308 h 2418"/>
                    <a:gd name="T54" fmla="*/ 396 w 684"/>
                    <a:gd name="T55" fmla="*/ 2175 h 2418"/>
                    <a:gd name="T56" fmla="*/ 439 w 684"/>
                    <a:gd name="T57" fmla="*/ 2004 h 2418"/>
                    <a:gd name="T58" fmla="*/ 477 w 684"/>
                    <a:gd name="T59" fmla="*/ 1864 h 2418"/>
                    <a:gd name="T60" fmla="*/ 497 w 684"/>
                    <a:gd name="T61" fmla="*/ 1801 h 2418"/>
                    <a:gd name="T62" fmla="*/ 519 w 684"/>
                    <a:gd name="T63" fmla="*/ 1728 h 2418"/>
                    <a:gd name="T64" fmla="*/ 544 w 684"/>
                    <a:gd name="T65" fmla="*/ 1648 h 2418"/>
                    <a:gd name="T66" fmla="*/ 564 w 684"/>
                    <a:gd name="T67" fmla="*/ 1573 h 2418"/>
                    <a:gd name="T68" fmla="*/ 579 w 684"/>
                    <a:gd name="T69" fmla="*/ 1492 h 2418"/>
                    <a:gd name="T70" fmla="*/ 602 w 684"/>
                    <a:gd name="T71" fmla="*/ 1382 h 2418"/>
                    <a:gd name="T72" fmla="*/ 622 w 684"/>
                    <a:gd name="T73" fmla="*/ 1332 h 2418"/>
                    <a:gd name="T74" fmla="*/ 644 w 684"/>
                    <a:gd name="T75" fmla="*/ 1292 h 2418"/>
                    <a:gd name="T76" fmla="*/ 669 w 684"/>
                    <a:gd name="T77" fmla="*/ 1242 h 2418"/>
                    <a:gd name="T78" fmla="*/ 684 w 684"/>
                    <a:gd name="T79" fmla="*/ 1191 h 2418"/>
                    <a:gd name="T80" fmla="*/ 672 w 684"/>
                    <a:gd name="T81" fmla="*/ 1091 h 2418"/>
                    <a:gd name="T82" fmla="*/ 639 w 684"/>
                    <a:gd name="T83" fmla="*/ 865 h 2418"/>
                    <a:gd name="T84" fmla="*/ 622 w 684"/>
                    <a:gd name="T85" fmla="*/ 697 h 2418"/>
                    <a:gd name="T86" fmla="*/ 597 w 684"/>
                    <a:gd name="T87" fmla="*/ 516 h 2418"/>
                    <a:gd name="T88" fmla="*/ 559 w 684"/>
                    <a:gd name="T89" fmla="*/ 363 h 2418"/>
                    <a:gd name="T90" fmla="*/ 519 w 684"/>
                    <a:gd name="T91" fmla="*/ 255 h 2418"/>
                    <a:gd name="T92" fmla="*/ 474 w 684"/>
                    <a:gd name="T93" fmla="*/ 168 h 2418"/>
                    <a:gd name="T94" fmla="*/ 424 w 684"/>
                    <a:gd name="T95" fmla="*/ 100 h 2418"/>
                    <a:gd name="T96" fmla="*/ 369 w 684"/>
                    <a:gd name="T97" fmla="*/ 50 h 2418"/>
                    <a:gd name="T98" fmla="*/ 311 w 684"/>
                    <a:gd name="T99" fmla="*/ 17 h 2418"/>
                    <a:gd name="T100" fmla="*/ 251 w 684"/>
                    <a:gd name="T101" fmla="*/ 0 h 2418"/>
                    <a:gd name="T102" fmla="*/ 191 w 684"/>
                    <a:gd name="T103" fmla="*/ 2 h 24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84"/>
                    <a:gd name="T157" fmla="*/ 0 h 2418"/>
                    <a:gd name="T158" fmla="*/ 684 w 684"/>
                    <a:gd name="T159" fmla="*/ 2418 h 24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84" h="2418">
                      <a:moveTo>
                        <a:pt x="161" y="7"/>
                      </a:moveTo>
                      <a:lnTo>
                        <a:pt x="131" y="20"/>
                      </a:lnTo>
                      <a:lnTo>
                        <a:pt x="101" y="37"/>
                      </a:lnTo>
                      <a:lnTo>
                        <a:pt x="71" y="62"/>
                      </a:lnTo>
                      <a:lnTo>
                        <a:pt x="43" y="95"/>
                      </a:lnTo>
                      <a:lnTo>
                        <a:pt x="20" y="130"/>
                      </a:lnTo>
                      <a:lnTo>
                        <a:pt x="5" y="170"/>
                      </a:lnTo>
                      <a:lnTo>
                        <a:pt x="0" y="213"/>
                      </a:lnTo>
                      <a:lnTo>
                        <a:pt x="5" y="258"/>
                      </a:lnTo>
                      <a:lnTo>
                        <a:pt x="15" y="293"/>
                      </a:lnTo>
                      <a:lnTo>
                        <a:pt x="33" y="333"/>
                      </a:lnTo>
                      <a:lnTo>
                        <a:pt x="53" y="378"/>
                      </a:lnTo>
                      <a:lnTo>
                        <a:pt x="76" y="424"/>
                      </a:lnTo>
                      <a:lnTo>
                        <a:pt x="98" y="466"/>
                      </a:lnTo>
                      <a:lnTo>
                        <a:pt x="118" y="506"/>
                      </a:lnTo>
                      <a:lnTo>
                        <a:pt x="136" y="536"/>
                      </a:lnTo>
                      <a:lnTo>
                        <a:pt x="148" y="559"/>
                      </a:lnTo>
                      <a:lnTo>
                        <a:pt x="163" y="592"/>
                      </a:lnTo>
                      <a:lnTo>
                        <a:pt x="188" y="649"/>
                      </a:lnTo>
                      <a:lnTo>
                        <a:pt x="218" y="725"/>
                      </a:lnTo>
                      <a:lnTo>
                        <a:pt x="256" y="807"/>
                      </a:lnTo>
                      <a:lnTo>
                        <a:pt x="291" y="893"/>
                      </a:lnTo>
                      <a:lnTo>
                        <a:pt x="321" y="971"/>
                      </a:lnTo>
                      <a:lnTo>
                        <a:pt x="346" y="1031"/>
                      </a:lnTo>
                      <a:lnTo>
                        <a:pt x="361" y="1066"/>
                      </a:lnTo>
                      <a:lnTo>
                        <a:pt x="376" y="1109"/>
                      </a:lnTo>
                      <a:lnTo>
                        <a:pt x="391" y="1154"/>
                      </a:lnTo>
                      <a:lnTo>
                        <a:pt x="399" y="1194"/>
                      </a:lnTo>
                      <a:lnTo>
                        <a:pt x="399" y="1216"/>
                      </a:lnTo>
                      <a:lnTo>
                        <a:pt x="391" y="1232"/>
                      </a:lnTo>
                      <a:lnTo>
                        <a:pt x="376" y="1259"/>
                      </a:lnTo>
                      <a:lnTo>
                        <a:pt x="356" y="1294"/>
                      </a:lnTo>
                      <a:lnTo>
                        <a:pt x="334" y="1339"/>
                      </a:lnTo>
                      <a:lnTo>
                        <a:pt x="311" y="1385"/>
                      </a:lnTo>
                      <a:lnTo>
                        <a:pt x="291" y="1430"/>
                      </a:lnTo>
                      <a:lnTo>
                        <a:pt x="274" y="1472"/>
                      </a:lnTo>
                      <a:lnTo>
                        <a:pt x="264" y="1508"/>
                      </a:lnTo>
                      <a:lnTo>
                        <a:pt x="254" y="1620"/>
                      </a:lnTo>
                      <a:lnTo>
                        <a:pt x="256" y="1741"/>
                      </a:lnTo>
                      <a:lnTo>
                        <a:pt x="264" y="1839"/>
                      </a:lnTo>
                      <a:lnTo>
                        <a:pt x="271" y="1891"/>
                      </a:lnTo>
                      <a:lnTo>
                        <a:pt x="271" y="1977"/>
                      </a:lnTo>
                      <a:lnTo>
                        <a:pt x="261" y="2102"/>
                      </a:lnTo>
                      <a:lnTo>
                        <a:pt x="251" y="2230"/>
                      </a:lnTo>
                      <a:lnTo>
                        <a:pt x="256" y="2318"/>
                      </a:lnTo>
                      <a:lnTo>
                        <a:pt x="271" y="2363"/>
                      </a:lnTo>
                      <a:lnTo>
                        <a:pt x="289" y="2396"/>
                      </a:lnTo>
                      <a:lnTo>
                        <a:pt x="306" y="2416"/>
                      </a:lnTo>
                      <a:lnTo>
                        <a:pt x="329" y="2418"/>
                      </a:lnTo>
                      <a:lnTo>
                        <a:pt x="339" y="2411"/>
                      </a:lnTo>
                      <a:lnTo>
                        <a:pt x="349" y="2391"/>
                      </a:lnTo>
                      <a:lnTo>
                        <a:pt x="354" y="2366"/>
                      </a:lnTo>
                      <a:lnTo>
                        <a:pt x="359" y="2338"/>
                      </a:lnTo>
                      <a:lnTo>
                        <a:pt x="364" y="2308"/>
                      </a:lnTo>
                      <a:lnTo>
                        <a:pt x="379" y="2250"/>
                      </a:lnTo>
                      <a:lnTo>
                        <a:pt x="396" y="2175"/>
                      </a:lnTo>
                      <a:lnTo>
                        <a:pt x="416" y="2090"/>
                      </a:lnTo>
                      <a:lnTo>
                        <a:pt x="439" y="2004"/>
                      </a:lnTo>
                      <a:lnTo>
                        <a:pt x="459" y="1927"/>
                      </a:lnTo>
                      <a:lnTo>
                        <a:pt x="477" y="1864"/>
                      </a:lnTo>
                      <a:lnTo>
                        <a:pt x="489" y="1826"/>
                      </a:lnTo>
                      <a:lnTo>
                        <a:pt x="497" y="1801"/>
                      </a:lnTo>
                      <a:lnTo>
                        <a:pt x="509" y="1766"/>
                      </a:lnTo>
                      <a:lnTo>
                        <a:pt x="519" y="1728"/>
                      </a:lnTo>
                      <a:lnTo>
                        <a:pt x="532" y="1688"/>
                      </a:lnTo>
                      <a:lnTo>
                        <a:pt x="544" y="1648"/>
                      </a:lnTo>
                      <a:lnTo>
                        <a:pt x="554" y="1608"/>
                      </a:lnTo>
                      <a:lnTo>
                        <a:pt x="564" y="1573"/>
                      </a:lnTo>
                      <a:lnTo>
                        <a:pt x="569" y="1545"/>
                      </a:lnTo>
                      <a:lnTo>
                        <a:pt x="579" y="1492"/>
                      </a:lnTo>
                      <a:lnTo>
                        <a:pt x="592" y="1435"/>
                      </a:lnTo>
                      <a:lnTo>
                        <a:pt x="602" y="1382"/>
                      </a:lnTo>
                      <a:lnTo>
                        <a:pt x="614" y="1347"/>
                      </a:lnTo>
                      <a:lnTo>
                        <a:pt x="622" y="1332"/>
                      </a:lnTo>
                      <a:lnTo>
                        <a:pt x="632" y="1314"/>
                      </a:lnTo>
                      <a:lnTo>
                        <a:pt x="644" y="1292"/>
                      </a:lnTo>
                      <a:lnTo>
                        <a:pt x="657" y="1267"/>
                      </a:lnTo>
                      <a:lnTo>
                        <a:pt x="669" y="1242"/>
                      </a:lnTo>
                      <a:lnTo>
                        <a:pt x="679" y="1216"/>
                      </a:lnTo>
                      <a:lnTo>
                        <a:pt x="684" y="1191"/>
                      </a:lnTo>
                      <a:lnTo>
                        <a:pt x="684" y="1166"/>
                      </a:lnTo>
                      <a:lnTo>
                        <a:pt x="672" y="1091"/>
                      </a:lnTo>
                      <a:lnTo>
                        <a:pt x="657" y="981"/>
                      </a:lnTo>
                      <a:lnTo>
                        <a:pt x="639" y="865"/>
                      </a:lnTo>
                      <a:lnTo>
                        <a:pt x="629" y="775"/>
                      </a:lnTo>
                      <a:lnTo>
                        <a:pt x="622" y="697"/>
                      </a:lnTo>
                      <a:lnTo>
                        <a:pt x="612" y="609"/>
                      </a:lnTo>
                      <a:lnTo>
                        <a:pt x="597" y="516"/>
                      </a:lnTo>
                      <a:lnTo>
                        <a:pt x="577" y="426"/>
                      </a:lnTo>
                      <a:lnTo>
                        <a:pt x="559" y="363"/>
                      </a:lnTo>
                      <a:lnTo>
                        <a:pt x="539" y="308"/>
                      </a:lnTo>
                      <a:lnTo>
                        <a:pt x="519" y="255"/>
                      </a:lnTo>
                      <a:lnTo>
                        <a:pt x="497" y="210"/>
                      </a:lnTo>
                      <a:lnTo>
                        <a:pt x="474" y="168"/>
                      </a:lnTo>
                      <a:lnTo>
                        <a:pt x="449" y="130"/>
                      </a:lnTo>
                      <a:lnTo>
                        <a:pt x="424" y="100"/>
                      </a:lnTo>
                      <a:lnTo>
                        <a:pt x="396" y="72"/>
                      </a:lnTo>
                      <a:lnTo>
                        <a:pt x="369" y="50"/>
                      </a:lnTo>
                      <a:lnTo>
                        <a:pt x="341" y="30"/>
                      </a:lnTo>
                      <a:lnTo>
                        <a:pt x="311" y="17"/>
                      </a:lnTo>
                      <a:lnTo>
                        <a:pt x="281" y="7"/>
                      </a:lnTo>
                      <a:lnTo>
                        <a:pt x="251" y="0"/>
                      </a:lnTo>
                      <a:lnTo>
                        <a:pt x="221" y="0"/>
                      </a:lnTo>
                      <a:lnTo>
                        <a:pt x="191" y="2"/>
                      </a:lnTo>
                      <a:lnTo>
                        <a:pt x="161" y="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 name="Freeform 114"/>
                <p:cNvSpPr>
                  <a:spLocks/>
                </p:cNvSpPr>
                <p:nvPr/>
              </p:nvSpPr>
              <p:spPr bwMode="auto">
                <a:xfrm>
                  <a:off x="2862" y="3198"/>
                  <a:ext cx="63" cy="60"/>
                </a:xfrm>
                <a:custGeom>
                  <a:avLst/>
                  <a:gdLst>
                    <a:gd name="T0" fmla="*/ 40 w 63"/>
                    <a:gd name="T1" fmla="*/ 60 h 60"/>
                    <a:gd name="T2" fmla="*/ 53 w 63"/>
                    <a:gd name="T3" fmla="*/ 55 h 60"/>
                    <a:gd name="T4" fmla="*/ 61 w 63"/>
                    <a:gd name="T5" fmla="*/ 47 h 60"/>
                    <a:gd name="T6" fmla="*/ 63 w 63"/>
                    <a:gd name="T7" fmla="*/ 35 h 60"/>
                    <a:gd name="T8" fmla="*/ 63 w 63"/>
                    <a:gd name="T9" fmla="*/ 22 h 60"/>
                    <a:gd name="T10" fmla="*/ 58 w 63"/>
                    <a:gd name="T11" fmla="*/ 10 h 60"/>
                    <a:gd name="T12" fmla="*/ 48 w 63"/>
                    <a:gd name="T13" fmla="*/ 2 h 60"/>
                    <a:gd name="T14" fmla="*/ 38 w 63"/>
                    <a:gd name="T15" fmla="*/ 0 h 60"/>
                    <a:gd name="T16" fmla="*/ 25 w 63"/>
                    <a:gd name="T17" fmla="*/ 0 h 60"/>
                    <a:gd name="T18" fmla="*/ 13 w 63"/>
                    <a:gd name="T19" fmla="*/ 5 h 60"/>
                    <a:gd name="T20" fmla="*/ 5 w 63"/>
                    <a:gd name="T21" fmla="*/ 15 h 60"/>
                    <a:gd name="T22" fmla="*/ 0 w 63"/>
                    <a:gd name="T23" fmla="*/ 25 h 60"/>
                    <a:gd name="T24" fmla="*/ 0 w 63"/>
                    <a:gd name="T25" fmla="*/ 37 h 60"/>
                    <a:gd name="T26" fmla="*/ 5 w 63"/>
                    <a:gd name="T27" fmla="*/ 50 h 60"/>
                    <a:gd name="T28" fmla="*/ 15 w 63"/>
                    <a:gd name="T29" fmla="*/ 57 h 60"/>
                    <a:gd name="T30" fmla="*/ 28 w 63"/>
                    <a:gd name="T31" fmla="*/ 60 h 60"/>
                    <a:gd name="T32" fmla="*/ 40 w 63"/>
                    <a:gd name="T33" fmla="*/ 6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0"/>
                    <a:gd name="T53" fmla="*/ 63 w 63"/>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0">
                      <a:moveTo>
                        <a:pt x="40" y="60"/>
                      </a:moveTo>
                      <a:lnTo>
                        <a:pt x="53" y="55"/>
                      </a:lnTo>
                      <a:lnTo>
                        <a:pt x="61" y="47"/>
                      </a:lnTo>
                      <a:lnTo>
                        <a:pt x="63" y="35"/>
                      </a:lnTo>
                      <a:lnTo>
                        <a:pt x="63" y="22"/>
                      </a:lnTo>
                      <a:lnTo>
                        <a:pt x="58" y="10"/>
                      </a:lnTo>
                      <a:lnTo>
                        <a:pt x="48" y="2"/>
                      </a:lnTo>
                      <a:lnTo>
                        <a:pt x="38" y="0"/>
                      </a:lnTo>
                      <a:lnTo>
                        <a:pt x="25" y="0"/>
                      </a:lnTo>
                      <a:lnTo>
                        <a:pt x="13" y="5"/>
                      </a:lnTo>
                      <a:lnTo>
                        <a:pt x="5" y="15"/>
                      </a:lnTo>
                      <a:lnTo>
                        <a:pt x="0" y="25"/>
                      </a:lnTo>
                      <a:lnTo>
                        <a:pt x="0" y="37"/>
                      </a:lnTo>
                      <a:lnTo>
                        <a:pt x="5" y="50"/>
                      </a:lnTo>
                      <a:lnTo>
                        <a:pt x="15" y="57"/>
                      </a:lnTo>
                      <a:lnTo>
                        <a:pt x="28" y="60"/>
                      </a:lnTo>
                      <a:lnTo>
                        <a:pt x="40" y="6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115"/>
                <p:cNvSpPr>
                  <a:spLocks/>
                </p:cNvSpPr>
                <p:nvPr/>
              </p:nvSpPr>
              <p:spPr bwMode="auto">
                <a:xfrm>
                  <a:off x="2955" y="5333"/>
                  <a:ext cx="60" cy="60"/>
                </a:xfrm>
                <a:custGeom>
                  <a:avLst/>
                  <a:gdLst>
                    <a:gd name="T0" fmla="*/ 38 w 60"/>
                    <a:gd name="T1" fmla="*/ 60 h 60"/>
                    <a:gd name="T2" fmla="*/ 50 w 60"/>
                    <a:gd name="T3" fmla="*/ 55 h 60"/>
                    <a:gd name="T4" fmla="*/ 58 w 60"/>
                    <a:gd name="T5" fmla="*/ 45 h 60"/>
                    <a:gd name="T6" fmla="*/ 60 w 60"/>
                    <a:gd name="T7" fmla="*/ 35 h 60"/>
                    <a:gd name="T8" fmla="*/ 60 w 60"/>
                    <a:gd name="T9" fmla="*/ 22 h 60"/>
                    <a:gd name="T10" fmla="*/ 55 w 60"/>
                    <a:gd name="T11" fmla="*/ 10 h 60"/>
                    <a:gd name="T12" fmla="*/ 48 w 60"/>
                    <a:gd name="T13" fmla="*/ 2 h 60"/>
                    <a:gd name="T14" fmla="*/ 35 w 60"/>
                    <a:gd name="T15" fmla="*/ 0 h 60"/>
                    <a:gd name="T16" fmla="*/ 23 w 60"/>
                    <a:gd name="T17" fmla="*/ 0 h 60"/>
                    <a:gd name="T18" fmla="*/ 10 w 60"/>
                    <a:gd name="T19" fmla="*/ 5 h 60"/>
                    <a:gd name="T20" fmla="*/ 3 w 60"/>
                    <a:gd name="T21" fmla="*/ 12 h 60"/>
                    <a:gd name="T22" fmla="*/ 0 w 60"/>
                    <a:gd name="T23" fmla="*/ 25 h 60"/>
                    <a:gd name="T24" fmla="*/ 0 w 60"/>
                    <a:gd name="T25" fmla="*/ 37 h 60"/>
                    <a:gd name="T26" fmla="*/ 5 w 60"/>
                    <a:gd name="T27" fmla="*/ 50 h 60"/>
                    <a:gd name="T28" fmla="*/ 15 w 60"/>
                    <a:gd name="T29" fmla="*/ 58 h 60"/>
                    <a:gd name="T30" fmla="*/ 25 w 60"/>
                    <a:gd name="T31" fmla="*/ 60 h 60"/>
                    <a:gd name="T32" fmla="*/ 38 w 60"/>
                    <a:gd name="T33" fmla="*/ 6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0"/>
                    <a:gd name="T53" fmla="*/ 60 w 60"/>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0">
                      <a:moveTo>
                        <a:pt x="38" y="60"/>
                      </a:moveTo>
                      <a:lnTo>
                        <a:pt x="50" y="55"/>
                      </a:lnTo>
                      <a:lnTo>
                        <a:pt x="58" y="45"/>
                      </a:lnTo>
                      <a:lnTo>
                        <a:pt x="60" y="35"/>
                      </a:lnTo>
                      <a:lnTo>
                        <a:pt x="60" y="22"/>
                      </a:lnTo>
                      <a:lnTo>
                        <a:pt x="55" y="10"/>
                      </a:lnTo>
                      <a:lnTo>
                        <a:pt x="48" y="2"/>
                      </a:lnTo>
                      <a:lnTo>
                        <a:pt x="35" y="0"/>
                      </a:lnTo>
                      <a:lnTo>
                        <a:pt x="23" y="0"/>
                      </a:lnTo>
                      <a:lnTo>
                        <a:pt x="10" y="5"/>
                      </a:lnTo>
                      <a:lnTo>
                        <a:pt x="3" y="12"/>
                      </a:lnTo>
                      <a:lnTo>
                        <a:pt x="0" y="25"/>
                      </a:lnTo>
                      <a:lnTo>
                        <a:pt x="0" y="37"/>
                      </a:lnTo>
                      <a:lnTo>
                        <a:pt x="5" y="50"/>
                      </a:lnTo>
                      <a:lnTo>
                        <a:pt x="15" y="58"/>
                      </a:lnTo>
                      <a:lnTo>
                        <a:pt x="25" y="60"/>
                      </a:lnTo>
                      <a:lnTo>
                        <a:pt x="38" y="6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116"/>
                <p:cNvSpPr>
                  <a:spLocks/>
                </p:cNvSpPr>
                <p:nvPr/>
              </p:nvSpPr>
              <p:spPr bwMode="auto">
                <a:xfrm>
                  <a:off x="2870" y="5293"/>
                  <a:ext cx="571" cy="306"/>
                </a:xfrm>
                <a:custGeom>
                  <a:avLst/>
                  <a:gdLst>
                    <a:gd name="T0" fmla="*/ 95 w 571"/>
                    <a:gd name="T1" fmla="*/ 0 h 306"/>
                    <a:gd name="T2" fmla="*/ 83 w 571"/>
                    <a:gd name="T3" fmla="*/ 7 h 306"/>
                    <a:gd name="T4" fmla="*/ 70 w 571"/>
                    <a:gd name="T5" fmla="*/ 22 h 306"/>
                    <a:gd name="T6" fmla="*/ 55 w 571"/>
                    <a:gd name="T7" fmla="*/ 42 h 306"/>
                    <a:gd name="T8" fmla="*/ 42 w 571"/>
                    <a:gd name="T9" fmla="*/ 67 h 306"/>
                    <a:gd name="T10" fmla="*/ 27 w 571"/>
                    <a:gd name="T11" fmla="*/ 100 h 306"/>
                    <a:gd name="T12" fmla="*/ 12 w 571"/>
                    <a:gd name="T13" fmla="*/ 133 h 306"/>
                    <a:gd name="T14" fmla="*/ 0 w 571"/>
                    <a:gd name="T15" fmla="*/ 168 h 306"/>
                    <a:gd name="T16" fmla="*/ 0 w 571"/>
                    <a:gd name="T17" fmla="*/ 205 h 306"/>
                    <a:gd name="T18" fmla="*/ 0 w 571"/>
                    <a:gd name="T19" fmla="*/ 233 h 306"/>
                    <a:gd name="T20" fmla="*/ 0 w 571"/>
                    <a:gd name="T21" fmla="*/ 251 h 306"/>
                    <a:gd name="T22" fmla="*/ 5 w 571"/>
                    <a:gd name="T23" fmla="*/ 261 h 306"/>
                    <a:gd name="T24" fmla="*/ 22 w 571"/>
                    <a:gd name="T25" fmla="*/ 266 h 306"/>
                    <a:gd name="T26" fmla="*/ 27 w 571"/>
                    <a:gd name="T27" fmla="*/ 266 h 306"/>
                    <a:gd name="T28" fmla="*/ 37 w 571"/>
                    <a:gd name="T29" fmla="*/ 266 h 306"/>
                    <a:gd name="T30" fmla="*/ 45 w 571"/>
                    <a:gd name="T31" fmla="*/ 263 h 306"/>
                    <a:gd name="T32" fmla="*/ 55 w 571"/>
                    <a:gd name="T33" fmla="*/ 263 h 306"/>
                    <a:gd name="T34" fmla="*/ 68 w 571"/>
                    <a:gd name="T35" fmla="*/ 263 h 306"/>
                    <a:gd name="T36" fmla="*/ 83 w 571"/>
                    <a:gd name="T37" fmla="*/ 266 h 306"/>
                    <a:gd name="T38" fmla="*/ 100 w 571"/>
                    <a:gd name="T39" fmla="*/ 266 h 306"/>
                    <a:gd name="T40" fmla="*/ 118 w 571"/>
                    <a:gd name="T41" fmla="*/ 271 h 306"/>
                    <a:gd name="T42" fmla="*/ 140 w 571"/>
                    <a:gd name="T43" fmla="*/ 276 h 306"/>
                    <a:gd name="T44" fmla="*/ 170 w 571"/>
                    <a:gd name="T45" fmla="*/ 283 h 306"/>
                    <a:gd name="T46" fmla="*/ 203 w 571"/>
                    <a:gd name="T47" fmla="*/ 288 h 306"/>
                    <a:gd name="T48" fmla="*/ 240 w 571"/>
                    <a:gd name="T49" fmla="*/ 296 h 306"/>
                    <a:gd name="T50" fmla="*/ 281 w 571"/>
                    <a:gd name="T51" fmla="*/ 301 h 306"/>
                    <a:gd name="T52" fmla="*/ 318 w 571"/>
                    <a:gd name="T53" fmla="*/ 303 h 306"/>
                    <a:gd name="T54" fmla="*/ 356 w 571"/>
                    <a:gd name="T55" fmla="*/ 306 h 306"/>
                    <a:gd name="T56" fmla="*/ 388 w 571"/>
                    <a:gd name="T57" fmla="*/ 306 h 306"/>
                    <a:gd name="T58" fmla="*/ 418 w 571"/>
                    <a:gd name="T59" fmla="*/ 303 h 306"/>
                    <a:gd name="T60" fmla="*/ 451 w 571"/>
                    <a:gd name="T61" fmla="*/ 301 h 306"/>
                    <a:gd name="T62" fmla="*/ 481 w 571"/>
                    <a:gd name="T63" fmla="*/ 298 h 306"/>
                    <a:gd name="T64" fmla="*/ 511 w 571"/>
                    <a:gd name="T65" fmla="*/ 296 h 306"/>
                    <a:gd name="T66" fmla="*/ 536 w 571"/>
                    <a:gd name="T67" fmla="*/ 293 h 306"/>
                    <a:gd name="T68" fmla="*/ 556 w 571"/>
                    <a:gd name="T69" fmla="*/ 288 h 306"/>
                    <a:gd name="T70" fmla="*/ 566 w 571"/>
                    <a:gd name="T71" fmla="*/ 281 h 306"/>
                    <a:gd name="T72" fmla="*/ 571 w 571"/>
                    <a:gd name="T73" fmla="*/ 273 h 306"/>
                    <a:gd name="T74" fmla="*/ 564 w 571"/>
                    <a:gd name="T75" fmla="*/ 261 h 306"/>
                    <a:gd name="T76" fmla="*/ 546 w 571"/>
                    <a:gd name="T77" fmla="*/ 248 h 306"/>
                    <a:gd name="T78" fmla="*/ 519 w 571"/>
                    <a:gd name="T79" fmla="*/ 236 h 306"/>
                    <a:gd name="T80" fmla="*/ 488 w 571"/>
                    <a:gd name="T81" fmla="*/ 220 h 306"/>
                    <a:gd name="T82" fmla="*/ 456 w 571"/>
                    <a:gd name="T83" fmla="*/ 208 h 306"/>
                    <a:gd name="T84" fmla="*/ 423 w 571"/>
                    <a:gd name="T85" fmla="*/ 195 h 306"/>
                    <a:gd name="T86" fmla="*/ 398 w 571"/>
                    <a:gd name="T87" fmla="*/ 185 h 306"/>
                    <a:gd name="T88" fmla="*/ 378 w 571"/>
                    <a:gd name="T89" fmla="*/ 178 h 306"/>
                    <a:gd name="T90" fmla="*/ 346 w 571"/>
                    <a:gd name="T91" fmla="*/ 153 h 306"/>
                    <a:gd name="T92" fmla="*/ 308 w 571"/>
                    <a:gd name="T93" fmla="*/ 123 h 306"/>
                    <a:gd name="T94" fmla="*/ 268 w 571"/>
                    <a:gd name="T95" fmla="*/ 92 h 306"/>
                    <a:gd name="T96" fmla="*/ 225 w 571"/>
                    <a:gd name="T97" fmla="*/ 60 h 306"/>
                    <a:gd name="T98" fmla="*/ 185 w 571"/>
                    <a:gd name="T99" fmla="*/ 32 h 306"/>
                    <a:gd name="T100" fmla="*/ 148 w 571"/>
                    <a:gd name="T101" fmla="*/ 12 h 306"/>
                    <a:gd name="T102" fmla="*/ 118 w 571"/>
                    <a:gd name="T103" fmla="*/ 0 h 306"/>
                    <a:gd name="T104" fmla="*/ 95 w 571"/>
                    <a:gd name="T105" fmla="*/ 0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71"/>
                    <a:gd name="T160" fmla="*/ 0 h 306"/>
                    <a:gd name="T161" fmla="*/ 571 w 571"/>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71" h="306">
                      <a:moveTo>
                        <a:pt x="95" y="0"/>
                      </a:moveTo>
                      <a:lnTo>
                        <a:pt x="83" y="7"/>
                      </a:lnTo>
                      <a:lnTo>
                        <a:pt x="70" y="22"/>
                      </a:lnTo>
                      <a:lnTo>
                        <a:pt x="55" y="42"/>
                      </a:lnTo>
                      <a:lnTo>
                        <a:pt x="42" y="67"/>
                      </a:lnTo>
                      <a:lnTo>
                        <a:pt x="27" y="100"/>
                      </a:lnTo>
                      <a:lnTo>
                        <a:pt x="12" y="133"/>
                      </a:lnTo>
                      <a:lnTo>
                        <a:pt x="0" y="168"/>
                      </a:lnTo>
                      <a:lnTo>
                        <a:pt x="0" y="205"/>
                      </a:lnTo>
                      <a:lnTo>
                        <a:pt x="0" y="233"/>
                      </a:lnTo>
                      <a:lnTo>
                        <a:pt x="0" y="251"/>
                      </a:lnTo>
                      <a:lnTo>
                        <a:pt x="5" y="261"/>
                      </a:lnTo>
                      <a:lnTo>
                        <a:pt x="22" y="266"/>
                      </a:lnTo>
                      <a:lnTo>
                        <a:pt x="27" y="266"/>
                      </a:lnTo>
                      <a:lnTo>
                        <a:pt x="37" y="266"/>
                      </a:lnTo>
                      <a:lnTo>
                        <a:pt x="45" y="263"/>
                      </a:lnTo>
                      <a:lnTo>
                        <a:pt x="55" y="263"/>
                      </a:lnTo>
                      <a:lnTo>
                        <a:pt x="68" y="263"/>
                      </a:lnTo>
                      <a:lnTo>
                        <a:pt x="83" y="266"/>
                      </a:lnTo>
                      <a:lnTo>
                        <a:pt x="100" y="266"/>
                      </a:lnTo>
                      <a:lnTo>
                        <a:pt x="118" y="271"/>
                      </a:lnTo>
                      <a:lnTo>
                        <a:pt x="140" y="276"/>
                      </a:lnTo>
                      <a:lnTo>
                        <a:pt x="170" y="283"/>
                      </a:lnTo>
                      <a:lnTo>
                        <a:pt x="203" y="288"/>
                      </a:lnTo>
                      <a:lnTo>
                        <a:pt x="240" y="296"/>
                      </a:lnTo>
                      <a:lnTo>
                        <a:pt x="281" y="301"/>
                      </a:lnTo>
                      <a:lnTo>
                        <a:pt x="318" y="303"/>
                      </a:lnTo>
                      <a:lnTo>
                        <a:pt x="356" y="306"/>
                      </a:lnTo>
                      <a:lnTo>
                        <a:pt x="388" y="306"/>
                      </a:lnTo>
                      <a:lnTo>
                        <a:pt x="418" y="303"/>
                      </a:lnTo>
                      <a:lnTo>
                        <a:pt x="451" y="301"/>
                      </a:lnTo>
                      <a:lnTo>
                        <a:pt x="481" y="298"/>
                      </a:lnTo>
                      <a:lnTo>
                        <a:pt x="511" y="296"/>
                      </a:lnTo>
                      <a:lnTo>
                        <a:pt x="536" y="293"/>
                      </a:lnTo>
                      <a:lnTo>
                        <a:pt x="556" y="288"/>
                      </a:lnTo>
                      <a:lnTo>
                        <a:pt x="566" y="281"/>
                      </a:lnTo>
                      <a:lnTo>
                        <a:pt x="571" y="273"/>
                      </a:lnTo>
                      <a:lnTo>
                        <a:pt x="564" y="261"/>
                      </a:lnTo>
                      <a:lnTo>
                        <a:pt x="546" y="248"/>
                      </a:lnTo>
                      <a:lnTo>
                        <a:pt x="519" y="236"/>
                      </a:lnTo>
                      <a:lnTo>
                        <a:pt x="488" y="220"/>
                      </a:lnTo>
                      <a:lnTo>
                        <a:pt x="456" y="208"/>
                      </a:lnTo>
                      <a:lnTo>
                        <a:pt x="423" y="195"/>
                      </a:lnTo>
                      <a:lnTo>
                        <a:pt x="398" y="185"/>
                      </a:lnTo>
                      <a:lnTo>
                        <a:pt x="378" y="178"/>
                      </a:lnTo>
                      <a:lnTo>
                        <a:pt x="346" y="153"/>
                      </a:lnTo>
                      <a:lnTo>
                        <a:pt x="308" y="123"/>
                      </a:lnTo>
                      <a:lnTo>
                        <a:pt x="268" y="92"/>
                      </a:lnTo>
                      <a:lnTo>
                        <a:pt x="225" y="60"/>
                      </a:lnTo>
                      <a:lnTo>
                        <a:pt x="185" y="32"/>
                      </a:lnTo>
                      <a:lnTo>
                        <a:pt x="148" y="12"/>
                      </a:lnTo>
                      <a:lnTo>
                        <a:pt x="118" y="0"/>
                      </a:lnTo>
                      <a:lnTo>
                        <a:pt x="95"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117"/>
                <p:cNvSpPr>
                  <a:spLocks/>
                </p:cNvSpPr>
                <p:nvPr/>
              </p:nvSpPr>
              <p:spPr bwMode="auto">
                <a:xfrm>
                  <a:off x="2953" y="5330"/>
                  <a:ext cx="65" cy="66"/>
                </a:xfrm>
                <a:custGeom>
                  <a:avLst/>
                  <a:gdLst>
                    <a:gd name="T0" fmla="*/ 42 w 65"/>
                    <a:gd name="T1" fmla="*/ 63 h 66"/>
                    <a:gd name="T2" fmla="*/ 52 w 65"/>
                    <a:gd name="T3" fmla="*/ 55 h 66"/>
                    <a:gd name="T4" fmla="*/ 60 w 65"/>
                    <a:gd name="T5" fmla="*/ 45 h 66"/>
                    <a:gd name="T6" fmla="*/ 65 w 65"/>
                    <a:gd name="T7" fmla="*/ 35 h 66"/>
                    <a:gd name="T8" fmla="*/ 62 w 65"/>
                    <a:gd name="T9" fmla="*/ 23 h 66"/>
                    <a:gd name="T10" fmla="*/ 57 w 65"/>
                    <a:gd name="T11" fmla="*/ 13 h 66"/>
                    <a:gd name="T12" fmla="*/ 47 w 65"/>
                    <a:gd name="T13" fmla="*/ 5 h 66"/>
                    <a:gd name="T14" fmla="*/ 35 w 65"/>
                    <a:gd name="T15" fmla="*/ 0 h 66"/>
                    <a:gd name="T16" fmla="*/ 22 w 65"/>
                    <a:gd name="T17" fmla="*/ 3 h 66"/>
                    <a:gd name="T18" fmla="*/ 12 w 65"/>
                    <a:gd name="T19" fmla="*/ 8 h 66"/>
                    <a:gd name="T20" fmla="*/ 5 w 65"/>
                    <a:gd name="T21" fmla="*/ 18 h 66"/>
                    <a:gd name="T22" fmla="*/ 0 w 65"/>
                    <a:gd name="T23" fmla="*/ 30 h 66"/>
                    <a:gd name="T24" fmla="*/ 2 w 65"/>
                    <a:gd name="T25" fmla="*/ 43 h 66"/>
                    <a:gd name="T26" fmla="*/ 10 w 65"/>
                    <a:gd name="T27" fmla="*/ 53 h 66"/>
                    <a:gd name="T28" fmla="*/ 20 w 65"/>
                    <a:gd name="T29" fmla="*/ 61 h 66"/>
                    <a:gd name="T30" fmla="*/ 30 w 65"/>
                    <a:gd name="T31" fmla="*/ 66 h 66"/>
                    <a:gd name="T32" fmla="*/ 42 w 65"/>
                    <a:gd name="T33" fmla="*/ 63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
                    <a:gd name="T52" fmla="*/ 0 h 66"/>
                    <a:gd name="T53" fmla="*/ 65 w 65"/>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 h="66">
                      <a:moveTo>
                        <a:pt x="42" y="63"/>
                      </a:moveTo>
                      <a:lnTo>
                        <a:pt x="52" y="55"/>
                      </a:lnTo>
                      <a:lnTo>
                        <a:pt x="60" y="45"/>
                      </a:lnTo>
                      <a:lnTo>
                        <a:pt x="65" y="35"/>
                      </a:lnTo>
                      <a:lnTo>
                        <a:pt x="62" y="23"/>
                      </a:lnTo>
                      <a:lnTo>
                        <a:pt x="57" y="13"/>
                      </a:lnTo>
                      <a:lnTo>
                        <a:pt x="47" y="5"/>
                      </a:lnTo>
                      <a:lnTo>
                        <a:pt x="35" y="0"/>
                      </a:lnTo>
                      <a:lnTo>
                        <a:pt x="22" y="3"/>
                      </a:lnTo>
                      <a:lnTo>
                        <a:pt x="12" y="8"/>
                      </a:lnTo>
                      <a:lnTo>
                        <a:pt x="5" y="18"/>
                      </a:lnTo>
                      <a:lnTo>
                        <a:pt x="0" y="30"/>
                      </a:lnTo>
                      <a:lnTo>
                        <a:pt x="2" y="43"/>
                      </a:lnTo>
                      <a:lnTo>
                        <a:pt x="10" y="53"/>
                      </a:lnTo>
                      <a:lnTo>
                        <a:pt x="20" y="61"/>
                      </a:lnTo>
                      <a:lnTo>
                        <a:pt x="30" y="66"/>
                      </a:lnTo>
                      <a:lnTo>
                        <a:pt x="42" y="6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118"/>
                <p:cNvSpPr>
                  <a:spLocks/>
                </p:cNvSpPr>
                <p:nvPr/>
              </p:nvSpPr>
              <p:spPr bwMode="auto">
                <a:xfrm>
                  <a:off x="2850" y="5375"/>
                  <a:ext cx="639" cy="256"/>
                </a:xfrm>
                <a:custGeom>
                  <a:avLst/>
                  <a:gdLst>
                    <a:gd name="T0" fmla="*/ 25 w 639"/>
                    <a:gd name="T1" fmla="*/ 26 h 256"/>
                    <a:gd name="T2" fmla="*/ 10 w 639"/>
                    <a:gd name="T3" fmla="*/ 73 h 256"/>
                    <a:gd name="T4" fmla="*/ 0 w 639"/>
                    <a:gd name="T5" fmla="*/ 123 h 256"/>
                    <a:gd name="T6" fmla="*/ 0 w 639"/>
                    <a:gd name="T7" fmla="*/ 169 h 256"/>
                    <a:gd name="T8" fmla="*/ 17 w 639"/>
                    <a:gd name="T9" fmla="*/ 186 h 256"/>
                    <a:gd name="T10" fmla="*/ 40 w 639"/>
                    <a:gd name="T11" fmla="*/ 189 h 256"/>
                    <a:gd name="T12" fmla="*/ 73 w 639"/>
                    <a:gd name="T13" fmla="*/ 196 h 256"/>
                    <a:gd name="T14" fmla="*/ 113 w 639"/>
                    <a:gd name="T15" fmla="*/ 204 h 256"/>
                    <a:gd name="T16" fmla="*/ 158 w 639"/>
                    <a:gd name="T17" fmla="*/ 211 h 256"/>
                    <a:gd name="T18" fmla="*/ 203 w 639"/>
                    <a:gd name="T19" fmla="*/ 221 h 256"/>
                    <a:gd name="T20" fmla="*/ 245 w 639"/>
                    <a:gd name="T21" fmla="*/ 231 h 256"/>
                    <a:gd name="T22" fmla="*/ 280 w 639"/>
                    <a:gd name="T23" fmla="*/ 239 h 256"/>
                    <a:gd name="T24" fmla="*/ 303 w 639"/>
                    <a:gd name="T25" fmla="*/ 244 h 256"/>
                    <a:gd name="T26" fmla="*/ 321 w 639"/>
                    <a:gd name="T27" fmla="*/ 249 h 256"/>
                    <a:gd name="T28" fmla="*/ 343 w 639"/>
                    <a:gd name="T29" fmla="*/ 251 h 256"/>
                    <a:gd name="T30" fmla="*/ 366 w 639"/>
                    <a:gd name="T31" fmla="*/ 254 h 256"/>
                    <a:gd name="T32" fmla="*/ 391 w 639"/>
                    <a:gd name="T33" fmla="*/ 256 h 256"/>
                    <a:gd name="T34" fmla="*/ 416 w 639"/>
                    <a:gd name="T35" fmla="*/ 256 h 256"/>
                    <a:gd name="T36" fmla="*/ 438 w 639"/>
                    <a:gd name="T37" fmla="*/ 254 h 256"/>
                    <a:gd name="T38" fmla="*/ 461 w 639"/>
                    <a:gd name="T39" fmla="*/ 251 h 256"/>
                    <a:gd name="T40" fmla="*/ 481 w 639"/>
                    <a:gd name="T41" fmla="*/ 246 h 256"/>
                    <a:gd name="T42" fmla="*/ 506 w 639"/>
                    <a:gd name="T43" fmla="*/ 241 h 256"/>
                    <a:gd name="T44" fmla="*/ 534 w 639"/>
                    <a:gd name="T45" fmla="*/ 234 h 256"/>
                    <a:gd name="T46" fmla="*/ 566 w 639"/>
                    <a:gd name="T47" fmla="*/ 229 h 256"/>
                    <a:gd name="T48" fmla="*/ 596 w 639"/>
                    <a:gd name="T49" fmla="*/ 221 h 256"/>
                    <a:gd name="T50" fmla="*/ 621 w 639"/>
                    <a:gd name="T51" fmla="*/ 211 h 256"/>
                    <a:gd name="T52" fmla="*/ 636 w 639"/>
                    <a:gd name="T53" fmla="*/ 199 h 256"/>
                    <a:gd name="T54" fmla="*/ 639 w 639"/>
                    <a:gd name="T55" fmla="*/ 184 h 256"/>
                    <a:gd name="T56" fmla="*/ 626 w 639"/>
                    <a:gd name="T57" fmla="*/ 166 h 256"/>
                    <a:gd name="T58" fmla="*/ 604 w 639"/>
                    <a:gd name="T59" fmla="*/ 151 h 256"/>
                    <a:gd name="T60" fmla="*/ 569 w 639"/>
                    <a:gd name="T61" fmla="*/ 133 h 256"/>
                    <a:gd name="T62" fmla="*/ 529 w 639"/>
                    <a:gd name="T63" fmla="*/ 116 h 256"/>
                    <a:gd name="T64" fmla="*/ 483 w 639"/>
                    <a:gd name="T65" fmla="*/ 96 h 256"/>
                    <a:gd name="T66" fmla="*/ 438 w 639"/>
                    <a:gd name="T67" fmla="*/ 73 h 256"/>
                    <a:gd name="T68" fmla="*/ 398 w 639"/>
                    <a:gd name="T69" fmla="*/ 51 h 256"/>
                    <a:gd name="T70" fmla="*/ 363 w 639"/>
                    <a:gd name="T71" fmla="*/ 28 h 256"/>
                    <a:gd name="T72" fmla="*/ 341 w 639"/>
                    <a:gd name="T73" fmla="*/ 0 h 256"/>
                    <a:gd name="T74" fmla="*/ 303 w 639"/>
                    <a:gd name="T75" fmla="*/ 13 h 256"/>
                    <a:gd name="T76" fmla="*/ 263 w 639"/>
                    <a:gd name="T77" fmla="*/ 23 h 256"/>
                    <a:gd name="T78" fmla="*/ 220 w 639"/>
                    <a:gd name="T79" fmla="*/ 36 h 256"/>
                    <a:gd name="T80" fmla="*/ 175 w 639"/>
                    <a:gd name="T81" fmla="*/ 46 h 256"/>
                    <a:gd name="T82" fmla="*/ 133 w 639"/>
                    <a:gd name="T83" fmla="*/ 51 h 256"/>
                    <a:gd name="T84" fmla="*/ 90 w 639"/>
                    <a:gd name="T85" fmla="*/ 51 h 256"/>
                    <a:gd name="T86" fmla="*/ 55 w 639"/>
                    <a:gd name="T87" fmla="*/ 43 h 256"/>
                    <a:gd name="T88" fmla="*/ 25 w 639"/>
                    <a:gd name="T89" fmla="*/ 26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9"/>
                    <a:gd name="T136" fmla="*/ 0 h 256"/>
                    <a:gd name="T137" fmla="*/ 639 w 639"/>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9" h="256">
                      <a:moveTo>
                        <a:pt x="25" y="26"/>
                      </a:moveTo>
                      <a:lnTo>
                        <a:pt x="10" y="73"/>
                      </a:lnTo>
                      <a:lnTo>
                        <a:pt x="0" y="123"/>
                      </a:lnTo>
                      <a:lnTo>
                        <a:pt x="0" y="169"/>
                      </a:lnTo>
                      <a:lnTo>
                        <a:pt x="17" y="186"/>
                      </a:lnTo>
                      <a:lnTo>
                        <a:pt x="40" y="189"/>
                      </a:lnTo>
                      <a:lnTo>
                        <a:pt x="73" y="196"/>
                      </a:lnTo>
                      <a:lnTo>
                        <a:pt x="113" y="204"/>
                      </a:lnTo>
                      <a:lnTo>
                        <a:pt x="158" y="211"/>
                      </a:lnTo>
                      <a:lnTo>
                        <a:pt x="203" y="221"/>
                      </a:lnTo>
                      <a:lnTo>
                        <a:pt x="245" y="231"/>
                      </a:lnTo>
                      <a:lnTo>
                        <a:pt x="280" y="239"/>
                      </a:lnTo>
                      <a:lnTo>
                        <a:pt x="303" y="244"/>
                      </a:lnTo>
                      <a:lnTo>
                        <a:pt x="321" y="249"/>
                      </a:lnTo>
                      <a:lnTo>
                        <a:pt x="343" y="251"/>
                      </a:lnTo>
                      <a:lnTo>
                        <a:pt x="366" y="254"/>
                      </a:lnTo>
                      <a:lnTo>
                        <a:pt x="391" y="256"/>
                      </a:lnTo>
                      <a:lnTo>
                        <a:pt x="416" y="256"/>
                      </a:lnTo>
                      <a:lnTo>
                        <a:pt x="438" y="254"/>
                      </a:lnTo>
                      <a:lnTo>
                        <a:pt x="461" y="251"/>
                      </a:lnTo>
                      <a:lnTo>
                        <a:pt x="481" y="246"/>
                      </a:lnTo>
                      <a:lnTo>
                        <a:pt x="506" y="241"/>
                      </a:lnTo>
                      <a:lnTo>
                        <a:pt x="534" y="234"/>
                      </a:lnTo>
                      <a:lnTo>
                        <a:pt x="566" y="229"/>
                      </a:lnTo>
                      <a:lnTo>
                        <a:pt x="596" y="221"/>
                      </a:lnTo>
                      <a:lnTo>
                        <a:pt x="621" y="211"/>
                      </a:lnTo>
                      <a:lnTo>
                        <a:pt x="636" y="199"/>
                      </a:lnTo>
                      <a:lnTo>
                        <a:pt x="639" y="184"/>
                      </a:lnTo>
                      <a:lnTo>
                        <a:pt x="626" y="166"/>
                      </a:lnTo>
                      <a:lnTo>
                        <a:pt x="604" y="151"/>
                      </a:lnTo>
                      <a:lnTo>
                        <a:pt x="569" y="133"/>
                      </a:lnTo>
                      <a:lnTo>
                        <a:pt x="529" y="116"/>
                      </a:lnTo>
                      <a:lnTo>
                        <a:pt x="483" y="96"/>
                      </a:lnTo>
                      <a:lnTo>
                        <a:pt x="438" y="73"/>
                      </a:lnTo>
                      <a:lnTo>
                        <a:pt x="398" y="51"/>
                      </a:lnTo>
                      <a:lnTo>
                        <a:pt x="363" y="28"/>
                      </a:lnTo>
                      <a:lnTo>
                        <a:pt x="341" y="0"/>
                      </a:lnTo>
                      <a:lnTo>
                        <a:pt x="303" y="13"/>
                      </a:lnTo>
                      <a:lnTo>
                        <a:pt x="263" y="23"/>
                      </a:lnTo>
                      <a:lnTo>
                        <a:pt x="220" y="36"/>
                      </a:lnTo>
                      <a:lnTo>
                        <a:pt x="175" y="46"/>
                      </a:lnTo>
                      <a:lnTo>
                        <a:pt x="133" y="51"/>
                      </a:lnTo>
                      <a:lnTo>
                        <a:pt x="90" y="51"/>
                      </a:lnTo>
                      <a:lnTo>
                        <a:pt x="55" y="43"/>
                      </a:lnTo>
                      <a:lnTo>
                        <a:pt x="25" y="26"/>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119"/>
                <p:cNvSpPr>
                  <a:spLocks/>
                </p:cNvSpPr>
                <p:nvPr/>
              </p:nvSpPr>
              <p:spPr bwMode="auto">
                <a:xfrm>
                  <a:off x="2654" y="3054"/>
                  <a:ext cx="714" cy="2384"/>
                </a:xfrm>
                <a:custGeom>
                  <a:avLst/>
                  <a:gdLst>
                    <a:gd name="T0" fmla="*/ 246 w 714"/>
                    <a:gd name="T1" fmla="*/ 2364 h 2384"/>
                    <a:gd name="T2" fmla="*/ 341 w 714"/>
                    <a:gd name="T3" fmla="*/ 2379 h 2384"/>
                    <a:gd name="T4" fmla="*/ 449 w 714"/>
                    <a:gd name="T5" fmla="*/ 2384 h 2384"/>
                    <a:gd name="T6" fmla="*/ 537 w 714"/>
                    <a:gd name="T7" fmla="*/ 2369 h 2384"/>
                    <a:gd name="T8" fmla="*/ 567 w 714"/>
                    <a:gd name="T9" fmla="*/ 2339 h 2384"/>
                    <a:gd name="T10" fmla="*/ 547 w 714"/>
                    <a:gd name="T11" fmla="*/ 2316 h 2384"/>
                    <a:gd name="T12" fmla="*/ 529 w 714"/>
                    <a:gd name="T13" fmla="*/ 2296 h 2384"/>
                    <a:gd name="T14" fmla="*/ 524 w 714"/>
                    <a:gd name="T15" fmla="*/ 2269 h 2384"/>
                    <a:gd name="T16" fmla="*/ 534 w 714"/>
                    <a:gd name="T17" fmla="*/ 2239 h 2384"/>
                    <a:gd name="T18" fmla="*/ 529 w 714"/>
                    <a:gd name="T19" fmla="*/ 2219 h 2384"/>
                    <a:gd name="T20" fmla="*/ 507 w 714"/>
                    <a:gd name="T21" fmla="*/ 2198 h 2384"/>
                    <a:gd name="T22" fmla="*/ 491 w 714"/>
                    <a:gd name="T23" fmla="*/ 2146 h 2384"/>
                    <a:gd name="T24" fmla="*/ 512 w 714"/>
                    <a:gd name="T25" fmla="*/ 2078 h 2384"/>
                    <a:gd name="T26" fmla="*/ 547 w 714"/>
                    <a:gd name="T27" fmla="*/ 2003 h 2384"/>
                    <a:gd name="T28" fmla="*/ 569 w 714"/>
                    <a:gd name="T29" fmla="*/ 1872 h 2384"/>
                    <a:gd name="T30" fmla="*/ 599 w 714"/>
                    <a:gd name="T31" fmla="*/ 1611 h 2384"/>
                    <a:gd name="T32" fmla="*/ 612 w 714"/>
                    <a:gd name="T33" fmla="*/ 1514 h 2384"/>
                    <a:gd name="T34" fmla="*/ 642 w 714"/>
                    <a:gd name="T35" fmla="*/ 1431 h 2384"/>
                    <a:gd name="T36" fmla="*/ 682 w 714"/>
                    <a:gd name="T37" fmla="*/ 1325 h 2384"/>
                    <a:gd name="T38" fmla="*/ 712 w 714"/>
                    <a:gd name="T39" fmla="*/ 1232 h 2384"/>
                    <a:gd name="T40" fmla="*/ 712 w 714"/>
                    <a:gd name="T41" fmla="*/ 1157 h 2384"/>
                    <a:gd name="T42" fmla="*/ 692 w 714"/>
                    <a:gd name="T43" fmla="*/ 1002 h 2384"/>
                    <a:gd name="T44" fmla="*/ 664 w 714"/>
                    <a:gd name="T45" fmla="*/ 803 h 2384"/>
                    <a:gd name="T46" fmla="*/ 637 w 714"/>
                    <a:gd name="T47" fmla="*/ 628 h 2384"/>
                    <a:gd name="T48" fmla="*/ 604 w 714"/>
                    <a:gd name="T49" fmla="*/ 442 h 2384"/>
                    <a:gd name="T50" fmla="*/ 534 w 714"/>
                    <a:gd name="T51" fmla="*/ 231 h 2384"/>
                    <a:gd name="T52" fmla="*/ 434 w 714"/>
                    <a:gd name="T53" fmla="*/ 86 h 2384"/>
                    <a:gd name="T54" fmla="*/ 309 w 714"/>
                    <a:gd name="T55" fmla="*/ 11 h 2384"/>
                    <a:gd name="T56" fmla="*/ 188 w 714"/>
                    <a:gd name="T57" fmla="*/ 6 h 2384"/>
                    <a:gd name="T58" fmla="*/ 96 w 714"/>
                    <a:gd name="T59" fmla="*/ 46 h 2384"/>
                    <a:gd name="T60" fmla="*/ 25 w 714"/>
                    <a:gd name="T61" fmla="*/ 118 h 2384"/>
                    <a:gd name="T62" fmla="*/ 0 w 714"/>
                    <a:gd name="T63" fmla="*/ 216 h 2384"/>
                    <a:gd name="T64" fmla="*/ 25 w 714"/>
                    <a:gd name="T65" fmla="*/ 317 h 2384"/>
                    <a:gd name="T66" fmla="*/ 103 w 714"/>
                    <a:gd name="T67" fmla="*/ 522 h 2384"/>
                    <a:gd name="T68" fmla="*/ 203 w 714"/>
                    <a:gd name="T69" fmla="*/ 788 h 2384"/>
                    <a:gd name="T70" fmla="*/ 279 w 714"/>
                    <a:gd name="T71" fmla="*/ 1002 h 2384"/>
                    <a:gd name="T72" fmla="*/ 299 w 714"/>
                    <a:gd name="T73" fmla="*/ 1094 h 2384"/>
                    <a:gd name="T74" fmla="*/ 331 w 714"/>
                    <a:gd name="T75" fmla="*/ 1180 h 2384"/>
                    <a:gd name="T76" fmla="*/ 369 w 714"/>
                    <a:gd name="T77" fmla="*/ 1212 h 2384"/>
                    <a:gd name="T78" fmla="*/ 361 w 714"/>
                    <a:gd name="T79" fmla="*/ 1237 h 2384"/>
                    <a:gd name="T80" fmla="*/ 334 w 714"/>
                    <a:gd name="T81" fmla="*/ 1248 h 2384"/>
                    <a:gd name="T82" fmla="*/ 316 w 714"/>
                    <a:gd name="T83" fmla="*/ 1273 h 2384"/>
                    <a:gd name="T84" fmla="*/ 309 w 714"/>
                    <a:gd name="T85" fmla="*/ 1298 h 2384"/>
                    <a:gd name="T86" fmla="*/ 289 w 714"/>
                    <a:gd name="T87" fmla="*/ 1333 h 2384"/>
                    <a:gd name="T88" fmla="*/ 263 w 714"/>
                    <a:gd name="T89" fmla="*/ 1381 h 2384"/>
                    <a:gd name="T90" fmla="*/ 241 w 714"/>
                    <a:gd name="T91" fmla="*/ 1431 h 2384"/>
                    <a:gd name="T92" fmla="*/ 223 w 714"/>
                    <a:gd name="T93" fmla="*/ 1544 h 2384"/>
                    <a:gd name="T94" fmla="*/ 226 w 714"/>
                    <a:gd name="T95" fmla="*/ 1739 h 2384"/>
                    <a:gd name="T96" fmla="*/ 218 w 714"/>
                    <a:gd name="T97" fmla="*/ 1877 h 2384"/>
                    <a:gd name="T98" fmla="*/ 191 w 714"/>
                    <a:gd name="T99" fmla="*/ 2181 h 2384"/>
                    <a:gd name="T100" fmla="*/ 178 w 714"/>
                    <a:gd name="T101" fmla="*/ 2301 h 2384"/>
                    <a:gd name="T102" fmla="*/ 191 w 714"/>
                    <a:gd name="T103" fmla="*/ 2342 h 238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4"/>
                    <a:gd name="T157" fmla="*/ 0 h 2384"/>
                    <a:gd name="T158" fmla="*/ 714 w 714"/>
                    <a:gd name="T159" fmla="*/ 2384 h 238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4" h="2384">
                      <a:moveTo>
                        <a:pt x="211" y="2354"/>
                      </a:moveTo>
                      <a:lnTo>
                        <a:pt x="246" y="2364"/>
                      </a:lnTo>
                      <a:lnTo>
                        <a:pt x="289" y="2372"/>
                      </a:lnTo>
                      <a:lnTo>
                        <a:pt x="341" y="2379"/>
                      </a:lnTo>
                      <a:lnTo>
                        <a:pt x="396" y="2384"/>
                      </a:lnTo>
                      <a:lnTo>
                        <a:pt x="449" y="2384"/>
                      </a:lnTo>
                      <a:lnTo>
                        <a:pt x="497" y="2379"/>
                      </a:lnTo>
                      <a:lnTo>
                        <a:pt x="537" y="2369"/>
                      </a:lnTo>
                      <a:lnTo>
                        <a:pt x="564" y="2352"/>
                      </a:lnTo>
                      <a:lnTo>
                        <a:pt x="567" y="2339"/>
                      </a:lnTo>
                      <a:lnTo>
                        <a:pt x="559" y="2326"/>
                      </a:lnTo>
                      <a:lnTo>
                        <a:pt x="547" y="2316"/>
                      </a:lnTo>
                      <a:lnTo>
                        <a:pt x="537" y="2306"/>
                      </a:lnTo>
                      <a:lnTo>
                        <a:pt x="529" y="2296"/>
                      </a:lnTo>
                      <a:lnTo>
                        <a:pt x="527" y="2281"/>
                      </a:lnTo>
                      <a:lnTo>
                        <a:pt x="524" y="2269"/>
                      </a:lnTo>
                      <a:lnTo>
                        <a:pt x="529" y="2254"/>
                      </a:lnTo>
                      <a:lnTo>
                        <a:pt x="534" y="2239"/>
                      </a:lnTo>
                      <a:lnTo>
                        <a:pt x="534" y="2229"/>
                      </a:lnTo>
                      <a:lnTo>
                        <a:pt x="529" y="2219"/>
                      </a:lnTo>
                      <a:lnTo>
                        <a:pt x="519" y="2211"/>
                      </a:lnTo>
                      <a:lnTo>
                        <a:pt x="507" y="2198"/>
                      </a:lnTo>
                      <a:lnTo>
                        <a:pt x="497" y="2176"/>
                      </a:lnTo>
                      <a:lnTo>
                        <a:pt x="491" y="2146"/>
                      </a:lnTo>
                      <a:lnTo>
                        <a:pt x="497" y="2113"/>
                      </a:lnTo>
                      <a:lnTo>
                        <a:pt x="512" y="2078"/>
                      </a:lnTo>
                      <a:lnTo>
                        <a:pt x="529" y="2043"/>
                      </a:lnTo>
                      <a:lnTo>
                        <a:pt x="547" y="2003"/>
                      </a:lnTo>
                      <a:lnTo>
                        <a:pt x="557" y="1960"/>
                      </a:lnTo>
                      <a:lnTo>
                        <a:pt x="569" y="1872"/>
                      </a:lnTo>
                      <a:lnTo>
                        <a:pt x="584" y="1739"/>
                      </a:lnTo>
                      <a:lnTo>
                        <a:pt x="599" y="1611"/>
                      </a:lnTo>
                      <a:lnTo>
                        <a:pt x="604" y="1536"/>
                      </a:lnTo>
                      <a:lnTo>
                        <a:pt x="612" y="1514"/>
                      </a:lnTo>
                      <a:lnTo>
                        <a:pt x="624" y="1476"/>
                      </a:lnTo>
                      <a:lnTo>
                        <a:pt x="642" y="1431"/>
                      </a:lnTo>
                      <a:lnTo>
                        <a:pt x="664" y="1378"/>
                      </a:lnTo>
                      <a:lnTo>
                        <a:pt x="682" y="1325"/>
                      </a:lnTo>
                      <a:lnTo>
                        <a:pt x="699" y="1275"/>
                      </a:lnTo>
                      <a:lnTo>
                        <a:pt x="712" y="1232"/>
                      </a:lnTo>
                      <a:lnTo>
                        <a:pt x="714" y="1200"/>
                      </a:lnTo>
                      <a:lnTo>
                        <a:pt x="712" y="1157"/>
                      </a:lnTo>
                      <a:lnTo>
                        <a:pt x="702" y="1089"/>
                      </a:lnTo>
                      <a:lnTo>
                        <a:pt x="692" y="1002"/>
                      </a:lnTo>
                      <a:lnTo>
                        <a:pt x="677" y="904"/>
                      </a:lnTo>
                      <a:lnTo>
                        <a:pt x="664" y="803"/>
                      </a:lnTo>
                      <a:lnTo>
                        <a:pt x="649" y="708"/>
                      </a:lnTo>
                      <a:lnTo>
                        <a:pt x="637" y="628"/>
                      </a:lnTo>
                      <a:lnTo>
                        <a:pt x="629" y="570"/>
                      </a:lnTo>
                      <a:lnTo>
                        <a:pt x="604" y="442"/>
                      </a:lnTo>
                      <a:lnTo>
                        <a:pt x="574" y="329"/>
                      </a:lnTo>
                      <a:lnTo>
                        <a:pt x="534" y="231"/>
                      </a:lnTo>
                      <a:lnTo>
                        <a:pt x="486" y="149"/>
                      </a:lnTo>
                      <a:lnTo>
                        <a:pt x="434" y="86"/>
                      </a:lnTo>
                      <a:lnTo>
                        <a:pt x="374" y="38"/>
                      </a:lnTo>
                      <a:lnTo>
                        <a:pt x="309" y="11"/>
                      </a:lnTo>
                      <a:lnTo>
                        <a:pt x="236" y="0"/>
                      </a:lnTo>
                      <a:lnTo>
                        <a:pt x="188" y="6"/>
                      </a:lnTo>
                      <a:lnTo>
                        <a:pt x="141" y="21"/>
                      </a:lnTo>
                      <a:lnTo>
                        <a:pt x="96" y="46"/>
                      </a:lnTo>
                      <a:lnTo>
                        <a:pt x="56" y="78"/>
                      </a:lnTo>
                      <a:lnTo>
                        <a:pt x="25" y="118"/>
                      </a:lnTo>
                      <a:lnTo>
                        <a:pt x="5" y="164"/>
                      </a:lnTo>
                      <a:lnTo>
                        <a:pt x="0" y="216"/>
                      </a:lnTo>
                      <a:lnTo>
                        <a:pt x="10" y="274"/>
                      </a:lnTo>
                      <a:lnTo>
                        <a:pt x="25" y="317"/>
                      </a:lnTo>
                      <a:lnTo>
                        <a:pt x="58" y="404"/>
                      </a:lnTo>
                      <a:lnTo>
                        <a:pt x="103" y="522"/>
                      </a:lnTo>
                      <a:lnTo>
                        <a:pt x="153" y="655"/>
                      </a:lnTo>
                      <a:lnTo>
                        <a:pt x="203" y="788"/>
                      </a:lnTo>
                      <a:lnTo>
                        <a:pt x="248" y="909"/>
                      </a:lnTo>
                      <a:lnTo>
                        <a:pt x="279" y="1002"/>
                      </a:lnTo>
                      <a:lnTo>
                        <a:pt x="291" y="1049"/>
                      </a:lnTo>
                      <a:lnTo>
                        <a:pt x="299" y="1094"/>
                      </a:lnTo>
                      <a:lnTo>
                        <a:pt x="314" y="1142"/>
                      </a:lnTo>
                      <a:lnTo>
                        <a:pt x="331" y="1180"/>
                      </a:lnTo>
                      <a:lnTo>
                        <a:pt x="354" y="1202"/>
                      </a:lnTo>
                      <a:lnTo>
                        <a:pt x="369" y="1212"/>
                      </a:lnTo>
                      <a:lnTo>
                        <a:pt x="369" y="1225"/>
                      </a:lnTo>
                      <a:lnTo>
                        <a:pt x="361" y="1237"/>
                      </a:lnTo>
                      <a:lnTo>
                        <a:pt x="346" y="1243"/>
                      </a:lnTo>
                      <a:lnTo>
                        <a:pt x="334" y="1248"/>
                      </a:lnTo>
                      <a:lnTo>
                        <a:pt x="324" y="1258"/>
                      </a:lnTo>
                      <a:lnTo>
                        <a:pt x="316" y="1273"/>
                      </a:lnTo>
                      <a:lnTo>
                        <a:pt x="311" y="1288"/>
                      </a:lnTo>
                      <a:lnTo>
                        <a:pt x="309" y="1298"/>
                      </a:lnTo>
                      <a:lnTo>
                        <a:pt x="301" y="1313"/>
                      </a:lnTo>
                      <a:lnTo>
                        <a:pt x="289" y="1333"/>
                      </a:lnTo>
                      <a:lnTo>
                        <a:pt x="276" y="1355"/>
                      </a:lnTo>
                      <a:lnTo>
                        <a:pt x="263" y="1381"/>
                      </a:lnTo>
                      <a:lnTo>
                        <a:pt x="251" y="1406"/>
                      </a:lnTo>
                      <a:lnTo>
                        <a:pt x="241" y="1431"/>
                      </a:lnTo>
                      <a:lnTo>
                        <a:pt x="233" y="1453"/>
                      </a:lnTo>
                      <a:lnTo>
                        <a:pt x="223" y="1544"/>
                      </a:lnTo>
                      <a:lnTo>
                        <a:pt x="223" y="1646"/>
                      </a:lnTo>
                      <a:lnTo>
                        <a:pt x="226" y="1739"/>
                      </a:lnTo>
                      <a:lnTo>
                        <a:pt x="226" y="1795"/>
                      </a:lnTo>
                      <a:lnTo>
                        <a:pt x="218" y="1877"/>
                      </a:lnTo>
                      <a:lnTo>
                        <a:pt x="206" y="2028"/>
                      </a:lnTo>
                      <a:lnTo>
                        <a:pt x="191" y="2181"/>
                      </a:lnTo>
                      <a:lnTo>
                        <a:pt x="183" y="2271"/>
                      </a:lnTo>
                      <a:lnTo>
                        <a:pt x="178" y="2301"/>
                      </a:lnTo>
                      <a:lnTo>
                        <a:pt x="181" y="2326"/>
                      </a:lnTo>
                      <a:lnTo>
                        <a:pt x="191" y="2342"/>
                      </a:lnTo>
                      <a:lnTo>
                        <a:pt x="211" y="235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 name="Freeform 120"/>
                <p:cNvSpPr>
                  <a:spLocks/>
                </p:cNvSpPr>
                <p:nvPr/>
              </p:nvSpPr>
              <p:spPr bwMode="auto">
                <a:xfrm>
                  <a:off x="2562" y="3077"/>
                  <a:ext cx="586" cy="2414"/>
                </a:xfrm>
                <a:custGeom>
                  <a:avLst/>
                  <a:gdLst>
                    <a:gd name="T0" fmla="*/ 285 w 586"/>
                    <a:gd name="T1" fmla="*/ 3 h 2414"/>
                    <a:gd name="T2" fmla="*/ 210 w 586"/>
                    <a:gd name="T3" fmla="*/ 40 h 2414"/>
                    <a:gd name="T4" fmla="*/ 155 w 586"/>
                    <a:gd name="T5" fmla="*/ 103 h 2414"/>
                    <a:gd name="T6" fmla="*/ 125 w 586"/>
                    <a:gd name="T7" fmla="*/ 181 h 2414"/>
                    <a:gd name="T8" fmla="*/ 120 w 586"/>
                    <a:gd name="T9" fmla="*/ 286 h 2414"/>
                    <a:gd name="T10" fmla="*/ 130 w 586"/>
                    <a:gd name="T11" fmla="*/ 489 h 2414"/>
                    <a:gd name="T12" fmla="*/ 127 w 586"/>
                    <a:gd name="T13" fmla="*/ 617 h 2414"/>
                    <a:gd name="T14" fmla="*/ 135 w 586"/>
                    <a:gd name="T15" fmla="*/ 733 h 2414"/>
                    <a:gd name="T16" fmla="*/ 140 w 586"/>
                    <a:gd name="T17" fmla="*/ 828 h 2414"/>
                    <a:gd name="T18" fmla="*/ 148 w 586"/>
                    <a:gd name="T19" fmla="*/ 984 h 2414"/>
                    <a:gd name="T20" fmla="*/ 138 w 586"/>
                    <a:gd name="T21" fmla="*/ 1134 h 2414"/>
                    <a:gd name="T22" fmla="*/ 120 w 586"/>
                    <a:gd name="T23" fmla="*/ 1225 h 2414"/>
                    <a:gd name="T24" fmla="*/ 97 w 586"/>
                    <a:gd name="T25" fmla="*/ 1287 h 2414"/>
                    <a:gd name="T26" fmla="*/ 67 w 586"/>
                    <a:gd name="T27" fmla="*/ 1365 h 2414"/>
                    <a:gd name="T28" fmla="*/ 32 w 586"/>
                    <a:gd name="T29" fmla="*/ 1460 h 2414"/>
                    <a:gd name="T30" fmla="*/ 5 w 586"/>
                    <a:gd name="T31" fmla="*/ 1558 h 2414"/>
                    <a:gd name="T32" fmla="*/ 2 w 586"/>
                    <a:gd name="T33" fmla="*/ 1696 h 2414"/>
                    <a:gd name="T34" fmla="*/ 32 w 586"/>
                    <a:gd name="T35" fmla="*/ 1925 h 2414"/>
                    <a:gd name="T36" fmla="*/ 40 w 586"/>
                    <a:gd name="T37" fmla="*/ 2093 h 2414"/>
                    <a:gd name="T38" fmla="*/ 40 w 586"/>
                    <a:gd name="T39" fmla="*/ 2241 h 2414"/>
                    <a:gd name="T40" fmla="*/ 47 w 586"/>
                    <a:gd name="T41" fmla="*/ 2306 h 2414"/>
                    <a:gd name="T42" fmla="*/ 67 w 586"/>
                    <a:gd name="T43" fmla="*/ 2354 h 2414"/>
                    <a:gd name="T44" fmla="*/ 90 w 586"/>
                    <a:gd name="T45" fmla="*/ 2389 h 2414"/>
                    <a:gd name="T46" fmla="*/ 110 w 586"/>
                    <a:gd name="T47" fmla="*/ 2411 h 2414"/>
                    <a:gd name="T48" fmla="*/ 132 w 586"/>
                    <a:gd name="T49" fmla="*/ 2404 h 2414"/>
                    <a:gd name="T50" fmla="*/ 165 w 586"/>
                    <a:gd name="T51" fmla="*/ 2346 h 2414"/>
                    <a:gd name="T52" fmla="*/ 183 w 586"/>
                    <a:gd name="T53" fmla="*/ 2251 h 2414"/>
                    <a:gd name="T54" fmla="*/ 208 w 586"/>
                    <a:gd name="T55" fmla="*/ 2012 h 2414"/>
                    <a:gd name="T56" fmla="*/ 238 w 586"/>
                    <a:gd name="T57" fmla="*/ 1869 h 2414"/>
                    <a:gd name="T58" fmla="*/ 270 w 586"/>
                    <a:gd name="T59" fmla="*/ 1721 h 2414"/>
                    <a:gd name="T60" fmla="*/ 300 w 586"/>
                    <a:gd name="T61" fmla="*/ 1566 h 2414"/>
                    <a:gd name="T62" fmla="*/ 323 w 586"/>
                    <a:gd name="T63" fmla="*/ 1448 h 2414"/>
                    <a:gd name="T64" fmla="*/ 338 w 586"/>
                    <a:gd name="T65" fmla="*/ 1398 h 2414"/>
                    <a:gd name="T66" fmla="*/ 358 w 586"/>
                    <a:gd name="T67" fmla="*/ 1352 h 2414"/>
                    <a:gd name="T68" fmla="*/ 383 w 586"/>
                    <a:gd name="T69" fmla="*/ 1302 h 2414"/>
                    <a:gd name="T70" fmla="*/ 401 w 586"/>
                    <a:gd name="T71" fmla="*/ 1252 h 2414"/>
                    <a:gd name="T72" fmla="*/ 421 w 586"/>
                    <a:gd name="T73" fmla="*/ 1179 h 2414"/>
                    <a:gd name="T74" fmla="*/ 453 w 586"/>
                    <a:gd name="T75" fmla="*/ 1031 h 2414"/>
                    <a:gd name="T76" fmla="*/ 481 w 586"/>
                    <a:gd name="T77" fmla="*/ 936 h 2414"/>
                    <a:gd name="T78" fmla="*/ 513 w 586"/>
                    <a:gd name="T79" fmla="*/ 823 h 2414"/>
                    <a:gd name="T80" fmla="*/ 551 w 586"/>
                    <a:gd name="T81" fmla="*/ 685 h 2414"/>
                    <a:gd name="T82" fmla="*/ 578 w 586"/>
                    <a:gd name="T83" fmla="*/ 560 h 2414"/>
                    <a:gd name="T84" fmla="*/ 586 w 586"/>
                    <a:gd name="T85" fmla="*/ 381 h 2414"/>
                    <a:gd name="T86" fmla="*/ 558 w 586"/>
                    <a:gd name="T87" fmla="*/ 181 h 2414"/>
                    <a:gd name="T88" fmla="*/ 491 w 586"/>
                    <a:gd name="T89" fmla="*/ 63 h 2414"/>
                    <a:gd name="T90" fmla="*/ 391 w 586"/>
                    <a:gd name="T91" fmla="*/ 8 h 241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86"/>
                    <a:gd name="T139" fmla="*/ 0 h 2414"/>
                    <a:gd name="T140" fmla="*/ 586 w 586"/>
                    <a:gd name="T141" fmla="*/ 2414 h 241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86" h="2414">
                      <a:moveTo>
                        <a:pt x="330" y="0"/>
                      </a:moveTo>
                      <a:lnTo>
                        <a:pt x="285" y="3"/>
                      </a:lnTo>
                      <a:lnTo>
                        <a:pt x="245" y="18"/>
                      </a:lnTo>
                      <a:lnTo>
                        <a:pt x="210" y="40"/>
                      </a:lnTo>
                      <a:lnTo>
                        <a:pt x="180" y="68"/>
                      </a:lnTo>
                      <a:lnTo>
                        <a:pt x="155" y="103"/>
                      </a:lnTo>
                      <a:lnTo>
                        <a:pt x="138" y="143"/>
                      </a:lnTo>
                      <a:lnTo>
                        <a:pt x="125" y="181"/>
                      </a:lnTo>
                      <a:lnTo>
                        <a:pt x="117" y="221"/>
                      </a:lnTo>
                      <a:lnTo>
                        <a:pt x="120" y="286"/>
                      </a:lnTo>
                      <a:lnTo>
                        <a:pt x="125" y="386"/>
                      </a:lnTo>
                      <a:lnTo>
                        <a:pt x="130" y="489"/>
                      </a:lnTo>
                      <a:lnTo>
                        <a:pt x="130" y="565"/>
                      </a:lnTo>
                      <a:lnTo>
                        <a:pt x="127" y="617"/>
                      </a:lnTo>
                      <a:lnTo>
                        <a:pt x="130" y="675"/>
                      </a:lnTo>
                      <a:lnTo>
                        <a:pt x="135" y="733"/>
                      </a:lnTo>
                      <a:lnTo>
                        <a:pt x="138" y="778"/>
                      </a:lnTo>
                      <a:lnTo>
                        <a:pt x="140" y="828"/>
                      </a:lnTo>
                      <a:lnTo>
                        <a:pt x="145" y="901"/>
                      </a:lnTo>
                      <a:lnTo>
                        <a:pt x="148" y="984"/>
                      </a:lnTo>
                      <a:lnTo>
                        <a:pt x="145" y="1066"/>
                      </a:lnTo>
                      <a:lnTo>
                        <a:pt x="138" y="1134"/>
                      </a:lnTo>
                      <a:lnTo>
                        <a:pt x="130" y="1184"/>
                      </a:lnTo>
                      <a:lnTo>
                        <a:pt x="120" y="1225"/>
                      </a:lnTo>
                      <a:lnTo>
                        <a:pt x="107" y="1262"/>
                      </a:lnTo>
                      <a:lnTo>
                        <a:pt x="97" y="1287"/>
                      </a:lnTo>
                      <a:lnTo>
                        <a:pt x="85" y="1322"/>
                      </a:lnTo>
                      <a:lnTo>
                        <a:pt x="67" y="1365"/>
                      </a:lnTo>
                      <a:lnTo>
                        <a:pt x="50" y="1410"/>
                      </a:lnTo>
                      <a:lnTo>
                        <a:pt x="32" y="1460"/>
                      </a:lnTo>
                      <a:lnTo>
                        <a:pt x="17" y="1511"/>
                      </a:lnTo>
                      <a:lnTo>
                        <a:pt x="5" y="1558"/>
                      </a:lnTo>
                      <a:lnTo>
                        <a:pt x="0" y="1601"/>
                      </a:lnTo>
                      <a:lnTo>
                        <a:pt x="2" y="1696"/>
                      </a:lnTo>
                      <a:lnTo>
                        <a:pt x="17" y="1812"/>
                      </a:lnTo>
                      <a:lnTo>
                        <a:pt x="32" y="1925"/>
                      </a:lnTo>
                      <a:lnTo>
                        <a:pt x="40" y="2015"/>
                      </a:lnTo>
                      <a:lnTo>
                        <a:pt x="40" y="2093"/>
                      </a:lnTo>
                      <a:lnTo>
                        <a:pt x="40" y="2173"/>
                      </a:lnTo>
                      <a:lnTo>
                        <a:pt x="40" y="2241"/>
                      </a:lnTo>
                      <a:lnTo>
                        <a:pt x="40" y="2278"/>
                      </a:lnTo>
                      <a:lnTo>
                        <a:pt x="47" y="2306"/>
                      </a:lnTo>
                      <a:lnTo>
                        <a:pt x="55" y="2331"/>
                      </a:lnTo>
                      <a:lnTo>
                        <a:pt x="67" y="2354"/>
                      </a:lnTo>
                      <a:lnTo>
                        <a:pt x="80" y="2371"/>
                      </a:lnTo>
                      <a:lnTo>
                        <a:pt x="90" y="2389"/>
                      </a:lnTo>
                      <a:lnTo>
                        <a:pt x="102" y="2401"/>
                      </a:lnTo>
                      <a:lnTo>
                        <a:pt x="110" y="2411"/>
                      </a:lnTo>
                      <a:lnTo>
                        <a:pt x="117" y="2414"/>
                      </a:lnTo>
                      <a:lnTo>
                        <a:pt x="132" y="2404"/>
                      </a:lnTo>
                      <a:lnTo>
                        <a:pt x="150" y="2379"/>
                      </a:lnTo>
                      <a:lnTo>
                        <a:pt x="165" y="2346"/>
                      </a:lnTo>
                      <a:lnTo>
                        <a:pt x="175" y="2316"/>
                      </a:lnTo>
                      <a:lnTo>
                        <a:pt x="183" y="2251"/>
                      </a:lnTo>
                      <a:lnTo>
                        <a:pt x="193" y="2135"/>
                      </a:lnTo>
                      <a:lnTo>
                        <a:pt x="208" y="2012"/>
                      </a:lnTo>
                      <a:lnTo>
                        <a:pt x="223" y="1927"/>
                      </a:lnTo>
                      <a:lnTo>
                        <a:pt x="238" y="1869"/>
                      </a:lnTo>
                      <a:lnTo>
                        <a:pt x="253" y="1799"/>
                      </a:lnTo>
                      <a:lnTo>
                        <a:pt x="270" y="1721"/>
                      </a:lnTo>
                      <a:lnTo>
                        <a:pt x="285" y="1641"/>
                      </a:lnTo>
                      <a:lnTo>
                        <a:pt x="300" y="1566"/>
                      </a:lnTo>
                      <a:lnTo>
                        <a:pt x="313" y="1498"/>
                      </a:lnTo>
                      <a:lnTo>
                        <a:pt x="323" y="1448"/>
                      </a:lnTo>
                      <a:lnTo>
                        <a:pt x="330" y="1418"/>
                      </a:lnTo>
                      <a:lnTo>
                        <a:pt x="338" y="1398"/>
                      </a:lnTo>
                      <a:lnTo>
                        <a:pt x="348" y="1375"/>
                      </a:lnTo>
                      <a:lnTo>
                        <a:pt x="358" y="1352"/>
                      </a:lnTo>
                      <a:lnTo>
                        <a:pt x="371" y="1327"/>
                      </a:lnTo>
                      <a:lnTo>
                        <a:pt x="383" y="1302"/>
                      </a:lnTo>
                      <a:lnTo>
                        <a:pt x="393" y="1277"/>
                      </a:lnTo>
                      <a:lnTo>
                        <a:pt x="401" y="1252"/>
                      </a:lnTo>
                      <a:lnTo>
                        <a:pt x="408" y="1232"/>
                      </a:lnTo>
                      <a:lnTo>
                        <a:pt x="421" y="1179"/>
                      </a:lnTo>
                      <a:lnTo>
                        <a:pt x="436" y="1107"/>
                      </a:lnTo>
                      <a:lnTo>
                        <a:pt x="453" y="1031"/>
                      </a:lnTo>
                      <a:lnTo>
                        <a:pt x="471" y="971"/>
                      </a:lnTo>
                      <a:lnTo>
                        <a:pt x="481" y="936"/>
                      </a:lnTo>
                      <a:lnTo>
                        <a:pt x="496" y="886"/>
                      </a:lnTo>
                      <a:lnTo>
                        <a:pt x="513" y="823"/>
                      </a:lnTo>
                      <a:lnTo>
                        <a:pt x="531" y="755"/>
                      </a:lnTo>
                      <a:lnTo>
                        <a:pt x="551" y="685"/>
                      </a:lnTo>
                      <a:lnTo>
                        <a:pt x="566" y="617"/>
                      </a:lnTo>
                      <a:lnTo>
                        <a:pt x="578" y="560"/>
                      </a:lnTo>
                      <a:lnTo>
                        <a:pt x="583" y="517"/>
                      </a:lnTo>
                      <a:lnTo>
                        <a:pt x="586" y="381"/>
                      </a:lnTo>
                      <a:lnTo>
                        <a:pt x="578" y="269"/>
                      </a:lnTo>
                      <a:lnTo>
                        <a:pt x="558" y="181"/>
                      </a:lnTo>
                      <a:lnTo>
                        <a:pt x="528" y="113"/>
                      </a:lnTo>
                      <a:lnTo>
                        <a:pt x="491" y="63"/>
                      </a:lnTo>
                      <a:lnTo>
                        <a:pt x="443" y="30"/>
                      </a:lnTo>
                      <a:lnTo>
                        <a:pt x="391" y="8"/>
                      </a:lnTo>
                      <a:lnTo>
                        <a:pt x="330"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121"/>
                <p:cNvSpPr>
                  <a:spLocks/>
                </p:cNvSpPr>
                <p:nvPr/>
              </p:nvSpPr>
              <p:spPr bwMode="auto">
                <a:xfrm>
                  <a:off x="2862" y="3198"/>
                  <a:ext cx="63" cy="62"/>
                </a:xfrm>
                <a:custGeom>
                  <a:avLst/>
                  <a:gdLst>
                    <a:gd name="T0" fmla="*/ 30 w 63"/>
                    <a:gd name="T1" fmla="*/ 62 h 62"/>
                    <a:gd name="T2" fmla="*/ 43 w 63"/>
                    <a:gd name="T3" fmla="*/ 60 h 62"/>
                    <a:gd name="T4" fmla="*/ 53 w 63"/>
                    <a:gd name="T5" fmla="*/ 55 h 62"/>
                    <a:gd name="T6" fmla="*/ 61 w 63"/>
                    <a:gd name="T7" fmla="*/ 45 h 62"/>
                    <a:gd name="T8" fmla="*/ 63 w 63"/>
                    <a:gd name="T9" fmla="*/ 32 h 62"/>
                    <a:gd name="T10" fmla="*/ 63 w 63"/>
                    <a:gd name="T11" fmla="*/ 20 h 62"/>
                    <a:gd name="T12" fmla="*/ 55 w 63"/>
                    <a:gd name="T13" fmla="*/ 10 h 62"/>
                    <a:gd name="T14" fmla="*/ 45 w 63"/>
                    <a:gd name="T15" fmla="*/ 2 h 62"/>
                    <a:gd name="T16" fmla="*/ 35 w 63"/>
                    <a:gd name="T17" fmla="*/ 0 h 62"/>
                    <a:gd name="T18" fmla="*/ 23 w 63"/>
                    <a:gd name="T19" fmla="*/ 0 h 62"/>
                    <a:gd name="T20" fmla="*/ 13 w 63"/>
                    <a:gd name="T21" fmla="*/ 5 h 62"/>
                    <a:gd name="T22" fmla="*/ 5 w 63"/>
                    <a:gd name="T23" fmla="*/ 15 h 62"/>
                    <a:gd name="T24" fmla="*/ 0 w 63"/>
                    <a:gd name="T25" fmla="*/ 27 h 62"/>
                    <a:gd name="T26" fmla="*/ 3 w 63"/>
                    <a:gd name="T27" fmla="*/ 40 h 62"/>
                    <a:gd name="T28" fmla="*/ 8 w 63"/>
                    <a:gd name="T29" fmla="*/ 50 h 62"/>
                    <a:gd name="T30" fmla="*/ 18 w 63"/>
                    <a:gd name="T31" fmla="*/ 57 h 62"/>
                    <a:gd name="T32" fmla="*/ 30 w 63"/>
                    <a:gd name="T33" fmla="*/ 62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2"/>
                    <a:gd name="T53" fmla="*/ 63 w 63"/>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2">
                      <a:moveTo>
                        <a:pt x="30" y="62"/>
                      </a:moveTo>
                      <a:lnTo>
                        <a:pt x="43" y="60"/>
                      </a:lnTo>
                      <a:lnTo>
                        <a:pt x="53" y="55"/>
                      </a:lnTo>
                      <a:lnTo>
                        <a:pt x="61" y="45"/>
                      </a:lnTo>
                      <a:lnTo>
                        <a:pt x="63" y="32"/>
                      </a:lnTo>
                      <a:lnTo>
                        <a:pt x="63" y="20"/>
                      </a:lnTo>
                      <a:lnTo>
                        <a:pt x="55" y="10"/>
                      </a:lnTo>
                      <a:lnTo>
                        <a:pt x="45" y="2"/>
                      </a:lnTo>
                      <a:lnTo>
                        <a:pt x="35" y="0"/>
                      </a:lnTo>
                      <a:lnTo>
                        <a:pt x="23" y="0"/>
                      </a:lnTo>
                      <a:lnTo>
                        <a:pt x="13" y="5"/>
                      </a:lnTo>
                      <a:lnTo>
                        <a:pt x="5" y="15"/>
                      </a:lnTo>
                      <a:lnTo>
                        <a:pt x="0" y="27"/>
                      </a:lnTo>
                      <a:lnTo>
                        <a:pt x="3" y="40"/>
                      </a:lnTo>
                      <a:lnTo>
                        <a:pt x="8" y="50"/>
                      </a:lnTo>
                      <a:lnTo>
                        <a:pt x="18" y="57"/>
                      </a:lnTo>
                      <a:lnTo>
                        <a:pt x="30"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122"/>
                <p:cNvSpPr>
                  <a:spLocks/>
                </p:cNvSpPr>
                <p:nvPr/>
              </p:nvSpPr>
              <p:spPr bwMode="auto">
                <a:xfrm>
                  <a:off x="2652" y="5350"/>
                  <a:ext cx="60" cy="66"/>
                </a:xfrm>
                <a:custGeom>
                  <a:avLst/>
                  <a:gdLst>
                    <a:gd name="T0" fmla="*/ 27 w 60"/>
                    <a:gd name="T1" fmla="*/ 66 h 66"/>
                    <a:gd name="T2" fmla="*/ 37 w 60"/>
                    <a:gd name="T3" fmla="*/ 63 h 66"/>
                    <a:gd name="T4" fmla="*/ 48 w 60"/>
                    <a:gd name="T5" fmla="*/ 58 h 66"/>
                    <a:gd name="T6" fmla="*/ 55 w 60"/>
                    <a:gd name="T7" fmla="*/ 48 h 66"/>
                    <a:gd name="T8" fmla="*/ 60 w 60"/>
                    <a:gd name="T9" fmla="*/ 35 h 66"/>
                    <a:gd name="T10" fmla="*/ 58 w 60"/>
                    <a:gd name="T11" fmla="*/ 23 h 66"/>
                    <a:gd name="T12" fmla="*/ 53 w 60"/>
                    <a:gd name="T13" fmla="*/ 13 h 66"/>
                    <a:gd name="T14" fmla="*/ 42 w 60"/>
                    <a:gd name="T15" fmla="*/ 5 h 66"/>
                    <a:gd name="T16" fmla="*/ 30 w 60"/>
                    <a:gd name="T17" fmla="*/ 0 h 66"/>
                    <a:gd name="T18" fmla="*/ 20 w 60"/>
                    <a:gd name="T19" fmla="*/ 3 h 66"/>
                    <a:gd name="T20" fmla="*/ 10 w 60"/>
                    <a:gd name="T21" fmla="*/ 8 h 66"/>
                    <a:gd name="T22" fmla="*/ 2 w 60"/>
                    <a:gd name="T23" fmla="*/ 18 h 66"/>
                    <a:gd name="T24" fmla="*/ 0 w 60"/>
                    <a:gd name="T25" fmla="*/ 30 h 66"/>
                    <a:gd name="T26" fmla="*/ 0 w 60"/>
                    <a:gd name="T27" fmla="*/ 43 h 66"/>
                    <a:gd name="T28" fmla="*/ 7 w 60"/>
                    <a:gd name="T29" fmla="*/ 53 h 66"/>
                    <a:gd name="T30" fmla="*/ 17 w 60"/>
                    <a:gd name="T31" fmla="*/ 61 h 66"/>
                    <a:gd name="T32" fmla="*/ 27 w 60"/>
                    <a:gd name="T33" fmla="*/ 66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6"/>
                    <a:gd name="T53" fmla="*/ 60 w 60"/>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6">
                      <a:moveTo>
                        <a:pt x="27" y="66"/>
                      </a:moveTo>
                      <a:lnTo>
                        <a:pt x="37" y="63"/>
                      </a:lnTo>
                      <a:lnTo>
                        <a:pt x="48" y="58"/>
                      </a:lnTo>
                      <a:lnTo>
                        <a:pt x="55" y="48"/>
                      </a:lnTo>
                      <a:lnTo>
                        <a:pt x="60" y="35"/>
                      </a:lnTo>
                      <a:lnTo>
                        <a:pt x="58" y="23"/>
                      </a:lnTo>
                      <a:lnTo>
                        <a:pt x="53" y="13"/>
                      </a:lnTo>
                      <a:lnTo>
                        <a:pt x="42" y="5"/>
                      </a:lnTo>
                      <a:lnTo>
                        <a:pt x="30" y="0"/>
                      </a:lnTo>
                      <a:lnTo>
                        <a:pt x="20" y="3"/>
                      </a:lnTo>
                      <a:lnTo>
                        <a:pt x="10" y="8"/>
                      </a:lnTo>
                      <a:lnTo>
                        <a:pt x="2" y="18"/>
                      </a:lnTo>
                      <a:lnTo>
                        <a:pt x="0" y="30"/>
                      </a:lnTo>
                      <a:lnTo>
                        <a:pt x="0" y="43"/>
                      </a:lnTo>
                      <a:lnTo>
                        <a:pt x="7" y="53"/>
                      </a:lnTo>
                      <a:lnTo>
                        <a:pt x="17" y="61"/>
                      </a:lnTo>
                      <a:lnTo>
                        <a:pt x="27" y="66"/>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123"/>
                <p:cNvSpPr>
                  <a:spLocks/>
                </p:cNvSpPr>
                <p:nvPr/>
              </p:nvSpPr>
              <p:spPr bwMode="auto">
                <a:xfrm>
                  <a:off x="2567" y="5313"/>
                  <a:ext cx="568" cy="306"/>
                </a:xfrm>
                <a:custGeom>
                  <a:avLst/>
                  <a:gdLst>
                    <a:gd name="T0" fmla="*/ 95 w 568"/>
                    <a:gd name="T1" fmla="*/ 0 h 306"/>
                    <a:gd name="T2" fmla="*/ 82 w 568"/>
                    <a:gd name="T3" fmla="*/ 7 h 306"/>
                    <a:gd name="T4" fmla="*/ 70 w 568"/>
                    <a:gd name="T5" fmla="*/ 22 h 306"/>
                    <a:gd name="T6" fmla="*/ 55 w 568"/>
                    <a:gd name="T7" fmla="*/ 42 h 306"/>
                    <a:gd name="T8" fmla="*/ 42 w 568"/>
                    <a:gd name="T9" fmla="*/ 67 h 306"/>
                    <a:gd name="T10" fmla="*/ 27 w 568"/>
                    <a:gd name="T11" fmla="*/ 100 h 306"/>
                    <a:gd name="T12" fmla="*/ 12 w 568"/>
                    <a:gd name="T13" fmla="*/ 133 h 306"/>
                    <a:gd name="T14" fmla="*/ 0 w 568"/>
                    <a:gd name="T15" fmla="*/ 168 h 306"/>
                    <a:gd name="T16" fmla="*/ 0 w 568"/>
                    <a:gd name="T17" fmla="*/ 205 h 306"/>
                    <a:gd name="T18" fmla="*/ 2 w 568"/>
                    <a:gd name="T19" fmla="*/ 233 h 306"/>
                    <a:gd name="T20" fmla="*/ 2 w 568"/>
                    <a:gd name="T21" fmla="*/ 251 h 306"/>
                    <a:gd name="T22" fmla="*/ 7 w 568"/>
                    <a:gd name="T23" fmla="*/ 261 h 306"/>
                    <a:gd name="T24" fmla="*/ 22 w 568"/>
                    <a:gd name="T25" fmla="*/ 266 h 306"/>
                    <a:gd name="T26" fmla="*/ 30 w 568"/>
                    <a:gd name="T27" fmla="*/ 266 h 306"/>
                    <a:gd name="T28" fmla="*/ 37 w 568"/>
                    <a:gd name="T29" fmla="*/ 266 h 306"/>
                    <a:gd name="T30" fmla="*/ 45 w 568"/>
                    <a:gd name="T31" fmla="*/ 263 h 306"/>
                    <a:gd name="T32" fmla="*/ 57 w 568"/>
                    <a:gd name="T33" fmla="*/ 263 h 306"/>
                    <a:gd name="T34" fmla="*/ 70 w 568"/>
                    <a:gd name="T35" fmla="*/ 263 h 306"/>
                    <a:gd name="T36" fmla="*/ 82 w 568"/>
                    <a:gd name="T37" fmla="*/ 266 h 306"/>
                    <a:gd name="T38" fmla="*/ 97 w 568"/>
                    <a:gd name="T39" fmla="*/ 266 h 306"/>
                    <a:gd name="T40" fmla="*/ 115 w 568"/>
                    <a:gd name="T41" fmla="*/ 271 h 306"/>
                    <a:gd name="T42" fmla="*/ 138 w 568"/>
                    <a:gd name="T43" fmla="*/ 276 h 306"/>
                    <a:gd name="T44" fmla="*/ 168 w 568"/>
                    <a:gd name="T45" fmla="*/ 283 h 306"/>
                    <a:gd name="T46" fmla="*/ 200 w 568"/>
                    <a:gd name="T47" fmla="*/ 288 h 306"/>
                    <a:gd name="T48" fmla="*/ 238 w 568"/>
                    <a:gd name="T49" fmla="*/ 296 h 306"/>
                    <a:gd name="T50" fmla="*/ 278 w 568"/>
                    <a:gd name="T51" fmla="*/ 301 h 306"/>
                    <a:gd name="T52" fmla="*/ 315 w 568"/>
                    <a:gd name="T53" fmla="*/ 303 h 306"/>
                    <a:gd name="T54" fmla="*/ 353 w 568"/>
                    <a:gd name="T55" fmla="*/ 306 h 306"/>
                    <a:gd name="T56" fmla="*/ 386 w 568"/>
                    <a:gd name="T57" fmla="*/ 306 h 306"/>
                    <a:gd name="T58" fmla="*/ 416 w 568"/>
                    <a:gd name="T59" fmla="*/ 303 h 306"/>
                    <a:gd name="T60" fmla="*/ 448 w 568"/>
                    <a:gd name="T61" fmla="*/ 301 h 306"/>
                    <a:gd name="T62" fmla="*/ 478 w 568"/>
                    <a:gd name="T63" fmla="*/ 298 h 306"/>
                    <a:gd name="T64" fmla="*/ 508 w 568"/>
                    <a:gd name="T65" fmla="*/ 296 h 306"/>
                    <a:gd name="T66" fmla="*/ 533 w 568"/>
                    <a:gd name="T67" fmla="*/ 293 h 306"/>
                    <a:gd name="T68" fmla="*/ 553 w 568"/>
                    <a:gd name="T69" fmla="*/ 288 h 306"/>
                    <a:gd name="T70" fmla="*/ 563 w 568"/>
                    <a:gd name="T71" fmla="*/ 281 h 306"/>
                    <a:gd name="T72" fmla="*/ 568 w 568"/>
                    <a:gd name="T73" fmla="*/ 273 h 306"/>
                    <a:gd name="T74" fmla="*/ 561 w 568"/>
                    <a:gd name="T75" fmla="*/ 261 h 306"/>
                    <a:gd name="T76" fmla="*/ 543 w 568"/>
                    <a:gd name="T77" fmla="*/ 248 h 306"/>
                    <a:gd name="T78" fmla="*/ 516 w 568"/>
                    <a:gd name="T79" fmla="*/ 236 h 306"/>
                    <a:gd name="T80" fmla="*/ 486 w 568"/>
                    <a:gd name="T81" fmla="*/ 221 h 306"/>
                    <a:gd name="T82" fmla="*/ 453 w 568"/>
                    <a:gd name="T83" fmla="*/ 208 h 306"/>
                    <a:gd name="T84" fmla="*/ 421 w 568"/>
                    <a:gd name="T85" fmla="*/ 195 h 306"/>
                    <a:gd name="T86" fmla="*/ 396 w 568"/>
                    <a:gd name="T87" fmla="*/ 185 h 306"/>
                    <a:gd name="T88" fmla="*/ 376 w 568"/>
                    <a:gd name="T89" fmla="*/ 178 h 306"/>
                    <a:gd name="T90" fmla="*/ 343 w 568"/>
                    <a:gd name="T91" fmla="*/ 153 h 306"/>
                    <a:gd name="T92" fmla="*/ 305 w 568"/>
                    <a:gd name="T93" fmla="*/ 123 h 306"/>
                    <a:gd name="T94" fmla="*/ 265 w 568"/>
                    <a:gd name="T95" fmla="*/ 93 h 306"/>
                    <a:gd name="T96" fmla="*/ 225 w 568"/>
                    <a:gd name="T97" fmla="*/ 60 h 306"/>
                    <a:gd name="T98" fmla="*/ 183 w 568"/>
                    <a:gd name="T99" fmla="*/ 32 h 306"/>
                    <a:gd name="T100" fmla="*/ 148 w 568"/>
                    <a:gd name="T101" fmla="*/ 12 h 306"/>
                    <a:gd name="T102" fmla="*/ 117 w 568"/>
                    <a:gd name="T103" fmla="*/ 0 h 306"/>
                    <a:gd name="T104" fmla="*/ 95 w 568"/>
                    <a:gd name="T105" fmla="*/ 0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8"/>
                    <a:gd name="T160" fmla="*/ 0 h 306"/>
                    <a:gd name="T161" fmla="*/ 568 w 568"/>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8" h="306">
                      <a:moveTo>
                        <a:pt x="95" y="0"/>
                      </a:moveTo>
                      <a:lnTo>
                        <a:pt x="82" y="7"/>
                      </a:lnTo>
                      <a:lnTo>
                        <a:pt x="70" y="22"/>
                      </a:lnTo>
                      <a:lnTo>
                        <a:pt x="55" y="42"/>
                      </a:lnTo>
                      <a:lnTo>
                        <a:pt x="42" y="67"/>
                      </a:lnTo>
                      <a:lnTo>
                        <a:pt x="27" y="100"/>
                      </a:lnTo>
                      <a:lnTo>
                        <a:pt x="12" y="133"/>
                      </a:lnTo>
                      <a:lnTo>
                        <a:pt x="0" y="168"/>
                      </a:lnTo>
                      <a:lnTo>
                        <a:pt x="0" y="205"/>
                      </a:lnTo>
                      <a:lnTo>
                        <a:pt x="2" y="233"/>
                      </a:lnTo>
                      <a:lnTo>
                        <a:pt x="2" y="251"/>
                      </a:lnTo>
                      <a:lnTo>
                        <a:pt x="7" y="261"/>
                      </a:lnTo>
                      <a:lnTo>
                        <a:pt x="22" y="266"/>
                      </a:lnTo>
                      <a:lnTo>
                        <a:pt x="30" y="266"/>
                      </a:lnTo>
                      <a:lnTo>
                        <a:pt x="37" y="266"/>
                      </a:lnTo>
                      <a:lnTo>
                        <a:pt x="45" y="263"/>
                      </a:lnTo>
                      <a:lnTo>
                        <a:pt x="57" y="263"/>
                      </a:lnTo>
                      <a:lnTo>
                        <a:pt x="70" y="263"/>
                      </a:lnTo>
                      <a:lnTo>
                        <a:pt x="82" y="266"/>
                      </a:lnTo>
                      <a:lnTo>
                        <a:pt x="97" y="266"/>
                      </a:lnTo>
                      <a:lnTo>
                        <a:pt x="115" y="271"/>
                      </a:lnTo>
                      <a:lnTo>
                        <a:pt x="138" y="276"/>
                      </a:lnTo>
                      <a:lnTo>
                        <a:pt x="168" y="283"/>
                      </a:lnTo>
                      <a:lnTo>
                        <a:pt x="200" y="288"/>
                      </a:lnTo>
                      <a:lnTo>
                        <a:pt x="238" y="296"/>
                      </a:lnTo>
                      <a:lnTo>
                        <a:pt x="278" y="301"/>
                      </a:lnTo>
                      <a:lnTo>
                        <a:pt x="315" y="303"/>
                      </a:lnTo>
                      <a:lnTo>
                        <a:pt x="353" y="306"/>
                      </a:lnTo>
                      <a:lnTo>
                        <a:pt x="386" y="306"/>
                      </a:lnTo>
                      <a:lnTo>
                        <a:pt x="416" y="303"/>
                      </a:lnTo>
                      <a:lnTo>
                        <a:pt x="448" y="301"/>
                      </a:lnTo>
                      <a:lnTo>
                        <a:pt x="478" y="298"/>
                      </a:lnTo>
                      <a:lnTo>
                        <a:pt x="508" y="296"/>
                      </a:lnTo>
                      <a:lnTo>
                        <a:pt x="533" y="293"/>
                      </a:lnTo>
                      <a:lnTo>
                        <a:pt x="553" y="288"/>
                      </a:lnTo>
                      <a:lnTo>
                        <a:pt x="563" y="281"/>
                      </a:lnTo>
                      <a:lnTo>
                        <a:pt x="568" y="273"/>
                      </a:lnTo>
                      <a:lnTo>
                        <a:pt x="561" y="261"/>
                      </a:lnTo>
                      <a:lnTo>
                        <a:pt x="543" y="248"/>
                      </a:lnTo>
                      <a:lnTo>
                        <a:pt x="516" y="236"/>
                      </a:lnTo>
                      <a:lnTo>
                        <a:pt x="486" y="221"/>
                      </a:lnTo>
                      <a:lnTo>
                        <a:pt x="453" y="208"/>
                      </a:lnTo>
                      <a:lnTo>
                        <a:pt x="421" y="195"/>
                      </a:lnTo>
                      <a:lnTo>
                        <a:pt x="396" y="185"/>
                      </a:lnTo>
                      <a:lnTo>
                        <a:pt x="376" y="178"/>
                      </a:lnTo>
                      <a:lnTo>
                        <a:pt x="343" y="153"/>
                      </a:lnTo>
                      <a:lnTo>
                        <a:pt x="305" y="123"/>
                      </a:lnTo>
                      <a:lnTo>
                        <a:pt x="265" y="93"/>
                      </a:lnTo>
                      <a:lnTo>
                        <a:pt x="225" y="60"/>
                      </a:lnTo>
                      <a:lnTo>
                        <a:pt x="183" y="32"/>
                      </a:lnTo>
                      <a:lnTo>
                        <a:pt x="148" y="12"/>
                      </a:lnTo>
                      <a:lnTo>
                        <a:pt x="117" y="0"/>
                      </a:lnTo>
                      <a:lnTo>
                        <a:pt x="95"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124"/>
                <p:cNvSpPr>
                  <a:spLocks/>
                </p:cNvSpPr>
                <p:nvPr/>
              </p:nvSpPr>
              <p:spPr bwMode="auto">
                <a:xfrm>
                  <a:off x="2652" y="5350"/>
                  <a:ext cx="60" cy="66"/>
                </a:xfrm>
                <a:custGeom>
                  <a:avLst/>
                  <a:gdLst>
                    <a:gd name="T0" fmla="*/ 40 w 60"/>
                    <a:gd name="T1" fmla="*/ 63 h 66"/>
                    <a:gd name="T2" fmla="*/ 50 w 60"/>
                    <a:gd name="T3" fmla="*/ 56 h 66"/>
                    <a:gd name="T4" fmla="*/ 58 w 60"/>
                    <a:gd name="T5" fmla="*/ 46 h 66"/>
                    <a:gd name="T6" fmla="*/ 60 w 60"/>
                    <a:gd name="T7" fmla="*/ 35 h 66"/>
                    <a:gd name="T8" fmla="*/ 58 w 60"/>
                    <a:gd name="T9" fmla="*/ 23 h 66"/>
                    <a:gd name="T10" fmla="*/ 53 w 60"/>
                    <a:gd name="T11" fmla="*/ 13 h 66"/>
                    <a:gd name="T12" fmla="*/ 42 w 60"/>
                    <a:gd name="T13" fmla="*/ 5 h 66"/>
                    <a:gd name="T14" fmla="*/ 30 w 60"/>
                    <a:gd name="T15" fmla="*/ 0 h 66"/>
                    <a:gd name="T16" fmla="*/ 17 w 60"/>
                    <a:gd name="T17" fmla="*/ 3 h 66"/>
                    <a:gd name="T18" fmla="*/ 10 w 60"/>
                    <a:gd name="T19" fmla="*/ 8 h 66"/>
                    <a:gd name="T20" fmla="*/ 2 w 60"/>
                    <a:gd name="T21" fmla="*/ 18 h 66"/>
                    <a:gd name="T22" fmla="*/ 0 w 60"/>
                    <a:gd name="T23" fmla="*/ 30 h 66"/>
                    <a:gd name="T24" fmla="*/ 0 w 60"/>
                    <a:gd name="T25" fmla="*/ 43 h 66"/>
                    <a:gd name="T26" fmla="*/ 7 w 60"/>
                    <a:gd name="T27" fmla="*/ 53 h 66"/>
                    <a:gd name="T28" fmla="*/ 17 w 60"/>
                    <a:gd name="T29" fmla="*/ 61 h 66"/>
                    <a:gd name="T30" fmla="*/ 27 w 60"/>
                    <a:gd name="T31" fmla="*/ 66 h 66"/>
                    <a:gd name="T32" fmla="*/ 40 w 60"/>
                    <a:gd name="T33" fmla="*/ 63 h 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66"/>
                    <a:gd name="T53" fmla="*/ 60 w 60"/>
                    <a:gd name="T54" fmla="*/ 66 h 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66">
                      <a:moveTo>
                        <a:pt x="40" y="63"/>
                      </a:moveTo>
                      <a:lnTo>
                        <a:pt x="50" y="56"/>
                      </a:lnTo>
                      <a:lnTo>
                        <a:pt x="58" y="46"/>
                      </a:lnTo>
                      <a:lnTo>
                        <a:pt x="60" y="35"/>
                      </a:lnTo>
                      <a:lnTo>
                        <a:pt x="58" y="23"/>
                      </a:lnTo>
                      <a:lnTo>
                        <a:pt x="53" y="13"/>
                      </a:lnTo>
                      <a:lnTo>
                        <a:pt x="42" y="5"/>
                      </a:lnTo>
                      <a:lnTo>
                        <a:pt x="30" y="0"/>
                      </a:lnTo>
                      <a:lnTo>
                        <a:pt x="17" y="3"/>
                      </a:lnTo>
                      <a:lnTo>
                        <a:pt x="10" y="8"/>
                      </a:lnTo>
                      <a:lnTo>
                        <a:pt x="2" y="18"/>
                      </a:lnTo>
                      <a:lnTo>
                        <a:pt x="0" y="30"/>
                      </a:lnTo>
                      <a:lnTo>
                        <a:pt x="0" y="43"/>
                      </a:lnTo>
                      <a:lnTo>
                        <a:pt x="7" y="53"/>
                      </a:lnTo>
                      <a:lnTo>
                        <a:pt x="17" y="61"/>
                      </a:lnTo>
                      <a:lnTo>
                        <a:pt x="27" y="66"/>
                      </a:lnTo>
                      <a:lnTo>
                        <a:pt x="40" y="6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125"/>
                <p:cNvSpPr>
                  <a:spLocks/>
                </p:cNvSpPr>
                <p:nvPr/>
              </p:nvSpPr>
              <p:spPr bwMode="auto">
                <a:xfrm>
                  <a:off x="2519" y="5403"/>
                  <a:ext cx="637" cy="256"/>
                </a:xfrm>
                <a:custGeom>
                  <a:avLst/>
                  <a:gdLst>
                    <a:gd name="T0" fmla="*/ 25 w 637"/>
                    <a:gd name="T1" fmla="*/ 25 h 256"/>
                    <a:gd name="T2" fmla="*/ 10 w 637"/>
                    <a:gd name="T3" fmla="*/ 73 h 256"/>
                    <a:gd name="T4" fmla="*/ 0 w 637"/>
                    <a:gd name="T5" fmla="*/ 126 h 256"/>
                    <a:gd name="T6" fmla="*/ 0 w 637"/>
                    <a:gd name="T7" fmla="*/ 168 h 256"/>
                    <a:gd name="T8" fmla="*/ 18 w 637"/>
                    <a:gd name="T9" fmla="*/ 188 h 256"/>
                    <a:gd name="T10" fmla="*/ 40 w 637"/>
                    <a:gd name="T11" fmla="*/ 191 h 256"/>
                    <a:gd name="T12" fmla="*/ 73 w 637"/>
                    <a:gd name="T13" fmla="*/ 198 h 256"/>
                    <a:gd name="T14" fmla="*/ 113 w 637"/>
                    <a:gd name="T15" fmla="*/ 206 h 256"/>
                    <a:gd name="T16" fmla="*/ 158 w 637"/>
                    <a:gd name="T17" fmla="*/ 213 h 256"/>
                    <a:gd name="T18" fmla="*/ 203 w 637"/>
                    <a:gd name="T19" fmla="*/ 223 h 256"/>
                    <a:gd name="T20" fmla="*/ 243 w 637"/>
                    <a:gd name="T21" fmla="*/ 231 h 256"/>
                    <a:gd name="T22" fmla="*/ 278 w 637"/>
                    <a:gd name="T23" fmla="*/ 238 h 256"/>
                    <a:gd name="T24" fmla="*/ 301 w 637"/>
                    <a:gd name="T25" fmla="*/ 246 h 256"/>
                    <a:gd name="T26" fmla="*/ 318 w 637"/>
                    <a:gd name="T27" fmla="*/ 251 h 256"/>
                    <a:gd name="T28" fmla="*/ 341 w 637"/>
                    <a:gd name="T29" fmla="*/ 253 h 256"/>
                    <a:gd name="T30" fmla="*/ 363 w 637"/>
                    <a:gd name="T31" fmla="*/ 256 h 256"/>
                    <a:gd name="T32" fmla="*/ 388 w 637"/>
                    <a:gd name="T33" fmla="*/ 256 h 256"/>
                    <a:gd name="T34" fmla="*/ 414 w 637"/>
                    <a:gd name="T35" fmla="*/ 256 h 256"/>
                    <a:gd name="T36" fmla="*/ 436 w 637"/>
                    <a:gd name="T37" fmla="*/ 253 h 256"/>
                    <a:gd name="T38" fmla="*/ 459 w 637"/>
                    <a:gd name="T39" fmla="*/ 251 h 256"/>
                    <a:gd name="T40" fmla="*/ 479 w 637"/>
                    <a:gd name="T41" fmla="*/ 246 h 256"/>
                    <a:gd name="T42" fmla="*/ 504 w 637"/>
                    <a:gd name="T43" fmla="*/ 241 h 256"/>
                    <a:gd name="T44" fmla="*/ 531 w 637"/>
                    <a:gd name="T45" fmla="*/ 233 h 256"/>
                    <a:gd name="T46" fmla="*/ 564 w 637"/>
                    <a:gd name="T47" fmla="*/ 228 h 256"/>
                    <a:gd name="T48" fmla="*/ 594 w 637"/>
                    <a:gd name="T49" fmla="*/ 221 h 256"/>
                    <a:gd name="T50" fmla="*/ 619 w 637"/>
                    <a:gd name="T51" fmla="*/ 211 h 256"/>
                    <a:gd name="T52" fmla="*/ 634 w 637"/>
                    <a:gd name="T53" fmla="*/ 198 h 256"/>
                    <a:gd name="T54" fmla="*/ 637 w 637"/>
                    <a:gd name="T55" fmla="*/ 183 h 256"/>
                    <a:gd name="T56" fmla="*/ 624 w 637"/>
                    <a:gd name="T57" fmla="*/ 166 h 256"/>
                    <a:gd name="T58" fmla="*/ 601 w 637"/>
                    <a:gd name="T59" fmla="*/ 151 h 256"/>
                    <a:gd name="T60" fmla="*/ 566 w 637"/>
                    <a:gd name="T61" fmla="*/ 133 h 256"/>
                    <a:gd name="T62" fmla="*/ 526 w 637"/>
                    <a:gd name="T63" fmla="*/ 115 h 256"/>
                    <a:gd name="T64" fmla="*/ 481 w 637"/>
                    <a:gd name="T65" fmla="*/ 95 h 256"/>
                    <a:gd name="T66" fmla="*/ 436 w 637"/>
                    <a:gd name="T67" fmla="*/ 73 h 256"/>
                    <a:gd name="T68" fmla="*/ 396 w 637"/>
                    <a:gd name="T69" fmla="*/ 50 h 256"/>
                    <a:gd name="T70" fmla="*/ 361 w 637"/>
                    <a:gd name="T71" fmla="*/ 28 h 256"/>
                    <a:gd name="T72" fmla="*/ 338 w 637"/>
                    <a:gd name="T73" fmla="*/ 0 h 256"/>
                    <a:gd name="T74" fmla="*/ 301 w 637"/>
                    <a:gd name="T75" fmla="*/ 13 h 256"/>
                    <a:gd name="T76" fmla="*/ 261 w 637"/>
                    <a:gd name="T77" fmla="*/ 25 h 256"/>
                    <a:gd name="T78" fmla="*/ 218 w 637"/>
                    <a:gd name="T79" fmla="*/ 38 h 256"/>
                    <a:gd name="T80" fmla="*/ 175 w 637"/>
                    <a:gd name="T81" fmla="*/ 45 h 256"/>
                    <a:gd name="T82" fmla="*/ 130 w 637"/>
                    <a:gd name="T83" fmla="*/ 53 h 256"/>
                    <a:gd name="T84" fmla="*/ 90 w 637"/>
                    <a:gd name="T85" fmla="*/ 50 h 256"/>
                    <a:gd name="T86" fmla="*/ 55 w 637"/>
                    <a:gd name="T87" fmla="*/ 43 h 256"/>
                    <a:gd name="T88" fmla="*/ 25 w 637"/>
                    <a:gd name="T89" fmla="*/ 25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7"/>
                    <a:gd name="T136" fmla="*/ 0 h 256"/>
                    <a:gd name="T137" fmla="*/ 637 w 637"/>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7" h="256">
                      <a:moveTo>
                        <a:pt x="25" y="25"/>
                      </a:moveTo>
                      <a:lnTo>
                        <a:pt x="10" y="73"/>
                      </a:lnTo>
                      <a:lnTo>
                        <a:pt x="0" y="126"/>
                      </a:lnTo>
                      <a:lnTo>
                        <a:pt x="0" y="168"/>
                      </a:lnTo>
                      <a:lnTo>
                        <a:pt x="18" y="188"/>
                      </a:lnTo>
                      <a:lnTo>
                        <a:pt x="40" y="191"/>
                      </a:lnTo>
                      <a:lnTo>
                        <a:pt x="73" y="198"/>
                      </a:lnTo>
                      <a:lnTo>
                        <a:pt x="113" y="206"/>
                      </a:lnTo>
                      <a:lnTo>
                        <a:pt x="158" y="213"/>
                      </a:lnTo>
                      <a:lnTo>
                        <a:pt x="203" y="223"/>
                      </a:lnTo>
                      <a:lnTo>
                        <a:pt x="243" y="231"/>
                      </a:lnTo>
                      <a:lnTo>
                        <a:pt x="278" y="238"/>
                      </a:lnTo>
                      <a:lnTo>
                        <a:pt x="301" y="246"/>
                      </a:lnTo>
                      <a:lnTo>
                        <a:pt x="318" y="251"/>
                      </a:lnTo>
                      <a:lnTo>
                        <a:pt x="341" y="253"/>
                      </a:lnTo>
                      <a:lnTo>
                        <a:pt x="363" y="256"/>
                      </a:lnTo>
                      <a:lnTo>
                        <a:pt x="388" y="256"/>
                      </a:lnTo>
                      <a:lnTo>
                        <a:pt x="414" y="256"/>
                      </a:lnTo>
                      <a:lnTo>
                        <a:pt x="436" y="253"/>
                      </a:lnTo>
                      <a:lnTo>
                        <a:pt x="459" y="251"/>
                      </a:lnTo>
                      <a:lnTo>
                        <a:pt x="479" y="246"/>
                      </a:lnTo>
                      <a:lnTo>
                        <a:pt x="504" y="241"/>
                      </a:lnTo>
                      <a:lnTo>
                        <a:pt x="531" y="233"/>
                      </a:lnTo>
                      <a:lnTo>
                        <a:pt x="564" y="228"/>
                      </a:lnTo>
                      <a:lnTo>
                        <a:pt x="594" y="221"/>
                      </a:lnTo>
                      <a:lnTo>
                        <a:pt x="619" y="211"/>
                      </a:lnTo>
                      <a:lnTo>
                        <a:pt x="634" y="198"/>
                      </a:lnTo>
                      <a:lnTo>
                        <a:pt x="637" y="183"/>
                      </a:lnTo>
                      <a:lnTo>
                        <a:pt x="624" y="166"/>
                      </a:lnTo>
                      <a:lnTo>
                        <a:pt x="601" y="151"/>
                      </a:lnTo>
                      <a:lnTo>
                        <a:pt x="566" y="133"/>
                      </a:lnTo>
                      <a:lnTo>
                        <a:pt x="526" y="115"/>
                      </a:lnTo>
                      <a:lnTo>
                        <a:pt x="481" y="95"/>
                      </a:lnTo>
                      <a:lnTo>
                        <a:pt x="436" y="73"/>
                      </a:lnTo>
                      <a:lnTo>
                        <a:pt x="396" y="50"/>
                      </a:lnTo>
                      <a:lnTo>
                        <a:pt x="361" y="28"/>
                      </a:lnTo>
                      <a:lnTo>
                        <a:pt x="338" y="0"/>
                      </a:lnTo>
                      <a:lnTo>
                        <a:pt x="301" y="13"/>
                      </a:lnTo>
                      <a:lnTo>
                        <a:pt x="261" y="25"/>
                      </a:lnTo>
                      <a:lnTo>
                        <a:pt x="218" y="38"/>
                      </a:lnTo>
                      <a:lnTo>
                        <a:pt x="175" y="45"/>
                      </a:lnTo>
                      <a:lnTo>
                        <a:pt x="130" y="53"/>
                      </a:lnTo>
                      <a:lnTo>
                        <a:pt x="90" y="50"/>
                      </a:lnTo>
                      <a:lnTo>
                        <a:pt x="55" y="43"/>
                      </a:lnTo>
                      <a:lnTo>
                        <a:pt x="25" y="2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 name="Freeform 126"/>
                <p:cNvSpPr>
                  <a:spLocks/>
                </p:cNvSpPr>
                <p:nvPr/>
              </p:nvSpPr>
              <p:spPr bwMode="auto">
                <a:xfrm>
                  <a:off x="2494" y="3054"/>
                  <a:ext cx="672" cy="2437"/>
                </a:xfrm>
                <a:custGeom>
                  <a:avLst/>
                  <a:gdLst>
                    <a:gd name="T0" fmla="*/ 33 w 672"/>
                    <a:gd name="T1" fmla="*/ 2432 h 2437"/>
                    <a:gd name="T2" fmla="*/ 108 w 672"/>
                    <a:gd name="T3" fmla="*/ 2437 h 2437"/>
                    <a:gd name="T4" fmla="*/ 211 w 672"/>
                    <a:gd name="T5" fmla="*/ 2429 h 2437"/>
                    <a:gd name="T6" fmla="*/ 321 w 672"/>
                    <a:gd name="T7" fmla="*/ 2392 h 2437"/>
                    <a:gd name="T8" fmla="*/ 373 w 672"/>
                    <a:gd name="T9" fmla="*/ 2342 h 2437"/>
                    <a:gd name="T10" fmla="*/ 361 w 672"/>
                    <a:gd name="T11" fmla="*/ 2294 h 2437"/>
                    <a:gd name="T12" fmla="*/ 323 w 672"/>
                    <a:gd name="T13" fmla="*/ 2221 h 2437"/>
                    <a:gd name="T14" fmla="*/ 303 w 672"/>
                    <a:gd name="T15" fmla="*/ 2126 h 2437"/>
                    <a:gd name="T16" fmla="*/ 318 w 672"/>
                    <a:gd name="T17" fmla="*/ 2038 h 2437"/>
                    <a:gd name="T18" fmla="*/ 358 w 672"/>
                    <a:gd name="T19" fmla="*/ 1850 h 2437"/>
                    <a:gd name="T20" fmla="*/ 411 w 672"/>
                    <a:gd name="T21" fmla="*/ 1606 h 2437"/>
                    <a:gd name="T22" fmla="*/ 459 w 672"/>
                    <a:gd name="T23" fmla="*/ 1401 h 2437"/>
                    <a:gd name="T24" fmla="*/ 496 w 672"/>
                    <a:gd name="T25" fmla="*/ 1275 h 2437"/>
                    <a:gd name="T26" fmla="*/ 529 w 672"/>
                    <a:gd name="T27" fmla="*/ 1180 h 2437"/>
                    <a:gd name="T28" fmla="*/ 536 w 672"/>
                    <a:gd name="T29" fmla="*/ 1122 h 2437"/>
                    <a:gd name="T30" fmla="*/ 579 w 672"/>
                    <a:gd name="T31" fmla="*/ 959 h 2437"/>
                    <a:gd name="T32" fmla="*/ 636 w 672"/>
                    <a:gd name="T33" fmla="*/ 721 h 2437"/>
                    <a:gd name="T34" fmla="*/ 672 w 672"/>
                    <a:gd name="T35" fmla="*/ 490 h 2437"/>
                    <a:gd name="T36" fmla="*/ 662 w 672"/>
                    <a:gd name="T37" fmla="*/ 324 h 2437"/>
                    <a:gd name="T38" fmla="*/ 634 w 672"/>
                    <a:gd name="T39" fmla="*/ 184 h 2437"/>
                    <a:gd name="T40" fmla="*/ 579 w 672"/>
                    <a:gd name="T41" fmla="*/ 73 h 2437"/>
                    <a:gd name="T42" fmla="*/ 474 w 672"/>
                    <a:gd name="T43" fmla="*/ 8 h 2437"/>
                    <a:gd name="T44" fmla="*/ 318 w 672"/>
                    <a:gd name="T45" fmla="*/ 8 h 2437"/>
                    <a:gd name="T46" fmla="*/ 213 w 672"/>
                    <a:gd name="T47" fmla="*/ 66 h 2437"/>
                    <a:gd name="T48" fmla="*/ 160 w 672"/>
                    <a:gd name="T49" fmla="*/ 166 h 2437"/>
                    <a:gd name="T50" fmla="*/ 145 w 672"/>
                    <a:gd name="T51" fmla="*/ 297 h 2437"/>
                    <a:gd name="T52" fmla="*/ 153 w 672"/>
                    <a:gd name="T53" fmla="*/ 558 h 2437"/>
                    <a:gd name="T54" fmla="*/ 150 w 672"/>
                    <a:gd name="T55" fmla="*/ 1009 h 2437"/>
                    <a:gd name="T56" fmla="*/ 133 w 672"/>
                    <a:gd name="T57" fmla="*/ 1167 h 2437"/>
                    <a:gd name="T58" fmla="*/ 120 w 672"/>
                    <a:gd name="T59" fmla="*/ 1268 h 2437"/>
                    <a:gd name="T60" fmla="*/ 113 w 672"/>
                    <a:gd name="T61" fmla="*/ 1315 h 2437"/>
                    <a:gd name="T62" fmla="*/ 88 w 672"/>
                    <a:gd name="T63" fmla="*/ 1386 h 2437"/>
                    <a:gd name="T64" fmla="*/ 58 w 672"/>
                    <a:gd name="T65" fmla="*/ 1483 h 2437"/>
                    <a:gd name="T66" fmla="*/ 35 w 672"/>
                    <a:gd name="T67" fmla="*/ 1589 h 2437"/>
                    <a:gd name="T68" fmla="*/ 30 w 672"/>
                    <a:gd name="T69" fmla="*/ 1764 h 2437"/>
                    <a:gd name="T70" fmla="*/ 10 w 672"/>
                    <a:gd name="T71" fmla="*/ 2043 h 2437"/>
                    <a:gd name="T72" fmla="*/ 8 w 672"/>
                    <a:gd name="T73" fmla="*/ 2191 h 2437"/>
                    <a:gd name="T74" fmla="*/ 0 w 672"/>
                    <a:gd name="T75" fmla="*/ 2384 h 24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72"/>
                    <a:gd name="T115" fmla="*/ 0 h 2437"/>
                    <a:gd name="T116" fmla="*/ 672 w 672"/>
                    <a:gd name="T117" fmla="*/ 2437 h 24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72" h="2437">
                      <a:moveTo>
                        <a:pt x="10" y="2427"/>
                      </a:moveTo>
                      <a:lnTo>
                        <a:pt x="33" y="2432"/>
                      </a:lnTo>
                      <a:lnTo>
                        <a:pt x="65" y="2434"/>
                      </a:lnTo>
                      <a:lnTo>
                        <a:pt x="108" y="2437"/>
                      </a:lnTo>
                      <a:lnTo>
                        <a:pt x="158" y="2437"/>
                      </a:lnTo>
                      <a:lnTo>
                        <a:pt x="211" y="2429"/>
                      </a:lnTo>
                      <a:lnTo>
                        <a:pt x="266" y="2414"/>
                      </a:lnTo>
                      <a:lnTo>
                        <a:pt x="321" y="2392"/>
                      </a:lnTo>
                      <a:lnTo>
                        <a:pt x="371" y="2354"/>
                      </a:lnTo>
                      <a:lnTo>
                        <a:pt x="373" y="2342"/>
                      </a:lnTo>
                      <a:lnTo>
                        <a:pt x="371" y="2321"/>
                      </a:lnTo>
                      <a:lnTo>
                        <a:pt x="361" y="2294"/>
                      </a:lnTo>
                      <a:lnTo>
                        <a:pt x="343" y="2261"/>
                      </a:lnTo>
                      <a:lnTo>
                        <a:pt x="323" y="2221"/>
                      </a:lnTo>
                      <a:lnTo>
                        <a:pt x="311" y="2173"/>
                      </a:lnTo>
                      <a:lnTo>
                        <a:pt x="303" y="2126"/>
                      </a:lnTo>
                      <a:lnTo>
                        <a:pt x="308" y="2081"/>
                      </a:lnTo>
                      <a:lnTo>
                        <a:pt x="318" y="2038"/>
                      </a:lnTo>
                      <a:lnTo>
                        <a:pt x="336" y="1955"/>
                      </a:lnTo>
                      <a:lnTo>
                        <a:pt x="358" y="1850"/>
                      </a:lnTo>
                      <a:lnTo>
                        <a:pt x="383" y="1729"/>
                      </a:lnTo>
                      <a:lnTo>
                        <a:pt x="411" y="1606"/>
                      </a:lnTo>
                      <a:lnTo>
                        <a:pt x="436" y="1493"/>
                      </a:lnTo>
                      <a:lnTo>
                        <a:pt x="459" y="1401"/>
                      </a:lnTo>
                      <a:lnTo>
                        <a:pt x="474" y="1343"/>
                      </a:lnTo>
                      <a:lnTo>
                        <a:pt x="496" y="1275"/>
                      </a:lnTo>
                      <a:lnTo>
                        <a:pt x="516" y="1220"/>
                      </a:lnTo>
                      <a:lnTo>
                        <a:pt x="529" y="1180"/>
                      </a:lnTo>
                      <a:lnTo>
                        <a:pt x="531" y="1155"/>
                      </a:lnTo>
                      <a:lnTo>
                        <a:pt x="536" y="1122"/>
                      </a:lnTo>
                      <a:lnTo>
                        <a:pt x="554" y="1054"/>
                      </a:lnTo>
                      <a:lnTo>
                        <a:pt x="579" y="959"/>
                      </a:lnTo>
                      <a:lnTo>
                        <a:pt x="609" y="844"/>
                      </a:lnTo>
                      <a:lnTo>
                        <a:pt x="636" y="721"/>
                      </a:lnTo>
                      <a:lnTo>
                        <a:pt x="659" y="600"/>
                      </a:lnTo>
                      <a:lnTo>
                        <a:pt x="672" y="490"/>
                      </a:lnTo>
                      <a:lnTo>
                        <a:pt x="672" y="399"/>
                      </a:lnTo>
                      <a:lnTo>
                        <a:pt x="662" y="324"/>
                      </a:lnTo>
                      <a:lnTo>
                        <a:pt x="651" y="251"/>
                      </a:lnTo>
                      <a:lnTo>
                        <a:pt x="634" y="184"/>
                      </a:lnTo>
                      <a:lnTo>
                        <a:pt x="611" y="123"/>
                      </a:lnTo>
                      <a:lnTo>
                        <a:pt x="579" y="73"/>
                      </a:lnTo>
                      <a:lnTo>
                        <a:pt x="534" y="33"/>
                      </a:lnTo>
                      <a:lnTo>
                        <a:pt x="474" y="8"/>
                      </a:lnTo>
                      <a:lnTo>
                        <a:pt x="396" y="0"/>
                      </a:lnTo>
                      <a:lnTo>
                        <a:pt x="318" y="8"/>
                      </a:lnTo>
                      <a:lnTo>
                        <a:pt x="258" y="31"/>
                      </a:lnTo>
                      <a:lnTo>
                        <a:pt x="213" y="66"/>
                      </a:lnTo>
                      <a:lnTo>
                        <a:pt x="183" y="111"/>
                      </a:lnTo>
                      <a:lnTo>
                        <a:pt x="160" y="166"/>
                      </a:lnTo>
                      <a:lnTo>
                        <a:pt x="150" y="229"/>
                      </a:lnTo>
                      <a:lnTo>
                        <a:pt x="145" y="297"/>
                      </a:lnTo>
                      <a:lnTo>
                        <a:pt x="148" y="367"/>
                      </a:lnTo>
                      <a:lnTo>
                        <a:pt x="153" y="558"/>
                      </a:lnTo>
                      <a:lnTo>
                        <a:pt x="153" y="796"/>
                      </a:lnTo>
                      <a:lnTo>
                        <a:pt x="150" y="1009"/>
                      </a:lnTo>
                      <a:lnTo>
                        <a:pt x="143" y="1122"/>
                      </a:lnTo>
                      <a:lnTo>
                        <a:pt x="133" y="1167"/>
                      </a:lnTo>
                      <a:lnTo>
                        <a:pt x="128" y="1220"/>
                      </a:lnTo>
                      <a:lnTo>
                        <a:pt x="120" y="1268"/>
                      </a:lnTo>
                      <a:lnTo>
                        <a:pt x="118" y="1298"/>
                      </a:lnTo>
                      <a:lnTo>
                        <a:pt x="113" y="1315"/>
                      </a:lnTo>
                      <a:lnTo>
                        <a:pt x="103" y="1345"/>
                      </a:lnTo>
                      <a:lnTo>
                        <a:pt x="88" y="1386"/>
                      </a:lnTo>
                      <a:lnTo>
                        <a:pt x="73" y="1431"/>
                      </a:lnTo>
                      <a:lnTo>
                        <a:pt x="58" y="1483"/>
                      </a:lnTo>
                      <a:lnTo>
                        <a:pt x="45" y="1536"/>
                      </a:lnTo>
                      <a:lnTo>
                        <a:pt x="35" y="1589"/>
                      </a:lnTo>
                      <a:lnTo>
                        <a:pt x="33" y="1641"/>
                      </a:lnTo>
                      <a:lnTo>
                        <a:pt x="30" y="1764"/>
                      </a:lnTo>
                      <a:lnTo>
                        <a:pt x="20" y="1912"/>
                      </a:lnTo>
                      <a:lnTo>
                        <a:pt x="10" y="2043"/>
                      </a:lnTo>
                      <a:lnTo>
                        <a:pt x="8" y="2123"/>
                      </a:lnTo>
                      <a:lnTo>
                        <a:pt x="8" y="2191"/>
                      </a:lnTo>
                      <a:lnTo>
                        <a:pt x="3" y="2294"/>
                      </a:lnTo>
                      <a:lnTo>
                        <a:pt x="0" y="2384"/>
                      </a:lnTo>
                      <a:lnTo>
                        <a:pt x="10" y="24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Freeform 127"/>
                <p:cNvSpPr>
                  <a:spLocks/>
                </p:cNvSpPr>
                <p:nvPr/>
              </p:nvSpPr>
              <p:spPr bwMode="auto">
                <a:xfrm>
                  <a:off x="2862" y="3198"/>
                  <a:ext cx="63" cy="62"/>
                </a:xfrm>
                <a:custGeom>
                  <a:avLst/>
                  <a:gdLst>
                    <a:gd name="T0" fmla="*/ 30 w 63"/>
                    <a:gd name="T1" fmla="*/ 62 h 62"/>
                    <a:gd name="T2" fmla="*/ 43 w 63"/>
                    <a:gd name="T3" fmla="*/ 60 h 62"/>
                    <a:gd name="T4" fmla="*/ 53 w 63"/>
                    <a:gd name="T5" fmla="*/ 52 h 62"/>
                    <a:gd name="T6" fmla="*/ 61 w 63"/>
                    <a:gd name="T7" fmla="*/ 42 h 62"/>
                    <a:gd name="T8" fmla="*/ 63 w 63"/>
                    <a:gd name="T9" fmla="*/ 30 h 62"/>
                    <a:gd name="T10" fmla="*/ 61 w 63"/>
                    <a:gd name="T11" fmla="*/ 17 h 62"/>
                    <a:gd name="T12" fmla="*/ 55 w 63"/>
                    <a:gd name="T13" fmla="*/ 7 h 62"/>
                    <a:gd name="T14" fmla="*/ 45 w 63"/>
                    <a:gd name="T15" fmla="*/ 2 h 62"/>
                    <a:gd name="T16" fmla="*/ 33 w 63"/>
                    <a:gd name="T17" fmla="*/ 0 h 62"/>
                    <a:gd name="T18" fmla="*/ 20 w 63"/>
                    <a:gd name="T19" fmla="*/ 0 h 62"/>
                    <a:gd name="T20" fmla="*/ 10 w 63"/>
                    <a:gd name="T21" fmla="*/ 7 h 62"/>
                    <a:gd name="T22" fmla="*/ 3 w 63"/>
                    <a:gd name="T23" fmla="*/ 17 h 62"/>
                    <a:gd name="T24" fmla="*/ 0 w 63"/>
                    <a:gd name="T25" fmla="*/ 30 h 62"/>
                    <a:gd name="T26" fmla="*/ 3 w 63"/>
                    <a:gd name="T27" fmla="*/ 42 h 62"/>
                    <a:gd name="T28" fmla="*/ 8 w 63"/>
                    <a:gd name="T29" fmla="*/ 52 h 62"/>
                    <a:gd name="T30" fmla="*/ 18 w 63"/>
                    <a:gd name="T31" fmla="*/ 60 h 62"/>
                    <a:gd name="T32" fmla="*/ 30 w 63"/>
                    <a:gd name="T33" fmla="*/ 62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62"/>
                    <a:gd name="T53" fmla="*/ 63 w 63"/>
                    <a:gd name="T54" fmla="*/ 62 h 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62">
                      <a:moveTo>
                        <a:pt x="30" y="62"/>
                      </a:moveTo>
                      <a:lnTo>
                        <a:pt x="43" y="60"/>
                      </a:lnTo>
                      <a:lnTo>
                        <a:pt x="53" y="52"/>
                      </a:lnTo>
                      <a:lnTo>
                        <a:pt x="61" y="42"/>
                      </a:lnTo>
                      <a:lnTo>
                        <a:pt x="63" y="30"/>
                      </a:lnTo>
                      <a:lnTo>
                        <a:pt x="61" y="17"/>
                      </a:lnTo>
                      <a:lnTo>
                        <a:pt x="55" y="7"/>
                      </a:lnTo>
                      <a:lnTo>
                        <a:pt x="45" y="2"/>
                      </a:lnTo>
                      <a:lnTo>
                        <a:pt x="33" y="0"/>
                      </a:lnTo>
                      <a:lnTo>
                        <a:pt x="20" y="0"/>
                      </a:lnTo>
                      <a:lnTo>
                        <a:pt x="10" y="7"/>
                      </a:lnTo>
                      <a:lnTo>
                        <a:pt x="3" y="17"/>
                      </a:lnTo>
                      <a:lnTo>
                        <a:pt x="0" y="30"/>
                      </a:lnTo>
                      <a:lnTo>
                        <a:pt x="3" y="42"/>
                      </a:lnTo>
                      <a:lnTo>
                        <a:pt x="8" y="52"/>
                      </a:lnTo>
                      <a:lnTo>
                        <a:pt x="18" y="60"/>
                      </a:lnTo>
                      <a:lnTo>
                        <a:pt x="30"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 name="Freeform 128"/>
                <p:cNvSpPr>
                  <a:spLocks/>
                </p:cNvSpPr>
                <p:nvPr/>
              </p:nvSpPr>
              <p:spPr bwMode="auto">
                <a:xfrm>
                  <a:off x="2537" y="2713"/>
                  <a:ext cx="689" cy="740"/>
                </a:xfrm>
                <a:custGeom>
                  <a:avLst/>
                  <a:gdLst>
                    <a:gd name="T0" fmla="*/ 110 w 689"/>
                    <a:gd name="T1" fmla="*/ 0 h 740"/>
                    <a:gd name="T2" fmla="*/ 97 w 689"/>
                    <a:gd name="T3" fmla="*/ 35 h 740"/>
                    <a:gd name="T4" fmla="*/ 80 w 689"/>
                    <a:gd name="T5" fmla="*/ 86 h 740"/>
                    <a:gd name="T6" fmla="*/ 60 w 689"/>
                    <a:gd name="T7" fmla="*/ 143 h 740"/>
                    <a:gd name="T8" fmla="*/ 40 w 689"/>
                    <a:gd name="T9" fmla="*/ 209 h 740"/>
                    <a:gd name="T10" fmla="*/ 22 w 689"/>
                    <a:gd name="T11" fmla="*/ 274 h 740"/>
                    <a:gd name="T12" fmla="*/ 10 w 689"/>
                    <a:gd name="T13" fmla="*/ 336 h 740"/>
                    <a:gd name="T14" fmla="*/ 0 w 689"/>
                    <a:gd name="T15" fmla="*/ 394 h 740"/>
                    <a:gd name="T16" fmla="*/ 0 w 689"/>
                    <a:gd name="T17" fmla="*/ 439 h 740"/>
                    <a:gd name="T18" fmla="*/ 12 w 689"/>
                    <a:gd name="T19" fmla="*/ 510 h 740"/>
                    <a:gd name="T20" fmla="*/ 35 w 689"/>
                    <a:gd name="T21" fmla="*/ 570 h 740"/>
                    <a:gd name="T22" fmla="*/ 67 w 689"/>
                    <a:gd name="T23" fmla="*/ 623 h 740"/>
                    <a:gd name="T24" fmla="*/ 107 w 689"/>
                    <a:gd name="T25" fmla="*/ 665 h 740"/>
                    <a:gd name="T26" fmla="*/ 155 w 689"/>
                    <a:gd name="T27" fmla="*/ 698 h 740"/>
                    <a:gd name="T28" fmla="*/ 205 w 689"/>
                    <a:gd name="T29" fmla="*/ 720 h 740"/>
                    <a:gd name="T30" fmla="*/ 263 w 689"/>
                    <a:gd name="T31" fmla="*/ 735 h 740"/>
                    <a:gd name="T32" fmla="*/ 320 w 689"/>
                    <a:gd name="T33" fmla="*/ 740 h 740"/>
                    <a:gd name="T34" fmla="*/ 386 w 689"/>
                    <a:gd name="T35" fmla="*/ 735 h 740"/>
                    <a:gd name="T36" fmla="*/ 446 w 689"/>
                    <a:gd name="T37" fmla="*/ 720 h 740"/>
                    <a:gd name="T38" fmla="*/ 506 w 689"/>
                    <a:gd name="T39" fmla="*/ 693 h 740"/>
                    <a:gd name="T40" fmla="*/ 558 w 689"/>
                    <a:gd name="T41" fmla="*/ 660 h 740"/>
                    <a:gd name="T42" fmla="*/ 603 w 689"/>
                    <a:gd name="T43" fmla="*/ 617 h 740"/>
                    <a:gd name="T44" fmla="*/ 639 w 689"/>
                    <a:gd name="T45" fmla="*/ 567 h 740"/>
                    <a:gd name="T46" fmla="*/ 666 w 689"/>
                    <a:gd name="T47" fmla="*/ 510 h 740"/>
                    <a:gd name="T48" fmla="*/ 681 w 689"/>
                    <a:gd name="T49" fmla="*/ 447 h 740"/>
                    <a:gd name="T50" fmla="*/ 689 w 689"/>
                    <a:gd name="T51" fmla="*/ 304 h 740"/>
                    <a:gd name="T52" fmla="*/ 684 w 689"/>
                    <a:gd name="T53" fmla="*/ 161 h 740"/>
                    <a:gd name="T54" fmla="*/ 674 w 689"/>
                    <a:gd name="T55" fmla="*/ 50 h 740"/>
                    <a:gd name="T56" fmla="*/ 669 w 689"/>
                    <a:gd name="T57" fmla="*/ 5 h 740"/>
                    <a:gd name="T58" fmla="*/ 636 w 689"/>
                    <a:gd name="T59" fmla="*/ 13 h 740"/>
                    <a:gd name="T60" fmla="*/ 601 w 689"/>
                    <a:gd name="T61" fmla="*/ 18 h 740"/>
                    <a:gd name="T62" fmla="*/ 566 w 689"/>
                    <a:gd name="T63" fmla="*/ 23 h 740"/>
                    <a:gd name="T64" fmla="*/ 531 w 689"/>
                    <a:gd name="T65" fmla="*/ 28 h 740"/>
                    <a:gd name="T66" fmla="*/ 493 w 689"/>
                    <a:gd name="T67" fmla="*/ 33 h 740"/>
                    <a:gd name="T68" fmla="*/ 456 w 689"/>
                    <a:gd name="T69" fmla="*/ 35 h 740"/>
                    <a:gd name="T70" fmla="*/ 416 w 689"/>
                    <a:gd name="T71" fmla="*/ 38 h 740"/>
                    <a:gd name="T72" fmla="*/ 378 w 689"/>
                    <a:gd name="T73" fmla="*/ 40 h 740"/>
                    <a:gd name="T74" fmla="*/ 340 w 689"/>
                    <a:gd name="T75" fmla="*/ 40 h 740"/>
                    <a:gd name="T76" fmla="*/ 303 w 689"/>
                    <a:gd name="T77" fmla="*/ 38 h 740"/>
                    <a:gd name="T78" fmla="*/ 268 w 689"/>
                    <a:gd name="T79" fmla="*/ 35 h 740"/>
                    <a:gd name="T80" fmla="*/ 233 w 689"/>
                    <a:gd name="T81" fmla="*/ 33 h 740"/>
                    <a:gd name="T82" fmla="*/ 198 w 689"/>
                    <a:gd name="T83" fmla="*/ 25 h 740"/>
                    <a:gd name="T84" fmla="*/ 168 w 689"/>
                    <a:gd name="T85" fmla="*/ 20 h 740"/>
                    <a:gd name="T86" fmla="*/ 137 w 689"/>
                    <a:gd name="T87" fmla="*/ 10 h 740"/>
                    <a:gd name="T88" fmla="*/ 110 w 689"/>
                    <a:gd name="T89" fmla="*/ 0 h 74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89"/>
                    <a:gd name="T136" fmla="*/ 0 h 740"/>
                    <a:gd name="T137" fmla="*/ 689 w 689"/>
                    <a:gd name="T138" fmla="*/ 740 h 74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89" h="740">
                      <a:moveTo>
                        <a:pt x="110" y="0"/>
                      </a:moveTo>
                      <a:lnTo>
                        <a:pt x="97" y="35"/>
                      </a:lnTo>
                      <a:lnTo>
                        <a:pt x="80" y="86"/>
                      </a:lnTo>
                      <a:lnTo>
                        <a:pt x="60" y="143"/>
                      </a:lnTo>
                      <a:lnTo>
                        <a:pt x="40" y="209"/>
                      </a:lnTo>
                      <a:lnTo>
                        <a:pt x="22" y="274"/>
                      </a:lnTo>
                      <a:lnTo>
                        <a:pt x="10" y="336"/>
                      </a:lnTo>
                      <a:lnTo>
                        <a:pt x="0" y="394"/>
                      </a:lnTo>
                      <a:lnTo>
                        <a:pt x="0" y="439"/>
                      </a:lnTo>
                      <a:lnTo>
                        <a:pt x="12" y="510"/>
                      </a:lnTo>
                      <a:lnTo>
                        <a:pt x="35" y="570"/>
                      </a:lnTo>
                      <a:lnTo>
                        <a:pt x="67" y="623"/>
                      </a:lnTo>
                      <a:lnTo>
                        <a:pt x="107" y="665"/>
                      </a:lnTo>
                      <a:lnTo>
                        <a:pt x="155" y="698"/>
                      </a:lnTo>
                      <a:lnTo>
                        <a:pt x="205" y="720"/>
                      </a:lnTo>
                      <a:lnTo>
                        <a:pt x="263" y="735"/>
                      </a:lnTo>
                      <a:lnTo>
                        <a:pt x="320" y="740"/>
                      </a:lnTo>
                      <a:lnTo>
                        <a:pt x="386" y="735"/>
                      </a:lnTo>
                      <a:lnTo>
                        <a:pt x="446" y="720"/>
                      </a:lnTo>
                      <a:lnTo>
                        <a:pt x="506" y="693"/>
                      </a:lnTo>
                      <a:lnTo>
                        <a:pt x="558" y="660"/>
                      </a:lnTo>
                      <a:lnTo>
                        <a:pt x="603" y="617"/>
                      </a:lnTo>
                      <a:lnTo>
                        <a:pt x="639" y="567"/>
                      </a:lnTo>
                      <a:lnTo>
                        <a:pt x="666" y="510"/>
                      </a:lnTo>
                      <a:lnTo>
                        <a:pt x="681" y="447"/>
                      </a:lnTo>
                      <a:lnTo>
                        <a:pt x="689" y="304"/>
                      </a:lnTo>
                      <a:lnTo>
                        <a:pt x="684" y="161"/>
                      </a:lnTo>
                      <a:lnTo>
                        <a:pt x="674" y="50"/>
                      </a:lnTo>
                      <a:lnTo>
                        <a:pt x="669" y="5"/>
                      </a:lnTo>
                      <a:lnTo>
                        <a:pt x="636" y="13"/>
                      </a:lnTo>
                      <a:lnTo>
                        <a:pt x="601" y="18"/>
                      </a:lnTo>
                      <a:lnTo>
                        <a:pt x="566" y="23"/>
                      </a:lnTo>
                      <a:lnTo>
                        <a:pt x="531" y="28"/>
                      </a:lnTo>
                      <a:lnTo>
                        <a:pt x="493" y="33"/>
                      </a:lnTo>
                      <a:lnTo>
                        <a:pt x="456" y="35"/>
                      </a:lnTo>
                      <a:lnTo>
                        <a:pt x="416" y="38"/>
                      </a:lnTo>
                      <a:lnTo>
                        <a:pt x="378" y="40"/>
                      </a:lnTo>
                      <a:lnTo>
                        <a:pt x="340" y="40"/>
                      </a:lnTo>
                      <a:lnTo>
                        <a:pt x="303" y="38"/>
                      </a:lnTo>
                      <a:lnTo>
                        <a:pt x="268" y="35"/>
                      </a:lnTo>
                      <a:lnTo>
                        <a:pt x="233" y="33"/>
                      </a:lnTo>
                      <a:lnTo>
                        <a:pt x="198" y="25"/>
                      </a:lnTo>
                      <a:lnTo>
                        <a:pt x="168" y="20"/>
                      </a:lnTo>
                      <a:lnTo>
                        <a:pt x="137" y="10"/>
                      </a:lnTo>
                      <a:lnTo>
                        <a:pt x="110"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20" name="Freeform 129"/>
              <p:cNvSpPr>
                <a:spLocks/>
              </p:cNvSpPr>
              <p:nvPr/>
            </p:nvSpPr>
            <p:spPr bwMode="auto">
              <a:xfrm>
                <a:off x="184" y="1200"/>
                <a:ext cx="36" cy="36"/>
              </a:xfrm>
              <a:custGeom>
                <a:avLst/>
                <a:gdLst>
                  <a:gd name="T0" fmla="*/ 11 w 62"/>
                  <a:gd name="T1" fmla="*/ 10 h 63"/>
                  <a:gd name="T2" fmla="*/ 12 w 62"/>
                  <a:gd name="T3" fmla="*/ 7 h 63"/>
                  <a:gd name="T4" fmla="*/ 12 w 62"/>
                  <a:gd name="T5" fmla="*/ 5 h 63"/>
                  <a:gd name="T6" fmla="*/ 12 w 62"/>
                  <a:gd name="T7" fmla="*/ 3 h 63"/>
                  <a:gd name="T8" fmla="*/ 10 w 62"/>
                  <a:gd name="T9" fmla="*/ 2 h 63"/>
                  <a:gd name="T10" fmla="*/ 8 w 62"/>
                  <a:gd name="T11" fmla="*/ 0 h 63"/>
                  <a:gd name="T12" fmla="*/ 5 w 62"/>
                  <a:gd name="T13" fmla="*/ 0 h 63"/>
                  <a:gd name="T14" fmla="*/ 3 w 62"/>
                  <a:gd name="T15" fmla="*/ 1 h 63"/>
                  <a:gd name="T16" fmla="*/ 1 w 62"/>
                  <a:gd name="T17" fmla="*/ 2 h 63"/>
                  <a:gd name="T18" fmla="*/ 0 w 62"/>
                  <a:gd name="T19" fmla="*/ 3 h 63"/>
                  <a:gd name="T20" fmla="*/ 0 w 62"/>
                  <a:gd name="T21" fmla="*/ 6 h 63"/>
                  <a:gd name="T22" fmla="*/ 1 w 62"/>
                  <a:gd name="T23" fmla="*/ 9 h 63"/>
                  <a:gd name="T24" fmla="*/ 2 w 62"/>
                  <a:gd name="T25" fmla="*/ 10 h 63"/>
                  <a:gd name="T26" fmla="*/ 4 w 62"/>
                  <a:gd name="T27" fmla="*/ 11 h 63"/>
                  <a:gd name="T28" fmla="*/ 6 w 62"/>
                  <a:gd name="T29" fmla="*/ 12 h 63"/>
                  <a:gd name="T30" fmla="*/ 9 w 62"/>
                  <a:gd name="T31" fmla="*/ 11 h 63"/>
                  <a:gd name="T32" fmla="*/ 11 w 62"/>
                  <a:gd name="T33" fmla="*/ 10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55" y="51"/>
                    </a:moveTo>
                    <a:lnTo>
                      <a:pt x="60" y="40"/>
                    </a:lnTo>
                    <a:lnTo>
                      <a:pt x="62" y="28"/>
                    </a:lnTo>
                    <a:lnTo>
                      <a:pt x="60" y="18"/>
                    </a:lnTo>
                    <a:lnTo>
                      <a:pt x="52" y="8"/>
                    </a:lnTo>
                    <a:lnTo>
                      <a:pt x="40" y="0"/>
                    </a:lnTo>
                    <a:lnTo>
                      <a:pt x="27" y="0"/>
                    </a:lnTo>
                    <a:lnTo>
                      <a:pt x="17" y="3"/>
                    </a:lnTo>
                    <a:lnTo>
                      <a:pt x="7" y="10"/>
                    </a:lnTo>
                    <a:lnTo>
                      <a:pt x="0" y="20"/>
                    </a:lnTo>
                    <a:lnTo>
                      <a:pt x="0" y="33"/>
                    </a:lnTo>
                    <a:lnTo>
                      <a:pt x="2" y="46"/>
                    </a:lnTo>
                    <a:lnTo>
                      <a:pt x="10" y="56"/>
                    </a:lnTo>
                    <a:lnTo>
                      <a:pt x="20" y="61"/>
                    </a:lnTo>
                    <a:lnTo>
                      <a:pt x="32" y="63"/>
                    </a:lnTo>
                    <a:lnTo>
                      <a:pt x="45" y="58"/>
                    </a:lnTo>
                    <a:lnTo>
                      <a:pt x="55" y="51"/>
                    </a:lnTo>
                    <a:close/>
                  </a:path>
                </a:pathLst>
              </a:custGeom>
              <a:solidFill>
                <a:srgbClr val="5B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 name="Freeform 130"/>
              <p:cNvSpPr>
                <a:spLocks/>
              </p:cNvSpPr>
              <p:nvPr/>
            </p:nvSpPr>
            <p:spPr bwMode="auto">
              <a:xfrm>
                <a:off x="364" y="898"/>
                <a:ext cx="56" cy="17"/>
              </a:xfrm>
              <a:custGeom>
                <a:avLst/>
                <a:gdLst>
                  <a:gd name="T0" fmla="*/ 19 w 93"/>
                  <a:gd name="T1" fmla="*/ 4 h 35"/>
                  <a:gd name="T2" fmla="*/ 20 w 93"/>
                  <a:gd name="T3" fmla="*/ 3 h 35"/>
                  <a:gd name="T4" fmla="*/ 20 w 93"/>
                  <a:gd name="T5" fmla="*/ 1 h 35"/>
                  <a:gd name="T6" fmla="*/ 19 w 93"/>
                  <a:gd name="T7" fmla="*/ 1 h 35"/>
                  <a:gd name="T8" fmla="*/ 17 w 93"/>
                  <a:gd name="T9" fmla="*/ 0 h 35"/>
                  <a:gd name="T10" fmla="*/ 14 w 93"/>
                  <a:gd name="T11" fmla="*/ 0 h 35"/>
                  <a:gd name="T12" fmla="*/ 9 w 93"/>
                  <a:gd name="T13" fmla="*/ 0 h 35"/>
                  <a:gd name="T14" fmla="*/ 5 w 93"/>
                  <a:gd name="T15" fmla="*/ 0 h 35"/>
                  <a:gd name="T16" fmla="*/ 1 w 93"/>
                  <a:gd name="T17" fmla="*/ 0 h 35"/>
                  <a:gd name="T18" fmla="*/ 0 w 93"/>
                  <a:gd name="T19" fmla="*/ 1 h 35"/>
                  <a:gd name="T20" fmla="*/ 0 w 93"/>
                  <a:gd name="T21" fmla="*/ 1 h 35"/>
                  <a:gd name="T22" fmla="*/ 1 w 93"/>
                  <a:gd name="T23" fmla="*/ 1 h 35"/>
                  <a:gd name="T24" fmla="*/ 3 w 93"/>
                  <a:gd name="T25" fmla="*/ 1 h 35"/>
                  <a:gd name="T26" fmla="*/ 7 w 93"/>
                  <a:gd name="T27" fmla="*/ 1 h 35"/>
                  <a:gd name="T28" fmla="*/ 11 w 93"/>
                  <a:gd name="T29" fmla="*/ 1 h 35"/>
                  <a:gd name="T30" fmla="*/ 14 w 93"/>
                  <a:gd name="T31" fmla="*/ 1 h 35"/>
                  <a:gd name="T32" fmla="*/ 16 w 93"/>
                  <a:gd name="T33" fmla="*/ 2 h 35"/>
                  <a:gd name="T34" fmla="*/ 17 w 93"/>
                  <a:gd name="T35" fmla="*/ 2 h 35"/>
                  <a:gd name="T36" fmla="*/ 18 w 93"/>
                  <a:gd name="T37" fmla="*/ 2 h 35"/>
                  <a:gd name="T38" fmla="*/ 18 w 93"/>
                  <a:gd name="T39" fmla="*/ 3 h 35"/>
                  <a:gd name="T40" fmla="*/ 18 w 93"/>
                  <a:gd name="T41" fmla="*/ 3 h 35"/>
                  <a:gd name="T42" fmla="*/ 18 w 93"/>
                  <a:gd name="T43" fmla="*/ 3 h 35"/>
                  <a:gd name="T44" fmla="*/ 18 w 93"/>
                  <a:gd name="T45" fmla="*/ 4 h 35"/>
                  <a:gd name="T46" fmla="*/ 19 w 93"/>
                  <a:gd name="T47" fmla="*/ 4 h 35"/>
                  <a:gd name="T48" fmla="*/ 19 w 93"/>
                  <a:gd name="T49" fmla="*/ 4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35"/>
                  <a:gd name="T77" fmla="*/ 93 w 93"/>
                  <a:gd name="T78" fmla="*/ 35 h 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35">
                    <a:moveTo>
                      <a:pt x="88" y="33"/>
                    </a:moveTo>
                    <a:lnTo>
                      <a:pt x="90" y="25"/>
                    </a:lnTo>
                    <a:lnTo>
                      <a:pt x="93" y="15"/>
                    </a:lnTo>
                    <a:lnTo>
                      <a:pt x="88" y="8"/>
                    </a:lnTo>
                    <a:lnTo>
                      <a:pt x="78" y="3"/>
                    </a:lnTo>
                    <a:lnTo>
                      <a:pt x="63" y="0"/>
                    </a:lnTo>
                    <a:lnTo>
                      <a:pt x="42" y="0"/>
                    </a:lnTo>
                    <a:lnTo>
                      <a:pt x="25" y="3"/>
                    </a:lnTo>
                    <a:lnTo>
                      <a:pt x="7" y="5"/>
                    </a:lnTo>
                    <a:lnTo>
                      <a:pt x="0" y="8"/>
                    </a:lnTo>
                    <a:lnTo>
                      <a:pt x="0" y="10"/>
                    </a:lnTo>
                    <a:lnTo>
                      <a:pt x="5" y="13"/>
                    </a:lnTo>
                    <a:lnTo>
                      <a:pt x="15" y="13"/>
                    </a:lnTo>
                    <a:lnTo>
                      <a:pt x="32" y="13"/>
                    </a:lnTo>
                    <a:lnTo>
                      <a:pt x="50" y="15"/>
                    </a:lnTo>
                    <a:lnTo>
                      <a:pt x="65" y="15"/>
                    </a:lnTo>
                    <a:lnTo>
                      <a:pt x="73" y="18"/>
                    </a:lnTo>
                    <a:lnTo>
                      <a:pt x="78" y="20"/>
                    </a:lnTo>
                    <a:lnTo>
                      <a:pt x="83" y="23"/>
                    </a:lnTo>
                    <a:lnTo>
                      <a:pt x="83" y="25"/>
                    </a:lnTo>
                    <a:lnTo>
                      <a:pt x="83" y="28"/>
                    </a:lnTo>
                    <a:lnTo>
                      <a:pt x="83" y="30"/>
                    </a:lnTo>
                    <a:lnTo>
                      <a:pt x="83" y="33"/>
                    </a:lnTo>
                    <a:lnTo>
                      <a:pt x="85" y="35"/>
                    </a:lnTo>
                    <a:lnTo>
                      <a:pt x="88"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 name="Freeform 131"/>
              <p:cNvSpPr>
                <a:spLocks/>
              </p:cNvSpPr>
              <p:nvPr/>
            </p:nvSpPr>
            <p:spPr bwMode="auto">
              <a:xfrm>
                <a:off x="372" y="920"/>
                <a:ext cx="41" cy="20"/>
              </a:xfrm>
              <a:custGeom>
                <a:avLst/>
                <a:gdLst>
                  <a:gd name="T0" fmla="*/ 11 w 68"/>
                  <a:gd name="T1" fmla="*/ 3 h 38"/>
                  <a:gd name="T2" fmla="*/ 13 w 68"/>
                  <a:gd name="T3" fmla="*/ 3 h 38"/>
                  <a:gd name="T4" fmla="*/ 13 w 68"/>
                  <a:gd name="T5" fmla="*/ 2 h 38"/>
                  <a:gd name="T6" fmla="*/ 14 w 68"/>
                  <a:gd name="T7" fmla="*/ 2 h 38"/>
                  <a:gd name="T8" fmla="*/ 14 w 68"/>
                  <a:gd name="T9" fmla="*/ 2 h 38"/>
                  <a:gd name="T10" fmla="*/ 15 w 68"/>
                  <a:gd name="T11" fmla="*/ 2 h 38"/>
                  <a:gd name="T12" fmla="*/ 15 w 68"/>
                  <a:gd name="T13" fmla="*/ 1 h 38"/>
                  <a:gd name="T14" fmla="*/ 14 w 68"/>
                  <a:gd name="T15" fmla="*/ 1 h 38"/>
                  <a:gd name="T16" fmla="*/ 13 w 68"/>
                  <a:gd name="T17" fmla="*/ 1 h 38"/>
                  <a:gd name="T18" fmla="*/ 11 w 68"/>
                  <a:gd name="T19" fmla="*/ 2 h 38"/>
                  <a:gd name="T20" fmla="*/ 8 w 68"/>
                  <a:gd name="T21" fmla="*/ 1 h 38"/>
                  <a:gd name="T22" fmla="*/ 4 w 68"/>
                  <a:gd name="T23" fmla="*/ 1 h 38"/>
                  <a:gd name="T24" fmla="*/ 2 w 68"/>
                  <a:gd name="T25" fmla="*/ 1 h 38"/>
                  <a:gd name="T26" fmla="*/ 1 w 68"/>
                  <a:gd name="T27" fmla="*/ 0 h 38"/>
                  <a:gd name="T28" fmla="*/ 1 w 68"/>
                  <a:gd name="T29" fmla="*/ 0 h 38"/>
                  <a:gd name="T30" fmla="*/ 0 w 68"/>
                  <a:gd name="T31" fmla="*/ 1 h 38"/>
                  <a:gd name="T32" fmla="*/ 1 w 68"/>
                  <a:gd name="T33" fmla="*/ 1 h 38"/>
                  <a:gd name="T34" fmla="*/ 2 w 68"/>
                  <a:gd name="T35" fmla="*/ 2 h 38"/>
                  <a:gd name="T36" fmla="*/ 4 w 68"/>
                  <a:gd name="T37" fmla="*/ 2 h 38"/>
                  <a:gd name="T38" fmla="*/ 5 w 68"/>
                  <a:gd name="T39" fmla="*/ 3 h 38"/>
                  <a:gd name="T40" fmla="*/ 7 w 68"/>
                  <a:gd name="T41" fmla="*/ 3 h 38"/>
                  <a:gd name="T42" fmla="*/ 8 w 68"/>
                  <a:gd name="T43" fmla="*/ 3 h 38"/>
                  <a:gd name="T44" fmla="*/ 10 w 68"/>
                  <a:gd name="T45" fmla="*/ 4 h 38"/>
                  <a:gd name="T46" fmla="*/ 10 w 68"/>
                  <a:gd name="T47" fmla="*/ 4 h 38"/>
                  <a:gd name="T48" fmla="*/ 10 w 68"/>
                  <a:gd name="T49" fmla="*/ 5 h 38"/>
                  <a:gd name="T50" fmla="*/ 10 w 68"/>
                  <a:gd name="T51" fmla="*/ 6 h 38"/>
                  <a:gd name="T52" fmla="*/ 11 w 68"/>
                  <a:gd name="T53" fmla="*/ 6 h 38"/>
                  <a:gd name="T54" fmla="*/ 11 w 68"/>
                  <a:gd name="T55" fmla="*/ 6 h 38"/>
                  <a:gd name="T56" fmla="*/ 11 w 68"/>
                  <a:gd name="T57" fmla="*/ 5 h 38"/>
                  <a:gd name="T58" fmla="*/ 10 w 68"/>
                  <a:gd name="T59" fmla="*/ 5 h 38"/>
                  <a:gd name="T60" fmla="*/ 10 w 68"/>
                  <a:gd name="T61" fmla="*/ 4 h 38"/>
                  <a:gd name="T62" fmla="*/ 10 w 68"/>
                  <a:gd name="T63" fmla="*/ 4 h 38"/>
                  <a:gd name="T64" fmla="*/ 10 w 68"/>
                  <a:gd name="T65" fmla="*/ 4 h 38"/>
                  <a:gd name="T66" fmla="*/ 10 w 68"/>
                  <a:gd name="T67" fmla="*/ 3 h 38"/>
                  <a:gd name="T68" fmla="*/ 11 w 68"/>
                  <a:gd name="T69" fmla="*/ 3 h 38"/>
                  <a:gd name="T70" fmla="*/ 11 w 68"/>
                  <a:gd name="T71" fmla="*/ 3 h 38"/>
                  <a:gd name="T72" fmla="*/ 11 w 68"/>
                  <a:gd name="T73" fmla="*/ 3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
                  <a:gd name="T112" fmla="*/ 0 h 38"/>
                  <a:gd name="T113" fmla="*/ 68 w 68"/>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 h="38">
                    <a:moveTo>
                      <a:pt x="53" y="21"/>
                    </a:moveTo>
                    <a:lnTo>
                      <a:pt x="56" y="18"/>
                    </a:lnTo>
                    <a:lnTo>
                      <a:pt x="58" y="16"/>
                    </a:lnTo>
                    <a:lnTo>
                      <a:pt x="63" y="16"/>
                    </a:lnTo>
                    <a:lnTo>
                      <a:pt x="66" y="13"/>
                    </a:lnTo>
                    <a:lnTo>
                      <a:pt x="68" y="11"/>
                    </a:lnTo>
                    <a:lnTo>
                      <a:pt x="68" y="5"/>
                    </a:lnTo>
                    <a:lnTo>
                      <a:pt x="66" y="5"/>
                    </a:lnTo>
                    <a:lnTo>
                      <a:pt x="61" y="8"/>
                    </a:lnTo>
                    <a:lnTo>
                      <a:pt x="51" y="11"/>
                    </a:lnTo>
                    <a:lnTo>
                      <a:pt x="35" y="8"/>
                    </a:lnTo>
                    <a:lnTo>
                      <a:pt x="20" y="8"/>
                    </a:lnTo>
                    <a:lnTo>
                      <a:pt x="8" y="3"/>
                    </a:lnTo>
                    <a:lnTo>
                      <a:pt x="3" y="0"/>
                    </a:lnTo>
                    <a:lnTo>
                      <a:pt x="0" y="5"/>
                    </a:lnTo>
                    <a:lnTo>
                      <a:pt x="3" y="8"/>
                    </a:lnTo>
                    <a:lnTo>
                      <a:pt x="8" y="11"/>
                    </a:lnTo>
                    <a:lnTo>
                      <a:pt x="18" y="13"/>
                    </a:lnTo>
                    <a:lnTo>
                      <a:pt x="25" y="18"/>
                    </a:lnTo>
                    <a:lnTo>
                      <a:pt x="33" y="21"/>
                    </a:lnTo>
                    <a:lnTo>
                      <a:pt x="38" y="23"/>
                    </a:lnTo>
                    <a:lnTo>
                      <a:pt x="43" y="28"/>
                    </a:lnTo>
                    <a:lnTo>
                      <a:pt x="46" y="31"/>
                    </a:lnTo>
                    <a:lnTo>
                      <a:pt x="48" y="36"/>
                    </a:lnTo>
                    <a:lnTo>
                      <a:pt x="48" y="38"/>
                    </a:lnTo>
                    <a:lnTo>
                      <a:pt x="51" y="38"/>
                    </a:lnTo>
                    <a:lnTo>
                      <a:pt x="51" y="36"/>
                    </a:lnTo>
                    <a:lnTo>
                      <a:pt x="48" y="33"/>
                    </a:lnTo>
                    <a:lnTo>
                      <a:pt x="48" y="31"/>
                    </a:lnTo>
                    <a:lnTo>
                      <a:pt x="48" y="28"/>
                    </a:lnTo>
                    <a:lnTo>
                      <a:pt x="48" y="26"/>
                    </a:lnTo>
                    <a:lnTo>
                      <a:pt x="48" y="23"/>
                    </a:lnTo>
                    <a:lnTo>
                      <a:pt x="51" y="23"/>
                    </a:lnTo>
                    <a:lnTo>
                      <a:pt x="51" y="21"/>
                    </a:lnTo>
                    <a:lnTo>
                      <a:pt x="5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 name="Freeform 132"/>
              <p:cNvSpPr>
                <a:spLocks/>
              </p:cNvSpPr>
              <p:nvPr/>
            </p:nvSpPr>
            <p:spPr bwMode="auto">
              <a:xfrm>
                <a:off x="369" y="1009"/>
                <a:ext cx="35" cy="12"/>
              </a:xfrm>
              <a:custGeom>
                <a:avLst/>
                <a:gdLst>
                  <a:gd name="T0" fmla="*/ 14 w 56"/>
                  <a:gd name="T1" fmla="*/ 3 h 20"/>
                  <a:gd name="T2" fmla="*/ 11 w 56"/>
                  <a:gd name="T3" fmla="*/ 3 h 20"/>
                  <a:gd name="T4" fmla="*/ 9 w 56"/>
                  <a:gd name="T5" fmla="*/ 2 h 20"/>
                  <a:gd name="T6" fmla="*/ 7 w 56"/>
                  <a:gd name="T7" fmla="*/ 2 h 20"/>
                  <a:gd name="T8" fmla="*/ 4 w 56"/>
                  <a:gd name="T9" fmla="*/ 1 h 20"/>
                  <a:gd name="T10" fmla="*/ 4 w 56"/>
                  <a:gd name="T11" fmla="*/ 0 h 20"/>
                  <a:gd name="T12" fmla="*/ 4 w 56"/>
                  <a:gd name="T13" fmla="*/ 0 h 20"/>
                  <a:gd name="T14" fmla="*/ 4 w 56"/>
                  <a:gd name="T15" fmla="*/ 0 h 20"/>
                  <a:gd name="T16" fmla="*/ 3 w 56"/>
                  <a:gd name="T17" fmla="*/ 0 h 20"/>
                  <a:gd name="T18" fmla="*/ 3 w 56"/>
                  <a:gd name="T19" fmla="*/ 1 h 20"/>
                  <a:gd name="T20" fmla="*/ 1 w 56"/>
                  <a:gd name="T21" fmla="*/ 1 h 20"/>
                  <a:gd name="T22" fmla="*/ 1 w 56"/>
                  <a:gd name="T23" fmla="*/ 1 h 20"/>
                  <a:gd name="T24" fmla="*/ 1 w 56"/>
                  <a:gd name="T25" fmla="*/ 1 h 20"/>
                  <a:gd name="T26" fmla="*/ 0 w 56"/>
                  <a:gd name="T27" fmla="*/ 1 h 20"/>
                  <a:gd name="T28" fmla="*/ 1 w 56"/>
                  <a:gd name="T29" fmla="*/ 2 h 20"/>
                  <a:gd name="T30" fmla="*/ 1 w 56"/>
                  <a:gd name="T31" fmla="*/ 2 h 20"/>
                  <a:gd name="T32" fmla="*/ 3 w 56"/>
                  <a:gd name="T33" fmla="*/ 2 h 20"/>
                  <a:gd name="T34" fmla="*/ 4 w 56"/>
                  <a:gd name="T35" fmla="*/ 2 h 20"/>
                  <a:gd name="T36" fmla="*/ 6 w 56"/>
                  <a:gd name="T37" fmla="*/ 3 h 20"/>
                  <a:gd name="T38" fmla="*/ 9 w 56"/>
                  <a:gd name="T39" fmla="*/ 4 h 20"/>
                  <a:gd name="T40" fmla="*/ 10 w 56"/>
                  <a:gd name="T41" fmla="*/ 4 h 20"/>
                  <a:gd name="T42" fmla="*/ 11 w 56"/>
                  <a:gd name="T43" fmla="*/ 4 h 20"/>
                  <a:gd name="T44" fmla="*/ 13 w 56"/>
                  <a:gd name="T45" fmla="*/ 4 h 20"/>
                  <a:gd name="T46" fmla="*/ 13 w 56"/>
                  <a:gd name="T47" fmla="*/ 4 h 20"/>
                  <a:gd name="T48" fmla="*/ 14 w 56"/>
                  <a:gd name="T49" fmla="*/ 4 h 20"/>
                  <a:gd name="T50" fmla="*/ 14 w 56"/>
                  <a:gd name="T51" fmla="*/ 4 h 20"/>
                  <a:gd name="T52" fmla="*/ 14 w 56"/>
                  <a:gd name="T53" fmla="*/ 4 h 20"/>
                  <a:gd name="T54" fmla="*/ 14 w 56"/>
                  <a:gd name="T55" fmla="*/ 3 h 20"/>
                  <a:gd name="T56" fmla="*/ 14 w 56"/>
                  <a:gd name="T57" fmla="*/ 3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20"/>
                  <a:gd name="T89" fmla="*/ 56 w 56"/>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20">
                    <a:moveTo>
                      <a:pt x="56" y="15"/>
                    </a:moveTo>
                    <a:lnTo>
                      <a:pt x="46" y="13"/>
                    </a:lnTo>
                    <a:lnTo>
                      <a:pt x="38" y="10"/>
                    </a:lnTo>
                    <a:lnTo>
                      <a:pt x="28" y="8"/>
                    </a:lnTo>
                    <a:lnTo>
                      <a:pt x="18" y="3"/>
                    </a:lnTo>
                    <a:lnTo>
                      <a:pt x="18" y="0"/>
                    </a:lnTo>
                    <a:lnTo>
                      <a:pt x="15" y="0"/>
                    </a:lnTo>
                    <a:lnTo>
                      <a:pt x="13" y="0"/>
                    </a:lnTo>
                    <a:lnTo>
                      <a:pt x="10" y="3"/>
                    </a:lnTo>
                    <a:lnTo>
                      <a:pt x="5" y="3"/>
                    </a:lnTo>
                    <a:lnTo>
                      <a:pt x="3" y="3"/>
                    </a:lnTo>
                    <a:lnTo>
                      <a:pt x="3" y="5"/>
                    </a:lnTo>
                    <a:lnTo>
                      <a:pt x="0" y="5"/>
                    </a:lnTo>
                    <a:lnTo>
                      <a:pt x="3" y="8"/>
                    </a:lnTo>
                    <a:lnTo>
                      <a:pt x="5" y="10"/>
                    </a:lnTo>
                    <a:lnTo>
                      <a:pt x="10" y="8"/>
                    </a:lnTo>
                    <a:lnTo>
                      <a:pt x="15" y="10"/>
                    </a:lnTo>
                    <a:lnTo>
                      <a:pt x="25" y="13"/>
                    </a:lnTo>
                    <a:lnTo>
                      <a:pt x="35" y="18"/>
                    </a:lnTo>
                    <a:lnTo>
                      <a:pt x="40" y="18"/>
                    </a:lnTo>
                    <a:lnTo>
                      <a:pt x="46" y="18"/>
                    </a:lnTo>
                    <a:lnTo>
                      <a:pt x="51" y="18"/>
                    </a:lnTo>
                    <a:lnTo>
                      <a:pt x="53" y="18"/>
                    </a:lnTo>
                    <a:lnTo>
                      <a:pt x="56" y="20"/>
                    </a:lnTo>
                    <a:lnTo>
                      <a:pt x="56" y="18"/>
                    </a:lnTo>
                    <a:lnTo>
                      <a:pt x="56" y="15"/>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 name="Freeform 133"/>
              <p:cNvSpPr>
                <a:spLocks/>
              </p:cNvSpPr>
              <p:nvPr/>
            </p:nvSpPr>
            <p:spPr bwMode="auto">
              <a:xfrm>
                <a:off x="644" y="988"/>
                <a:ext cx="136" cy="292"/>
              </a:xfrm>
              <a:custGeom>
                <a:avLst/>
                <a:gdLst>
                  <a:gd name="T0" fmla="*/ 16 w 228"/>
                  <a:gd name="T1" fmla="*/ 87 h 534"/>
                  <a:gd name="T2" fmla="*/ 23 w 228"/>
                  <a:gd name="T3" fmla="*/ 85 h 534"/>
                  <a:gd name="T4" fmla="*/ 26 w 228"/>
                  <a:gd name="T5" fmla="*/ 80 h 534"/>
                  <a:gd name="T6" fmla="*/ 27 w 228"/>
                  <a:gd name="T7" fmla="*/ 75 h 534"/>
                  <a:gd name="T8" fmla="*/ 32 w 228"/>
                  <a:gd name="T9" fmla="*/ 69 h 534"/>
                  <a:gd name="T10" fmla="*/ 39 w 228"/>
                  <a:gd name="T11" fmla="*/ 58 h 534"/>
                  <a:gd name="T12" fmla="*/ 44 w 228"/>
                  <a:gd name="T13" fmla="*/ 47 h 534"/>
                  <a:gd name="T14" fmla="*/ 47 w 228"/>
                  <a:gd name="T15" fmla="*/ 39 h 534"/>
                  <a:gd name="T16" fmla="*/ 47 w 228"/>
                  <a:gd name="T17" fmla="*/ 33 h 534"/>
                  <a:gd name="T18" fmla="*/ 47 w 228"/>
                  <a:gd name="T19" fmla="*/ 27 h 534"/>
                  <a:gd name="T20" fmla="*/ 48 w 228"/>
                  <a:gd name="T21" fmla="*/ 22 h 534"/>
                  <a:gd name="T22" fmla="*/ 47 w 228"/>
                  <a:gd name="T23" fmla="*/ 19 h 534"/>
                  <a:gd name="T24" fmla="*/ 43 w 228"/>
                  <a:gd name="T25" fmla="*/ 15 h 534"/>
                  <a:gd name="T26" fmla="*/ 36 w 228"/>
                  <a:gd name="T27" fmla="*/ 10 h 534"/>
                  <a:gd name="T28" fmla="*/ 28 w 228"/>
                  <a:gd name="T29" fmla="*/ 4 h 534"/>
                  <a:gd name="T30" fmla="*/ 23 w 228"/>
                  <a:gd name="T31" fmla="*/ 1 h 534"/>
                  <a:gd name="T32" fmla="*/ 20 w 228"/>
                  <a:gd name="T33" fmla="*/ 4 h 534"/>
                  <a:gd name="T34" fmla="*/ 24 w 228"/>
                  <a:gd name="T35" fmla="*/ 17 h 534"/>
                  <a:gd name="T36" fmla="*/ 27 w 228"/>
                  <a:gd name="T37" fmla="*/ 26 h 534"/>
                  <a:gd name="T38" fmla="*/ 23 w 228"/>
                  <a:gd name="T39" fmla="*/ 34 h 534"/>
                  <a:gd name="T40" fmla="*/ 21 w 228"/>
                  <a:gd name="T41" fmla="*/ 40 h 534"/>
                  <a:gd name="T42" fmla="*/ 18 w 228"/>
                  <a:gd name="T43" fmla="*/ 41 h 534"/>
                  <a:gd name="T44" fmla="*/ 15 w 228"/>
                  <a:gd name="T45" fmla="*/ 38 h 534"/>
                  <a:gd name="T46" fmla="*/ 12 w 228"/>
                  <a:gd name="T47" fmla="*/ 34 h 534"/>
                  <a:gd name="T48" fmla="*/ 10 w 228"/>
                  <a:gd name="T49" fmla="*/ 29 h 534"/>
                  <a:gd name="T50" fmla="*/ 5 w 228"/>
                  <a:gd name="T51" fmla="*/ 23 h 534"/>
                  <a:gd name="T52" fmla="*/ 1 w 228"/>
                  <a:gd name="T53" fmla="*/ 25 h 534"/>
                  <a:gd name="T54" fmla="*/ 1 w 228"/>
                  <a:gd name="T55" fmla="*/ 32 h 534"/>
                  <a:gd name="T56" fmla="*/ 0 w 228"/>
                  <a:gd name="T57" fmla="*/ 37 h 534"/>
                  <a:gd name="T58" fmla="*/ 1 w 228"/>
                  <a:gd name="T59" fmla="*/ 43 h 534"/>
                  <a:gd name="T60" fmla="*/ 3 w 228"/>
                  <a:gd name="T61" fmla="*/ 47 h 534"/>
                  <a:gd name="T62" fmla="*/ 3 w 228"/>
                  <a:gd name="T63" fmla="*/ 55 h 534"/>
                  <a:gd name="T64" fmla="*/ 2 w 228"/>
                  <a:gd name="T65" fmla="*/ 60 h 534"/>
                  <a:gd name="T66" fmla="*/ 5 w 228"/>
                  <a:gd name="T67" fmla="*/ 66 h 534"/>
                  <a:gd name="T68" fmla="*/ 7 w 228"/>
                  <a:gd name="T69" fmla="*/ 73 h 534"/>
                  <a:gd name="T70" fmla="*/ 7 w 228"/>
                  <a:gd name="T71" fmla="*/ 78 h 534"/>
                  <a:gd name="T72" fmla="*/ 7 w 228"/>
                  <a:gd name="T73" fmla="*/ 81 h 534"/>
                  <a:gd name="T74" fmla="*/ 10 w 228"/>
                  <a:gd name="T75" fmla="*/ 85 h 5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8"/>
                  <a:gd name="T115" fmla="*/ 0 h 534"/>
                  <a:gd name="T116" fmla="*/ 228 w 228"/>
                  <a:gd name="T117" fmla="*/ 534 h 5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8" h="534">
                    <a:moveTo>
                      <a:pt x="56" y="529"/>
                    </a:moveTo>
                    <a:lnTo>
                      <a:pt x="73" y="534"/>
                    </a:lnTo>
                    <a:lnTo>
                      <a:pt x="91" y="532"/>
                    </a:lnTo>
                    <a:lnTo>
                      <a:pt x="106" y="522"/>
                    </a:lnTo>
                    <a:lnTo>
                      <a:pt x="116" y="507"/>
                    </a:lnTo>
                    <a:lnTo>
                      <a:pt x="121" y="489"/>
                    </a:lnTo>
                    <a:lnTo>
                      <a:pt x="123" y="474"/>
                    </a:lnTo>
                    <a:lnTo>
                      <a:pt x="128" y="462"/>
                    </a:lnTo>
                    <a:lnTo>
                      <a:pt x="136" y="447"/>
                    </a:lnTo>
                    <a:lnTo>
                      <a:pt x="151" y="424"/>
                    </a:lnTo>
                    <a:lnTo>
                      <a:pt x="168" y="389"/>
                    </a:lnTo>
                    <a:lnTo>
                      <a:pt x="183" y="354"/>
                    </a:lnTo>
                    <a:lnTo>
                      <a:pt x="196" y="319"/>
                    </a:lnTo>
                    <a:lnTo>
                      <a:pt x="206" y="288"/>
                    </a:lnTo>
                    <a:lnTo>
                      <a:pt x="216" y="261"/>
                    </a:lnTo>
                    <a:lnTo>
                      <a:pt x="223" y="238"/>
                    </a:lnTo>
                    <a:lnTo>
                      <a:pt x="221" y="218"/>
                    </a:lnTo>
                    <a:lnTo>
                      <a:pt x="218" y="201"/>
                    </a:lnTo>
                    <a:lnTo>
                      <a:pt x="218" y="181"/>
                    </a:lnTo>
                    <a:lnTo>
                      <a:pt x="221" y="163"/>
                    </a:lnTo>
                    <a:lnTo>
                      <a:pt x="226" y="150"/>
                    </a:lnTo>
                    <a:lnTo>
                      <a:pt x="228" y="138"/>
                    </a:lnTo>
                    <a:lnTo>
                      <a:pt x="226" y="128"/>
                    </a:lnTo>
                    <a:lnTo>
                      <a:pt x="221" y="115"/>
                    </a:lnTo>
                    <a:lnTo>
                      <a:pt x="211" y="105"/>
                    </a:lnTo>
                    <a:lnTo>
                      <a:pt x="201" y="95"/>
                    </a:lnTo>
                    <a:lnTo>
                      <a:pt x="188" y="80"/>
                    </a:lnTo>
                    <a:lnTo>
                      <a:pt x="171" y="63"/>
                    </a:lnTo>
                    <a:lnTo>
                      <a:pt x="151" y="45"/>
                    </a:lnTo>
                    <a:lnTo>
                      <a:pt x="133" y="25"/>
                    </a:lnTo>
                    <a:lnTo>
                      <a:pt x="116" y="10"/>
                    </a:lnTo>
                    <a:lnTo>
                      <a:pt x="106" y="2"/>
                    </a:lnTo>
                    <a:lnTo>
                      <a:pt x="98" y="0"/>
                    </a:lnTo>
                    <a:lnTo>
                      <a:pt x="93" y="28"/>
                    </a:lnTo>
                    <a:lnTo>
                      <a:pt x="101" y="65"/>
                    </a:lnTo>
                    <a:lnTo>
                      <a:pt x="116" y="105"/>
                    </a:lnTo>
                    <a:lnTo>
                      <a:pt x="126" y="140"/>
                    </a:lnTo>
                    <a:lnTo>
                      <a:pt x="126" y="161"/>
                    </a:lnTo>
                    <a:lnTo>
                      <a:pt x="118" y="186"/>
                    </a:lnTo>
                    <a:lnTo>
                      <a:pt x="108" y="213"/>
                    </a:lnTo>
                    <a:lnTo>
                      <a:pt x="103" y="233"/>
                    </a:lnTo>
                    <a:lnTo>
                      <a:pt x="98" y="246"/>
                    </a:lnTo>
                    <a:lnTo>
                      <a:pt x="93" y="253"/>
                    </a:lnTo>
                    <a:lnTo>
                      <a:pt x="86" y="253"/>
                    </a:lnTo>
                    <a:lnTo>
                      <a:pt x="78" y="246"/>
                    </a:lnTo>
                    <a:lnTo>
                      <a:pt x="71" y="233"/>
                    </a:lnTo>
                    <a:lnTo>
                      <a:pt x="63" y="221"/>
                    </a:lnTo>
                    <a:lnTo>
                      <a:pt x="56" y="208"/>
                    </a:lnTo>
                    <a:lnTo>
                      <a:pt x="53" y="196"/>
                    </a:lnTo>
                    <a:lnTo>
                      <a:pt x="48" y="178"/>
                    </a:lnTo>
                    <a:lnTo>
                      <a:pt x="38" y="158"/>
                    </a:lnTo>
                    <a:lnTo>
                      <a:pt x="23" y="140"/>
                    </a:lnTo>
                    <a:lnTo>
                      <a:pt x="13" y="138"/>
                    </a:lnTo>
                    <a:lnTo>
                      <a:pt x="5" y="150"/>
                    </a:lnTo>
                    <a:lnTo>
                      <a:pt x="5" y="171"/>
                    </a:lnTo>
                    <a:lnTo>
                      <a:pt x="3" y="196"/>
                    </a:lnTo>
                    <a:lnTo>
                      <a:pt x="3" y="213"/>
                    </a:lnTo>
                    <a:lnTo>
                      <a:pt x="0" y="228"/>
                    </a:lnTo>
                    <a:lnTo>
                      <a:pt x="0" y="243"/>
                    </a:lnTo>
                    <a:lnTo>
                      <a:pt x="3" y="261"/>
                    </a:lnTo>
                    <a:lnTo>
                      <a:pt x="8" y="273"/>
                    </a:lnTo>
                    <a:lnTo>
                      <a:pt x="13" y="288"/>
                    </a:lnTo>
                    <a:lnTo>
                      <a:pt x="13" y="311"/>
                    </a:lnTo>
                    <a:lnTo>
                      <a:pt x="13" y="334"/>
                    </a:lnTo>
                    <a:lnTo>
                      <a:pt x="10" y="351"/>
                    </a:lnTo>
                    <a:lnTo>
                      <a:pt x="10" y="366"/>
                    </a:lnTo>
                    <a:lnTo>
                      <a:pt x="15" y="384"/>
                    </a:lnTo>
                    <a:lnTo>
                      <a:pt x="23" y="404"/>
                    </a:lnTo>
                    <a:lnTo>
                      <a:pt x="28" y="424"/>
                    </a:lnTo>
                    <a:lnTo>
                      <a:pt x="33" y="444"/>
                    </a:lnTo>
                    <a:lnTo>
                      <a:pt x="33" y="462"/>
                    </a:lnTo>
                    <a:lnTo>
                      <a:pt x="33" y="477"/>
                    </a:lnTo>
                    <a:lnTo>
                      <a:pt x="31" y="487"/>
                    </a:lnTo>
                    <a:lnTo>
                      <a:pt x="31" y="497"/>
                    </a:lnTo>
                    <a:lnTo>
                      <a:pt x="36" y="507"/>
                    </a:lnTo>
                    <a:lnTo>
                      <a:pt x="43" y="519"/>
                    </a:lnTo>
                    <a:lnTo>
                      <a:pt x="56" y="529"/>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 name="Freeform 134"/>
              <p:cNvSpPr>
                <a:spLocks/>
              </p:cNvSpPr>
              <p:nvPr/>
            </p:nvSpPr>
            <p:spPr bwMode="auto">
              <a:xfrm>
                <a:off x="672" y="1240"/>
                <a:ext cx="36" cy="35"/>
              </a:xfrm>
              <a:custGeom>
                <a:avLst/>
                <a:gdLst>
                  <a:gd name="T0" fmla="*/ 8 w 62"/>
                  <a:gd name="T1" fmla="*/ 1 h 63"/>
                  <a:gd name="T2" fmla="*/ 6 w 62"/>
                  <a:gd name="T3" fmla="*/ 0 h 63"/>
                  <a:gd name="T4" fmla="*/ 4 w 62"/>
                  <a:gd name="T5" fmla="*/ 1 h 63"/>
                  <a:gd name="T6" fmla="*/ 2 w 62"/>
                  <a:gd name="T7" fmla="*/ 2 h 63"/>
                  <a:gd name="T8" fmla="*/ 1 w 62"/>
                  <a:gd name="T9" fmla="*/ 3 h 63"/>
                  <a:gd name="T10" fmla="*/ 0 w 62"/>
                  <a:gd name="T11" fmla="*/ 6 h 63"/>
                  <a:gd name="T12" fmla="*/ 1 w 62"/>
                  <a:gd name="T13" fmla="*/ 7 h 63"/>
                  <a:gd name="T14" fmla="*/ 2 w 62"/>
                  <a:gd name="T15" fmla="*/ 9 h 63"/>
                  <a:gd name="T16" fmla="*/ 4 w 62"/>
                  <a:gd name="T17" fmla="*/ 10 h 63"/>
                  <a:gd name="T18" fmla="*/ 6 w 62"/>
                  <a:gd name="T19" fmla="*/ 11 h 63"/>
                  <a:gd name="T20" fmla="*/ 9 w 62"/>
                  <a:gd name="T21" fmla="*/ 10 h 63"/>
                  <a:gd name="T22" fmla="*/ 11 w 62"/>
                  <a:gd name="T23" fmla="*/ 9 h 63"/>
                  <a:gd name="T24" fmla="*/ 12 w 62"/>
                  <a:gd name="T25" fmla="*/ 7 h 63"/>
                  <a:gd name="T26" fmla="*/ 12 w 62"/>
                  <a:gd name="T27" fmla="*/ 5 h 63"/>
                  <a:gd name="T28" fmla="*/ 12 w 62"/>
                  <a:gd name="T29" fmla="*/ 3 h 63"/>
                  <a:gd name="T30" fmla="*/ 10 w 62"/>
                  <a:gd name="T31" fmla="*/ 1 h 63"/>
                  <a:gd name="T32" fmla="*/ 8 w 62"/>
                  <a:gd name="T33" fmla="*/ 1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42" y="3"/>
                    </a:moveTo>
                    <a:lnTo>
                      <a:pt x="30" y="0"/>
                    </a:lnTo>
                    <a:lnTo>
                      <a:pt x="20" y="3"/>
                    </a:lnTo>
                    <a:lnTo>
                      <a:pt x="10" y="10"/>
                    </a:lnTo>
                    <a:lnTo>
                      <a:pt x="2" y="20"/>
                    </a:lnTo>
                    <a:lnTo>
                      <a:pt x="0" y="33"/>
                    </a:lnTo>
                    <a:lnTo>
                      <a:pt x="2" y="43"/>
                    </a:lnTo>
                    <a:lnTo>
                      <a:pt x="10" y="53"/>
                    </a:lnTo>
                    <a:lnTo>
                      <a:pt x="20" y="60"/>
                    </a:lnTo>
                    <a:lnTo>
                      <a:pt x="32" y="63"/>
                    </a:lnTo>
                    <a:lnTo>
                      <a:pt x="45" y="60"/>
                    </a:lnTo>
                    <a:lnTo>
                      <a:pt x="55" y="53"/>
                    </a:lnTo>
                    <a:lnTo>
                      <a:pt x="60" y="43"/>
                    </a:lnTo>
                    <a:lnTo>
                      <a:pt x="62" y="30"/>
                    </a:lnTo>
                    <a:lnTo>
                      <a:pt x="60" y="18"/>
                    </a:lnTo>
                    <a:lnTo>
                      <a:pt x="52" y="8"/>
                    </a:lnTo>
                    <a:lnTo>
                      <a:pt x="42" y="3"/>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 name="Freeform 135"/>
              <p:cNvSpPr>
                <a:spLocks/>
              </p:cNvSpPr>
              <p:nvPr/>
            </p:nvSpPr>
            <p:spPr bwMode="auto">
              <a:xfrm>
                <a:off x="638" y="985"/>
                <a:ext cx="149" cy="301"/>
              </a:xfrm>
              <a:custGeom>
                <a:avLst/>
                <a:gdLst>
                  <a:gd name="T0" fmla="*/ 16 w 251"/>
                  <a:gd name="T1" fmla="*/ 90 h 550"/>
                  <a:gd name="T2" fmla="*/ 21 w 251"/>
                  <a:gd name="T3" fmla="*/ 90 h 550"/>
                  <a:gd name="T4" fmla="*/ 25 w 251"/>
                  <a:gd name="T5" fmla="*/ 86 h 550"/>
                  <a:gd name="T6" fmla="*/ 31 w 251"/>
                  <a:gd name="T7" fmla="*/ 80 h 550"/>
                  <a:gd name="T8" fmla="*/ 36 w 251"/>
                  <a:gd name="T9" fmla="*/ 73 h 550"/>
                  <a:gd name="T10" fmla="*/ 42 w 251"/>
                  <a:gd name="T11" fmla="*/ 62 h 550"/>
                  <a:gd name="T12" fmla="*/ 46 w 251"/>
                  <a:gd name="T13" fmla="*/ 54 h 550"/>
                  <a:gd name="T14" fmla="*/ 48 w 251"/>
                  <a:gd name="T15" fmla="*/ 45 h 550"/>
                  <a:gd name="T16" fmla="*/ 52 w 251"/>
                  <a:gd name="T17" fmla="*/ 39 h 550"/>
                  <a:gd name="T18" fmla="*/ 52 w 251"/>
                  <a:gd name="T19" fmla="*/ 33 h 550"/>
                  <a:gd name="T20" fmla="*/ 50 w 251"/>
                  <a:gd name="T21" fmla="*/ 30 h 550"/>
                  <a:gd name="T22" fmla="*/ 50 w 251"/>
                  <a:gd name="T23" fmla="*/ 24 h 550"/>
                  <a:gd name="T24" fmla="*/ 48 w 251"/>
                  <a:gd name="T25" fmla="*/ 18 h 550"/>
                  <a:gd name="T26" fmla="*/ 45 w 251"/>
                  <a:gd name="T27" fmla="*/ 11 h 550"/>
                  <a:gd name="T28" fmla="*/ 39 w 251"/>
                  <a:gd name="T29" fmla="*/ 7 h 550"/>
                  <a:gd name="T30" fmla="*/ 33 w 251"/>
                  <a:gd name="T31" fmla="*/ 2 h 550"/>
                  <a:gd name="T32" fmla="*/ 26 w 251"/>
                  <a:gd name="T33" fmla="*/ 0 h 550"/>
                  <a:gd name="T34" fmla="*/ 22 w 251"/>
                  <a:gd name="T35" fmla="*/ 2 h 550"/>
                  <a:gd name="T36" fmla="*/ 22 w 251"/>
                  <a:gd name="T37" fmla="*/ 8 h 550"/>
                  <a:gd name="T38" fmla="*/ 26 w 251"/>
                  <a:gd name="T39" fmla="*/ 20 h 550"/>
                  <a:gd name="T40" fmla="*/ 24 w 251"/>
                  <a:gd name="T41" fmla="*/ 30 h 550"/>
                  <a:gd name="T42" fmla="*/ 20 w 251"/>
                  <a:gd name="T43" fmla="*/ 39 h 550"/>
                  <a:gd name="T44" fmla="*/ 17 w 251"/>
                  <a:gd name="T45" fmla="*/ 39 h 550"/>
                  <a:gd name="T46" fmla="*/ 15 w 251"/>
                  <a:gd name="T47" fmla="*/ 36 h 550"/>
                  <a:gd name="T48" fmla="*/ 14 w 251"/>
                  <a:gd name="T49" fmla="*/ 31 h 550"/>
                  <a:gd name="T50" fmla="*/ 10 w 251"/>
                  <a:gd name="T51" fmla="*/ 24 h 550"/>
                  <a:gd name="T52" fmla="*/ 4 w 251"/>
                  <a:gd name="T53" fmla="*/ 22 h 550"/>
                  <a:gd name="T54" fmla="*/ 2 w 251"/>
                  <a:gd name="T55" fmla="*/ 24 h 550"/>
                  <a:gd name="T56" fmla="*/ 1 w 251"/>
                  <a:gd name="T57" fmla="*/ 29 h 550"/>
                  <a:gd name="T58" fmla="*/ 0 w 251"/>
                  <a:gd name="T59" fmla="*/ 36 h 550"/>
                  <a:gd name="T60" fmla="*/ 0 w 251"/>
                  <a:gd name="T61" fmla="*/ 40 h 550"/>
                  <a:gd name="T62" fmla="*/ 2 w 251"/>
                  <a:gd name="T63" fmla="*/ 47 h 550"/>
                  <a:gd name="T64" fmla="*/ 1 w 251"/>
                  <a:gd name="T65" fmla="*/ 51 h 550"/>
                  <a:gd name="T66" fmla="*/ 1 w 251"/>
                  <a:gd name="T67" fmla="*/ 60 h 550"/>
                  <a:gd name="T68" fmla="*/ 1 w 251"/>
                  <a:gd name="T69" fmla="*/ 65 h 550"/>
                  <a:gd name="T70" fmla="*/ 2 w 251"/>
                  <a:gd name="T71" fmla="*/ 68 h 550"/>
                  <a:gd name="T72" fmla="*/ 5 w 251"/>
                  <a:gd name="T73" fmla="*/ 71 h 550"/>
                  <a:gd name="T74" fmla="*/ 5 w 251"/>
                  <a:gd name="T75" fmla="*/ 75 h 550"/>
                  <a:gd name="T76" fmla="*/ 4 w 251"/>
                  <a:gd name="T77" fmla="*/ 77 h 550"/>
                  <a:gd name="T78" fmla="*/ 3 w 251"/>
                  <a:gd name="T79" fmla="*/ 80 h 550"/>
                  <a:gd name="T80" fmla="*/ 3 w 251"/>
                  <a:gd name="T81" fmla="*/ 84 h 550"/>
                  <a:gd name="T82" fmla="*/ 8 w 251"/>
                  <a:gd name="T83" fmla="*/ 89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1"/>
                  <a:gd name="T127" fmla="*/ 0 h 550"/>
                  <a:gd name="T128" fmla="*/ 251 w 251"/>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1" h="550">
                    <a:moveTo>
                      <a:pt x="56" y="547"/>
                    </a:moveTo>
                    <a:lnTo>
                      <a:pt x="76" y="550"/>
                    </a:lnTo>
                    <a:lnTo>
                      <a:pt x="91" y="550"/>
                    </a:lnTo>
                    <a:lnTo>
                      <a:pt x="101" y="547"/>
                    </a:lnTo>
                    <a:lnTo>
                      <a:pt x="108" y="542"/>
                    </a:lnTo>
                    <a:lnTo>
                      <a:pt x="118" y="525"/>
                    </a:lnTo>
                    <a:lnTo>
                      <a:pt x="131" y="507"/>
                    </a:lnTo>
                    <a:lnTo>
                      <a:pt x="146" y="487"/>
                    </a:lnTo>
                    <a:lnTo>
                      <a:pt x="158" y="467"/>
                    </a:lnTo>
                    <a:lnTo>
                      <a:pt x="171" y="445"/>
                    </a:lnTo>
                    <a:lnTo>
                      <a:pt x="186" y="414"/>
                    </a:lnTo>
                    <a:lnTo>
                      <a:pt x="198" y="382"/>
                    </a:lnTo>
                    <a:lnTo>
                      <a:pt x="211" y="354"/>
                    </a:lnTo>
                    <a:lnTo>
                      <a:pt x="218" y="329"/>
                    </a:lnTo>
                    <a:lnTo>
                      <a:pt x="223" y="302"/>
                    </a:lnTo>
                    <a:lnTo>
                      <a:pt x="231" y="276"/>
                    </a:lnTo>
                    <a:lnTo>
                      <a:pt x="241" y="256"/>
                    </a:lnTo>
                    <a:lnTo>
                      <a:pt x="251" y="239"/>
                    </a:lnTo>
                    <a:lnTo>
                      <a:pt x="251" y="221"/>
                    </a:lnTo>
                    <a:lnTo>
                      <a:pt x="246" y="204"/>
                    </a:lnTo>
                    <a:lnTo>
                      <a:pt x="243" y="194"/>
                    </a:lnTo>
                    <a:lnTo>
                      <a:pt x="243" y="181"/>
                    </a:lnTo>
                    <a:lnTo>
                      <a:pt x="246" y="164"/>
                    </a:lnTo>
                    <a:lnTo>
                      <a:pt x="243" y="143"/>
                    </a:lnTo>
                    <a:lnTo>
                      <a:pt x="238" y="126"/>
                    </a:lnTo>
                    <a:lnTo>
                      <a:pt x="231" y="106"/>
                    </a:lnTo>
                    <a:lnTo>
                      <a:pt x="226" y="83"/>
                    </a:lnTo>
                    <a:lnTo>
                      <a:pt x="216" y="66"/>
                    </a:lnTo>
                    <a:lnTo>
                      <a:pt x="201" y="51"/>
                    </a:lnTo>
                    <a:lnTo>
                      <a:pt x="183" y="41"/>
                    </a:lnTo>
                    <a:lnTo>
                      <a:pt x="171" y="26"/>
                    </a:lnTo>
                    <a:lnTo>
                      <a:pt x="156" y="10"/>
                    </a:lnTo>
                    <a:lnTo>
                      <a:pt x="141" y="3"/>
                    </a:lnTo>
                    <a:lnTo>
                      <a:pt x="123" y="0"/>
                    </a:lnTo>
                    <a:lnTo>
                      <a:pt x="111" y="0"/>
                    </a:lnTo>
                    <a:lnTo>
                      <a:pt x="106" y="10"/>
                    </a:lnTo>
                    <a:lnTo>
                      <a:pt x="103" y="26"/>
                    </a:lnTo>
                    <a:lnTo>
                      <a:pt x="106" y="51"/>
                    </a:lnTo>
                    <a:lnTo>
                      <a:pt x="113" y="86"/>
                    </a:lnTo>
                    <a:lnTo>
                      <a:pt x="121" y="118"/>
                    </a:lnTo>
                    <a:lnTo>
                      <a:pt x="126" y="146"/>
                    </a:lnTo>
                    <a:lnTo>
                      <a:pt x="116" y="181"/>
                    </a:lnTo>
                    <a:lnTo>
                      <a:pt x="108" y="214"/>
                    </a:lnTo>
                    <a:lnTo>
                      <a:pt x="98" y="236"/>
                    </a:lnTo>
                    <a:lnTo>
                      <a:pt x="91" y="244"/>
                    </a:lnTo>
                    <a:lnTo>
                      <a:pt x="83" y="236"/>
                    </a:lnTo>
                    <a:lnTo>
                      <a:pt x="78" y="229"/>
                    </a:lnTo>
                    <a:lnTo>
                      <a:pt x="73" y="219"/>
                    </a:lnTo>
                    <a:lnTo>
                      <a:pt x="71" y="209"/>
                    </a:lnTo>
                    <a:lnTo>
                      <a:pt x="68" y="191"/>
                    </a:lnTo>
                    <a:lnTo>
                      <a:pt x="61" y="166"/>
                    </a:lnTo>
                    <a:lnTo>
                      <a:pt x="48" y="143"/>
                    </a:lnTo>
                    <a:lnTo>
                      <a:pt x="25" y="133"/>
                    </a:lnTo>
                    <a:lnTo>
                      <a:pt x="18" y="136"/>
                    </a:lnTo>
                    <a:lnTo>
                      <a:pt x="13" y="138"/>
                    </a:lnTo>
                    <a:lnTo>
                      <a:pt x="10" y="146"/>
                    </a:lnTo>
                    <a:lnTo>
                      <a:pt x="8" y="158"/>
                    </a:lnTo>
                    <a:lnTo>
                      <a:pt x="5" y="176"/>
                    </a:lnTo>
                    <a:lnTo>
                      <a:pt x="3" y="199"/>
                    </a:lnTo>
                    <a:lnTo>
                      <a:pt x="0" y="219"/>
                    </a:lnTo>
                    <a:lnTo>
                      <a:pt x="0" y="234"/>
                    </a:lnTo>
                    <a:lnTo>
                      <a:pt x="0" y="249"/>
                    </a:lnTo>
                    <a:lnTo>
                      <a:pt x="5" y="269"/>
                    </a:lnTo>
                    <a:lnTo>
                      <a:pt x="8" y="286"/>
                    </a:lnTo>
                    <a:lnTo>
                      <a:pt x="8" y="299"/>
                    </a:lnTo>
                    <a:lnTo>
                      <a:pt x="5" y="314"/>
                    </a:lnTo>
                    <a:lnTo>
                      <a:pt x="3" y="339"/>
                    </a:lnTo>
                    <a:lnTo>
                      <a:pt x="3" y="367"/>
                    </a:lnTo>
                    <a:lnTo>
                      <a:pt x="8" y="387"/>
                    </a:lnTo>
                    <a:lnTo>
                      <a:pt x="5" y="399"/>
                    </a:lnTo>
                    <a:lnTo>
                      <a:pt x="5" y="409"/>
                    </a:lnTo>
                    <a:lnTo>
                      <a:pt x="8" y="417"/>
                    </a:lnTo>
                    <a:lnTo>
                      <a:pt x="15" y="427"/>
                    </a:lnTo>
                    <a:lnTo>
                      <a:pt x="23" y="434"/>
                    </a:lnTo>
                    <a:lnTo>
                      <a:pt x="23" y="445"/>
                    </a:lnTo>
                    <a:lnTo>
                      <a:pt x="23" y="457"/>
                    </a:lnTo>
                    <a:lnTo>
                      <a:pt x="20" y="465"/>
                    </a:lnTo>
                    <a:lnTo>
                      <a:pt x="18" y="472"/>
                    </a:lnTo>
                    <a:lnTo>
                      <a:pt x="15" y="482"/>
                    </a:lnTo>
                    <a:lnTo>
                      <a:pt x="13" y="492"/>
                    </a:lnTo>
                    <a:lnTo>
                      <a:pt x="13" y="502"/>
                    </a:lnTo>
                    <a:lnTo>
                      <a:pt x="15" y="515"/>
                    </a:lnTo>
                    <a:lnTo>
                      <a:pt x="25" y="527"/>
                    </a:lnTo>
                    <a:lnTo>
                      <a:pt x="41" y="540"/>
                    </a:lnTo>
                    <a:lnTo>
                      <a:pt x="56" y="547"/>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7" name="Freeform 136"/>
              <p:cNvSpPr>
                <a:spLocks/>
              </p:cNvSpPr>
              <p:nvPr/>
            </p:nvSpPr>
            <p:spPr bwMode="auto">
              <a:xfrm>
                <a:off x="672" y="1240"/>
                <a:ext cx="36" cy="35"/>
              </a:xfrm>
              <a:custGeom>
                <a:avLst/>
                <a:gdLst>
                  <a:gd name="T0" fmla="*/ 12 w 62"/>
                  <a:gd name="T1" fmla="*/ 8 h 63"/>
                  <a:gd name="T2" fmla="*/ 12 w 62"/>
                  <a:gd name="T3" fmla="*/ 6 h 63"/>
                  <a:gd name="T4" fmla="*/ 12 w 62"/>
                  <a:gd name="T5" fmla="*/ 4 h 63"/>
                  <a:gd name="T6" fmla="*/ 11 w 62"/>
                  <a:gd name="T7" fmla="*/ 2 h 63"/>
                  <a:gd name="T8" fmla="*/ 9 w 62"/>
                  <a:gd name="T9" fmla="*/ 1 h 63"/>
                  <a:gd name="T10" fmla="*/ 6 w 62"/>
                  <a:gd name="T11" fmla="*/ 0 h 63"/>
                  <a:gd name="T12" fmla="*/ 5 w 62"/>
                  <a:gd name="T13" fmla="*/ 1 h 63"/>
                  <a:gd name="T14" fmla="*/ 2 w 62"/>
                  <a:gd name="T15" fmla="*/ 1 h 63"/>
                  <a:gd name="T16" fmla="*/ 1 w 62"/>
                  <a:gd name="T17" fmla="*/ 3 h 63"/>
                  <a:gd name="T18" fmla="*/ 0 w 62"/>
                  <a:gd name="T19" fmla="*/ 5 h 63"/>
                  <a:gd name="T20" fmla="*/ 1 w 62"/>
                  <a:gd name="T21" fmla="*/ 7 h 63"/>
                  <a:gd name="T22" fmla="*/ 1 w 62"/>
                  <a:gd name="T23" fmla="*/ 9 h 63"/>
                  <a:gd name="T24" fmla="*/ 3 w 62"/>
                  <a:gd name="T25" fmla="*/ 10 h 63"/>
                  <a:gd name="T26" fmla="*/ 6 w 62"/>
                  <a:gd name="T27" fmla="*/ 11 h 63"/>
                  <a:gd name="T28" fmla="*/ 8 w 62"/>
                  <a:gd name="T29" fmla="*/ 10 h 63"/>
                  <a:gd name="T30" fmla="*/ 10 w 62"/>
                  <a:gd name="T31" fmla="*/ 9 h 63"/>
                  <a:gd name="T32" fmla="*/ 12 w 62"/>
                  <a:gd name="T33" fmla="*/ 8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60" y="45"/>
                    </a:moveTo>
                    <a:lnTo>
                      <a:pt x="62" y="33"/>
                    </a:lnTo>
                    <a:lnTo>
                      <a:pt x="60" y="23"/>
                    </a:lnTo>
                    <a:lnTo>
                      <a:pt x="55" y="10"/>
                    </a:lnTo>
                    <a:lnTo>
                      <a:pt x="45" y="3"/>
                    </a:lnTo>
                    <a:lnTo>
                      <a:pt x="32" y="0"/>
                    </a:lnTo>
                    <a:lnTo>
                      <a:pt x="22" y="3"/>
                    </a:lnTo>
                    <a:lnTo>
                      <a:pt x="12" y="8"/>
                    </a:lnTo>
                    <a:lnTo>
                      <a:pt x="2" y="18"/>
                    </a:lnTo>
                    <a:lnTo>
                      <a:pt x="0" y="30"/>
                    </a:lnTo>
                    <a:lnTo>
                      <a:pt x="2" y="43"/>
                    </a:lnTo>
                    <a:lnTo>
                      <a:pt x="7" y="53"/>
                    </a:lnTo>
                    <a:lnTo>
                      <a:pt x="17" y="60"/>
                    </a:lnTo>
                    <a:lnTo>
                      <a:pt x="30" y="63"/>
                    </a:lnTo>
                    <a:lnTo>
                      <a:pt x="42" y="60"/>
                    </a:lnTo>
                    <a:lnTo>
                      <a:pt x="52" y="55"/>
                    </a:lnTo>
                    <a:lnTo>
                      <a:pt x="60" y="4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 name="Freeform 137"/>
              <p:cNvSpPr>
                <a:spLocks/>
              </p:cNvSpPr>
              <p:nvPr/>
            </p:nvSpPr>
            <p:spPr bwMode="auto">
              <a:xfrm>
                <a:off x="538" y="1217"/>
                <a:ext cx="182" cy="209"/>
              </a:xfrm>
              <a:custGeom>
                <a:avLst/>
                <a:gdLst>
                  <a:gd name="T0" fmla="*/ 0 w 308"/>
                  <a:gd name="T1" fmla="*/ 36 h 386"/>
                  <a:gd name="T2" fmla="*/ 0 w 308"/>
                  <a:gd name="T3" fmla="*/ 36 h 386"/>
                  <a:gd name="T4" fmla="*/ 0 w 308"/>
                  <a:gd name="T5" fmla="*/ 35 h 386"/>
                  <a:gd name="T6" fmla="*/ 0 w 308"/>
                  <a:gd name="T7" fmla="*/ 35 h 386"/>
                  <a:gd name="T8" fmla="*/ 1 w 308"/>
                  <a:gd name="T9" fmla="*/ 34 h 386"/>
                  <a:gd name="T10" fmla="*/ 2 w 308"/>
                  <a:gd name="T11" fmla="*/ 33 h 386"/>
                  <a:gd name="T12" fmla="*/ 6 w 308"/>
                  <a:gd name="T13" fmla="*/ 31 h 386"/>
                  <a:gd name="T14" fmla="*/ 12 w 308"/>
                  <a:gd name="T15" fmla="*/ 27 h 386"/>
                  <a:gd name="T16" fmla="*/ 18 w 308"/>
                  <a:gd name="T17" fmla="*/ 22 h 386"/>
                  <a:gd name="T18" fmla="*/ 24 w 308"/>
                  <a:gd name="T19" fmla="*/ 18 h 386"/>
                  <a:gd name="T20" fmla="*/ 30 w 308"/>
                  <a:gd name="T21" fmla="*/ 14 h 386"/>
                  <a:gd name="T22" fmla="*/ 34 w 308"/>
                  <a:gd name="T23" fmla="*/ 11 h 386"/>
                  <a:gd name="T24" fmla="*/ 37 w 308"/>
                  <a:gd name="T25" fmla="*/ 9 h 386"/>
                  <a:gd name="T26" fmla="*/ 39 w 308"/>
                  <a:gd name="T27" fmla="*/ 8 h 386"/>
                  <a:gd name="T28" fmla="*/ 41 w 308"/>
                  <a:gd name="T29" fmla="*/ 6 h 386"/>
                  <a:gd name="T30" fmla="*/ 43 w 308"/>
                  <a:gd name="T31" fmla="*/ 5 h 386"/>
                  <a:gd name="T32" fmla="*/ 46 w 308"/>
                  <a:gd name="T33" fmla="*/ 3 h 386"/>
                  <a:gd name="T34" fmla="*/ 48 w 308"/>
                  <a:gd name="T35" fmla="*/ 2 h 386"/>
                  <a:gd name="T36" fmla="*/ 51 w 308"/>
                  <a:gd name="T37" fmla="*/ 1 h 386"/>
                  <a:gd name="T38" fmla="*/ 53 w 308"/>
                  <a:gd name="T39" fmla="*/ 0 h 386"/>
                  <a:gd name="T40" fmla="*/ 54 w 308"/>
                  <a:gd name="T41" fmla="*/ 1 h 386"/>
                  <a:gd name="T42" fmla="*/ 57 w 308"/>
                  <a:gd name="T43" fmla="*/ 2 h 386"/>
                  <a:gd name="T44" fmla="*/ 61 w 308"/>
                  <a:gd name="T45" fmla="*/ 5 h 386"/>
                  <a:gd name="T46" fmla="*/ 64 w 308"/>
                  <a:gd name="T47" fmla="*/ 9 h 386"/>
                  <a:gd name="T48" fmla="*/ 64 w 308"/>
                  <a:gd name="T49" fmla="*/ 12 h 386"/>
                  <a:gd name="T50" fmla="*/ 62 w 308"/>
                  <a:gd name="T51" fmla="*/ 16 h 386"/>
                  <a:gd name="T52" fmla="*/ 61 w 308"/>
                  <a:gd name="T53" fmla="*/ 18 h 386"/>
                  <a:gd name="T54" fmla="*/ 60 w 308"/>
                  <a:gd name="T55" fmla="*/ 20 h 386"/>
                  <a:gd name="T56" fmla="*/ 59 w 308"/>
                  <a:gd name="T57" fmla="*/ 22 h 386"/>
                  <a:gd name="T58" fmla="*/ 56 w 308"/>
                  <a:gd name="T59" fmla="*/ 25 h 386"/>
                  <a:gd name="T60" fmla="*/ 52 w 308"/>
                  <a:gd name="T61" fmla="*/ 31 h 386"/>
                  <a:gd name="T62" fmla="*/ 48 w 308"/>
                  <a:gd name="T63" fmla="*/ 36 h 386"/>
                  <a:gd name="T64" fmla="*/ 47 w 308"/>
                  <a:gd name="T65" fmla="*/ 38 h 386"/>
                  <a:gd name="T66" fmla="*/ 46 w 308"/>
                  <a:gd name="T67" fmla="*/ 40 h 386"/>
                  <a:gd name="T68" fmla="*/ 44 w 308"/>
                  <a:gd name="T69" fmla="*/ 42 h 386"/>
                  <a:gd name="T70" fmla="*/ 42 w 308"/>
                  <a:gd name="T71" fmla="*/ 45 h 386"/>
                  <a:gd name="T72" fmla="*/ 40 w 308"/>
                  <a:gd name="T73" fmla="*/ 47 h 386"/>
                  <a:gd name="T74" fmla="*/ 37 w 308"/>
                  <a:gd name="T75" fmla="*/ 50 h 386"/>
                  <a:gd name="T76" fmla="*/ 34 w 308"/>
                  <a:gd name="T77" fmla="*/ 54 h 386"/>
                  <a:gd name="T78" fmla="*/ 29 w 308"/>
                  <a:gd name="T79" fmla="*/ 58 h 386"/>
                  <a:gd name="T80" fmla="*/ 25 w 308"/>
                  <a:gd name="T81" fmla="*/ 61 h 386"/>
                  <a:gd name="T82" fmla="*/ 24 w 308"/>
                  <a:gd name="T83" fmla="*/ 61 h 386"/>
                  <a:gd name="T84" fmla="*/ 22 w 308"/>
                  <a:gd name="T85" fmla="*/ 61 h 386"/>
                  <a:gd name="T86" fmla="*/ 21 w 308"/>
                  <a:gd name="T87" fmla="*/ 61 h 386"/>
                  <a:gd name="T88" fmla="*/ 20 w 308"/>
                  <a:gd name="T89" fmla="*/ 60 h 386"/>
                  <a:gd name="T90" fmla="*/ 20 w 308"/>
                  <a:gd name="T91" fmla="*/ 58 h 386"/>
                  <a:gd name="T92" fmla="*/ 20 w 308"/>
                  <a:gd name="T93" fmla="*/ 55 h 386"/>
                  <a:gd name="T94" fmla="*/ 20 w 308"/>
                  <a:gd name="T95" fmla="*/ 51 h 386"/>
                  <a:gd name="T96" fmla="*/ 18 w 308"/>
                  <a:gd name="T97" fmla="*/ 47 h 386"/>
                  <a:gd name="T98" fmla="*/ 15 w 308"/>
                  <a:gd name="T99" fmla="*/ 43 h 386"/>
                  <a:gd name="T100" fmla="*/ 12 w 308"/>
                  <a:gd name="T101" fmla="*/ 40 h 386"/>
                  <a:gd name="T102" fmla="*/ 7 w 308"/>
                  <a:gd name="T103" fmla="*/ 37 h 386"/>
                  <a:gd name="T104" fmla="*/ 0 w 308"/>
                  <a:gd name="T105" fmla="*/ 36 h 3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8"/>
                  <a:gd name="T160" fmla="*/ 0 h 386"/>
                  <a:gd name="T161" fmla="*/ 308 w 308"/>
                  <a:gd name="T162" fmla="*/ 386 h 3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8" h="386">
                    <a:moveTo>
                      <a:pt x="0" y="226"/>
                    </a:moveTo>
                    <a:lnTo>
                      <a:pt x="0" y="226"/>
                    </a:lnTo>
                    <a:lnTo>
                      <a:pt x="0" y="221"/>
                    </a:lnTo>
                    <a:lnTo>
                      <a:pt x="0" y="218"/>
                    </a:lnTo>
                    <a:lnTo>
                      <a:pt x="3" y="216"/>
                    </a:lnTo>
                    <a:lnTo>
                      <a:pt x="10" y="208"/>
                    </a:lnTo>
                    <a:lnTo>
                      <a:pt x="30" y="193"/>
                    </a:lnTo>
                    <a:lnTo>
                      <a:pt x="58" y="168"/>
                    </a:lnTo>
                    <a:lnTo>
                      <a:pt x="88" y="140"/>
                    </a:lnTo>
                    <a:lnTo>
                      <a:pt x="118" y="113"/>
                    </a:lnTo>
                    <a:lnTo>
                      <a:pt x="148" y="88"/>
                    </a:lnTo>
                    <a:lnTo>
                      <a:pt x="168" y="68"/>
                    </a:lnTo>
                    <a:lnTo>
                      <a:pt x="180" y="58"/>
                    </a:lnTo>
                    <a:lnTo>
                      <a:pt x="188" y="50"/>
                    </a:lnTo>
                    <a:lnTo>
                      <a:pt x="198" y="40"/>
                    </a:lnTo>
                    <a:lnTo>
                      <a:pt x="208" y="30"/>
                    </a:lnTo>
                    <a:lnTo>
                      <a:pt x="221" y="20"/>
                    </a:lnTo>
                    <a:lnTo>
                      <a:pt x="233" y="10"/>
                    </a:lnTo>
                    <a:lnTo>
                      <a:pt x="246" y="2"/>
                    </a:lnTo>
                    <a:lnTo>
                      <a:pt x="256" y="0"/>
                    </a:lnTo>
                    <a:lnTo>
                      <a:pt x="263" y="2"/>
                    </a:lnTo>
                    <a:lnTo>
                      <a:pt x="278" y="15"/>
                    </a:lnTo>
                    <a:lnTo>
                      <a:pt x="296" y="33"/>
                    </a:lnTo>
                    <a:lnTo>
                      <a:pt x="308" y="53"/>
                    </a:lnTo>
                    <a:lnTo>
                      <a:pt x="308" y="78"/>
                    </a:lnTo>
                    <a:lnTo>
                      <a:pt x="301" y="98"/>
                    </a:lnTo>
                    <a:lnTo>
                      <a:pt x="298" y="113"/>
                    </a:lnTo>
                    <a:lnTo>
                      <a:pt x="293" y="125"/>
                    </a:lnTo>
                    <a:lnTo>
                      <a:pt x="286" y="138"/>
                    </a:lnTo>
                    <a:lnTo>
                      <a:pt x="273" y="161"/>
                    </a:lnTo>
                    <a:lnTo>
                      <a:pt x="253" y="193"/>
                    </a:lnTo>
                    <a:lnTo>
                      <a:pt x="236" y="223"/>
                    </a:lnTo>
                    <a:lnTo>
                      <a:pt x="228" y="241"/>
                    </a:lnTo>
                    <a:lnTo>
                      <a:pt x="223" y="251"/>
                    </a:lnTo>
                    <a:lnTo>
                      <a:pt x="213" y="266"/>
                    </a:lnTo>
                    <a:lnTo>
                      <a:pt x="203" y="283"/>
                    </a:lnTo>
                    <a:lnTo>
                      <a:pt x="193" y="296"/>
                    </a:lnTo>
                    <a:lnTo>
                      <a:pt x="180" y="314"/>
                    </a:lnTo>
                    <a:lnTo>
                      <a:pt x="163" y="341"/>
                    </a:lnTo>
                    <a:lnTo>
                      <a:pt x="140" y="369"/>
                    </a:lnTo>
                    <a:lnTo>
                      <a:pt x="120" y="386"/>
                    </a:lnTo>
                    <a:lnTo>
                      <a:pt x="113" y="386"/>
                    </a:lnTo>
                    <a:lnTo>
                      <a:pt x="105" y="384"/>
                    </a:lnTo>
                    <a:lnTo>
                      <a:pt x="100" y="381"/>
                    </a:lnTo>
                    <a:lnTo>
                      <a:pt x="95" y="379"/>
                    </a:lnTo>
                    <a:lnTo>
                      <a:pt x="98" y="364"/>
                    </a:lnTo>
                    <a:lnTo>
                      <a:pt x="98" y="344"/>
                    </a:lnTo>
                    <a:lnTo>
                      <a:pt x="95" y="319"/>
                    </a:lnTo>
                    <a:lnTo>
                      <a:pt x="88" y="294"/>
                    </a:lnTo>
                    <a:lnTo>
                      <a:pt x="75" y="271"/>
                    </a:lnTo>
                    <a:lnTo>
                      <a:pt x="58" y="251"/>
                    </a:lnTo>
                    <a:lnTo>
                      <a:pt x="33" y="236"/>
                    </a:lnTo>
                    <a:lnTo>
                      <a:pt x="0" y="22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 name="Freeform 138"/>
              <p:cNvSpPr>
                <a:spLocks/>
              </p:cNvSpPr>
              <p:nvPr/>
            </p:nvSpPr>
            <p:spPr bwMode="auto">
              <a:xfrm>
                <a:off x="452" y="1023"/>
                <a:ext cx="136" cy="288"/>
              </a:xfrm>
              <a:custGeom>
                <a:avLst/>
                <a:gdLst>
                  <a:gd name="T0" fmla="*/ 11 w 233"/>
                  <a:gd name="T1" fmla="*/ 85 h 530"/>
                  <a:gd name="T2" fmla="*/ 17 w 233"/>
                  <a:gd name="T3" fmla="*/ 84 h 530"/>
                  <a:gd name="T4" fmla="*/ 20 w 233"/>
                  <a:gd name="T5" fmla="*/ 79 h 530"/>
                  <a:gd name="T6" fmla="*/ 23 w 233"/>
                  <a:gd name="T7" fmla="*/ 74 h 530"/>
                  <a:gd name="T8" fmla="*/ 27 w 233"/>
                  <a:gd name="T9" fmla="*/ 68 h 530"/>
                  <a:gd name="T10" fmla="*/ 35 w 233"/>
                  <a:gd name="T11" fmla="*/ 57 h 530"/>
                  <a:gd name="T12" fmla="*/ 40 w 233"/>
                  <a:gd name="T13" fmla="*/ 47 h 530"/>
                  <a:gd name="T14" fmla="*/ 44 w 233"/>
                  <a:gd name="T15" fmla="*/ 40 h 530"/>
                  <a:gd name="T16" fmla="*/ 44 w 233"/>
                  <a:gd name="T17" fmla="*/ 33 h 530"/>
                  <a:gd name="T18" fmla="*/ 45 w 233"/>
                  <a:gd name="T19" fmla="*/ 28 h 530"/>
                  <a:gd name="T20" fmla="*/ 46 w 233"/>
                  <a:gd name="T21" fmla="*/ 23 h 530"/>
                  <a:gd name="T22" fmla="*/ 46 w 233"/>
                  <a:gd name="T23" fmla="*/ 20 h 530"/>
                  <a:gd name="T24" fmla="*/ 42 w 233"/>
                  <a:gd name="T25" fmla="*/ 16 h 530"/>
                  <a:gd name="T26" fmla="*/ 36 w 233"/>
                  <a:gd name="T27" fmla="*/ 11 h 530"/>
                  <a:gd name="T28" fmla="*/ 29 w 233"/>
                  <a:gd name="T29" fmla="*/ 4 h 530"/>
                  <a:gd name="T30" fmla="*/ 24 w 233"/>
                  <a:gd name="T31" fmla="*/ 1 h 530"/>
                  <a:gd name="T32" fmla="*/ 22 w 233"/>
                  <a:gd name="T33" fmla="*/ 4 h 530"/>
                  <a:gd name="T34" fmla="*/ 25 w 233"/>
                  <a:gd name="T35" fmla="*/ 17 h 530"/>
                  <a:gd name="T36" fmla="*/ 26 w 233"/>
                  <a:gd name="T37" fmla="*/ 26 h 530"/>
                  <a:gd name="T38" fmla="*/ 22 w 233"/>
                  <a:gd name="T39" fmla="*/ 34 h 530"/>
                  <a:gd name="T40" fmla="*/ 19 w 233"/>
                  <a:gd name="T41" fmla="*/ 40 h 530"/>
                  <a:gd name="T42" fmla="*/ 16 w 233"/>
                  <a:gd name="T43" fmla="*/ 41 h 530"/>
                  <a:gd name="T44" fmla="*/ 14 w 233"/>
                  <a:gd name="T45" fmla="*/ 37 h 530"/>
                  <a:gd name="T46" fmla="*/ 12 w 233"/>
                  <a:gd name="T47" fmla="*/ 33 h 530"/>
                  <a:gd name="T48" fmla="*/ 11 w 233"/>
                  <a:gd name="T49" fmla="*/ 28 h 530"/>
                  <a:gd name="T50" fmla="*/ 6 w 233"/>
                  <a:gd name="T51" fmla="*/ 22 h 530"/>
                  <a:gd name="T52" fmla="*/ 3 w 233"/>
                  <a:gd name="T53" fmla="*/ 23 h 530"/>
                  <a:gd name="T54" fmla="*/ 1 w 233"/>
                  <a:gd name="T55" fmla="*/ 31 h 530"/>
                  <a:gd name="T56" fmla="*/ 0 w 233"/>
                  <a:gd name="T57" fmla="*/ 35 h 530"/>
                  <a:gd name="T58" fmla="*/ 1 w 233"/>
                  <a:gd name="T59" fmla="*/ 41 h 530"/>
                  <a:gd name="T60" fmla="*/ 2 w 233"/>
                  <a:gd name="T61" fmla="*/ 45 h 530"/>
                  <a:gd name="T62" fmla="*/ 1 w 233"/>
                  <a:gd name="T63" fmla="*/ 52 h 530"/>
                  <a:gd name="T64" fmla="*/ 1 w 233"/>
                  <a:gd name="T65" fmla="*/ 58 h 530"/>
                  <a:gd name="T66" fmla="*/ 2 w 233"/>
                  <a:gd name="T67" fmla="*/ 64 h 530"/>
                  <a:gd name="T68" fmla="*/ 4 w 233"/>
                  <a:gd name="T69" fmla="*/ 71 h 530"/>
                  <a:gd name="T70" fmla="*/ 3 w 233"/>
                  <a:gd name="T71" fmla="*/ 76 h 530"/>
                  <a:gd name="T72" fmla="*/ 3 w 233"/>
                  <a:gd name="T73" fmla="*/ 79 h 530"/>
                  <a:gd name="T74" fmla="*/ 5 w 233"/>
                  <a:gd name="T75" fmla="*/ 83 h 5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33"/>
                  <a:gd name="T115" fmla="*/ 0 h 530"/>
                  <a:gd name="T116" fmla="*/ 233 w 233"/>
                  <a:gd name="T117" fmla="*/ 530 h 5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33" h="530">
                    <a:moveTo>
                      <a:pt x="35" y="525"/>
                    </a:moveTo>
                    <a:lnTo>
                      <a:pt x="53" y="530"/>
                    </a:lnTo>
                    <a:lnTo>
                      <a:pt x="70" y="530"/>
                    </a:lnTo>
                    <a:lnTo>
                      <a:pt x="85" y="522"/>
                    </a:lnTo>
                    <a:lnTo>
                      <a:pt x="95" y="507"/>
                    </a:lnTo>
                    <a:lnTo>
                      <a:pt x="103" y="489"/>
                    </a:lnTo>
                    <a:lnTo>
                      <a:pt x="108" y="474"/>
                    </a:lnTo>
                    <a:lnTo>
                      <a:pt x="113" y="462"/>
                    </a:lnTo>
                    <a:lnTo>
                      <a:pt x="120" y="447"/>
                    </a:lnTo>
                    <a:lnTo>
                      <a:pt x="136" y="427"/>
                    </a:lnTo>
                    <a:lnTo>
                      <a:pt x="156" y="394"/>
                    </a:lnTo>
                    <a:lnTo>
                      <a:pt x="176" y="356"/>
                    </a:lnTo>
                    <a:lnTo>
                      <a:pt x="191" y="324"/>
                    </a:lnTo>
                    <a:lnTo>
                      <a:pt x="203" y="294"/>
                    </a:lnTo>
                    <a:lnTo>
                      <a:pt x="216" y="269"/>
                    </a:lnTo>
                    <a:lnTo>
                      <a:pt x="223" y="246"/>
                    </a:lnTo>
                    <a:lnTo>
                      <a:pt x="223" y="226"/>
                    </a:lnTo>
                    <a:lnTo>
                      <a:pt x="221" y="208"/>
                    </a:lnTo>
                    <a:lnTo>
                      <a:pt x="223" y="188"/>
                    </a:lnTo>
                    <a:lnTo>
                      <a:pt x="226" y="171"/>
                    </a:lnTo>
                    <a:lnTo>
                      <a:pt x="231" y="158"/>
                    </a:lnTo>
                    <a:lnTo>
                      <a:pt x="233" y="148"/>
                    </a:lnTo>
                    <a:lnTo>
                      <a:pt x="233" y="136"/>
                    </a:lnTo>
                    <a:lnTo>
                      <a:pt x="228" y="126"/>
                    </a:lnTo>
                    <a:lnTo>
                      <a:pt x="218" y="113"/>
                    </a:lnTo>
                    <a:lnTo>
                      <a:pt x="211" y="103"/>
                    </a:lnTo>
                    <a:lnTo>
                      <a:pt x="198" y="88"/>
                    </a:lnTo>
                    <a:lnTo>
                      <a:pt x="181" y="68"/>
                    </a:lnTo>
                    <a:lnTo>
                      <a:pt x="163" y="48"/>
                    </a:lnTo>
                    <a:lnTo>
                      <a:pt x="148" y="28"/>
                    </a:lnTo>
                    <a:lnTo>
                      <a:pt x="133" y="13"/>
                    </a:lnTo>
                    <a:lnTo>
                      <a:pt x="120" y="3"/>
                    </a:lnTo>
                    <a:lnTo>
                      <a:pt x="115" y="0"/>
                    </a:lnTo>
                    <a:lnTo>
                      <a:pt x="108" y="28"/>
                    </a:lnTo>
                    <a:lnTo>
                      <a:pt x="113" y="65"/>
                    </a:lnTo>
                    <a:lnTo>
                      <a:pt x="123" y="106"/>
                    </a:lnTo>
                    <a:lnTo>
                      <a:pt x="133" y="141"/>
                    </a:lnTo>
                    <a:lnTo>
                      <a:pt x="131" y="161"/>
                    </a:lnTo>
                    <a:lnTo>
                      <a:pt x="120" y="186"/>
                    </a:lnTo>
                    <a:lnTo>
                      <a:pt x="108" y="213"/>
                    </a:lnTo>
                    <a:lnTo>
                      <a:pt x="100" y="234"/>
                    </a:lnTo>
                    <a:lnTo>
                      <a:pt x="95" y="246"/>
                    </a:lnTo>
                    <a:lnTo>
                      <a:pt x="90" y="254"/>
                    </a:lnTo>
                    <a:lnTo>
                      <a:pt x="83" y="254"/>
                    </a:lnTo>
                    <a:lnTo>
                      <a:pt x="75" y="244"/>
                    </a:lnTo>
                    <a:lnTo>
                      <a:pt x="70" y="231"/>
                    </a:lnTo>
                    <a:lnTo>
                      <a:pt x="63" y="218"/>
                    </a:lnTo>
                    <a:lnTo>
                      <a:pt x="58" y="206"/>
                    </a:lnTo>
                    <a:lnTo>
                      <a:pt x="55" y="191"/>
                    </a:lnTo>
                    <a:lnTo>
                      <a:pt x="53" y="173"/>
                    </a:lnTo>
                    <a:lnTo>
                      <a:pt x="43" y="153"/>
                    </a:lnTo>
                    <a:lnTo>
                      <a:pt x="30" y="136"/>
                    </a:lnTo>
                    <a:lnTo>
                      <a:pt x="18" y="133"/>
                    </a:lnTo>
                    <a:lnTo>
                      <a:pt x="13" y="146"/>
                    </a:lnTo>
                    <a:lnTo>
                      <a:pt x="8" y="166"/>
                    </a:lnTo>
                    <a:lnTo>
                      <a:pt x="5" y="191"/>
                    </a:lnTo>
                    <a:lnTo>
                      <a:pt x="3" y="208"/>
                    </a:lnTo>
                    <a:lnTo>
                      <a:pt x="0" y="221"/>
                    </a:lnTo>
                    <a:lnTo>
                      <a:pt x="0" y="236"/>
                    </a:lnTo>
                    <a:lnTo>
                      <a:pt x="3" y="254"/>
                    </a:lnTo>
                    <a:lnTo>
                      <a:pt x="5" y="266"/>
                    </a:lnTo>
                    <a:lnTo>
                      <a:pt x="8" y="281"/>
                    </a:lnTo>
                    <a:lnTo>
                      <a:pt x="8" y="304"/>
                    </a:lnTo>
                    <a:lnTo>
                      <a:pt x="5" y="326"/>
                    </a:lnTo>
                    <a:lnTo>
                      <a:pt x="3" y="344"/>
                    </a:lnTo>
                    <a:lnTo>
                      <a:pt x="3" y="359"/>
                    </a:lnTo>
                    <a:lnTo>
                      <a:pt x="5" y="377"/>
                    </a:lnTo>
                    <a:lnTo>
                      <a:pt x="10" y="397"/>
                    </a:lnTo>
                    <a:lnTo>
                      <a:pt x="15" y="419"/>
                    </a:lnTo>
                    <a:lnTo>
                      <a:pt x="18" y="439"/>
                    </a:lnTo>
                    <a:lnTo>
                      <a:pt x="18" y="457"/>
                    </a:lnTo>
                    <a:lnTo>
                      <a:pt x="15" y="469"/>
                    </a:lnTo>
                    <a:lnTo>
                      <a:pt x="15" y="479"/>
                    </a:lnTo>
                    <a:lnTo>
                      <a:pt x="15" y="489"/>
                    </a:lnTo>
                    <a:lnTo>
                      <a:pt x="15" y="502"/>
                    </a:lnTo>
                    <a:lnTo>
                      <a:pt x="23" y="515"/>
                    </a:lnTo>
                    <a:lnTo>
                      <a:pt x="35" y="52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 name="Freeform 139"/>
              <p:cNvSpPr>
                <a:spLocks/>
              </p:cNvSpPr>
              <p:nvPr/>
            </p:nvSpPr>
            <p:spPr bwMode="auto">
              <a:xfrm>
                <a:off x="468" y="1275"/>
                <a:ext cx="36" cy="35"/>
              </a:xfrm>
              <a:custGeom>
                <a:avLst/>
                <a:gdLst>
                  <a:gd name="T0" fmla="*/ 9 w 62"/>
                  <a:gd name="T1" fmla="*/ 1 h 63"/>
                  <a:gd name="T2" fmla="*/ 6 w 62"/>
                  <a:gd name="T3" fmla="*/ 0 h 63"/>
                  <a:gd name="T4" fmla="*/ 4 w 62"/>
                  <a:gd name="T5" fmla="*/ 1 h 63"/>
                  <a:gd name="T6" fmla="*/ 2 w 62"/>
                  <a:gd name="T7" fmla="*/ 1 h 63"/>
                  <a:gd name="T8" fmla="*/ 1 w 62"/>
                  <a:gd name="T9" fmla="*/ 3 h 63"/>
                  <a:gd name="T10" fmla="*/ 0 w 62"/>
                  <a:gd name="T11" fmla="*/ 5 h 63"/>
                  <a:gd name="T12" fmla="*/ 1 w 62"/>
                  <a:gd name="T13" fmla="*/ 7 h 63"/>
                  <a:gd name="T14" fmla="*/ 1 w 62"/>
                  <a:gd name="T15" fmla="*/ 9 h 63"/>
                  <a:gd name="T16" fmla="*/ 3 w 62"/>
                  <a:gd name="T17" fmla="*/ 10 h 63"/>
                  <a:gd name="T18" fmla="*/ 6 w 62"/>
                  <a:gd name="T19" fmla="*/ 11 h 63"/>
                  <a:gd name="T20" fmla="*/ 8 w 62"/>
                  <a:gd name="T21" fmla="*/ 10 h 63"/>
                  <a:gd name="T22" fmla="*/ 10 w 62"/>
                  <a:gd name="T23" fmla="*/ 9 h 63"/>
                  <a:gd name="T24" fmla="*/ 12 w 62"/>
                  <a:gd name="T25" fmla="*/ 8 h 63"/>
                  <a:gd name="T26" fmla="*/ 12 w 62"/>
                  <a:gd name="T27" fmla="*/ 6 h 63"/>
                  <a:gd name="T28" fmla="*/ 12 w 62"/>
                  <a:gd name="T29" fmla="*/ 3 h 63"/>
                  <a:gd name="T30" fmla="*/ 11 w 62"/>
                  <a:gd name="T31" fmla="*/ 2 h 63"/>
                  <a:gd name="T32" fmla="*/ 9 w 62"/>
                  <a:gd name="T33" fmla="*/ 1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45" y="2"/>
                    </a:moveTo>
                    <a:lnTo>
                      <a:pt x="32" y="0"/>
                    </a:lnTo>
                    <a:lnTo>
                      <a:pt x="20" y="2"/>
                    </a:lnTo>
                    <a:lnTo>
                      <a:pt x="10" y="7"/>
                    </a:lnTo>
                    <a:lnTo>
                      <a:pt x="2" y="17"/>
                    </a:lnTo>
                    <a:lnTo>
                      <a:pt x="0" y="30"/>
                    </a:lnTo>
                    <a:lnTo>
                      <a:pt x="2" y="42"/>
                    </a:lnTo>
                    <a:lnTo>
                      <a:pt x="7" y="53"/>
                    </a:lnTo>
                    <a:lnTo>
                      <a:pt x="17" y="60"/>
                    </a:lnTo>
                    <a:lnTo>
                      <a:pt x="30" y="63"/>
                    </a:lnTo>
                    <a:lnTo>
                      <a:pt x="42" y="60"/>
                    </a:lnTo>
                    <a:lnTo>
                      <a:pt x="52" y="55"/>
                    </a:lnTo>
                    <a:lnTo>
                      <a:pt x="60" y="45"/>
                    </a:lnTo>
                    <a:lnTo>
                      <a:pt x="62" y="32"/>
                    </a:lnTo>
                    <a:lnTo>
                      <a:pt x="60" y="20"/>
                    </a:lnTo>
                    <a:lnTo>
                      <a:pt x="55" y="10"/>
                    </a:lnTo>
                    <a:lnTo>
                      <a:pt x="45" y="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1" name="Freeform 140"/>
              <p:cNvSpPr>
                <a:spLocks/>
              </p:cNvSpPr>
              <p:nvPr/>
            </p:nvSpPr>
            <p:spPr bwMode="auto">
              <a:xfrm>
                <a:off x="448" y="1019"/>
                <a:ext cx="149" cy="308"/>
              </a:xfrm>
              <a:custGeom>
                <a:avLst/>
                <a:gdLst>
                  <a:gd name="T0" fmla="*/ 12 w 251"/>
                  <a:gd name="T1" fmla="*/ 92 h 564"/>
                  <a:gd name="T2" fmla="*/ 20 w 251"/>
                  <a:gd name="T3" fmla="*/ 91 h 564"/>
                  <a:gd name="T4" fmla="*/ 23 w 251"/>
                  <a:gd name="T5" fmla="*/ 87 h 564"/>
                  <a:gd name="T6" fmla="*/ 30 w 251"/>
                  <a:gd name="T7" fmla="*/ 80 h 564"/>
                  <a:gd name="T8" fmla="*/ 35 w 251"/>
                  <a:gd name="T9" fmla="*/ 73 h 564"/>
                  <a:gd name="T10" fmla="*/ 41 w 251"/>
                  <a:gd name="T11" fmla="*/ 63 h 564"/>
                  <a:gd name="T12" fmla="*/ 45 w 251"/>
                  <a:gd name="T13" fmla="*/ 54 h 564"/>
                  <a:gd name="T14" fmla="*/ 47 w 251"/>
                  <a:gd name="T15" fmla="*/ 45 h 564"/>
                  <a:gd name="T16" fmla="*/ 52 w 251"/>
                  <a:gd name="T17" fmla="*/ 39 h 564"/>
                  <a:gd name="T18" fmla="*/ 52 w 251"/>
                  <a:gd name="T19" fmla="*/ 34 h 564"/>
                  <a:gd name="T20" fmla="*/ 50 w 251"/>
                  <a:gd name="T21" fmla="*/ 30 h 564"/>
                  <a:gd name="T22" fmla="*/ 52 w 251"/>
                  <a:gd name="T23" fmla="*/ 23 h 564"/>
                  <a:gd name="T24" fmla="*/ 49 w 251"/>
                  <a:gd name="T25" fmla="*/ 18 h 564"/>
                  <a:gd name="T26" fmla="*/ 46 w 251"/>
                  <a:gd name="T27" fmla="*/ 11 h 564"/>
                  <a:gd name="T28" fmla="*/ 39 w 251"/>
                  <a:gd name="T29" fmla="*/ 7 h 564"/>
                  <a:gd name="T30" fmla="*/ 34 w 251"/>
                  <a:gd name="T31" fmla="*/ 2 h 564"/>
                  <a:gd name="T32" fmla="*/ 27 w 251"/>
                  <a:gd name="T33" fmla="*/ 0 h 564"/>
                  <a:gd name="T34" fmla="*/ 23 w 251"/>
                  <a:gd name="T35" fmla="*/ 2 h 564"/>
                  <a:gd name="T36" fmla="*/ 23 w 251"/>
                  <a:gd name="T37" fmla="*/ 8 h 564"/>
                  <a:gd name="T38" fmla="*/ 26 w 251"/>
                  <a:gd name="T39" fmla="*/ 20 h 564"/>
                  <a:gd name="T40" fmla="*/ 25 w 251"/>
                  <a:gd name="T41" fmla="*/ 30 h 564"/>
                  <a:gd name="T42" fmla="*/ 20 w 251"/>
                  <a:gd name="T43" fmla="*/ 39 h 564"/>
                  <a:gd name="T44" fmla="*/ 17 w 251"/>
                  <a:gd name="T45" fmla="*/ 38 h 564"/>
                  <a:gd name="T46" fmla="*/ 15 w 251"/>
                  <a:gd name="T47" fmla="*/ 35 h 564"/>
                  <a:gd name="T48" fmla="*/ 14 w 251"/>
                  <a:gd name="T49" fmla="*/ 31 h 564"/>
                  <a:gd name="T50" fmla="*/ 10 w 251"/>
                  <a:gd name="T51" fmla="*/ 23 h 564"/>
                  <a:gd name="T52" fmla="*/ 4 w 251"/>
                  <a:gd name="T53" fmla="*/ 22 h 564"/>
                  <a:gd name="T54" fmla="*/ 3 w 251"/>
                  <a:gd name="T55" fmla="*/ 23 h 564"/>
                  <a:gd name="T56" fmla="*/ 1 w 251"/>
                  <a:gd name="T57" fmla="*/ 28 h 564"/>
                  <a:gd name="T58" fmla="*/ 0 w 251"/>
                  <a:gd name="T59" fmla="*/ 35 h 564"/>
                  <a:gd name="T60" fmla="*/ 0 w 251"/>
                  <a:gd name="T61" fmla="*/ 40 h 564"/>
                  <a:gd name="T62" fmla="*/ 1 w 251"/>
                  <a:gd name="T63" fmla="*/ 46 h 564"/>
                  <a:gd name="T64" fmla="*/ 1 w 251"/>
                  <a:gd name="T65" fmla="*/ 51 h 564"/>
                  <a:gd name="T66" fmla="*/ 0 w 251"/>
                  <a:gd name="T67" fmla="*/ 60 h 564"/>
                  <a:gd name="T68" fmla="*/ 1 w 251"/>
                  <a:gd name="T69" fmla="*/ 64 h 564"/>
                  <a:gd name="T70" fmla="*/ 1 w 251"/>
                  <a:gd name="T71" fmla="*/ 68 h 564"/>
                  <a:gd name="T72" fmla="*/ 4 w 251"/>
                  <a:gd name="T73" fmla="*/ 70 h 564"/>
                  <a:gd name="T74" fmla="*/ 4 w 251"/>
                  <a:gd name="T75" fmla="*/ 74 h 564"/>
                  <a:gd name="T76" fmla="*/ 2 w 251"/>
                  <a:gd name="T77" fmla="*/ 76 h 564"/>
                  <a:gd name="T78" fmla="*/ 1 w 251"/>
                  <a:gd name="T79" fmla="*/ 80 h 564"/>
                  <a:gd name="T80" fmla="*/ 1 w 251"/>
                  <a:gd name="T81" fmla="*/ 85 h 564"/>
                  <a:gd name="T82" fmla="*/ 5 w 251"/>
                  <a:gd name="T83" fmla="*/ 90 h 5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1"/>
                  <a:gd name="T127" fmla="*/ 0 h 564"/>
                  <a:gd name="T128" fmla="*/ 251 w 251"/>
                  <a:gd name="T129" fmla="*/ 564 h 56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1" h="564">
                    <a:moveTo>
                      <a:pt x="40" y="559"/>
                    </a:moveTo>
                    <a:lnTo>
                      <a:pt x="60" y="564"/>
                    </a:lnTo>
                    <a:lnTo>
                      <a:pt x="78" y="564"/>
                    </a:lnTo>
                    <a:lnTo>
                      <a:pt x="93" y="559"/>
                    </a:lnTo>
                    <a:lnTo>
                      <a:pt x="103" y="549"/>
                    </a:lnTo>
                    <a:lnTo>
                      <a:pt x="110" y="532"/>
                    </a:lnTo>
                    <a:lnTo>
                      <a:pt x="125" y="511"/>
                    </a:lnTo>
                    <a:lnTo>
                      <a:pt x="141" y="489"/>
                    </a:lnTo>
                    <a:lnTo>
                      <a:pt x="153" y="469"/>
                    </a:lnTo>
                    <a:lnTo>
                      <a:pt x="166" y="446"/>
                    </a:lnTo>
                    <a:lnTo>
                      <a:pt x="181" y="416"/>
                    </a:lnTo>
                    <a:lnTo>
                      <a:pt x="196" y="384"/>
                    </a:lnTo>
                    <a:lnTo>
                      <a:pt x="208" y="356"/>
                    </a:lnTo>
                    <a:lnTo>
                      <a:pt x="216" y="331"/>
                    </a:lnTo>
                    <a:lnTo>
                      <a:pt x="223" y="303"/>
                    </a:lnTo>
                    <a:lnTo>
                      <a:pt x="228" y="278"/>
                    </a:lnTo>
                    <a:lnTo>
                      <a:pt x="241" y="258"/>
                    </a:lnTo>
                    <a:lnTo>
                      <a:pt x="251" y="241"/>
                    </a:lnTo>
                    <a:lnTo>
                      <a:pt x="251" y="223"/>
                    </a:lnTo>
                    <a:lnTo>
                      <a:pt x="246" y="208"/>
                    </a:lnTo>
                    <a:lnTo>
                      <a:pt x="243" y="195"/>
                    </a:lnTo>
                    <a:lnTo>
                      <a:pt x="243" y="183"/>
                    </a:lnTo>
                    <a:lnTo>
                      <a:pt x="246" y="165"/>
                    </a:lnTo>
                    <a:lnTo>
                      <a:pt x="246" y="145"/>
                    </a:lnTo>
                    <a:lnTo>
                      <a:pt x="241" y="128"/>
                    </a:lnTo>
                    <a:lnTo>
                      <a:pt x="236" y="110"/>
                    </a:lnTo>
                    <a:lnTo>
                      <a:pt x="228" y="87"/>
                    </a:lnTo>
                    <a:lnTo>
                      <a:pt x="218" y="67"/>
                    </a:lnTo>
                    <a:lnTo>
                      <a:pt x="203" y="55"/>
                    </a:lnTo>
                    <a:lnTo>
                      <a:pt x="188" y="42"/>
                    </a:lnTo>
                    <a:lnTo>
                      <a:pt x="176" y="27"/>
                    </a:lnTo>
                    <a:lnTo>
                      <a:pt x="161" y="12"/>
                    </a:lnTo>
                    <a:lnTo>
                      <a:pt x="146" y="2"/>
                    </a:lnTo>
                    <a:lnTo>
                      <a:pt x="128" y="0"/>
                    </a:lnTo>
                    <a:lnTo>
                      <a:pt x="115" y="2"/>
                    </a:lnTo>
                    <a:lnTo>
                      <a:pt x="110" y="10"/>
                    </a:lnTo>
                    <a:lnTo>
                      <a:pt x="108" y="25"/>
                    </a:lnTo>
                    <a:lnTo>
                      <a:pt x="110" y="52"/>
                    </a:lnTo>
                    <a:lnTo>
                      <a:pt x="118" y="85"/>
                    </a:lnTo>
                    <a:lnTo>
                      <a:pt x="123" y="120"/>
                    </a:lnTo>
                    <a:lnTo>
                      <a:pt x="128" y="145"/>
                    </a:lnTo>
                    <a:lnTo>
                      <a:pt x="118" y="183"/>
                    </a:lnTo>
                    <a:lnTo>
                      <a:pt x="108" y="215"/>
                    </a:lnTo>
                    <a:lnTo>
                      <a:pt x="98" y="238"/>
                    </a:lnTo>
                    <a:lnTo>
                      <a:pt x="90" y="243"/>
                    </a:lnTo>
                    <a:lnTo>
                      <a:pt x="83" y="235"/>
                    </a:lnTo>
                    <a:lnTo>
                      <a:pt x="78" y="228"/>
                    </a:lnTo>
                    <a:lnTo>
                      <a:pt x="73" y="218"/>
                    </a:lnTo>
                    <a:lnTo>
                      <a:pt x="70" y="208"/>
                    </a:lnTo>
                    <a:lnTo>
                      <a:pt x="68" y="190"/>
                    </a:lnTo>
                    <a:lnTo>
                      <a:pt x="60" y="165"/>
                    </a:lnTo>
                    <a:lnTo>
                      <a:pt x="48" y="143"/>
                    </a:lnTo>
                    <a:lnTo>
                      <a:pt x="25" y="133"/>
                    </a:lnTo>
                    <a:lnTo>
                      <a:pt x="20" y="135"/>
                    </a:lnTo>
                    <a:lnTo>
                      <a:pt x="15" y="138"/>
                    </a:lnTo>
                    <a:lnTo>
                      <a:pt x="13" y="145"/>
                    </a:lnTo>
                    <a:lnTo>
                      <a:pt x="10" y="158"/>
                    </a:lnTo>
                    <a:lnTo>
                      <a:pt x="5" y="175"/>
                    </a:lnTo>
                    <a:lnTo>
                      <a:pt x="3" y="198"/>
                    </a:lnTo>
                    <a:lnTo>
                      <a:pt x="0" y="218"/>
                    </a:lnTo>
                    <a:lnTo>
                      <a:pt x="0" y="233"/>
                    </a:lnTo>
                    <a:lnTo>
                      <a:pt x="0" y="246"/>
                    </a:lnTo>
                    <a:lnTo>
                      <a:pt x="3" y="266"/>
                    </a:lnTo>
                    <a:lnTo>
                      <a:pt x="5" y="283"/>
                    </a:lnTo>
                    <a:lnTo>
                      <a:pt x="5" y="296"/>
                    </a:lnTo>
                    <a:lnTo>
                      <a:pt x="3" y="311"/>
                    </a:lnTo>
                    <a:lnTo>
                      <a:pt x="3" y="338"/>
                    </a:lnTo>
                    <a:lnTo>
                      <a:pt x="0" y="366"/>
                    </a:lnTo>
                    <a:lnTo>
                      <a:pt x="5" y="386"/>
                    </a:lnTo>
                    <a:lnTo>
                      <a:pt x="3" y="396"/>
                    </a:lnTo>
                    <a:lnTo>
                      <a:pt x="3" y="406"/>
                    </a:lnTo>
                    <a:lnTo>
                      <a:pt x="5" y="416"/>
                    </a:lnTo>
                    <a:lnTo>
                      <a:pt x="13" y="424"/>
                    </a:lnTo>
                    <a:lnTo>
                      <a:pt x="18" y="434"/>
                    </a:lnTo>
                    <a:lnTo>
                      <a:pt x="20" y="444"/>
                    </a:lnTo>
                    <a:lnTo>
                      <a:pt x="18" y="456"/>
                    </a:lnTo>
                    <a:lnTo>
                      <a:pt x="15" y="464"/>
                    </a:lnTo>
                    <a:lnTo>
                      <a:pt x="10" y="471"/>
                    </a:lnTo>
                    <a:lnTo>
                      <a:pt x="5" y="481"/>
                    </a:lnTo>
                    <a:lnTo>
                      <a:pt x="3" y="491"/>
                    </a:lnTo>
                    <a:lnTo>
                      <a:pt x="0" y="504"/>
                    </a:lnTo>
                    <a:lnTo>
                      <a:pt x="3" y="519"/>
                    </a:lnTo>
                    <a:lnTo>
                      <a:pt x="10" y="534"/>
                    </a:lnTo>
                    <a:lnTo>
                      <a:pt x="23" y="549"/>
                    </a:lnTo>
                    <a:lnTo>
                      <a:pt x="40" y="559"/>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 name="Freeform 141"/>
              <p:cNvSpPr>
                <a:spLocks/>
              </p:cNvSpPr>
              <p:nvPr/>
            </p:nvSpPr>
            <p:spPr bwMode="auto">
              <a:xfrm>
                <a:off x="468" y="1275"/>
                <a:ext cx="36" cy="35"/>
              </a:xfrm>
              <a:custGeom>
                <a:avLst/>
                <a:gdLst>
                  <a:gd name="T0" fmla="*/ 11 w 62"/>
                  <a:gd name="T1" fmla="*/ 9 h 63"/>
                  <a:gd name="T2" fmla="*/ 12 w 62"/>
                  <a:gd name="T3" fmla="*/ 7 h 63"/>
                  <a:gd name="T4" fmla="*/ 12 w 62"/>
                  <a:gd name="T5" fmla="*/ 5 h 63"/>
                  <a:gd name="T6" fmla="*/ 12 w 62"/>
                  <a:gd name="T7" fmla="*/ 3 h 63"/>
                  <a:gd name="T8" fmla="*/ 10 w 62"/>
                  <a:gd name="T9" fmla="*/ 1 h 63"/>
                  <a:gd name="T10" fmla="*/ 8 w 62"/>
                  <a:gd name="T11" fmla="*/ 0 h 63"/>
                  <a:gd name="T12" fmla="*/ 5 w 62"/>
                  <a:gd name="T13" fmla="*/ 0 h 63"/>
                  <a:gd name="T14" fmla="*/ 3 w 62"/>
                  <a:gd name="T15" fmla="*/ 1 h 63"/>
                  <a:gd name="T16" fmla="*/ 1 w 62"/>
                  <a:gd name="T17" fmla="*/ 2 h 63"/>
                  <a:gd name="T18" fmla="*/ 0 w 62"/>
                  <a:gd name="T19" fmla="*/ 3 h 63"/>
                  <a:gd name="T20" fmla="*/ 0 w 62"/>
                  <a:gd name="T21" fmla="*/ 6 h 63"/>
                  <a:gd name="T22" fmla="*/ 1 w 62"/>
                  <a:gd name="T23" fmla="*/ 8 h 63"/>
                  <a:gd name="T24" fmla="*/ 2 w 62"/>
                  <a:gd name="T25" fmla="*/ 9 h 63"/>
                  <a:gd name="T26" fmla="*/ 4 w 62"/>
                  <a:gd name="T27" fmla="*/ 11 h 63"/>
                  <a:gd name="T28" fmla="*/ 6 w 62"/>
                  <a:gd name="T29" fmla="*/ 11 h 63"/>
                  <a:gd name="T30" fmla="*/ 9 w 62"/>
                  <a:gd name="T31" fmla="*/ 10 h 63"/>
                  <a:gd name="T32" fmla="*/ 11 w 62"/>
                  <a:gd name="T33" fmla="*/ 9 h 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63"/>
                  <a:gd name="T53" fmla="*/ 62 w 62"/>
                  <a:gd name="T54" fmla="*/ 63 h 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63">
                    <a:moveTo>
                      <a:pt x="55" y="53"/>
                    </a:moveTo>
                    <a:lnTo>
                      <a:pt x="60" y="42"/>
                    </a:lnTo>
                    <a:lnTo>
                      <a:pt x="62" y="30"/>
                    </a:lnTo>
                    <a:lnTo>
                      <a:pt x="60" y="17"/>
                    </a:lnTo>
                    <a:lnTo>
                      <a:pt x="52" y="7"/>
                    </a:lnTo>
                    <a:lnTo>
                      <a:pt x="40" y="0"/>
                    </a:lnTo>
                    <a:lnTo>
                      <a:pt x="27" y="0"/>
                    </a:lnTo>
                    <a:lnTo>
                      <a:pt x="17" y="2"/>
                    </a:lnTo>
                    <a:lnTo>
                      <a:pt x="7" y="10"/>
                    </a:lnTo>
                    <a:lnTo>
                      <a:pt x="0" y="20"/>
                    </a:lnTo>
                    <a:lnTo>
                      <a:pt x="0" y="32"/>
                    </a:lnTo>
                    <a:lnTo>
                      <a:pt x="2" y="45"/>
                    </a:lnTo>
                    <a:lnTo>
                      <a:pt x="10" y="55"/>
                    </a:lnTo>
                    <a:lnTo>
                      <a:pt x="20" y="63"/>
                    </a:lnTo>
                    <a:lnTo>
                      <a:pt x="32" y="63"/>
                    </a:lnTo>
                    <a:lnTo>
                      <a:pt x="45" y="60"/>
                    </a:lnTo>
                    <a:lnTo>
                      <a:pt x="55" y="53"/>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3" name="Freeform 142"/>
              <p:cNvSpPr>
                <a:spLocks/>
              </p:cNvSpPr>
              <p:nvPr/>
            </p:nvSpPr>
            <p:spPr bwMode="auto">
              <a:xfrm>
                <a:off x="0" y="1067"/>
                <a:ext cx="519" cy="1401"/>
              </a:xfrm>
              <a:custGeom>
                <a:avLst/>
                <a:gdLst>
                  <a:gd name="T0" fmla="*/ 0 w 964"/>
                  <a:gd name="T1" fmla="*/ 34 h 2454"/>
                  <a:gd name="T2" fmla="*/ 6 w 964"/>
                  <a:gd name="T3" fmla="*/ 20 h 2454"/>
                  <a:gd name="T4" fmla="*/ 14 w 964"/>
                  <a:gd name="T5" fmla="*/ 17 h 2454"/>
                  <a:gd name="T6" fmla="*/ 17 w 964"/>
                  <a:gd name="T7" fmla="*/ 7 h 2454"/>
                  <a:gd name="T8" fmla="*/ 25 w 964"/>
                  <a:gd name="T9" fmla="*/ 0 h 2454"/>
                  <a:gd name="T10" fmla="*/ 34 w 964"/>
                  <a:gd name="T11" fmla="*/ 3 h 2454"/>
                  <a:gd name="T12" fmla="*/ 43 w 964"/>
                  <a:gd name="T13" fmla="*/ 10 h 2454"/>
                  <a:gd name="T14" fmla="*/ 60 w 964"/>
                  <a:gd name="T15" fmla="*/ 14 h 2454"/>
                  <a:gd name="T16" fmla="*/ 94 w 964"/>
                  <a:gd name="T17" fmla="*/ 34 h 2454"/>
                  <a:gd name="T18" fmla="*/ 108 w 964"/>
                  <a:gd name="T19" fmla="*/ 64 h 2454"/>
                  <a:gd name="T20" fmla="*/ 125 w 964"/>
                  <a:gd name="T21" fmla="*/ 112 h 2454"/>
                  <a:gd name="T22" fmla="*/ 128 w 964"/>
                  <a:gd name="T23" fmla="*/ 125 h 2454"/>
                  <a:gd name="T24" fmla="*/ 134 w 964"/>
                  <a:gd name="T25" fmla="*/ 135 h 2454"/>
                  <a:gd name="T26" fmla="*/ 142 w 964"/>
                  <a:gd name="T27" fmla="*/ 267 h 2454"/>
                  <a:gd name="T28" fmla="*/ 139 w 964"/>
                  <a:gd name="T29" fmla="*/ 288 h 2454"/>
                  <a:gd name="T30" fmla="*/ 134 w 964"/>
                  <a:gd name="T31" fmla="*/ 304 h 2454"/>
                  <a:gd name="T32" fmla="*/ 142 w 964"/>
                  <a:gd name="T33" fmla="*/ 355 h 2454"/>
                  <a:gd name="T34" fmla="*/ 150 w 964"/>
                  <a:gd name="T35" fmla="*/ 396 h 2454"/>
                  <a:gd name="T36" fmla="*/ 148 w 964"/>
                  <a:gd name="T37" fmla="*/ 416 h 2454"/>
                  <a:gd name="T38" fmla="*/ 150 w 964"/>
                  <a:gd name="T39" fmla="*/ 429 h 2454"/>
                  <a:gd name="T40" fmla="*/ 148 w 964"/>
                  <a:gd name="T41" fmla="*/ 457 h 2454"/>
                  <a:gd name="T42" fmla="*/ 105 w 964"/>
                  <a:gd name="T43" fmla="*/ 453 h 2454"/>
                  <a:gd name="T44" fmla="*/ 96 w 964"/>
                  <a:gd name="T45" fmla="*/ 446 h 2454"/>
                  <a:gd name="T46" fmla="*/ 74 w 964"/>
                  <a:gd name="T47" fmla="*/ 443 h 2454"/>
                  <a:gd name="T48" fmla="*/ 66 w 964"/>
                  <a:gd name="T49" fmla="*/ 416 h 2454"/>
                  <a:gd name="T50" fmla="*/ 57 w 964"/>
                  <a:gd name="T51" fmla="*/ 396 h 2454"/>
                  <a:gd name="T52" fmla="*/ 48 w 964"/>
                  <a:gd name="T53" fmla="*/ 376 h 2454"/>
                  <a:gd name="T54" fmla="*/ 48 w 964"/>
                  <a:gd name="T55" fmla="*/ 352 h 2454"/>
                  <a:gd name="T56" fmla="*/ 46 w 964"/>
                  <a:gd name="T57" fmla="*/ 341 h 2454"/>
                  <a:gd name="T58" fmla="*/ 40 w 964"/>
                  <a:gd name="T59" fmla="*/ 315 h 2454"/>
                  <a:gd name="T60" fmla="*/ 31 w 964"/>
                  <a:gd name="T61" fmla="*/ 284 h 2454"/>
                  <a:gd name="T62" fmla="*/ 31 w 964"/>
                  <a:gd name="T63" fmla="*/ 264 h 2454"/>
                  <a:gd name="T64" fmla="*/ 29 w 964"/>
                  <a:gd name="T65" fmla="*/ 223 h 2454"/>
                  <a:gd name="T66" fmla="*/ 6 w 964"/>
                  <a:gd name="T67" fmla="*/ 142 h 2454"/>
                  <a:gd name="T68" fmla="*/ 0 w 964"/>
                  <a:gd name="T69" fmla="*/ 34 h 24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64"/>
                  <a:gd name="T106" fmla="*/ 0 h 2454"/>
                  <a:gd name="T107" fmla="*/ 964 w 964"/>
                  <a:gd name="T108" fmla="*/ 2454 h 24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64" h="2454">
                    <a:moveTo>
                      <a:pt x="0" y="182"/>
                    </a:moveTo>
                    <a:cubicBezTo>
                      <a:pt x="12" y="158"/>
                      <a:pt x="18" y="128"/>
                      <a:pt x="37" y="109"/>
                    </a:cubicBezTo>
                    <a:cubicBezTo>
                      <a:pt x="50" y="96"/>
                      <a:pt x="78" y="105"/>
                      <a:pt x="91" y="91"/>
                    </a:cubicBezTo>
                    <a:cubicBezTo>
                      <a:pt x="105" y="77"/>
                      <a:pt x="97" y="51"/>
                      <a:pt x="109" y="36"/>
                    </a:cubicBezTo>
                    <a:cubicBezTo>
                      <a:pt x="123" y="19"/>
                      <a:pt x="146" y="12"/>
                      <a:pt x="164" y="0"/>
                    </a:cubicBezTo>
                    <a:cubicBezTo>
                      <a:pt x="182" y="6"/>
                      <a:pt x="202" y="9"/>
                      <a:pt x="219" y="18"/>
                    </a:cubicBezTo>
                    <a:cubicBezTo>
                      <a:pt x="238" y="28"/>
                      <a:pt x="252" y="48"/>
                      <a:pt x="273" y="55"/>
                    </a:cubicBezTo>
                    <a:cubicBezTo>
                      <a:pt x="308" y="67"/>
                      <a:pt x="346" y="67"/>
                      <a:pt x="382" y="73"/>
                    </a:cubicBezTo>
                    <a:cubicBezTo>
                      <a:pt x="439" y="128"/>
                      <a:pt x="525" y="157"/>
                      <a:pt x="600" y="182"/>
                    </a:cubicBezTo>
                    <a:cubicBezTo>
                      <a:pt x="637" y="236"/>
                      <a:pt x="655" y="290"/>
                      <a:pt x="691" y="345"/>
                    </a:cubicBezTo>
                    <a:cubicBezTo>
                      <a:pt x="720" y="433"/>
                      <a:pt x="749" y="522"/>
                      <a:pt x="800" y="600"/>
                    </a:cubicBezTo>
                    <a:cubicBezTo>
                      <a:pt x="806" y="624"/>
                      <a:pt x="808" y="650"/>
                      <a:pt x="818" y="673"/>
                    </a:cubicBezTo>
                    <a:cubicBezTo>
                      <a:pt x="827" y="693"/>
                      <a:pt x="853" y="705"/>
                      <a:pt x="855" y="727"/>
                    </a:cubicBezTo>
                    <a:cubicBezTo>
                      <a:pt x="912" y="1461"/>
                      <a:pt x="748" y="1195"/>
                      <a:pt x="909" y="1436"/>
                    </a:cubicBezTo>
                    <a:cubicBezTo>
                      <a:pt x="903" y="1472"/>
                      <a:pt x="901" y="1509"/>
                      <a:pt x="891" y="1545"/>
                    </a:cubicBezTo>
                    <a:cubicBezTo>
                      <a:pt x="882" y="1576"/>
                      <a:pt x="858" y="1604"/>
                      <a:pt x="855" y="1636"/>
                    </a:cubicBezTo>
                    <a:cubicBezTo>
                      <a:pt x="847" y="1728"/>
                      <a:pt x="894" y="1818"/>
                      <a:pt x="909" y="1909"/>
                    </a:cubicBezTo>
                    <a:cubicBezTo>
                      <a:pt x="943" y="2114"/>
                      <a:pt x="892" y="2020"/>
                      <a:pt x="964" y="2127"/>
                    </a:cubicBezTo>
                    <a:cubicBezTo>
                      <a:pt x="958" y="2163"/>
                      <a:pt x="946" y="2199"/>
                      <a:pt x="946" y="2236"/>
                    </a:cubicBezTo>
                    <a:cubicBezTo>
                      <a:pt x="946" y="2261"/>
                      <a:pt x="964" y="2284"/>
                      <a:pt x="964" y="2309"/>
                    </a:cubicBezTo>
                    <a:cubicBezTo>
                      <a:pt x="964" y="2358"/>
                      <a:pt x="952" y="2406"/>
                      <a:pt x="946" y="2454"/>
                    </a:cubicBezTo>
                    <a:cubicBezTo>
                      <a:pt x="855" y="2448"/>
                      <a:pt x="763" y="2451"/>
                      <a:pt x="673" y="2436"/>
                    </a:cubicBezTo>
                    <a:cubicBezTo>
                      <a:pt x="651" y="2432"/>
                      <a:pt x="639" y="2406"/>
                      <a:pt x="618" y="2400"/>
                    </a:cubicBezTo>
                    <a:cubicBezTo>
                      <a:pt x="571" y="2387"/>
                      <a:pt x="521" y="2388"/>
                      <a:pt x="473" y="2382"/>
                    </a:cubicBezTo>
                    <a:cubicBezTo>
                      <a:pt x="397" y="2330"/>
                      <a:pt x="388" y="2324"/>
                      <a:pt x="419" y="2236"/>
                    </a:cubicBezTo>
                    <a:cubicBezTo>
                      <a:pt x="369" y="2093"/>
                      <a:pt x="438" y="2277"/>
                      <a:pt x="364" y="2127"/>
                    </a:cubicBezTo>
                    <a:cubicBezTo>
                      <a:pt x="293" y="1984"/>
                      <a:pt x="410" y="2169"/>
                      <a:pt x="309" y="2018"/>
                    </a:cubicBezTo>
                    <a:cubicBezTo>
                      <a:pt x="266" y="1889"/>
                      <a:pt x="309" y="2050"/>
                      <a:pt x="309" y="1891"/>
                    </a:cubicBezTo>
                    <a:cubicBezTo>
                      <a:pt x="309" y="1872"/>
                      <a:pt x="296" y="1855"/>
                      <a:pt x="291" y="1836"/>
                    </a:cubicBezTo>
                    <a:cubicBezTo>
                      <a:pt x="278" y="1788"/>
                      <a:pt x="265" y="1740"/>
                      <a:pt x="255" y="1691"/>
                    </a:cubicBezTo>
                    <a:cubicBezTo>
                      <a:pt x="224" y="1537"/>
                      <a:pt x="271" y="1598"/>
                      <a:pt x="200" y="1527"/>
                    </a:cubicBezTo>
                    <a:cubicBezTo>
                      <a:pt x="152" y="1384"/>
                      <a:pt x="200" y="1563"/>
                      <a:pt x="200" y="1418"/>
                    </a:cubicBezTo>
                    <a:cubicBezTo>
                      <a:pt x="200" y="1345"/>
                      <a:pt x="196" y="1272"/>
                      <a:pt x="182" y="1200"/>
                    </a:cubicBezTo>
                    <a:cubicBezTo>
                      <a:pt x="158" y="1075"/>
                      <a:pt x="85" y="886"/>
                      <a:pt x="37" y="764"/>
                    </a:cubicBezTo>
                    <a:cubicBezTo>
                      <a:pt x="10" y="412"/>
                      <a:pt x="23" y="606"/>
                      <a:pt x="0" y="182"/>
                    </a:cubicBezTo>
                    <a:close/>
                  </a:path>
                </a:pathLst>
              </a:custGeom>
              <a:solidFill>
                <a:srgbClr val="9933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34" name="Freeform 143"/>
              <p:cNvSpPr>
                <a:spLocks/>
              </p:cNvSpPr>
              <p:nvPr/>
            </p:nvSpPr>
            <p:spPr bwMode="auto">
              <a:xfrm>
                <a:off x="116" y="1120"/>
                <a:ext cx="395" cy="525"/>
              </a:xfrm>
              <a:custGeom>
                <a:avLst/>
                <a:gdLst>
                  <a:gd name="T0" fmla="*/ 39 w 666"/>
                  <a:gd name="T1" fmla="*/ 149 h 964"/>
                  <a:gd name="T2" fmla="*/ 53 w 666"/>
                  <a:gd name="T3" fmla="*/ 139 h 964"/>
                  <a:gd name="T4" fmla="*/ 69 w 666"/>
                  <a:gd name="T5" fmla="*/ 127 h 964"/>
                  <a:gd name="T6" fmla="*/ 84 w 666"/>
                  <a:gd name="T7" fmla="*/ 115 h 964"/>
                  <a:gd name="T8" fmla="*/ 94 w 666"/>
                  <a:gd name="T9" fmla="*/ 107 h 964"/>
                  <a:gd name="T10" fmla="*/ 103 w 666"/>
                  <a:gd name="T11" fmla="*/ 97 h 964"/>
                  <a:gd name="T12" fmla="*/ 112 w 666"/>
                  <a:gd name="T13" fmla="*/ 89 h 964"/>
                  <a:gd name="T14" fmla="*/ 119 w 666"/>
                  <a:gd name="T15" fmla="*/ 82 h 964"/>
                  <a:gd name="T16" fmla="*/ 123 w 666"/>
                  <a:gd name="T17" fmla="*/ 77 h 964"/>
                  <a:gd name="T18" fmla="*/ 128 w 666"/>
                  <a:gd name="T19" fmla="*/ 69 h 964"/>
                  <a:gd name="T20" fmla="*/ 133 w 666"/>
                  <a:gd name="T21" fmla="*/ 62 h 964"/>
                  <a:gd name="T22" fmla="*/ 136 w 666"/>
                  <a:gd name="T23" fmla="*/ 55 h 964"/>
                  <a:gd name="T24" fmla="*/ 139 w 666"/>
                  <a:gd name="T25" fmla="*/ 50 h 964"/>
                  <a:gd name="T26" fmla="*/ 137 w 666"/>
                  <a:gd name="T27" fmla="*/ 45 h 964"/>
                  <a:gd name="T28" fmla="*/ 133 w 666"/>
                  <a:gd name="T29" fmla="*/ 42 h 964"/>
                  <a:gd name="T30" fmla="*/ 126 w 666"/>
                  <a:gd name="T31" fmla="*/ 44 h 964"/>
                  <a:gd name="T32" fmla="*/ 115 w 666"/>
                  <a:gd name="T33" fmla="*/ 53 h 964"/>
                  <a:gd name="T34" fmla="*/ 101 w 666"/>
                  <a:gd name="T35" fmla="*/ 63 h 964"/>
                  <a:gd name="T36" fmla="*/ 84 w 666"/>
                  <a:gd name="T37" fmla="*/ 73 h 964"/>
                  <a:gd name="T38" fmla="*/ 66 w 666"/>
                  <a:gd name="T39" fmla="*/ 83 h 964"/>
                  <a:gd name="T40" fmla="*/ 56 w 666"/>
                  <a:gd name="T41" fmla="*/ 74 h 964"/>
                  <a:gd name="T42" fmla="*/ 60 w 666"/>
                  <a:gd name="T43" fmla="*/ 50 h 964"/>
                  <a:gd name="T44" fmla="*/ 66 w 666"/>
                  <a:gd name="T45" fmla="*/ 28 h 964"/>
                  <a:gd name="T46" fmla="*/ 61 w 666"/>
                  <a:gd name="T47" fmla="*/ 12 h 964"/>
                  <a:gd name="T48" fmla="*/ 50 w 666"/>
                  <a:gd name="T49" fmla="*/ 4 h 964"/>
                  <a:gd name="T50" fmla="*/ 39 w 666"/>
                  <a:gd name="T51" fmla="*/ 1 h 964"/>
                  <a:gd name="T52" fmla="*/ 27 w 666"/>
                  <a:gd name="T53" fmla="*/ 1 h 964"/>
                  <a:gd name="T54" fmla="*/ 15 w 666"/>
                  <a:gd name="T55" fmla="*/ 5 h 964"/>
                  <a:gd name="T56" fmla="*/ 3 w 666"/>
                  <a:gd name="T57" fmla="*/ 19 h 964"/>
                  <a:gd name="T58" fmla="*/ 0 w 666"/>
                  <a:gd name="T59" fmla="*/ 40 h 964"/>
                  <a:gd name="T60" fmla="*/ 3 w 666"/>
                  <a:gd name="T61" fmla="*/ 53 h 964"/>
                  <a:gd name="T62" fmla="*/ 4 w 666"/>
                  <a:gd name="T63" fmla="*/ 61 h 964"/>
                  <a:gd name="T64" fmla="*/ 3 w 666"/>
                  <a:gd name="T65" fmla="*/ 71 h 964"/>
                  <a:gd name="T66" fmla="*/ 2 w 666"/>
                  <a:gd name="T67" fmla="*/ 93 h 964"/>
                  <a:gd name="T68" fmla="*/ 3 w 666"/>
                  <a:gd name="T69" fmla="*/ 109 h 964"/>
                  <a:gd name="T70" fmla="*/ 5 w 666"/>
                  <a:gd name="T71" fmla="*/ 126 h 964"/>
                  <a:gd name="T72" fmla="*/ 7 w 666"/>
                  <a:gd name="T73" fmla="*/ 138 h 964"/>
                  <a:gd name="T74" fmla="*/ 15 w 666"/>
                  <a:gd name="T75" fmla="*/ 152 h 964"/>
                  <a:gd name="T76" fmla="*/ 24 w 666"/>
                  <a:gd name="T77" fmla="*/ 155 h 964"/>
                  <a:gd name="T78" fmla="*/ 31 w 666"/>
                  <a:gd name="T79" fmla="*/ 154 h 9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66"/>
                  <a:gd name="T121" fmla="*/ 0 h 964"/>
                  <a:gd name="T122" fmla="*/ 666 w 666"/>
                  <a:gd name="T123" fmla="*/ 964 h 9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66" h="964">
                    <a:moveTo>
                      <a:pt x="168" y="936"/>
                    </a:moveTo>
                    <a:lnTo>
                      <a:pt x="188" y="921"/>
                    </a:lnTo>
                    <a:lnTo>
                      <a:pt x="218" y="896"/>
                    </a:lnTo>
                    <a:lnTo>
                      <a:pt x="253" y="863"/>
                    </a:lnTo>
                    <a:lnTo>
                      <a:pt x="293" y="826"/>
                    </a:lnTo>
                    <a:lnTo>
                      <a:pt x="331" y="788"/>
                    </a:lnTo>
                    <a:lnTo>
                      <a:pt x="368" y="751"/>
                    </a:lnTo>
                    <a:lnTo>
                      <a:pt x="403" y="715"/>
                    </a:lnTo>
                    <a:lnTo>
                      <a:pt x="428" y="688"/>
                    </a:lnTo>
                    <a:lnTo>
                      <a:pt x="451" y="663"/>
                    </a:lnTo>
                    <a:lnTo>
                      <a:pt x="474" y="635"/>
                    </a:lnTo>
                    <a:lnTo>
                      <a:pt x="496" y="605"/>
                    </a:lnTo>
                    <a:lnTo>
                      <a:pt x="516" y="577"/>
                    </a:lnTo>
                    <a:lnTo>
                      <a:pt x="536" y="550"/>
                    </a:lnTo>
                    <a:lnTo>
                      <a:pt x="554" y="527"/>
                    </a:lnTo>
                    <a:lnTo>
                      <a:pt x="569" y="505"/>
                    </a:lnTo>
                    <a:lnTo>
                      <a:pt x="581" y="490"/>
                    </a:lnTo>
                    <a:lnTo>
                      <a:pt x="591" y="475"/>
                    </a:lnTo>
                    <a:lnTo>
                      <a:pt x="601" y="452"/>
                    </a:lnTo>
                    <a:lnTo>
                      <a:pt x="614" y="429"/>
                    </a:lnTo>
                    <a:lnTo>
                      <a:pt x="626" y="404"/>
                    </a:lnTo>
                    <a:lnTo>
                      <a:pt x="636" y="382"/>
                    </a:lnTo>
                    <a:lnTo>
                      <a:pt x="646" y="359"/>
                    </a:lnTo>
                    <a:lnTo>
                      <a:pt x="654" y="342"/>
                    </a:lnTo>
                    <a:lnTo>
                      <a:pt x="661" y="329"/>
                    </a:lnTo>
                    <a:lnTo>
                      <a:pt x="666" y="311"/>
                    </a:lnTo>
                    <a:lnTo>
                      <a:pt x="666" y="296"/>
                    </a:lnTo>
                    <a:lnTo>
                      <a:pt x="656" y="281"/>
                    </a:lnTo>
                    <a:lnTo>
                      <a:pt x="646" y="271"/>
                    </a:lnTo>
                    <a:lnTo>
                      <a:pt x="636" y="264"/>
                    </a:lnTo>
                    <a:lnTo>
                      <a:pt x="624" y="264"/>
                    </a:lnTo>
                    <a:lnTo>
                      <a:pt x="604" y="274"/>
                    </a:lnTo>
                    <a:lnTo>
                      <a:pt x="574" y="304"/>
                    </a:lnTo>
                    <a:lnTo>
                      <a:pt x="551" y="326"/>
                    </a:lnTo>
                    <a:lnTo>
                      <a:pt x="521" y="357"/>
                    </a:lnTo>
                    <a:lnTo>
                      <a:pt x="486" y="387"/>
                    </a:lnTo>
                    <a:lnTo>
                      <a:pt x="443" y="419"/>
                    </a:lnTo>
                    <a:lnTo>
                      <a:pt x="401" y="452"/>
                    </a:lnTo>
                    <a:lnTo>
                      <a:pt x="358" y="482"/>
                    </a:lnTo>
                    <a:lnTo>
                      <a:pt x="316" y="512"/>
                    </a:lnTo>
                    <a:lnTo>
                      <a:pt x="276" y="535"/>
                    </a:lnTo>
                    <a:lnTo>
                      <a:pt x="266" y="454"/>
                    </a:lnTo>
                    <a:lnTo>
                      <a:pt x="271" y="382"/>
                    </a:lnTo>
                    <a:lnTo>
                      <a:pt x="286" y="311"/>
                    </a:lnTo>
                    <a:lnTo>
                      <a:pt x="306" y="241"/>
                    </a:lnTo>
                    <a:lnTo>
                      <a:pt x="316" y="176"/>
                    </a:lnTo>
                    <a:lnTo>
                      <a:pt x="311" y="118"/>
                    </a:lnTo>
                    <a:lnTo>
                      <a:pt x="291" y="73"/>
                    </a:lnTo>
                    <a:lnTo>
                      <a:pt x="268" y="45"/>
                    </a:lnTo>
                    <a:lnTo>
                      <a:pt x="243" y="25"/>
                    </a:lnTo>
                    <a:lnTo>
                      <a:pt x="215" y="13"/>
                    </a:lnTo>
                    <a:lnTo>
                      <a:pt x="188" y="3"/>
                    </a:lnTo>
                    <a:lnTo>
                      <a:pt x="158" y="0"/>
                    </a:lnTo>
                    <a:lnTo>
                      <a:pt x="130" y="5"/>
                    </a:lnTo>
                    <a:lnTo>
                      <a:pt x="100" y="15"/>
                    </a:lnTo>
                    <a:lnTo>
                      <a:pt x="73" y="35"/>
                    </a:lnTo>
                    <a:lnTo>
                      <a:pt x="48" y="61"/>
                    </a:lnTo>
                    <a:lnTo>
                      <a:pt x="15" y="116"/>
                    </a:lnTo>
                    <a:lnTo>
                      <a:pt x="2" y="181"/>
                    </a:lnTo>
                    <a:lnTo>
                      <a:pt x="0" y="246"/>
                    </a:lnTo>
                    <a:lnTo>
                      <a:pt x="7" y="296"/>
                    </a:lnTo>
                    <a:lnTo>
                      <a:pt x="15" y="329"/>
                    </a:lnTo>
                    <a:lnTo>
                      <a:pt x="20" y="357"/>
                    </a:lnTo>
                    <a:lnTo>
                      <a:pt x="20" y="379"/>
                    </a:lnTo>
                    <a:lnTo>
                      <a:pt x="17" y="399"/>
                    </a:lnTo>
                    <a:lnTo>
                      <a:pt x="15" y="439"/>
                    </a:lnTo>
                    <a:lnTo>
                      <a:pt x="12" y="505"/>
                    </a:lnTo>
                    <a:lnTo>
                      <a:pt x="12" y="575"/>
                    </a:lnTo>
                    <a:lnTo>
                      <a:pt x="12" y="628"/>
                    </a:lnTo>
                    <a:lnTo>
                      <a:pt x="15" y="673"/>
                    </a:lnTo>
                    <a:lnTo>
                      <a:pt x="20" y="728"/>
                    </a:lnTo>
                    <a:lnTo>
                      <a:pt x="25" y="781"/>
                    </a:lnTo>
                    <a:lnTo>
                      <a:pt x="28" y="821"/>
                    </a:lnTo>
                    <a:lnTo>
                      <a:pt x="35" y="856"/>
                    </a:lnTo>
                    <a:lnTo>
                      <a:pt x="53" y="904"/>
                    </a:lnTo>
                    <a:lnTo>
                      <a:pt x="75" y="946"/>
                    </a:lnTo>
                    <a:lnTo>
                      <a:pt x="95" y="964"/>
                    </a:lnTo>
                    <a:lnTo>
                      <a:pt x="113" y="961"/>
                    </a:lnTo>
                    <a:lnTo>
                      <a:pt x="133" y="956"/>
                    </a:lnTo>
                    <a:lnTo>
                      <a:pt x="150" y="949"/>
                    </a:lnTo>
                    <a:lnTo>
                      <a:pt x="168" y="936"/>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 name="AutoShape 144"/>
              <p:cNvSpPr>
                <a:spLocks noChangeArrowheads="1"/>
              </p:cNvSpPr>
              <p:nvPr/>
            </p:nvSpPr>
            <p:spPr bwMode="auto">
              <a:xfrm rot="1180677" flipV="1">
                <a:off x="67" y="1067"/>
                <a:ext cx="310" cy="10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29 w 21600"/>
                  <a:gd name="T13" fmla="*/ 4569 h 21600"/>
                  <a:gd name="T14" fmla="*/ 17071 w 21600"/>
                  <a:gd name="T15" fmla="*/ 17031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36" name="Freeform 145"/>
              <p:cNvSpPr>
                <a:spLocks/>
              </p:cNvSpPr>
              <p:nvPr/>
            </p:nvSpPr>
            <p:spPr bwMode="auto">
              <a:xfrm>
                <a:off x="115" y="1116"/>
                <a:ext cx="194" cy="296"/>
              </a:xfrm>
              <a:custGeom>
                <a:avLst/>
                <a:gdLst>
                  <a:gd name="T0" fmla="*/ 57 w 331"/>
                  <a:gd name="T1" fmla="*/ 85 h 544"/>
                  <a:gd name="T2" fmla="*/ 49 w 331"/>
                  <a:gd name="T3" fmla="*/ 84 h 544"/>
                  <a:gd name="T4" fmla="*/ 41 w 331"/>
                  <a:gd name="T5" fmla="*/ 83 h 544"/>
                  <a:gd name="T6" fmla="*/ 33 w 331"/>
                  <a:gd name="T7" fmla="*/ 83 h 544"/>
                  <a:gd name="T8" fmla="*/ 25 w 331"/>
                  <a:gd name="T9" fmla="*/ 83 h 544"/>
                  <a:gd name="T10" fmla="*/ 17 w 331"/>
                  <a:gd name="T11" fmla="*/ 83 h 544"/>
                  <a:gd name="T12" fmla="*/ 11 w 331"/>
                  <a:gd name="T13" fmla="*/ 84 h 544"/>
                  <a:gd name="T14" fmla="*/ 5 w 331"/>
                  <a:gd name="T15" fmla="*/ 85 h 544"/>
                  <a:gd name="T16" fmla="*/ 2 w 331"/>
                  <a:gd name="T17" fmla="*/ 88 h 544"/>
                  <a:gd name="T18" fmla="*/ 1 w 331"/>
                  <a:gd name="T19" fmla="*/ 72 h 544"/>
                  <a:gd name="T20" fmla="*/ 0 w 331"/>
                  <a:gd name="T21" fmla="*/ 57 h 544"/>
                  <a:gd name="T22" fmla="*/ 0 w 331"/>
                  <a:gd name="T23" fmla="*/ 43 h 544"/>
                  <a:gd name="T24" fmla="*/ 0 w 331"/>
                  <a:gd name="T25" fmla="*/ 33 h 544"/>
                  <a:gd name="T26" fmla="*/ 1 w 331"/>
                  <a:gd name="T27" fmla="*/ 26 h 544"/>
                  <a:gd name="T28" fmla="*/ 2 w 331"/>
                  <a:gd name="T29" fmla="*/ 19 h 544"/>
                  <a:gd name="T30" fmla="*/ 5 w 331"/>
                  <a:gd name="T31" fmla="*/ 14 h 544"/>
                  <a:gd name="T32" fmla="*/ 9 w 331"/>
                  <a:gd name="T33" fmla="*/ 9 h 544"/>
                  <a:gd name="T34" fmla="*/ 13 w 331"/>
                  <a:gd name="T35" fmla="*/ 5 h 544"/>
                  <a:gd name="T36" fmla="*/ 19 w 331"/>
                  <a:gd name="T37" fmla="*/ 2 h 544"/>
                  <a:gd name="T38" fmla="*/ 26 w 331"/>
                  <a:gd name="T39" fmla="*/ 1 h 544"/>
                  <a:gd name="T40" fmla="*/ 35 w 331"/>
                  <a:gd name="T41" fmla="*/ 0 h 544"/>
                  <a:gd name="T42" fmla="*/ 42 w 331"/>
                  <a:gd name="T43" fmla="*/ 1 h 544"/>
                  <a:gd name="T44" fmla="*/ 49 w 331"/>
                  <a:gd name="T45" fmla="*/ 3 h 544"/>
                  <a:gd name="T46" fmla="*/ 55 w 331"/>
                  <a:gd name="T47" fmla="*/ 5 h 544"/>
                  <a:gd name="T48" fmla="*/ 59 w 331"/>
                  <a:gd name="T49" fmla="*/ 10 h 544"/>
                  <a:gd name="T50" fmla="*/ 63 w 331"/>
                  <a:gd name="T51" fmla="*/ 14 h 544"/>
                  <a:gd name="T52" fmla="*/ 65 w 331"/>
                  <a:gd name="T53" fmla="*/ 19 h 544"/>
                  <a:gd name="T54" fmla="*/ 66 w 331"/>
                  <a:gd name="T55" fmla="*/ 24 h 544"/>
                  <a:gd name="T56" fmla="*/ 67 w 331"/>
                  <a:gd name="T57" fmla="*/ 29 h 544"/>
                  <a:gd name="T58" fmla="*/ 66 w 331"/>
                  <a:gd name="T59" fmla="*/ 35 h 544"/>
                  <a:gd name="T60" fmla="*/ 64 w 331"/>
                  <a:gd name="T61" fmla="*/ 45 h 544"/>
                  <a:gd name="T62" fmla="*/ 62 w 331"/>
                  <a:gd name="T63" fmla="*/ 55 h 544"/>
                  <a:gd name="T64" fmla="*/ 60 w 331"/>
                  <a:gd name="T65" fmla="*/ 62 h 544"/>
                  <a:gd name="T66" fmla="*/ 59 w 331"/>
                  <a:gd name="T67" fmla="*/ 66 h 544"/>
                  <a:gd name="T68" fmla="*/ 57 w 331"/>
                  <a:gd name="T69" fmla="*/ 73 h 544"/>
                  <a:gd name="T70" fmla="*/ 57 w 331"/>
                  <a:gd name="T71" fmla="*/ 81 h 544"/>
                  <a:gd name="T72" fmla="*/ 57 w 331"/>
                  <a:gd name="T73" fmla="*/ 85 h 5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1"/>
                  <a:gd name="T112" fmla="*/ 0 h 544"/>
                  <a:gd name="T113" fmla="*/ 331 w 331"/>
                  <a:gd name="T114" fmla="*/ 544 h 5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1" h="544">
                    <a:moveTo>
                      <a:pt x="283" y="532"/>
                    </a:moveTo>
                    <a:lnTo>
                      <a:pt x="245" y="524"/>
                    </a:lnTo>
                    <a:lnTo>
                      <a:pt x="203" y="519"/>
                    </a:lnTo>
                    <a:lnTo>
                      <a:pt x="163" y="517"/>
                    </a:lnTo>
                    <a:lnTo>
                      <a:pt x="123" y="517"/>
                    </a:lnTo>
                    <a:lnTo>
                      <a:pt x="85" y="519"/>
                    </a:lnTo>
                    <a:lnTo>
                      <a:pt x="53" y="524"/>
                    </a:lnTo>
                    <a:lnTo>
                      <a:pt x="28" y="532"/>
                    </a:lnTo>
                    <a:lnTo>
                      <a:pt x="10" y="544"/>
                    </a:lnTo>
                    <a:lnTo>
                      <a:pt x="2" y="451"/>
                    </a:lnTo>
                    <a:lnTo>
                      <a:pt x="0" y="354"/>
                    </a:lnTo>
                    <a:lnTo>
                      <a:pt x="0" y="266"/>
                    </a:lnTo>
                    <a:lnTo>
                      <a:pt x="0" y="206"/>
                    </a:lnTo>
                    <a:lnTo>
                      <a:pt x="5" y="160"/>
                    </a:lnTo>
                    <a:lnTo>
                      <a:pt x="12" y="120"/>
                    </a:lnTo>
                    <a:lnTo>
                      <a:pt x="28" y="85"/>
                    </a:lnTo>
                    <a:lnTo>
                      <a:pt x="45" y="55"/>
                    </a:lnTo>
                    <a:lnTo>
                      <a:pt x="68" y="30"/>
                    </a:lnTo>
                    <a:lnTo>
                      <a:pt x="98" y="15"/>
                    </a:lnTo>
                    <a:lnTo>
                      <a:pt x="130" y="2"/>
                    </a:lnTo>
                    <a:lnTo>
                      <a:pt x="170" y="0"/>
                    </a:lnTo>
                    <a:lnTo>
                      <a:pt x="210" y="5"/>
                    </a:lnTo>
                    <a:lnTo>
                      <a:pt x="245" y="17"/>
                    </a:lnTo>
                    <a:lnTo>
                      <a:pt x="273" y="35"/>
                    </a:lnTo>
                    <a:lnTo>
                      <a:pt x="296" y="60"/>
                    </a:lnTo>
                    <a:lnTo>
                      <a:pt x="311" y="88"/>
                    </a:lnTo>
                    <a:lnTo>
                      <a:pt x="323" y="118"/>
                    </a:lnTo>
                    <a:lnTo>
                      <a:pt x="328" y="150"/>
                    </a:lnTo>
                    <a:lnTo>
                      <a:pt x="331" y="180"/>
                    </a:lnTo>
                    <a:lnTo>
                      <a:pt x="328" y="218"/>
                    </a:lnTo>
                    <a:lnTo>
                      <a:pt x="318" y="278"/>
                    </a:lnTo>
                    <a:lnTo>
                      <a:pt x="308" y="344"/>
                    </a:lnTo>
                    <a:lnTo>
                      <a:pt x="298" y="384"/>
                    </a:lnTo>
                    <a:lnTo>
                      <a:pt x="291" y="414"/>
                    </a:lnTo>
                    <a:lnTo>
                      <a:pt x="286" y="456"/>
                    </a:lnTo>
                    <a:lnTo>
                      <a:pt x="283" y="502"/>
                    </a:lnTo>
                    <a:lnTo>
                      <a:pt x="283" y="5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7" name="Rectangle 146"/>
              <p:cNvSpPr>
                <a:spLocks noChangeArrowheads="1"/>
              </p:cNvSpPr>
              <p:nvPr/>
            </p:nvSpPr>
            <p:spPr bwMode="auto">
              <a:xfrm rot="4619691">
                <a:off x="287" y="1172"/>
                <a:ext cx="78" cy="31"/>
              </a:xfrm>
              <a:prstGeom prst="rect">
                <a:avLst/>
              </a:prstGeom>
              <a:solidFill>
                <a:srgbClr val="FFFFFF"/>
              </a:solidFill>
              <a:ln w="9525">
                <a:solidFill>
                  <a:srgbClr val="FF0000"/>
                </a:solidFill>
                <a:miter lim="800000"/>
                <a:headEnd/>
                <a:tailEnd/>
              </a:ln>
            </p:spPr>
            <p:txBody>
              <a:bodyPr wrap="none" anchor="ctr"/>
              <a:lstStyle/>
              <a:p>
                <a:endParaRPr lang="en-US"/>
              </a:p>
            </p:txBody>
          </p:sp>
          <p:sp>
            <p:nvSpPr>
              <p:cNvPr id="138" name="Freeform 147"/>
              <p:cNvSpPr>
                <a:spLocks/>
              </p:cNvSpPr>
              <p:nvPr/>
            </p:nvSpPr>
            <p:spPr bwMode="auto">
              <a:xfrm>
                <a:off x="340" y="1253"/>
                <a:ext cx="181" cy="213"/>
              </a:xfrm>
              <a:custGeom>
                <a:avLst/>
                <a:gdLst>
                  <a:gd name="T0" fmla="*/ 0 w 308"/>
                  <a:gd name="T1" fmla="*/ 36 h 391"/>
                  <a:gd name="T2" fmla="*/ 0 w 308"/>
                  <a:gd name="T3" fmla="*/ 36 h 391"/>
                  <a:gd name="T4" fmla="*/ 0 w 308"/>
                  <a:gd name="T5" fmla="*/ 35 h 391"/>
                  <a:gd name="T6" fmla="*/ 0 w 308"/>
                  <a:gd name="T7" fmla="*/ 35 h 391"/>
                  <a:gd name="T8" fmla="*/ 1 w 308"/>
                  <a:gd name="T9" fmla="*/ 35 h 391"/>
                  <a:gd name="T10" fmla="*/ 2 w 308"/>
                  <a:gd name="T11" fmla="*/ 34 h 391"/>
                  <a:gd name="T12" fmla="*/ 6 w 308"/>
                  <a:gd name="T13" fmla="*/ 31 h 391"/>
                  <a:gd name="T14" fmla="*/ 11 w 308"/>
                  <a:gd name="T15" fmla="*/ 27 h 391"/>
                  <a:gd name="T16" fmla="*/ 18 w 308"/>
                  <a:gd name="T17" fmla="*/ 22 h 391"/>
                  <a:gd name="T18" fmla="*/ 24 w 308"/>
                  <a:gd name="T19" fmla="*/ 19 h 391"/>
                  <a:gd name="T20" fmla="*/ 30 w 308"/>
                  <a:gd name="T21" fmla="*/ 14 h 391"/>
                  <a:gd name="T22" fmla="*/ 34 w 308"/>
                  <a:gd name="T23" fmla="*/ 11 h 391"/>
                  <a:gd name="T24" fmla="*/ 36 w 308"/>
                  <a:gd name="T25" fmla="*/ 9 h 391"/>
                  <a:gd name="T26" fmla="*/ 38 w 308"/>
                  <a:gd name="T27" fmla="*/ 8 h 391"/>
                  <a:gd name="T28" fmla="*/ 40 w 308"/>
                  <a:gd name="T29" fmla="*/ 7 h 391"/>
                  <a:gd name="T30" fmla="*/ 42 w 308"/>
                  <a:gd name="T31" fmla="*/ 5 h 391"/>
                  <a:gd name="T32" fmla="*/ 45 w 308"/>
                  <a:gd name="T33" fmla="*/ 3 h 391"/>
                  <a:gd name="T34" fmla="*/ 48 w 308"/>
                  <a:gd name="T35" fmla="*/ 2 h 391"/>
                  <a:gd name="T36" fmla="*/ 50 w 308"/>
                  <a:gd name="T37" fmla="*/ 1 h 391"/>
                  <a:gd name="T38" fmla="*/ 52 w 308"/>
                  <a:gd name="T39" fmla="*/ 0 h 391"/>
                  <a:gd name="T40" fmla="*/ 53 w 308"/>
                  <a:gd name="T41" fmla="*/ 1 h 391"/>
                  <a:gd name="T42" fmla="*/ 56 w 308"/>
                  <a:gd name="T43" fmla="*/ 2 h 391"/>
                  <a:gd name="T44" fmla="*/ 60 w 308"/>
                  <a:gd name="T45" fmla="*/ 5 h 391"/>
                  <a:gd name="T46" fmla="*/ 62 w 308"/>
                  <a:gd name="T47" fmla="*/ 8 h 391"/>
                  <a:gd name="T48" fmla="*/ 62 w 308"/>
                  <a:gd name="T49" fmla="*/ 12 h 391"/>
                  <a:gd name="T50" fmla="*/ 61 w 308"/>
                  <a:gd name="T51" fmla="*/ 16 h 391"/>
                  <a:gd name="T52" fmla="*/ 61 w 308"/>
                  <a:gd name="T53" fmla="*/ 19 h 391"/>
                  <a:gd name="T54" fmla="*/ 59 w 308"/>
                  <a:gd name="T55" fmla="*/ 20 h 391"/>
                  <a:gd name="T56" fmla="*/ 58 w 308"/>
                  <a:gd name="T57" fmla="*/ 22 h 391"/>
                  <a:gd name="T58" fmla="*/ 56 w 308"/>
                  <a:gd name="T59" fmla="*/ 26 h 391"/>
                  <a:gd name="T60" fmla="*/ 52 w 308"/>
                  <a:gd name="T61" fmla="*/ 32 h 391"/>
                  <a:gd name="T62" fmla="*/ 49 w 308"/>
                  <a:gd name="T63" fmla="*/ 37 h 391"/>
                  <a:gd name="T64" fmla="*/ 48 w 308"/>
                  <a:gd name="T65" fmla="*/ 40 h 391"/>
                  <a:gd name="T66" fmla="*/ 46 w 308"/>
                  <a:gd name="T67" fmla="*/ 41 h 391"/>
                  <a:gd name="T68" fmla="*/ 46 w 308"/>
                  <a:gd name="T69" fmla="*/ 44 h 391"/>
                  <a:gd name="T70" fmla="*/ 44 w 308"/>
                  <a:gd name="T71" fmla="*/ 47 h 391"/>
                  <a:gd name="T72" fmla="*/ 42 w 308"/>
                  <a:gd name="T73" fmla="*/ 49 h 391"/>
                  <a:gd name="T74" fmla="*/ 42 w 308"/>
                  <a:gd name="T75" fmla="*/ 50 h 391"/>
                  <a:gd name="T76" fmla="*/ 40 w 308"/>
                  <a:gd name="T77" fmla="*/ 52 h 391"/>
                  <a:gd name="T78" fmla="*/ 38 w 308"/>
                  <a:gd name="T79" fmla="*/ 54 h 391"/>
                  <a:gd name="T80" fmla="*/ 36 w 308"/>
                  <a:gd name="T81" fmla="*/ 56 h 391"/>
                  <a:gd name="T82" fmla="*/ 33 w 308"/>
                  <a:gd name="T83" fmla="*/ 58 h 391"/>
                  <a:gd name="T84" fmla="*/ 31 w 308"/>
                  <a:gd name="T85" fmla="*/ 60 h 391"/>
                  <a:gd name="T86" fmla="*/ 28 w 308"/>
                  <a:gd name="T87" fmla="*/ 62 h 391"/>
                  <a:gd name="T88" fmla="*/ 26 w 308"/>
                  <a:gd name="T89" fmla="*/ 63 h 391"/>
                  <a:gd name="T90" fmla="*/ 25 w 308"/>
                  <a:gd name="T91" fmla="*/ 63 h 391"/>
                  <a:gd name="T92" fmla="*/ 23 w 308"/>
                  <a:gd name="T93" fmla="*/ 63 h 391"/>
                  <a:gd name="T94" fmla="*/ 22 w 308"/>
                  <a:gd name="T95" fmla="*/ 63 h 391"/>
                  <a:gd name="T96" fmla="*/ 21 w 308"/>
                  <a:gd name="T97" fmla="*/ 62 h 391"/>
                  <a:gd name="T98" fmla="*/ 21 w 308"/>
                  <a:gd name="T99" fmla="*/ 59 h 391"/>
                  <a:gd name="T100" fmla="*/ 21 w 308"/>
                  <a:gd name="T101" fmla="*/ 57 h 391"/>
                  <a:gd name="T102" fmla="*/ 21 w 308"/>
                  <a:gd name="T103" fmla="*/ 52 h 391"/>
                  <a:gd name="T104" fmla="*/ 18 w 308"/>
                  <a:gd name="T105" fmla="*/ 48 h 391"/>
                  <a:gd name="T106" fmla="*/ 15 w 308"/>
                  <a:gd name="T107" fmla="*/ 44 h 391"/>
                  <a:gd name="T108" fmla="*/ 11 w 308"/>
                  <a:gd name="T109" fmla="*/ 41 h 391"/>
                  <a:gd name="T110" fmla="*/ 6 w 308"/>
                  <a:gd name="T111" fmla="*/ 38 h 391"/>
                  <a:gd name="T112" fmla="*/ 0 w 308"/>
                  <a:gd name="T113" fmla="*/ 36 h 3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8"/>
                  <a:gd name="T172" fmla="*/ 0 h 391"/>
                  <a:gd name="T173" fmla="*/ 308 w 308"/>
                  <a:gd name="T174" fmla="*/ 391 h 39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8" h="391">
                    <a:moveTo>
                      <a:pt x="0" y="226"/>
                    </a:moveTo>
                    <a:lnTo>
                      <a:pt x="0" y="226"/>
                    </a:lnTo>
                    <a:lnTo>
                      <a:pt x="0" y="221"/>
                    </a:lnTo>
                    <a:lnTo>
                      <a:pt x="0" y="218"/>
                    </a:lnTo>
                    <a:lnTo>
                      <a:pt x="2" y="215"/>
                    </a:lnTo>
                    <a:lnTo>
                      <a:pt x="10" y="208"/>
                    </a:lnTo>
                    <a:lnTo>
                      <a:pt x="30" y="193"/>
                    </a:lnTo>
                    <a:lnTo>
                      <a:pt x="57" y="168"/>
                    </a:lnTo>
                    <a:lnTo>
                      <a:pt x="87" y="140"/>
                    </a:lnTo>
                    <a:lnTo>
                      <a:pt x="118" y="113"/>
                    </a:lnTo>
                    <a:lnTo>
                      <a:pt x="148" y="88"/>
                    </a:lnTo>
                    <a:lnTo>
                      <a:pt x="168" y="67"/>
                    </a:lnTo>
                    <a:lnTo>
                      <a:pt x="180" y="57"/>
                    </a:lnTo>
                    <a:lnTo>
                      <a:pt x="188" y="50"/>
                    </a:lnTo>
                    <a:lnTo>
                      <a:pt x="198" y="40"/>
                    </a:lnTo>
                    <a:lnTo>
                      <a:pt x="208" y="30"/>
                    </a:lnTo>
                    <a:lnTo>
                      <a:pt x="220" y="17"/>
                    </a:lnTo>
                    <a:lnTo>
                      <a:pt x="233" y="10"/>
                    </a:lnTo>
                    <a:lnTo>
                      <a:pt x="245" y="2"/>
                    </a:lnTo>
                    <a:lnTo>
                      <a:pt x="255" y="0"/>
                    </a:lnTo>
                    <a:lnTo>
                      <a:pt x="263" y="2"/>
                    </a:lnTo>
                    <a:lnTo>
                      <a:pt x="278" y="15"/>
                    </a:lnTo>
                    <a:lnTo>
                      <a:pt x="295" y="30"/>
                    </a:lnTo>
                    <a:lnTo>
                      <a:pt x="308" y="52"/>
                    </a:lnTo>
                    <a:lnTo>
                      <a:pt x="308" y="75"/>
                    </a:lnTo>
                    <a:lnTo>
                      <a:pt x="300" y="98"/>
                    </a:lnTo>
                    <a:lnTo>
                      <a:pt x="298" y="113"/>
                    </a:lnTo>
                    <a:lnTo>
                      <a:pt x="293" y="125"/>
                    </a:lnTo>
                    <a:lnTo>
                      <a:pt x="285" y="138"/>
                    </a:lnTo>
                    <a:lnTo>
                      <a:pt x="275" y="163"/>
                    </a:lnTo>
                    <a:lnTo>
                      <a:pt x="258" y="195"/>
                    </a:lnTo>
                    <a:lnTo>
                      <a:pt x="240" y="228"/>
                    </a:lnTo>
                    <a:lnTo>
                      <a:pt x="233" y="246"/>
                    </a:lnTo>
                    <a:lnTo>
                      <a:pt x="230" y="256"/>
                    </a:lnTo>
                    <a:lnTo>
                      <a:pt x="225" y="273"/>
                    </a:lnTo>
                    <a:lnTo>
                      <a:pt x="218" y="288"/>
                    </a:lnTo>
                    <a:lnTo>
                      <a:pt x="210" y="303"/>
                    </a:lnTo>
                    <a:lnTo>
                      <a:pt x="205" y="311"/>
                    </a:lnTo>
                    <a:lnTo>
                      <a:pt x="198" y="321"/>
                    </a:lnTo>
                    <a:lnTo>
                      <a:pt x="188" y="333"/>
                    </a:lnTo>
                    <a:lnTo>
                      <a:pt x="175" y="346"/>
                    </a:lnTo>
                    <a:lnTo>
                      <a:pt x="163" y="361"/>
                    </a:lnTo>
                    <a:lnTo>
                      <a:pt x="150" y="374"/>
                    </a:lnTo>
                    <a:lnTo>
                      <a:pt x="138" y="384"/>
                    </a:lnTo>
                    <a:lnTo>
                      <a:pt x="128" y="391"/>
                    </a:lnTo>
                    <a:lnTo>
                      <a:pt x="120" y="391"/>
                    </a:lnTo>
                    <a:lnTo>
                      <a:pt x="113" y="391"/>
                    </a:lnTo>
                    <a:lnTo>
                      <a:pt x="108" y="389"/>
                    </a:lnTo>
                    <a:lnTo>
                      <a:pt x="103" y="384"/>
                    </a:lnTo>
                    <a:lnTo>
                      <a:pt x="105" y="369"/>
                    </a:lnTo>
                    <a:lnTo>
                      <a:pt x="105" y="348"/>
                    </a:lnTo>
                    <a:lnTo>
                      <a:pt x="100" y="323"/>
                    </a:lnTo>
                    <a:lnTo>
                      <a:pt x="90" y="298"/>
                    </a:lnTo>
                    <a:lnTo>
                      <a:pt x="77" y="273"/>
                    </a:lnTo>
                    <a:lnTo>
                      <a:pt x="57" y="251"/>
                    </a:lnTo>
                    <a:lnTo>
                      <a:pt x="32" y="236"/>
                    </a:lnTo>
                    <a:lnTo>
                      <a:pt x="0" y="22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39" name="Group 148"/>
              <p:cNvGrpSpPr>
                <a:grpSpLocks/>
              </p:cNvGrpSpPr>
              <p:nvPr/>
            </p:nvGrpSpPr>
            <p:grpSpPr bwMode="auto">
              <a:xfrm>
                <a:off x="920" y="336"/>
                <a:ext cx="483" cy="761"/>
                <a:chOff x="8624" y="8496"/>
                <a:chExt cx="1050" cy="1471"/>
              </a:xfrm>
            </p:grpSpPr>
            <p:grpSp>
              <p:nvGrpSpPr>
                <p:cNvPr id="158" name="Group 149"/>
                <p:cNvGrpSpPr>
                  <a:grpSpLocks/>
                </p:cNvGrpSpPr>
                <p:nvPr/>
              </p:nvGrpSpPr>
              <p:grpSpPr bwMode="auto">
                <a:xfrm>
                  <a:off x="8785" y="8496"/>
                  <a:ext cx="761" cy="1359"/>
                  <a:chOff x="4224" y="432"/>
                  <a:chExt cx="624" cy="1152"/>
                </a:xfrm>
              </p:grpSpPr>
              <p:sp>
                <p:nvSpPr>
                  <p:cNvPr id="160" name="Rectangle 150"/>
                  <p:cNvSpPr>
                    <a:spLocks noChangeArrowheads="1"/>
                  </p:cNvSpPr>
                  <p:nvPr/>
                </p:nvSpPr>
                <p:spPr bwMode="auto">
                  <a:xfrm>
                    <a:off x="4368" y="432"/>
                    <a:ext cx="288" cy="432"/>
                  </a:xfrm>
                  <a:prstGeom prst="rect">
                    <a:avLst/>
                  </a:prstGeom>
                  <a:gradFill rotWithShape="0">
                    <a:gsLst>
                      <a:gs pos="0">
                        <a:srgbClr val="C0C0C0"/>
                      </a:gs>
                      <a:gs pos="50000">
                        <a:srgbClr val="7F7F7F"/>
                      </a:gs>
                      <a:gs pos="100000">
                        <a:srgbClr val="C0C0C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61" name="Rectangle 151"/>
                  <p:cNvSpPr>
                    <a:spLocks noChangeArrowheads="1"/>
                  </p:cNvSpPr>
                  <p:nvPr/>
                </p:nvSpPr>
                <p:spPr bwMode="auto">
                  <a:xfrm>
                    <a:off x="4224" y="816"/>
                    <a:ext cx="624" cy="768"/>
                  </a:xfrm>
                  <a:prstGeom prst="rect">
                    <a:avLst/>
                  </a:prstGeom>
                  <a:gradFill rotWithShape="0">
                    <a:gsLst>
                      <a:gs pos="0">
                        <a:srgbClr val="C0C0C0"/>
                      </a:gs>
                      <a:gs pos="50000">
                        <a:srgbClr val="7F7F7F"/>
                      </a:gs>
                      <a:gs pos="100000">
                        <a:srgbClr val="C0C0C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grpSp>
            <p:sp>
              <p:nvSpPr>
                <p:cNvPr id="159" name="Freeform 152"/>
                <p:cNvSpPr>
                  <a:spLocks/>
                </p:cNvSpPr>
                <p:nvPr/>
              </p:nvSpPr>
              <p:spPr bwMode="auto">
                <a:xfrm>
                  <a:off x="8624" y="9682"/>
                  <a:ext cx="1050" cy="285"/>
                </a:xfrm>
                <a:custGeom>
                  <a:avLst/>
                  <a:gdLst>
                    <a:gd name="T0" fmla="*/ 212 w 704"/>
                    <a:gd name="T1" fmla="*/ 40 h 240"/>
                    <a:gd name="T2" fmla="*/ 54 w 704"/>
                    <a:gd name="T3" fmla="*/ 283 h 240"/>
                    <a:gd name="T4" fmla="*/ 531 w 704"/>
                    <a:gd name="T5" fmla="*/ 362 h 240"/>
                    <a:gd name="T6" fmla="*/ 1486 w 704"/>
                    <a:gd name="T7" fmla="*/ 362 h 240"/>
                    <a:gd name="T8" fmla="*/ 2124 w 704"/>
                    <a:gd name="T9" fmla="*/ 362 h 240"/>
                    <a:gd name="T10" fmla="*/ 2282 w 704"/>
                    <a:gd name="T11" fmla="*/ 121 h 240"/>
                    <a:gd name="T12" fmla="*/ 1805 w 704"/>
                    <a:gd name="T13" fmla="*/ 121 h 240"/>
                    <a:gd name="T14" fmla="*/ 850 w 704"/>
                    <a:gd name="T15" fmla="*/ 121 h 240"/>
                    <a:gd name="T16" fmla="*/ 531 w 704"/>
                    <a:gd name="T17" fmla="*/ 40 h 240"/>
                    <a:gd name="T18" fmla="*/ 212 w 704"/>
                    <a:gd name="T19" fmla="*/ 40 h 2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4"/>
                    <a:gd name="T31" fmla="*/ 0 h 240"/>
                    <a:gd name="T32" fmla="*/ 704 w 704"/>
                    <a:gd name="T33" fmla="*/ 240 h 2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4" h="240">
                      <a:moveTo>
                        <a:pt x="64" y="24"/>
                      </a:moveTo>
                      <a:cubicBezTo>
                        <a:pt x="40" y="48"/>
                        <a:pt x="0" y="136"/>
                        <a:pt x="16" y="168"/>
                      </a:cubicBezTo>
                      <a:cubicBezTo>
                        <a:pt x="32" y="200"/>
                        <a:pt x="88" y="208"/>
                        <a:pt x="160" y="216"/>
                      </a:cubicBezTo>
                      <a:cubicBezTo>
                        <a:pt x="232" y="224"/>
                        <a:pt x="368" y="216"/>
                        <a:pt x="448" y="216"/>
                      </a:cubicBezTo>
                      <a:cubicBezTo>
                        <a:pt x="528" y="216"/>
                        <a:pt x="600" y="240"/>
                        <a:pt x="640" y="216"/>
                      </a:cubicBezTo>
                      <a:cubicBezTo>
                        <a:pt x="680" y="192"/>
                        <a:pt x="704" y="96"/>
                        <a:pt x="688" y="72"/>
                      </a:cubicBezTo>
                      <a:cubicBezTo>
                        <a:pt x="672" y="48"/>
                        <a:pt x="616" y="72"/>
                        <a:pt x="544" y="72"/>
                      </a:cubicBezTo>
                      <a:cubicBezTo>
                        <a:pt x="472" y="72"/>
                        <a:pt x="320" y="80"/>
                        <a:pt x="256" y="72"/>
                      </a:cubicBezTo>
                      <a:cubicBezTo>
                        <a:pt x="192" y="64"/>
                        <a:pt x="192" y="24"/>
                        <a:pt x="160" y="24"/>
                      </a:cubicBezTo>
                      <a:cubicBezTo>
                        <a:pt x="128" y="24"/>
                        <a:pt x="88" y="0"/>
                        <a:pt x="64" y="24"/>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grpSp>
            <p:nvGrpSpPr>
              <p:cNvPr id="140" name="Group 153"/>
              <p:cNvGrpSpPr>
                <a:grpSpLocks/>
              </p:cNvGrpSpPr>
              <p:nvPr/>
            </p:nvGrpSpPr>
            <p:grpSpPr bwMode="auto">
              <a:xfrm flipV="1">
                <a:off x="729" y="1768"/>
                <a:ext cx="860" cy="372"/>
                <a:chOff x="2736" y="10224"/>
                <a:chExt cx="1872" cy="720"/>
              </a:xfrm>
            </p:grpSpPr>
            <p:sp>
              <p:nvSpPr>
                <p:cNvPr id="150" name="AutoShape 154"/>
                <p:cNvSpPr>
                  <a:spLocks noChangeArrowheads="1"/>
                </p:cNvSpPr>
                <p:nvPr/>
              </p:nvSpPr>
              <p:spPr bwMode="auto">
                <a:xfrm rot="-5392706">
                  <a:off x="3240"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1" name="AutoShape 155"/>
                <p:cNvSpPr>
                  <a:spLocks noChangeArrowheads="1"/>
                </p:cNvSpPr>
                <p:nvPr/>
              </p:nvSpPr>
              <p:spPr bwMode="auto">
                <a:xfrm rot="-5392706">
                  <a:off x="3384"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2" name="AutoShape 156"/>
                <p:cNvSpPr>
                  <a:spLocks noChangeArrowheads="1"/>
                </p:cNvSpPr>
                <p:nvPr/>
              </p:nvSpPr>
              <p:spPr bwMode="auto">
                <a:xfrm rot="-9870832">
                  <a:off x="2736" y="10656"/>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3" name="AutoShape 157"/>
                <p:cNvSpPr>
                  <a:spLocks noChangeArrowheads="1"/>
                </p:cNvSpPr>
                <p:nvPr/>
              </p:nvSpPr>
              <p:spPr bwMode="auto">
                <a:xfrm rot="9870832" flipH="1">
                  <a:off x="3888" y="10656"/>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4" name="AutoShape 158"/>
                <p:cNvSpPr>
                  <a:spLocks noChangeArrowheads="1"/>
                </p:cNvSpPr>
                <p:nvPr/>
              </p:nvSpPr>
              <p:spPr bwMode="auto">
                <a:xfrm rot="-9098332">
                  <a:off x="2880" y="10512"/>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5" name="AutoShape 159"/>
                <p:cNvSpPr>
                  <a:spLocks noChangeArrowheads="1"/>
                </p:cNvSpPr>
                <p:nvPr/>
              </p:nvSpPr>
              <p:spPr bwMode="auto">
                <a:xfrm rot="9098332" flipH="1">
                  <a:off x="3744" y="10512"/>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6" name="AutoShape 160"/>
                <p:cNvSpPr>
                  <a:spLocks noChangeArrowheads="1"/>
                </p:cNvSpPr>
                <p:nvPr/>
              </p:nvSpPr>
              <p:spPr bwMode="auto">
                <a:xfrm rot="-7800664">
                  <a:off x="3096"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7" name="AutoShape 161"/>
                <p:cNvSpPr>
                  <a:spLocks noChangeArrowheads="1"/>
                </p:cNvSpPr>
                <p:nvPr/>
              </p:nvSpPr>
              <p:spPr bwMode="auto">
                <a:xfrm rot="7800664" flipH="1">
                  <a:off x="3528" y="10440"/>
                  <a:ext cx="720" cy="288"/>
                </a:xfrm>
                <a:prstGeom prst="notchedRightArrow">
                  <a:avLst>
                    <a:gd name="adj1" fmla="val 50000"/>
                    <a:gd name="adj2" fmla="val 62500"/>
                  </a:avLst>
                </a:prstGeom>
                <a:gradFill rotWithShape="0">
                  <a:gsLst>
                    <a:gs pos="0">
                      <a:srgbClr val="808080"/>
                    </a:gs>
                    <a:gs pos="100000">
                      <a:srgbClr val="3B3B3B"/>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141" name="Group 162"/>
              <p:cNvGrpSpPr>
                <a:grpSpLocks/>
              </p:cNvGrpSpPr>
              <p:nvPr/>
            </p:nvGrpSpPr>
            <p:grpSpPr bwMode="auto">
              <a:xfrm>
                <a:off x="662" y="1619"/>
                <a:ext cx="1060" cy="74"/>
                <a:chOff x="2592" y="11088"/>
                <a:chExt cx="2304" cy="144"/>
              </a:xfrm>
            </p:grpSpPr>
            <p:sp>
              <p:nvSpPr>
                <p:cNvPr id="148" name="AutoShape 163"/>
                <p:cNvSpPr>
                  <a:spLocks noChangeArrowheads="1"/>
                </p:cNvSpPr>
                <p:nvPr/>
              </p:nvSpPr>
              <p:spPr bwMode="auto">
                <a:xfrm>
                  <a:off x="4320" y="11088"/>
                  <a:ext cx="576" cy="144"/>
                </a:xfrm>
                <a:prstGeom prst="notchedRightArrow">
                  <a:avLst>
                    <a:gd name="adj1" fmla="val 50000"/>
                    <a:gd name="adj2" fmla="val 100000"/>
                  </a:avLst>
                </a:prstGeom>
                <a:gradFill rotWithShape="0">
                  <a:gsLst>
                    <a:gs pos="0">
                      <a:srgbClr val="373737"/>
                    </a:gs>
                    <a:gs pos="100000">
                      <a:srgbClr val="777777"/>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9" name="AutoShape 164"/>
                <p:cNvSpPr>
                  <a:spLocks noChangeArrowheads="1"/>
                </p:cNvSpPr>
                <p:nvPr/>
              </p:nvSpPr>
              <p:spPr bwMode="auto">
                <a:xfrm flipH="1">
                  <a:off x="2592" y="11088"/>
                  <a:ext cx="576" cy="144"/>
                </a:xfrm>
                <a:prstGeom prst="notchedRightArrow">
                  <a:avLst>
                    <a:gd name="adj1" fmla="val 50000"/>
                    <a:gd name="adj2" fmla="val 100000"/>
                  </a:avLst>
                </a:prstGeom>
                <a:gradFill rotWithShape="0">
                  <a:gsLst>
                    <a:gs pos="0">
                      <a:srgbClr val="373737"/>
                    </a:gs>
                    <a:gs pos="100000">
                      <a:srgbClr val="777777"/>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142" name="Group 165"/>
              <p:cNvGrpSpPr>
                <a:grpSpLocks/>
              </p:cNvGrpSpPr>
              <p:nvPr/>
            </p:nvGrpSpPr>
            <p:grpSpPr bwMode="auto">
              <a:xfrm>
                <a:off x="729" y="1163"/>
                <a:ext cx="843" cy="373"/>
                <a:chOff x="8227" y="10224"/>
                <a:chExt cx="1833" cy="720"/>
              </a:xfrm>
            </p:grpSpPr>
            <p:sp>
              <p:nvSpPr>
                <p:cNvPr id="143" name="AutoShape 166"/>
                <p:cNvSpPr>
                  <a:spLocks noChangeArrowheads="1"/>
                </p:cNvSpPr>
                <p:nvPr/>
              </p:nvSpPr>
              <p:spPr bwMode="auto">
                <a:xfrm rot="-9870832">
                  <a:off x="8227" y="10658"/>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4" name="AutoShape 167"/>
                <p:cNvSpPr>
                  <a:spLocks noChangeArrowheads="1"/>
                </p:cNvSpPr>
                <p:nvPr/>
              </p:nvSpPr>
              <p:spPr bwMode="auto">
                <a:xfrm rot="9870832" flipH="1">
                  <a:off x="9340" y="10658"/>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5" name="AutoShape 168"/>
                <p:cNvSpPr>
                  <a:spLocks noChangeArrowheads="1"/>
                </p:cNvSpPr>
                <p:nvPr/>
              </p:nvSpPr>
              <p:spPr bwMode="auto">
                <a:xfrm rot="-7800664">
                  <a:off x="8496"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6" name="AutoShape 169"/>
                <p:cNvSpPr>
                  <a:spLocks noChangeArrowheads="1"/>
                </p:cNvSpPr>
                <p:nvPr/>
              </p:nvSpPr>
              <p:spPr bwMode="auto">
                <a:xfrm rot="7800664" flipH="1">
                  <a:off x="9216"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7" name="AutoShape 170"/>
                <p:cNvSpPr>
                  <a:spLocks noChangeArrowheads="1"/>
                </p:cNvSpPr>
                <p:nvPr/>
              </p:nvSpPr>
              <p:spPr bwMode="auto">
                <a:xfrm rot="-5493992">
                  <a:off x="8784" y="10512"/>
                  <a:ext cx="720" cy="144"/>
                </a:xfrm>
                <a:prstGeom prst="notchedRightArrow">
                  <a:avLst>
                    <a:gd name="adj1" fmla="val 50000"/>
                    <a:gd name="adj2" fmla="val 125000"/>
                  </a:avLst>
                </a:prstGeom>
                <a:gradFill rotWithShape="0">
                  <a:gsLst>
                    <a:gs pos="0">
                      <a:srgbClr val="ECECEC"/>
                    </a:gs>
                    <a:gs pos="100000">
                      <a:srgbClr val="808080"/>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grpSp>
      <p:sp>
        <p:nvSpPr>
          <p:cNvPr id="18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327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89377" y="3924293"/>
            <a:ext cx="3127375"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861666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5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9"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12" name="Rechteck 4"/>
          <p:cNvSpPr>
            <a:spLocks noChangeArrowheads="1"/>
          </p:cNvSpPr>
          <p:nvPr/>
        </p:nvSpPr>
        <p:spPr bwMode="auto">
          <a:xfrm>
            <a:off x="0" y="3970361"/>
            <a:ext cx="9144000" cy="1310185"/>
          </a:xfrm>
          <a:prstGeom prst="rect">
            <a:avLst/>
          </a:prstGeom>
          <a:noFill/>
          <a:ln w="9525" algn="ctr">
            <a:noFill/>
            <a:round/>
            <a:headEnd/>
            <a:tailEnd/>
          </a:ln>
        </p:spPr>
        <p:txBody>
          <a:bodyPr wrap="none" anchor="ctr"/>
          <a:lstStyle/>
          <a:p>
            <a:pPr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3002844" y="646049"/>
            <a:ext cx="3072635" cy="3573526"/>
            <a:chOff x="4267200" y="332656"/>
            <a:chExt cx="4876800" cy="4876800"/>
          </a:xfrm>
        </p:grpSpPr>
        <p:pic>
          <p:nvPicPr>
            <p:cNvPr id="21" name="Picture 2" descr="D:\DOKTOR\1-ISTANBULUZMAN\1-EĞİTİM KURUMU\1. İstanbuluzman\2-RESİMLER\Ev-Konut-Fabrika\Goverment-ic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67200" y="332656"/>
              <a:ext cx="4876800" cy="48768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17" descr="Türkei"/>
            <p:cNvPicPr>
              <a:picLocks noChangeAspect="1" noChangeArrowheads="1"/>
            </p:cNvPicPr>
            <p:nvPr/>
          </p:nvPicPr>
          <p:blipFill>
            <a:blip r:embed="rId4" cstate="print"/>
            <a:srcRect/>
            <a:stretch>
              <a:fillRect/>
            </a:stretch>
          </p:blipFill>
          <p:spPr bwMode="auto">
            <a:xfrm>
              <a:off x="4915272" y="2238642"/>
              <a:ext cx="324803" cy="432751"/>
            </a:xfrm>
            <a:prstGeom prst="rect">
              <a:avLst/>
            </a:prstGeom>
            <a:noFill/>
            <a:ln w="9525">
              <a:noFill/>
              <a:miter lim="800000"/>
              <a:headEnd/>
              <a:tailEnd/>
            </a:ln>
          </p:spPr>
        </p:pic>
        <p:pic>
          <p:nvPicPr>
            <p:cNvPr id="23" name="Picture 17" descr="Türkei"/>
            <p:cNvPicPr>
              <a:picLocks noChangeAspect="1" noChangeArrowheads="1"/>
            </p:cNvPicPr>
            <p:nvPr/>
          </p:nvPicPr>
          <p:blipFill>
            <a:blip r:embed="rId4" cstate="print"/>
            <a:srcRect/>
            <a:stretch>
              <a:fillRect/>
            </a:stretch>
          </p:blipFill>
          <p:spPr bwMode="auto">
            <a:xfrm>
              <a:off x="6228184" y="2891813"/>
              <a:ext cx="324803" cy="432751"/>
            </a:xfrm>
            <a:prstGeom prst="rect">
              <a:avLst/>
            </a:prstGeom>
            <a:noFill/>
            <a:ln w="9525">
              <a:noFill/>
              <a:miter lim="800000"/>
              <a:headEnd/>
              <a:tailEnd/>
            </a:ln>
          </p:spPr>
        </p:pic>
      </p:grpSp>
    </p:spTree>
    <p:extLst>
      <p:ext uri="{BB962C8B-B14F-4D97-AF65-F5344CB8AC3E}">
        <p14:creationId xmlns:p14="http://schemas.microsoft.com/office/powerpoint/2010/main" val="394870825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İSİG Tüzüğü Madde 83</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i="1" dirty="0" smtClean="0">
                <a:solidFill>
                  <a:srgbClr val="000000"/>
                </a:solidFill>
                <a:latin typeface="Calibri" pitchFamily="34" charset="0"/>
                <a:cs typeface="Calibri" pitchFamily="34" charset="0"/>
              </a:rPr>
              <a:t>Tabii </a:t>
            </a:r>
            <a:r>
              <a:rPr lang="tr-TR" i="1" dirty="0">
                <a:solidFill>
                  <a:srgbClr val="000000"/>
                </a:solidFill>
                <a:latin typeface="Calibri" pitchFamily="34" charset="0"/>
                <a:cs typeface="Calibri" pitchFamily="34" charset="0"/>
              </a:rPr>
              <a:t>veya suni radyoaktif ve </a:t>
            </a:r>
            <a:r>
              <a:rPr lang="tr-TR" i="1" dirty="0" err="1" smtClean="0">
                <a:solidFill>
                  <a:srgbClr val="000000"/>
                </a:solidFill>
                <a:latin typeface="Calibri" pitchFamily="34" charset="0"/>
                <a:cs typeface="Calibri" pitchFamily="34" charset="0"/>
              </a:rPr>
              <a:t>radyoinizan</a:t>
            </a:r>
            <a:r>
              <a:rPr lang="tr-TR" i="1" dirty="0" smtClean="0">
                <a:solidFill>
                  <a:srgbClr val="000000"/>
                </a:solidFill>
                <a:latin typeface="Calibri" pitchFamily="34" charset="0"/>
                <a:cs typeface="Calibri" pitchFamily="34" charset="0"/>
              </a:rPr>
              <a:t> </a:t>
            </a:r>
            <a:r>
              <a:rPr lang="tr-TR" i="1" dirty="0">
                <a:solidFill>
                  <a:srgbClr val="000000"/>
                </a:solidFill>
                <a:latin typeface="Calibri" pitchFamily="34" charset="0"/>
                <a:cs typeface="Calibri" pitchFamily="34" charset="0"/>
              </a:rPr>
              <a:t>maddeler veya diğer </a:t>
            </a:r>
            <a:r>
              <a:rPr lang="tr-TR" i="1" dirty="0" err="1">
                <a:solidFill>
                  <a:srgbClr val="000000"/>
                </a:solidFill>
                <a:latin typeface="Calibri" pitchFamily="34" charset="0"/>
                <a:cs typeface="Calibri" pitchFamily="34" charset="0"/>
              </a:rPr>
              <a:t>korpüsküler</a:t>
            </a:r>
            <a:r>
              <a:rPr lang="tr-TR" i="1" dirty="0">
                <a:solidFill>
                  <a:srgbClr val="000000"/>
                </a:solidFill>
                <a:latin typeface="Calibri" pitchFamily="34" charset="0"/>
                <a:cs typeface="Calibri" pitchFamily="34" charset="0"/>
              </a:rPr>
              <a:t> </a:t>
            </a:r>
            <a:r>
              <a:rPr lang="tr-TR" i="1" dirty="0" err="1">
                <a:solidFill>
                  <a:srgbClr val="000000"/>
                </a:solidFill>
                <a:latin typeface="Calibri" pitchFamily="34" charset="0"/>
                <a:cs typeface="Calibri" pitchFamily="34" charset="0"/>
              </a:rPr>
              <a:t>emanasyon</a:t>
            </a:r>
            <a:r>
              <a:rPr lang="tr-TR" i="1" dirty="0">
                <a:solidFill>
                  <a:srgbClr val="000000"/>
                </a:solidFill>
                <a:latin typeface="Calibri" pitchFamily="34" charset="0"/>
                <a:cs typeface="Calibri" pitchFamily="34" charset="0"/>
              </a:rPr>
              <a:t> kaynakları ile yapılan çalışmalarda aşağıdaki tedbirler alınacaktır: </a:t>
            </a:r>
          </a:p>
          <a:p>
            <a:pPr marL="342900" indent="-342900">
              <a:spcAft>
                <a:spcPts val="0"/>
              </a:spcAft>
              <a:buClr>
                <a:srgbClr val="292929"/>
              </a:buClr>
              <a:buFont typeface="Wingdings" pitchFamily="2" charset="2"/>
              <a:buChar char="ü"/>
              <a:defRPr/>
            </a:pPr>
            <a:r>
              <a:rPr lang="tr-TR" sz="1600" i="1" dirty="0" smtClean="0">
                <a:solidFill>
                  <a:srgbClr val="000000"/>
                </a:solidFill>
                <a:latin typeface="Calibri" pitchFamily="34" charset="0"/>
                <a:cs typeface="Calibri" pitchFamily="34" charset="0"/>
              </a:rPr>
              <a:t>Her </a:t>
            </a:r>
            <a:r>
              <a:rPr lang="tr-TR" sz="1600" i="1" dirty="0">
                <a:solidFill>
                  <a:srgbClr val="000000"/>
                </a:solidFill>
                <a:latin typeface="Calibri" pitchFamily="34" charset="0"/>
                <a:cs typeface="Calibri" pitchFamily="34" charset="0"/>
              </a:rPr>
              <a:t>çalışma için gerekli radyoaktif maddenin</a:t>
            </a:r>
            <a:r>
              <a:rPr lang="tr-TR" sz="1600" i="1" dirty="0" smtClean="0">
                <a:solidFill>
                  <a:srgbClr val="000000"/>
                </a:solidFill>
                <a:latin typeface="Calibri" pitchFamily="34" charset="0"/>
                <a:cs typeface="Calibri" pitchFamily="34" charset="0"/>
              </a:rPr>
              <a:t>, zararlı </a:t>
            </a:r>
            <a:r>
              <a:rPr lang="tr-TR" sz="1600" i="1" dirty="0">
                <a:solidFill>
                  <a:srgbClr val="000000"/>
                </a:solidFill>
                <a:latin typeface="Calibri" pitchFamily="34" charset="0"/>
                <a:cs typeface="Calibri" pitchFamily="34" charset="0"/>
              </a:rPr>
              <a:t>en az miktarı kullanılacaktır. </a:t>
            </a:r>
          </a:p>
          <a:p>
            <a:pPr marL="342900" indent="-342900">
              <a:spcAft>
                <a:spcPts val="0"/>
              </a:spcAft>
              <a:buClr>
                <a:srgbClr val="292929"/>
              </a:buClr>
              <a:buFont typeface="Wingdings" pitchFamily="2" charset="2"/>
              <a:buChar char="ü"/>
              <a:defRPr/>
            </a:pPr>
            <a:r>
              <a:rPr lang="tr-TR" sz="1600" i="1" dirty="0" smtClean="0">
                <a:solidFill>
                  <a:srgbClr val="000000"/>
                </a:solidFill>
                <a:latin typeface="Calibri" pitchFamily="34" charset="0"/>
                <a:cs typeface="Calibri" pitchFamily="34" charset="0"/>
              </a:rPr>
              <a:t>Kaynak </a:t>
            </a:r>
            <a:r>
              <a:rPr lang="tr-TR" sz="1600" i="1" dirty="0">
                <a:solidFill>
                  <a:srgbClr val="000000"/>
                </a:solidFill>
                <a:latin typeface="Calibri" pitchFamily="34" charset="0"/>
                <a:cs typeface="Calibri" pitchFamily="34" charset="0"/>
              </a:rPr>
              <a:t>ile işçiler arasında</a:t>
            </a:r>
            <a:r>
              <a:rPr lang="tr-TR" sz="1600" i="1" dirty="0" smtClean="0">
                <a:solidFill>
                  <a:srgbClr val="000000"/>
                </a:solidFill>
                <a:latin typeface="Calibri" pitchFamily="34" charset="0"/>
                <a:cs typeface="Calibri" pitchFamily="34" charset="0"/>
              </a:rPr>
              <a:t>, uygun </a:t>
            </a:r>
            <a:r>
              <a:rPr lang="tr-TR" sz="1600" i="1" dirty="0">
                <a:solidFill>
                  <a:srgbClr val="000000"/>
                </a:solidFill>
                <a:latin typeface="Calibri" pitchFamily="34" charset="0"/>
                <a:cs typeface="Calibri" pitchFamily="34" charset="0"/>
              </a:rPr>
              <a:t>bir aralık bulunacaktır. </a:t>
            </a:r>
          </a:p>
          <a:p>
            <a:pPr marL="342900" indent="-342900">
              <a:spcAft>
                <a:spcPts val="0"/>
              </a:spcAft>
              <a:buClr>
                <a:srgbClr val="292929"/>
              </a:buClr>
              <a:buFont typeface="Wingdings" pitchFamily="2" charset="2"/>
              <a:buChar char="ü"/>
              <a:defRPr/>
            </a:pPr>
            <a:r>
              <a:rPr lang="tr-TR" sz="1600" i="1" dirty="0" smtClean="0">
                <a:solidFill>
                  <a:srgbClr val="000000"/>
                </a:solidFill>
                <a:latin typeface="Calibri" pitchFamily="34" charset="0"/>
                <a:cs typeface="Calibri" pitchFamily="34" charset="0"/>
              </a:rPr>
              <a:t>İşçilerin, kaynak </a:t>
            </a:r>
            <a:r>
              <a:rPr lang="tr-TR" sz="1600" i="1" dirty="0">
                <a:solidFill>
                  <a:srgbClr val="000000"/>
                </a:solidFill>
                <a:latin typeface="Calibri" pitchFamily="34" charset="0"/>
                <a:cs typeface="Calibri" pitchFamily="34" charset="0"/>
              </a:rPr>
              <a:t>yakınında mümkün olduğu kadar kısa süre kalmaları sağlanacaktır.</a:t>
            </a:r>
          </a:p>
          <a:p>
            <a:pPr marL="342900" indent="-342900">
              <a:spcAft>
                <a:spcPts val="0"/>
              </a:spcAft>
              <a:buClr>
                <a:srgbClr val="292929"/>
              </a:buClr>
              <a:buFont typeface="Wingdings" pitchFamily="2" charset="2"/>
              <a:buChar char="ü"/>
              <a:defRPr/>
            </a:pPr>
            <a:r>
              <a:rPr lang="tr-TR" sz="1600" i="1" dirty="0" smtClean="0">
                <a:solidFill>
                  <a:srgbClr val="000000"/>
                </a:solidFill>
                <a:latin typeface="Calibri" pitchFamily="34" charset="0"/>
                <a:cs typeface="Calibri" pitchFamily="34" charset="0"/>
              </a:rPr>
              <a:t>Kaynak </a:t>
            </a:r>
            <a:r>
              <a:rPr lang="tr-TR" sz="1600" i="1" dirty="0">
                <a:solidFill>
                  <a:srgbClr val="000000"/>
                </a:solidFill>
                <a:latin typeface="Calibri" pitchFamily="34" charset="0"/>
                <a:cs typeface="Calibri" pitchFamily="34" charset="0"/>
              </a:rPr>
              <a:t>ile işçiler arasına</a:t>
            </a:r>
            <a:r>
              <a:rPr lang="tr-TR" sz="1600" i="1" dirty="0" smtClean="0">
                <a:solidFill>
                  <a:srgbClr val="000000"/>
                </a:solidFill>
                <a:latin typeface="Calibri" pitchFamily="34" charset="0"/>
                <a:cs typeface="Calibri" pitchFamily="34" charset="0"/>
              </a:rPr>
              <a:t>, uygun </a:t>
            </a:r>
            <a:r>
              <a:rPr lang="tr-TR" sz="1600" i="1" dirty="0">
                <a:solidFill>
                  <a:srgbClr val="000000"/>
                </a:solidFill>
                <a:latin typeface="Calibri" pitchFamily="34" charset="0"/>
                <a:cs typeface="Calibri" pitchFamily="34" charset="0"/>
              </a:rPr>
              <a:t>koruyucu bir paravana (ekran) konulacaktır</a:t>
            </a:r>
            <a:r>
              <a:rPr lang="tr-TR" sz="1600" i="1" dirty="0" smtClean="0">
                <a:solidFill>
                  <a:srgbClr val="000000"/>
                </a:solidFill>
                <a:latin typeface="Calibri" pitchFamily="34" charset="0"/>
                <a:cs typeface="Calibri" pitchFamily="34" charset="0"/>
              </a:rPr>
              <a:t>. Bu </a:t>
            </a:r>
            <a:r>
              <a:rPr lang="tr-TR" sz="1600" b="1" i="1" dirty="0">
                <a:solidFill>
                  <a:srgbClr val="000000"/>
                </a:solidFill>
                <a:latin typeface="Calibri" pitchFamily="34" charset="0"/>
                <a:cs typeface="Calibri" pitchFamily="34" charset="0"/>
              </a:rPr>
              <a:t>paravanalar</a:t>
            </a:r>
            <a:r>
              <a:rPr lang="tr-TR" sz="1600" b="1" i="1" dirty="0" smtClean="0">
                <a:solidFill>
                  <a:srgbClr val="000000"/>
                </a:solidFill>
                <a:latin typeface="Calibri" pitchFamily="34" charset="0"/>
                <a:cs typeface="Calibri" pitchFamily="34" charset="0"/>
              </a:rPr>
              <a:t>, gama </a:t>
            </a:r>
            <a:r>
              <a:rPr lang="tr-TR" sz="1600" b="1" i="1" dirty="0">
                <a:solidFill>
                  <a:srgbClr val="000000"/>
                </a:solidFill>
                <a:latin typeface="Calibri" pitchFamily="34" charset="0"/>
                <a:cs typeface="Calibri" pitchFamily="34" charset="0"/>
              </a:rPr>
              <a:t>ve (x) ışınları için</a:t>
            </a:r>
            <a:r>
              <a:rPr lang="tr-TR" sz="1600" b="1" i="1" dirty="0" smtClean="0">
                <a:solidFill>
                  <a:srgbClr val="000000"/>
                </a:solidFill>
                <a:latin typeface="Calibri" pitchFamily="34" charset="0"/>
                <a:cs typeface="Calibri" pitchFamily="34" charset="0"/>
              </a:rPr>
              <a:t>, kurşun, beton </a:t>
            </a:r>
            <a:r>
              <a:rPr lang="tr-TR" sz="1600" b="1" i="1" dirty="0">
                <a:solidFill>
                  <a:srgbClr val="000000"/>
                </a:solidFill>
                <a:latin typeface="Calibri" pitchFamily="34" charset="0"/>
                <a:cs typeface="Calibri" pitchFamily="34" charset="0"/>
              </a:rPr>
              <a:t>ve benzeri beta ışınları ve nötronlar için plastik ve benzeri malzemeden y</a:t>
            </a:r>
            <a:r>
              <a:rPr lang="tr-TR" sz="1600" i="1" dirty="0">
                <a:solidFill>
                  <a:srgbClr val="000000"/>
                </a:solidFill>
                <a:latin typeface="Calibri" pitchFamily="34" charset="0"/>
                <a:cs typeface="Calibri" pitchFamily="34" charset="0"/>
              </a:rPr>
              <a:t>apılmış olacaktır.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2439031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İSİG Tüzüğü Madde 83</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İşçilerin </a:t>
            </a:r>
            <a:r>
              <a:rPr lang="tr-TR" i="1" dirty="0">
                <a:solidFill>
                  <a:srgbClr val="000000"/>
                </a:solidFill>
                <a:latin typeface="Calibri" pitchFamily="34" charset="0"/>
                <a:cs typeface="Calibri" pitchFamily="34" charset="0"/>
              </a:rPr>
              <a:t>ne miktarda radyasyon aldıkları</a:t>
            </a:r>
            <a:r>
              <a:rPr lang="tr-TR" i="1" dirty="0" smtClean="0">
                <a:solidFill>
                  <a:srgbClr val="000000"/>
                </a:solidFill>
                <a:latin typeface="Calibri" pitchFamily="34" charset="0"/>
                <a:cs typeface="Calibri" pitchFamily="34" charset="0"/>
              </a:rPr>
              <a:t>, özel </a:t>
            </a:r>
            <a:r>
              <a:rPr lang="tr-TR" i="1" dirty="0">
                <a:solidFill>
                  <a:srgbClr val="000000"/>
                </a:solidFill>
                <a:latin typeface="Calibri" pitchFamily="34" charset="0"/>
                <a:cs typeface="Calibri" pitchFamily="34" charset="0"/>
              </a:rPr>
              <a:t>cihazlarla ölçülecek ve bunlar en </a:t>
            </a:r>
            <a:r>
              <a:rPr lang="tr-TR" i="1" dirty="0" smtClean="0">
                <a:solidFill>
                  <a:srgbClr val="000000"/>
                </a:solidFill>
                <a:latin typeface="Calibri" pitchFamily="34" charset="0"/>
                <a:cs typeface="Calibri" pitchFamily="34" charset="0"/>
              </a:rPr>
              <a:t>geç ayda </a:t>
            </a:r>
            <a:r>
              <a:rPr lang="tr-TR" i="1" dirty="0">
                <a:solidFill>
                  <a:srgbClr val="000000"/>
                </a:solidFill>
                <a:latin typeface="Calibri" pitchFamily="34" charset="0"/>
                <a:cs typeface="Calibri" pitchFamily="34" charset="0"/>
              </a:rPr>
              <a:t>bir defa </a:t>
            </a:r>
            <a:r>
              <a:rPr lang="tr-TR" i="1" dirty="0" smtClean="0">
                <a:solidFill>
                  <a:srgbClr val="000000"/>
                </a:solidFill>
                <a:latin typeface="Calibri" pitchFamily="34" charset="0"/>
                <a:cs typeface="Calibri" pitchFamily="34" charset="0"/>
              </a:rPr>
              <a:t>değerlendirilecektir. Alınan </a:t>
            </a:r>
            <a:r>
              <a:rPr lang="tr-TR" i="1" dirty="0">
                <a:solidFill>
                  <a:srgbClr val="000000"/>
                </a:solidFill>
                <a:latin typeface="Calibri" pitchFamily="34" charset="0"/>
                <a:cs typeface="Calibri" pitchFamily="34" charset="0"/>
              </a:rPr>
              <a:t>radyasyon, izin verilen dozun üstünde bulunduğu hallerde</a:t>
            </a:r>
            <a:r>
              <a:rPr lang="tr-TR" i="1" dirty="0" smtClean="0">
                <a:solidFill>
                  <a:srgbClr val="000000"/>
                </a:solidFill>
                <a:latin typeface="Calibri" pitchFamily="34" charset="0"/>
                <a:cs typeface="Calibri" pitchFamily="34" charset="0"/>
              </a:rPr>
              <a:t>, işçi </a:t>
            </a:r>
            <a:r>
              <a:rPr lang="tr-TR" i="1" dirty="0">
                <a:solidFill>
                  <a:srgbClr val="000000"/>
                </a:solidFill>
                <a:latin typeface="Calibri" pitchFamily="34" charset="0"/>
                <a:cs typeface="Calibri" pitchFamily="34" charset="0"/>
              </a:rPr>
              <a:t>bir süre için, bu işten uzaklaştırılacak, yıllık total doz korunacaktır. </a:t>
            </a:r>
          </a:p>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İşyerinde </a:t>
            </a:r>
            <a:r>
              <a:rPr lang="tr-TR" i="1" dirty="0">
                <a:solidFill>
                  <a:srgbClr val="000000"/>
                </a:solidFill>
                <a:latin typeface="Calibri" pitchFamily="34" charset="0"/>
                <a:cs typeface="Calibri" pitchFamily="34" charset="0"/>
              </a:rPr>
              <a:t>uygun </a:t>
            </a:r>
            <a:r>
              <a:rPr lang="tr-TR" i="1" dirty="0" err="1">
                <a:solidFill>
                  <a:srgbClr val="000000"/>
                </a:solidFill>
                <a:latin typeface="Calibri" pitchFamily="34" charset="0"/>
                <a:cs typeface="Calibri" pitchFamily="34" charset="0"/>
              </a:rPr>
              <a:t>aspirasyon</a:t>
            </a:r>
            <a:r>
              <a:rPr lang="tr-TR" i="1" dirty="0">
                <a:solidFill>
                  <a:srgbClr val="000000"/>
                </a:solidFill>
                <a:latin typeface="Calibri" pitchFamily="34" charset="0"/>
                <a:cs typeface="Calibri" pitchFamily="34" charset="0"/>
              </a:rPr>
              <a:t> sistemi kurulacak, boşaltılan havanın radyasyon yönünden süzülmesi sağlanacak, temizlik sırasında</a:t>
            </a:r>
            <a:r>
              <a:rPr lang="tr-TR" i="1" dirty="0" smtClean="0">
                <a:solidFill>
                  <a:srgbClr val="000000"/>
                </a:solidFill>
                <a:latin typeface="Calibri" pitchFamily="34" charset="0"/>
                <a:cs typeface="Calibri" pitchFamily="34" charset="0"/>
              </a:rPr>
              <a:t>, özel </a:t>
            </a:r>
            <a:r>
              <a:rPr lang="tr-TR" i="1" dirty="0">
                <a:solidFill>
                  <a:srgbClr val="000000"/>
                </a:solidFill>
                <a:latin typeface="Calibri" pitchFamily="34" charset="0"/>
                <a:cs typeface="Calibri" pitchFamily="34" charset="0"/>
              </a:rPr>
              <a:t>maskeler kullanılacaktır. </a:t>
            </a:r>
          </a:p>
          <a:p>
            <a:pPr marL="288000" indent="-252000">
              <a:spcAft>
                <a:spcPts val="0"/>
              </a:spcAft>
              <a:buClr>
                <a:srgbClr val="292929"/>
              </a:buClr>
              <a:buFont typeface="Wingdings" pitchFamily="2" charset="2"/>
              <a:buChar char="ü"/>
              <a:defRPr/>
            </a:pPr>
            <a:r>
              <a:rPr lang="tr-TR" i="1" dirty="0">
                <a:solidFill>
                  <a:srgbClr val="000000"/>
                </a:solidFill>
                <a:latin typeface="Calibri" pitchFamily="34" charset="0"/>
                <a:cs typeface="Calibri" pitchFamily="34" charset="0"/>
              </a:rPr>
              <a:t>İşyeri ve işçinin temizliğine dikkat edilecek</a:t>
            </a:r>
            <a:r>
              <a:rPr lang="tr-TR" i="1" dirty="0" smtClean="0">
                <a:solidFill>
                  <a:srgbClr val="000000"/>
                </a:solidFill>
                <a:latin typeface="Calibri" pitchFamily="34" charset="0"/>
                <a:cs typeface="Calibri" pitchFamily="34" charset="0"/>
              </a:rPr>
              <a:t>, radyoaktif </a:t>
            </a:r>
            <a:r>
              <a:rPr lang="tr-TR" i="1" dirty="0">
                <a:solidFill>
                  <a:srgbClr val="000000"/>
                </a:solidFill>
                <a:latin typeface="Calibri" pitchFamily="34" charset="0"/>
                <a:cs typeface="Calibri" pitchFamily="34" charset="0"/>
              </a:rPr>
              <a:t>atıklar, usulüne uygun bir şekilde yok edilecektir</a:t>
            </a:r>
            <a:r>
              <a:rPr lang="tr-TR" i="1" dirty="0" smtClean="0">
                <a:solidFill>
                  <a:srgbClr val="000000"/>
                </a:solidFill>
                <a:latin typeface="Calibri" pitchFamily="34" charset="0"/>
                <a:cs typeface="Calibri" pitchFamily="34" charset="0"/>
              </a:rPr>
              <a:t>.</a:t>
            </a:r>
          </a:p>
          <a:p>
            <a:pPr marL="288000" indent="-252000">
              <a:spcAft>
                <a:spcPts val="0"/>
              </a:spcAft>
              <a:buClr>
                <a:srgbClr val="292929"/>
              </a:buClr>
              <a:buFont typeface="Wingdings" pitchFamily="2" charset="2"/>
              <a:buChar char="ü"/>
              <a:defRPr/>
            </a:pPr>
            <a:r>
              <a:rPr lang="tr-TR" i="1" dirty="0">
                <a:solidFill>
                  <a:srgbClr val="000000"/>
                </a:solidFill>
                <a:latin typeface="Calibri" pitchFamily="34" charset="0"/>
                <a:cs typeface="Calibri" pitchFamily="34" charset="0"/>
              </a:rPr>
              <a:t>Taşınabilen radyoaktif malzemeler uygun ve özel kutularda bulundurulacaktır. </a:t>
            </a:r>
          </a:p>
          <a:p>
            <a:pPr algn="ctr">
              <a:spcAft>
                <a:spcPts val="0"/>
              </a:spcAft>
              <a:buClr>
                <a:srgbClr val="292929"/>
              </a:buClr>
              <a:defRPr/>
            </a:pPr>
            <a:endParaRPr lang="tr-TR"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1091974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İSİG Tüzüğü Madde 83</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Tabii </a:t>
            </a:r>
            <a:r>
              <a:rPr lang="tr-TR" i="1" dirty="0">
                <a:solidFill>
                  <a:srgbClr val="000000"/>
                </a:solidFill>
                <a:latin typeface="Calibri" pitchFamily="34" charset="0"/>
                <a:cs typeface="Calibri" pitchFamily="34" charset="0"/>
              </a:rPr>
              <a:t>veya suni radyoaktif ve </a:t>
            </a:r>
            <a:r>
              <a:rPr lang="tr-TR" i="1" dirty="0" err="1" smtClean="0">
                <a:solidFill>
                  <a:srgbClr val="000000"/>
                </a:solidFill>
                <a:latin typeface="Calibri" pitchFamily="34" charset="0"/>
                <a:cs typeface="Calibri" pitchFamily="34" charset="0"/>
              </a:rPr>
              <a:t>radyoinizan</a:t>
            </a:r>
            <a:r>
              <a:rPr lang="tr-TR" i="1" dirty="0" smtClean="0">
                <a:solidFill>
                  <a:srgbClr val="000000"/>
                </a:solidFill>
                <a:latin typeface="Calibri" pitchFamily="34" charset="0"/>
                <a:cs typeface="Calibri" pitchFamily="34" charset="0"/>
              </a:rPr>
              <a:t> </a:t>
            </a:r>
            <a:r>
              <a:rPr lang="tr-TR" i="1" dirty="0">
                <a:solidFill>
                  <a:srgbClr val="000000"/>
                </a:solidFill>
                <a:latin typeface="Calibri" pitchFamily="34" charset="0"/>
                <a:cs typeface="Calibri" pitchFamily="34" charset="0"/>
              </a:rPr>
              <a:t>maddeler veya diğer </a:t>
            </a:r>
            <a:r>
              <a:rPr lang="tr-TR" i="1" dirty="0" err="1">
                <a:solidFill>
                  <a:srgbClr val="000000"/>
                </a:solidFill>
                <a:latin typeface="Calibri" pitchFamily="34" charset="0"/>
                <a:cs typeface="Calibri" pitchFamily="34" charset="0"/>
              </a:rPr>
              <a:t>korpüsküler</a:t>
            </a:r>
            <a:r>
              <a:rPr lang="tr-TR" i="1" dirty="0">
                <a:solidFill>
                  <a:srgbClr val="000000"/>
                </a:solidFill>
                <a:latin typeface="Calibri" pitchFamily="34" charset="0"/>
                <a:cs typeface="Calibri" pitchFamily="34" charset="0"/>
              </a:rPr>
              <a:t> </a:t>
            </a:r>
            <a:r>
              <a:rPr lang="tr-TR" i="1" dirty="0" err="1">
                <a:solidFill>
                  <a:srgbClr val="000000"/>
                </a:solidFill>
                <a:latin typeface="Calibri" pitchFamily="34" charset="0"/>
                <a:cs typeface="Calibri" pitchFamily="34" charset="0"/>
              </a:rPr>
              <a:t>emanasyon</a:t>
            </a:r>
            <a:r>
              <a:rPr lang="tr-TR" i="1" dirty="0">
                <a:solidFill>
                  <a:srgbClr val="000000"/>
                </a:solidFill>
                <a:latin typeface="Calibri" pitchFamily="34" charset="0"/>
                <a:cs typeface="Calibri" pitchFamily="34" charset="0"/>
              </a:rPr>
              <a:t> kaynakları ile çalışacak işçilerin, işe alınırken genel sağlık muayeneleri yapılacak ve özellikle sinir</a:t>
            </a:r>
            <a:r>
              <a:rPr lang="tr-TR" i="1" dirty="0" smtClean="0">
                <a:solidFill>
                  <a:srgbClr val="000000"/>
                </a:solidFill>
                <a:latin typeface="Calibri" pitchFamily="34" charset="0"/>
                <a:cs typeface="Calibri" pitchFamily="34" charset="0"/>
              </a:rPr>
              <a:t>, kan </a:t>
            </a:r>
            <a:r>
              <a:rPr lang="tr-TR" i="1" dirty="0">
                <a:solidFill>
                  <a:srgbClr val="000000"/>
                </a:solidFill>
                <a:latin typeface="Calibri" pitchFamily="34" charset="0"/>
                <a:cs typeface="Calibri" pitchFamily="34" charset="0"/>
              </a:rPr>
              <a:t>ve kan yapıcı sistemi incelenecek</a:t>
            </a:r>
            <a:r>
              <a:rPr lang="tr-TR" i="1" dirty="0" smtClean="0">
                <a:solidFill>
                  <a:srgbClr val="000000"/>
                </a:solidFill>
                <a:latin typeface="Calibri" pitchFamily="34" charset="0"/>
                <a:cs typeface="Calibri" pitchFamily="34" charset="0"/>
              </a:rPr>
              <a:t>, sinir </a:t>
            </a:r>
            <a:r>
              <a:rPr lang="tr-TR" i="1" dirty="0">
                <a:solidFill>
                  <a:srgbClr val="000000"/>
                </a:solidFill>
                <a:latin typeface="Calibri" pitchFamily="34" charset="0"/>
                <a:cs typeface="Calibri" pitchFamily="34" charset="0"/>
              </a:rPr>
              <a:t>ve kan hastalıkları ile ilgili bozuklukları görülenler, bu işlere alınmayacaklardır</a:t>
            </a:r>
            <a:r>
              <a:rPr lang="tr-TR" i="1" dirty="0" smtClean="0">
                <a:solidFill>
                  <a:srgbClr val="000000"/>
                </a:solidFill>
                <a:latin typeface="Calibri" pitchFamily="34" charset="0"/>
                <a:cs typeface="Calibri" pitchFamily="34" charset="0"/>
              </a:rPr>
              <a:t>.</a:t>
            </a:r>
          </a:p>
          <a:p>
            <a:pPr marL="288000" indent="-252000">
              <a:spcAft>
                <a:spcPts val="0"/>
              </a:spcAft>
              <a:buClr>
                <a:srgbClr val="292929"/>
              </a:buClr>
              <a:buFont typeface="Wingdings" pitchFamily="2" charset="2"/>
              <a:buChar char="ü"/>
              <a:defRPr/>
            </a:pPr>
            <a:endParaRPr lang="tr-TR" i="1" dirty="0" smtClean="0">
              <a:solidFill>
                <a:srgbClr val="000000"/>
              </a:solidFill>
              <a:latin typeface="Calibri" pitchFamily="34" charset="0"/>
              <a:cs typeface="Calibri" pitchFamily="34" charset="0"/>
            </a:endParaRPr>
          </a:p>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Yılda </a:t>
            </a:r>
            <a:r>
              <a:rPr lang="tr-TR" i="1" dirty="0">
                <a:solidFill>
                  <a:srgbClr val="000000"/>
                </a:solidFill>
                <a:latin typeface="Calibri" pitchFamily="34" charset="0"/>
                <a:cs typeface="Calibri" pitchFamily="34" charset="0"/>
              </a:rPr>
              <a:t>bir yapılacak periyodik sağlık muayenesinde sinir ve kan hastalıkları ile ilgili bozukluk görülenler, çalıştıkları işlerden ayrılacaklar</a:t>
            </a:r>
            <a:r>
              <a:rPr lang="tr-TR" i="1" dirty="0" smtClean="0">
                <a:solidFill>
                  <a:srgbClr val="000000"/>
                </a:solidFill>
                <a:latin typeface="Calibri" pitchFamily="34" charset="0"/>
                <a:cs typeface="Calibri" pitchFamily="34" charset="0"/>
              </a:rPr>
              <a:t>, kontrol </a:t>
            </a:r>
            <a:r>
              <a:rPr lang="tr-TR" i="1" dirty="0">
                <a:solidFill>
                  <a:srgbClr val="000000"/>
                </a:solidFill>
                <a:latin typeface="Calibri" pitchFamily="34" charset="0"/>
                <a:cs typeface="Calibri" pitchFamily="34" charset="0"/>
              </a:rPr>
              <a:t>ve tedavi altına alınacaklardır. </a:t>
            </a:r>
          </a:p>
          <a:p>
            <a:pPr>
              <a:spcAft>
                <a:spcPts val="0"/>
              </a:spcAft>
              <a:buClr>
                <a:srgbClr val="292929"/>
              </a:buClr>
              <a:defRPr/>
            </a:pPr>
            <a:endParaRPr lang="tr-TR" i="1" dirty="0">
              <a:solidFill>
                <a:srgbClr val="000000"/>
              </a:solidFill>
              <a:latin typeface="Calibri" pitchFamily="34" charset="0"/>
              <a:cs typeface="Calibri" pitchFamily="34" charset="0"/>
            </a:endParaRPr>
          </a:p>
          <a:p>
            <a:pPr algn="ctr">
              <a:spcAft>
                <a:spcPts val="0"/>
              </a:spcAft>
              <a:buClr>
                <a:srgbClr val="292929"/>
              </a:buClr>
              <a:defRPr/>
            </a:pPr>
            <a:endParaRPr lang="tr-TR"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95018330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İSG Tüzüğü Madde 80</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marL="36000" algn="ctr">
              <a:spcAft>
                <a:spcPts val="0"/>
              </a:spcAft>
              <a:buClr>
                <a:srgbClr val="292929"/>
              </a:buClr>
              <a:defRPr/>
            </a:pPr>
            <a:r>
              <a:rPr lang="tr-TR" sz="2000" b="1" i="1" dirty="0" smtClean="0">
                <a:solidFill>
                  <a:srgbClr val="000000"/>
                </a:solidFill>
                <a:latin typeface="Calibri" pitchFamily="34" charset="0"/>
                <a:cs typeface="Calibri" pitchFamily="34" charset="0"/>
              </a:rPr>
              <a:t>Enfraruj </a:t>
            </a:r>
            <a:r>
              <a:rPr lang="tr-TR" sz="2000" b="1" i="1" dirty="0">
                <a:solidFill>
                  <a:srgbClr val="000000"/>
                </a:solidFill>
                <a:latin typeface="Calibri" pitchFamily="34" charset="0"/>
                <a:cs typeface="Calibri" pitchFamily="34" charset="0"/>
              </a:rPr>
              <a:t>ışınlar saçan işler ile yapılan çalışmalarda</a:t>
            </a:r>
            <a:r>
              <a:rPr lang="tr-TR" sz="2000" b="1" i="1" dirty="0" smtClean="0">
                <a:solidFill>
                  <a:srgbClr val="000000"/>
                </a:solidFill>
                <a:latin typeface="Calibri" pitchFamily="34" charset="0"/>
                <a:cs typeface="Calibri" pitchFamily="34" charset="0"/>
              </a:rPr>
              <a:t>, bu </a:t>
            </a:r>
            <a:r>
              <a:rPr lang="tr-TR" sz="2000" b="1" i="1" dirty="0">
                <a:solidFill>
                  <a:srgbClr val="000000"/>
                </a:solidFill>
                <a:latin typeface="Calibri" pitchFamily="34" charset="0"/>
                <a:cs typeface="Calibri" pitchFamily="34" charset="0"/>
              </a:rPr>
              <a:t>ışınların zararlı etkilerinden korunmak için aşağıdaki tedbirler </a:t>
            </a:r>
            <a:r>
              <a:rPr lang="tr-TR" sz="2000" b="1" i="1" dirty="0" smtClean="0">
                <a:solidFill>
                  <a:srgbClr val="000000"/>
                </a:solidFill>
                <a:latin typeface="Calibri" pitchFamily="34" charset="0"/>
                <a:cs typeface="Calibri" pitchFamily="34" charset="0"/>
              </a:rPr>
              <a:t>alınacaktır;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5363841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İSG Tüzüğü Madde 80</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Enfraruj </a:t>
            </a:r>
            <a:r>
              <a:rPr lang="tr-TR" i="1" dirty="0">
                <a:solidFill>
                  <a:srgbClr val="000000"/>
                </a:solidFill>
                <a:latin typeface="Calibri" pitchFamily="34" charset="0"/>
                <a:cs typeface="Calibri" pitchFamily="34" charset="0"/>
              </a:rPr>
              <a:t>ışınlar saçan kaynaklar</a:t>
            </a:r>
            <a:r>
              <a:rPr lang="tr-TR" i="1" dirty="0" smtClean="0">
                <a:solidFill>
                  <a:srgbClr val="000000"/>
                </a:solidFill>
                <a:latin typeface="Calibri" pitchFamily="34" charset="0"/>
                <a:cs typeface="Calibri" pitchFamily="34" charset="0"/>
              </a:rPr>
              <a:t>, bu </a:t>
            </a:r>
            <a:r>
              <a:rPr lang="tr-TR" i="1" dirty="0">
                <a:solidFill>
                  <a:srgbClr val="000000"/>
                </a:solidFill>
                <a:latin typeface="Calibri" pitchFamily="34" charset="0"/>
                <a:cs typeface="Calibri" pitchFamily="34" charset="0"/>
              </a:rPr>
              <a:t>ışınları geçirmeyen ekranlarla tecrit veya otomatik kapaklarla teçhiz edilecektir. </a:t>
            </a:r>
          </a:p>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Enfraruj </a:t>
            </a:r>
            <a:r>
              <a:rPr lang="tr-TR" i="1" dirty="0">
                <a:solidFill>
                  <a:srgbClr val="000000"/>
                </a:solidFill>
                <a:latin typeface="Calibri" pitchFamily="34" charset="0"/>
                <a:cs typeface="Calibri" pitchFamily="34" charset="0"/>
              </a:rPr>
              <a:t>ışınlar saçan işlerde çalışan işçilere</a:t>
            </a:r>
            <a:r>
              <a:rPr lang="tr-TR" i="1" dirty="0" smtClean="0">
                <a:solidFill>
                  <a:srgbClr val="000000"/>
                </a:solidFill>
                <a:latin typeface="Calibri" pitchFamily="34" charset="0"/>
                <a:cs typeface="Calibri" pitchFamily="34" charset="0"/>
              </a:rPr>
              <a:t>, bu </a:t>
            </a:r>
            <a:r>
              <a:rPr lang="tr-TR" i="1" dirty="0">
                <a:solidFill>
                  <a:srgbClr val="000000"/>
                </a:solidFill>
                <a:latin typeface="Calibri" pitchFamily="34" charset="0"/>
                <a:cs typeface="Calibri" pitchFamily="34" charset="0"/>
              </a:rPr>
              <a:t>ışınları geçirmeyen gözlükler ile diğer uygun kişisel korunma araçları verilecektir. </a:t>
            </a:r>
          </a:p>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Enfraruj </a:t>
            </a:r>
            <a:r>
              <a:rPr lang="tr-TR" i="1" dirty="0">
                <a:solidFill>
                  <a:srgbClr val="000000"/>
                </a:solidFill>
                <a:latin typeface="Calibri" pitchFamily="34" charset="0"/>
                <a:cs typeface="Calibri" pitchFamily="34" charset="0"/>
              </a:rPr>
              <a:t>ışınlar saçan işlerde çalışacak </a:t>
            </a:r>
            <a:r>
              <a:rPr lang="tr-TR" i="1" dirty="0" smtClean="0">
                <a:solidFill>
                  <a:srgbClr val="000000"/>
                </a:solidFill>
                <a:latin typeface="Calibri" pitchFamily="34" charset="0"/>
                <a:cs typeface="Calibri" pitchFamily="34" charset="0"/>
              </a:rPr>
              <a:t>işçilerin, işe </a:t>
            </a:r>
            <a:r>
              <a:rPr lang="tr-TR" i="1" dirty="0">
                <a:solidFill>
                  <a:srgbClr val="000000"/>
                </a:solidFill>
                <a:latin typeface="Calibri" pitchFamily="34" charset="0"/>
                <a:cs typeface="Calibri" pitchFamily="34" charset="0"/>
              </a:rPr>
              <a:t>alınırken genel sağlık muayeneleri yapılacak</a:t>
            </a:r>
            <a:r>
              <a:rPr lang="tr-TR" i="1" dirty="0" smtClean="0">
                <a:solidFill>
                  <a:srgbClr val="000000"/>
                </a:solidFill>
                <a:latin typeface="Calibri" pitchFamily="34" charset="0"/>
                <a:cs typeface="Calibri" pitchFamily="34" charset="0"/>
              </a:rPr>
              <a:t>, özellikle </a:t>
            </a:r>
            <a:r>
              <a:rPr lang="tr-TR" i="1" dirty="0">
                <a:solidFill>
                  <a:srgbClr val="000000"/>
                </a:solidFill>
                <a:latin typeface="Calibri" pitchFamily="34" charset="0"/>
                <a:cs typeface="Calibri" pitchFamily="34" charset="0"/>
              </a:rPr>
              <a:t>görme durumu ve derecesi tayin olunacak ve gözle ilgili bir hastalığı olanlar</a:t>
            </a:r>
            <a:r>
              <a:rPr lang="tr-TR" i="1" dirty="0" smtClean="0">
                <a:solidFill>
                  <a:srgbClr val="000000"/>
                </a:solidFill>
                <a:latin typeface="Calibri" pitchFamily="34" charset="0"/>
                <a:cs typeface="Calibri" pitchFamily="34" charset="0"/>
              </a:rPr>
              <a:t>, bu </a:t>
            </a:r>
            <a:r>
              <a:rPr lang="tr-TR" i="1" dirty="0">
                <a:solidFill>
                  <a:srgbClr val="000000"/>
                </a:solidFill>
                <a:latin typeface="Calibri" pitchFamily="34" charset="0"/>
                <a:cs typeface="Calibri" pitchFamily="34" charset="0"/>
              </a:rPr>
              <a:t>işlere alınmayacaklardır. </a:t>
            </a:r>
          </a:p>
          <a:p>
            <a:pPr marL="288000" indent="-252000">
              <a:spcAft>
                <a:spcPts val="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Yılda </a:t>
            </a:r>
            <a:r>
              <a:rPr lang="tr-TR" i="1" dirty="0">
                <a:solidFill>
                  <a:srgbClr val="000000"/>
                </a:solidFill>
                <a:latin typeface="Calibri" pitchFamily="34" charset="0"/>
                <a:cs typeface="Calibri" pitchFamily="34" charset="0"/>
              </a:rPr>
              <a:t>bir yapılacak periyodik sağlık muayenesinde, gözle ilgili bir hastalığı ve arızası görülenler, çalıştıkları işlerden ayrılacaklar</a:t>
            </a:r>
            <a:r>
              <a:rPr lang="tr-TR" i="1" dirty="0" smtClean="0">
                <a:solidFill>
                  <a:srgbClr val="000000"/>
                </a:solidFill>
                <a:latin typeface="Calibri" pitchFamily="34" charset="0"/>
                <a:cs typeface="Calibri" pitchFamily="34" charset="0"/>
              </a:rPr>
              <a:t>, kontrol </a:t>
            </a:r>
            <a:r>
              <a:rPr lang="tr-TR" i="1" dirty="0">
                <a:solidFill>
                  <a:srgbClr val="000000"/>
                </a:solidFill>
                <a:latin typeface="Calibri" pitchFamily="34" charset="0"/>
                <a:cs typeface="Calibri" pitchFamily="34" charset="0"/>
              </a:rPr>
              <a:t>ve tedavi altına alınacaklardır. </a:t>
            </a:r>
          </a:p>
          <a:p>
            <a:pPr>
              <a:spcAft>
                <a:spcPts val="0"/>
              </a:spcAft>
              <a:buClr>
                <a:srgbClr val="292929"/>
              </a:buClr>
              <a:defRPr/>
            </a:pPr>
            <a:endParaRPr lang="tr-TR" i="1" dirty="0">
              <a:solidFill>
                <a:srgbClr val="000000"/>
              </a:solidFill>
              <a:latin typeface="Calibri" pitchFamily="34" charset="0"/>
              <a:cs typeface="Calibri" pitchFamily="34" charset="0"/>
            </a:endParaRPr>
          </a:p>
          <a:p>
            <a:pPr algn="ctr">
              <a:spcAft>
                <a:spcPts val="0"/>
              </a:spcAft>
              <a:buClr>
                <a:srgbClr val="292929"/>
              </a:buClr>
              <a:defRPr/>
            </a:pPr>
            <a:endParaRPr lang="tr-TR"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9913506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7"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DOZ SINIRLARI</a:t>
            </a:r>
          </a:p>
        </p:txBody>
      </p:sp>
      <p:sp>
        <p:nvSpPr>
          <p:cNvPr id="8"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Kişilerin radyasyon dozları normal uygulamalarda yıllık doz sınırlarını aşmamalıdır.</a:t>
            </a:r>
          </a:p>
          <a:p>
            <a:pPr algn="ctr">
              <a:spcAft>
                <a:spcPts val="0"/>
              </a:spcAft>
              <a:buClr>
                <a:srgbClr val="292929"/>
              </a:buClr>
              <a:defRPr/>
            </a:pPr>
            <a:endParaRPr lang="tr-TR" sz="1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16 yaşından küçükler mesleki ışınlanmalara  maruz kalınacak işlerde çalıştırılamaz</a:t>
            </a:r>
            <a:r>
              <a:rPr lang="tr-TR" sz="2000" i="1" dirty="0" smtClean="0">
                <a:solidFill>
                  <a:srgbClr val="000000"/>
                </a:solidFill>
                <a:latin typeface="Calibri" pitchFamily="34" charset="0"/>
                <a:cs typeface="Calibri" pitchFamily="34" charset="0"/>
              </a:rPr>
              <a:t>. 18 </a:t>
            </a:r>
            <a:r>
              <a:rPr lang="tr-TR" sz="2000" i="1" dirty="0">
                <a:solidFill>
                  <a:srgbClr val="000000"/>
                </a:solidFill>
                <a:latin typeface="Calibri" pitchFamily="34" charset="0"/>
                <a:cs typeface="Calibri" pitchFamily="34" charset="0"/>
              </a:rPr>
              <a:t>yaşın altındakiler gözetim </a:t>
            </a:r>
            <a:r>
              <a:rPr lang="tr-TR" sz="2000" i="1" dirty="0" smtClean="0">
                <a:solidFill>
                  <a:srgbClr val="000000"/>
                </a:solidFill>
                <a:latin typeface="Calibri" pitchFamily="34" charset="0"/>
                <a:cs typeface="Calibri" pitchFamily="34" charset="0"/>
              </a:rPr>
              <a:t>altında </a:t>
            </a:r>
            <a:r>
              <a:rPr lang="tr-TR" sz="2000" i="1" dirty="0">
                <a:solidFill>
                  <a:srgbClr val="000000"/>
                </a:solidFill>
                <a:latin typeface="Calibri" pitchFamily="34" charset="0"/>
                <a:cs typeface="Calibri" pitchFamily="34" charset="0"/>
              </a:rPr>
              <a:t>olmadıkça ve eğitim maksatları dışında kontrollü alanlarda </a:t>
            </a:r>
            <a:r>
              <a:rPr lang="tr-TR" sz="2000" i="1" dirty="0" smtClean="0">
                <a:solidFill>
                  <a:srgbClr val="000000"/>
                </a:solidFill>
                <a:latin typeface="Calibri" pitchFamily="34" charset="0"/>
                <a:cs typeface="Calibri" pitchFamily="34" charset="0"/>
              </a:rPr>
              <a:t>çalıştırılamaz.</a:t>
            </a:r>
          </a:p>
          <a:p>
            <a:pPr algn="ctr">
              <a:spcAft>
                <a:spcPts val="0"/>
              </a:spcAft>
              <a:buClr>
                <a:srgbClr val="292929"/>
              </a:buClr>
              <a:defRPr/>
            </a:pPr>
            <a:endParaRPr lang="tr-TR" sz="1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Çalışma </a:t>
            </a:r>
            <a:r>
              <a:rPr lang="tr-TR" sz="2000" i="1" dirty="0">
                <a:solidFill>
                  <a:srgbClr val="000000"/>
                </a:solidFill>
                <a:latin typeface="Calibri" pitchFamily="34" charset="0"/>
                <a:cs typeface="Calibri" pitchFamily="34" charset="0"/>
              </a:rPr>
              <a:t>koşulları embriyo veya </a:t>
            </a:r>
            <a:r>
              <a:rPr lang="tr-TR" sz="2000" i="1" dirty="0" err="1">
                <a:solidFill>
                  <a:srgbClr val="000000"/>
                </a:solidFill>
                <a:latin typeface="Calibri" pitchFamily="34" charset="0"/>
                <a:cs typeface="Calibri" pitchFamily="34" charset="0"/>
              </a:rPr>
              <a:t>fetusun</a:t>
            </a:r>
            <a:r>
              <a:rPr lang="tr-TR" sz="2000" i="1" dirty="0">
                <a:solidFill>
                  <a:srgbClr val="000000"/>
                </a:solidFill>
                <a:latin typeface="Calibri" pitchFamily="34" charset="0"/>
                <a:cs typeface="Calibri" pitchFamily="34" charset="0"/>
              </a:rPr>
              <a:t> halk için izin verilecek düzeyi aşmayacağı şekilde </a:t>
            </a:r>
            <a:r>
              <a:rPr lang="tr-TR" sz="2000" i="1" dirty="0" smtClean="0">
                <a:solidFill>
                  <a:srgbClr val="000000"/>
                </a:solidFill>
                <a:latin typeface="Calibri" pitchFamily="34" charset="0"/>
                <a:cs typeface="Calibri" pitchFamily="34" charset="0"/>
              </a:rPr>
              <a:t>(1mSv</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korunmasını </a:t>
            </a:r>
            <a:r>
              <a:rPr lang="tr-TR" sz="2000" i="1" dirty="0">
                <a:solidFill>
                  <a:srgbClr val="000000"/>
                </a:solidFill>
                <a:latin typeface="Calibri" pitchFamily="34" charset="0"/>
                <a:cs typeface="Calibri" pitchFamily="34" charset="0"/>
              </a:rPr>
              <a:t>sağlayacak şekilde ayarlanmalıdır.</a:t>
            </a:r>
            <a:br>
              <a:rPr lang="tr-TR" sz="2000" i="1" dirty="0">
                <a:solidFill>
                  <a:srgbClr val="000000"/>
                </a:solidFill>
                <a:latin typeface="Calibri" pitchFamily="34" charset="0"/>
                <a:cs typeface="Calibri" pitchFamily="34" charset="0"/>
              </a:rPr>
            </a:b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9"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10" name="Group 9"/>
          <p:cNvGrpSpPr>
            <a:grpSpLocks/>
          </p:cNvGrpSpPr>
          <p:nvPr/>
        </p:nvGrpSpPr>
        <p:grpSpPr bwMode="auto">
          <a:xfrm>
            <a:off x="323850" y="1555750"/>
            <a:ext cx="1482725" cy="1482725"/>
            <a:chOff x="1710" y="1035"/>
            <a:chExt cx="2316" cy="2316"/>
          </a:xfrm>
        </p:grpSpPr>
        <p:grpSp>
          <p:nvGrpSpPr>
            <p:cNvPr id="11" name="Group 10"/>
            <p:cNvGrpSpPr>
              <a:grpSpLocks/>
            </p:cNvGrpSpPr>
            <p:nvPr/>
          </p:nvGrpSpPr>
          <p:grpSpPr bwMode="auto">
            <a:xfrm rot="3600000">
              <a:off x="1710" y="1035"/>
              <a:ext cx="2316" cy="2316"/>
              <a:chOff x="1710" y="1035"/>
              <a:chExt cx="2316" cy="2316"/>
            </a:xfrm>
          </p:grpSpPr>
          <p:sp>
            <p:nvSpPr>
              <p:cNvPr id="1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1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3" name="Group 14"/>
            <p:cNvGrpSpPr>
              <a:grpSpLocks/>
            </p:cNvGrpSpPr>
            <p:nvPr/>
          </p:nvGrpSpPr>
          <p:grpSpPr bwMode="auto">
            <a:xfrm rot="7200000">
              <a:off x="2059" y="1386"/>
              <a:ext cx="1616" cy="1614"/>
              <a:chOff x="2060" y="1387"/>
              <a:chExt cx="1616" cy="1614"/>
            </a:xfrm>
          </p:grpSpPr>
          <p:sp>
            <p:nvSpPr>
              <p:cNvPr id="1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0"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RADYASYONDAN KORUNMA</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5275384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ipe(left)">
                                      <p:cBhvr>
                                        <p:cTn id="13" dur="500"/>
                                        <p:tgtEl>
                                          <p:spTgt spid="8"/>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P spid="5" grpId="0" animBg="1"/>
      <p:bldP spid="7" grpId="0" animBg="1"/>
      <p:bldP spid="8"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966407917"/>
              </p:ext>
            </p:extLst>
          </p:nvPr>
        </p:nvGraphicFramePr>
        <p:xfrm>
          <a:off x="0" y="1181099"/>
          <a:ext cx="9144000" cy="5029200"/>
        </p:xfrm>
        <a:graphic>
          <a:graphicData uri="http://schemas.openxmlformats.org/drawingml/2006/table">
            <a:tbl>
              <a:tblPr firstRow="1" bandRow="1">
                <a:tableStyleId>{22838BEF-8BB2-4498-84A7-C5851F593DF1}</a:tableStyleId>
              </a:tblPr>
              <a:tblGrid>
                <a:gridCol w="1318940"/>
                <a:gridCol w="7825060"/>
              </a:tblGrid>
              <a:tr h="688289">
                <a:tc>
                  <a:txBody>
                    <a:bodyPr/>
                    <a:lstStyle/>
                    <a:p>
                      <a:pPr algn="l"/>
                      <a:r>
                        <a:rPr lang="tr-TR" b="1" i="1" dirty="0" smtClean="0">
                          <a:latin typeface="Cambria" pitchFamily="18" charset="0"/>
                          <a:cs typeface="Calibri" pitchFamily="34" charset="0"/>
                        </a:rPr>
                        <a:t>Sınıf 1</a:t>
                      </a:r>
                    </a:p>
                  </a:txBody>
                  <a:tcPr anchor="ctr"/>
                </a:tc>
                <a:tc>
                  <a:txBody>
                    <a:bodyPr/>
                    <a:lstStyle/>
                    <a:p>
                      <a:r>
                        <a:rPr lang="tr-TR" sz="1800" b="0" i="1" dirty="0" smtClean="0">
                          <a:latin typeface="Calibri" pitchFamily="34" charset="0"/>
                          <a:cs typeface="Calibri" pitchFamily="34" charset="0"/>
                        </a:rPr>
                        <a:t>Kullanımı her koşulda güvenlidir. Maruziyet sınırı yoktur.</a:t>
                      </a:r>
                    </a:p>
                  </a:txBody>
                  <a:tcPr anchor="ctr"/>
                </a:tc>
              </a:tr>
              <a:tr h="688289">
                <a:tc>
                  <a:txBody>
                    <a:bodyPr/>
                    <a:lstStyle/>
                    <a:p>
                      <a:pPr algn="l"/>
                      <a:r>
                        <a:rPr lang="tr-TR" b="1" i="1" dirty="0" smtClean="0">
                          <a:latin typeface="Cambria" pitchFamily="18" charset="0"/>
                          <a:cs typeface="Calibri" pitchFamily="34" charset="0"/>
                        </a:rPr>
                        <a:t>Sınıf 1 M</a:t>
                      </a:r>
                    </a:p>
                  </a:txBody>
                  <a:tcPr anchor="ctr"/>
                </a:tc>
                <a:tc>
                  <a:txBody>
                    <a:bodyPr/>
                    <a:lstStyle/>
                    <a:p>
                      <a:r>
                        <a:rPr lang="tr-TR" sz="1800" b="0" i="1" dirty="0" smtClean="0">
                          <a:latin typeface="Calibri" pitchFamily="34" charset="0"/>
                          <a:cs typeface="Calibri" pitchFamily="34" charset="0"/>
                        </a:rPr>
                        <a:t>Kullanımı her koşulda güvenlidir. Işınların çapı geniştir.</a:t>
                      </a:r>
                    </a:p>
                  </a:txBody>
                  <a:tcPr anchor="ctr"/>
                </a:tc>
              </a:tr>
              <a:tr h="772470">
                <a:tc>
                  <a:txBody>
                    <a:bodyPr/>
                    <a:lstStyle/>
                    <a:p>
                      <a:pPr algn="l"/>
                      <a:r>
                        <a:rPr lang="tr-TR" b="1" i="1" dirty="0" smtClean="0">
                          <a:latin typeface="Cambria" pitchFamily="18" charset="0"/>
                          <a:cs typeface="Calibri" pitchFamily="34" charset="0"/>
                        </a:rPr>
                        <a:t>Sınıf 2</a:t>
                      </a:r>
                    </a:p>
                  </a:txBody>
                  <a:tcPr anchor="ctr"/>
                </a:tc>
                <a:tc>
                  <a:txBody>
                    <a:bodyPr/>
                    <a:lstStyle/>
                    <a:p>
                      <a:r>
                        <a:rPr lang="tr-TR" sz="1800" b="0" i="1" dirty="0" smtClean="0">
                          <a:latin typeface="Calibri" pitchFamily="34" charset="0"/>
                          <a:cs typeface="Calibri" pitchFamily="34" charset="0"/>
                        </a:rPr>
                        <a:t>Görülebilir alandadır, göz kırpma refleksi ile korunabilir; 1mw ile sınırlı ise, emisyon süresi 0,25sn’den azsa, ışın yağmuru yoksa,</a:t>
                      </a:r>
                    </a:p>
                  </a:txBody>
                  <a:tcPr anchor="ctr"/>
                </a:tc>
              </a:tr>
              <a:tr h="688289">
                <a:tc>
                  <a:txBody>
                    <a:bodyPr/>
                    <a:lstStyle/>
                    <a:p>
                      <a:pPr algn="l"/>
                      <a:r>
                        <a:rPr lang="tr-TR" b="1" i="1" dirty="0" smtClean="0">
                          <a:latin typeface="Cambria" pitchFamily="18" charset="0"/>
                          <a:cs typeface="Calibri" pitchFamily="34" charset="0"/>
                        </a:rPr>
                        <a:t>Sınıf 2 M</a:t>
                      </a:r>
                    </a:p>
                  </a:txBody>
                  <a:tcPr anchor="ctr"/>
                </a:tc>
                <a:tc>
                  <a:txBody>
                    <a:bodyPr/>
                    <a:lstStyle/>
                    <a:p>
                      <a:r>
                        <a:rPr lang="tr-TR" sz="1800" b="0" i="1" dirty="0" smtClean="0">
                          <a:latin typeface="Calibri" pitchFamily="34" charset="0"/>
                          <a:cs typeface="Calibri" pitchFamily="34" charset="0"/>
                        </a:rPr>
                        <a:t>Görülebilir alandadır, güvenlidir göz kırpma refleksi ile korunmak mümkündür.</a:t>
                      </a:r>
                    </a:p>
                  </a:txBody>
                  <a:tcPr anchor="ctr"/>
                </a:tc>
              </a:tr>
              <a:tr h="688289">
                <a:tc>
                  <a:txBody>
                    <a:bodyPr/>
                    <a:lstStyle/>
                    <a:p>
                      <a:pPr algn="l"/>
                      <a:r>
                        <a:rPr lang="tr-TR" b="1" i="1" dirty="0" smtClean="0">
                          <a:latin typeface="Cambria" pitchFamily="18" charset="0"/>
                          <a:cs typeface="Calibri" pitchFamily="34" charset="0"/>
                        </a:rPr>
                        <a:t>Sınıf 3 R</a:t>
                      </a:r>
                    </a:p>
                  </a:txBody>
                  <a:tcPr anchor="ctr"/>
                </a:tc>
                <a:tc>
                  <a:txBody>
                    <a:bodyPr/>
                    <a:lstStyle/>
                    <a:p>
                      <a:r>
                        <a:rPr lang="tr-TR" sz="1800" b="0" i="1" dirty="0" smtClean="0">
                          <a:latin typeface="Calibri" pitchFamily="34" charset="0"/>
                          <a:cs typeface="Calibri" pitchFamily="34" charset="0"/>
                        </a:rPr>
                        <a:t>Dikkatli olunduğu sürece zarar vermez 5mw ile sınırlıdır. </a:t>
                      </a:r>
                      <a:r>
                        <a:rPr lang="tr-TR" sz="1800" b="1" i="1" dirty="0" smtClean="0">
                          <a:latin typeface="Calibri" pitchFamily="34" charset="0"/>
                          <a:cs typeface="Calibri" pitchFamily="34" charset="0"/>
                        </a:rPr>
                        <a:t>Göz koruması gerekir.</a:t>
                      </a:r>
                    </a:p>
                  </a:txBody>
                  <a:tcPr anchor="ctr"/>
                </a:tc>
              </a:tr>
              <a:tr h="731535">
                <a:tc>
                  <a:txBody>
                    <a:bodyPr/>
                    <a:lstStyle/>
                    <a:p>
                      <a:pPr algn="l"/>
                      <a:r>
                        <a:rPr lang="tr-TR" b="1" i="1" dirty="0" smtClean="0">
                          <a:latin typeface="Cambria" pitchFamily="18" charset="0"/>
                          <a:cs typeface="Calibri" pitchFamily="34" charset="0"/>
                        </a:rPr>
                        <a:t>Sınıf 3 B</a:t>
                      </a:r>
                    </a:p>
                  </a:txBody>
                  <a:tcPr anchor="ctr"/>
                </a:tc>
                <a:tc>
                  <a:txBody>
                    <a:bodyPr/>
                    <a:lstStyle/>
                    <a:p>
                      <a:r>
                        <a:rPr lang="tr-TR" sz="1800" b="0" i="1" dirty="0" smtClean="0">
                          <a:latin typeface="Calibri" pitchFamily="34" charset="0"/>
                          <a:cs typeface="Calibri" pitchFamily="34" charset="0"/>
                        </a:rPr>
                        <a:t>Doğrudan bakılırsa zararlıdır. Mat yüzeylerden yansıması zararsızdır. </a:t>
                      </a:r>
                      <a:r>
                        <a:rPr lang="tr-TR" sz="1800" b="1" i="1" dirty="0" smtClean="0">
                          <a:latin typeface="Calibri" pitchFamily="34" charset="0"/>
                          <a:cs typeface="Calibri" pitchFamily="34" charset="0"/>
                        </a:rPr>
                        <a:t>Kilitleme sistemi ve göz koruması gerekir.</a:t>
                      </a:r>
                    </a:p>
                  </a:txBody>
                  <a:tcPr anchor="ctr"/>
                </a:tc>
              </a:tr>
              <a:tr h="772039">
                <a:tc>
                  <a:txBody>
                    <a:bodyPr/>
                    <a:lstStyle/>
                    <a:p>
                      <a:pPr algn="l"/>
                      <a:r>
                        <a:rPr lang="tr-TR" b="1" i="1" dirty="0" smtClean="0">
                          <a:latin typeface="Cambria" pitchFamily="18" charset="0"/>
                          <a:cs typeface="Calibri" pitchFamily="34" charset="0"/>
                        </a:rPr>
                        <a:t>Sınıf 4</a:t>
                      </a:r>
                      <a:endParaRPr lang="tr-TR" b="1" i="1" dirty="0">
                        <a:latin typeface="Cambria" pitchFamily="18" charset="0"/>
                        <a:cs typeface="Calibri" pitchFamily="34" charset="0"/>
                      </a:endParaRPr>
                    </a:p>
                  </a:txBody>
                  <a:tcPr anchor="ctr"/>
                </a:tc>
                <a:tc>
                  <a:txBody>
                    <a:bodyPr/>
                    <a:lstStyle/>
                    <a:p>
                      <a:r>
                        <a:rPr lang="tr-TR" sz="1800" b="0" i="1" dirty="0" smtClean="0">
                          <a:latin typeface="Calibri" pitchFamily="34" charset="0"/>
                          <a:cs typeface="Calibri" pitchFamily="34" charset="0"/>
                        </a:rPr>
                        <a:t>3 B üzerinde güce sahip bütün lazerler bu sınıfa girer. Mutlaka kilitleme sistemi olmalıdır.</a:t>
                      </a:r>
                    </a:p>
                  </a:txBody>
                  <a:tcPr anchor="ctr"/>
                </a:tc>
              </a:tr>
            </a:tbl>
          </a:graphicData>
        </a:graphic>
      </p:graphicFrame>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RADYASYON SINIFLAMASI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63532746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Sınıf 3 ve Üzeri Durumlarda</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324000">
              <a:spcAft>
                <a:spcPts val="0"/>
              </a:spcAft>
              <a:buClr>
                <a:srgbClr val="292929"/>
              </a:buClr>
              <a:buFont typeface="+mj-lt"/>
              <a:buAutoNum type="arabicPeriod"/>
              <a:defRPr/>
            </a:pPr>
            <a:endParaRPr lang="tr-TR" sz="1000" i="1" dirty="0" smtClean="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Yönetici </a:t>
            </a:r>
            <a:r>
              <a:rPr lang="tr-TR" sz="2000" i="1" dirty="0">
                <a:solidFill>
                  <a:srgbClr val="000000"/>
                </a:solidFill>
                <a:latin typeface="Calibri" pitchFamily="34" charset="0"/>
                <a:cs typeface="Calibri" pitchFamily="34" charset="0"/>
              </a:rPr>
              <a:t>lazer güvenliği konusunda bilgili </a:t>
            </a:r>
            <a:r>
              <a:rPr lang="tr-TR" sz="2000" i="1" dirty="0" smtClean="0">
                <a:solidFill>
                  <a:srgbClr val="000000"/>
                </a:solidFill>
                <a:latin typeface="Calibri" pitchFamily="34" charset="0"/>
                <a:cs typeface="Calibri" pitchFamily="34" charset="0"/>
              </a:rPr>
              <a:t>olmalı, </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Yetkili olmayan personelin ilgili alana </a:t>
            </a:r>
            <a:r>
              <a:rPr lang="tr-TR" sz="2000" i="1" dirty="0" smtClean="0">
                <a:solidFill>
                  <a:srgbClr val="000000"/>
                </a:solidFill>
                <a:latin typeface="Calibri" pitchFamily="34" charset="0"/>
                <a:cs typeface="Calibri" pitchFamily="34" charset="0"/>
              </a:rPr>
              <a:t>girmemeli,</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Tehlike durumunda sistem </a:t>
            </a:r>
            <a:r>
              <a:rPr lang="tr-TR" sz="2000" i="1" dirty="0" smtClean="0">
                <a:solidFill>
                  <a:srgbClr val="000000"/>
                </a:solidFill>
                <a:latin typeface="Calibri" pitchFamily="34" charset="0"/>
                <a:cs typeface="Calibri" pitchFamily="34" charset="0"/>
              </a:rPr>
              <a:t>durdurulabilmeli,</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Gerekli uygun yansıtıcı malzeme </a:t>
            </a:r>
            <a:r>
              <a:rPr lang="tr-TR" sz="2000" i="1" dirty="0" smtClean="0">
                <a:solidFill>
                  <a:srgbClr val="000000"/>
                </a:solidFill>
                <a:latin typeface="Calibri" pitchFamily="34" charset="0"/>
                <a:cs typeface="Calibri" pitchFamily="34" charset="0"/>
              </a:rPr>
              <a:t>kullanılmalı,</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Uygun göz koruyucuları </a:t>
            </a:r>
            <a:r>
              <a:rPr lang="tr-TR" sz="2000" i="1" dirty="0" smtClean="0">
                <a:solidFill>
                  <a:srgbClr val="000000"/>
                </a:solidFill>
                <a:latin typeface="Calibri" pitchFamily="34" charset="0"/>
                <a:cs typeface="Calibri" pitchFamily="34" charset="0"/>
              </a:rPr>
              <a:t>kullanılmalı,</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Uygun cilt koruyucular </a:t>
            </a:r>
            <a:r>
              <a:rPr lang="tr-TR" sz="2000" i="1" dirty="0" smtClean="0">
                <a:solidFill>
                  <a:srgbClr val="000000"/>
                </a:solidFill>
                <a:latin typeface="Calibri" pitchFamily="34" charset="0"/>
                <a:cs typeface="Calibri" pitchFamily="34" charset="0"/>
              </a:rPr>
              <a:t>kullanılmalı,</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Işının yolu  güvenlik altına </a:t>
            </a:r>
            <a:r>
              <a:rPr lang="tr-TR" sz="2000" i="1" dirty="0" smtClean="0">
                <a:solidFill>
                  <a:srgbClr val="000000"/>
                </a:solidFill>
                <a:latin typeface="Calibri" pitchFamily="34" charset="0"/>
                <a:cs typeface="Calibri" pitchFamily="34" charset="0"/>
              </a:rPr>
              <a:t>alınmalı,</a:t>
            </a:r>
            <a:endParaRPr lang="tr-TR" sz="2000" i="1" dirty="0">
              <a:solidFill>
                <a:srgbClr val="000000"/>
              </a:solidFill>
              <a:latin typeface="Calibri" pitchFamily="34" charset="0"/>
              <a:cs typeface="Calibri" pitchFamily="34" charset="0"/>
            </a:endParaRPr>
          </a:p>
          <a:p>
            <a:pPr marL="396000" indent="-324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Işın kaçaklarına karşı gerekli korumalar </a:t>
            </a:r>
            <a:r>
              <a:rPr lang="tr-TR" sz="2000" i="1" dirty="0" smtClean="0">
                <a:solidFill>
                  <a:srgbClr val="000000"/>
                </a:solidFill>
                <a:latin typeface="Calibri" pitchFamily="34" charset="0"/>
                <a:cs typeface="Calibri" pitchFamily="34" charset="0"/>
              </a:rPr>
              <a:t>sağlanmalı,</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GÜVENLİK ÖNLEMLERİ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7901717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508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Mühendislik Önlemleri Öncelik Olmalı;</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2"/>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Uygun işaretleme</a:t>
            </a:r>
          </a:p>
          <a:p>
            <a:pPr marL="1465200" lvl="4" indent="-324000">
              <a:spcAft>
                <a:spcPts val="0"/>
              </a:spcAft>
              <a:buClr>
                <a:srgbClr val="292929"/>
              </a:buClr>
              <a:buFont typeface="+mj-lt"/>
              <a:buAutoNum type="alphaLcParenR"/>
              <a:defRPr/>
            </a:pPr>
            <a:r>
              <a:rPr lang="tr-TR" sz="2000" i="1" dirty="0" smtClean="0">
                <a:solidFill>
                  <a:srgbClr val="000000"/>
                </a:solidFill>
                <a:latin typeface="Calibri" pitchFamily="34" charset="0"/>
                <a:cs typeface="Calibri" pitchFamily="34" charset="0"/>
              </a:rPr>
              <a:t>Sınıf </a:t>
            </a:r>
            <a:r>
              <a:rPr lang="tr-TR" sz="2000" i="1" dirty="0">
                <a:solidFill>
                  <a:srgbClr val="000000"/>
                </a:solidFill>
                <a:latin typeface="Calibri" pitchFamily="34" charset="0"/>
                <a:cs typeface="Calibri" pitchFamily="34" charset="0"/>
              </a:rPr>
              <a:t>2 ve daha üzerinde </a:t>
            </a:r>
          </a:p>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Uygun </a:t>
            </a:r>
            <a:r>
              <a:rPr lang="tr-TR" sz="2000" b="1" i="1" dirty="0">
                <a:solidFill>
                  <a:srgbClr val="000000"/>
                </a:solidFill>
                <a:latin typeface="Calibri" pitchFamily="34" charset="0"/>
                <a:cs typeface="Calibri" pitchFamily="34" charset="0"/>
              </a:rPr>
              <a:t>göz </a:t>
            </a:r>
            <a:r>
              <a:rPr lang="tr-TR" sz="2000" b="1" i="1" dirty="0" smtClean="0">
                <a:solidFill>
                  <a:srgbClr val="000000"/>
                </a:solidFill>
                <a:latin typeface="Calibri" pitchFamily="34" charset="0"/>
                <a:cs typeface="Calibri" pitchFamily="34" charset="0"/>
              </a:rPr>
              <a:t>koruması</a:t>
            </a:r>
          </a:p>
          <a:p>
            <a:pPr marL="1465200" lvl="4" indent="-324000">
              <a:spcAft>
                <a:spcPts val="0"/>
              </a:spcAft>
              <a:buClr>
                <a:srgbClr val="292929"/>
              </a:buClr>
              <a:buFont typeface="+mj-lt"/>
              <a:buAutoNum type="alphaLcParenR"/>
              <a:defRPr/>
            </a:pPr>
            <a:r>
              <a:rPr lang="tr-TR" sz="2000" i="1" dirty="0" smtClean="0">
                <a:solidFill>
                  <a:srgbClr val="000000"/>
                </a:solidFill>
                <a:latin typeface="Calibri" pitchFamily="34" charset="0"/>
                <a:cs typeface="Calibri" pitchFamily="34" charset="0"/>
              </a:rPr>
              <a:t>Sınıf </a:t>
            </a:r>
            <a:r>
              <a:rPr lang="tr-TR" sz="2000" i="1" dirty="0">
                <a:solidFill>
                  <a:srgbClr val="000000"/>
                </a:solidFill>
                <a:latin typeface="Calibri" pitchFamily="34" charset="0"/>
                <a:cs typeface="Calibri" pitchFamily="34" charset="0"/>
              </a:rPr>
              <a:t>3 ten itibaren </a:t>
            </a:r>
            <a:r>
              <a:rPr lang="tr-TR" sz="2000" i="1" dirty="0" smtClean="0">
                <a:solidFill>
                  <a:srgbClr val="000000"/>
                </a:solidFill>
                <a:latin typeface="Calibri" pitchFamily="34" charset="0"/>
                <a:cs typeface="Calibri" pitchFamily="34" charset="0"/>
              </a:rPr>
              <a:t>kullanılmalı</a:t>
            </a:r>
          </a:p>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Cilt koruması</a:t>
            </a:r>
          </a:p>
          <a:p>
            <a:pPr marL="1465200" lvl="4" indent="-324000">
              <a:spcAft>
                <a:spcPts val="0"/>
              </a:spcAft>
              <a:buClr>
                <a:srgbClr val="292929"/>
              </a:buClr>
              <a:buFont typeface="+mj-lt"/>
              <a:buAutoNum type="alphaLcParenR"/>
              <a:defRPr/>
            </a:pPr>
            <a:r>
              <a:rPr lang="tr-TR" sz="2000" i="1" dirty="0">
                <a:solidFill>
                  <a:srgbClr val="000000"/>
                </a:solidFill>
                <a:latin typeface="Calibri" pitchFamily="34" charset="0"/>
                <a:cs typeface="Calibri" pitchFamily="34" charset="0"/>
              </a:rPr>
              <a:t>Kıyafetler (sınıf 4 için yanmaz olmalı)</a:t>
            </a:r>
          </a:p>
          <a:p>
            <a:pPr marL="1465200" lvl="4" indent="-324000">
              <a:spcAft>
                <a:spcPts val="0"/>
              </a:spcAft>
              <a:buClr>
                <a:srgbClr val="292929"/>
              </a:buClr>
              <a:buFont typeface="+mj-lt"/>
              <a:buAutoNum type="alphaLcParenR"/>
              <a:defRPr/>
            </a:pPr>
            <a:r>
              <a:rPr lang="tr-TR" sz="2000" i="1" dirty="0">
                <a:solidFill>
                  <a:srgbClr val="000000"/>
                </a:solidFill>
                <a:latin typeface="Calibri" pitchFamily="34" charset="0"/>
                <a:cs typeface="Calibri" pitchFamily="34" charset="0"/>
              </a:rPr>
              <a:t>Eldivenler (sık dokuma ve </a:t>
            </a:r>
            <a:r>
              <a:rPr lang="tr-TR" sz="2000" i="1" dirty="0" err="1">
                <a:solidFill>
                  <a:srgbClr val="000000"/>
                </a:solidFill>
                <a:latin typeface="Calibri" pitchFamily="34" charset="0"/>
                <a:cs typeface="Calibri" pitchFamily="34" charset="0"/>
              </a:rPr>
              <a:t>opak</a:t>
            </a:r>
            <a:r>
              <a:rPr lang="tr-TR" sz="2000" i="1" dirty="0">
                <a:solidFill>
                  <a:srgbClr val="000000"/>
                </a:solidFill>
                <a:latin typeface="Calibri" pitchFamily="34" charset="0"/>
                <a:cs typeface="Calibri" pitchFamily="34" charset="0"/>
              </a:rPr>
              <a:t> olmalı)</a:t>
            </a:r>
          </a:p>
          <a:p>
            <a:pPr marL="1465200" lvl="4" indent="-324000">
              <a:spcAft>
                <a:spcPts val="0"/>
              </a:spcAft>
              <a:buClr>
                <a:srgbClr val="292929"/>
              </a:buClr>
              <a:buFont typeface="+mj-lt"/>
              <a:buAutoNum type="alphaLcParenR"/>
              <a:defRPr/>
            </a:pPr>
            <a:r>
              <a:rPr lang="tr-TR" sz="2000" i="1" dirty="0">
                <a:solidFill>
                  <a:srgbClr val="000000"/>
                </a:solidFill>
                <a:latin typeface="Calibri" pitchFamily="34" charset="0"/>
                <a:cs typeface="Calibri" pitchFamily="34" charset="0"/>
              </a:rPr>
              <a:t>Koruyucu kremler kullanılmalı</a:t>
            </a:r>
          </a:p>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Bariyerler</a:t>
            </a:r>
          </a:p>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Havalandırma </a:t>
            </a:r>
            <a:r>
              <a:rPr lang="tr-TR" sz="2000" b="1" i="1" dirty="0">
                <a:solidFill>
                  <a:srgbClr val="000000"/>
                </a:solidFill>
                <a:latin typeface="Calibri" pitchFamily="34" charset="0"/>
                <a:cs typeface="Calibri" pitchFamily="34" charset="0"/>
              </a:rPr>
              <a:t>(zorlu emiş</a:t>
            </a:r>
            <a:r>
              <a:rPr lang="tr-TR" sz="2000" b="1" i="1" dirty="0" smtClean="0">
                <a:solidFill>
                  <a:srgbClr val="000000"/>
                </a:solidFill>
                <a:latin typeface="Calibri" pitchFamily="34" charset="0"/>
                <a:cs typeface="Calibri" pitchFamily="34" charset="0"/>
              </a:rPr>
              <a:t>…)</a:t>
            </a:r>
          </a:p>
          <a:p>
            <a:pPr marL="853200" lvl="2"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Diğerleri </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GÜVENLİK ÖNLEMLERİ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1671107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Dikdörtgen"/>
          <p:cNvSpPr/>
          <p:nvPr/>
        </p:nvSpPr>
        <p:spPr>
          <a:xfrm>
            <a:off x="116163" y="2914898"/>
            <a:ext cx="8945949" cy="3262432"/>
          </a:xfrm>
          <a:prstGeom prst="rect">
            <a:avLst/>
          </a:prstGeom>
          <a:noFill/>
          <a:ln>
            <a:noFill/>
          </a:ln>
          <a:effectLst>
            <a:glow rad="228600">
              <a:schemeClr val="accent4">
                <a:satMod val="175000"/>
                <a:alpha val="40000"/>
              </a:schemeClr>
            </a:glow>
            <a:outerShdw blurRad="107950" dist="12700" dir="5400000" algn="ctr">
              <a:srgbClr val="000000"/>
            </a:outerShdw>
          </a:effectLst>
          <a:scene3d>
            <a:camera prst="orthographicFront">
              <a:rot lat="0" lon="0" rev="0"/>
            </a:camera>
            <a:lightRig rig="soft" dir="t">
              <a:rot lat="0" lon="0" rev="0"/>
            </a:lightRig>
          </a:scene3d>
          <a:sp3d prstMaterial="matte">
            <a:bevelT w="63500" h="63500"/>
            <a:contourClr>
              <a:schemeClr val="bg1">
                <a:lumMod val="85000"/>
              </a:schemeClr>
            </a:contourClr>
          </a:sp3d>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algn="ctr">
              <a:defRPr/>
            </a:pPr>
            <a:r>
              <a:rPr lang="tr-TR" sz="110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Basınç</a:t>
            </a:r>
            <a:endParaRPr lang="tr-TR" sz="11000" b="1" dirty="0">
              <a:ln w="50800"/>
              <a:solidFill>
                <a:srgbClr val="FFFFFF">
                  <a:shade val="50000"/>
                </a:srgbClr>
              </a:solidFill>
              <a:effectLst>
                <a:glow rad="139700">
                  <a:srgbClr val="000000">
                    <a:satMod val="175000"/>
                    <a:alpha val="40000"/>
                  </a:srgbClr>
                </a:glow>
              </a:effectLst>
              <a:latin typeface="Calibri" pitchFamily="34" charset="0"/>
              <a:cs typeface="Calibri" pitchFamily="34" charset="0"/>
            </a:endParaRPr>
          </a:p>
          <a:p>
            <a:pPr algn="ctr">
              <a:defRPr/>
            </a:pPr>
            <a:r>
              <a:rPr lang="tr-TR" sz="9600" b="1" dirty="0" smtClean="0">
                <a:ln w="50800"/>
                <a:solidFill>
                  <a:srgbClr val="FFFFFF">
                    <a:shade val="50000"/>
                  </a:srgbClr>
                </a:solidFill>
                <a:effectLst>
                  <a:glow rad="139700">
                    <a:srgbClr val="000000">
                      <a:satMod val="175000"/>
                      <a:alpha val="40000"/>
                    </a:srgbClr>
                  </a:glow>
                </a:effectLst>
                <a:latin typeface="Calibri" pitchFamily="34" charset="0"/>
                <a:cs typeface="Calibri" pitchFamily="34" charset="0"/>
              </a:rPr>
              <a:t>(Yüksek-Düşük)</a:t>
            </a:r>
          </a:p>
        </p:txBody>
      </p:sp>
      <p:sp>
        <p:nvSpPr>
          <p:cNvPr id="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027" name="Picture 3" descr="D:\9-ISTUZMAN\1-EĞİTİM KURUMU\1. İstanbuluzman\ZZResim\Resim-İkon\diver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0364" y="656026"/>
            <a:ext cx="2068773" cy="2068773"/>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9-ISTUZMAN\1-EĞİTİM KURUMU\1. İstanbuluzman\ZZResim\Resim-İkon\astronaut (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4667" y="413951"/>
            <a:ext cx="2372436" cy="23724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0296881"/>
      </p:ext>
    </p:extLst>
  </p:cSld>
  <p:clrMapOvr>
    <a:masterClrMapping/>
  </p:clrMapOv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BASINÇ</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Birim </a:t>
            </a:r>
            <a:r>
              <a:rPr lang="tr-TR" sz="2000" i="1" dirty="0">
                <a:solidFill>
                  <a:srgbClr val="000000"/>
                </a:solidFill>
                <a:latin typeface="Calibri" pitchFamily="34" charset="0"/>
                <a:cs typeface="Calibri" pitchFamily="34" charset="0"/>
              </a:rPr>
              <a:t>alana yapılan kuvvete basınç denir.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Birimi </a:t>
            </a:r>
            <a:r>
              <a:rPr lang="tr-TR" sz="2000" b="1" i="1" dirty="0">
                <a:solidFill>
                  <a:srgbClr val="000000"/>
                </a:solidFill>
                <a:latin typeface="Calibri" pitchFamily="34" charset="0"/>
                <a:cs typeface="Calibri" pitchFamily="34" charset="0"/>
              </a:rPr>
              <a:t>Bar </a:t>
            </a:r>
            <a:r>
              <a:rPr lang="tr-TR" sz="2000" b="1" i="1" dirty="0" smtClean="0">
                <a:solidFill>
                  <a:srgbClr val="000000"/>
                </a:solidFill>
                <a:latin typeface="Calibri"/>
                <a:cs typeface="Calibri"/>
              </a:rPr>
              <a:t>&amp;</a:t>
            </a:r>
            <a:r>
              <a:rPr lang="tr-TR" sz="2000" b="1" i="1" dirty="0" smtClean="0">
                <a:solidFill>
                  <a:srgbClr val="000000"/>
                </a:solidFill>
                <a:latin typeface="Calibri" pitchFamily="34" charset="0"/>
                <a:cs typeface="Calibri" pitchFamily="34" charset="0"/>
              </a:rPr>
              <a:t> Newton/cm</a:t>
            </a:r>
            <a:r>
              <a:rPr lang="tr-TR" sz="2000" b="1" i="1" dirty="0" smtClean="0">
                <a:solidFill>
                  <a:srgbClr val="000000"/>
                </a:solidFill>
                <a:latin typeface="Calibri"/>
                <a:cs typeface="Calibri"/>
              </a:rPr>
              <a:t>²’</a:t>
            </a:r>
            <a:r>
              <a:rPr lang="tr-TR" sz="2000" b="1" i="1" dirty="0" smtClean="0">
                <a:solidFill>
                  <a:srgbClr val="000000"/>
                </a:solidFill>
                <a:latin typeface="Calibri" pitchFamily="34" charset="0"/>
                <a:cs typeface="Calibri" pitchFamily="34" charset="0"/>
              </a:rPr>
              <a:t>dir</a:t>
            </a:r>
            <a:r>
              <a:rPr lang="tr-TR" sz="2000" b="1" i="1" dirty="0">
                <a:solidFill>
                  <a:srgbClr val="000000"/>
                </a:solidFill>
                <a:latin typeface="Calibri" pitchFamily="34" charset="0"/>
                <a:cs typeface="Calibri" pitchFamily="34" charset="0"/>
              </a:rPr>
              <a:t>.</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Normalde </a:t>
            </a:r>
            <a:r>
              <a:rPr lang="tr-TR" sz="2000" b="1" i="1" dirty="0" smtClean="0">
                <a:solidFill>
                  <a:srgbClr val="000000"/>
                </a:solidFill>
                <a:latin typeface="Calibri" pitchFamily="34" charset="0"/>
                <a:cs typeface="Calibri" pitchFamily="34" charset="0"/>
              </a:rPr>
              <a:t>4 N/cm</a:t>
            </a:r>
            <a:r>
              <a:rPr lang="tr-TR" sz="2000" b="1" i="1" dirty="0" smtClean="0">
                <a:solidFill>
                  <a:srgbClr val="000000"/>
                </a:solidFill>
                <a:latin typeface="Calibri"/>
                <a:cs typeface="Calibri"/>
              </a:rPr>
              <a:t>²</a:t>
            </a:r>
            <a:r>
              <a:rPr lang="tr-TR" sz="2000" b="1" i="1" dirty="0" smtClean="0">
                <a:solidFill>
                  <a:srgbClr val="000000"/>
                </a:solidFill>
                <a:latin typeface="Calibri" pitchFamily="34" charset="0"/>
                <a:cs typeface="Calibri" pitchFamily="34" charset="0"/>
              </a:rPr>
              <a:t>’lik  </a:t>
            </a:r>
            <a:r>
              <a:rPr lang="tr-TR" sz="2000" b="1" i="1" dirty="0">
                <a:solidFill>
                  <a:srgbClr val="000000"/>
                </a:solidFill>
                <a:latin typeface="Calibri" pitchFamily="34" charset="0"/>
                <a:cs typeface="Calibri" pitchFamily="34" charset="0"/>
              </a:rPr>
              <a:t>basınç deği</a:t>
            </a:r>
            <a:r>
              <a:rPr lang="tr-TR" sz="2000" i="1" dirty="0">
                <a:solidFill>
                  <a:srgbClr val="000000"/>
                </a:solidFill>
                <a:latin typeface="Calibri" pitchFamily="34" charset="0"/>
                <a:cs typeface="Calibri" pitchFamily="34" charset="0"/>
              </a:rPr>
              <a:t>şimi organizmada rahatsızlık hissi dışında </a:t>
            </a:r>
            <a:r>
              <a:rPr lang="tr-TR" sz="2000" i="1" dirty="0" smtClean="0">
                <a:solidFill>
                  <a:srgbClr val="000000"/>
                </a:solidFill>
                <a:latin typeface="Calibri" pitchFamily="34" charset="0"/>
                <a:cs typeface="Calibri" pitchFamily="34" charset="0"/>
              </a:rPr>
              <a:t>herhangi bir sağlık </a:t>
            </a:r>
            <a:r>
              <a:rPr lang="tr-TR" sz="2000" i="1" dirty="0">
                <a:solidFill>
                  <a:srgbClr val="000000"/>
                </a:solidFill>
                <a:latin typeface="Calibri" pitchFamily="34" charset="0"/>
                <a:cs typeface="Calibri" pitchFamily="34" charset="0"/>
              </a:rPr>
              <a:t>sorunu oluşturmaz.</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BASINÇ TANIMI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3688394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BASINÇ AZALMASI VE ARTMASI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4" name="Dikdörtgen 3"/>
          <p:cNvSpPr/>
          <p:nvPr/>
        </p:nvSpPr>
        <p:spPr>
          <a:xfrm>
            <a:off x="2800072" y="1216165"/>
            <a:ext cx="2962275" cy="646331"/>
          </a:xfrm>
          <a:prstGeom prst="rect">
            <a:avLst/>
          </a:prstGeom>
        </p:spPr>
        <p:txBody>
          <a:bodyPr wrap="square">
            <a:spAutoFit/>
          </a:bodyPr>
          <a:lstStyle/>
          <a:p>
            <a:pPr algn="ctr"/>
            <a:r>
              <a:rPr lang="tr-TR" b="1" dirty="0">
                <a:latin typeface="Calibri" pitchFamily="34" charset="0"/>
                <a:cs typeface="Calibri" pitchFamily="34" charset="0"/>
              </a:rPr>
              <a:t>Normal şartlarda hava </a:t>
            </a:r>
            <a:r>
              <a:rPr lang="tr-TR" b="1" dirty="0" smtClean="0">
                <a:latin typeface="Calibri" pitchFamily="34" charset="0"/>
                <a:cs typeface="Calibri" pitchFamily="34" charset="0"/>
              </a:rPr>
              <a:t>basıncı 76 </a:t>
            </a:r>
            <a:r>
              <a:rPr lang="tr-TR" b="1" dirty="0" err="1" smtClean="0">
                <a:latin typeface="Calibri" pitchFamily="34" charset="0"/>
                <a:cs typeface="Calibri" pitchFamily="34" charset="0"/>
              </a:rPr>
              <a:t>cmHg</a:t>
            </a:r>
            <a:r>
              <a:rPr lang="tr-TR" b="1" dirty="0" smtClean="0">
                <a:latin typeface="Calibri" pitchFamily="34" charset="0"/>
                <a:cs typeface="Calibri" pitchFamily="34" charset="0"/>
              </a:rPr>
              <a:t> basınçtır.</a:t>
            </a:r>
            <a:endParaRPr lang="tr-TR" b="1" dirty="0">
              <a:latin typeface="Calibri" pitchFamily="34" charset="0"/>
              <a:cs typeface="Calibri" pitchFamily="34" charset="0"/>
            </a:endParaRPr>
          </a:p>
        </p:txBody>
      </p:sp>
      <p:sp>
        <p:nvSpPr>
          <p:cNvPr id="5" name="Dikdörtgen 4"/>
          <p:cNvSpPr/>
          <p:nvPr/>
        </p:nvSpPr>
        <p:spPr>
          <a:xfrm>
            <a:off x="5268036" y="3681435"/>
            <a:ext cx="3887820" cy="646331"/>
          </a:xfrm>
          <a:prstGeom prst="rect">
            <a:avLst/>
          </a:prstGeom>
        </p:spPr>
        <p:txBody>
          <a:bodyPr wrap="square">
            <a:spAutoFit/>
          </a:bodyPr>
          <a:lstStyle/>
          <a:p>
            <a:pPr algn="ctr"/>
            <a:r>
              <a:rPr lang="tr-TR" dirty="0">
                <a:latin typeface="Calibri" pitchFamily="34" charset="0"/>
                <a:cs typeface="Calibri" pitchFamily="34" charset="0"/>
              </a:rPr>
              <a:t>Balon ve uçak gibi araçlarla </a:t>
            </a:r>
            <a:endParaRPr lang="tr-TR" dirty="0" smtClean="0">
              <a:latin typeface="Calibri" pitchFamily="34" charset="0"/>
              <a:cs typeface="Calibri" pitchFamily="34" charset="0"/>
            </a:endParaRPr>
          </a:p>
          <a:p>
            <a:pPr algn="ctr"/>
            <a:r>
              <a:rPr lang="tr-TR" dirty="0" smtClean="0">
                <a:latin typeface="Calibri" pitchFamily="34" charset="0"/>
                <a:cs typeface="Calibri" pitchFamily="34" charset="0"/>
              </a:rPr>
              <a:t>süratle </a:t>
            </a:r>
            <a:r>
              <a:rPr lang="tr-TR" b="1" dirty="0" smtClean="0">
                <a:latin typeface="Calibri" pitchFamily="34" charset="0"/>
                <a:cs typeface="Calibri" pitchFamily="34" charset="0"/>
              </a:rPr>
              <a:t>yükseklere çıkınca basınç azalır.</a:t>
            </a:r>
            <a:endParaRPr lang="tr-TR" b="1" dirty="0">
              <a:latin typeface="Calibri" pitchFamily="34" charset="0"/>
              <a:cs typeface="Calibri" pitchFamily="34" charset="0"/>
            </a:endParaRPr>
          </a:p>
        </p:txBody>
      </p:sp>
      <p:sp>
        <p:nvSpPr>
          <p:cNvPr id="22" name="Dikdörtgen 21"/>
          <p:cNvSpPr/>
          <p:nvPr/>
        </p:nvSpPr>
        <p:spPr>
          <a:xfrm>
            <a:off x="137122" y="5969722"/>
            <a:ext cx="3582071" cy="646331"/>
          </a:xfrm>
          <a:prstGeom prst="rect">
            <a:avLst/>
          </a:prstGeom>
        </p:spPr>
        <p:txBody>
          <a:bodyPr wrap="square">
            <a:spAutoFit/>
          </a:bodyPr>
          <a:lstStyle/>
          <a:p>
            <a:pPr algn="ctr"/>
            <a:r>
              <a:rPr lang="tr-TR" dirty="0" smtClean="0">
                <a:latin typeface="Calibri" pitchFamily="34" charset="0"/>
                <a:cs typeface="Calibri" pitchFamily="34" charset="0"/>
              </a:rPr>
              <a:t>Dalgıçlarda, </a:t>
            </a:r>
            <a:r>
              <a:rPr lang="tr-TR" dirty="0">
                <a:latin typeface="Calibri" pitchFamily="34" charset="0"/>
                <a:cs typeface="Calibri" pitchFamily="34" charset="0"/>
              </a:rPr>
              <a:t>gemi kurtarıcılarında </a:t>
            </a:r>
            <a:r>
              <a:rPr lang="tr-TR" b="1" dirty="0" smtClean="0">
                <a:latin typeface="Calibri" pitchFamily="34" charset="0"/>
                <a:cs typeface="Calibri" pitchFamily="34" charset="0"/>
              </a:rPr>
              <a:t>deniz </a:t>
            </a:r>
            <a:r>
              <a:rPr lang="tr-TR" b="1" dirty="0">
                <a:latin typeface="Calibri" pitchFamily="34" charset="0"/>
                <a:cs typeface="Calibri" pitchFamily="34" charset="0"/>
              </a:rPr>
              <a:t>dibine </a:t>
            </a:r>
            <a:r>
              <a:rPr lang="tr-TR" b="1" dirty="0" smtClean="0">
                <a:latin typeface="Calibri" pitchFamily="34" charset="0"/>
                <a:cs typeface="Calibri" pitchFamily="34" charset="0"/>
              </a:rPr>
              <a:t>inildikçe </a:t>
            </a:r>
            <a:r>
              <a:rPr lang="tr-TR" b="1" dirty="0">
                <a:latin typeface="Calibri" pitchFamily="34" charset="0"/>
                <a:cs typeface="Calibri" pitchFamily="34" charset="0"/>
              </a:rPr>
              <a:t>basınç </a:t>
            </a:r>
            <a:r>
              <a:rPr lang="tr-TR" b="1" dirty="0" smtClean="0">
                <a:latin typeface="Calibri" pitchFamily="34" charset="0"/>
                <a:cs typeface="Calibri" pitchFamily="34" charset="0"/>
              </a:rPr>
              <a:t>artar.</a:t>
            </a:r>
            <a:endParaRPr lang="tr-TR" b="1" dirty="0">
              <a:latin typeface="Calibri" pitchFamily="34" charset="0"/>
              <a:cs typeface="Calibri" pitchFamily="34" charset="0"/>
            </a:endParaRPr>
          </a:p>
        </p:txBody>
      </p:sp>
      <p:pic>
        <p:nvPicPr>
          <p:cNvPr id="3" name="Resim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1208" y="3091002"/>
            <a:ext cx="3027526" cy="3027526"/>
          </a:xfrm>
          <a:prstGeom prst="rect">
            <a:avLst/>
          </a:prstGeom>
        </p:spPr>
      </p:pic>
      <p:pic>
        <p:nvPicPr>
          <p:cNvPr id="2050" name="Picture 2" descr="D:\DOKTOR\9-ISTUZMAN\1-EĞİTİM KURUMU\1. İstanbuluzman\ZZResim\Resim-İkon\astronaut2 (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6423" y="1063765"/>
            <a:ext cx="2754752" cy="2754752"/>
          </a:xfrm>
          <a:prstGeom prst="rect">
            <a:avLst/>
          </a:prstGeom>
          <a:noFill/>
          <a:extLst>
            <a:ext uri="{909E8E84-426E-40DD-AFC4-6F175D3DCCD1}">
              <a14:hiddenFill xmlns:a14="http://schemas.microsoft.com/office/drawing/2010/main">
                <a:solidFill>
                  <a:srgbClr val="FFFFFF"/>
                </a:solidFill>
              </a14:hiddenFill>
            </a:ext>
          </a:extLst>
        </p:spPr>
      </p:pic>
      <p:pic>
        <p:nvPicPr>
          <p:cNvPr id="9218" name="Picture 2" descr="D:\DOKTOR\1-ISTANBULUZMAN\1-EĞİTİM KURUMU\1. İstanbuluzman\2-RESİMLER\Dünya-Uzay-Uçak\2globe_128.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68409" y="1862496"/>
            <a:ext cx="1625600" cy="1625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576134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DÜŞÜK BASINÇ</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98900">
              <a:spcAft>
                <a:spcPts val="0"/>
              </a:spcAft>
              <a:buClr>
                <a:srgbClr val="292929"/>
              </a:buClr>
              <a:defRPr/>
            </a:pPr>
            <a:r>
              <a:rPr lang="tr-TR" sz="2000" b="1" i="1" dirty="0">
                <a:latin typeface="Calibri" pitchFamily="34" charset="0"/>
                <a:cs typeface="Calibri" pitchFamily="34" charset="0"/>
              </a:rPr>
              <a:t>Basıncının düşmesi </a:t>
            </a:r>
            <a:r>
              <a:rPr lang="tr-TR" sz="2000" i="1" dirty="0">
                <a:latin typeface="Calibri" pitchFamily="34" charset="0"/>
                <a:cs typeface="Calibri" pitchFamily="34" charset="0"/>
              </a:rPr>
              <a:t>nedeniyle, normal atmosfer basıncı altında </a:t>
            </a:r>
            <a:r>
              <a:rPr lang="tr-TR" sz="2000" b="1" i="1" dirty="0">
                <a:latin typeface="Calibri" pitchFamily="34" charset="0"/>
                <a:cs typeface="Calibri" pitchFamily="34" charset="0"/>
              </a:rPr>
              <a:t>dokularda</a:t>
            </a:r>
            <a:r>
              <a:rPr lang="tr-TR" sz="2000" i="1" dirty="0">
                <a:latin typeface="Calibri" pitchFamily="34" charset="0"/>
                <a:cs typeface="Calibri" pitchFamily="34" charset="0"/>
              </a:rPr>
              <a:t> </a:t>
            </a:r>
            <a:r>
              <a:rPr lang="tr-TR" sz="2000" b="1" i="1" dirty="0">
                <a:latin typeface="Calibri" pitchFamily="34" charset="0"/>
                <a:cs typeface="Calibri" pitchFamily="34" charset="0"/>
              </a:rPr>
              <a:t>erimiş olan gazlar serbest hale </a:t>
            </a:r>
            <a:r>
              <a:rPr lang="tr-TR" sz="2000" b="1" i="1" dirty="0" smtClean="0">
                <a:latin typeface="Calibri" pitchFamily="34" charset="0"/>
                <a:cs typeface="Calibri" pitchFamily="34" charset="0"/>
              </a:rPr>
              <a:t>gelir </a:t>
            </a:r>
            <a:r>
              <a:rPr lang="tr-TR" sz="2000" i="1" dirty="0" smtClean="0">
                <a:latin typeface="Calibri" pitchFamily="34" charset="0"/>
                <a:cs typeface="Calibri" pitchFamily="34" charset="0"/>
              </a:rPr>
              <a:t>ve vücutta; </a:t>
            </a:r>
          </a:p>
          <a:p>
            <a:pPr marL="198900">
              <a:spcAft>
                <a:spcPts val="0"/>
              </a:spcAft>
              <a:buClr>
                <a:srgbClr val="292929"/>
              </a:buClr>
              <a:defRPr/>
            </a:pPr>
            <a:endParaRPr lang="tr-TR" sz="800" i="1" dirty="0">
              <a:solidFill>
                <a:srgbClr val="000000"/>
              </a:solidFill>
              <a:latin typeface="Calibri" pitchFamily="34" charset="0"/>
              <a:cs typeface="Calibri" pitchFamily="34" charset="0"/>
            </a:endParaRPr>
          </a:p>
          <a:p>
            <a:pPr marL="5418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Çeşitli organlarda </a:t>
            </a:r>
            <a:r>
              <a:rPr lang="tr-TR" sz="2000" i="1" dirty="0">
                <a:solidFill>
                  <a:srgbClr val="000000"/>
                </a:solidFill>
                <a:latin typeface="Calibri" pitchFamily="34" charset="0"/>
                <a:cs typeface="Calibri" pitchFamily="34" charset="0"/>
              </a:rPr>
              <a:t>karıncalanma,</a:t>
            </a:r>
          </a:p>
          <a:p>
            <a:pPr marL="5418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Kol </a:t>
            </a:r>
            <a:r>
              <a:rPr lang="tr-TR" sz="2000" i="1" dirty="0">
                <a:solidFill>
                  <a:srgbClr val="000000"/>
                </a:solidFill>
                <a:latin typeface="Calibri" pitchFamily="34" charset="0"/>
                <a:cs typeface="Calibri" pitchFamily="34" charset="0"/>
              </a:rPr>
              <a:t>ve bacaklarda ağrılar,</a:t>
            </a:r>
          </a:p>
          <a:p>
            <a:pPr marL="5418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Bulanık </a:t>
            </a:r>
            <a:r>
              <a:rPr lang="tr-TR" sz="2000" i="1" dirty="0">
                <a:solidFill>
                  <a:srgbClr val="000000"/>
                </a:solidFill>
                <a:latin typeface="Calibri" pitchFamily="34" charset="0"/>
                <a:cs typeface="Calibri" pitchFamily="34" charset="0"/>
              </a:rPr>
              <a:t>görme, </a:t>
            </a:r>
          </a:p>
          <a:p>
            <a:pPr marL="5418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Kulak ağrıları,</a:t>
            </a:r>
          </a:p>
          <a:p>
            <a:pPr marL="5418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Vücuttaki oksijenin parsiyel basıncının düşmesi sonucu </a:t>
            </a:r>
            <a:r>
              <a:rPr lang="tr-TR" sz="2000" i="1" dirty="0" err="1" smtClean="0">
                <a:solidFill>
                  <a:srgbClr val="000000"/>
                </a:solidFill>
                <a:latin typeface="Calibri" pitchFamily="34" charset="0"/>
                <a:cs typeface="Calibri" pitchFamily="34" charset="0"/>
              </a:rPr>
              <a:t>anoksemi</a:t>
            </a:r>
            <a:r>
              <a:rPr lang="tr-TR" sz="2000" i="1" dirty="0" smtClean="0">
                <a:solidFill>
                  <a:srgbClr val="000000"/>
                </a:solidFill>
                <a:latin typeface="Calibri" pitchFamily="34" charset="0"/>
                <a:cs typeface="Calibri" pitchFamily="34" charset="0"/>
              </a:rPr>
              <a:t> (Kanda O₂ azalması), </a:t>
            </a:r>
          </a:p>
          <a:p>
            <a:pPr marL="5418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a:t>
            </a:r>
            <a:r>
              <a:rPr lang="tr-TR" sz="2000" i="1" dirty="0" smtClean="0">
                <a:solidFill>
                  <a:srgbClr val="000000"/>
                </a:solidFill>
                <a:latin typeface="Calibri" pitchFamily="34" charset="0"/>
                <a:cs typeface="Calibri" pitchFamily="34" charset="0"/>
              </a:rPr>
              <a:t>aşikardi </a:t>
            </a:r>
            <a:r>
              <a:rPr lang="tr-TR" sz="2000" i="1" dirty="0">
                <a:solidFill>
                  <a:srgbClr val="000000"/>
                </a:solidFill>
                <a:latin typeface="Calibri" pitchFamily="34" charset="0"/>
                <a:cs typeface="Calibri" pitchFamily="34" charset="0"/>
              </a:rPr>
              <a:t>görülebilir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a:p>
            <a:pPr marL="342900" indent="-144000">
              <a:spcAft>
                <a:spcPts val="0"/>
              </a:spcAft>
              <a:buClr>
                <a:srgbClr val="292929"/>
              </a:buClr>
              <a:buFont typeface="Wingdings" pitchFamily="2" charset="2"/>
              <a:buChar cha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DÜŞÜK BASINÇTA GÖRÜLEN ŞİKAYETLER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0240168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BASINCIN ANİ DÜŞMESİ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1440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Yüksek </a:t>
            </a:r>
            <a:r>
              <a:rPr lang="tr-TR" sz="2000" i="1" dirty="0">
                <a:solidFill>
                  <a:srgbClr val="000000"/>
                </a:solidFill>
                <a:latin typeface="Calibri" pitchFamily="34" charset="0"/>
                <a:cs typeface="Calibri" pitchFamily="34" charset="0"/>
              </a:rPr>
              <a:t>basınçtan normal basınca ani geçişte; </a:t>
            </a:r>
            <a:endParaRPr lang="tr-TR" sz="2000" i="1" dirty="0" smtClean="0">
              <a:solidFill>
                <a:srgbClr val="000000"/>
              </a:solidFill>
              <a:latin typeface="Calibri" pitchFamily="34" charset="0"/>
              <a:cs typeface="Calibri" pitchFamily="34" charset="0"/>
            </a:endParaRP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Kaşıntı, </a:t>
            </a:r>
          </a:p>
          <a:p>
            <a:pPr marL="702900" lvl="1" indent="-342900">
              <a:spcAft>
                <a:spcPts val="0"/>
              </a:spcAft>
              <a:buClr>
                <a:srgbClr val="292929"/>
              </a:buClr>
              <a:buFont typeface="Wingdings" pitchFamily="2" charset="2"/>
              <a:buChar char="ü"/>
              <a:defRPr/>
            </a:pPr>
            <a:r>
              <a:rPr lang="tr-TR" sz="2000" i="1" dirty="0" err="1" smtClean="0">
                <a:solidFill>
                  <a:srgbClr val="000000"/>
                </a:solidFill>
                <a:latin typeface="Calibri" pitchFamily="34" charset="0"/>
                <a:cs typeface="Calibri" pitchFamily="34" charset="0"/>
              </a:rPr>
              <a:t>Subkutan</a:t>
            </a:r>
            <a:r>
              <a:rPr lang="tr-TR" sz="2000" i="1" dirty="0" smtClean="0">
                <a:solidFill>
                  <a:srgbClr val="000000"/>
                </a:solidFill>
                <a:latin typeface="Calibri" pitchFamily="34" charset="0"/>
                <a:cs typeface="Calibri" pitchFamily="34" charset="0"/>
              </a:rPr>
              <a:t> amfizem,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Kas ve eklem ağrıları,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Kulak çınlaması ve işitme kaybı,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Baş dönmesi,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Hipertermi,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Ödem,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Taşikardi ve miyokart enfarktüsü, </a:t>
            </a:r>
          </a:p>
          <a:p>
            <a:pPr marL="702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Öfori, psişik bozukluklar, epilepsi, felçler (</a:t>
            </a:r>
            <a:r>
              <a:rPr lang="tr-TR" i="1" dirty="0" smtClean="0">
                <a:solidFill>
                  <a:srgbClr val="000000"/>
                </a:solidFill>
                <a:latin typeface="Calibri" pitchFamily="34" charset="0"/>
                <a:cs typeface="Calibri" pitchFamily="34" charset="0"/>
              </a:rPr>
              <a:t>en çok alt </a:t>
            </a:r>
            <a:r>
              <a:rPr lang="tr-TR" i="1" dirty="0" err="1" smtClean="0">
                <a:solidFill>
                  <a:srgbClr val="000000"/>
                </a:solidFill>
                <a:latin typeface="Calibri" pitchFamily="34" charset="0"/>
                <a:cs typeface="Calibri" pitchFamily="34" charset="0"/>
              </a:rPr>
              <a:t>ekstremiterlerde</a:t>
            </a:r>
            <a:r>
              <a:rPr lang="tr-TR" i="1" dirty="0" smtClean="0">
                <a:solidFill>
                  <a:srgbClr val="000000"/>
                </a:solidFill>
                <a:latin typeface="Calibri" pitchFamily="34" charset="0"/>
                <a:cs typeface="Calibri" pitchFamily="34" charset="0"/>
              </a:rPr>
              <a:t> ve </a:t>
            </a:r>
            <a:r>
              <a:rPr lang="tr-TR" i="1" dirty="0" err="1" smtClean="0">
                <a:solidFill>
                  <a:srgbClr val="000000"/>
                </a:solidFill>
                <a:latin typeface="Calibri" pitchFamily="34" charset="0"/>
                <a:cs typeface="Calibri" pitchFamily="34" charset="0"/>
              </a:rPr>
              <a:t>menier</a:t>
            </a:r>
            <a:r>
              <a:rPr lang="tr-TR" i="1" dirty="0" smtClean="0">
                <a:solidFill>
                  <a:srgbClr val="000000"/>
                </a:solidFill>
                <a:latin typeface="Calibri" pitchFamily="34" charset="0"/>
                <a:cs typeface="Calibri" pitchFamily="34" charset="0"/>
              </a:rPr>
              <a:t> sendromu kalıcıdır.)</a:t>
            </a:r>
            <a:endParaRPr lang="tr-TR"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DÜŞÜK BASINCIN AKUT ZARARLARI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72626475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YÜKSEK BASINÇ</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98900">
              <a:spcAft>
                <a:spcPts val="0"/>
              </a:spcAft>
              <a:buClr>
                <a:srgbClr val="292929"/>
              </a:buClr>
              <a:defRPr/>
            </a:pPr>
            <a:r>
              <a:rPr lang="tr-TR" sz="2000" i="1" dirty="0">
                <a:solidFill>
                  <a:srgbClr val="000000"/>
                </a:solidFill>
                <a:latin typeface="Calibri" pitchFamily="34" charset="0"/>
                <a:cs typeface="Calibri" pitchFamily="34" charset="0"/>
              </a:rPr>
              <a:t>B</a:t>
            </a:r>
            <a:r>
              <a:rPr lang="tr-TR" sz="2000" i="1" dirty="0" smtClean="0">
                <a:solidFill>
                  <a:srgbClr val="000000"/>
                </a:solidFill>
                <a:latin typeface="Calibri" pitchFamily="34" charset="0"/>
                <a:cs typeface="Calibri" pitchFamily="34" charset="0"/>
              </a:rPr>
              <a:t>asıncın </a:t>
            </a:r>
            <a:r>
              <a:rPr lang="tr-TR" sz="2000" b="1" i="1" dirty="0">
                <a:solidFill>
                  <a:srgbClr val="000000"/>
                </a:solidFill>
                <a:latin typeface="Calibri" pitchFamily="34" charset="0"/>
                <a:cs typeface="Calibri" pitchFamily="34" charset="0"/>
              </a:rPr>
              <a:t>4 atmosferi aşması </a:t>
            </a:r>
            <a:r>
              <a:rPr lang="tr-TR" sz="2000" i="1" dirty="0">
                <a:solidFill>
                  <a:srgbClr val="000000"/>
                </a:solidFill>
                <a:latin typeface="Calibri" pitchFamily="34" charset="0"/>
                <a:cs typeface="Calibri" pitchFamily="34" charset="0"/>
              </a:rPr>
              <a:t>halinde, kişi </a:t>
            </a:r>
            <a:r>
              <a:rPr lang="tr-TR" sz="2000" b="1" i="1" dirty="0">
                <a:solidFill>
                  <a:srgbClr val="000000"/>
                </a:solidFill>
                <a:latin typeface="Calibri" pitchFamily="34" charset="0"/>
                <a:cs typeface="Calibri" pitchFamily="34" charset="0"/>
              </a:rPr>
              <a:t>solunum ile fazla azot alacağından, </a:t>
            </a:r>
            <a:r>
              <a:rPr lang="tr-TR" sz="2000" b="1" i="1" dirty="0" smtClean="0">
                <a:solidFill>
                  <a:srgbClr val="000000"/>
                </a:solidFill>
                <a:latin typeface="Calibri" pitchFamily="34" charset="0"/>
                <a:cs typeface="Calibri" pitchFamily="34" charset="0"/>
              </a:rPr>
              <a:t>azot </a:t>
            </a:r>
            <a:r>
              <a:rPr lang="tr-TR" sz="2000" b="1" i="1" dirty="0">
                <a:solidFill>
                  <a:srgbClr val="000000"/>
                </a:solidFill>
                <a:latin typeface="Calibri" pitchFamily="34" charset="0"/>
                <a:cs typeface="Calibri" pitchFamily="34" charset="0"/>
              </a:rPr>
              <a:t>narkozu içine </a:t>
            </a:r>
            <a:r>
              <a:rPr lang="tr-TR" sz="2000" b="1" i="1" dirty="0" smtClean="0">
                <a:solidFill>
                  <a:srgbClr val="000000"/>
                </a:solidFill>
                <a:latin typeface="Calibri" pitchFamily="34" charset="0"/>
                <a:cs typeface="Calibri" pitchFamily="34" charset="0"/>
              </a:rPr>
              <a:t>düşebilir</a:t>
            </a:r>
            <a:r>
              <a:rPr lang="tr-TR" sz="2000" b="1"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ve vücutta;</a:t>
            </a:r>
          </a:p>
          <a:p>
            <a:pPr marL="198900">
              <a:spcAft>
                <a:spcPts val="0"/>
              </a:spcAft>
              <a:buClr>
                <a:srgbClr val="292929"/>
              </a:buClr>
              <a:defRPr/>
            </a:pPr>
            <a:endParaRPr lang="tr-TR" sz="1000" i="1" dirty="0" smtClean="0">
              <a:solidFill>
                <a:srgbClr val="000000"/>
              </a:solidFill>
              <a:latin typeface="Calibri" pitchFamily="34" charset="0"/>
              <a:cs typeface="Calibri" pitchFamily="34" charset="0"/>
            </a:endParaRPr>
          </a:p>
          <a:p>
            <a:pPr marL="5418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Karar vermede, düşünmede, istemli hareketlerde kötüleşme ve şuur çekilmesi, </a:t>
            </a:r>
          </a:p>
          <a:p>
            <a:pPr marL="541800" indent="-342900">
              <a:spcAft>
                <a:spcPts val="0"/>
              </a:spcAft>
              <a:buClr>
                <a:srgbClr val="292929"/>
              </a:buClr>
              <a:buFont typeface="Wingdings" pitchFamily="2" charset="2"/>
              <a:buChar char="ü"/>
              <a:defRPr/>
            </a:pPr>
            <a:r>
              <a:rPr lang="tr-TR" sz="2000" i="1" dirty="0" smtClean="0">
                <a:latin typeface="Calibri" pitchFamily="34" charset="0"/>
                <a:cs typeface="Calibri" pitchFamily="34" charset="0"/>
              </a:rPr>
              <a:t>Oksijen </a:t>
            </a:r>
            <a:r>
              <a:rPr lang="tr-TR" sz="2000" i="1" dirty="0" err="1">
                <a:latin typeface="Calibri" pitchFamily="34" charset="0"/>
                <a:cs typeface="Calibri" pitchFamily="34" charset="0"/>
              </a:rPr>
              <a:t>parsiyel</a:t>
            </a:r>
            <a:r>
              <a:rPr lang="tr-TR" sz="2000" i="1" dirty="0">
                <a:latin typeface="Calibri" pitchFamily="34" charset="0"/>
                <a:cs typeface="Calibri" pitchFamily="34" charset="0"/>
              </a:rPr>
              <a:t> basıncının artması ileri safhada komaya sokar,</a:t>
            </a:r>
            <a:endParaRPr lang="tr-TR" sz="2000" i="1" dirty="0">
              <a:solidFill>
                <a:srgbClr val="000000"/>
              </a:solidFill>
              <a:latin typeface="Calibri" pitchFamily="34" charset="0"/>
              <a:cs typeface="Calibri" pitchFamily="34" charset="0"/>
            </a:endParaRPr>
          </a:p>
          <a:p>
            <a:pPr marL="342900" indent="-144000">
              <a:spcAft>
                <a:spcPts val="0"/>
              </a:spcAft>
              <a:buClr>
                <a:srgbClr val="292929"/>
              </a:buClr>
              <a:buFont typeface="Wingdings" pitchFamily="2" charset="2"/>
              <a:buChar char="§"/>
              <a:defRPr/>
            </a:pPr>
            <a:endParaRPr lang="tr-TR" sz="2000" i="1" dirty="0">
              <a:solidFill>
                <a:srgbClr val="000000"/>
              </a:solidFill>
              <a:latin typeface="Calibri" pitchFamily="34" charset="0"/>
              <a:cs typeface="Calibri" pitchFamily="34" charset="0"/>
            </a:endParaRPr>
          </a:p>
          <a:p>
            <a:pPr marL="198900" algn="ctr">
              <a:spcAft>
                <a:spcPts val="0"/>
              </a:spcAft>
              <a:buClr>
                <a:srgbClr val="292929"/>
              </a:buClr>
              <a:defRPr/>
            </a:pPr>
            <a:r>
              <a:rPr lang="tr-TR" sz="2000" i="1" dirty="0" smtClean="0">
                <a:latin typeface="Calibri" pitchFamily="34" charset="0"/>
                <a:cs typeface="Calibri" pitchFamily="34" charset="0"/>
              </a:rPr>
              <a:t>Kişi </a:t>
            </a:r>
            <a:r>
              <a:rPr lang="tr-TR" sz="2000" i="1" dirty="0">
                <a:latin typeface="Calibri" pitchFamily="34" charset="0"/>
                <a:cs typeface="Calibri" pitchFamily="34" charset="0"/>
              </a:rPr>
              <a:t>normal basınca </a:t>
            </a:r>
            <a:r>
              <a:rPr lang="tr-TR" sz="2000" i="1" dirty="0" smtClean="0">
                <a:latin typeface="Calibri" pitchFamily="34" charset="0"/>
                <a:cs typeface="Calibri" pitchFamily="34" charset="0"/>
              </a:rPr>
              <a:t>döndüğünde </a:t>
            </a:r>
            <a:r>
              <a:rPr lang="tr-TR" sz="2000" i="1" dirty="0">
                <a:latin typeface="Calibri" pitchFamily="34" charset="0"/>
                <a:cs typeface="Calibri" pitchFamily="34" charset="0"/>
              </a:rPr>
              <a:t>bu belirtiler hemen kaybolur. </a:t>
            </a:r>
            <a:endParaRPr lang="tr-TR" sz="2000" i="1" dirty="0" smtClean="0">
              <a:latin typeface="Calibri" pitchFamily="34" charset="0"/>
              <a:cs typeface="Calibri" pitchFamily="34" charset="0"/>
            </a:endParaRPr>
          </a:p>
          <a:p>
            <a:pPr marL="198900" algn="ctr">
              <a:spcAft>
                <a:spcPts val="0"/>
              </a:spcAft>
              <a:buClr>
                <a:srgbClr val="292929"/>
              </a:buClr>
              <a:defRPr/>
            </a:pPr>
            <a:endParaRPr lang="tr-TR" sz="600" i="1" dirty="0" smtClean="0">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YÜKSEK BASINÇTA GÖRÜLEN ŞİKAYETLER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70419985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BASINCIN ANİ ARTMASI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144000">
              <a:spcAft>
                <a:spcPts val="0"/>
              </a:spcAft>
              <a:buClr>
                <a:srgbClr val="292929"/>
              </a:buClr>
              <a:buFont typeface="Wingdings" pitchFamily="2" charset="2"/>
              <a:buChar char="§"/>
              <a:defRPr/>
            </a:pPr>
            <a:endParaRPr lang="tr-TR" sz="2000" i="1" dirty="0" smtClean="0">
              <a:solidFill>
                <a:srgbClr val="000000"/>
              </a:solidFill>
              <a:latin typeface="Calibri" pitchFamily="34" charset="0"/>
              <a:cs typeface="Calibri" pitchFamily="34" charset="0"/>
            </a:endParaRPr>
          </a:p>
          <a:p>
            <a:pPr marL="342900" indent="-1440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Basınç </a:t>
            </a:r>
            <a:r>
              <a:rPr lang="tr-TR" sz="2000" i="1" dirty="0">
                <a:solidFill>
                  <a:srgbClr val="000000"/>
                </a:solidFill>
                <a:latin typeface="Calibri" pitchFamily="34" charset="0"/>
                <a:cs typeface="Calibri" pitchFamily="34" charset="0"/>
              </a:rPr>
              <a:t>aniden </a:t>
            </a:r>
            <a:r>
              <a:rPr lang="tr-TR" sz="2000" b="1" i="1" dirty="0">
                <a:solidFill>
                  <a:srgbClr val="000000"/>
                </a:solidFill>
                <a:latin typeface="Calibri" pitchFamily="34" charset="0"/>
                <a:cs typeface="Calibri" pitchFamily="34" charset="0"/>
              </a:rPr>
              <a:t>artarsa;</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Baş ağrısı, </a:t>
            </a: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Kulak ve diş ağrıları (özellikle çürük dişler),</a:t>
            </a: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Denge bozukluğu,</a:t>
            </a: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Kulaklarda ve yüz sinüslerinde ağrı, </a:t>
            </a: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Karın ağrıları, </a:t>
            </a:r>
          </a:p>
          <a:p>
            <a:pPr marL="1125900" lvl="1"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Bilinç kaybı,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YÜKSEK BASINCIN AKUT ZARARLARI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4129580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12"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Basınçtan</a:t>
            </a:r>
          </a:p>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Korunma Yolları</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67050" y="409575"/>
            <a:ext cx="2833984" cy="2238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1291190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İŞÇİLER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522900" lvl="1" indent="-342900">
              <a:spcBef>
                <a:spcPts val="0"/>
              </a:spcBef>
              <a:buClr>
                <a:srgbClr val="0070C0"/>
              </a:buClr>
              <a:buSzPct val="110000"/>
              <a:buFont typeface="Wingdings" pitchFamily="2" charset="2"/>
              <a:buChar char="ü"/>
              <a:defRPr/>
            </a:pPr>
            <a:endParaRPr lang="tr-TR" sz="2000" i="1" dirty="0" smtClean="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Genç </a:t>
            </a:r>
            <a:r>
              <a:rPr lang="tr-TR" sz="2000" i="1" dirty="0">
                <a:solidFill>
                  <a:prstClr val="black"/>
                </a:solidFill>
                <a:latin typeface="Calibri"/>
                <a:cs typeface="+mn-cs"/>
              </a:rPr>
              <a:t>ve tecrübeli </a:t>
            </a:r>
            <a:r>
              <a:rPr lang="tr-TR" sz="2000" i="1" dirty="0" smtClean="0">
                <a:solidFill>
                  <a:prstClr val="black"/>
                </a:solidFill>
                <a:latin typeface="Calibri"/>
                <a:cs typeface="+mn-cs"/>
              </a:rPr>
              <a:t>olmalı</a:t>
            </a:r>
            <a:r>
              <a:rPr lang="tr-TR" sz="2000" i="1" dirty="0">
                <a:solidFill>
                  <a:prstClr val="black"/>
                </a:solidFill>
                <a:latin typeface="Calibri"/>
                <a:cs typeface="+mn-cs"/>
              </a:rPr>
              <a:t>,</a:t>
            </a:r>
          </a:p>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Obez ve </a:t>
            </a:r>
            <a:r>
              <a:rPr lang="tr-TR" sz="2000" i="1" dirty="0">
                <a:solidFill>
                  <a:prstClr val="black"/>
                </a:solidFill>
                <a:latin typeface="Calibri"/>
                <a:cs typeface="+mn-cs"/>
              </a:rPr>
              <a:t>alkolik </a:t>
            </a:r>
            <a:r>
              <a:rPr lang="tr-TR" sz="2000" i="1" dirty="0" smtClean="0">
                <a:solidFill>
                  <a:prstClr val="black"/>
                </a:solidFill>
                <a:latin typeface="Calibri"/>
                <a:cs typeface="+mn-cs"/>
              </a:rPr>
              <a:t>olmamalı,</a:t>
            </a:r>
            <a:endParaRPr lang="tr-TR" sz="2000" i="1" dirty="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Kronik solunum sistemine hastalıkları olmamalı,</a:t>
            </a:r>
            <a:endParaRPr lang="tr-TR" sz="2000" i="1" dirty="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Akut KBB yakınmaları olmamalı,</a:t>
            </a:r>
            <a:endParaRPr lang="tr-TR" sz="2000" i="1" dirty="0">
              <a:solidFill>
                <a:prstClr val="black"/>
              </a:solidFill>
              <a:latin typeface="Calibri"/>
              <a:cs typeface="+mn-cs"/>
            </a:endParaRPr>
          </a:p>
          <a:p>
            <a:pPr marL="342900" lvl="0" indent="-342900" algn="ctr">
              <a:spcBef>
                <a:spcPct val="20000"/>
              </a:spcBef>
              <a:buFont typeface="Wingdings" pitchFamily="2" charset="2"/>
              <a:buChar char="ü"/>
              <a:defRPr/>
            </a:pPr>
            <a:endParaRPr lang="tr-TR" sz="2400" i="1" dirty="0">
              <a:solidFill>
                <a:prstClr val="black"/>
              </a:solidFill>
              <a:latin typeface="Calibri"/>
              <a:cs typeface="+mn-cs"/>
            </a:endParaRPr>
          </a:p>
          <a:p>
            <a:pPr marL="541800" indent="-342900" algn="ctr">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BASINÇLI İŞLERDE İŞÇİ SEÇİMİ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1466698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İŞÇİLER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Tam </a:t>
            </a:r>
            <a:r>
              <a:rPr lang="tr-TR" sz="2000" i="1" dirty="0">
                <a:solidFill>
                  <a:prstClr val="black"/>
                </a:solidFill>
                <a:latin typeface="Calibri"/>
                <a:cs typeface="+mn-cs"/>
              </a:rPr>
              <a:t>sistemik muayene yapılmalı, </a:t>
            </a:r>
          </a:p>
          <a:p>
            <a:pPr marL="450900" lvl="1" indent="-342900">
              <a:spcBef>
                <a:spcPts val="0"/>
              </a:spcBef>
              <a:buSzPct val="105000"/>
              <a:buFont typeface="Wingdings" pitchFamily="2" charset="2"/>
              <a:buChar char="ü"/>
              <a:defRPr/>
            </a:pPr>
            <a:r>
              <a:rPr lang="tr-TR" sz="2000" i="1" dirty="0">
                <a:solidFill>
                  <a:prstClr val="black"/>
                </a:solidFill>
                <a:latin typeface="Calibri"/>
                <a:cs typeface="+mn-cs"/>
              </a:rPr>
              <a:t>Akciğer ve sinüs </a:t>
            </a:r>
            <a:r>
              <a:rPr lang="tr-TR" sz="2000" i="1" dirty="0" smtClean="0">
                <a:solidFill>
                  <a:prstClr val="black"/>
                </a:solidFill>
                <a:latin typeface="Calibri"/>
                <a:cs typeface="+mn-cs"/>
              </a:rPr>
              <a:t>grafileri </a:t>
            </a:r>
            <a:r>
              <a:rPr lang="tr-TR" sz="2000" i="1" dirty="0">
                <a:solidFill>
                  <a:prstClr val="black"/>
                </a:solidFill>
                <a:latin typeface="Calibri"/>
                <a:cs typeface="+mn-cs"/>
              </a:rPr>
              <a:t>çekilmeli,</a:t>
            </a:r>
          </a:p>
          <a:p>
            <a:pPr marL="450900" lvl="1" indent="-342900">
              <a:spcBef>
                <a:spcPts val="0"/>
              </a:spcBef>
              <a:buSzPct val="105000"/>
              <a:buFont typeface="Wingdings" pitchFamily="2" charset="2"/>
              <a:buChar char="ü"/>
              <a:defRPr/>
            </a:pPr>
            <a:r>
              <a:rPr lang="tr-TR" sz="2000" i="1" dirty="0">
                <a:solidFill>
                  <a:prstClr val="black"/>
                </a:solidFill>
                <a:latin typeface="Calibri"/>
                <a:cs typeface="+mn-cs"/>
              </a:rPr>
              <a:t>Büyük </a:t>
            </a:r>
            <a:r>
              <a:rPr lang="tr-TR" sz="2000" i="1" dirty="0" smtClean="0">
                <a:solidFill>
                  <a:prstClr val="black"/>
                </a:solidFill>
                <a:latin typeface="Calibri"/>
                <a:cs typeface="+mn-cs"/>
              </a:rPr>
              <a:t>eklemlerin işe </a:t>
            </a:r>
            <a:r>
              <a:rPr lang="tr-TR" sz="2000" i="1" dirty="0">
                <a:solidFill>
                  <a:prstClr val="black"/>
                </a:solidFill>
                <a:latin typeface="Calibri"/>
                <a:cs typeface="+mn-cs"/>
              </a:rPr>
              <a:t>girişte ve </a:t>
            </a:r>
            <a:r>
              <a:rPr lang="tr-TR" sz="2000" i="1" dirty="0" smtClean="0">
                <a:solidFill>
                  <a:prstClr val="black"/>
                </a:solidFill>
                <a:latin typeface="Calibri"/>
                <a:cs typeface="+mn-cs"/>
              </a:rPr>
              <a:t>periyodik </a:t>
            </a:r>
            <a:r>
              <a:rPr lang="tr-TR" sz="2000" i="1" dirty="0">
                <a:solidFill>
                  <a:prstClr val="black"/>
                </a:solidFill>
                <a:latin typeface="Calibri"/>
                <a:cs typeface="+mn-cs"/>
              </a:rPr>
              <a:t>muayenede radyolojik </a:t>
            </a:r>
            <a:r>
              <a:rPr lang="tr-TR" sz="2000" i="1" dirty="0" smtClean="0">
                <a:solidFill>
                  <a:prstClr val="black"/>
                </a:solidFill>
                <a:latin typeface="Calibri"/>
                <a:cs typeface="+mn-cs"/>
              </a:rPr>
              <a:t>incelemeleri yapılmalı,</a:t>
            </a:r>
            <a:endParaRPr lang="tr-TR" sz="2000" i="1" dirty="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smtClean="0">
                <a:solidFill>
                  <a:prstClr val="black"/>
                </a:solidFill>
                <a:latin typeface="Calibri"/>
                <a:cs typeface="+mn-cs"/>
              </a:rPr>
              <a:t>İncelemeler </a:t>
            </a:r>
            <a:r>
              <a:rPr lang="tr-TR" sz="2000" i="1" dirty="0">
                <a:solidFill>
                  <a:prstClr val="black"/>
                </a:solidFill>
                <a:latin typeface="Calibri"/>
                <a:cs typeface="+mn-cs"/>
              </a:rPr>
              <a:t>işçi işten ayrıldıktan sonra da 2</a:t>
            </a:r>
            <a:r>
              <a:rPr lang="tr-TR" sz="2000" i="1" dirty="0" smtClean="0">
                <a:solidFill>
                  <a:prstClr val="black"/>
                </a:solidFill>
                <a:latin typeface="Calibri"/>
                <a:cs typeface="+mn-cs"/>
              </a:rPr>
              <a:t> </a:t>
            </a:r>
            <a:r>
              <a:rPr lang="tr-TR" sz="2000" i="1" dirty="0">
                <a:solidFill>
                  <a:prstClr val="black"/>
                </a:solidFill>
                <a:latin typeface="Calibri"/>
                <a:cs typeface="+mn-cs"/>
              </a:rPr>
              <a:t>yıl tekrarlanmalı,</a:t>
            </a:r>
          </a:p>
          <a:p>
            <a:pPr marL="450900" lvl="1" indent="-342900">
              <a:spcBef>
                <a:spcPts val="0"/>
              </a:spcBef>
              <a:buSzPct val="105000"/>
              <a:buFont typeface="Wingdings" pitchFamily="2" charset="2"/>
              <a:buChar char="ü"/>
              <a:defRPr/>
            </a:pPr>
            <a:r>
              <a:rPr lang="tr-TR" sz="2000" i="1" dirty="0">
                <a:solidFill>
                  <a:prstClr val="black"/>
                </a:solidFill>
                <a:latin typeface="Calibri"/>
                <a:cs typeface="+mn-cs"/>
              </a:rPr>
              <a:t>Basınç altında kazaya </a:t>
            </a:r>
            <a:r>
              <a:rPr lang="tr-TR" sz="2000" i="1" dirty="0" smtClean="0">
                <a:solidFill>
                  <a:prstClr val="black"/>
                </a:solidFill>
                <a:latin typeface="Calibri"/>
                <a:cs typeface="+mn-cs"/>
              </a:rPr>
              <a:t>uğrayanlar ile </a:t>
            </a:r>
            <a:r>
              <a:rPr lang="tr-TR" sz="2000" i="1" dirty="0">
                <a:solidFill>
                  <a:prstClr val="black"/>
                </a:solidFill>
                <a:latin typeface="Calibri"/>
                <a:cs typeface="+mn-cs"/>
              </a:rPr>
              <a:t>hastalananlar </a:t>
            </a:r>
            <a:r>
              <a:rPr lang="tr-TR" sz="2000" i="1" dirty="0" smtClean="0">
                <a:solidFill>
                  <a:prstClr val="black"/>
                </a:solidFill>
                <a:latin typeface="Calibri"/>
                <a:cs typeface="+mn-cs"/>
              </a:rPr>
              <a:t>yeniden işe </a:t>
            </a:r>
            <a:r>
              <a:rPr lang="tr-TR" sz="2000" i="1" dirty="0">
                <a:solidFill>
                  <a:prstClr val="black"/>
                </a:solidFill>
                <a:latin typeface="Calibri"/>
                <a:cs typeface="+mn-cs"/>
              </a:rPr>
              <a:t>döndürülmemeli, </a:t>
            </a:r>
            <a:endParaRPr lang="tr-TR" sz="2000" i="1" dirty="0" smtClean="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a:solidFill>
                  <a:prstClr val="black"/>
                </a:solidFill>
                <a:latin typeface="Calibri"/>
                <a:cs typeface="+mn-cs"/>
              </a:rPr>
              <a:t>Basınç altında çalışanlar çok iyi </a:t>
            </a:r>
            <a:r>
              <a:rPr lang="tr-TR" sz="2000" i="1" dirty="0" smtClean="0">
                <a:solidFill>
                  <a:prstClr val="black"/>
                </a:solidFill>
                <a:latin typeface="Calibri"/>
                <a:cs typeface="+mn-cs"/>
              </a:rPr>
              <a:t>eğitilmeli,</a:t>
            </a:r>
            <a:endParaRPr lang="tr-TR" sz="2000" i="1" dirty="0">
              <a:solidFill>
                <a:prstClr val="black"/>
              </a:solidFill>
              <a:latin typeface="Calibri"/>
              <a:cs typeface="+mn-cs"/>
            </a:endParaRPr>
          </a:p>
          <a:p>
            <a:pPr marL="450900" lvl="1" indent="-342900">
              <a:spcBef>
                <a:spcPts val="0"/>
              </a:spcBef>
              <a:buSzPct val="105000"/>
              <a:buFont typeface="Wingdings" pitchFamily="2" charset="2"/>
              <a:buChar char="ü"/>
              <a:defRPr/>
            </a:pPr>
            <a:endParaRPr lang="tr-TR" sz="2400" i="1" dirty="0">
              <a:solidFill>
                <a:prstClr val="black"/>
              </a:solidFill>
              <a:latin typeface="Calibri"/>
              <a:cs typeface="+mn-cs"/>
            </a:endParaRPr>
          </a:p>
          <a:p>
            <a:pPr marL="198900"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BASINÇLI İŞLERDE ÇALIŞANLARA YAPILAN İŞLEMLER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08116427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12" name="Rechteck 4"/>
          <p:cNvSpPr>
            <a:spLocks noChangeArrowheads="1"/>
          </p:cNvSpPr>
          <p:nvPr/>
        </p:nvSpPr>
        <p:spPr bwMode="auto">
          <a:xfrm>
            <a:off x="0" y="3970361"/>
            <a:ext cx="9144000" cy="1310185"/>
          </a:xfrm>
          <a:prstGeom prst="rect">
            <a:avLst/>
          </a:prstGeom>
          <a:noFill/>
          <a:ln w="9525" algn="ctr">
            <a:noFill/>
            <a:round/>
            <a:headEnd/>
            <a:tailEnd/>
          </a:ln>
        </p:spPr>
        <p:txBody>
          <a:bodyPr wrap="none" anchor="ctr"/>
          <a:lstStyle/>
          <a:p>
            <a:pPr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Mevzuat</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9" name="Grup 18"/>
          <p:cNvGrpSpPr/>
          <p:nvPr/>
        </p:nvGrpSpPr>
        <p:grpSpPr>
          <a:xfrm>
            <a:off x="3002844" y="646049"/>
            <a:ext cx="3072635" cy="3573526"/>
            <a:chOff x="4267200" y="332656"/>
            <a:chExt cx="4876800" cy="4876800"/>
          </a:xfrm>
        </p:grpSpPr>
        <p:pic>
          <p:nvPicPr>
            <p:cNvPr id="21" name="Picture 2" descr="D:\DOKTOR\1-ISTANBULUZMAN\1-EĞİTİM KURUMU\1. İstanbuluzman\2-RESİMLER\Ev-Konut-Fabrika\Goverment-icon.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67200" y="332656"/>
              <a:ext cx="4876800" cy="48768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17" descr="Türkei"/>
            <p:cNvPicPr>
              <a:picLocks noChangeAspect="1" noChangeArrowheads="1"/>
            </p:cNvPicPr>
            <p:nvPr/>
          </p:nvPicPr>
          <p:blipFill>
            <a:blip r:embed="rId4" cstate="print"/>
            <a:srcRect/>
            <a:stretch>
              <a:fillRect/>
            </a:stretch>
          </p:blipFill>
          <p:spPr bwMode="auto">
            <a:xfrm>
              <a:off x="4915272" y="2238642"/>
              <a:ext cx="324803" cy="432751"/>
            </a:xfrm>
            <a:prstGeom prst="rect">
              <a:avLst/>
            </a:prstGeom>
            <a:noFill/>
            <a:ln w="9525">
              <a:noFill/>
              <a:miter lim="800000"/>
              <a:headEnd/>
              <a:tailEnd/>
            </a:ln>
          </p:spPr>
        </p:pic>
        <p:pic>
          <p:nvPicPr>
            <p:cNvPr id="23" name="Picture 17" descr="Türkei"/>
            <p:cNvPicPr>
              <a:picLocks noChangeAspect="1" noChangeArrowheads="1"/>
            </p:cNvPicPr>
            <p:nvPr/>
          </p:nvPicPr>
          <p:blipFill>
            <a:blip r:embed="rId4" cstate="print"/>
            <a:srcRect/>
            <a:stretch>
              <a:fillRect/>
            </a:stretch>
          </p:blipFill>
          <p:spPr bwMode="auto">
            <a:xfrm>
              <a:off x="6228184" y="2891813"/>
              <a:ext cx="324803" cy="432751"/>
            </a:xfrm>
            <a:prstGeom prst="rect">
              <a:avLst/>
            </a:prstGeom>
            <a:noFill/>
            <a:ln w="9525">
              <a:noFill/>
              <a:miter lim="800000"/>
              <a:headEnd/>
              <a:tailEnd/>
            </a:ln>
          </p:spPr>
        </p:pic>
      </p:grpSp>
    </p:spTree>
    <p:extLst>
      <p:ext uri="{BB962C8B-B14F-4D97-AF65-F5344CB8AC3E}">
        <p14:creationId xmlns:p14="http://schemas.microsoft.com/office/powerpoint/2010/main" val="1981503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BASINÇ</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98900" algn="ctr">
              <a:spcAft>
                <a:spcPts val="0"/>
              </a:spcAft>
              <a:buClr>
                <a:srgbClr val="292929"/>
              </a:buClr>
              <a:defRPr/>
            </a:pPr>
            <a:r>
              <a:rPr lang="tr-TR" sz="2000" i="1" dirty="0">
                <a:solidFill>
                  <a:srgbClr val="000000"/>
                </a:solidFill>
                <a:latin typeface="Calibri" pitchFamily="34" charset="0"/>
                <a:cs typeface="Calibri" pitchFamily="34" charset="0"/>
              </a:rPr>
              <a:t>Düşük ve yüksek basıncın işçiler üzerinde meydana getirdiği olumsuz etkiler bir </a:t>
            </a:r>
            <a:r>
              <a:rPr lang="tr-TR" sz="2000" b="1" i="1" dirty="0">
                <a:solidFill>
                  <a:srgbClr val="000000"/>
                </a:solidFill>
                <a:latin typeface="Calibri" pitchFamily="34" charset="0"/>
                <a:cs typeface="Calibri" pitchFamily="34" charset="0"/>
              </a:rPr>
              <a:t>meslek hastalı</a:t>
            </a:r>
            <a:r>
              <a:rPr lang="tr-TR" sz="2000" i="1" dirty="0">
                <a:solidFill>
                  <a:srgbClr val="000000"/>
                </a:solidFill>
                <a:latin typeface="Calibri" pitchFamily="34" charset="0"/>
                <a:cs typeface="Calibri" pitchFamily="34" charset="0"/>
              </a:rPr>
              <a:t>ğıdır.</a:t>
            </a:r>
          </a:p>
          <a:p>
            <a:pPr marL="198900" algn="ctr">
              <a:spcAft>
                <a:spcPts val="0"/>
              </a:spcAft>
              <a:buClr>
                <a:srgbClr val="292929"/>
              </a:buClr>
              <a:defRPr/>
            </a:pPr>
            <a:endParaRPr lang="tr-TR" sz="2000" i="1" dirty="0">
              <a:solidFill>
                <a:srgbClr val="000000"/>
              </a:solidFill>
              <a:latin typeface="Calibri" pitchFamily="34" charset="0"/>
              <a:cs typeface="Calibri" pitchFamily="34" charset="0"/>
            </a:endParaRPr>
          </a:p>
          <a:p>
            <a:pPr marL="198900">
              <a:spcAft>
                <a:spcPts val="0"/>
              </a:spcAft>
              <a:buClr>
                <a:srgbClr val="292929"/>
              </a:buClr>
              <a:defRPr/>
            </a:pPr>
            <a:r>
              <a:rPr lang="tr-TR" sz="2000" b="1" i="1" dirty="0" smtClean="0">
                <a:solidFill>
                  <a:srgbClr val="000000"/>
                </a:solidFill>
                <a:latin typeface="Calibri" pitchFamily="34" charset="0"/>
                <a:cs typeface="Calibri" pitchFamily="34" charset="0"/>
              </a:rPr>
              <a:t>Basınç </a:t>
            </a:r>
            <a:r>
              <a:rPr lang="tr-TR" sz="2000" b="1" i="1" dirty="0">
                <a:solidFill>
                  <a:srgbClr val="000000"/>
                </a:solidFill>
                <a:latin typeface="Calibri" pitchFamily="34" charset="0"/>
                <a:cs typeface="Calibri" pitchFamily="34" charset="0"/>
              </a:rPr>
              <a:t>değişikliği nedeni  ile  </a:t>
            </a:r>
            <a:r>
              <a:rPr lang="tr-TR" sz="2000" b="1" i="1" dirty="0" smtClean="0">
                <a:solidFill>
                  <a:srgbClr val="000000"/>
                </a:solidFill>
                <a:latin typeface="Calibri" pitchFamily="34" charset="0"/>
                <a:cs typeface="Calibri" pitchFamily="34" charset="0"/>
              </a:rPr>
              <a:t>görülen; </a:t>
            </a:r>
          </a:p>
          <a:p>
            <a:pPr marL="5418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A</a:t>
            </a:r>
            <a:r>
              <a:rPr lang="tr-TR" sz="2000" b="1" i="1" dirty="0" smtClean="0">
                <a:solidFill>
                  <a:srgbClr val="000000"/>
                </a:solidFill>
                <a:latin typeface="Calibri" pitchFamily="34" charset="0"/>
                <a:cs typeface="Calibri" pitchFamily="34" charset="0"/>
              </a:rPr>
              <a:t>kut  </a:t>
            </a:r>
            <a:r>
              <a:rPr lang="tr-TR" sz="2000" b="1" i="1" dirty="0">
                <a:solidFill>
                  <a:srgbClr val="000000"/>
                </a:solidFill>
                <a:latin typeface="Calibri" pitchFamily="34" charset="0"/>
                <a:cs typeface="Calibri" pitchFamily="34" charset="0"/>
              </a:rPr>
              <a:t>hadiselerde yükümlülük süresi 3 </a:t>
            </a:r>
            <a:r>
              <a:rPr lang="tr-TR" sz="2000" b="1" i="1" dirty="0" smtClean="0">
                <a:solidFill>
                  <a:srgbClr val="000000"/>
                </a:solidFill>
                <a:latin typeface="Calibri" pitchFamily="34" charset="0"/>
                <a:cs typeface="Calibri" pitchFamily="34" charset="0"/>
              </a:rPr>
              <a:t>gündür, </a:t>
            </a:r>
          </a:p>
          <a:p>
            <a:pPr marL="5418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D</a:t>
            </a:r>
            <a:r>
              <a:rPr lang="tr-TR" sz="2000" b="1" i="1" dirty="0" smtClean="0">
                <a:solidFill>
                  <a:srgbClr val="000000"/>
                </a:solidFill>
                <a:latin typeface="Calibri" pitchFamily="34" charset="0"/>
                <a:cs typeface="Calibri" pitchFamily="34" charset="0"/>
              </a:rPr>
              <a:t>iğer hadiselerde </a:t>
            </a:r>
            <a:r>
              <a:rPr lang="tr-TR" sz="2000" b="1" i="1" dirty="0">
                <a:solidFill>
                  <a:srgbClr val="000000"/>
                </a:solidFill>
                <a:latin typeface="Calibri" pitchFamily="34" charset="0"/>
                <a:cs typeface="Calibri" pitchFamily="34" charset="0"/>
              </a:rPr>
              <a:t>yükümlülük süresi 10 </a:t>
            </a:r>
            <a:r>
              <a:rPr lang="tr-TR" sz="2000" b="1" i="1" dirty="0" smtClean="0">
                <a:solidFill>
                  <a:srgbClr val="000000"/>
                </a:solidFill>
                <a:latin typeface="Calibri" pitchFamily="34" charset="0"/>
                <a:cs typeface="Calibri" pitchFamily="34" charset="0"/>
              </a:rPr>
              <a:t>yıldır.</a:t>
            </a:r>
          </a:p>
          <a:p>
            <a:pPr marL="198900" algn="ctr">
              <a:spcAft>
                <a:spcPts val="0"/>
              </a:spcAft>
              <a:buClr>
                <a:srgbClr val="292929"/>
              </a:buClr>
              <a:defRPr/>
            </a:pPr>
            <a:endParaRPr lang="tr-TR" sz="2000" b="1" i="1" dirty="0">
              <a:solidFill>
                <a:srgbClr val="000000"/>
              </a:solidFill>
              <a:latin typeface="Calibri" pitchFamily="34" charset="0"/>
              <a:cs typeface="Calibri" pitchFamily="34" charset="0"/>
            </a:endParaRPr>
          </a:p>
          <a:p>
            <a:pPr marL="198900" algn="ctr">
              <a:spcAft>
                <a:spcPts val="0"/>
              </a:spcAft>
              <a:buClr>
                <a:srgbClr val="292929"/>
              </a:buClr>
              <a:defRPr/>
            </a:pPr>
            <a:r>
              <a:rPr lang="tr-TR" sz="2000" i="1" dirty="0">
                <a:solidFill>
                  <a:srgbClr val="000000"/>
                </a:solidFill>
                <a:latin typeface="Calibri" pitchFamily="34" charset="0"/>
                <a:cs typeface="Calibri" pitchFamily="34" charset="0"/>
              </a:rPr>
              <a:t>Sosyal Sigortalar Sağlık İşlemleri Tüzüğü'ne ekli meslek hastalığı listesinde "E-4 Hava basıncındaki ani değişmelerden olan hastalıklar" başlığı ile </a:t>
            </a:r>
            <a:r>
              <a:rPr lang="tr-TR" sz="2000" i="1" dirty="0" smtClean="0">
                <a:solidFill>
                  <a:srgbClr val="000000"/>
                </a:solidFill>
                <a:latin typeface="Calibri" pitchFamily="34" charset="0"/>
                <a:cs typeface="Calibri" pitchFamily="34" charset="0"/>
              </a:rPr>
              <a:t>verilmiştir.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lvl="0"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036094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İSG Tüzüğü Madde: 82</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lvl="1" indent="-216000" algn="ctr">
              <a:spcBef>
                <a:spcPts val="0"/>
              </a:spcBef>
              <a:buSzPct val="105000"/>
              <a:buFont typeface="Wingdings" pitchFamily="2" charset="2"/>
              <a:buChar char="§"/>
              <a:defRPr/>
            </a:pPr>
            <a:endParaRPr lang="tr-TR" sz="2000" b="1" i="1" dirty="0" smtClean="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b="1" i="1" dirty="0" smtClean="0">
                <a:solidFill>
                  <a:prstClr val="black"/>
                </a:solidFill>
                <a:latin typeface="Calibri"/>
                <a:cs typeface="+mn-cs"/>
              </a:rPr>
              <a:t>Dalgıç </a:t>
            </a:r>
            <a:r>
              <a:rPr lang="tr-TR" sz="2000" b="1" i="1" dirty="0">
                <a:solidFill>
                  <a:prstClr val="black"/>
                </a:solidFill>
                <a:latin typeface="Calibri"/>
                <a:cs typeface="+mn-cs"/>
              </a:rPr>
              <a:t>odalarında</a:t>
            </a:r>
            <a:r>
              <a:rPr lang="tr-TR" sz="2000" b="1" i="1" dirty="0" smtClean="0">
                <a:solidFill>
                  <a:prstClr val="black"/>
                </a:solidFill>
                <a:latin typeface="Calibri"/>
                <a:cs typeface="+mn-cs"/>
              </a:rPr>
              <a:t>, şahıs başına saatte </a:t>
            </a:r>
            <a:r>
              <a:rPr lang="tr-TR" sz="2000" b="1" i="1" dirty="0">
                <a:solidFill>
                  <a:prstClr val="black"/>
                </a:solidFill>
                <a:latin typeface="Calibri"/>
                <a:cs typeface="+mn-cs"/>
              </a:rPr>
              <a:t>en az </a:t>
            </a:r>
            <a:r>
              <a:rPr lang="tr-TR" sz="2000" b="1" i="1" dirty="0" smtClean="0">
                <a:solidFill>
                  <a:prstClr val="black"/>
                </a:solidFill>
                <a:latin typeface="Calibri"/>
                <a:cs typeface="+mn-cs"/>
              </a:rPr>
              <a:t>40m</a:t>
            </a:r>
            <a:r>
              <a:rPr lang="tr-TR" sz="2000" b="1" i="1" dirty="0" smtClean="0">
                <a:solidFill>
                  <a:prstClr val="black"/>
                </a:solidFill>
                <a:latin typeface="Calibri"/>
                <a:cs typeface="Calibri"/>
              </a:rPr>
              <a:t>³</a:t>
            </a:r>
            <a:r>
              <a:rPr lang="tr-TR" sz="2000" b="1" i="1" dirty="0" smtClean="0">
                <a:solidFill>
                  <a:prstClr val="black"/>
                </a:solidFill>
                <a:latin typeface="Calibri"/>
                <a:cs typeface="+mn-cs"/>
              </a:rPr>
              <a:t>  </a:t>
            </a:r>
            <a:r>
              <a:rPr lang="tr-TR" sz="2000" b="1" i="1" dirty="0">
                <a:solidFill>
                  <a:prstClr val="black"/>
                </a:solidFill>
                <a:latin typeface="Calibri"/>
                <a:cs typeface="+mn-cs"/>
              </a:rPr>
              <a:t>hava</a:t>
            </a:r>
            <a:r>
              <a:rPr lang="tr-TR" sz="2000" i="1" dirty="0">
                <a:solidFill>
                  <a:prstClr val="black"/>
                </a:solidFill>
                <a:latin typeface="Calibri"/>
                <a:cs typeface="+mn-cs"/>
              </a:rPr>
              <a:t> sağlanacak ve bu havadaki </a:t>
            </a:r>
            <a:r>
              <a:rPr lang="tr-TR" sz="2000" b="1" i="1" dirty="0" smtClean="0">
                <a:solidFill>
                  <a:prstClr val="black"/>
                </a:solidFill>
                <a:latin typeface="Calibri"/>
                <a:cs typeface="+mn-cs"/>
              </a:rPr>
              <a:t>CO</a:t>
            </a:r>
            <a:r>
              <a:rPr lang="tr-TR" sz="2000" b="1" i="1" dirty="0" smtClean="0">
                <a:solidFill>
                  <a:prstClr val="black"/>
                </a:solidFill>
                <a:latin typeface="Calibri"/>
                <a:cs typeface="Calibri"/>
              </a:rPr>
              <a:t>₂</a:t>
            </a:r>
            <a:r>
              <a:rPr lang="tr-TR" sz="2000" b="1" i="1" dirty="0" smtClean="0">
                <a:solidFill>
                  <a:prstClr val="black"/>
                </a:solidFill>
                <a:latin typeface="Calibri"/>
                <a:cs typeface="+mn-cs"/>
              </a:rPr>
              <a:t> </a:t>
            </a:r>
            <a:r>
              <a:rPr lang="tr-TR" sz="2000" b="1" i="1" dirty="0">
                <a:solidFill>
                  <a:prstClr val="black"/>
                </a:solidFill>
                <a:latin typeface="Calibri"/>
                <a:cs typeface="+mn-cs"/>
              </a:rPr>
              <a:t>miktarı </a:t>
            </a:r>
            <a:r>
              <a:rPr lang="tr-TR" sz="2000" b="1" i="1" dirty="0" smtClean="0">
                <a:solidFill>
                  <a:prstClr val="black"/>
                </a:solidFill>
                <a:latin typeface="Calibri"/>
                <a:cs typeface="+mn-cs"/>
              </a:rPr>
              <a:t>%0,1’i </a:t>
            </a:r>
            <a:r>
              <a:rPr lang="tr-TR" sz="2000" i="1" dirty="0" smtClean="0">
                <a:solidFill>
                  <a:prstClr val="black"/>
                </a:solidFill>
                <a:latin typeface="Calibri"/>
                <a:cs typeface="+mn-cs"/>
              </a:rPr>
              <a:t>geçmeyecek,</a:t>
            </a:r>
          </a:p>
          <a:p>
            <a:pPr marL="324000" lvl="1" indent="-216000">
              <a:spcBef>
                <a:spcPts val="0"/>
              </a:spcBef>
              <a:buSzPct val="105000"/>
              <a:buFont typeface="Wingdings" pitchFamily="2" charset="2"/>
              <a:buChar char="ü"/>
              <a:defRPr/>
            </a:pPr>
            <a:endParaRPr lang="tr-TR" sz="900" i="1" dirty="0">
              <a:solidFill>
                <a:prstClr val="black"/>
              </a:solidFill>
              <a:latin typeface="Calibri"/>
              <a:cs typeface="+mn-cs"/>
            </a:endParaRPr>
          </a:p>
          <a:p>
            <a:pPr marL="450900" lvl="1" indent="-342900">
              <a:spcBef>
                <a:spcPts val="0"/>
              </a:spcBef>
              <a:buSzPct val="105000"/>
              <a:buFont typeface="Wingdings" pitchFamily="2" charset="2"/>
              <a:buChar char="ü"/>
              <a:defRPr/>
            </a:pPr>
            <a:r>
              <a:rPr lang="tr-TR" sz="2000" i="1" dirty="0">
                <a:solidFill>
                  <a:prstClr val="black"/>
                </a:solidFill>
                <a:latin typeface="Calibri"/>
                <a:cs typeface="+mn-cs"/>
              </a:rPr>
              <a:t>Bir </a:t>
            </a:r>
            <a:r>
              <a:rPr lang="tr-TR" sz="2000" i="1" dirty="0" smtClean="0">
                <a:solidFill>
                  <a:prstClr val="black"/>
                </a:solidFill>
                <a:latin typeface="Calibri"/>
                <a:cs typeface="+mn-cs"/>
              </a:rPr>
              <a:t>dalgıç </a:t>
            </a:r>
            <a:r>
              <a:rPr lang="tr-TR" sz="2000" b="1" i="1" dirty="0" smtClean="0">
                <a:solidFill>
                  <a:prstClr val="black"/>
                </a:solidFill>
                <a:latin typeface="Calibri"/>
                <a:cs typeface="+mn-cs"/>
              </a:rPr>
              <a:t>22m’den </a:t>
            </a:r>
            <a:r>
              <a:rPr lang="tr-TR" sz="2000" b="1" i="1" dirty="0">
                <a:solidFill>
                  <a:prstClr val="black"/>
                </a:solidFill>
                <a:latin typeface="Calibri"/>
                <a:cs typeface="+mn-cs"/>
              </a:rPr>
              <a:t>fazla </a:t>
            </a:r>
            <a:r>
              <a:rPr lang="tr-TR" sz="2000" b="1" i="1" dirty="0" smtClean="0">
                <a:solidFill>
                  <a:prstClr val="black"/>
                </a:solidFill>
                <a:latin typeface="Calibri"/>
                <a:cs typeface="+mn-cs"/>
              </a:rPr>
              <a:t>derinliğe bir </a:t>
            </a:r>
            <a:r>
              <a:rPr lang="tr-TR" sz="2000" b="1" i="1" dirty="0">
                <a:solidFill>
                  <a:prstClr val="black"/>
                </a:solidFill>
                <a:latin typeface="Calibri"/>
                <a:cs typeface="+mn-cs"/>
              </a:rPr>
              <a:t>günde </a:t>
            </a:r>
            <a:r>
              <a:rPr lang="tr-TR" sz="2000" b="1" i="1" dirty="0" smtClean="0">
                <a:solidFill>
                  <a:prstClr val="black"/>
                </a:solidFill>
                <a:latin typeface="Calibri"/>
                <a:cs typeface="+mn-cs"/>
              </a:rPr>
              <a:t>2 </a:t>
            </a:r>
            <a:r>
              <a:rPr lang="tr-TR" sz="2000" b="1" i="1" dirty="0">
                <a:solidFill>
                  <a:prstClr val="black"/>
                </a:solidFill>
                <a:latin typeface="Calibri"/>
                <a:cs typeface="+mn-cs"/>
              </a:rPr>
              <a:t>defa</a:t>
            </a:r>
            <a:r>
              <a:rPr lang="tr-TR" sz="2000" i="1" dirty="0">
                <a:solidFill>
                  <a:prstClr val="black"/>
                </a:solidFill>
                <a:latin typeface="Calibri"/>
                <a:cs typeface="+mn-cs"/>
              </a:rPr>
              <a:t>dan fazla dalmayacak ve bu </a:t>
            </a:r>
            <a:r>
              <a:rPr lang="tr-TR" sz="2000" b="1" i="1" dirty="0" smtClean="0">
                <a:solidFill>
                  <a:prstClr val="black"/>
                </a:solidFill>
                <a:latin typeface="Calibri"/>
                <a:cs typeface="+mn-cs"/>
              </a:rPr>
              <a:t>2 </a:t>
            </a:r>
            <a:r>
              <a:rPr lang="tr-TR" sz="2000" b="1" i="1" dirty="0">
                <a:solidFill>
                  <a:prstClr val="black"/>
                </a:solidFill>
                <a:latin typeface="Calibri"/>
                <a:cs typeface="+mn-cs"/>
              </a:rPr>
              <a:t>dalış </a:t>
            </a:r>
            <a:r>
              <a:rPr lang="tr-TR" sz="2000" b="1" i="1" dirty="0" smtClean="0">
                <a:solidFill>
                  <a:prstClr val="black"/>
                </a:solidFill>
                <a:latin typeface="Calibri"/>
                <a:cs typeface="+mn-cs"/>
              </a:rPr>
              <a:t>arasında en </a:t>
            </a:r>
            <a:r>
              <a:rPr lang="tr-TR" sz="2000" b="1" i="1" dirty="0">
                <a:solidFill>
                  <a:prstClr val="black"/>
                </a:solidFill>
                <a:latin typeface="Calibri"/>
                <a:cs typeface="+mn-cs"/>
              </a:rPr>
              <a:t>az </a:t>
            </a:r>
            <a:r>
              <a:rPr lang="tr-TR" sz="2000" b="1" i="1" dirty="0" smtClean="0">
                <a:solidFill>
                  <a:prstClr val="black"/>
                </a:solidFill>
                <a:latin typeface="Calibri"/>
                <a:cs typeface="+mn-cs"/>
              </a:rPr>
              <a:t>5 </a:t>
            </a:r>
            <a:r>
              <a:rPr lang="tr-TR" sz="2000" b="1" i="1" dirty="0">
                <a:solidFill>
                  <a:prstClr val="black"/>
                </a:solidFill>
                <a:latin typeface="Calibri"/>
                <a:cs typeface="+mn-cs"/>
              </a:rPr>
              <a:t>saat </a:t>
            </a:r>
            <a:r>
              <a:rPr lang="tr-TR" sz="2000" b="1" i="1" dirty="0" smtClean="0">
                <a:solidFill>
                  <a:prstClr val="black"/>
                </a:solidFill>
                <a:latin typeface="Calibri"/>
                <a:cs typeface="+mn-cs"/>
              </a:rPr>
              <a:t>geçecek,</a:t>
            </a:r>
          </a:p>
          <a:p>
            <a:pPr marL="324000" lvl="1" indent="-216000">
              <a:spcBef>
                <a:spcPts val="0"/>
              </a:spcBef>
              <a:buSzPct val="105000"/>
              <a:buFont typeface="Wingdings" pitchFamily="2" charset="2"/>
              <a:buChar char="§"/>
              <a:defRPr/>
            </a:pPr>
            <a:endParaRPr lang="tr-TR" sz="900" i="1" dirty="0" smtClean="0">
              <a:solidFill>
                <a:prstClr val="black"/>
              </a:solidFill>
              <a:latin typeface="Calibri"/>
              <a:cs typeface="+mn-cs"/>
            </a:endParaRPr>
          </a:p>
          <a:p>
            <a:pPr marL="108000" lvl="1" algn="ctr">
              <a:spcBef>
                <a:spcPts val="0"/>
              </a:spcBef>
              <a:buSzPct val="105000"/>
              <a:defRPr/>
            </a:pPr>
            <a:endParaRPr lang="tr-TR" sz="2000" i="1" dirty="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69509825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İSG Tüzüğü Madde: 82</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lvl="1" indent="-216000">
              <a:spcBef>
                <a:spcPts val="0"/>
              </a:spcBef>
              <a:buSzPct val="105000"/>
              <a:buFont typeface="Wingdings" pitchFamily="2" charset="2"/>
              <a:buChar char="§"/>
              <a:defRPr/>
            </a:pPr>
            <a:endParaRPr lang="tr-TR" sz="900" i="1" dirty="0" smtClean="0">
              <a:solidFill>
                <a:prstClr val="black"/>
              </a:solidFill>
              <a:latin typeface="Calibri"/>
              <a:cs typeface="+mn-cs"/>
            </a:endParaRPr>
          </a:p>
          <a:p>
            <a:pPr marL="324000" lvl="1" indent="-216000">
              <a:spcBef>
                <a:spcPts val="0"/>
              </a:spcBef>
              <a:buSzPct val="105000"/>
              <a:buFont typeface="Wingdings" pitchFamily="2" charset="2"/>
              <a:buChar char="§"/>
              <a:defRPr/>
            </a:pPr>
            <a:r>
              <a:rPr lang="tr-TR" sz="2000" i="1" dirty="0" smtClean="0">
                <a:solidFill>
                  <a:prstClr val="black"/>
                </a:solidFill>
                <a:latin typeface="Calibri"/>
                <a:cs typeface="+mn-cs"/>
              </a:rPr>
              <a:t>Bu </a:t>
            </a:r>
            <a:r>
              <a:rPr lang="tr-TR" sz="2000" i="1" dirty="0">
                <a:solidFill>
                  <a:prstClr val="black"/>
                </a:solidFill>
                <a:latin typeface="Calibri"/>
                <a:cs typeface="+mn-cs"/>
              </a:rPr>
              <a:t>gibi işlerde çalışacak işçiler</a:t>
            </a:r>
            <a:r>
              <a:rPr lang="tr-TR" sz="2000" i="1" dirty="0" smtClean="0">
                <a:solidFill>
                  <a:prstClr val="black"/>
                </a:solidFill>
                <a:latin typeface="Calibri"/>
                <a:cs typeface="+mn-cs"/>
              </a:rPr>
              <a:t>, işe </a:t>
            </a:r>
            <a:r>
              <a:rPr lang="tr-TR" sz="2000" i="1" dirty="0">
                <a:solidFill>
                  <a:prstClr val="black"/>
                </a:solidFill>
                <a:latin typeface="Calibri"/>
                <a:cs typeface="+mn-cs"/>
              </a:rPr>
              <a:t>alınırken</a:t>
            </a:r>
            <a:r>
              <a:rPr lang="tr-TR" sz="2000" i="1" dirty="0" smtClean="0">
                <a:solidFill>
                  <a:prstClr val="black"/>
                </a:solidFill>
                <a:latin typeface="Calibri"/>
                <a:cs typeface="+mn-cs"/>
              </a:rPr>
              <a:t>, klinik </a:t>
            </a:r>
            <a:r>
              <a:rPr lang="tr-TR" sz="2000" i="1" dirty="0">
                <a:solidFill>
                  <a:prstClr val="black"/>
                </a:solidFill>
                <a:latin typeface="Calibri"/>
                <a:cs typeface="+mn-cs"/>
              </a:rPr>
              <a:t>ve laboratuvar usulleri ile genel sağlık muayeneleri yapılacak ve </a:t>
            </a:r>
            <a:r>
              <a:rPr lang="tr-TR" sz="2000" i="1" dirty="0" smtClean="0">
                <a:solidFill>
                  <a:prstClr val="black"/>
                </a:solidFill>
                <a:latin typeface="Calibri"/>
                <a:cs typeface="+mn-cs"/>
              </a:rPr>
              <a:t>özellikle;</a:t>
            </a:r>
          </a:p>
          <a:p>
            <a:pPr marL="908100" lvl="2" indent="-216000">
              <a:spcBef>
                <a:spcPts val="0"/>
              </a:spcBef>
              <a:buSzPct val="105000"/>
              <a:buFont typeface="Arial" pitchFamily="34" charset="0"/>
              <a:buChar char="•"/>
              <a:defRPr/>
            </a:pPr>
            <a:r>
              <a:rPr lang="tr-TR" sz="2000" i="1" dirty="0" smtClean="0">
                <a:solidFill>
                  <a:prstClr val="black"/>
                </a:solidFill>
                <a:latin typeface="Calibri"/>
                <a:cs typeface="+mn-cs"/>
              </a:rPr>
              <a:t>EKG</a:t>
            </a:r>
          </a:p>
          <a:p>
            <a:pPr marL="908100" lvl="2" indent="-216000">
              <a:spcBef>
                <a:spcPts val="0"/>
              </a:spcBef>
              <a:buSzPct val="105000"/>
              <a:buFont typeface="Arial" pitchFamily="34" charset="0"/>
              <a:buChar char="•"/>
              <a:defRPr/>
            </a:pPr>
            <a:r>
              <a:rPr lang="tr-TR" sz="2000" i="1" dirty="0" smtClean="0">
                <a:solidFill>
                  <a:prstClr val="black"/>
                </a:solidFill>
                <a:latin typeface="Calibri"/>
                <a:cs typeface="+mn-cs"/>
              </a:rPr>
              <a:t>Akciğer </a:t>
            </a:r>
            <a:r>
              <a:rPr lang="tr-TR" sz="2000" i="1" dirty="0">
                <a:solidFill>
                  <a:prstClr val="black"/>
                </a:solidFill>
                <a:latin typeface="Calibri"/>
                <a:cs typeface="+mn-cs"/>
              </a:rPr>
              <a:t>fonksiyon testleri </a:t>
            </a:r>
            <a:endParaRPr lang="tr-TR" sz="2000" i="1" dirty="0" smtClean="0">
              <a:solidFill>
                <a:prstClr val="black"/>
              </a:solidFill>
              <a:latin typeface="Calibri"/>
              <a:cs typeface="+mn-cs"/>
            </a:endParaRPr>
          </a:p>
          <a:p>
            <a:pPr marL="908100" lvl="2" indent="-216000">
              <a:spcBef>
                <a:spcPts val="0"/>
              </a:spcBef>
              <a:buSzPct val="105000"/>
              <a:buFont typeface="Arial" pitchFamily="34" charset="0"/>
              <a:buChar char="•"/>
              <a:defRPr/>
            </a:pPr>
            <a:r>
              <a:rPr lang="tr-TR" sz="2000" i="1" dirty="0" smtClean="0">
                <a:solidFill>
                  <a:prstClr val="black"/>
                </a:solidFill>
                <a:latin typeface="Calibri"/>
                <a:cs typeface="+mn-cs"/>
              </a:rPr>
              <a:t>Kalp-dolaşım,</a:t>
            </a:r>
          </a:p>
          <a:p>
            <a:pPr marL="908100" lvl="2" indent="-216000">
              <a:spcBef>
                <a:spcPts val="0"/>
              </a:spcBef>
              <a:buSzPct val="105000"/>
              <a:buFont typeface="Arial" pitchFamily="34" charset="0"/>
              <a:buChar char="•"/>
              <a:defRPr/>
            </a:pPr>
            <a:r>
              <a:rPr lang="tr-TR" sz="2000" i="1" dirty="0" smtClean="0">
                <a:solidFill>
                  <a:prstClr val="black"/>
                </a:solidFill>
                <a:latin typeface="Calibri"/>
                <a:cs typeface="+mn-cs"/>
              </a:rPr>
              <a:t>Kemik sistemi …. incelenecek,</a:t>
            </a:r>
          </a:p>
          <a:p>
            <a:pPr marL="908100" lvl="2" indent="-216000">
              <a:spcBef>
                <a:spcPts val="0"/>
              </a:spcBef>
              <a:buSzPct val="105000"/>
              <a:buFont typeface="Arial" pitchFamily="34" charset="0"/>
              <a:buChar char="•"/>
              <a:defRPr/>
            </a:pPr>
            <a:endParaRPr lang="tr-TR" sz="2000" i="1" dirty="0">
              <a:solidFill>
                <a:prstClr val="black"/>
              </a:solidFill>
              <a:latin typeface="Calibri"/>
              <a:cs typeface="+mn-cs"/>
            </a:endParaRPr>
          </a:p>
          <a:p>
            <a:pPr marL="324000" lvl="1" indent="-216000">
              <a:spcBef>
                <a:spcPts val="0"/>
              </a:spcBef>
              <a:buSzPct val="105000"/>
              <a:buFont typeface="Wingdings" pitchFamily="2" charset="2"/>
              <a:buChar char="§"/>
              <a:defRPr/>
            </a:pPr>
            <a:r>
              <a:rPr lang="tr-TR" sz="2000" i="1" dirty="0" smtClean="0">
                <a:solidFill>
                  <a:prstClr val="black"/>
                </a:solidFill>
                <a:latin typeface="Calibri"/>
                <a:cs typeface="+mn-cs"/>
              </a:rPr>
              <a:t>İşe girdikten 15 gün sonra adaptasyon muayeneleri yapılacak,</a:t>
            </a:r>
            <a:endParaRPr lang="tr-TR" sz="2000" i="1" dirty="0">
              <a:solidFill>
                <a:prstClr val="black"/>
              </a:solidFill>
              <a:latin typeface="Calibri"/>
              <a:cs typeface="+mn-cs"/>
            </a:endParaRPr>
          </a:p>
          <a:p>
            <a:pPr marL="908100" lvl="2" indent="-216000">
              <a:spcBef>
                <a:spcPts val="0"/>
              </a:spcBef>
              <a:buSzPct val="105000"/>
              <a:buFont typeface="Arial" pitchFamily="34" charset="0"/>
              <a:buChar char="•"/>
              <a:defRPr/>
            </a:pPr>
            <a:endParaRPr lang="tr-TR" sz="2000" i="1" dirty="0" smtClean="0">
              <a:solidFill>
                <a:prstClr val="black"/>
              </a:solidFill>
              <a:latin typeface="Calibri"/>
              <a:cs typeface="+mn-cs"/>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oup 8"/>
          <p:cNvGrpSpPr>
            <a:grpSpLocks/>
          </p:cNvGrpSpPr>
          <p:nvPr/>
        </p:nvGrpSpPr>
        <p:grpSpPr bwMode="auto">
          <a:xfrm>
            <a:off x="323850" y="1555750"/>
            <a:ext cx="1482725" cy="1482725"/>
            <a:chOff x="1166" y="1342"/>
            <a:chExt cx="934" cy="934"/>
          </a:xfrm>
        </p:grpSpPr>
        <p:grpSp>
          <p:nvGrpSpPr>
            <p:cNvPr id="3" name="Group 9"/>
            <p:cNvGrpSpPr>
              <a:grpSpLocks/>
            </p:cNvGrpSpPr>
            <p:nvPr/>
          </p:nvGrpSpPr>
          <p:grpSpPr bwMode="auto">
            <a:xfrm>
              <a:off x="1166" y="1342"/>
              <a:ext cx="934" cy="934"/>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5618" name="Oval 18"/>
            <p:cNvSpPr>
              <a:spLocks noChangeArrowheads="1"/>
            </p:cNvSpPr>
            <p:nvPr/>
          </p:nvSpPr>
          <p:spPr bwMode="auto">
            <a:xfrm>
              <a:off x="1460" y="1637"/>
              <a:ext cx="345" cy="344"/>
            </a:xfrm>
            <a:prstGeom prst="ellipse">
              <a:avLst/>
            </a:prstGeom>
            <a:gradFill rotWithShape="1">
              <a:gsLst>
                <a:gs pos="0">
                  <a:srgbClr val="DDDDDD"/>
                </a:gs>
                <a:gs pos="100000">
                  <a:srgbClr val="F8F8F8"/>
                </a:gs>
              </a:gsLst>
              <a:lin ang="5400000" scaled="1"/>
            </a:gradFill>
            <a:ln w="12700" algn="ctr">
              <a:solidFill>
                <a:schemeClr val="bg1"/>
              </a:solidFill>
              <a:round/>
              <a:headEnd/>
              <a:tailEnd/>
            </a:ln>
          </p:spPr>
          <p:txBody>
            <a:bodyPr wrap="none" anchor="ctr"/>
            <a:lstStyle/>
            <a:p>
              <a:pPr algn="ctr"/>
              <a:endParaRPr lang="tr-TR" sz="3800" noProof="1">
                <a:solidFill>
                  <a:srgbClr val="000000"/>
                </a:solidFill>
              </a:endParaRPr>
            </a:p>
          </p:txBody>
        </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YASAL MEVZUATI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4052476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prstClr val="black"/>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2967809654"/>
              </p:ext>
            </p:extLst>
          </p:nvPr>
        </p:nvGraphicFramePr>
        <p:xfrm>
          <a:off x="40945" y="1383352"/>
          <a:ext cx="9021168" cy="4555810"/>
        </p:xfrm>
        <a:graphic>
          <a:graphicData uri="http://schemas.openxmlformats.org/drawingml/2006/table">
            <a:tbl>
              <a:tblPr firstRow="1" bandRow="1">
                <a:tableStyleId>{00A15C55-8517-42AA-B614-E9B94910E393}</a:tableStyleId>
              </a:tblPr>
              <a:tblGrid>
                <a:gridCol w="9021168"/>
              </a:tblGrid>
              <a:tr h="775538">
                <a:tc>
                  <a:txBody>
                    <a:bodyPr/>
                    <a:lstStyle/>
                    <a:p>
                      <a:pPr algn="ctr"/>
                      <a:r>
                        <a:rPr lang="tr-TR" sz="2000" dirty="0" smtClean="0">
                          <a:solidFill>
                            <a:schemeClr val="bg1"/>
                          </a:solidFill>
                          <a:latin typeface="Cambria" pitchFamily="18" charset="0"/>
                          <a:cs typeface="Calibri" pitchFamily="34" charset="0"/>
                        </a:rPr>
                        <a:t>Sağlık  Kuralları Bakımından Günde Ancak 7,5 Saat veya Daha Az Çalışılması Gereken İşler Hakkındaki Yönetmelik (Madde: 5)</a:t>
                      </a:r>
                    </a:p>
                    <a:p>
                      <a:pPr algn="ctr"/>
                      <a:r>
                        <a:rPr lang="tr-TR" sz="1400" i="1" dirty="0" smtClean="0">
                          <a:solidFill>
                            <a:schemeClr val="bg1"/>
                          </a:solidFill>
                          <a:latin typeface="Calibri" pitchFamily="34" charset="0"/>
                          <a:cs typeface="Calibri" pitchFamily="34" charset="0"/>
                        </a:rPr>
                        <a:t>«Su altında basınçlı hava içinde çalışmayı gerektiren işler (iniş, çıkış, geçiş dahil)»</a:t>
                      </a:r>
                    </a:p>
                  </a:txBody>
                  <a:tcPr anchor="ctr"/>
                </a:tc>
              </a:tr>
              <a:tr h="716468">
                <a:tc>
                  <a:txBody>
                    <a:bodyPr/>
                    <a:lstStyle/>
                    <a:p>
                      <a:r>
                        <a:rPr lang="tr-TR" sz="2000" b="1" dirty="0" smtClean="0">
                          <a:latin typeface="Calibri" pitchFamily="34" charset="0"/>
                          <a:cs typeface="Calibri" pitchFamily="34" charset="0"/>
                        </a:rPr>
                        <a:t>20-25</a:t>
                      </a:r>
                      <a:r>
                        <a:rPr lang="tr-TR" sz="2000" dirty="0" smtClean="0">
                          <a:latin typeface="Calibri" pitchFamily="34" charset="0"/>
                          <a:cs typeface="Calibri" pitchFamily="34" charset="0"/>
                        </a:rPr>
                        <a:t> (20 hariç) metre derinlik veya 2-2,5 (2 hariç) kg/cm</a:t>
                      </a:r>
                      <a:r>
                        <a:rPr lang="tr-TR" sz="2000" dirty="0" smtClean="0">
                          <a:latin typeface="Calibri"/>
                          <a:cs typeface="Calibri"/>
                        </a:rPr>
                        <a:t>²</a:t>
                      </a:r>
                      <a:r>
                        <a:rPr lang="tr-TR" sz="2000" dirty="0" smtClean="0">
                          <a:latin typeface="Calibri" pitchFamily="34" charset="0"/>
                          <a:cs typeface="Calibri" pitchFamily="34" charset="0"/>
                        </a:rPr>
                        <a:t> basınçta </a:t>
                      </a:r>
                      <a:r>
                        <a:rPr lang="tr-TR" sz="2000" b="1" dirty="0" smtClean="0">
                          <a:latin typeface="Calibri" pitchFamily="34" charset="0"/>
                          <a:cs typeface="Calibri" pitchFamily="34" charset="0"/>
                        </a:rPr>
                        <a:t>7 saat</a:t>
                      </a:r>
                    </a:p>
                  </a:txBody>
                  <a:tcPr anchor="ctr"/>
                </a:tc>
              </a:tr>
              <a:tr h="716468">
                <a:tc>
                  <a:txBody>
                    <a:bodyPr/>
                    <a:lstStyle/>
                    <a:p>
                      <a:r>
                        <a:rPr lang="tr-TR" sz="2000" b="1" dirty="0" smtClean="0">
                          <a:latin typeface="Calibri" pitchFamily="34" charset="0"/>
                          <a:cs typeface="Calibri" pitchFamily="34" charset="0"/>
                        </a:rPr>
                        <a:t>25-30</a:t>
                      </a:r>
                      <a:r>
                        <a:rPr lang="tr-TR" sz="2000" dirty="0" smtClean="0">
                          <a:latin typeface="Calibri" pitchFamily="34" charset="0"/>
                          <a:cs typeface="Calibri" pitchFamily="34" charset="0"/>
                        </a:rPr>
                        <a:t> (25 hariç) metre derinlik veya 2,5-3 (2,5 hariç) kg/cm</a:t>
                      </a:r>
                      <a:r>
                        <a:rPr lang="tr-TR" sz="2000" dirty="0" smtClean="0">
                          <a:latin typeface="Calibri"/>
                          <a:cs typeface="Calibri"/>
                        </a:rPr>
                        <a:t>²</a:t>
                      </a:r>
                      <a:r>
                        <a:rPr lang="tr-TR" sz="2000" dirty="0" smtClean="0">
                          <a:latin typeface="Calibri" pitchFamily="34" charset="0"/>
                          <a:cs typeface="Calibri" pitchFamily="34" charset="0"/>
                        </a:rPr>
                        <a:t> basınçta </a:t>
                      </a:r>
                      <a:r>
                        <a:rPr lang="tr-TR" sz="2000" b="1" dirty="0" smtClean="0">
                          <a:latin typeface="Calibri" pitchFamily="34" charset="0"/>
                          <a:cs typeface="Calibri" pitchFamily="34" charset="0"/>
                        </a:rPr>
                        <a:t>6 saat</a:t>
                      </a:r>
                    </a:p>
                  </a:txBody>
                  <a:tcPr anchor="ctr"/>
                </a:tc>
              </a:tr>
              <a:tr h="716468">
                <a:tc>
                  <a:txBody>
                    <a:bodyPr/>
                    <a:lstStyle/>
                    <a:p>
                      <a:r>
                        <a:rPr lang="tr-TR" sz="2000" b="1" dirty="0" smtClean="0">
                          <a:latin typeface="Calibri" pitchFamily="34" charset="0"/>
                          <a:cs typeface="Calibri" pitchFamily="34" charset="0"/>
                        </a:rPr>
                        <a:t>30-35 </a:t>
                      </a:r>
                      <a:r>
                        <a:rPr lang="tr-TR" sz="2000" dirty="0" smtClean="0">
                          <a:latin typeface="Calibri" pitchFamily="34" charset="0"/>
                          <a:cs typeface="Calibri" pitchFamily="34" charset="0"/>
                        </a:rPr>
                        <a:t>(30 hariç) metre derinlik veya 3-3,5 (3 hariç) kg/cm</a:t>
                      </a:r>
                      <a:r>
                        <a:rPr lang="tr-TR" sz="2000" dirty="0" smtClean="0">
                          <a:latin typeface="Calibri"/>
                          <a:cs typeface="Calibri"/>
                        </a:rPr>
                        <a:t>²</a:t>
                      </a:r>
                      <a:r>
                        <a:rPr lang="tr-TR" sz="2000" dirty="0" smtClean="0">
                          <a:latin typeface="Calibri" pitchFamily="34" charset="0"/>
                          <a:cs typeface="Calibri" pitchFamily="34" charset="0"/>
                        </a:rPr>
                        <a:t> basınçta </a:t>
                      </a:r>
                      <a:r>
                        <a:rPr lang="tr-TR" sz="2000" b="1" dirty="0" smtClean="0">
                          <a:latin typeface="Calibri" pitchFamily="34" charset="0"/>
                          <a:cs typeface="Calibri" pitchFamily="34" charset="0"/>
                        </a:rPr>
                        <a:t>5 saat</a:t>
                      </a:r>
                      <a:endParaRPr lang="tr-TR" sz="2000" b="1" dirty="0">
                        <a:latin typeface="Calibri" pitchFamily="34" charset="0"/>
                        <a:cs typeface="Calibri" pitchFamily="34" charset="0"/>
                      </a:endParaRPr>
                    </a:p>
                  </a:txBody>
                  <a:tcPr anchor="ctr"/>
                </a:tc>
              </a:tr>
              <a:tr h="716468">
                <a:tc>
                  <a:txBody>
                    <a:bodyPr/>
                    <a:lstStyle/>
                    <a:p>
                      <a:r>
                        <a:rPr lang="tr-TR" sz="2000" b="1" dirty="0" smtClean="0">
                          <a:latin typeface="Calibri" pitchFamily="34" charset="0"/>
                          <a:cs typeface="Calibri" pitchFamily="34" charset="0"/>
                        </a:rPr>
                        <a:t>35-40 </a:t>
                      </a:r>
                      <a:r>
                        <a:rPr lang="tr-TR" sz="2000" dirty="0" smtClean="0">
                          <a:latin typeface="Calibri" pitchFamily="34" charset="0"/>
                          <a:cs typeface="Calibri" pitchFamily="34" charset="0"/>
                        </a:rPr>
                        <a:t>(40 hariç) metre derinlik veya 3,5-4 (3,5 hariç) kg/cm</a:t>
                      </a:r>
                      <a:r>
                        <a:rPr lang="tr-TR" sz="2000" dirty="0" smtClean="0">
                          <a:latin typeface="Calibri"/>
                          <a:cs typeface="Calibri"/>
                        </a:rPr>
                        <a:t>²</a:t>
                      </a:r>
                      <a:r>
                        <a:rPr lang="tr-TR" sz="2000" dirty="0" smtClean="0">
                          <a:latin typeface="Calibri" pitchFamily="34" charset="0"/>
                          <a:cs typeface="Calibri" pitchFamily="34" charset="0"/>
                        </a:rPr>
                        <a:t> basınçta </a:t>
                      </a:r>
                      <a:r>
                        <a:rPr lang="tr-TR" sz="2000" b="1" dirty="0" smtClean="0">
                          <a:latin typeface="Calibri" pitchFamily="34" charset="0"/>
                          <a:cs typeface="Calibri" pitchFamily="34" charset="0"/>
                        </a:rPr>
                        <a:t>4 saat</a:t>
                      </a:r>
                    </a:p>
                  </a:txBody>
                  <a:tcPr anchor="ctr"/>
                </a:tc>
              </a:tr>
              <a:tr h="775538">
                <a:tc>
                  <a:txBody>
                    <a:bodyPr/>
                    <a:lstStyle/>
                    <a:p>
                      <a:pPr algn="l"/>
                      <a:r>
                        <a:rPr lang="tr-TR" sz="2000" dirty="0" smtClean="0">
                          <a:latin typeface="Calibri" pitchFamily="34" charset="0"/>
                          <a:cs typeface="Calibri" pitchFamily="34" charset="0"/>
                        </a:rPr>
                        <a:t>Dalgıçlar için bu süreler;    18 metre derinliğe</a:t>
                      </a:r>
                      <a:r>
                        <a:rPr lang="tr-TR" sz="2000" baseline="0" dirty="0" smtClean="0">
                          <a:latin typeface="Calibri" pitchFamily="34" charset="0"/>
                          <a:cs typeface="Calibri" pitchFamily="34" charset="0"/>
                        </a:rPr>
                        <a:t> </a:t>
                      </a:r>
                      <a:r>
                        <a:rPr lang="tr-TR" sz="2000" dirty="0" smtClean="0">
                          <a:latin typeface="Calibri" pitchFamily="34" charset="0"/>
                          <a:cs typeface="Calibri" pitchFamily="34" charset="0"/>
                        </a:rPr>
                        <a:t>kadar 3 saat, </a:t>
                      </a:r>
                    </a:p>
                    <a:p>
                      <a:pPr algn="l"/>
                      <a:r>
                        <a:rPr lang="tr-TR" sz="2000" dirty="0" smtClean="0">
                          <a:latin typeface="Calibri" pitchFamily="34" charset="0"/>
                          <a:cs typeface="Calibri" pitchFamily="34" charset="0"/>
                        </a:rPr>
                        <a:t>                                               40 metre derinliğe kadar 1/2 saat</a:t>
                      </a:r>
                    </a:p>
                  </a:txBody>
                  <a:tcPr anchor="ctr"/>
                </a:tc>
              </a:tr>
            </a:tbl>
          </a:graphicData>
        </a:graphic>
      </p:graphicFrame>
      <p:sp>
        <p:nvSpPr>
          <p:cNvPr id="8"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BASINCIN YASAL MEVZUATI - 3</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421675977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78" name="Rectangle 90"/>
          <p:cNvSpPr>
            <a:spLocks noChangeArrowheads="1"/>
          </p:cNvSpPr>
          <p:nvPr/>
        </p:nvSpPr>
        <p:spPr bwMode="auto">
          <a:xfrm rot="5400000">
            <a:off x="4514850" y="2343150"/>
            <a:ext cx="114300" cy="9144000"/>
          </a:xfrm>
          <a:prstGeom prst="rect">
            <a:avLst/>
          </a:prstGeom>
          <a:solidFill>
            <a:schemeClr val="bg1">
              <a:alpha val="0"/>
            </a:schemeClr>
          </a:solidFill>
          <a:ln w="9525">
            <a:noFill/>
            <a:miter lim="800000"/>
            <a:headEnd/>
            <a:tailEnd/>
          </a:ln>
        </p:spPr>
        <p:txBody>
          <a:bodyPr wrap="none" anchor="ctr"/>
          <a:lstStyle/>
          <a:p>
            <a:endParaRPr lang="tr-TR" dirty="0">
              <a:solidFill>
                <a:srgbClr val="000000"/>
              </a:solidFill>
            </a:endParaRPr>
          </a:p>
        </p:txBody>
      </p:sp>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 name="Rechteck 4"/>
          <p:cNvSpPr>
            <a:spLocks noChangeArrowheads="1"/>
          </p:cNvSpPr>
          <p:nvPr/>
        </p:nvSpPr>
        <p:spPr bwMode="auto">
          <a:xfrm>
            <a:off x="172005" y="2516888"/>
            <a:ext cx="8782476" cy="2921887"/>
          </a:xfrm>
          <a:prstGeom prst="rect">
            <a:avLst/>
          </a:prstGeom>
          <a:noFill/>
          <a:ln w="9525" algn="ctr">
            <a:noFill/>
            <a:round/>
            <a:headEnd/>
            <a:tailEnd/>
          </a:ln>
        </p:spPr>
        <p:txBody>
          <a:bodyPr wrap="none" anchor="ctr"/>
          <a:lstStyle/>
          <a:p>
            <a:pPr marL="36000" algn="ctr"/>
            <a:r>
              <a:rPr lang="tr-TR" sz="90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Teşekkür Ederim</a:t>
            </a:r>
            <a:endParaRPr lang="tr-TR" sz="90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pic>
        <p:nvPicPr>
          <p:cNvPr id="7" name="Picture 5"/>
          <p:cNvPicPr>
            <a:picLocks noChangeAspect="1" noChangeArrowheads="1"/>
          </p:cNvPicPr>
          <p:nvPr/>
        </p:nvPicPr>
        <p:blipFill>
          <a:blip r:embed="rId3" cstate="print"/>
          <a:srcRect/>
          <a:stretch>
            <a:fillRect/>
          </a:stretch>
        </p:blipFill>
        <p:spPr bwMode="auto">
          <a:xfrm>
            <a:off x="3131067" y="683165"/>
            <a:ext cx="3290888" cy="2465217"/>
          </a:xfrm>
          <a:prstGeom prst="rect">
            <a:avLst/>
          </a:prstGeom>
          <a:ln>
            <a:noFill/>
          </a:ln>
          <a:effectLst>
            <a:softEdge rad="112500"/>
          </a:effectLst>
        </p:spPr>
      </p:pic>
    </p:spTree>
    <p:extLst>
      <p:ext uri="{BB962C8B-B14F-4D97-AF65-F5344CB8AC3E}">
        <p14:creationId xmlns:p14="http://schemas.microsoft.com/office/powerpoint/2010/main" val="31837296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afterEffect">
                                  <p:stCondLst>
                                    <p:cond delay="0"/>
                                  </p:stCondLst>
                                  <p:childTnLst>
                                    <p:animEffect transition="out" filter="fade">
                                      <p:cBhvr>
                                        <p:cTn id="6" dur="500" tmFilter="0, 0; .2, .5; .8, .5; 1, 0"/>
                                        <p:tgtEl>
                                          <p:spTgt spid="37978"/>
                                        </p:tgtEl>
                                      </p:cBhvr>
                                    </p:animEffect>
                                    <p:animScale>
                                      <p:cBhvr>
                                        <p:cTn id="7" dur="250" autoRev="1" fill="hold"/>
                                        <p:tgtEl>
                                          <p:spTgt spid="37978"/>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78" grpId="0" animBg="1"/>
    </p:bldLst>
  </p:timing>
</p:sld>
</file>

<file path=ppt/theme/theme1.xml><?xml version="1.0" encoding="utf-8"?>
<a:theme xmlns:a="http://schemas.openxmlformats.org/drawingml/2006/main" name="Standarddesign">
  <a:themeElements>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Standarddesign">
      <a:majorFont>
        <a:latin typeface="Arial"/>
        <a:ea typeface=""/>
        <a:cs typeface="Arial"/>
      </a:majorFont>
      <a:minorFont>
        <a:latin typeface="Arial"/>
        <a:ea typeface=""/>
        <a:cs typeface="Arial"/>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2">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C40505"/>
        </a:hlink>
        <a:folHlink>
          <a:srgbClr val="C9C9C9"/>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4C7013"/>
        </a:dk2>
        <a:lt2>
          <a:srgbClr val="0061B2"/>
        </a:lt2>
        <a:accent1>
          <a:srgbClr val="FEA501"/>
        </a:accent1>
        <a:accent2>
          <a:srgbClr val="919191"/>
        </a:accent2>
        <a:accent3>
          <a:srgbClr val="FFFFFF"/>
        </a:accent3>
        <a:accent4>
          <a:srgbClr val="000000"/>
        </a:accent4>
        <a:accent5>
          <a:srgbClr val="FECFAA"/>
        </a:accent5>
        <a:accent6>
          <a:srgbClr val="838383"/>
        </a:accent6>
        <a:hlink>
          <a:srgbClr val="C40505"/>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Standarddesign">
  <a:themeElements>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Standarddesign">
      <a:majorFont>
        <a:latin typeface="Arial"/>
        <a:ea typeface=""/>
        <a:cs typeface="Arial"/>
      </a:majorFont>
      <a:minorFont>
        <a:latin typeface="Arial"/>
        <a:ea typeface=""/>
        <a:cs typeface="Arial"/>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2">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C40505"/>
        </a:hlink>
        <a:folHlink>
          <a:srgbClr val="C9C9C9"/>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4C7013"/>
        </a:dk2>
        <a:lt2>
          <a:srgbClr val="0061B2"/>
        </a:lt2>
        <a:accent1>
          <a:srgbClr val="FEA501"/>
        </a:accent1>
        <a:accent2>
          <a:srgbClr val="919191"/>
        </a:accent2>
        <a:accent3>
          <a:srgbClr val="FFFFFF"/>
        </a:accent3>
        <a:accent4>
          <a:srgbClr val="000000"/>
        </a:accent4>
        <a:accent5>
          <a:srgbClr val="FECFAA"/>
        </a:accent5>
        <a:accent6>
          <a:srgbClr val="838383"/>
        </a:accent6>
        <a:hlink>
          <a:srgbClr val="C40505"/>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10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5_Standarddesign">
  <a:themeElements>
    <a:clrScheme name="Gri Tonlamalı">
      <a:dk1>
        <a:sysClr val="windowText" lastClr="000000"/>
      </a:dk1>
      <a:lt1>
        <a:sysClr val="window" lastClr="FFFFFF"/>
      </a:lt1>
      <a:dk2>
        <a:srgbClr val="000000"/>
      </a:dk2>
      <a:lt2>
        <a:srgbClr val="F8F8F8"/>
      </a:lt2>
      <a:accent1>
        <a:srgbClr val="DDDDDD"/>
      </a:accent1>
      <a:accent2>
        <a:srgbClr val="B2B2B2"/>
      </a:accent2>
      <a:accent3>
        <a:srgbClr val="969696"/>
      </a:accent3>
      <a:accent4>
        <a:srgbClr val="808080"/>
      </a:accent4>
      <a:accent5>
        <a:srgbClr val="5F5F5F"/>
      </a:accent5>
      <a:accent6>
        <a:srgbClr val="4D4D4D"/>
      </a:accent6>
      <a:hlink>
        <a:srgbClr val="5F5F5F"/>
      </a:hlink>
      <a:folHlink>
        <a:srgbClr val="919191"/>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2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5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6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6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7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8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0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2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2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32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3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7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19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3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5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6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28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Larissa-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Larissa-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14610</TotalTime>
  <Words>10669</Words>
  <Application>Microsoft Office PowerPoint</Application>
  <PresentationFormat>Ekran Gösterisi (4:3)</PresentationFormat>
  <Paragraphs>2712</Paragraphs>
  <Slides>233</Slides>
  <Notes>227</Notes>
  <HiddenSlides>0</HiddenSlides>
  <MMClips>10</MMClips>
  <ScaleCrop>false</ScaleCrop>
  <HeadingPairs>
    <vt:vector size="6" baseType="variant">
      <vt:variant>
        <vt:lpstr>Tema</vt:lpstr>
      </vt:variant>
      <vt:variant>
        <vt:i4>31</vt:i4>
      </vt:variant>
      <vt:variant>
        <vt:lpstr>Katıştırılmış OLE Hizmet Programları</vt:lpstr>
      </vt:variant>
      <vt:variant>
        <vt:i4>3</vt:i4>
      </vt:variant>
      <vt:variant>
        <vt:lpstr>Slayt Başlıkları</vt:lpstr>
      </vt:variant>
      <vt:variant>
        <vt:i4>233</vt:i4>
      </vt:variant>
    </vt:vector>
  </HeadingPairs>
  <TitlesOfParts>
    <vt:vector size="267" baseType="lpstr">
      <vt:lpstr>Standarddesign</vt:lpstr>
      <vt:lpstr>1_Standarddesign</vt:lpstr>
      <vt:lpstr>2_Standarddesign</vt:lpstr>
      <vt:lpstr>3_Standarddesign</vt:lpstr>
      <vt:lpstr>4_Standarddesign</vt:lpstr>
      <vt:lpstr>8_Standarddesign</vt:lpstr>
      <vt:lpstr>10_Standarddesign</vt:lpstr>
      <vt:lpstr>5_Standarddesign</vt:lpstr>
      <vt:lpstr>12_Standarddesign</vt:lpstr>
      <vt:lpstr>13_Standarddesign</vt:lpstr>
      <vt:lpstr>14_Standarddesign</vt:lpstr>
      <vt:lpstr>9_Standarddesign</vt:lpstr>
      <vt:lpstr>15_Standarddesign</vt:lpstr>
      <vt:lpstr>16_Standarddesign</vt:lpstr>
      <vt:lpstr>6_Standarddesign</vt:lpstr>
      <vt:lpstr>17_Standarddesign</vt:lpstr>
      <vt:lpstr>11_Standarddesign</vt:lpstr>
      <vt:lpstr>18_Standarddesign</vt:lpstr>
      <vt:lpstr>20_Standarddesign</vt:lpstr>
      <vt:lpstr>21_Standarddesign</vt:lpstr>
      <vt:lpstr>22_Standarddesign</vt:lpstr>
      <vt:lpstr>23_Standarddesign</vt:lpstr>
      <vt:lpstr>24_Standarddesign</vt:lpstr>
      <vt:lpstr>32_Standarddesign</vt:lpstr>
      <vt:lpstr>33_Standarddesign</vt:lpstr>
      <vt:lpstr>7_Standarddesign</vt:lpstr>
      <vt:lpstr>19_Standarddesign</vt:lpstr>
      <vt:lpstr>34_Standarddesign</vt:lpstr>
      <vt:lpstr>25_Standarddesign</vt:lpstr>
      <vt:lpstr>26_Standarddesign</vt:lpstr>
      <vt:lpstr>28_Standarddesign</vt:lpstr>
      <vt:lpstr>Çizelge</vt:lpstr>
      <vt:lpstr>Çalışma Sayfası</vt:lpstr>
      <vt:lpstr>Bit Eşlem Resmi</vt:lpstr>
      <vt:lpstr>PowerPoint Sunusu</vt:lpstr>
      <vt:lpstr>PowerPoint Sunusu</vt:lpstr>
      <vt:lpstr>FİZİKSEL RİSK ETKENLERİ (FRE)</vt:lpstr>
      <vt:lpstr>PowerPoint Sunusu</vt:lpstr>
      <vt:lpstr>PowerPoint Sunusu</vt:lpstr>
      <vt:lpstr>PowerPoint Sunusu</vt:lpstr>
      <vt:lpstr>PowerPoint Sunusu</vt:lpstr>
      <vt:lpstr>PowerPoint Sunusu</vt:lpstr>
      <vt:lpstr>PowerPoint Sunusu</vt:lpstr>
      <vt:lpstr>İŞYERLERİNDEKİ FİZİKSEL RİSK ETKENLERİ </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vector>
  </TitlesOfParts>
  <Company>Inscale GmbH &amp; Co. KG</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PresentationPackage</dc:title>
  <dc:creator>DOKTOR</dc:creator>
  <cp:lastModifiedBy>Ahmet Yiğitap</cp:lastModifiedBy>
  <cp:revision>1538</cp:revision>
  <cp:lastPrinted>2011-04-12T09:40:02Z</cp:lastPrinted>
  <dcterms:created xsi:type="dcterms:W3CDTF">2008-04-16T13:39:00Z</dcterms:created>
  <dcterms:modified xsi:type="dcterms:W3CDTF">2012-01-16T13:16:15Z</dcterms:modified>
</cp:coreProperties>
</file>