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80" r:id="rId2"/>
    <p:sldMasterId id="2147483864" r:id="rId3"/>
    <p:sldMasterId id="2147483936" r:id="rId4"/>
    <p:sldMasterId id="2147484008" r:id="rId5"/>
    <p:sldMasterId id="2147484044" r:id="rId6"/>
    <p:sldMasterId id="2147484116" r:id="rId7"/>
    <p:sldMasterId id="2147484368" r:id="rId8"/>
    <p:sldMasterId id="2147484464" r:id="rId9"/>
    <p:sldMasterId id="2147484488" r:id="rId10"/>
    <p:sldMasterId id="2147484500" r:id="rId11"/>
    <p:sldMasterId id="2147484524" r:id="rId12"/>
    <p:sldMasterId id="2147484716" r:id="rId13"/>
    <p:sldMasterId id="2147484764" r:id="rId14"/>
    <p:sldMasterId id="2147484824" r:id="rId15"/>
    <p:sldMasterId id="2147485016" r:id="rId16"/>
    <p:sldMasterId id="2147485040" r:id="rId17"/>
    <p:sldMasterId id="2147485064" r:id="rId18"/>
    <p:sldMasterId id="2147485112" r:id="rId19"/>
    <p:sldMasterId id="2147485124" r:id="rId20"/>
  </p:sldMasterIdLst>
  <p:notesMasterIdLst>
    <p:notesMasterId r:id="rId106"/>
  </p:notesMasterIdLst>
  <p:handoutMasterIdLst>
    <p:handoutMasterId r:id="rId107"/>
  </p:handoutMasterIdLst>
  <p:sldIdLst>
    <p:sldId id="461" r:id="rId21"/>
    <p:sldId id="2642" r:id="rId22"/>
    <p:sldId id="2012" r:id="rId23"/>
    <p:sldId id="1871" r:id="rId24"/>
    <p:sldId id="1872" r:id="rId25"/>
    <p:sldId id="1910" r:id="rId26"/>
    <p:sldId id="1908" r:id="rId27"/>
    <p:sldId id="1877" r:id="rId28"/>
    <p:sldId id="2254" r:id="rId29"/>
    <p:sldId id="1878" r:id="rId30"/>
    <p:sldId id="1879" r:id="rId31"/>
    <p:sldId id="2252" r:id="rId32"/>
    <p:sldId id="1798" r:id="rId33"/>
    <p:sldId id="2652" r:id="rId34"/>
    <p:sldId id="2253" r:id="rId35"/>
    <p:sldId id="2654" r:id="rId36"/>
    <p:sldId id="1344" r:id="rId37"/>
    <p:sldId id="1777" r:id="rId38"/>
    <p:sldId id="2645" r:id="rId39"/>
    <p:sldId id="1147" r:id="rId40"/>
    <p:sldId id="2035" r:id="rId41"/>
    <p:sldId id="2656" r:id="rId42"/>
    <p:sldId id="1899" r:id="rId43"/>
    <p:sldId id="2614" r:id="rId44"/>
    <p:sldId id="2657" r:id="rId45"/>
    <p:sldId id="2615" r:id="rId46"/>
    <p:sldId id="1895" r:id="rId47"/>
    <p:sldId id="1774" r:id="rId48"/>
    <p:sldId id="1360" r:id="rId49"/>
    <p:sldId id="1773" r:id="rId50"/>
    <p:sldId id="1795" r:id="rId51"/>
    <p:sldId id="2118" r:id="rId52"/>
    <p:sldId id="1307" r:id="rId53"/>
    <p:sldId id="1788" r:id="rId54"/>
    <p:sldId id="1586" r:id="rId55"/>
    <p:sldId id="2548" r:id="rId56"/>
    <p:sldId id="2550" r:id="rId57"/>
    <p:sldId id="2559" r:id="rId58"/>
    <p:sldId id="2646" r:id="rId59"/>
    <p:sldId id="2319" r:id="rId60"/>
    <p:sldId id="1789" r:id="rId61"/>
    <p:sldId id="1265" r:id="rId62"/>
    <p:sldId id="2032" r:id="rId63"/>
    <p:sldId id="2627" r:id="rId64"/>
    <p:sldId id="2010" r:id="rId65"/>
    <p:sldId id="1694" r:id="rId66"/>
    <p:sldId id="2307" r:id="rId67"/>
    <p:sldId id="2526" r:id="rId68"/>
    <p:sldId id="2015" r:id="rId69"/>
    <p:sldId id="2527" r:id="rId70"/>
    <p:sldId id="2628" r:id="rId71"/>
    <p:sldId id="2070" r:id="rId72"/>
    <p:sldId id="2068" r:id="rId73"/>
    <p:sldId id="2069" r:id="rId74"/>
    <p:sldId id="2629" r:id="rId75"/>
    <p:sldId id="1902" r:id="rId76"/>
    <p:sldId id="2072" r:id="rId77"/>
    <p:sldId id="2528" r:id="rId78"/>
    <p:sldId id="2630" r:id="rId79"/>
    <p:sldId id="2529" r:id="rId80"/>
    <p:sldId id="2123" r:id="rId81"/>
    <p:sldId id="2631" r:id="rId82"/>
    <p:sldId id="2423" r:id="rId83"/>
    <p:sldId id="1964" r:id="rId84"/>
    <p:sldId id="1790" r:id="rId85"/>
    <p:sldId id="2061" r:id="rId86"/>
    <p:sldId id="2359" r:id="rId87"/>
    <p:sldId id="1371" r:id="rId88"/>
    <p:sldId id="1374" r:id="rId89"/>
    <p:sldId id="2463" r:id="rId90"/>
    <p:sldId id="2617" r:id="rId91"/>
    <p:sldId id="2632" r:id="rId92"/>
    <p:sldId id="2469" r:id="rId93"/>
    <p:sldId id="2470" r:id="rId94"/>
    <p:sldId id="2633" r:id="rId95"/>
    <p:sldId id="2473" r:id="rId96"/>
    <p:sldId id="2477" r:id="rId97"/>
    <p:sldId id="2530" r:id="rId98"/>
    <p:sldId id="2492" r:id="rId99"/>
    <p:sldId id="1970" r:id="rId100"/>
    <p:sldId id="2405" r:id="rId101"/>
    <p:sldId id="1972" r:id="rId102"/>
    <p:sldId id="2062" r:id="rId103"/>
    <p:sldId id="2332" r:id="rId104"/>
    <p:sldId id="1592" r:id="rId10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94">
          <p15:clr>
            <a:srgbClr val="A4A3A4"/>
          </p15:clr>
        </p15:guide>
        <p15:guide id="2" orient="horz" pos="1151">
          <p15:clr>
            <a:srgbClr val="A4A3A4"/>
          </p15:clr>
        </p15:guide>
        <p15:guide id="3" orient="horz" pos="2018">
          <p15:clr>
            <a:srgbClr val="A4A3A4"/>
          </p15:clr>
        </p15:guide>
        <p15:guide id="4" orient="horz" pos="2652">
          <p15:clr>
            <a:srgbClr val="A4A3A4"/>
          </p15:clr>
        </p15:guide>
        <p15:guide id="5" pos="5579">
          <p15:clr>
            <a:srgbClr val="A4A3A4"/>
          </p15:clr>
        </p15:guide>
        <p15:guide id="6" pos="5266">
          <p15:clr>
            <a:srgbClr val="A4A3A4"/>
          </p15:clr>
        </p15:guide>
        <p15:guide id="7" pos="198">
          <p15:clr>
            <a:srgbClr val="A4A3A4"/>
          </p15:clr>
        </p15:guide>
        <p15:guide id="8" pos="3193">
          <p15:clr>
            <a:srgbClr val="A4A3A4"/>
          </p15:clr>
        </p15:guide>
        <p15:guide id="9" pos="49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B1A"/>
    <a:srgbClr val="0066CC"/>
    <a:srgbClr val="D0D8E8"/>
    <a:srgbClr val="D3DFEE"/>
    <a:srgbClr val="575F57"/>
    <a:srgbClr val="E9EDF4"/>
    <a:srgbClr val="5A5A59"/>
    <a:srgbClr val="414141"/>
    <a:srgbClr val="00A4FF"/>
    <a:srgbClr val="004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Açık Stil 1 - Vurgu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8" autoAdjust="0"/>
    <p:restoredTop sz="95730" autoAdjust="0"/>
  </p:normalViewPr>
  <p:slideViewPr>
    <p:cSldViewPr snapToGrid="0">
      <p:cViewPr varScale="1">
        <p:scale>
          <a:sx n="88" d="100"/>
          <a:sy n="88" d="100"/>
        </p:scale>
        <p:origin x="654" y="72"/>
      </p:cViewPr>
      <p:guideLst>
        <p:guide orient="horz" pos="2294"/>
        <p:guide orient="horz" pos="1151"/>
        <p:guide orient="horz" pos="2018"/>
        <p:guide orient="horz" pos="2652"/>
        <p:guide pos="5579"/>
        <p:guide pos="5266"/>
        <p:guide pos="198"/>
        <p:guide pos="3193"/>
        <p:guide pos="49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67818"/>
    </p:cViewPr>
  </p:sorterViewPr>
  <p:notesViewPr>
    <p:cSldViewPr snapToGrid="0">
      <p:cViewPr varScale="1">
        <p:scale>
          <a:sx n="85" d="100"/>
          <a:sy n="85" d="100"/>
        </p:scale>
        <p:origin x="-39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6.xml"/><Relationship Id="rId21" Type="http://schemas.openxmlformats.org/officeDocument/2006/relationships/slide" Target="slides/slide1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63" Type="http://schemas.openxmlformats.org/officeDocument/2006/relationships/slide" Target="slides/slide43.xml"/><Relationship Id="rId68" Type="http://schemas.openxmlformats.org/officeDocument/2006/relationships/slide" Target="slides/slide48.xml"/><Relationship Id="rId84" Type="http://schemas.openxmlformats.org/officeDocument/2006/relationships/slide" Target="slides/slide64.xml"/><Relationship Id="rId89" Type="http://schemas.openxmlformats.org/officeDocument/2006/relationships/slide" Target="slides/slide69.xml"/><Relationship Id="rId16" Type="http://schemas.openxmlformats.org/officeDocument/2006/relationships/slideMaster" Target="slideMasters/slideMaster16.xml"/><Relationship Id="rId107" Type="http://schemas.openxmlformats.org/officeDocument/2006/relationships/handoutMaster" Target="handoutMasters/handoutMaster1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74" Type="http://schemas.openxmlformats.org/officeDocument/2006/relationships/slide" Target="slides/slide54.xml"/><Relationship Id="rId79" Type="http://schemas.openxmlformats.org/officeDocument/2006/relationships/slide" Target="slides/slide59.xml"/><Relationship Id="rId102" Type="http://schemas.openxmlformats.org/officeDocument/2006/relationships/slide" Target="slides/slide82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0.xml"/><Relationship Id="rId95" Type="http://schemas.openxmlformats.org/officeDocument/2006/relationships/slide" Target="slides/slide75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64" Type="http://schemas.openxmlformats.org/officeDocument/2006/relationships/slide" Target="slides/slide44.xml"/><Relationship Id="rId69" Type="http://schemas.openxmlformats.org/officeDocument/2006/relationships/slide" Target="slides/slide49.xml"/><Relationship Id="rId80" Type="http://schemas.openxmlformats.org/officeDocument/2006/relationships/slide" Target="slides/slide60.xml"/><Relationship Id="rId85" Type="http://schemas.openxmlformats.org/officeDocument/2006/relationships/slide" Target="slides/slide65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59" Type="http://schemas.openxmlformats.org/officeDocument/2006/relationships/slide" Target="slides/slide39.xml"/><Relationship Id="rId103" Type="http://schemas.openxmlformats.org/officeDocument/2006/relationships/slide" Target="slides/slide83.xml"/><Relationship Id="rId108" Type="http://schemas.openxmlformats.org/officeDocument/2006/relationships/presProps" Target="presProps.xml"/><Relationship Id="rId54" Type="http://schemas.openxmlformats.org/officeDocument/2006/relationships/slide" Target="slides/slide34.xml"/><Relationship Id="rId70" Type="http://schemas.openxmlformats.org/officeDocument/2006/relationships/slide" Target="slides/slide50.xml"/><Relationship Id="rId75" Type="http://schemas.openxmlformats.org/officeDocument/2006/relationships/slide" Target="slides/slide55.xml"/><Relationship Id="rId91" Type="http://schemas.openxmlformats.org/officeDocument/2006/relationships/slide" Target="slides/slide71.xml"/><Relationship Id="rId96" Type="http://schemas.openxmlformats.org/officeDocument/2006/relationships/slide" Target="slides/slide7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10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slide" Target="slides/slide40.xml"/><Relationship Id="rId65" Type="http://schemas.openxmlformats.org/officeDocument/2006/relationships/slide" Target="slides/slide45.xml"/><Relationship Id="rId73" Type="http://schemas.openxmlformats.org/officeDocument/2006/relationships/slide" Target="slides/slide53.xml"/><Relationship Id="rId78" Type="http://schemas.openxmlformats.org/officeDocument/2006/relationships/slide" Target="slides/slide58.xml"/><Relationship Id="rId81" Type="http://schemas.openxmlformats.org/officeDocument/2006/relationships/slide" Target="slides/slide61.xml"/><Relationship Id="rId86" Type="http://schemas.openxmlformats.org/officeDocument/2006/relationships/slide" Target="slides/slide66.xml"/><Relationship Id="rId94" Type="http://schemas.openxmlformats.org/officeDocument/2006/relationships/slide" Target="slides/slide74.xml"/><Relationship Id="rId99" Type="http://schemas.openxmlformats.org/officeDocument/2006/relationships/slide" Target="slides/slide79.xml"/><Relationship Id="rId101" Type="http://schemas.openxmlformats.org/officeDocument/2006/relationships/slide" Target="slides/slide8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9.xml"/><Relationship Id="rId109" Type="http://schemas.openxmlformats.org/officeDocument/2006/relationships/viewProps" Target="viewProps.xml"/><Relationship Id="rId34" Type="http://schemas.openxmlformats.org/officeDocument/2006/relationships/slide" Target="slides/slide14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76" Type="http://schemas.openxmlformats.org/officeDocument/2006/relationships/slide" Target="slides/slide56.xml"/><Relationship Id="rId97" Type="http://schemas.openxmlformats.org/officeDocument/2006/relationships/slide" Target="slides/slide77.xml"/><Relationship Id="rId104" Type="http://schemas.openxmlformats.org/officeDocument/2006/relationships/slide" Target="slides/slide8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1.xml"/><Relationship Id="rId92" Type="http://schemas.openxmlformats.org/officeDocument/2006/relationships/slide" Target="slides/slide7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9.xml"/><Relationship Id="rId24" Type="http://schemas.openxmlformats.org/officeDocument/2006/relationships/slide" Target="slides/slide4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66" Type="http://schemas.openxmlformats.org/officeDocument/2006/relationships/slide" Target="slides/slide46.xml"/><Relationship Id="rId87" Type="http://schemas.openxmlformats.org/officeDocument/2006/relationships/slide" Target="slides/slide67.xml"/><Relationship Id="rId110" Type="http://schemas.openxmlformats.org/officeDocument/2006/relationships/theme" Target="theme/theme1.xml"/><Relationship Id="rId61" Type="http://schemas.openxmlformats.org/officeDocument/2006/relationships/slide" Target="slides/slide41.xml"/><Relationship Id="rId82" Type="http://schemas.openxmlformats.org/officeDocument/2006/relationships/slide" Target="slides/slide6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56" Type="http://schemas.openxmlformats.org/officeDocument/2006/relationships/slide" Target="slides/slide36.xml"/><Relationship Id="rId77" Type="http://schemas.openxmlformats.org/officeDocument/2006/relationships/slide" Target="slides/slide57.xml"/><Relationship Id="rId100" Type="http://schemas.openxmlformats.org/officeDocument/2006/relationships/slide" Target="slides/slide80.xml"/><Relationship Id="rId105" Type="http://schemas.openxmlformats.org/officeDocument/2006/relationships/slide" Target="slides/slide8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72" Type="http://schemas.openxmlformats.org/officeDocument/2006/relationships/slide" Target="slides/slide52.xml"/><Relationship Id="rId93" Type="http://schemas.openxmlformats.org/officeDocument/2006/relationships/slide" Target="slides/slide73.xml"/><Relationship Id="rId98" Type="http://schemas.openxmlformats.org/officeDocument/2006/relationships/slide" Target="slides/slide78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5.xml"/><Relationship Id="rId46" Type="http://schemas.openxmlformats.org/officeDocument/2006/relationships/slide" Target="slides/slide26.xml"/><Relationship Id="rId67" Type="http://schemas.openxmlformats.org/officeDocument/2006/relationships/slide" Target="slides/slide4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62" Type="http://schemas.openxmlformats.org/officeDocument/2006/relationships/slide" Target="slides/slide42.xml"/><Relationship Id="rId83" Type="http://schemas.openxmlformats.org/officeDocument/2006/relationships/slide" Target="slides/slide63.xml"/><Relationship Id="rId88" Type="http://schemas.openxmlformats.org/officeDocument/2006/relationships/slide" Target="slides/slide68.xml"/><Relationship Id="rId11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FBF181-6581-4E2F-849B-67FB4221BBBA}" type="datetimeFigureOut">
              <a:rPr lang="de-DE"/>
              <a:pPr>
                <a:defRPr/>
              </a:pPr>
              <a:t>12.12.2014</a:t>
            </a:fld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2F2CB9-D2A6-4AD7-95AE-4B6DB534C3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141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5FAF4A-B3D3-49A6-BC24-6E15E10FCE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642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noProof="1" smtClean="0"/>
          </a:p>
        </p:txBody>
      </p:sp>
    </p:spTree>
    <p:extLst>
      <p:ext uri="{BB962C8B-B14F-4D97-AF65-F5344CB8AC3E}">
        <p14:creationId xmlns:p14="http://schemas.microsoft.com/office/powerpoint/2010/main" val="4153087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4447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0342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9632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2303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8F3166-9584-4576-BF2A-88277A808BE4}" type="slidenum">
              <a:rPr lang="de-DE" sz="1200">
                <a:solidFill>
                  <a:prstClr val="black"/>
                </a:solidFill>
              </a:rPr>
              <a:pPr algn="r"/>
              <a:t>14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5779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62394A9D-7604-46CA-89C0-B937B3BD6EB5}" type="slidenum">
              <a:rPr lang="en-GB" sz="1300">
                <a:solidFill>
                  <a:prstClr val="black"/>
                </a:solidFill>
              </a:rPr>
              <a:pPr algn="r" defTabSz="947738"/>
              <a:t>14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5860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4035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55957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8F3166-9584-4576-BF2A-88277A808BE4}" type="slidenum">
              <a:rPr lang="de-DE" sz="1200">
                <a:solidFill>
                  <a:prstClr val="black"/>
                </a:solidFill>
              </a:rPr>
              <a:pPr algn="r"/>
              <a:t>17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5779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62394A9D-7604-46CA-89C0-B937B3BD6EB5}" type="slidenum">
              <a:rPr lang="en-GB" sz="1300">
                <a:solidFill>
                  <a:prstClr val="black"/>
                </a:solidFill>
              </a:rPr>
              <a:pPr algn="r" defTabSz="947738"/>
              <a:t>17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65357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32414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7949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2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2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2392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83011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49408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88399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23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23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955280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24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24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82704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01249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26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26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21317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59026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05801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5401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23119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08007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77650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44641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64955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13987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22717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05600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1188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55692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9913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59697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53401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35783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72086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32683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68446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90559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27119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79821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07484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4667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076177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921087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51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51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17583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658452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323430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25858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55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55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462349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611435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095635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479958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59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59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8787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827401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616061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500124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62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62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664967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888255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134067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65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65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087871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406229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471697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087732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1807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882552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70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70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295718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71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71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312651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72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72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428994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73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73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909743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74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74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836267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75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75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873132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76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76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829646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77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77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737834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78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78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311993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79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79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5983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323759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80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80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174948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81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81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951820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83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83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084873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84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84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024941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85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85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2825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568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62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74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772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447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45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025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935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70823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3264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24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23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32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87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232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7586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917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57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5965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40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73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0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034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285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45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79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6721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6156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20120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2805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6935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33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5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8667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252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55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825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49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5421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5701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6459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95324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28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493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59445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518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43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726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6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496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40970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6759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7241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44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24546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24442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058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81237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434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6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12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13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0717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9856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79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2928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6534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5794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3633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9652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1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53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03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9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4040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054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82807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43098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46199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6979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1734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1207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889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2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531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52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05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2704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86100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7605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69950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9272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0441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89634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854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87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3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29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83210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1188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69656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7873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8639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5685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3150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1768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54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60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8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3807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0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713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2684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6805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92921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99662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52538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63402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71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1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54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610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95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4121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6950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6357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50142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8240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88641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4074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7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940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85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32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17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7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35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69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0239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48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63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64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718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877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1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12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855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921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923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1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812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66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1629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10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382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60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8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411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9635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4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075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760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964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9982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05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25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42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8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910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15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683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309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762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85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157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44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42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8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9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159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683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309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762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85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157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44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13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7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410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854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340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185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1271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9842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623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236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557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88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225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4131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802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518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6996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140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240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9722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4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07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2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2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9364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9631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43101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71084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7" r:id="rId1"/>
    <p:sldLayoutId id="2147484718" r:id="rId2"/>
    <p:sldLayoutId id="2147484719" r:id="rId3"/>
    <p:sldLayoutId id="2147484720" r:id="rId4"/>
    <p:sldLayoutId id="2147484721" r:id="rId5"/>
    <p:sldLayoutId id="2147484722" r:id="rId6"/>
    <p:sldLayoutId id="2147484723" r:id="rId7"/>
    <p:sldLayoutId id="2147484724" r:id="rId8"/>
    <p:sldLayoutId id="2147484725" r:id="rId9"/>
    <p:sldLayoutId id="2147484726" r:id="rId10"/>
    <p:sldLayoutId id="214748472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32500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5" r:id="rId1"/>
    <p:sldLayoutId id="2147484766" r:id="rId2"/>
    <p:sldLayoutId id="2147484767" r:id="rId3"/>
    <p:sldLayoutId id="2147484768" r:id="rId4"/>
    <p:sldLayoutId id="2147484769" r:id="rId5"/>
    <p:sldLayoutId id="2147484770" r:id="rId6"/>
    <p:sldLayoutId id="2147484771" r:id="rId7"/>
    <p:sldLayoutId id="2147484772" r:id="rId8"/>
    <p:sldLayoutId id="2147484773" r:id="rId9"/>
    <p:sldLayoutId id="2147484774" r:id="rId10"/>
    <p:sldLayoutId id="214748477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5887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5" r:id="rId1"/>
    <p:sldLayoutId id="2147484826" r:id="rId2"/>
    <p:sldLayoutId id="2147484827" r:id="rId3"/>
    <p:sldLayoutId id="2147484828" r:id="rId4"/>
    <p:sldLayoutId id="2147484829" r:id="rId5"/>
    <p:sldLayoutId id="2147484830" r:id="rId6"/>
    <p:sldLayoutId id="2147484831" r:id="rId7"/>
    <p:sldLayoutId id="2147484832" r:id="rId8"/>
    <p:sldLayoutId id="2147484833" r:id="rId9"/>
    <p:sldLayoutId id="2147484834" r:id="rId10"/>
    <p:sldLayoutId id="214748483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87033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7" r:id="rId1"/>
    <p:sldLayoutId id="2147485018" r:id="rId2"/>
    <p:sldLayoutId id="2147485019" r:id="rId3"/>
    <p:sldLayoutId id="2147485020" r:id="rId4"/>
    <p:sldLayoutId id="2147485021" r:id="rId5"/>
    <p:sldLayoutId id="2147485022" r:id="rId6"/>
    <p:sldLayoutId id="2147485023" r:id="rId7"/>
    <p:sldLayoutId id="2147485024" r:id="rId8"/>
    <p:sldLayoutId id="2147485025" r:id="rId9"/>
    <p:sldLayoutId id="2147485026" r:id="rId10"/>
    <p:sldLayoutId id="214748502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33151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41" r:id="rId1"/>
    <p:sldLayoutId id="2147485042" r:id="rId2"/>
    <p:sldLayoutId id="2147485043" r:id="rId3"/>
    <p:sldLayoutId id="2147485044" r:id="rId4"/>
    <p:sldLayoutId id="2147485045" r:id="rId5"/>
    <p:sldLayoutId id="2147485046" r:id="rId6"/>
    <p:sldLayoutId id="2147485047" r:id="rId7"/>
    <p:sldLayoutId id="2147485048" r:id="rId8"/>
    <p:sldLayoutId id="2147485049" r:id="rId9"/>
    <p:sldLayoutId id="2147485050" r:id="rId10"/>
    <p:sldLayoutId id="214748505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1839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5" r:id="rId1"/>
    <p:sldLayoutId id="2147485066" r:id="rId2"/>
    <p:sldLayoutId id="2147485067" r:id="rId3"/>
    <p:sldLayoutId id="2147485068" r:id="rId4"/>
    <p:sldLayoutId id="2147485069" r:id="rId5"/>
    <p:sldLayoutId id="2147485070" r:id="rId6"/>
    <p:sldLayoutId id="2147485071" r:id="rId7"/>
    <p:sldLayoutId id="2147485072" r:id="rId8"/>
    <p:sldLayoutId id="2147485073" r:id="rId9"/>
    <p:sldLayoutId id="2147485074" r:id="rId10"/>
    <p:sldLayoutId id="214748507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14305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3" r:id="rId1"/>
    <p:sldLayoutId id="2147485114" r:id="rId2"/>
    <p:sldLayoutId id="2147485115" r:id="rId3"/>
    <p:sldLayoutId id="2147485116" r:id="rId4"/>
    <p:sldLayoutId id="2147485117" r:id="rId5"/>
    <p:sldLayoutId id="2147485118" r:id="rId6"/>
    <p:sldLayoutId id="2147485119" r:id="rId7"/>
    <p:sldLayoutId id="2147485120" r:id="rId8"/>
    <p:sldLayoutId id="2147485121" r:id="rId9"/>
    <p:sldLayoutId id="2147485122" r:id="rId10"/>
    <p:sldLayoutId id="214748512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2028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40962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5" r:id="rId1"/>
    <p:sldLayoutId id="2147485126" r:id="rId2"/>
    <p:sldLayoutId id="2147485127" r:id="rId3"/>
    <p:sldLayoutId id="2147485128" r:id="rId4"/>
    <p:sldLayoutId id="2147485129" r:id="rId5"/>
    <p:sldLayoutId id="2147485130" r:id="rId6"/>
    <p:sldLayoutId id="2147485131" r:id="rId7"/>
    <p:sldLayoutId id="2147485132" r:id="rId8"/>
    <p:sldLayoutId id="2147485133" r:id="rId9"/>
    <p:sldLayoutId id="2147485134" r:id="rId10"/>
    <p:sldLayoutId id="214748513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5837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87394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5149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0747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0747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9036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888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9.xml"/><Relationship Id="rId5" Type="http://schemas.openxmlformats.org/officeDocument/2006/relationships/image" Target="../media/image28.jpeg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0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2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7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7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1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7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7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5.png"/><Relationship Id="rId4" Type="http://schemas.openxmlformats.org/officeDocument/2006/relationships/image" Target="../media/image54.jp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186906" y="-271111"/>
            <a:ext cx="8791574" cy="317009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7DC4FF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dkEdge">
            <a:bevelT w="63500" h="63500"/>
            <a:contourClr>
              <a:schemeClr val="bg2">
                <a:lumMod val="20000"/>
                <a:lumOff val="80000"/>
              </a:schemeClr>
            </a:contourClr>
          </a:sp3d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tr-TR" sz="10000" dirty="0" smtClean="0"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76200" dist="50800" dir="5400000" algn="tl">
                    <a:schemeClr val="tx1"/>
                  </a:outerShdw>
                </a:effectLst>
                <a:latin typeface="Cambria" pitchFamily="18" charset="0"/>
              </a:rPr>
              <a:t>Zinde Eğitim Kurumu</a:t>
            </a:r>
            <a:endParaRPr lang="tr-TR" sz="10000" dirty="0">
              <a:ln w="38100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  <a:miter lim="800000"/>
              </a:ln>
              <a:noFill/>
              <a:effectLst>
                <a:outerShdw blurRad="76200" dist="50800" dir="5400000" algn="tl">
                  <a:schemeClr val="tx1"/>
                </a:outerShdw>
              </a:effectLst>
              <a:latin typeface="Cambria" pitchFamily="18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86906" y="3377664"/>
            <a:ext cx="8791575" cy="2180107"/>
          </a:xfrm>
          <a:prstGeom prst="rect">
            <a:avLst/>
          </a:prstGeom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schemeClr val="bg1">
                <a:lumMod val="50000"/>
              </a:schemeClr>
            </a:innerShdw>
          </a:effectLst>
          <a:scene3d>
            <a:camera prst="orthographicFront">
              <a:rot lat="1200000" lon="21599987" rev="21594348"/>
            </a:camera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tr-TR" sz="3600" b="1" i="1" kern="10" dirty="0" smtClean="0">
                <a:ln w="9525"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Fiziksel Risk Etkenleri </a:t>
            </a:r>
            <a:endParaRPr lang="tr-TR" sz="3600" b="1" i="1" kern="10" dirty="0">
              <a:ln w="9525">
                <a:round/>
                <a:headEnd/>
                <a:tailEnd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ChangeArrowheads="1"/>
          </p:cNvSpPr>
          <p:nvPr/>
        </p:nvSpPr>
        <p:spPr bwMode="gray">
          <a:xfrm>
            <a:off x="323850" y="1068388"/>
            <a:ext cx="2711450" cy="56038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342900" indent="-342900" algn="ctr" defTabSz="801688" eaLnBrk="0" hangingPunct="0">
              <a:defRPr/>
            </a:pPr>
            <a:r>
              <a:rPr lang="en-GB" sz="1600" b="1" dirty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SESİN </a:t>
            </a:r>
            <a:r>
              <a:rPr lang="en-GB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HIZI</a:t>
            </a:r>
            <a:endParaRPr lang="en-GB" sz="1600" b="1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342900" indent="-342900" algn="ctr" defTabSz="801688" eaLnBrk="0" hangingPunct="0">
              <a:defRPr/>
            </a:pPr>
            <a:r>
              <a:rPr lang="en-GB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(m/</a:t>
            </a: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s</a:t>
            </a:r>
            <a:r>
              <a:rPr lang="en-GB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n</a:t>
            </a: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)</a:t>
            </a:r>
            <a:endParaRPr lang="en-GB" sz="1600" b="1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gray">
          <a:xfrm>
            <a:off x="3216275" y="1068388"/>
            <a:ext cx="2711450" cy="560387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1600" b="1" dirty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SES BASINCI </a:t>
            </a:r>
          </a:p>
          <a:p>
            <a:pPr algn="ctr" defTabSz="801688" eaLnBrk="0" hangingPunct="0">
              <a:defRPr/>
            </a:pP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(</a:t>
            </a:r>
            <a:r>
              <a:rPr lang="tr-TR" sz="1600" b="1" dirty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Bar  &amp; Newton/cm² </a:t>
            </a: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&amp; </a:t>
            </a:r>
            <a:r>
              <a:rPr lang="tr-TR" sz="16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m</a:t>
            </a:r>
            <a:r>
              <a:rPr lang="tr-TR" sz="1600" b="1" dirty="0" err="1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Pa</a:t>
            </a:r>
            <a:r>
              <a:rPr lang="tr-TR" sz="1600" b="1" dirty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)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gray">
          <a:xfrm>
            <a:off x="6108700" y="1068388"/>
            <a:ext cx="2711450" cy="56038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60784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en-GB" sz="1600" b="1" dirty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SESİN </a:t>
            </a: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GÜCÜ (Akustik Güç)</a:t>
            </a:r>
            <a:endParaRPr lang="en-GB" sz="1600" b="1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algn="ctr" defTabSz="801688" eaLnBrk="0" hangingPunct="0">
              <a:defRPr/>
            </a:pPr>
            <a:r>
              <a:rPr lang="en-GB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(W</a:t>
            </a:r>
            <a:r>
              <a:rPr lang="tr-TR" sz="1600" b="1" dirty="0" err="1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att</a:t>
            </a: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- W</a:t>
            </a:r>
            <a:r>
              <a:rPr lang="en-GB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)</a:t>
            </a:r>
            <a:endParaRPr lang="en-GB" sz="1600" b="1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gray">
          <a:xfrm>
            <a:off x="323850" y="1639887"/>
            <a:ext cx="2711450" cy="47132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Sesin maddesel 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ortamlarda birim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zamanda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aldığı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yoldur.</a:t>
            </a:r>
          </a:p>
          <a:p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Sesin hızı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ortamı oluşturan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maddenin; </a:t>
            </a:r>
          </a:p>
          <a:p>
            <a:pPr marL="36000" indent="144000">
              <a:buFont typeface="Arial" pitchFamily="34" charset="0"/>
              <a:buChar char="•"/>
            </a:pP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Yoğunluğuna (katı-sıvı-gaz)</a:t>
            </a:r>
          </a:p>
          <a:p>
            <a:pPr marL="36000" indent="144000">
              <a:buFont typeface="Arial" pitchFamily="34" charset="0"/>
              <a:buChar char="•"/>
            </a:pP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Sıcaklığına (katı-sıvı-gaz)</a:t>
            </a:r>
          </a:p>
          <a:p>
            <a:pPr marL="36000" indent="144000">
              <a:buFont typeface="Arial" pitchFamily="34" charset="0"/>
              <a:buChar char="•"/>
            </a:pP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Esnekliğine (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katı-sıvı) </a:t>
            </a:r>
            <a:endParaRPr lang="tr-TR" sz="1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indent="144000">
              <a:buFont typeface="Arial" pitchFamily="34" charset="0"/>
              <a:buChar char="•"/>
            </a:pP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Denge basıncına (sıvı)</a:t>
            </a:r>
          </a:p>
          <a:p>
            <a:pPr marL="36000" indent="144000">
              <a:buFont typeface="Arial" pitchFamily="34" charset="0"/>
              <a:buChar char="•"/>
            </a:pP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Özgül ısısına (gaz)</a:t>
            </a:r>
          </a:p>
          <a:p>
            <a:pPr marL="36000" indent="144000" algn="ctr"/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indent="144000"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Katı&gt;Sıvı&gt;Gaz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36000" indent="144000" algn="ctr"/>
            <a:endParaRPr lang="tr-TR" sz="8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16000" indent="-216000">
              <a:buFont typeface="Wingdings" pitchFamily="2" charset="2"/>
              <a:buChar char="ü"/>
            </a:pP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20°C </a:t>
            </a:r>
            <a:r>
              <a:rPr lang="tr-TR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havada hızı 340 </a:t>
            </a:r>
            <a:r>
              <a:rPr lang="tr-TR" sz="1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m/sn </a:t>
            </a:r>
            <a:endParaRPr lang="tr-TR" sz="14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16000" indent="-216000">
              <a:buFont typeface="Wingdings" pitchFamily="2" charset="2"/>
              <a:buChar char="ü"/>
            </a:pP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20°C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sudaki hızı 1410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m/</a:t>
            </a:r>
            <a:r>
              <a:rPr lang="tr-TR" sz="14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sn</a:t>
            </a:r>
            <a:endParaRPr lang="tr-TR" sz="14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16000" indent="-216000">
              <a:buFont typeface="Wingdings" pitchFamily="2" charset="2"/>
              <a:buChar char="ü"/>
            </a:pPr>
            <a:endParaRPr lang="tr-TR" sz="9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Sesin Hızı = Frekans x Dalga Boyu</a:t>
            </a:r>
            <a:endParaRPr lang="tr-TR" sz="1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en-GB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gray">
          <a:xfrm>
            <a:off x="3216275" y="1639887"/>
            <a:ext cx="2711450" cy="47132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Titreşen ses dalgalarının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maddesel ortamda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oluşturduğu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basınçtır.</a:t>
            </a:r>
          </a:p>
          <a:p>
            <a:pPr algn="ctr"/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Atmosferik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basınç ile sıkışma ve genleşme arasındaki basınç farkına ses basıncı denir. </a:t>
            </a:r>
            <a:endParaRPr lang="tr-TR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 titreşimlerinin hava basıncında yol açtığı değişimler akustik basınç olarak adlandırılır.</a:t>
            </a:r>
            <a:endParaRPr lang="tr-TR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gray">
          <a:xfrm>
            <a:off x="6108700" y="1639887"/>
            <a:ext cx="2711450" cy="47132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 kaynağının kulaktan bir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metre (1m) uzaklıktaki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 basıncı düzeyidir.</a:t>
            </a: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SESİN FİZİKSEL </a:t>
            </a: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ÖZELLİKLERİ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6140596" y="4729437"/>
            <a:ext cx="2631927" cy="1142014"/>
            <a:chOff x="5265645" y="5681937"/>
            <a:chExt cx="3824373" cy="1142014"/>
          </a:xfrm>
        </p:grpSpPr>
        <p:cxnSp>
          <p:nvCxnSpPr>
            <p:cNvPr id="10" name="Düz Ok Bağlayıcısı 9"/>
            <p:cNvCxnSpPr/>
            <p:nvPr/>
          </p:nvCxnSpPr>
          <p:spPr>
            <a:xfrm>
              <a:off x="6706771" y="6254463"/>
              <a:ext cx="1150831" cy="0"/>
            </a:xfrm>
            <a:prstGeom prst="straightConnector1">
              <a:avLst/>
            </a:prstGeom>
            <a:ln w="6350">
              <a:solidFill>
                <a:srgbClr val="575F57"/>
              </a:solidFill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Metin kutusu 12"/>
            <p:cNvSpPr txBox="1"/>
            <p:nvPr/>
          </p:nvSpPr>
          <p:spPr>
            <a:xfrm>
              <a:off x="6634044" y="6014957"/>
              <a:ext cx="13600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200" i="1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1 Metre Uzaklık</a:t>
              </a:r>
              <a:endParaRPr lang="tr-TR" sz="1200" i="1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20" name="53 Metin kutusu"/>
            <p:cNvSpPr txBox="1"/>
            <p:nvPr/>
          </p:nvSpPr>
          <p:spPr>
            <a:xfrm>
              <a:off x="5265645" y="6037367"/>
              <a:ext cx="1410226" cy="47164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Ses Basıncı</a:t>
              </a:r>
            </a:p>
            <a:p>
              <a:pPr algn="ctr"/>
              <a:r>
                <a:rPr lang="tr-TR" dirty="0" smtClean="0">
                  <a:solidFill>
                    <a:srgbClr val="000000"/>
                  </a:solidFill>
                  <a:latin typeface="Cambria" pitchFamily="18" charset="0"/>
                </a:rPr>
                <a:t>(Birim Alan)</a:t>
              </a:r>
            </a:p>
          </p:txBody>
        </p:sp>
        <p:pic>
          <p:nvPicPr>
            <p:cNvPr id="21" name="Picture 3" descr="C:\Users\Ahmet Yiğitap\Desktop\Resim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8351" y="5681937"/>
              <a:ext cx="1191667" cy="1142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Akış Çizelgesi: Belge 32"/>
          <p:cNvSpPr/>
          <p:nvPr/>
        </p:nvSpPr>
        <p:spPr>
          <a:xfrm>
            <a:off x="32056" y="6543675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2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658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gray">
          <a:xfrm>
            <a:off x="323850" y="1068388"/>
            <a:ext cx="2711450" cy="56991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342900" indent="-342900" algn="ctr" defTabSz="801688" eaLnBrk="0" hangingPunct="0">
              <a:defRPr/>
            </a:pPr>
            <a:r>
              <a:rPr lang="en-GB" sz="1600" b="1" dirty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SESİN YOĞUNLUĞU </a:t>
            </a:r>
          </a:p>
          <a:p>
            <a:pPr marL="342900" indent="-342900" algn="ctr" defTabSz="801688" eaLnBrk="0" hangingPunct="0">
              <a:defRPr/>
            </a:pPr>
            <a:r>
              <a:rPr lang="en-GB" sz="1600" b="1" dirty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(W/m²)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gray">
          <a:xfrm>
            <a:off x="3216275" y="1068388"/>
            <a:ext cx="2711450" cy="569912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en-GB" sz="1600" b="1" dirty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SES YOĞUNLUK DÜZEYİ</a:t>
            </a:r>
          </a:p>
          <a:p>
            <a:pPr algn="ctr" defTabSz="801688" eaLnBrk="0" hangingPunct="0">
              <a:defRPr/>
            </a:pPr>
            <a:r>
              <a:rPr lang="en-GB" sz="1600" b="1" dirty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(</a:t>
            </a:r>
            <a:r>
              <a:rPr lang="en-GB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Bell)</a:t>
            </a:r>
            <a:endParaRPr lang="en-GB" sz="1600" b="1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gray">
          <a:xfrm>
            <a:off x="6108700" y="1068388"/>
            <a:ext cx="2711450" cy="56991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60784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342900" indent="-342900" algn="ctr" defTabSz="801688" eaLnBrk="0" hangingPunct="0">
              <a:defRPr/>
            </a:pPr>
            <a:r>
              <a:rPr lang="en-GB" sz="1600" b="1" dirty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SESİN </a:t>
            </a:r>
            <a:r>
              <a:rPr lang="en-GB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ŞİDDETİ</a:t>
            </a:r>
            <a:endParaRPr lang="tr-TR" sz="1600" b="1" dirty="0" smtClean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342900" indent="-342900" algn="ctr" defTabSz="801688" eaLnBrk="0" hangingPunct="0">
              <a:defRPr/>
            </a:pP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(dB)</a:t>
            </a:r>
            <a:endParaRPr lang="en-GB" sz="1600" b="1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gray">
          <a:xfrm>
            <a:off x="323850" y="1620836"/>
            <a:ext cx="2711450" cy="477001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gücünün,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belirlenmiş birim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zamanda,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birim alana düşen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miktarıdır. </a:t>
            </a: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Sesin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yoğunluğu bakımından, kaynak ile etkilenen yer arasındaki uzaklık önemlidir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gray">
          <a:xfrm>
            <a:off x="3216275" y="1620836"/>
            <a:ext cx="2711450" cy="477001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Birim alandaki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sesin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yoğunluk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düzeyidir.</a:t>
            </a: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İnsan kulağına çok değişik özellikte sesler gelir.</a:t>
            </a:r>
          </a:p>
          <a:p>
            <a:pPr algn="ctr"/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seslere insan kulağı logaritmik tepki verir. </a:t>
            </a:r>
          </a:p>
          <a:p>
            <a:pPr algn="ctr"/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Bunu ölçmek için logaritmik bir ölçü geliştirilmiştir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algn="ctr"/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ölçü birimine “</a:t>
            </a:r>
            <a:r>
              <a:rPr lang="tr-TR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Bell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” denir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algn="ctr"/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gray">
          <a:xfrm>
            <a:off x="6108700" y="1620836"/>
            <a:ext cx="2711450" cy="477001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  enerjisinin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hareket yönüne  dik, birim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alanda ve birim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zamandaki akım </a:t>
            </a:r>
            <a:r>
              <a:rPr lang="tr-TR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gücüne-enerjiye-basınca,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sesin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şiddeti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denir.</a:t>
            </a:r>
          </a:p>
          <a:p>
            <a:pPr algn="ctr"/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İşitme kayıplarında en önemli faktördür.</a:t>
            </a:r>
          </a:p>
          <a:p>
            <a:pPr algn="ctr"/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Düzey; verilen bir büyüklüğün aynı cinsten bir referans büyüklüğe oranının logaritmasının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katıdır. </a:t>
            </a:r>
            <a:endParaRPr lang="tr-TR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Düzey=10 </a:t>
            </a:r>
            <a:r>
              <a:rPr lang="tr-TR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log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(W/</a:t>
            </a:r>
            <a:r>
              <a:rPr lang="tr-TR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Wo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dB</a:t>
            </a:r>
          </a:p>
          <a:p>
            <a:pPr algn="ctr"/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SESİN FİZİKSEL </a:t>
            </a: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ÖZELLİKLERİ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0784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747645"/>
              </p:ext>
            </p:extLst>
          </p:nvPr>
        </p:nvGraphicFramePr>
        <p:xfrm>
          <a:off x="41295" y="759281"/>
          <a:ext cx="9071189" cy="5424320"/>
        </p:xfrm>
        <a:graphic>
          <a:graphicData uri="http://schemas.openxmlformats.org/drawingml/2006/table">
            <a:tbl>
              <a:tblPr firstRow="1" firstCol="1" bandRow="1"/>
              <a:tblGrid>
                <a:gridCol w="2335435"/>
                <a:gridCol w="1068379"/>
                <a:gridCol w="822091"/>
                <a:gridCol w="4845284"/>
              </a:tblGrid>
              <a:tr h="4521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i="1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  Açıklamalar</a:t>
                      </a:r>
                      <a:endParaRPr lang="tr-TR" sz="2000" i="1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i="1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Basınç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i="1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tr-TR" sz="2000" i="1" dirty="0" err="1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Pa</a:t>
                      </a:r>
                      <a:r>
                        <a:rPr lang="tr-TR" sz="2000" i="1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)</a:t>
                      </a:r>
                      <a:endParaRPr lang="tr-TR" sz="2000" i="1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i="1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 Şiddet</a:t>
                      </a:r>
                      <a:r>
                        <a:rPr lang="tr-TR" sz="2000" i="1" baseline="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i="1" baseline="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(</a:t>
                      </a:r>
                      <a:r>
                        <a:rPr lang="tr-TR" sz="2000" i="1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dB)</a:t>
                      </a:r>
                      <a:endParaRPr lang="tr-TR" sz="2000" i="1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2000" i="1" kern="120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1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İşitme Eşiği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(Silik Ses/Eşik Şiddeti-Değeri)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el-GR" sz="1400" b="1" i="1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20</a:t>
                      </a:r>
                      <a:endParaRPr lang="tr-TR" sz="1400" b="1" i="1" u="none" strike="noStrike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1" i="1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Mikro Paskal</a:t>
                      </a:r>
                      <a:endParaRPr lang="tr-TR" sz="1400" b="1" i="1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1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Stüdyo</a:t>
                      </a:r>
                      <a:r>
                        <a:rPr lang="tr-TR" sz="1400" b="0" i="1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Odası  (İnsan kulağının en düşük işitme referans değeridir)</a:t>
                      </a:r>
                      <a:endParaRPr lang="tr-TR" sz="1400" b="1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(2x10ˉ⁵ )</a:t>
                      </a:r>
                      <a:r>
                        <a:rPr lang="tr-TR" sz="1400" b="1" i="1" baseline="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tr-TR" sz="1400" b="0" i="1" baseline="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(</a:t>
                      </a: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0,00002) </a:t>
                      </a:r>
                      <a:r>
                        <a:rPr lang="tr-TR" sz="1400" b="1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(20 </a:t>
                      </a:r>
                      <a:r>
                        <a:rPr lang="el-GR" sz="1400" b="1" i="1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μ</a:t>
                      </a:r>
                      <a:r>
                        <a:rPr lang="tr-TR" sz="1400" b="1" i="1" u="none" strike="noStrike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Pa</a:t>
                      </a:r>
                      <a:r>
                        <a:rPr lang="tr-TR" sz="1400" b="1" i="1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)</a:t>
                      </a:r>
                      <a:endParaRPr lang="tr-TR" sz="1400" b="1" i="1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0.0001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Yaprak Hışırtısı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0.0002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Sessiz Bir Orman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0.001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30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Fısıltı İle Konuşma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0.002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Sessiz Bir Oda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0.01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50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Şehirde Bir Büro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400" b="1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1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0.02</a:t>
                      </a:r>
                      <a:endParaRPr lang="tr-TR" sz="1400" b="1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1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50-60</a:t>
                      </a:r>
                      <a:endParaRPr lang="tr-TR" sz="1400" b="1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1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Normal Konuşma</a:t>
                      </a:r>
                      <a:endParaRPr lang="tr-TR" sz="1400" b="1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0.1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70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Dikey Matkap 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0.2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80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Yüksek Sesle Konuşma / Yoğun Trafik / Elektrik Süpürgesi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1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90</a:t>
                      </a:r>
                      <a:endParaRPr lang="tr-TR" sz="1400" b="1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1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Kuvvetlice Bağırma </a:t>
                      </a: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/ Sinema Salonu / Baskı İşleri / Kamyon Sesi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0" i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100 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Dokuma Ve Tekstil Atölyeleri / Walkman (En Yüksek Sesi)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10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110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Havalı Çekiç</a:t>
                      </a:r>
                      <a:r>
                        <a:rPr lang="tr-TR" sz="1400" b="0" i="1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/ A</a:t>
                      </a: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ğaç İşleri / Petrol Rafineri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120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Bilyeli Değirmen / Şimşek Gürültüsü / Presler / Pnömotik Çekiç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100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130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Yolcu Uçaklarının Yer Hizmetleri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1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Ağrı Eşiği - Acı</a:t>
                      </a:r>
                      <a:r>
                        <a:rPr lang="tr-TR" sz="1400" b="1" i="1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Eşiği</a:t>
                      </a:r>
                      <a:endParaRPr lang="tr-TR" sz="1400" b="1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1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200</a:t>
                      </a:r>
                      <a:endParaRPr lang="tr-TR" sz="1400" b="1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1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140</a:t>
                      </a:r>
                      <a:endParaRPr lang="tr-TR" sz="1400" b="1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Tüfek Patlaması</a:t>
                      </a:r>
                      <a:endParaRPr lang="tr-TR" sz="1400" b="1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1" i="1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Zarın Yırtılması</a:t>
                      </a:r>
                      <a:endParaRPr lang="tr-TR" sz="1400" b="1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1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1000</a:t>
                      </a:r>
                      <a:endParaRPr lang="tr-TR" sz="1400" b="1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1" i="1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140 - 160</a:t>
                      </a:r>
                      <a:endParaRPr lang="tr-TR" sz="1400" b="1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Jet Uçakları Kalkışı / Top</a:t>
                      </a:r>
                      <a:r>
                        <a:rPr lang="tr-TR" sz="1400" b="0" i="1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Mermisi Patlaması</a:t>
                      </a:r>
                      <a:endParaRPr lang="tr-TR" sz="1400" b="1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2000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180             </a:t>
                      </a: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                        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Roket Fırlatma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31"/>
          <p:cNvSpPr txBox="1">
            <a:spLocks noChangeArrowheads="1"/>
          </p:cNvSpPr>
          <p:nvPr/>
        </p:nvSpPr>
        <p:spPr bwMode="gray">
          <a:xfrm>
            <a:off x="98731" y="209550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SESİN ŞİDDETİ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Akış Çizelgesi: Belge 28"/>
          <p:cNvSpPr/>
          <p:nvPr/>
        </p:nvSpPr>
        <p:spPr>
          <a:xfrm>
            <a:off x="13006" y="65341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6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62116" y="3721453"/>
            <a:ext cx="9036000" cy="0"/>
          </a:xfrm>
          <a:prstGeom prst="line">
            <a:avLst/>
          </a:prstGeom>
          <a:ln>
            <a:headEnd type="diamond"/>
            <a:tailEnd type="diamon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28575" y="1362075"/>
            <a:ext cx="4210050" cy="44767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uvarlatılmış Dikdörtgen 8"/>
          <p:cNvSpPr/>
          <p:nvPr/>
        </p:nvSpPr>
        <p:spPr>
          <a:xfrm>
            <a:off x="2362200" y="3171824"/>
            <a:ext cx="3438524" cy="27622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38100" y="5353049"/>
            <a:ext cx="4200525" cy="27622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Yuvarlatılmış Dikdörtgen 11"/>
          <p:cNvSpPr/>
          <p:nvPr/>
        </p:nvSpPr>
        <p:spPr>
          <a:xfrm rot="16200000">
            <a:off x="1782614" y="3211360"/>
            <a:ext cx="4140000" cy="6196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Yuvarlatılmış Dikdörtgen 12"/>
          <p:cNvSpPr/>
          <p:nvPr/>
        </p:nvSpPr>
        <p:spPr>
          <a:xfrm>
            <a:off x="62116" y="1838325"/>
            <a:ext cx="2196000" cy="216000"/>
          </a:xfrm>
          <a:prstGeom prst="roundRect">
            <a:avLst/>
          </a:prstGeom>
          <a:solidFill>
            <a:srgbClr val="7030A0">
              <a:alpha val="60000"/>
            </a:srgb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95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104775" y="3621630"/>
            <a:ext cx="8916400" cy="131018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9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</a:t>
            </a:r>
            <a:endParaRPr lang="tr-TR" sz="96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Oval 1"/>
          <p:cNvSpPr>
            <a:spLocks noChangeAspect="1"/>
          </p:cNvSpPr>
          <p:nvPr/>
        </p:nvSpPr>
        <p:spPr>
          <a:xfrm>
            <a:off x="3808760" y="2113201"/>
            <a:ext cx="1508429" cy="1508429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latin typeface="Calibri" pitchFamily="34" charset="0"/>
                <a:cs typeface="Calibri" pitchFamily="34" charset="0"/>
              </a:rPr>
              <a:t>1</a:t>
            </a:r>
            <a:endParaRPr lang="tr-TR" sz="9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6207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GÜRÜLTÜ TANIMLARI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lvl="1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9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Endüstride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Gürültü;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İşyerlerinde çalışanlar üzerinde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fizyolojik ve psikolojik etkiler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bırakan ve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 verimini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olumsuz yönde etkileyen sesler gürültüdür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Fizyolojik-Psikolojik-İş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Veriminin Düşmesi</a:t>
            </a:r>
            <a:endParaRPr lang="tr-TR" sz="2000" b="1" i="1" dirty="0" smtClean="0">
              <a:solidFill>
                <a:srgbClr val="6B9B1A"/>
              </a:solidFill>
              <a:latin typeface="Calibri" pitchFamily="34" charset="0"/>
              <a:cs typeface="Calibri" pitchFamily="34" charset="0"/>
            </a:endParaRPr>
          </a:p>
          <a:p>
            <a:pPr lvl="1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ILO</a:t>
            </a:r>
            <a:r>
              <a:rPr lang="tr-TR" sz="2000" i="1" dirty="0" smtClean="0">
                <a:solidFill>
                  <a:srgbClr val="004986"/>
                </a:solidFill>
                <a:latin typeface="Calibri" pitchFamily="34" charset="0"/>
                <a:cs typeface="Calibri" pitchFamily="34" charset="0"/>
              </a:rPr>
              <a:t> (Uluslararası Çalışma Örgütü);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İşitme kaybına yol açan, sağlığa zararlı olan veya başka tehlikeleri ortaya çıkaran bütün sesler gürültüdür.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Sözlük;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Gelişi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güzel, arzu edilmeyen, istenmeyen, rahatsız edici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sesler gürültüdür.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29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6647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8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9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6644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5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6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6631" name="Text Box 45"/>
          <p:cNvSpPr txBox="1">
            <a:spLocks noChangeArrowheads="1"/>
          </p:cNvSpPr>
          <p:nvPr/>
        </p:nvSpPr>
        <p:spPr bwMode="auto">
          <a:xfrm>
            <a:off x="685799" y="2205038"/>
            <a:ext cx="77152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100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tr-TR" sz="1100" dirty="0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ÜRÜLTÜ</a:t>
            </a:r>
            <a:endParaRPr lang="de-DE" sz="1100" noProof="1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Akış Çizelgesi: Belge 38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1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208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aphicFrame>
        <p:nvGraphicFramePr>
          <p:cNvPr id="4" name="Group 7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149400"/>
              </p:ext>
            </p:extLst>
          </p:nvPr>
        </p:nvGraphicFramePr>
        <p:xfrm>
          <a:off x="38992" y="989054"/>
          <a:ext cx="8966343" cy="5461092"/>
        </p:xfrm>
        <a:graphic>
          <a:graphicData uri="http://schemas.openxmlformats.org/drawingml/2006/table">
            <a:tbl>
              <a:tblPr/>
              <a:tblGrid>
                <a:gridCol w="2989216"/>
                <a:gridCol w="5977127"/>
              </a:tblGrid>
              <a:tr h="6589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Darbeli Gürültü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0000"/>
                        </a:lnSpc>
                        <a:spcAft>
                          <a:spcPct val="20000"/>
                        </a:spcAft>
                        <a:buClr>
                          <a:srgbClr val="292929"/>
                        </a:buClr>
                        <a:defRPr/>
                      </a:pP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İki kütlenin birbirine çarpması ile ortaya çıkan gürültüdür.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</a:tr>
              <a:tr h="700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Ses Basınç Seviyesi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0000"/>
                        </a:lnSpc>
                        <a:spcAft>
                          <a:spcPct val="20000"/>
                        </a:spcAft>
                        <a:buClr>
                          <a:srgbClr val="292929"/>
                        </a:buClr>
                        <a:defRPr/>
                      </a:pP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Sesin maddesel ortamda yayılması sırasında değişen atmosferik basıncın denge basıncına göre farkıdır.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06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 Yüksek Ses Basıncıᵃ  </a:t>
                      </a:r>
                      <a:r>
                        <a:rPr lang="tr-TR" sz="2000" b="1" dirty="0" smtClean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tr-TR" sz="2000" b="1" dirty="0" err="1" smtClean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Ppeak_Ptepe</a:t>
                      </a:r>
                      <a:r>
                        <a:rPr lang="tr-TR" sz="2000" b="1" dirty="0" smtClean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0000"/>
                        </a:lnSpc>
                        <a:spcAft>
                          <a:spcPct val="20000"/>
                        </a:spcAft>
                        <a:buClr>
                          <a:srgbClr val="292929"/>
                        </a:buClr>
                        <a:defRPr/>
                      </a:pP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C-frekans ağırlıklı anlık gürültü basıncının tepe değeridir.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</a:tr>
              <a:tr h="806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Günlük Gürültü Maruziyet Düzeyi </a:t>
                      </a:r>
                      <a:r>
                        <a:rPr lang="tr-TR" sz="2000" b="1" dirty="0" smtClean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(LEX, 8saat)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0000"/>
                        </a:lnSpc>
                        <a:spcAft>
                          <a:spcPct val="20000"/>
                        </a:spcAft>
                        <a:buClr>
                          <a:srgbClr val="292929"/>
                        </a:buClr>
                        <a:defRPr/>
                      </a:pP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Sekiz </a:t>
                      </a:r>
                      <a:r>
                        <a:rPr lang="tr-TR" sz="1600" b="1" i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saatlik bir iş günü için, en</a:t>
                      </a:r>
                      <a:r>
                        <a:rPr lang="tr-TR" sz="1600" b="1" i="1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yüksek ses basıncının ve </a:t>
                      </a:r>
                      <a:r>
                        <a:rPr lang="tr-TR" sz="1600" b="1" i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anlık darbeli gürültünün de dahil olduğu bütün gürültü </a:t>
                      </a: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maruziyet düzeylerinin zaman ağırlıklı ortalamasıdır.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</a:tr>
              <a:tr h="7734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Haftalık Gürültü Maruziyet Düzeyi </a:t>
                      </a:r>
                      <a:r>
                        <a:rPr lang="tr-TR" sz="2000" b="1" dirty="0" smtClean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(LEX, 8saat)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0000"/>
                        </a:lnSpc>
                        <a:spcAft>
                          <a:spcPct val="20000"/>
                        </a:spcAft>
                        <a:buClr>
                          <a:srgbClr val="292929"/>
                        </a:buClr>
                        <a:defRPr/>
                      </a:pP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A-Ağırlıklı günlük gürültü maruziyet düzeylerinin, sekiz saatlik </a:t>
                      </a:r>
                      <a:r>
                        <a:rPr lang="tr-TR" sz="1600" b="1" i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beş iş gününden oluşan </a:t>
                      </a: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bir hafta için zaman ağırlıklı ortalaması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806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Eşdeğer Gürültü Seviyesi </a:t>
                      </a:r>
                      <a:r>
                        <a:rPr lang="tr-TR" sz="2000" b="1" dirty="0" smtClean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tr-TR" sz="2000" b="1" dirty="0" err="1" smtClean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Leq</a:t>
                      </a:r>
                      <a:r>
                        <a:rPr lang="tr-TR" sz="2000" b="1" dirty="0" smtClean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0000"/>
                        </a:lnSpc>
                        <a:spcAft>
                          <a:spcPct val="20000"/>
                        </a:spcAft>
                        <a:buClr>
                          <a:srgbClr val="292929"/>
                        </a:buClr>
                        <a:defRPr/>
                      </a:pP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Verilmiş bir süre içinde süreklilik gösteren ses enerjisinin veya ses basınçlarının ortalama değerini veren dB(A) biriminde bir gürültü ölçeğidir. 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6752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Eşdeğer Sürekli Ses Düzeyi 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0000"/>
                        </a:lnSpc>
                        <a:spcAft>
                          <a:spcPct val="20000"/>
                        </a:spcAft>
                        <a:buClr>
                          <a:srgbClr val="292929"/>
                        </a:buClr>
                        <a:defRPr/>
                      </a:pP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Verilen bir zaman aralığında; </a:t>
                      </a:r>
                      <a:r>
                        <a:rPr lang="tr-TR" sz="1600" b="1" i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ölçülen ses </a:t>
                      </a: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ile aynı toplam enerjiye sahip </a:t>
                      </a:r>
                      <a:r>
                        <a:rPr lang="tr-TR" sz="1600" b="1" i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sabit düzeydeki sesin </a:t>
                      </a: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ses düzeyidir.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  <a:alpha val="37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18866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FİZİKSEL RİSK ETKENLERİ </a:t>
            </a:r>
            <a:endParaRPr lang="en-GB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Akış Çizelgesi: Belge 4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3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2939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7"/>
          <p:cNvSpPr>
            <a:spLocks noChangeArrowheads="1"/>
          </p:cNvSpPr>
          <p:nvPr/>
        </p:nvSpPr>
        <p:spPr bwMode="gray">
          <a:xfrm>
            <a:off x="333375" y="1038225"/>
            <a:ext cx="2711450" cy="7064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342900" indent="-342900" algn="ctr" defTabSz="801688" eaLnBrk="0" hangingPunct="0">
              <a:defRPr/>
            </a:pPr>
            <a:r>
              <a:rPr lang="en-US" sz="2000" b="1" dirty="0">
                <a:solidFill>
                  <a:srgbClr val="FFFFFF"/>
                </a:solidFill>
                <a:latin typeface="Calibri" panose="020F0502020204030204" pitchFamily="34" charset="0"/>
                <a:ea typeface="Cambria Math" pitchFamily="18" charset="0"/>
                <a:cs typeface="Arial" pitchFamily="34" charset="0"/>
              </a:rPr>
              <a:t>Sound Pressure Level (SPL) </a:t>
            </a:r>
            <a:r>
              <a:rPr lang="tr-TR" sz="2000" b="1" dirty="0" smtClean="0">
                <a:solidFill>
                  <a:srgbClr val="FFFFFF"/>
                </a:solidFill>
                <a:latin typeface="Calibri" panose="020F0502020204030204" pitchFamily="34" charset="0"/>
                <a:ea typeface="Cambria Math" pitchFamily="18" charset="0"/>
                <a:cs typeface="Arial" pitchFamily="34" charset="0"/>
              </a:rPr>
              <a:t>M</a:t>
            </a:r>
            <a:r>
              <a:rPr lang="en-US" sz="2000" b="1" dirty="0" err="1" smtClean="0">
                <a:solidFill>
                  <a:srgbClr val="FFFFFF"/>
                </a:solidFill>
                <a:latin typeface="Calibri" panose="020F0502020204030204" pitchFamily="34" charset="0"/>
                <a:ea typeface="Cambria Math" pitchFamily="18" charset="0"/>
                <a:cs typeface="Arial" pitchFamily="34" charset="0"/>
              </a:rPr>
              <a:t>eter</a:t>
            </a:r>
            <a:endParaRPr lang="tr-TR" sz="2000" b="1" dirty="0">
              <a:solidFill>
                <a:srgbClr val="FFFFFF"/>
              </a:solidFill>
              <a:latin typeface="Calibri" panose="020F0502020204030204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gray">
          <a:xfrm>
            <a:off x="3225800" y="1038225"/>
            <a:ext cx="2711450" cy="706438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000" b="1" dirty="0">
                <a:solidFill>
                  <a:srgbClr val="FFFFFF"/>
                </a:solidFill>
                <a:latin typeface="Calibri" panose="020F0502020204030204" pitchFamily="34" charset="0"/>
                <a:ea typeface="Cambria Math" pitchFamily="18" charset="0"/>
                <a:cs typeface="Arial" pitchFamily="34" charset="0"/>
              </a:rPr>
              <a:t>Dozimetre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gray">
          <a:xfrm>
            <a:off x="6118225" y="1038225"/>
            <a:ext cx="2711450" cy="70643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60784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000" b="1" dirty="0" err="1" smtClean="0">
                <a:solidFill>
                  <a:srgbClr val="FFFFFF"/>
                </a:solidFill>
                <a:latin typeface="Calibri" panose="020F0502020204030204" pitchFamily="34" charset="0"/>
                <a:ea typeface="Cambria Math" pitchFamily="18" charset="0"/>
                <a:cs typeface="Arial" pitchFamily="34" charset="0"/>
              </a:rPr>
              <a:t>İmpulsmetre</a:t>
            </a:r>
            <a:endParaRPr lang="tr-TR" sz="2000" b="1" dirty="0">
              <a:solidFill>
                <a:srgbClr val="FFFFFF"/>
              </a:solidFill>
              <a:latin typeface="Calibri" panose="020F0502020204030204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gray">
          <a:xfrm>
            <a:off x="333375" y="1744662"/>
            <a:ext cx="2711450" cy="43835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marL="72000" algn="ctr"/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alet ses şiddeti olarak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dB’i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kullanır. Gürültünün ağırlıklı olduğu frekanslar vardır. </a:t>
            </a:r>
          </a:p>
          <a:p>
            <a:pPr algn="ctr"/>
            <a:endParaRPr lang="tr-TR" sz="16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1-5 kHz arasındaki gürültüler, işitme organı için daha zararlıdır. Bu tip gürültüler A skala olarak adlandırılır.</a:t>
            </a:r>
          </a:p>
          <a:p>
            <a:pPr algn="ctr"/>
            <a:endParaRPr lang="tr-TR" sz="16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Bundan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başka orta ve yüksek frekansları içeren gürültüler, B ve C skala diye adlandırılır. Bunlar işitme organı için daha az zararlı gürültülerdir.</a:t>
            </a:r>
          </a:p>
          <a:p>
            <a:pPr algn="ctr"/>
            <a:endParaRPr lang="tr-TR" sz="16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16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endParaRPr lang="en-GB" sz="16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3225800" y="1744662"/>
            <a:ext cx="2711450" cy="43835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Kulak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için zararlı olabilecek gürültüyü, gerek maruz kalma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süresi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gerekse şiddet bakımından oranlar.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Süre ve şiddet bakımından bu oranları ayrı ayrı veya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integre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ederek verir. </a:t>
            </a:r>
          </a:p>
          <a:p>
            <a:pPr algn="ctr"/>
            <a:endParaRPr lang="tr-TR" sz="16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Yani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işyerindeki 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gürültünün zararlı olma oranlarını yüzde olarak belirler. </a:t>
            </a:r>
          </a:p>
          <a:p>
            <a:pPr algn="ctr"/>
            <a:endParaRPr lang="tr-TR" sz="16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alet,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impulsiv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gürültü için geçerli değildir.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6118225" y="1744662"/>
            <a:ext cx="2711450" cy="43835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Impulsiv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gürültülü ortamlar için geliştirilmiştir.</a:t>
            </a:r>
          </a:p>
        </p:txBody>
      </p:sp>
      <p:sp>
        <p:nvSpPr>
          <p:cNvPr id="1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 ÖLÇÜMÜ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Akış Çizelgesi: Belge 28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11" name="Grup 10"/>
          <p:cNvGrpSpPr/>
          <p:nvPr/>
        </p:nvGrpSpPr>
        <p:grpSpPr>
          <a:xfrm>
            <a:off x="5846699" y="3238834"/>
            <a:ext cx="2229035" cy="1476277"/>
            <a:chOff x="2873059" y="4891177"/>
            <a:chExt cx="2770168" cy="1954020"/>
          </a:xfrm>
        </p:grpSpPr>
        <p:pic>
          <p:nvPicPr>
            <p:cNvPr id="12" name="Picture 4" descr="C:\Users\Ahmet Yiğitap\Desktop\Resim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3059" y="4891177"/>
              <a:ext cx="2770167" cy="1528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Dikdörtgen 13"/>
            <p:cNvSpPr/>
            <p:nvPr/>
          </p:nvSpPr>
          <p:spPr>
            <a:xfrm>
              <a:off x="2873060" y="6356344"/>
              <a:ext cx="2770167" cy="488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Kişisel Dozimetre</a:t>
              </a:r>
              <a:endPara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5861103" y="4630592"/>
            <a:ext cx="2267750" cy="1487692"/>
            <a:chOff x="5929930" y="4881651"/>
            <a:chExt cx="2818282" cy="1969129"/>
          </a:xfrm>
        </p:grpSpPr>
        <p:pic>
          <p:nvPicPr>
            <p:cNvPr id="16" name="Picture 5" descr="C:\Users\Ahmet Yiğitap\Desktop\Resim6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930" y="4881651"/>
              <a:ext cx="2818282" cy="1528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Dikdörtgen 16"/>
            <p:cNvSpPr/>
            <p:nvPr/>
          </p:nvSpPr>
          <p:spPr>
            <a:xfrm>
              <a:off x="5994555" y="6361927"/>
              <a:ext cx="2753657" cy="488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Ortam </a:t>
              </a:r>
              <a:r>
                <a:rPr lang="tr-TR" b="1" i="1" dirty="0" err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Dozimetresi</a:t>
              </a:r>
              <a:endPara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2718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en-US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SOUND PRESSURE LEVEL (SPL)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</a:t>
            </a:r>
            <a:r>
              <a:rPr lang="en-US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ETER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0" lvl="1"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1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lvl="1"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cihazlarda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A, B, C ve Lineer ölçme konumları vardır.</a:t>
            </a:r>
          </a:p>
          <a:p>
            <a:pPr marL="288000" lvl="1" indent="-252000">
              <a:spcAft>
                <a:spcPts val="12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 Skalası;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 skalasındaki ölçme, insan kulağının duyduğu değerdir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1000-5000 Hz frekanstaki sesleri ölçer.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Gürültünün işitmeye olan etkisi ölçülür.</a:t>
            </a:r>
            <a:endParaRPr lang="tr-TR" sz="2000" b="1" i="1" dirty="0" smtClean="0">
              <a:solidFill>
                <a:srgbClr val="0066CC"/>
              </a:solidFill>
              <a:latin typeface="Calibri" pitchFamily="34" charset="0"/>
              <a:cs typeface="Calibri" pitchFamily="34" charset="0"/>
            </a:endParaRPr>
          </a:p>
          <a:p>
            <a:pPr marL="2880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 skalası;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telefon şirketleri tarafından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kullanılan skala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skalası;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tüm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seslerin ölçmesinde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kullanılan skala </a:t>
            </a:r>
          </a:p>
          <a:p>
            <a:pPr marL="2880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ineer skala;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frekans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analizinde kullanılan skala</a:t>
            </a:r>
          </a:p>
        </p:txBody>
      </p:sp>
      <p:sp>
        <p:nvSpPr>
          <p:cNvPr id="26629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6647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8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9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6644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5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6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Akış Çizelgesi: Belge 18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2</a:t>
            </a:r>
            <a:endParaRPr lang="tr-TR" sz="2000" b="1" dirty="0">
              <a:latin typeface="Calibri" pitchFamily="34" charset="0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2180692" y="5435538"/>
            <a:ext cx="2776854" cy="975618"/>
            <a:chOff x="4522409" y="5415230"/>
            <a:chExt cx="2776854" cy="975618"/>
          </a:xfrm>
        </p:grpSpPr>
        <p:sp>
          <p:nvSpPr>
            <p:cNvPr id="2" name="Dikdörtgen 1"/>
            <p:cNvSpPr/>
            <p:nvPr/>
          </p:nvSpPr>
          <p:spPr>
            <a:xfrm>
              <a:off x="4522409" y="5415230"/>
              <a:ext cx="1840910" cy="9756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r-TR" sz="4000" b="1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     </a:t>
              </a:r>
              <a:r>
                <a:rPr lang="tr-TR" sz="4400" b="1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dB</a:t>
              </a:r>
              <a:endParaRPr lang="tr-TR" sz="4400" b="1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" name="Metin kutusu 5"/>
            <p:cNvSpPr txBox="1"/>
            <p:nvPr/>
          </p:nvSpPr>
          <p:spPr>
            <a:xfrm>
              <a:off x="6161691" y="5480217"/>
              <a:ext cx="1137572" cy="76944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tr-TR" sz="4400" b="1" dirty="0" smtClean="0">
                  <a:solidFill>
                    <a:srgbClr val="C00000"/>
                  </a:solidFill>
                  <a:latin typeface="Cambria" panose="02040503050406030204" pitchFamily="18" charset="0"/>
                </a:rPr>
                <a:t>(A)</a:t>
              </a:r>
              <a:endParaRPr lang="tr-TR" sz="4400" b="1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</p:grpSp>
      <p:cxnSp>
        <p:nvCxnSpPr>
          <p:cNvPr id="22" name="Dirsek Bağlayıcısı 21"/>
          <p:cNvCxnSpPr/>
          <p:nvPr/>
        </p:nvCxnSpPr>
        <p:spPr>
          <a:xfrm rot="16200000" flipH="1">
            <a:off x="1841119" y="3757248"/>
            <a:ext cx="3240000" cy="1692000"/>
          </a:xfrm>
          <a:prstGeom prst="bentConnector3">
            <a:avLst>
              <a:gd name="adj1" fmla="val 112291"/>
            </a:avLst>
          </a:prstGeom>
          <a:ln w="31750">
            <a:solidFill>
              <a:schemeClr val="bg2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3629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157366" y="347365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</a:t>
            </a:r>
          </a:p>
        </p:txBody>
      </p:sp>
      <p:graphicFrame>
        <p:nvGraphicFramePr>
          <p:cNvPr id="7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9998352"/>
              </p:ext>
            </p:extLst>
          </p:nvPr>
        </p:nvGraphicFramePr>
        <p:xfrm>
          <a:off x="59374" y="882476"/>
          <a:ext cx="5004996" cy="4909440"/>
        </p:xfrm>
        <a:graphic>
          <a:graphicData uri="http://schemas.openxmlformats.org/drawingml/2006/table">
            <a:tbl>
              <a:tblPr firstRow="1" bandRow="1"/>
              <a:tblGrid>
                <a:gridCol w="1550318"/>
                <a:gridCol w="1727339"/>
                <a:gridCol w="1727339"/>
              </a:tblGrid>
              <a:tr h="33856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AYNI ORTAMDA - EŞİT  - İKİ KAYNAK – BİRLİKTE ÇALIŞMA TOPLAM GÜRÜLTÜ DÜZEYİ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tr-TR" sz="1400" b="1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tr-TR" sz="1400" b="1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233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i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BİRİNCİ SES KAYNAĞI (dB)</a:t>
                      </a:r>
                      <a:endParaRPr lang="tr-TR" sz="1800" b="1" i="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l">
                        <a:spcAft>
                          <a:spcPts val="0"/>
                        </a:spcAft>
                      </a:pPr>
                      <a:r>
                        <a:rPr lang="tr-TR" sz="1800" b="1" i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İKİNCİ SES KAYNAĞI (dB</a:t>
                      </a:r>
                      <a:r>
                        <a:rPr lang="tr-TR" sz="1800" b="1" i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tr-TR" sz="1800" b="1" i="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l">
                        <a:spcAft>
                          <a:spcPts val="0"/>
                        </a:spcAft>
                      </a:pPr>
                      <a:r>
                        <a:rPr lang="tr-TR" sz="1800" b="1" i="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TOPLAM SES DÜZEYİ (dB)</a:t>
                      </a:r>
                      <a:endParaRPr lang="tr-TR" sz="1800" b="1" i="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59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i="0" dirty="0">
                          <a:effectLst/>
                          <a:latin typeface="Calibri" panose="020F0502020204030204" pitchFamily="34" charset="0"/>
                          <a:cs typeface="Calibri" pitchFamily="34" charset="0"/>
                        </a:rPr>
                        <a:t>2</a:t>
                      </a:r>
                      <a:endParaRPr lang="tr-TR" sz="2000" b="0" i="0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i="0" dirty="0">
                          <a:effectLst/>
                          <a:latin typeface="Calibri" panose="020F0502020204030204" pitchFamily="34" charset="0"/>
                          <a:cs typeface="Calibri" pitchFamily="34" charset="0"/>
                        </a:rPr>
                        <a:t>2</a:t>
                      </a:r>
                      <a:endParaRPr lang="tr-TR" sz="2000" b="0" i="0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itchFamily="34" charset="0"/>
                        </a:rPr>
                        <a:t>5</a:t>
                      </a:r>
                      <a:endParaRPr lang="tr-TR" sz="2000" b="0" i="0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59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i="0" dirty="0">
                          <a:effectLst/>
                          <a:latin typeface="Calibri" panose="020F0502020204030204" pitchFamily="34" charset="0"/>
                          <a:cs typeface="Calibri" pitchFamily="34" charset="0"/>
                        </a:rPr>
                        <a:t>3</a:t>
                      </a:r>
                      <a:endParaRPr lang="tr-TR" sz="2000" b="0" i="0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i="0" dirty="0">
                          <a:effectLst/>
                          <a:latin typeface="Calibri" panose="020F0502020204030204" pitchFamily="34" charset="0"/>
                          <a:cs typeface="Calibri" pitchFamily="34" charset="0"/>
                        </a:rPr>
                        <a:t>3</a:t>
                      </a:r>
                      <a:endParaRPr lang="tr-TR" sz="2000" b="0" i="0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itchFamily="34" charset="0"/>
                        </a:rPr>
                        <a:t>6</a:t>
                      </a:r>
                      <a:endParaRPr lang="tr-TR" sz="2000" b="0" i="0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59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i="0" dirty="0">
                          <a:effectLst/>
                          <a:latin typeface="Calibri" panose="020F0502020204030204" pitchFamily="34" charset="0"/>
                          <a:cs typeface="Calibri" pitchFamily="34" charset="0"/>
                        </a:rPr>
                        <a:t>4</a:t>
                      </a:r>
                      <a:endParaRPr lang="tr-TR" sz="2000" b="0" i="0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i="0" dirty="0">
                          <a:effectLst/>
                          <a:latin typeface="Calibri" panose="020F0502020204030204" pitchFamily="34" charset="0"/>
                          <a:cs typeface="Calibri" pitchFamily="34" charset="0"/>
                        </a:rPr>
                        <a:t>4</a:t>
                      </a:r>
                      <a:endParaRPr lang="tr-TR" sz="2000" b="0" i="0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itchFamily="34" charset="0"/>
                        </a:rPr>
                        <a:t>7</a:t>
                      </a:r>
                      <a:endParaRPr lang="tr-TR" sz="2000" b="0" i="0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259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i="0" dirty="0">
                          <a:effectLst/>
                          <a:latin typeface="Calibri" panose="020F0502020204030204" pitchFamily="34" charset="0"/>
                          <a:cs typeface="Calibri" pitchFamily="34" charset="0"/>
                        </a:rPr>
                        <a:t>5</a:t>
                      </a:r>
                      <a:endParaRPr lang="tr-TR" sz="2000" b="0" i="0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i="0" dirty="0">
                          <a:effectLst/>
                          <a:latin typeface="Calibri" panose="020F0502020204030204" pitchFamily="34" charset="0"/>
                          <a:cs typeface="Calibri" pitchFamily="34" charset="0"/>
                        </a:rPr>
                        <a:t>5</a:t>
                      </a:r>
                      <a:endParaRPr lang="tr-TR" sz="2000" b="0" i="0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itchFamily="34" charset="0"/>
                        </a:rPr>
                        <a:t>8</a:t>
                      </a:r>
                      <a:endParaRPr lang="tr-TR" sz="2000" b="0" i="0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59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alibri" panose="020F0502020204030204" pitchFamily="34" charset="0"/>
                          <a:cs typeface="Calibri" pitchFamily="34" charset="0"/>
                        </a:rPr>
                        <a:t>10</a:t>
                      </a:r>
                      <a:endParaRPr lang="tr-TR" sz="2000" b="0" i="0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alibri" panose="020F0502020204030204" pitchFamily="34" charset="0"/>
                          <a:cs typeface="Calibri" pitchFamily="34" charset="0"/>
                        </a:rPr>
                        <a:t>10</a:t>
                      </a:r>
                      <a:endParaRPr lang="tr-TR" sz="2000" b="0" i="0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itchFamily="34" charset="0"/>
                        </a:rPr>
                        <a:t>13</a:t>
                      </a:r>
                      <a:endParaRPr lang="tr-TR" sz="2000" b="0" i="0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259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alibri" panose="020F0502020204030204" pitchFamily="34" charset="0"/>
                          <a:cs typeface="Calibri" pitchFamily="34" charset="0"/>
                        </a:rPr>
                        <a:t>20</a:t>
                      </a:r>
                      <a:endParaRPr lang="tr-TR" sz="2000" b="0" i="0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alibri" panose="020F0502020204030204" pitchFamily="34" charset="0"/>
                          <a:cs typeface="Calibri" pitchFamily="34" charset="0"/>
                        </a:rPr>
                        <a:t>20</a:t>
                      </a:r>
                      <a:endParaRPr lang="tr-TR" sz="2000" b="0" i="0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itchFamily="34" charset="0"/>
                        </a:rPr>
                        <a:t>23</a:t>
                      </a:r>
                      <a:endParaRPr lang="tr-TR" sz="2000" b="0" i="0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59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alibri" panose="020F0502020204030204" pitchFamily="34" charset="0"/>
                          <a:cs typeface="Calibri" pitchFamily="34" charset="0"/>
                        </a:rPr>
                        <a:t>50</a:t>
                      </a:r>
                      <a:endParaRPr lang="tr-TR" sz="2000" b="0" i="0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alibri" panose="020F0502020204030204" pitchFamily="34" charset="0"/>
                          <a:cs typeface="Calibri" pitchFamily="34" charset="0"/>
                        </a:rPr>
                        <a:t>50</a:t>
                      </a:r>
                      <a:endParaRPr lang="tr-TR" sz="2000" b="0" i="0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itchFamily="34" charset="0"/>
                        </a:rPr>
                        <a:t>53</a:t>
                      </a:r>
                      <a:endParaRPr lang="tr-TR" sz="2000" b="0" i="0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</a:tr>
              <a:tr h="259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alibri" panose="020F0502020204030204" pitchFamily="34" charset="0"/>
                          <a:cs typeface="Calibri" pitchFamily="34" charset="0"/>
                        </a:rPr>
                        <a:t>70</a:t>
                      </a:r>
                      <a:endParaRPr lang="tr-TR" sz="2000" b="0" i="0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alibri" panose="020F0502020204030204" pitchFamily="34" charset="0"/>
                          <a:cs typeface="Calibri" pitchFamily="34" charset="0"/>
                        </a:rPr>
                        <a:t>70</a:t>
                      </a:r>
                      <a:endParaRPr lang="tr-TR" sz="2000" b="0" i="0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itchFamily="34" charset="0"/>
                        </a:rPr>
                        <a:t>73</a:t>
                      </a:r>
                      <a:endParaRPr lang="tr-TR" sz="2000" b="0" i="0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59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alibri" panose="020F0502020204030204" pitchFamily="34" charset="0"/>
                          <a:cs typeface="Calibri" pitchFamily="34" charset="0"/>
                        </a:rPr>
                        <a:t>80</a:t>
                      </a:r>
                      <a:endParaRPr lang="tr-TR" sz="2000" b="0" i="0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alibri" panose="020F0502020204030204" pitchFamily="34" charset="0"/>
                          <a:cs typeface="Calibri" pitchFamily="34" charset="0"/>
                        </a:rPr>
                        <a:t>80</a:t>
                      </a:r>
                      <a:endParaRPr lang="tr-TR" sz="2000" b="0" i="0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itchFamily="34" charset="0"/>
                        </a:rPr>
                        <a:t>83</a:t>
                      </a:r>
                      <a:endParaRPr lang="tr-TR" sz="2000" b="0" i="0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</a:tr>
              <a:tr h="259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i="0" dirty="0" smtClean="0">
                          <a:effectLst/>
                          <a:latin typeface="Calibri" panose="020F0502020204030204" pitchFamily="34" charset="0"/>
                          <a:cs typeface="Calibri" pitchFamily="34" charset="0"/>
                        </a:rPr>
                        <a:t>90</a:t>
                      </a:r>
                      <a:endParaRPr lang="tr-TR" sz="2000" b="1" i="0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i="0" dirty="0" smtClean="0">
                          <a:effectLst/>
                          <a:latin typeface="Calibri" panose="020F0502020204030204" pitchFamily="34" charset="0"/>
                          <a:cs typeface="Calibri" pitchFamily="34" charset="0"/>
                        </a:rPr>
                        <a:t>90</a:t>
                      </a:r>
                      <a:endParaRPr lang="tr-TR" sz="2000" b="1" i="0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1" i="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itchFamily="34" charset="0"/>
                        </a:rPr>
                        <a:t>93</a:t>
                      </a:r>
                      <a:endParaRPr lang="tr-TR" sz="2000" b="1" i="0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</a:tr>
              <a:tr h="259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itchFamily="34" charset="0"/>
                        </a:rPr>
                        <a:t>100</a:t>
                      </a:r>
                      <a:endParaRPr lang="tr-TR" sz="2000" b="0" i="0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itchFamily="34" charset="0"/>
                        </a:rPr>
                        <a:t>100</a:t>
                      </a:r>
                      <a:endParaRPr lang="tr-TR" sz="2000" b="0" i="0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itchFamily="34" charset="0"/>
                        </a:rPr>
                        <a:t>103</a:t>
                      </a:r>
                      <a:endParaRPr lang="tr-TR" sz="2000" b="0" i="0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</a:tr>
              <a:tr h="259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alibri" panose="020F0502020204030204" pitchFamily="34" charset="0"/>
                          <a:cs typeface="Calibri" pitchFamily="34" charset="0"/>
                        </a:rPr>
                        <a:t>110</a:t>
                      </a:r>
                      <a:endParaRPr lang="tr-TR" sz="2000" b="0" i="0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alibri" panose="020F0502020204030204" pitchFamily="34" charset="0"/>
                          <a:cs typeface="Calibri" pitchFamily="34" charset="0"/>
                        </a:rPr>
                        <a:t>110</a:t>
                      </a:r>
                      <a:endParaRPr lang="tr-TR" sz="2000" b="0" i="0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itchFamily="34" charset="0"/>
                        </a:rPr>
                        <a:t>113</a:t>
                      </a:r>
                      <a:endParaRPr lang="tr-TR" sz="2000" b="0" i="0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Akış Çizelgesi: Belge 8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2</a:t>
            </a:r>
            <a:endParaRPr lang="tr-TR" sz="2000" b="1" dirty="0">
              <a:latin typeface="Calibri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76331" y="5823801"/>
            <a:ext cx="8943138" cy="584775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1600" i="1" dirty="0">
                <a:latin typeface="Calibri" panose="020F0502020204030204" pitchFamily="34" charset="0"/>
              </a:rPr>
              <a:t>Her biri ayrı ayrı 90 dB gürültüye neden olan iki makine aynı çalışma ortamında birlikte çalıştırıldıklarında kaç dB gürültüye neden olurlar?</a:t>
            </a:r>
          </a:p>
        </p:txBody>
      </p:sp>
      <p:sp>
        <p:nvSpPr>
          <p:cNvPr id="11" name="Yuvarlatılmış Dikdörtgen 10"/>
          <p:cNvSpPr/>
          <p:nvPr/>
        </p:nvSpPr>
        <p:spPr>
          <a:xfrm rot="16200000">
            <a:off x="2402302" y="2522158"/>
            <a:ext cx="300037" cy="498893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gray">
          <a:xfrm>
            <a:off x="5128677" y="878611"/>
            <a:ext cx="3945383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AYNI ORTAMDA EŞİT KAYNAKLAR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gray">
          <a:xfrm>
            <a:off x="5128677" y="1238974"/>
            <a:ext cx="3945383" cy="4513262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0" lvl="1"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1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 Ses kaynağı = X dB ise</a:t>
            </a:r>
          </a:p>
          <a:p>
            <a:pPr marL="0"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 Ses kaynağı = X dB + 3 dB</a:t>
            </a:r>
          </a:p>
          <a:p>
            <a:pPr marL="0"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 kaynağı = X dB +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dB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8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 kaynağı = X dB +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9 dB</a:t>
            </a:r>
          </a:p>
          <a:p>
            <a:pPr marL="0"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16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 kaynağı = X dB +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12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dB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32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 kaynağı = X dB +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15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dB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……………….gürültü oluşturur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lvl="1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 düzeyi 2 katına çıktığında toplam artış 3 desibel olmaktadır.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71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157366" y="347365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</a:t>
            </a:r>
            <a:endParaRPr lang="en-GB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993688"/>
              </p:ext>
            </p:extLst>
          </p:nvPr>
        </p:nvGraphicFramePr>
        <p:xfrm>
          <a:off x="23749" y="995065"/>
          <a:ext cx="9057160" cy="4140720"/>
        </p:xfrm>
        <a:graphic>
          <a:graphicData uri="http://schemas.openxmlformats.org/drawingml/2006/table">
            <a:tbl>
              <a:tblPr firstRow="1" bandRow="1"/>
              <a:tblGrid>
                <a:gridCol w="1816942"/>
                <a:gridCol w="2413406"/>
                <a:gridCol w="2413406"/>
                <a:gridCol w="2413406"/>
              </a:tblGrid>
              <a:tr h="33690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AYNI</a:t>
                      </a:r>
                      <a:r>
                        <a:rPr lang="tr-TR" sz="2000" b="1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ORTAMDAKİ </a:t>
                      </a:r>
                      <a:r>
                        <a:rPr lang="tr-TR" sz="2000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FARKLI İKİ GÜRÜLTÜ KAYNAĞININ TOPLAM GÜRÜLTÜ DÜZEYİ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tr-TR" sz="1400" b="1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tr-TR" sz="1400" b="1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tr-TR" sz="1400" b="1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111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itchFamily="34" charset="0"/>
                        </a:rPr>
                        <a:t>1. Ses Kaynağı</a:t>
                      </a:r>
                      <a:endParaRPr kumimoji="0" lang="de-DE" sz="1800" b="1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1800" b="1" i="1" u="none" strike="noStrike" kern="1200" cap="none" normalizeH="0" baseline="0" noProof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itchFamily="34" charset="0"/>
                        </a:rPr>
                        <a:t>2. Ses Kaynağı</a:t>
                      </a:r>
                      <a:endParaRPr kumimoji="0" lang="de-DE" sz="1800" b="1" i="1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1800" b="1" i="1" u="none" strike="noStrike" kern="1200" cap="none" normalizeH="0" baseline="0" noProof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itchFamily="34" charset="0"/>
                        </a:rPr>
                        <a:t>İki Kaynak Farkı</a:t>
                      </a:r>
                      <a:endParaRPr kumimoji="0" lang="de-DE" sz="1800" b="1" i="1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1800" b="1" i="1" u="none" strike="noStrike" kern="1200" cap="none" normalizeH="0" baseline="0" noProof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itchFamily="34" charset="0"/>
                        </a:rPr>
                        <a:t>Eklenecek dB</a:t>
                      </a:r>
                      <a:endParaRPr kumimoji="0" lang="de-DE" sz="1800" b="1" i="1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853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100</a:t>
                      </a:r>
                      <a:endParaRPr kumimoji="0" lang="de-DE" sz="1600" b="1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100</a:t>
                      </a:r>
                      <a:endParaRPr kumimoji="0" lang="de-DE" sz="1600" b="1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0</a:t>
                      </a:r>
                      <a:endParaRPr lang="tr-TR" sz="1600" b="1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3.0</a:t>
                      </a:r>
                      <a:endParaRPr lang="tr-TR" sz="1600" b="1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853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100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98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2</a:t>
                      </a:r>
                      <a:endParaRPr lang="tr-TR" sz="1600" b="0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2.6</a:t>
                      </a:r>
                      <a:endParaRPr lang="tr-TR" sz="1600" b="0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853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105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102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3</a:t>
                      </a:r>
                      <a:endParaRPr lang="tr-TR" sz="1600" b="0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1.8</a:t>
                      </a:r>
                      <a:endParaRPr lang="tr-TR" sz="1600" b="0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853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110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106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4</a:t>
                      </a:r>
                      <a:endParaRPr lang="tr-TR" sz="1600" b="0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1600" b="0" i="1" dirty="0" smtClean="0">
                          <a:effectLst/>
                          <a:latin typeface="Century" pitchFamily="18" charset="0"/>
                          <a:cs typeface="Calibri" pitchFamily="34" charset="0"/>
                        </a:rPr>
                        <a:t>1.4</a:t>
                      </a:r>
                      <a:endParaRPr lang="tr-TR" sz="1600" b="0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2853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115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110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5</a:t>
                      </a:r>
                      <a:endParaRPr lang="tr-TR" sz="1600" b="0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1.2</a:t>
                      </a:r>
                      <a:endParaRPr lang="tr-TR" sz="1600" b="0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853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120</a:t>
                      </a:r>
                      <a:endParaRPr kumimoji="0" lang="de-DE" sz="1600" b="1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114</a:t>
                      </a:r>
                      <a:endParaRPr kumimoji="0" lang="de-DE" sz="1600" b="1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6</a:t>
                      </a:r>
                      <a:endParaRPr lang="tr-TR" sz="1600" b="1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1.0</a:t>
                      </a:r>
                      <a:endParaRPr lang="tr-TR" sz="1600" b="1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2853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127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120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7</a:t>
                      </a:r>
                      <a:endParaRPr lang="tr-TR" sz="1600" b="0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0.9</a:t>
                      </a:r>
                      <a:endParaRPr lang="tr-TR" sz="1600" b="0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853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138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130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8</a:t>
                      </a:r>
                      <a:endParaRPr lang="tr-TR" sz="1600" b="0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0.8</a:t>
                      </a:r>
                      <a:endParaRPr lang="tr-TR" sz="1600" b="0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</a:tr>
              <a:tr h="2853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140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130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10</a:t>
                      </a:r>
                      <a:endParaRPr lang="tr-TR" sz="1600" b="0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0.4</a:t>
                      </a:r>
                      <a:endParaRPr lang="tr-TR" sz="1600" b="0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853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160</a:t>
                      </a:r>
                      <a:endParaRPr kumimoji="0" lang="de-DE" sz="1600" b="1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140</a:t>
                      </a:r>
                      <a:endParaRPr kumimoji="0" lang="de-DE" sz="1600" b="1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i="1" dirty="0" smtClean="0">
                          <a:effectLst/>
                          <a:latin typeface="Century" pitchFamily="18" charset="0"/>
                          <a:cs typeface="Calibri" pitchFamily="34" charset="0"/>
                        </a:rPr>
                        <a:t>20</a:t>
                      </a:r>
                      <a:endParaRPr lang="tr-TR" sz="1600" b="1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1600" b="1" i="1" dirty="0" smtClean="0">
                          <a:effectLst/>
                          <a:latin typeface="Century" pitchFamily="18" charset="0"/>
                          <a:cs typeface="Calibri" pitchFamily="34" charset="0"/>
                        </a:rPr>
                        <a:t>0.04</a:t>
                      </a:r>
                      <a:endParaRPr lang="tr-TR" sz="1600" b="1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</a:tr>
            </a:tbl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19566" y="5178727"/>
            <a:ext cx="9086334" cy="400110"/>
          </a:xfrm>
          <a:prstGeom prst="rect">
            <a:avLst/>
          </a:prstGeom>
          <a:solidFill>
            <a:schemeClr val="bg2"/>
          </a:solidFill>
          <a:ln w="158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0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(Yüksek </a:t>
            </a:r>
            <a:r>
              <a:rPr lang="tr-TR" dirty="0">
                <a:solidFill>
                  <a:schemeClr val="bg1"/>
                </a:solidFill>
              </a:rPr>
              <a:t>Ses Kaynağı – Düşük Ses </a:t>
            </a:r>
            <a:r>
              <a:rPr lang="tr-TR" dirty="0" smtClean="0">
                <a:solidFill>
                  <a:schemeClr val="bg1"/>
                </a:solidFill>
              </a:rPr>
              <a:t>Kaynağı) / (Farka </a:t>
            </a:r>
            <a:r>
              <a:rPr lang="tr-TR" dirty="0">
                <a:solidFill>
                  <a:schemeClr val="bg1"/>
                </a:solidFill>
              </a:rPr>
              <a:t>Karşılık Gelen + Yüksek </a:t>
            </a:r>
            <a:r>
              <a:rPr lang="tr-TR" dirty="0" smtClean="0">
                <a:solidFill>
                  <a:schemeClr val="bg1"/>
                </a:solidFill>
              </a:rPr>
              <a:t>Ses)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Akış Çizelgesi: Belge 8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1</a:t>
            </a:r>
            <a:endParaRPr lang="tr-TR" sz="2000" b="1" dirty="0">
              <a:latin typeface="Calibri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54925" y="5667196"/>
            <a:ext cx="9050975" cy="584775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1600" i="1" dirty="0">
                <a:latin typeface="Calibri" panose="020F0502020204030204" pitchFamily="34" charset="0"/>
              </a:rPr>
              <a:t> Motor A ve Motor B ayrı ayrı çalıştıklarında sırasıyla 74 ve 70 dB ses basınç seviyesi oluşturmaktadır. Motorların yan yana birlikte çalışmaları durumunda oluşacak olan ses basınç seviyesi kaç dB olacaktır?</a:t>
            </a:r>
          </a:p>
        </p:txBody>
      </p:sp>
      <p:sp>
        <p:nvSpPr>
          <p:cNvPr id="2" name="Dikdörtgen 1"/>
          <p:cNvSpPr/>
          <p:nvPr/>
        </p:nvSpPr>
        <p:spPr>
          <a:xfrm>
            <a:off x="956648" y="6292334"/>
            <a:ext cx="982622" cy="400110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2000" b="1" i="1" dirty="0">
                <a:latin typeface="Calibri" panose="020F0502020204030204" pitchFamily="34" charset="0"/>
              </a:rPr>
              <a:t>75,4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1851997" y="6292334"/>
            <a:ext cx="5858857" cy="400110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2000" b="1" i="1" dirty="0" smtClean="0">
                <a:latin typeface="Calibri" panose="020F0502020204030204" pitchFamily="34" charset="0"/>
              </a:rPr>
              <a:t>&lt;3 dB Kuralı / &gt;74 Doğru Şık &lt;77 Arasında Olmalı</a:t>
            </a:r>
            <a:endParaRPr lang="tr-TR" sz="2000" i="1" dirty="0">
              <a:latin typeface="Calibri" panose="020F0502020204030204" pitchFamily="34" charset="0"/>
            </a:endParaRPr>
          </a:p>
        </p:txBody>
      </p:sp>
      <p:sp>
        <p:nvSpPr>
          <p:cNvPr id="12" name="Yuvarlatılmış Dikdörtgen 11"/>
          <p:cNvSpPr/>
          <p:nvPr/>
        </p:nvSpPr>
        <p:spPr>
          <a:xfrm rot="16200000">
            <a:off x="7088278" y="2396531"/>
            <a:ext cx="2024818" cy="69326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Yuvarlatılmış Dikdörtgen 12"/>
          <p:cNvSpPr/>
          <p:nvPr/>
        </p:nvSpPr>
        <p:spPr>
          <a:xfrm rot="16200000">
            <a:off x="6627260" y="3235199"/>
            <a:ext cx="389013" cy="349804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i="1" dirty="0">
              <a:latin typeface="Century" pitchFamily="18" charset="0"/>
              <a:ea typeface="Times New Roman"/>
              <a:cs typeface="Calibri" pitchFamily="34" charset="0"/>
            </a:endParaRP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71843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2587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FİZİKSEL </a:t>
            </a: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RİSK ETKENLERİ</a:t>
            </a:r>
            <a:r>
              <a:rPr lang="en-GB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Akış Çizelgesi: Belge 21"/>
          <p:cNvSpPr/>
          <p:nvPr/>
        </p:nvSpPr>
        <p:spPr>
          <a:xfrm rot="16200000">
            <a:off x="-134468" y="6388064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30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8" name="Dikdörtgen 67"/>
          <p:cNvSpPr/>
          <p:nvPr/>
        </p:nvSpPr>
        <p:spPr>
          <a:xfrm>
            <a:off x="3217476" y="832492"/>
            <a:ext cx="2232000" cy="338554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Dozimetre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Dikdörtgen 68"/>
          <p:cNvSpPr/>
          <p:nvPr/>
        </p:nvSpPr>
        <p:spPr>
          <a:xfrm>
            <a:off x="356691" y="799944"/>
            <a:ext cx="2884963" cy="40011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Dikdörtgen 32"/>
          <p:cNvSpPr/>
          <p:nvPr/>
        </p:nvSpPr>
        <p:spPr>
          <a:xfrm>
            <a:off x="5411889" y="832396"/>
            <a:ext cx="2268000" cy="338554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dB(A)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Dikdörtgen 33"/>
          <p:cNvSpPr/>
          <p:nvPr/>
        </p:nvSpPr>
        <p:spPr>
          <a:xfrm>
            <a:off x="18454" y="799848"/>
            <a:ext cx="364957" cy="40011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Dikdörtgen 34"/>
          <p:cNvSpPr/>
          <p:nvPr/>
        </p:nvSpPr>
        <p:spPr>
          <a:xfrm>
            <a:off x="3217476" y="1270642"/>
            <a:ext cx="2232000" cy="338554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Oktav Bantları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Dikdörtgen 35"/>
          <p:cNvSpPr/>
          <p:nvPr/>
        </p:nvSpPr>
        <p:spPr>
          <a:xfrm>
            <a:off x="356691" y="1238094"/>
            <a:ext cx="2884963" cy="40011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Titreşim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5411889" y="1270546"/>
            <a:ext cx="2268000" cy="338554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m/sn²</a:t>
            </a:r>
          </a:p>
        </p:txBody>
      </p:sp>
      <p:sp>
        <p:nvSpPr>
          <p:cNvPr id="38" name="Dikdörtgen 37"/>
          <p:cNvSpPr/>
          <p:nvPr/>
        </p:nvSpPr>
        <p:spPr>
          <a:xfrm>
            <a:off x="18454" y="1237998"/>
            <a:ext cx="364957" cy="40011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3217476" y="1708792"/>
            <a:ext cx="2232000" cy="338554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Lüksmetre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Dikdörtgen 44"/>
          <p:cNvSpPr/>
          <p:nvPr/>
        </p:nvSpPr>
        <p:spPr>
          <a:xfrm>
            <a:off x="356691" y="1676244"/>
            <a:ext cx="2884963" cy="40011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Aydınlatma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Dikdörtgen 45"/>
          <p:cNvSpPr/>
          <p:nvPr/>
        </p:nvSpPr>
        <p:spPr>
          <a:xfrm>
            <a:off x="5411889" y="1708696"/>
            <a:ext cx="2268000" cy="338554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16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Lüx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Dikdörtgen 46"/>
          <p:cNvSpPr/>
          <p:nvPr/>
        </p:nvSpPr>
        <p:spPr>
          <a:xfrm>
            <a:off x="18454" y="1676148"/>
            <a:ext cx="364957" cy="40011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Dikdörtgen 49"/>
          <p:cNvSpPr/>
          <p:nvPr/>
        </p:nvSpPr>
        <p:spPr>
          <a:xfrm>
            <a:off x="356691" y="2114394"/>
            <a:ext cx="2880000" cy="40011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Termal Konfor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Dikdörtgen 51"/>
          <p:cNvSpPr/>
          <p:nvPr/>
        </p:nvSpPr>
        <p:spPr>
          <a:xfrm>
            <a:off x="18454" y="2114298"/>
            <a:ext cx="364957" cy="40011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2" name="Dikdörtgen 71"/>
          <p:cNvSpPr/>
          <p:nvPr/>
        </p:nvSpPr>
        <p:spPr>
          <a:xfrm>
            <a:off x="899617" y="2543019"/>
            <a:ext cx="2342038" cy="40011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 Sıcaklığı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4" name="Dikdörtgen 73"/>
          <p:cNvSpPr/>
          <p:nvPr/>
        </p:nvSpPr>
        <p:spPr>
          <a:xfrm>
            <a:off x="403205" y="2542923"/>
            <a:ext cx="523131" cy="40011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6" name="Dikdörtgen 75"/>
          <p:cNvSpPr/>
          <p:nvPr/>
        </p:nvSpPr>
        <p:spPr>
          <a:xfrm>
            <a:off x="899617" y="2971644"/>
            <a:ext cx="2342038" cy="40011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Havanın Nemi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" name="Dikdörtgen 77"/>
          <p:cNvSpPr/>
          <p:nvPr/>
        </p:nvSpPr>
        <p:spPr>
          <a:xfrm>
            <a:off x="403205" y="2971548"/>
            <a:ext cx="523131" cy="40011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0" name="Dikdörtgen 79"/>
          <p:cNvSpPr/>
          <p:nvPr/>
        </p:nvSpPr>
        <p:spPr>
          <a:xfrm>
            <a:off x="899617" y="3400269"/>
            <a:ext cx="2342038" cy="40011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Havanın Akımı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" name="Dikdörtgen 81"/>
          <p:cNvSpPr/>
          <p:nvPr/>
        </p:nvSpPr>
        <p:spPr>
          <a:xfrm>
            <a:off x="403205" y="3400173"/>
            <a:ext cx="523131" cy="40011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4" name="Dikdörtgen 83"/>
          <p:cNvSpPr/>
          <p:nvPr/>
        </p:nvSpPr>
        <p:spPr>
          <a:xfrm>
            <a:off x="899617" y="3828894"/>
            <a:ext cx="2342038" cy="40011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Termal Radyasyon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6" name="Dikdörtgen 85"/>
          <p:cNvSpPr/>
          <p:nvPr/>
        </p:nvSpPr>
        <p:spPr>
          <a:xfrm>
            <a:off x="403205" y="3828798"/>
            <a:ext cx="523131" cy="40011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8" name="Dikdörtgen 87"/>
          <p:cNvSpPr/>
          <p:nvPr/>
        </p:nvSpPr>
        <p:spPr>
          <a:xfrm>
            <a:off x="356691" y="4267044"/>
            <a:ext cx="2880000" cy="40011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Basınç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Dikdörtgen 89"/>
          <p:cNvSpPr/>
          <p:nvPr/>
        </p:nvSpPr>
        <p:spPr>
          <a:xfrm>
            <a:off x="18454" y="4266948"/>
            <a:ext cx="364957" cy="40011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5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3" name="Dikdörtgen 92"/>
          <p:cNvSpPr/>
          <p:nvPr/>
        </p:nvSpPr>
        <p:spPr>
          <a:xfrm>
            <a:off x="899617" y="4695669"/>
            <a:ext cx="2342038" cy="40011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Düşük Basınç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5" name="Dikdörtgen 94"/>
          <p:cNvSpPr/>
          <p:nvPr/>
        </p:nvSpPr>
        <p:spPr>
          <a:xfrm>
            <a:off x="403205" y="4695573"/>
            <a:ext cx="523131" cy="40011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7" name="Dikdörtgen 96"/>
          <p:cNvSpPr/>
          <p:nvPr/>
        </p:nvSpPr>
        <p:spPr>
          <a:xfrm>
            <a:off x="899617" y="5124294"/>
            <a:ext cx="2342038" cy="40011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Yüksek Basınç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9" name="Dikdörtgen 98"/>
          <p:cNvSpPr/>
          <p:nvPr/>
        </p:nvSpPr>
        <p:spPr>
          <a:xfrm>
            <a:off x="403205" y="5124198"/>
            <a:ext cx="523131" cy="40011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1" name="Dikdörtgen 100"/>
          <p:cNvSpPr/>
          <p:nvPr/>
        </p:nvSpPr>
        <p:spPr>
          <a:xfrm>
            <a:off x="356692" y="5562444"/>
            <a:ext cx="2880000" cy="40011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Radyasyon - Işıma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" name="Dikdörtgen 102"/>
          <p:cNvSpPr/>
          <p:nvPr/>
        </p:nvSpPr>
        <p:spPr>
          <a:xfrm>
            <a:off x="18454" y="5562348"/>
            <a:ext cx="364957" cy="40011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5" name="Dikdörtgen 104"/>
          <p:cNvSpPr/>
          <p:nvPr/>
        </p:nvSpPr>
        <p:spPr>
          <a:xfrm>
            <a:off x="899617" y="5991069"/>
            <a:ext cx="2342038" cy="40011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İyonize Işınlar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7" name="Dikdörtgen 106"/>
          <p:cNvSpPr/>
          <p:nvPr/>
        </p:nvSpPr>
        <p:spPr>
          <a:xfrm>
            <a:off x="403205" y="5990973"/>
            <a:ext cx="523131" cy="40011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" name="Dikdörtgen 108"/>
          <p:cNvSpPr/>
          <p:nvPr/>
        </p:nvSpPr>
        <p:spPr>
          <a:xfrm>
            <a:off x="899617" y="6419694"/>
            <a:ext cx="2342038" cy="40011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Non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-iyonize Işınlar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1" name="Dikdörtgen 110"/>
          <p:cNvSpPr/>
          <p:nvPr/>
        </p:nvSpPr>
        <p:spPr>
          <a:xfrm>
            <a:off x="403205" y="6419598"/>
            <a:ext cx="523131" cy="40011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" name="Dikdörtgen 111"/>
          <p:cNvSpPr/>
          <p:nvPr/>
        </p:nvSpPr>
        <p:spPr>
          <a:xfrm>
            <a:off x="3217476" y="2575567"/>
            <a:ext cx="2232000" cy="338554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Kuru/Cıvalı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Termometre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" name="Dikdörtgen 112"/>
          <p:cNvSpPr/>
          <p:nvPr/>
        </p:nvSpPr>
        <p:spPr>
          <a:xfrm>
            <a:off x="5411889" y="2575471"/>
            <a:ext cx="2268000" cy="338554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Santigrat-C/</a:t>
            </a:r>
            <a:r>
              <a:rPr lang="tr-TR" sz="16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Fahrenheit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-F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4" name="Dikdörtgen 113"/>
          <p:cNvSpPr/>
          <p:nvPr/>
        </p:nvSpPr>
        <p:spPr>
          <a:xfrm>
            <a:off x="3217476" y="3004192"/>
            <a:ext cx="2232000" cy="338554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Higrometre/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Psikrometre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5" name="Dikdörtgen 114"/>
          <p:cNvSpPr/>
          <p:nvPr/>
        </p:nvSpPr>
        <p:spPr>
          <a:xfrm>
            <a:off x="5411889" y="3004096"/>
            <a:ext cx="2268000" cy="338554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% (Havadaki Nemin)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6" name="Dikdörtgen 115"/>
          <p:cNvSpPr/>
          <p:nvPr/>
        </p:nvSpPr>
        <p:spPr>
          <a:xfrm>
            <a:off x="3217476" y="3432817"/>
            <a:ext cx="2232000" cy="338554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Anemometre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7" name="Dikdörtgen 116"/>
          <p:cNvSpPr/>
          <p:nvPr/>
        </p:nvSpPr>
        <p:spPr>
          <a:xfrm>
            <a:off x="5411889" y="3432721"/>
            <a:ext cx="2268000" cy="338554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m/sn²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8" name="Dikdörtgen 117"/>
          <p:cNvSpPr/>
          <p:nvPr/>
        </p:nvSpPr>
        <p:spPr>
          <a:xfrm>
            <a:off x="3217476" y="3861442"/>
            <a:ext cx="2232000" cy="338554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16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Glob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-Termometre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9" name="Dikdörtgen 118"/>
          <p:cNvSpPr/>
          <p:nvPr/>
        </p:nvSpPr>
        <p:spPr>
          <a:xfrm>
            <a:off x="5411889" y="3861346"/>
            <a:ext cx="2268000" cy="338554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Santigrat-C</a:t>
            </a:r>
          </a:p>
        </p:txBody>
      </p:sp>
      <p:sp>
        <p:nvSpPr>
          <p:cNvPr id="122" name="Dikdörtgen 121"/>
          <p:cNvSpPr/>
          <p:nvPr/>
        </p:nvSpPr>
        <p:spPr>
          <a:xfrm>
            <a:off x="3217476" y="4728217"/>
            <a:ext cx="2232000" cy="338554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Barometre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" name="Dikdörtgen 122"/>
          <p:cNvSpPr/>
          <p:nvPr/>
        </p:nvSpPr>
        <p:spPr>
          <a:xfrm>
            <a:off x="5411889" y="4728121"/>
            <a:ext cx="2268000" cy="338554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Paskal/Bar/Newton/cm²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4" name="Dikdörtgen 123"/>
          <p:cNvSpPr/>
          <p:nvPr/>
        </p:nvSpPr>
        <p:spPr>
          <a:xfrm>
            <a:off x="3217476" y="5156842"/>
            <a:ext cx="2232000" cy="338554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Barometre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5" name="Dikdörtgen 124"/>
          <p:cNvSpPr/>
          <p:nvPr/>
        </p:nvSpPr>
        <p:spPr>
          <a:xfrm>
            <a:off x="5411889" y="5156746"/>
            <a:ext cx="2268000" cy="338554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Paskal/Bar/Newton/cm²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8" name="Dikdörtgen 127"/>
          <p:cNvSpPr/>
          <p:nvPr/>
        </p:nvSpPr>
        <p:spPr>
          <a:xfrm>
            <a:off x="3217476" y="6023617"/>
            <a:ext cx="2232000" cy="338554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Dozimetre/Spektrometre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9" name="Dikdörtgen 128"/>
          <p:cNvSpPr/>
          <p:nvPr/>
        </p:nvSpPr>
        <p:spPr>
          <a:xfrm>
            <a:off x="5411889" y="6023521"/>
            <a:ext cx="2268000" cy="338554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16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Rem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/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Sievert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Sv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0" name="Dikdörtgen 129"/>
          <p:cNvSpPr/>
          <p:nvPr/>
        </p:nvSpPr>
        <p:spPr>
          <a:xfrm>
            <a:off x="3217476" y="6452242"/>
            <a:ext cx="2232000" cy="338554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Dozimetre/Spektrometre</a:t>
            </a:r>
          </a:p>
        </p:txBody>
      </p:sp>
      <p:sp>
        <p:nvSpPr>
          <p:cNvPr id="131" name="Dikdörtgen 130"/>
          <p:cNvSpPr/>
          <p:nvPr/>
        </p:nvSpPr>
        <p:spPr>
          <a:xfrm>
            <a:off x="5411889" y="6452146"/>
            <a:ext cx="2268000" cy="338554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Rem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/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Sievert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Sv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55" name="Dikdörtgen 54"/>
          <p:cNvSpPr/>
          <p:nvPr/>
        </p:nvSpPr>
        <p:spPr>
          <a:xfrm>
            <a:off x="7624673" y="844917"/>
            <a:ext cx="1476000" cy="307777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YS : 6 Ay</a:t>
            </a:r>
            <a:endParaRPr lang="tr-TR" sz="1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Dikdörtgen 55"/>
          <p:cNvSpPr/>
          <p:nvPr/>
        </p:nvSpPr>
        <p:spPr>
          <a:xfrm>
            <a:off x="7624673" y="1283067"/>
            <a:ext cx="1476000" cy="307777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YS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 Yıl</a:t>
            </a:r>
            <a:endParaRPr lang="tr-TR" sz="1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Dikdörtgen 61"/>
          <p:cNvSpPr/>
          <p:nvPr/>
        </p:nvSpPr>
        <p:spPr>
          <a:xfrm>
            <a:off x="7624673" y="4740642"/>
            <a:ext cx="1476000" cy="307777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YS :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 Gün / 10 Yıl</a:t>
            </a:r>
            <a:endParaRPr lang="tr-TR" sz="1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Dikdörtgen 62"/>
          <p:cNvSpPr/>
          <p:nvPr/>
        </p:nvSpPr>
        <p:spPr>
          <a:xfrm>
            <a:off x="7624673" y="5169267"/>
            <a:ext cx="1476000" cy="307777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YS : 3 Gün / 10 Yıl</a:t>
            </a:r>
          </a:p>
        </p:txBody>
      </p:sp>
    </p:spTree>
    <p:extLst>
      <p:ext uri="{BB962C8B-B14F-4D97-AF65-F5344CB8AC3E}">
        <p14:creationId xmlns:p14="http://schemas.microsoft.com/office/powerpoint/2010/main" val="39051575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7"/>
          <p:cNvSpPr>
            <a:spLocks noChangeArrowheads="1"/>
          </p:cNvSpPr>
          <p:nvPr/>
        </p:nvSpPr>
        <p:spPr bwMode="gray">
          <a:xfrm>
            <a:off x="333375" y="1038225"/>
            <a:ext cx="2711450" cy="7064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342900" indent="-342900" algn="ctr" defTabSz="801688" eaLnBrk="0" hangingPunct="0">
              <a:defRPr/>
            </a:pPr>
            <a:r>
              <a:rPr lang="tr-TR" sz="2000" b="1" dirty="0" smtClean="0">
                <a:solidFill>
                  <a:srgbClr val="FFFFFF"/>
                </a:solidFill>
                <a:latin typeface="Calibri" panose="020F0502020204030204" pitchFamily="34" charset="0"/>
                <a:ea typeface="Cambria Math" pitchFamily="18" charset="0"/>
                <a:cs typeface="Arial" pitchFamily="34" charset="0"/>
              </a:rPr>
              <a:t>FİZYOLOJİK  </a:t>
            </a:r>
          </a:p>
          <a:p>
            <a:pPr marL="342900" indent="-342900" algn="ctr" defTabSz="801688" eaLnBrk="0" hangingPunct="0">
              <a:defRPr/>
            </a:pPr>
            <a:r>
              <a:rPr lang="tr-TR" sz="2000" b="1" dirty="0" smtClean="0">
                <a:solidFill>
                  <a:srgbClr val="FFFFFF"/>
                </a:solidFill>
                <a:latin typeface="Calibri" panose="020F0502020204030204" pitchFamily="34" charset="0"/>
                <a:ea typeface="Cambria Math" pitchFamily="18" charset="0"/>
                <a:cs typeface="Arial" pitchFamily="34" charset="0"/>
              </a:rPr>
              <a:t>ETKİLERİ</a:t>
            </a:r>
            <a:endParaRPr lang="tr-TR" sz="2000" b="1" dirty="0">
              <a:solidFill>
                <a:srgbClr val="FFFFFF"/>
              </a:solidFill>
              <a:latin typeface="Calibri" panose="020F0502020204030204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gray">
          <a:xfrm>
            <a:off x="3225800" y="1038225"/>
            <a:ext cx="2711450" cy="706438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000" b="1" dirty="0" smtClean="0">
                <a:solidFill>
                  <a:srgbClr val="FFFFFF"/>
                </a:solidFill>
                <a:latin typeface="Calibri" panose="020F0502020204030204" pitchFamily="34" charset="0"/>
                <a:ea typeface="Cambria Math" pitchFamily="18" charset="0"/>
                <a:cs typeface="Arial" pitchFamily="34" charset="0"/>
              </a:rPr>
              <a:t>PSİKOLOJİK  </a:t>
            </a:r>
          </a:p>
          <a:p>
            <a:pPr algn="ctr" defTabSz="801688" eaLnBrk="0" hangingPunct="0">
              <a:defRPr/>
            </a:pPr>
            <a:r>
              <a:rPr lang="tr-TR" sz="2000" b="1" dirty="0" smtClean="0">
                <a:solidFill>
                  <a:srgbClr val="FFFFFF"/>
                </a:solidFill>
                <a:latin typeface="Calibri" panose="020F0502020204030204" pitchFamily="34" charset="0"/>
                <a:ea typeface="Cambria Math" pitchFamily="18" charset="0"/>
                <a:cs typeface="Arial" pitchFamily="34" charset="0"/>
              </a:rPr>
              <a:t>ETKİLERİ</a:t>
            </a:r>
            <a:endParaRPr lang="tr-TR" sz="2000" b="1" dirty="0">
              <a:solidFill>
                <a:srgbClr val="FFFFFF"/>
              </a:solidFill>
              <a:latin typeface="Calibri" panose="020F0502020204030204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gray">
          <a:xfrm>
            <a:off x="6118225" y="1038225"/>
            <a:ext cx="2711450" cy="70643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60784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000" b="1" dirty="0" smtClean="0">
                <a:solidFill>
                  <a:srgbClr val="FFFFFF"/>
                </a:solidFill>
                <a:latin typeface="Calibri" panose="020F0502020204030204" pitchFamily="34" charset="0"/>
                <a:ea typeface="Cambria Math" pitchFamily="18" charset="0"/>
                <a:cs typeface="Arial" pitchFamily="34" charset="0"/>
              </a:rPr>
              <a:t>PERFORMANS </a:t>
            </a:r>
          </a:p>
          <a:p>
            <a:pPr algn="ctr" defTabSz="801688" eaLnBrk="0" hangingPunct="0">
              <a:defRPr/>
            </a:pPr>
            <a:r>
              <a:rPr lang="tr-TR" sz="2000" b="1" dirty="0" smtClean="0">
                <a:solidFill>
                  <a:srgbClr val="FFFFFF"/>
                </a:solidFill>
                <a:latin typeface="Calibri" panose="020F0502020204030204" pitchFamily="34" charset="0"/>
                <a:ea typeface="Cambria Math" pitchFamily="18" charset="0"/>
                <a:cs typeface="Arial" pitchFamily="34" charset="0"/>
              </a:rPr>
              <a:t>ETKİLERİ</a:t>
            </a:r>
            <a:endParaRPr lang="tr-TR" sz="2000" b="1" dirty="0">
              <a:solidFill>
                <a:srgbClr val="FFFFFF"/>
              </a:solidFill>
              <a:latin typeface="Calibri" panose="020F0502020204030204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gray">
          <a:xfrm>
            <a:off x="333375" y="1744663"/>
            <a:ext cx="2711450" cy="33131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marL="252000" indent="-180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Kan </a:t>
            </a:r>
            <a:r>
              <a:rPr lang="tr-TR" sz="1600" i="1" dirty="0">
                <a:latin typeface="Calibri" pitchFamily="34" charset="0"/>
                <a:cs typeface="Calibri" pitchFamily="34" charset="0"/>
              </a:rPr>
              <a:t>basıncının </a:t>
            </a: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artması</a:t>
            </a:r>
          </a:p>
          <a:p>
            <a:pPr marL="252000" indent="-180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Kalp atışlarında değişim</a:t>
            </a:r>
          </a:p>
          <a:p>
            <a:pPr marL="252000" indent="-180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Dolaşım bozuklukları</a:t>
            </a:r>
          </a:p>
          <a:p>
            <a:pPr marL="252000" indent="-180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Solunumda hızlanma</a:t>
            </a:r>
          </a:p>
          <a:p>
            <a:pPr marL="252000" indent="-180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Terlemede artış</a:t>
            </a:r>
          </a:p>
          <a:p>
            <a:pPr marL="252000" indent="-180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Mide bulantısı</a:t>
            </a:r>
          </a:p>
          <a:p>
            <a:pPr marL="252000" indent="-180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Göz bebeklerinde büyüme</a:t>
            </a:r>
          </a:p>
          <a:p>
            <a:pPr marL="252000" indent="-180000" eaLnBrk="1" hangingPunct="1">
              <a:buFont typeface="+mj-lt"/>
              <a:buAutoNum type="arabicPeriod"/>
            </a:pPr>
            <a:r>
              <a:rPr lang="tr-TR" sz="1600" i="1" dirty="0" err="1">
                <a:latin typeface="Calibri" pitchFamily="34" charset="0"/>
                <a:cs typeface="Calibri" pitchFamily="34" charset="0"/>
              </a:rPr>
              <a:t>Hormonal</a:t>
            </a:r>
            <a:r>
              <a:rPr lang="tr-TR" sz="1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bozulma</a:t>
            </a:r>
          </a:p>
          <a:p>
            <a:pPr marL="252000" indent="-180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Acı hissinde artış</a:t>
            </a:r>
          </a:p>
          <a:p>
            <a:pPr marL="252000" indent="-180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Baş ağrısı</a:t>
            </a:r>
          </a:p>
          <a:p>
            <a:pPr marL="252000" indent="-180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İktidarsızlık</a:t>
            </a:r>
          </a:p>
          <a:p>
            <a:pPr algn="ctr"/>
            <a:endParaRPr lang="tr-TR" sz="1600" i="1" dirty="0" smtClean="0">
              <a:latin typeface="Calibri" pitchFamily="34" charset="0"/>
              <a:cs typeface="Calibri" pitchFamily="34" charset="0"/>
            </a:endParaRPr>
          </a:p>
          <a:p>
            <a:pPr marL="0" indent="0" algn="ctr" eaLnBrk="1" hangingPunct="1">
              <a:buNone/>
            </a:pPr>
            <a:endParaRPr lang="tr-TR" sz="16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 algn="ctr" eaLnBrk="1" hangingPunct="1">
              <a:buNone/>
            </a:pPr>
            <a:endParaRPr lang="en-GB" sz="16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3225800" y="1744663"/>
            <a:ext cx="2711450" cy="33131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marL="216000" indent="-216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Davranış bozuklukları</a:t>
            </a:r>
          </a:p>
          <a:p>
            <a:pPr marL="216000" indent="-216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Uyku bozuklukları</a:t>
            </a:r>
          </a:p>
          <a:p>
            <a:pPr marL="216000" indent="-216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Aşırı sinirlilik ve tepkiler</a:t>
            </a:r>
          </a:p>
          <a:p>
            <a:pPr marL="216000" indent="-216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Konuşurken bağırmalar</a:t>
            </a:r>
          </a:p>
          <a:p>
            <a:pPr marL="216000" indent="-216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Hoşnutsuzluk</a:t>
            </a:r>
          </a:p>
          <a:p>
            <a:pPr marL="216000" indent="-216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Tedirginlik</a:t>
            </a:r>
          </a:p>
          <a:p>
            <a:pPr marL="216000" indent="-216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Stres</a:t>
            </a:r>
            <a:endParaRPr lang="tr-TR" sz="16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6118225" y="1744663"/>
            <a:ext cx="2711450" cy="33131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marL="216000" indent="-216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İş veriminin düşmesi,</a:t>
            </a:r>
          </a:p>
          <a:p>
            <a:pPr marL="216000" indent="-216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İş kalitesinin düşmesi,</a:t>
            </a:r>
          </a:p>
          <a:p>
            <a:pPr marL="216000" indent="-216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Konsantrasyon </a:t>
            </a:r>
            <a:r>
              <a:rPr lang="tr-TR" sz="1600" i="1" dirty="0">
                <a:latin typeface="Calibri" pitchFamily="34" charset="0"/>
                <a:cs typeface="Calibri" pitchFamily="34" charset="0"/>
              </a:rPr>
              <a:t>bozukluğu</a:t>
            </a: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pPr marL="216000" indent="-216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Hareketlerin yavaşlaması,</a:t>
            </a:r>
          </a:p>
          <a:p>
            <a:pPr marL="216000" indent="-216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Dinlenmenin bozulması,</a:t>
            </a:r>
          </a:p>
          <a:p>
            <a:pPr marL="216000" indent="-216000" eaLnBrk="1" hangingPunct="1">
              <a:buFont typeface="+mj-lt"/>
              <a:buAutoNum type="arabicPeriod"/>
            </a:pPr>
            <a:endParaRPr lang="tr-TR" sz="1600" i="1" dirty="0">
              <a:latin typeface="Calibri" pitchFamily="34" charset="0"/>
              <a:cs typeface="Calibri" pitchFamily="34" charset="0"/>
            </a:endParaRPr>
          </a:p>
          <a:p>
            <a:pPr algn="ctr" eaLnBrk="1" hangingPunct="1"/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 «Bir </a:t>
            </a:r>
            <a:r>
              <a:rPr lang="tr-TR" sz="1600" i="1" dirty="0">
                <a:latin typeface="Calibri" pitchFamily="34" charset="0"/>
                <a:cs typeface="Calibri" pitchFamily="34" charset="0"/>
              </a:rPr>
              <a:t>araştırmaya göre; bir mekanik konstrüksiyon atölyesinde gürültünün </a:t>
            </a:r>
            <a:r>
              <a:rPr lang="tr-TR" sz="1600" b="1" i="1" dirty="0" smtClean="0">
                <a:latin typeface="Calibri" pitchFamily="34" charset="0"/>
                <a:cs typeface="Calibri" pitchFamily="34" charset="0"/>
              </a:rPr>
              <a:t>25dB </a:t>
            </a: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düşürülmesi </a:t>
            </a:r>
            <a:r>
              <a:rPr lang="tr-TR" sz="1600" i="1" dirty="0">
                <a:latin typeface="Calibri" pitchFamily="34" charset="0"/>
                <a:cs typeface="Calibri" pitchFamily="34" charset="0"/>
              </a:rPr>
              <a:t>sonucu hatalı parça sayısı oranında </a:t>
            </a:r>
            <a:r>
              <a:rPr lang="tr-TR" sz="1600" b="1" i="1" dirty="0">
                <a:latin typeface="Calibri" pitchFamily="34" charset="0"/>
                <a:cs typeface="Calibri" pitchFamily="34" charset="0"/>
              </a:rPr>
              <a:t>%</a:t>
            </a:r>
            <a:r>
              <a:rPr lang="tr-TR" sz="1600" b="1" i="1" dirty="0" smtClean="0">
                <a:latin typeface="Calibri" pitchFamily="34" charset="0"/>
                <a:cs typeface="Calibri" pitchFamily="34" charset="0"/>
              </a:rPr>
              <a:t>52’lik azalma</a:t>
            </a: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i="1" dirty="0">
                <a:latin typeface="Calibri" pitchFamily="34" charset="0"/>
                <a:cs typeface="Calibri" pitchFamily="34" charset="0"/>
              </a:rPr>
              <a:t>saptanmıştır</a:t>
            </a: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.»</a:t>
            </a:r>
          </a:p>
        </p:txBody>
      </p:sp>
      <p:sp>
        <p:nvSpPr>
          <p:cNvPr id="1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GÜRÜLTÜNÜN İNSAN ÜZERİNE ETKİLERİ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Akış Çizelgesi: Belge 28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2</a:t>
            </a:r>
            <a:endParaRPr lang="tr-TR" sz="2000" b="1" dirty="0">
              <a:latin typeface="Calibri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gray">
          <a:xfrm>
            <a:off x="4608378" y="5268915"/>
            <a:ext cx="2664000" cy="65563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marL="72000" algn="ctr" eaLnBrk="1" hangingPunct="1"/>
            <a:r>
              <a:rPr lang="tr-TR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itchFamily="34" charset="0"/>
              </a:rPr>
              <a:t>İŞİTME KAYBI</a:t>
            </a:r>
            <a:endParaRPr lang="tr-TR" sz="28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gray">
          <a:xfrm>
            <a:off x="1943100" y="5268915"/>
            <a:ext cx="2665280" cy="65563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marL="342900" indent="-342900" algn="ctr" defTabSz="801688" eaLnBrk="0" hangingPunct="0">
              <a:defRPr/>
            </a:pPr>
            <a:r>
              <a:rPr lang="tr-TR" sz="2800" b="1" dirty="0">
                <a:latin typeface="Calibri" panose="020F0502020204030204" pitchFamily="34" charset="0"/>
                <a:ea typeface="Cambria Math" pitchFamily="18" charset="0"/>
                <a:cs typeface="Arial" pitchFamily="34" charset="0"/>
              </a:rPr>
              <a:t>FİZİKSEL </a:t>
            </a:r>
            <a:r>
              <a:rPr lang="tr-TR" sz="2800" b="1" dirty="0" smtClean="0">
                <a:latin typeface="Calibri" panose="020F0502020204030204" pitchFamily="34" charset="0"/>
                <a:ea typeface="Cambria Math" pitchFamily="18" charset="0"/>
                <a:cs typeface="Arial" pitchFamily="34" charset="0"/>
              </a:rPr>
              <a:t>ETKİSİ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686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8575" y="962485"/>
            <a:ext cx="9049750" cy="57104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İŞİTME SİSTEMİ (AUDIOTORY SYSTEM)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İŞİTME ORGANI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363" name="Picture 3" descr="C:\Users\Ahmet Yiğitap\Desktop\Resim1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9" y="1638548"/>
            <a:ext cx="4615200" cy="4400302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gray">
          <a:xfrm>
            <a:off x="4702359" y="1600200"/>
            <a:ext cx="4375966" cy="2192034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 marL="909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 Yolu</a:t>
            </a:r>
          </a:p>
          <a:p>
            <a:pPr marL="909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Dış-Orta-İç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Kulak Yolu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-Beyin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4702359" y="3829161"/>
            <a:ext cx="4375966" cy="2192034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Kemik Yolu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Kafa Tası Kemikleri-İç Kulak Yolu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Beyin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629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KOKLEA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2" descr="D:\DOKTOR\1-ISTANBULUZMAN\1-EĞİTİM KURUMU\1. İstanbuluzman\Fiziksel Risk Etmenleri\Yardımcı\Resimler\KKB-Resim\Cochlea (2)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" y="1096963"/>
            <a:ext cx="4502037" cy="2397087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C:\Users\Ahmet Yiğitap\Desktop\2.png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36" y="1096963"/>
            <a:ext cx="4502037" cy="2397087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hmet Yiğitap\Desktop\2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37" y="3533774"/>
            <a:ext cx="4502037" cy="3193975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 descr="C:\Users\Ahmet Yiğitap\Desktop\Resim1.jpg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3" y="3530525"/>
            <a:ext cx="4502037" cy="3197224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>
            <a:spLocks noChangeAspect="1"/>
          </p:cNvSpPr>
          <p:nvPr/>
        </p:nvSpPr>
        <p:spPr>
          <a:xfrm>
            <a:off x="570501" y="5867400"/>
            <a:ext cx="576000" cy="591827"/>
          </a:xfrm>
          <a:prstGeom prst="ellipse">
            <a:avLst/>
          </a:prstGeom>
          <a:solidFill>
            <a:schemeClr val="bg2">
              <a:lumMod val="60000"/>
              <a:lumOff val="40000"/>
              <a:alpha val="43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3054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6791325" y="1533323"/>
            <a:ext cx="2286000" cy="1764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72000" tIns="288000" rIns="36000" bIns="3600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Artıkça </a:t>
            </a: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Zararda </a:t>
            </a: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Artar</a:t>
            </a:r>
            <a:endParaRPr lang="tr-TR" sz="24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gray">
          <a:xfrm>
            <a:off x="19050" y="1533323"/>
            <a:ext cx="6696075" cy="1764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 marL="36000" indent="-28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Gürültüyü Meydana Getiren Sesin </a:t>
            </a:r>
            <a:r>
              <a:rPr lang="tr-TR" sz="2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Şiddeti</a:t>
            </a:r>
          </a:p>
          <a:p>
            <a:pPr marL="36000" indent="-28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Gürültüyü </a:t>
            </a:r>
            <a:r>
              <a:rPr lang="tr-TR" sz="2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Meydana </a:t>
            </a:r>
            <a:r>
              <a:rPr lang="tr-TR" sz="2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Getiren </a:t>
            </a:r>
            <a:r>
              <a:rPr lang="tr-TR" sz="2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Sesin </a:t>
            </a: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Frekansı </a:t>
            </a:r>
            <a:endParaRPr lang="tr-TR" sz="24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indent="-28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Gürültüden </a:t>
            </a:r>
            <a:r>
              <a:rPr lang="tr-TR" sz="2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Etkilenme </a:t>
            </a:r>
            <a:r>
              <a:rPr lang="tr-TR" sz="2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2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Maruziyet) </a:t>
            </a: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Süresi</a:t>
            </a:r>
          </a:p>
          <a:p>
            <a:pPr marL="1692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gray">
          <a:xfrm>
            <a:off x="6791325" y="1172962"/>
            <a:ext cx="2295078" cy="360363"/>
          </a:xfrm>
          <a:prstGeom prst="rect">
            <a:avLst/>
          </a:prstGeom>
          <a:solidFill>
            <a:schemeClr val="hlink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SONUÇ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gray">
          <a:xfrm>
            <a:off x="19051" y="1172962"/>
            <a:ext cx="6696074" cy="360363"/>
          </a:xfrm>
          <a:prstGeom prst="rect">
            <a:avLst/>
          </a:prstGeom>
          <a:solidFill>
            <a:schemeClr val="hlink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GÜRÜLTÜ KAYNAĞINA AİT FAKTÖRLER</a:t>
            </a: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gray">
          <a:xfrm>
            <a:off x="6791325" y="1165024"/>
            <a:ext cx="2286000" cy="360363"/>
          </a:xfrm>
          <a:prstGeom prst="rect">
            <a:avLst/>
          </a:prstGeom>
          <a:solidFill>
            <a:schemeClr val="accent2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SONUÇ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gray">
          <a:xfrm>
            <a:off x="19050" y="1163437"/>
            <a:ext cx="6696075" cy="360363"/>
          </a:xfrm>
          <a:prstGeom prst="rect">
            <a:avLst/>
          </a:prstGeom>
          <a:solidFill>
            <a:schemeClr val="tx2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GÜRÜLTÜ KAYNAĞINA AİT FAKTÖRLER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3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İŞİTME KAYBINI ETKİLEYEN FAKTÖRLER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gray">
          <a:xfrm>
            <a:off x="6790878" y="3790747"/>
            <a:ext cx="2286000" cy="1764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72000" tIns="288000" rIns="36000" bIns="3600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&gt;40 Yaş</a:t>
            </a:r>
            <a:endParaRPr lang="tr-TR" sz="24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Belirsiz</a:t>
            </a:r>
            <a:endParaRPr lang="tr-TR" sz="24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Belirsiz</a:t>
            </a:r>
            <a:endParaRPr lang="tr-TR" sz="24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gray">
          <a:xfrm>
            <a:off x="19051" y="3790748"/>
            <a:ext cx="6696075" cy="1764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 marL="36000" indent="-28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Gürültüye Maruz Kalan Kişinin </a:t>
            </a: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Yaşı</a:t>
            </a:r>
          </a:p>
          <a:p>
            <a:pPr marL="36000" indent="-28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Gürültüye </a:t>
            </a:r>
            <a:r>
              <a:rPr lang="tr-TR" sz="2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 Kalan Kişinin Kişisel </a:t>
            </a: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Duyarlığı*</a:t>
            </a:r>
          </a:p>
          <a:p>
            <a:pPr marL="36000" indent="-28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Gürültüye </a:t>
            </a:r>
            <a:r>
              <a:rPr lang="tr-TR" sz="2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 Kalan Kişinin </a:t>
            </a:r>
            <a:r>
              <a:rPr lang="tr-TR" sz="2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Cinsiyeti </a:t>
            </a: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*</a:t>
            </a:r>
          </a:p>
          <a:p>
            <a:pPr marL="1692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gray">
          <a:xfrm>
            <a:off x="6790878" y="3430386"/>
            <a:ext cx="2295078" cy="360363"/>
          </a:xfrm>
          <a:prstGeom prst="rect">
            <a:avLst/>
          </a:prstGeom>
          <a:solidFill>
            <a:schemeClr val="hlink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SONUÇ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gray">
          <a:xfrm>
            <a:off x="19051" y="3430387"/>
            <a:ext cx="6696073" cy="360363"/>
          </a:xfrm>
          <a:prstGeom prst="rect">
            <a:avLst/>
          </a:prstGeom>
          <a:solidFill>
            <a:schemeClr val="hlink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GÜRÜLTÜYE MARUZ KALAN KİŞİYE AİT FAKTÖRLER</a:t>
            </a: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gray">
          <a:xfrm>
            <a:off x="6790878" y="3439911"/>
            <a:ext cx="2286000" cy="360363"/>
          </a:xfrm>
          <a:prstGeom prst="rect">
            <a:avLst/>
          </a:prstGeom>
          <a:solidFill>
            <a:schemeClr val="accent2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SONUÇ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gray">
          <a:xfrm>
            <a:off x="19052" y="3420862"/>
            <a:ext cx="6696072" cy="360363"/>
          </a:xfrm>
          <a:prstGeom prst="rect">
            <a:avLst/>
          </a:prstGeom>
          <a:solidFill>
            <a:schemeClr val="tx2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GÜRÜLTÜYE MARUZ KALAN KİŞİYE AİT FAKTÖRLER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Akış Çizelgesi: Belge 19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2</a:t>
            </a:r>
            <a:endParaRPr lang="tr-TR" sz="2000" b="1" dirty="0">
              <a:latin typeface="Calibri" pitchFamily="34" charset="0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32056" y="5629482"/>
            <a:ext cx="9016410" cy="400110"/>
          </a:xfrm>
          <a:prstGeom prst="rect">
            <a:avLst/>
          </a:prstGeom>
          <a:ln w="0">
            <a:solidFill>
              <a:srgbClr val="DDDDD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*Odyometrik ölçümlerde dikkate alınmazlar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!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Dikkate alınan ve alınmayan faktörler?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115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2587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GÜRÜLTÜDEN KORUNMA / YASAL TEKNİK K</a:t>
            </a:r>
          </a:p>
        </p:txBody>
      </p:sp>
      <p:sp>
        <p:nvSpPr>
          <p:cNvPr id="91" name="Rectangle 3"/>
          <p:cNvSpPr txBox="1">
            <a:spLocks noChangeArrowheads="1"/>
          </p:cNvSpPr>
          <p:nvPr/>
        </p:nvSpPr>
        <p:spPr bwMode="auto">
          <a:xfrm>
            <a:off x="8362949" y="6376921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Akış Çizelgesi: Belge 21"/>
          <p:cNvSpPr/>
          <p:nvPr/>
        </p:nvSpPr>
        <p:spPr>
          <a:xfrm>
            <a:off x="28742" y="652486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15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69727" y="2781416"/>
            <a:ext cx="424745" cy="64187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504696" y="2781416"/>
            <a:ext cx="3097354" cy="6418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 Yüksek Maruziyet </a:t>
            </a:r>
            <a:endParaRPr lang="tr-TR" sz="16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Sınır (Limit) </a:t>
            </a:r>
            <a:r>
              <a:rPr lang="tr-TR" sz="16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Değeri </a:t>
            </a: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68130" y="2120492"/>
            <a:ext cx="424744" cy="64187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503097" y="2120492"/>
            <a:ext cx="3097354" cy="6418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 Yüksek Maruziyet </a:t>
            </a:r>
            <a:endParaRPr lang="tr-TR" sz="16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Eylem </a:t>
            </a:r>
            <a:r>
              <a:rPr lang="tr-TR" sz="16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Değeri</a:t>
            </a: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68130" y="1472676"/>
            <a:ext cx="424744" cy="64187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503097" y="1472676"/>
            <a:ext cx="3097354" cy="6418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 Düşük Maruziyet </a:t>
            </a:r>
            <a:endParaRPr lang="tr-TR" sz="16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Eylem </a:t>
            </a:r>
            <a:r>
              <a:rPr lang="tr-TR" sz="16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Değeri</a:t>
            </a: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58605" y="3453760"/>
            <a:ext cx="424744" cy="79439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493571" y="3453760"/>
            <a:ext cx="8554895" cy="7943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sınır değerleri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uygulanırken, çalışanların maruziyetinin tespitinde, çalışanın kullandığı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kişisel kulak koruyucu donanımların koruyucu etkisi de dikkate alınır.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eylem değerlerinde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kulak koruyucularının etkisi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dikkate alınmaz. </a:t>
            </a:r>
          </a:p>
        </p:txBody>
      </p:sp>
      <p:sp>
        <p:nvSpPr>
          <p:cNvPr id="49" name="Rectangle 55"/>
          <p:cNvSpPr>
            <a:spLocks noChangeArrowheads="1"/>
          </p:cNvSpPr>
          <p:nvPr/>
        </p:nvSpPr>
        <p:spPr bwMode="gray">
          <a:xfrm>
            <a:off x="3617772" y="877495"/>
            <a:ext cx="3097354" cy="576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 Süreleri</a:t>
            </a: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gray">
          <a:xfrm>
            <a:off x="3619371" y="2781416"/>
            <a:ext cx="3097354" cy="6418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LEX,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8h=87dB(A)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Ppeak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=200Pa</a:t>
            </a: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gray">
          <a:xfrm>
            <a:off x="3617772" y="2120492"/>
            <a:ext cx="3097354" cy="6418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LEX,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8h=85dB(A)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Ppeak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=140Pa</a:t>
            </a:r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gray">
          <a:xfrm>
            <a:off x="3617772" y="1472676"/>
            <a:ext cx="3097354" cy="6418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LEX,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8h=80dB(A)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Ppeak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=112Pa</a:t>
            </a: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gray">
          <a:xfrm>
            <a:off x="6734045" y="2781416"/>
            <a:ext cx="2340000" cy="6418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Ortam Gürültüsünü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Düşürme</a:t>
            </a:r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gray">
          <a:xfrm>
            <a:off x="6732446" y="2120492"/>
            <a:ext cx="2340000" cy="6418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KKD (Kulak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Koruyucu)</a:t>
            </a:r>
          </a:p>
          <a:p>
            <a:pPr algn="ctr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Kullandırma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-Denetleme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Kullanma</a:t>
            </a:r>
            <a:endParaRPr lang="tr-TR" sz="16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gray">
          <a:xfrm>
            <a:off x="6732446" y="1472676"/>
            <a:ext cx="2340000" cy="6418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KKD (Kulak Koruyucu) 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Bulundurma</a:t>
            </a:r>
          </a:p>
        </p:txBody>
      </p:sp>
      <p:sp>
        <p:nvSpPr>
          <p:cNvPr id="59" name="Rectangle 55"/>
          <p:cNvSpPr>
            <a:spLocks noChangeArrowheads="1"/>
          </p:cNvSpPr>
          <p:nvPr/>
        </p:nvSpPr>
        <p:spPr bwMode="gray">
          <a:xfrm>
            <a:off x="68130" y="877494"/>
            <a:ext cx="3531623" cy="576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 Maruziyet Değerleri</a:t>
            </a: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" name="Rectangle 55"/>
          <p:cNvSpPr>
            <a:spLocks noChangeArrowheads="1"/>
          </p:cNvSpPr>
          <p:nvPr/>
        </p:nvSpPr>
        <p:spPr bwMode="gray">
          <a:xfrm>
            <a:off x="58605" y="4282435"/>
            <a:ext cx="424744" cy="79439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5</a:t>
            </a: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Rectangle 5"/>
          <p:cNvSpPr>
            <a:spLocks noChangeArrowheads="1"/>
          </p:cNvSpPr>
          <p:nvPr/>
        </p:nvSpPr>
        <p:spPr bwMode="gray">
          <a:xfrm>
            <a:off x="493571" y="4282435"/>
            <a:ext cx="8554895" cy="7943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Günlük gürültü maruziyetinin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günden güne belirgin şekilde farklılık gösterdiğinin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kesin olarak tespit edilmesi durumunda, maruziyet sınır ve etkin değerlerinde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günlük maruziyet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değerleri yerine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haftalık maruziyet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değerleri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kullanılabilir.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Rectangle 55"/>
          <p:cNvSpPr>
            <a:spLocks noChangeArrowheads="1"/>
          </p:cNvSpPr>
          <p:nvPr/>
        </p:nvSpPr>
        <p:spPr bwMode="gray">
          <a:xfrm>
            <a:off x="58605" y="5117949"/>
            <a:ext cx="424744" cy="87797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</a:t>
            </a: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gray">
          <a:xfrm>
            <a:off x="493571" y="5117949"/>
            <a:ext cx="8554895" cy="8779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Gebe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çalışanın çalıştığı yerdeki gürültü seviyesinin, en düşük maruziyet etkin değeri olan 80 dB(A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)’</a:t>
            </a:r>
            <a:r>
              <a:rPr lang="tr-TR" sz="16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yı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geçmemesi sağlanır. Eğer gürültü seviyesi düşürülemiyorsa çalışanın yeri değiştirilir. Limitleri aşan gürültülü ortamda gebe çalışanların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KKD kullanarak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dahi çalıştırılmaları yasaktır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800" dirty="0" smtClean="0"/>
              <a:t>(Gebe </a:t>
            </a:r>
            <a:r>
              <a:rPr lang="tr-TR" sz="800" dirty="0"/>
              <a:t>Veya Emziren Kadınların Çalıştırılma Şartlarıyla Emzirme Odaları Ve Çocuk Bakım Yurtlarına Dair Yönetmelik (Resmi Gazete Tarihi: 16.08.2013 Resmi Gazete Sayısı: 28737) </a:t>
            </a: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8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4" name="Grup 63"/>
          <p:cNvGrpSpPr/>
          <p:nvPr/>
        </p:nvGrpSpPr>
        <p:grpSpPr>
          <a:xfrm>
            <a:off x="837178" y="6112557"/>
            <a:ext cx="7299151" cy="310397"/>
            <a:chOff x="142203" y="4840426"/>
            <a:chExt cx="7452516" cy="310397"/>
          </a:xfrm>
        </p:grpSpPr>
        <p:sp>
          <p:nvSpPr>
            <p:cNvPr id="65" name="Dikdörtgen 64"/>
            <p:cNvSpPr/>
            <p:nvPr/>
          </p:nvSpPr>
          <p:spPr>
            <a:xfrm>
              <a:off x="1531720" y="4840426"/>
              <a:ext cx="6062999" cy="307777"/>
            </a:xfrm>
            <a:prstGeom prst="rect">
              <a:avLst/>
            </a:prstGeom>
            <a:ln w="0">
              <a:solidFill>
                <a:srgbClr val="DDDDDD"/>
              </a:solidFill>
            </a:ln>
          </p:spPr>
          <p:txBody>
            <a:bodyPr wrap="square">
              <a:spAutoFit/>
            </a:bodyPr>
            <a:lstStyle/>
            <a:p>
              <a:r>
                <a:rPr lang="tr-TR" sz="14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Çalışanların kesinlikle </a:t>
              </a:r>
              <a:r>
                <a:rPr lang="tr-TR" sz="14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maruz </a:t>
              </a:r>
              <a:r>
                <a:rPr lang="tr-TR" sz="14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kalmaması </a:t>
              </a:r>
              <a:r>
                <a:rPr lang="tr-TR" sz="14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gereken </a:t>
              </a:r>
              <a:r>
                <a:rPr lang="tr-TR" sz="14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değeri</a:t>
              </a:r>
            </a:p>
          </p:txBody>
        </p:sp>
        <p:sp>
          <p:nvSpPr>
            <p:cNvPr id="66" name="Dikdörtgen 65"/>
            <p:cNvSpPr/>
            <p:nvPr/>
          </p:nvSpPr>
          <p:spPr>
            <a:xfrm>
              <a:off x="142203" y="4843046"/>
              <a:ext cx="1390597" cy="307777"/>
            </a:xfrm>
            <a:prstGeom prst="rect">
              <a:avLst/>
            </a:prstGeom>
            <a:ln w="0">
              <a:solidFill>
                <a:srgbClr val="DDDDDD"/>
              </a:solidFill>
            </a:ln>
          </p:spPr>
          <p:txBody>
            <a:bodyPr wrap="square">
              <a:spAutoFit/>
            </a:bodyPr>
            <a:lstStyle/>
            <a:p>
              <a:r>
                <a:rPr lang="tr-TR" sz="14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Sınır Değeri</a:t>
              </a:r>
              <a:endParaRPr lang="tr-TR" sz="1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7" name="Grup 66"/>
          <p:cNvGrpSpPr/>
          <p:nvPr/>
        </p:nvGrpSpPr>
        <p:grpSpPr>
          <a:xfrm>
            <a:off x="837177" y="6453586"/>
            <a:ext cx="7311027" cy="314682"/>
            <a:chOff x="142202" y="5226605"/>
            <a:chExt cx="7464641" cy="314682"/>
          </a:xfrm>
        </p:grpSpPr>
        <p:sp>
          <p:nvSpPr>
            <p:cNvPr id="68" name="Dikdörtgen 67"/>
            <p:cNvSpPr/>
            <p:nvPr/>
          </p:nvSpPr>
          <p:spPr>
            <a:xfrm>
              <a:off x="1543844" y="5233510"/>
              <a:ext cx="6062999" cy="307777"/>
            </a:xfrm>
            <a:prstGeom prst="rect">
              <a:avLst/>
            </a:prstGeom>
            <a:ln w="0">
              <a:solidFill>
                <a:srgbClr val="DDDDDD"/>
              </a:solidFill>
            </a:ln>
          </p:spPr>
          <p:txBody>
            <a:bodyPr wrap="square">
              <a:spAutoFit/>
            </a:bodyPr>
            <a:lstStyle/>
            <a:p>
              <a:r>
                <a:rPr lang="tr-TR" sz="14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Aşıldığı durumda, </a:t>
              </a:r>
              <a:r>
                <a:rPr lang="tr-TR" sz="14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risklerin </a:t>
              </a:r>
              <a:r>
                <a:rPr lang="tr-TR" sz="14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kontrol </a:t>
              </a:r>
              <a:r>
                <a:rPr lang="tr-TR" sz="14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altına </a:t>
              </a:r>
              <a:r>
                <a:rPr lang="tr-TR" sz="14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alınmasını gerektiren değer</a:t>
              </a:r>
            </a:p>
          </p:txBody>
        </p:sp>
        <p:sp>
          <p:nvSpPr>
            <p:cNvPr id="69" name="Dikdörtgen 68"/>
            <p:cNvSpPr/>
            <p:nvPr/>
          </p:nvSpPr>
          <p:spPr>
            <a:xfrm>
              <a:off x="142202" y="5226605"/>
              <a:ext cx="1390598" cy="307777"/>
            </a:xfrm>
            <a:prstGeom prst="rect">
              <a:avLst/>
            </a:prstGeom>
            <a:ln w="0">
              <a:solidFill>
                <a:srgbClr val="DDDDDD"/>
              </a:solidFill>
            </a:ln>
          </p:spPr>
          <p:txBody>
            <a:bodyPr wrap="square">
              <a:spAutoFit/>
            </a:bodyPr>
            <a:lstStyle/>
            <a:p>
              <a:r>
                <a:rPr lang="tr-TR" sz="14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Eylem Değeri</a:t>
              </a:r>
              <a:endParaRPr lang="tr-TR" sz="1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70" name="Rectangle 55"/>
          <p:cNvSpPr>
            <a:spLocks noChangeArrowheads="1"/>
          </p:cNvSpPr>
          <p:nvPr/>
        </p:nvSpPr>
        <p:spPr bwMode="gray">
          <a:xfrm>
            <a:off x="6732446" y="881333"/>
            <a:ext cx="2340000" cy="576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İşveren-Çalışan Sorumluluğu</a:t>
            </a:r>
          </a:p>
        </p:txBody>
      </p:sp>
    </p:spTree>
    <p:extLst>
      <p:ext uri="{BB962C8B-B14F-4D97-AF65-F5344CB8AC3E}">
        <p14:creationId xmlns:p14="http://schemas.microsoft.com/office/powerpoint/2010/main" val="1944207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1"/>
          <p:cNvSpPr txBox="1">
            <a:spLocks noChangeArrowheads="1"/>
          </p:cNvSpPr>
          <p:nvPr/>
        </p:nvSpPr>
        <p:spPr bwMode="gray">
          <a:xfrm>
            <a:off x="231797" y="344488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KORUNMA***</a:t>
            </a:r>
            <a:endParaRPr lang="tr-TR" sz="3200" b="1" noProof="1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31797" y="1031540"/>
            <a:ext cx="8626453" cy="807059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KORUNMADA ÖNCELİK  SIRALAMASI (HİYERARŞİSİ)</a:t>
            </a:r>
            <a:endParaRPr lang="tr-TR" altLang="zh-CN" sz="2400" b="1" dirty="0">
              <a:solidFill>
                <a:srgbClr val="0000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9" name="AutoShape 5"/>
          <p:cNvSpPr>
            <a:spLocks noChangeArrowheads="1"/>
          </p:cNvSpPr>
          <p:nvPr/>
        </p:nvSpPr>
        <p:spPr bwMode="auto">
          <a:xfrm>
            <a:off x="782368" y="2356445"/>
            <a:ext cx="2570432" cy="93407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Kaynakta Koruma</a:t>
            </a:r>
            <a:endParaRPr lang="tr-TR" altLang="zh-CN" sz="2000" i="1" dirty="0">
              <a:solidFill>
                <a:srgbClr val="0000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295275" y="2349827"/>
            <a:ext cx="533261" cy="93407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4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1</a:t>
            </a:r>
            <a:endParaRPr lang="zh-CN" altLang="zh-CN" sz="2400" b="1" i="1" dirty="0">
              <a:solidFill>
                <a:srgbClr val="0000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47" name="AutoShape 5"/>
          <p:cNvSpPr>
            <a:spLocks noChangeArrowheads="1"/>
          </p:cNvSpPr>
          <p:nvPr/>
        </p:nvSpPr>
        <p:spPr bwMode="auto">
          <a:xfrm>
            <a:off x="3755743" y="2349490"/>
            <a:ext cx="5093874" cy="44573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tr-TR" altLang="zh-CN" sz="16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Elimine Etme (Eliminasyon-Yok Etme-Ortadan Kaldırma, </a:t>
            </a:r>
          </a:p>
          <a:p>
            <a:r>
              <a:rPr lang="tr-TR" altLang="zh-CN" sz="16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Bertaraf Etme)</a:t>
            </a:r>
            <a:endParaRPr lang="tr-TR" altLang="zh-CN" sz="1600" i="1" dirty="0">
              <a:solidFill>
                <a:srgbClr val="0000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48" name="AutoShape 5"/>
          <p:cNvSpPr>
            <a:spLocks noChangeArrowheads="1"/>
          </p:cNvSpPr>
          <p:nvPr/>
        </p:nvSpPr>
        <p:spPr bwMode="auto">
          <a:xfrm>
            <a:off x="3401147" y="2351289"/>
            <a:ext cx="402221" cy="44573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1</a:t>
            </a:r>
            <a:endParaRPr lang="zh-CN" altLang="zh-CN" b="1" dirty="0">
              <a:solidFill>
                <a:srgbClr val="0000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3755743" y="2844790"/>
            <a:ext cx="5093874" cy="44573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tr-TR" altLang="zh-CN" sz="16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tr-TR" altLang="zh-CN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İkame </a:t>
            </a:r>
            <a:r>
              <a:rPr lang="tr-TR" altLang="zh-CN" sz="16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Etme (Yerine Koyma-Değiştirme-</a:t>
            </a:r>
            <a:r>
              <a:rPr lang="tr-TR" altLang="zh-CN" sz="1600" i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Substitusyon</a:t>
            </a:r>
            <a:r>
              <a:rPr lang="tr-TR" altLang="zh-CN" sz="16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)</a:t>
            </a:r>
            <a:endParaRPr lang="tr-TR" altLang="zh-CN" sz="1600" i="1" dirty="0">
              <a:solidFill>
                <a:srgbClr val="0000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3" name="AutoShape 5"/>
          <p:cNvSpPr>
            <a:spLocks noChangeArrowheads="1"/>
          </p:cNvSpPr>
          <p:nvPr/>
        </p:nvSpPr>
        <p:spPr bwMode="auto">
          <a:xfrm>
            <a:off x="3401147" y="2846589"/>
            <a:ext cx="402221" cy="44573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2</a:t>
            </a:r>
            <a:endParaRPr lang="zh-CN" altLang="zh-CN" b="1" dirty="0">
              <a:solidFill>
                <a:srgbClr val="0000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6" name="AutoShape 5"/>
          <p:cNvSpPr>
            <a:spLocks noChangeArrowheads="1"/>
          </p:cNvSpPr>
          <p:nvPr/>
        </p:nvSpPr>
        <p:spPr bwMode="auto">
          <a:xfrm>
            <a:off x="791893" y="3423245"/>
            <a:ext cx="2570432" cy="934077"/>
          </a:xfrm>
          <a:prstGeom prst="roundRect">
            <a:avLst>
              <a:gd name="adj" fmla="val 16667"/>
            </a:avLst>
          </a:prstGeom>
          <a:solidFill>
            <a:srgbClr val="D3DFE9">
              <a:alpha val="50000"/>
            </a:srgb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Ortamda Koruma</a:t>
            </a:r>
            <a:endParaRPr lang="tr-TR" altLang="zh-CN" sz="2000" i="1" dirty="0">
              <a:solidFill>
                <a:srgbClr val="0000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7" name="AutoShape 5"/>
          <p:cNvSpPr>
            <a:spLocks noChangeArrowheads="1"/>
          </p:cNvSpPr>
          <p:nvPr/>
        </p:nvSpPr>
        <p:spPr bwMode="auto">
          <a:xfrm>
            <a:off x="304800" y="3416627"/>
            <a:ext cx="533261" cy="934077"/>
          </a:xfrm>
          <a:prstGeom prst="roundRect">
            <a:avLst>
              <a:gd name="adj" fmla="val 16667"/>
            </a:avLst>
          </a:prstGeom>
          <a:solidFill>
            <a:srgbClr val="D3DFE9">
              <a:alpha val="50000"/>
            </a:srgb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4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2</a:t>
            </a:r>
            <a:endParaRPr lang="zh-CN" altLang="zh-CN" sz="2400" b="1" i="1" dirty="0">
              <a:solidFill>
                <a:srgbClr val="0000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8" name="AutoShape 5"/>
          <p:cNvSpPr>
            <a:spLocks noChangeArrowheads="1"/>
          </p:cNvSpPr>
          <p:nvPr/>
        </p:nvSpPr>
        <p:spPr bwMode="auto">
          <a:xfrm>
            <a:off x="3765268" y="3416290"/>
            <a:ext cx="5093874" cy="445732"/>
          </a:xfrm>
          <a:prstGeom prst="roundRect">
            <a:avLst>
              <a:gd name="adj" fmla="val 16667"/>
            </a:avLst>
          </a:prstGeom>
          <a:solidFill>
            <a:srgbClr val="D3DFE9">
              <a:alpha val="50000"/>
            </a:srgb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tr-TR" altLang="zh-CN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Tecrit Etme </a:t>
            </a:r>
            <a:r>
              <a:rPr lang="tr-TR" altLang="zh-CN" sz="16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(Yalıtım-Kontrol-İzolasyon)</a:t>
            </a:r>
            <a:endParaRPr lang="tr-TR" altLang="zh-CN" sz="1600" i="1" dirty="0">
              <a:solidFill>
                <a:srgbClr val="0000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49" name="AutoShape 5"/>
          <p:cNvSpPr>
            <a:spLocks noChangeArrowheads="1"/>
          </p:cNvSpPr>
          <p:nvPr/>
        </p:nvSpPr>
        <p:spPr bwMode="auto">
          <a:xfrm>
            <a:off x="3410672" y="3418089"/>
            <a:ext cx="402221" cy="445732"/>
          </a:xfrm>
          <a:prstGeom prst="roundRect">
            <a:avLst>
              <a:gd name="adj" fmla="val 16667"/>
            </a:avLst>
          </a:prstGeom>
          <a:solidFill>
            <a:srgbClr val="D3DFE9">
              <a:alpha val="50000"/>
            </a:srgb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3</a:t>
            </a:r>
            <a:endParaRPr lang="zh-CN" altLang="zh-CN" b="1" dirty="0">
              <a:solidFill>
                <a:srgbClr val="0000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50" name="AutoShape 5"/>
          <p:cNvSpPr>
            <a:spLocks noChangeArrowheads="1"/>
          </p:cNvSpPr>
          <p:nvPr/>
        </p:nvSpPr>
        <p:spPr bwMode="auto">
          <a:xfrm>
            <a:off x="3765268" y="3911590"/>
            <a:ext cx="5093874" cy="445732"/>
          </a:xfrm>
          <a:prstGeom prst="roundRect">
            <a:avLst>
              <a:gd name="adj" fmla="val 16667"/>
            </a:avLst>
          </a:prstGeom>
          <a:solidFill>
            <a:srgbClr val="D3DFE9">
              <a:alpha val="50000"/>
            </a:srgb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tr-TR" altLang="zh-CN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 Yönetsel </a:t>
            </a:r>
            <a:r>
              <a:rPr lang="tr-TR" altLang="zh-CN" sz="16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Önlemler (Mühendislik Önlemleri-Proses)</a:t>
            </a:r>
            <a:endParaRPr lang="tr-TR" altLang="zh-CN" sz="1600" i="1" dirty="0">
              <a:solidFill>
                <a:srgbClr val="0000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51" name="AutoShape 5"/>
          <p:cNvSpPr>
            <a:spLocks noChangeArrowheads="1"/>
          </p:cNvSpPr>
          <p:nvPr/>
        </p:nvSpPr>
        <p:spPr bwMode="auto">
          <a:xfrm>
            <a:off x="3410672" y="3913389"/>
            <a:ext cx="402221" cy="445732"/>
          </a:xfrm>
          <a:prstGeom prst="roundRect">
            <a:avLst>
              <a:gd name="adj" fmla="val 16667"/>
            </a:avLst>
          </a:prstGeom>
          <a:solidFill>
            <a:srgbClr val="D3DFE9">
              <a:alpha val="50000"/>
            </a:srgb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4</a:t>
            </a:r>
            <a:endParaRPr lang="zh-CN" altLang="zh-CN" b="1" dirty="0">
              <a:solidFill>
                <a:srgbClr val="0000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52" name="AutoShape 5"/>
          <p:cNvSpPr>
            <a:spLocks noChangeArrowheads="1"/>
          </p:cNvSpPr>
          <p:nvPr/>
        </p:nvSpPr>
        <p:spPr bwMode="auto">
          <a:xfrm>
            <a:off x="791893" y="4480520"/>
            <a:ext cx="2570432" cy="934077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  <a:alpha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Kişide Koruma</a:t>
            </a:r>
            <a:endParaRPr lang="tr-TR" altLang="zh-CN" sz="2000" i="1" dirty="0">
              <a:solidFill>
                <a:srgbClr val="0000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53" name="AutoShape 5"/>
          <p:cNvSpPr>
            <a:spLocks noChangeArrowheads="1"/>
          </p:cNvSpPr>
          <p:nvPr/>
        </p:nvSpPr>
        <p:spPr bwMode="auto">
          <a:xfrm>
            <a:off x="304800" y="4473902"/>
            <a:ext cx="533261" cy="934077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  <a:alpha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4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3</a:t>
            </a:r>
            <a:endParaRPr lang="zh-CN" altLang="zh-CN" sz="2400" b="1" i="1" dirty="0">
              <a:solidFill>
                <a:srgbClr val="0000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54" name="AutoShape 5"/>
          <p:cNvSpPr>
            <a:spLocks noChangeArrowheads="1"/>
          </p:cNvSpPr>
          <p:nvPr/>
        </p:nvSpPr>
        <p:spPr bwMode="auto">
          <a:xfrm>
            <a:off x="3765268" y="4473565"/>
            <a:ext cx="5093874" cy="445732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  <a:alpha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tr-TR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Toplu </a:t>
            </a:r>
            <a:r>
              <a:rPr lang="tr-TR" sz="16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Önlemler (Korumalar)</a:t>
            </a:r>
            <a:endParaRPr lang="tr-TR" sz="1600" i="1" dirty="0">
              <a:solidFill>
                <a:srgbClr val="0000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55" name="AutoShape 5"/>
          <p:cNvSpPr>
            <a:spLocks noChangeArrowheads="1"/>
          </p:cNvSpPr>
          <p:nvPr/>
        </p:nvSpPr>
        <p:spPr bwMode="auto">
          <a:xfrm>
            <a:off x="3410672" y="4475364"/>
            <a:ext cx="402221" cy="445732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  <a:alpha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5</a:t>
            </a:r>
            <a:endParaRPr lang="zh-CN" altLang="zh-CN" b="1" dirty="0">
              <a:solidFill>
                <a:srgbClr val="0000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57" name="AutoShape 5"/>
          <p:cNvSpPr>
            <a:spLocks noChangeArrowheads="1"/>
          </p:cNvSpPr>
          <p:nvPr/>
        </p:nvSpPr>
        <p:spPr bwMode="auto">
          <a:xfrm>
            <a:off x="3765268" y="4968865"/>
            <a:ext cx="5093874" cy="445732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  <a:alpha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tr-TR" altLang="zh-CN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tr-TR" altLang="zh-CN" sz="16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Bireysel Önlemler (Kişisel Önlemler-Korumalar)</a:t>
            </a:r>
            <a:endParaRPr lang="tr-TR" altLang="zh-CN" sz="1600" i="1" dirty="0">
              <a:solidFill>
                <a:srgbClr val="0000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58" name="AutoShape 5"/>
          <p:cNvSpPr>
            <a:spLocks noChangeArrowheads="1"/>
          </p:cNvSpPr>
          <p:nvPr/>
        </p:nvSpPr>
        <p:spPr bwMode="auto">
          <a:xfrm>
            <a:off x="3410672" y="4970664"/>
            <a:ext cx="402221" cy="445732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  <a:alpha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6</a:t>
            </a:r>
            <a:endParaRPr lang="zh-CN" altLang="zh-CN" b="1" dirty="0">
              <a:solidFill>
                <a:srgbClr val="0000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59" name="AutoShape 5"/>
          <p:cNvSpPr>
            <a:spLocks noChangeArrowheads="1"/>
          </p:cNvSpPr>
          <p:nvPr/>
        </p:nvSpPr>
        <p:spPr bwMode="auto">
          <a:xfrm>
            <a:off x="1200150" y="1887346"/>
            <a:ext cx="6457950" cy="420991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400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Üretimin </a:t>
            </a:r>
            <a:r>
              <a:rPr lang="tr-TR" altLang="zh-CN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planlanmasından sonra…….</a:t>
            </a:r>
            <a:endParaRPr lang="tr-TR" altLang="zh-CN" sz="2400" dirty="0">
              <a:solidFill>
                <a:srgbClr val="0000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60" name="Akış Çizelgesi: Belge 59"/>
          <p:cNvSpPr/>
          <p:nvPr/>
        </p:nvSpPr>
        <p:spPr>
          <a:xfrm>
            <a:off x="32056" y="6524625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25</a:t>
            </a:r>
            <a:endParaRPr lang="tr-TR" sz="2000" b="1" dirty="0">
              <a:latin typeface="Calibri" pitchFamily="34" charset="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prstClr val="white">
                  <a:lumMod val="65000"/>
                </a:prst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8564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2587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GÜRÜLTÜDEN </a:t>
            </a: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KORUNMA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gray">
          <a:xfrm>
            <a:off x="394238" y="2355181"/>
            <a:ext cx="8340848" cy="2063102"/>
          </a:xfrm>
          <a:prstGeom prst="rect">
            <a:avLst/>
          </a:prstGeom>
          <a:solidFill>
            <a:srgbClr val="0070C0"/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4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Soruya Soru Sor </a:t>
            </a:r>
            <a:r>
              <a:rPr lang="tr-TR" sz="24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(3S) Kuralı</a:t>
            </a:r>
            <a:endParaRPr lang="tr-TR" sz="2400" b="1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4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Müdahalenin </a:t>
            </a:r>
            <a:r>
              <a:rPr lang="tr-T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Amacı</a:t>
            </a:r>
            <a:r>
              <a:rPr lang="tr-T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4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Nedir ve Müdahale Nereye </a:t>
            </a:r>
            <a:r>
              <a:rPr lang="tr-TR" sz="24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Yapıldı?</a:t>
            </a:r>
          </a:p>
        </p:txBody>
      </p:sp>
      <p:sp>
        <p:nvSpPr>
          <p:cNvPr id="2" name="Yuvarlatılmış Dikdörtgen 1"/>
          <p:cNvSpPr/>
          <p:nvPr/>
        </p:nvSpPr>
        <p:spPr>
          <a:xfrm>
            <a:off x="2750562" y="3425537"/>
            <a:ext cx="861646" cy="35577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Yuvarlatılmış Dikdörtgen 25"/>
          <p:cNvSpPr/>
          <p:nvPr/>
        </p:nvSpPr>
        <p:spPr>
          <a:xfrm>
            <a:off x="6067970" y="3425535"/>
            <a:ext cx="988979" cy="35577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gray">
          <a:xfrm>
            <a:off x="300038" y="935666"/>
            <a:ext cx="8520112" cy="13816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 kaynağın etrafını ses geçirmez malzemeyle kapatmak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nasıl bir korumadır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 kaynağı ile çalışan arasına ses geçirmez malzeme koymak nasıl bir korumadır?</a:t>
            </a: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Çalışanın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etrafını ses geçirmez malzemeyle kapatmak nasıl bir korumadır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gray">
          <a:xfrm>
            <a:off x="400303" y="4460434"/>
            <a:ext cx="8340848" cy="2063102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Müdahalenin Amacı;</a:t>
            </a:r>
          </a:p>
          <a:p>
            <a:pPr marL="781200" lvl="1" indent="-288000">
              <a:lnSpc>
                <a:spcPct val="90000"/>
              </a:lnSpc>
              <a:spcAft>
                <a:spcPct val="20000"/>
              </a:spcAft>
              <a:buClr>
                <a:schemeClr val="bg1"/>
              </a:buClr>
              <a:buAutoNum type="arabicPeriod"/>
            </a:pPr>
            <a:r>
              <a:rPr lang="tr-TR" sz="24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Kaynağın çıkardığı gürültüyü azaltmak ise </a:t>
            </a:r>
            <a:r>
              <a:rPr lang="tr-T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Kaynakta</a:t>
            </a:r>
          </a:p>
          <a:p>
            <a:pPr marL="781200" lvl="1" indent="-288000">
              <a:lnSpc>
                <a:spcPct val="90000"/>
              </a:lnSpc>
              <a:spcAft>
                <a:spcPct val="20000"/>
              </a:spcAft>
              <a:buClr>
                <a:schemeClr val="bg1"/>
              </a:buClr>
              <a:buAutoNum type="arabicPeriod"/>
            </a:pPr>
            <a:r>
              <a:rPr lang="tr-TR" sz="24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Ortamdaki gürültü miktarını azaltmak ise </a:t>
            </a:r>
            <a:r>
              <a:rPr lang="tr-T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Ortamda</a:t>
            </a:r>
          </a:p>
          <a:p>
            <a:pPr marL="781200" lvl="1" indent="-288000">
              <a:lnSpc>
                <a:spcPct val="90000"/>
              </a:lnSpc>
              <a:spcAft>
                <a:spcPct val="20000"/>
              </a:spcAft>
              <a:buClr>
                <a:schemeClr val="bg1"/>
              </a:buClr>
              <a:buAutoNum type="arabicPeriod"/>
            </a:pPr>
            <a:r>
              <a:rPr lang="tr-TR" sz="24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Kişinin duyacağı gürültü miktarını azaltmak ise </a:t>
            </a:r>
            <a:r>
              <a:rPr lang="tr-T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Kişide</a:t>
            </a:r>
            <a:endParaRPr lang="tr-TR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50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3063874" y="944564"/>
            <a:ext cx="3070225" cy="398462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2. ORTAMDA  KORUMA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gray">
          <a:xfrm>
            <a:off x="6203950" y="944564"/>
            <a:ext cx="2883900" cy="39846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60784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3. KİŞİDE KORUMA</a:t>
            </a:r>
            <a:endParaRPr lang="en-US" b="1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gray">
          <a:xfrm>
            <a:off x="47625" y="1343026"/>
            <a:ext cx="2952750" cy="474344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Makineyi Değiştirmek</a:t>
            </a:r>
          </a:p>
          <a:p>
            <a:pPr algn="ctr"/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«Kullanılan makinelerin, </a:t>
            </a:r>
            <a:r>
              <a:rPr lang="tr-TR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 </a:t>
            </a:r>
            <a:r>
              <a:rPr lang="tr-TR" sz="1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düzeyi düşük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makineler ile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değiştirilmesi»</a:t>
            </a:r>
          </a:p>
          <a:p>
            <a:pPr marL="342900" indent="-342900" algn="ctr">
              <a:buFontTx/>
              <a:buAutoNum type="arabicPeriod"/>
            </a:pPr>
            <a:endParaRPr lang="tr-TR" sz="14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İşlemi Değiştirmek</a:t>
            </a:r>
          </a:p>
          <a:p>
            <a:pPr algn="ctr"/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«Gürültü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düzeyi yüksek olarak yapılan işlemin, daha </a:t>
            </a:r>
            <a:r>
              <a:rPr lang="tr-TR" sz="1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az gürültü gerektiren işlemle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değiştirilmesi»</a:t>
            </a:r>
          </a:p>
          <a:p>
            <a:pPr algn="ctr"/>
            <a:endParaRPr lang="tr-TR" sz="14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İşleyişi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Değiştirmek</a:t>
            </a:r>
          </a:p>
          <a:p>
            <a:pPr algn="ctr"/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«Gürültü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çıkartan makinelerin işleyişini yeniden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düzenlemek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(bakım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titreşen veya vuran bölümleri yumuşak maddelerle kaplamak, süreçte bazı değişiklikler yapmak gibi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)»</a:t>
            </a:r>
            <a:endParaRPr lang="tr-TR" sz="1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14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gray">
          <a:xfrm>
            <a:off x="3063874" y="1343026"/>
            <a:ext cx="3070225" cy="545782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 Emici Malzeme Kullanarak</a:t>
            </a:r>
          </a:p>
          <a:p>
            <a:pPr algn="ctr"/>
            <a:r>
              <a:rPr lang="tr-TR" sz="16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Yansımayı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Engellemek </a:t>
            </a:r>
          </a:p>
          <a:p>
            <a:pPr algn="ctr"/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«Sesin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geçebileceği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ve/veya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yansıyabileceği </a:t>
            </a:r>
            <a:r>
              <a:rPr lang="tr-TR" sz="1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duvar, tavan, taban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gibi yerleri ses emici malzeme ile kaplanmak.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 dalgası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engele çarptığında enerjisinin bir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kısmı yutulur buna </a:t>
            </a:r>
            <a:r>
              <a:rPr lang="tr-TR" sz="1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soğrulma</a:t>
            </a:r>
            <a:r>
              <a:rPr lang="tr-TR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denir»</a:t>
            </a:r>
          </a:p>
          <a:p>
            <a:pPr algn="ctr"/>
            <a:endParaRPr lang="tr-TR" sz="8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Araya Engel (Bariyer) Koyarak</a:t>
            </a:r>
          </a:p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Sesin </a:t>
            </a:r>
            <a:r>
              <a:rPr lang="tr-TR" sz="16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Y</a:t>
            </a:r>
            <a:r>
              <a:rPr lang="tr-TR" sz="16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ayılmasını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Engellemek</a:t>
            </a:r>
          </a:p>
          <a:p>
            <a:pPr algn="ctr"/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«Gürültü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kaynağı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 kişi arasına  </a:t>
            </a:r>
            <a:r>
              <a:rPr lang="tr-TR" sz="1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gürültüyü önleyici </a:t>
            </a:r>
            <a:r>
              <a:rPr lang="tr-TR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engel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koymak»</a:t>
            </a:r>
          </a:p>
          <a:p>
            <a:pPr algn="ctr"/>
            <a:endParaRPr lang="tr-TR" sz="8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Kaynağı Ayrı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Bölmeye Almak</a:t>
            </a:r>
          </a:p>
          <a:p>
            <a:pPr algn="ctr"/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«Gürültü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kaynağını </a:t>
            </a:r>
            <a:r>
              <a:rPr lang="tr-TR" sz="1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ayrı bir bölmeye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almak»</a:t>
            </a:r>
            <a:endParaRPr lang="tr-TR" sz="1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8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Mesafeyi Artırmak</a:t>
            </a:r>
          </a:p>
          <a:p>
            <a:pPr algn="ctr"/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«Gürültü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kaynağı ile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arasındaki </a:t>
            </a:r>
            <a:r>
              <a:rPr lang="tr-TR" sz="1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mesafeyi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artırmak»</a:t>
            </a:r>
          </a:p>
          <a:p>
            <a:pPr algn="ctr"/>
            <a:endParaRPr lang="tr-TR" sz="8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Kaynağın Yerini Değiştirmek</a:t>
            </a:r>
            <a:endParaRPr lang="tr-TR" sz="16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«Gürültü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kaynağının konumunu değiştirmek»</a:t>
            </a:r>
            <a:endParaRPr lang="tr-TR" sz="1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gray">
          <a:xfrm>
            <a:off x="6203950" y="1343026"/>
            <a:ext cx="2883900" cy="474344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 fontAlgn="auto">
              <a:spcAft>
                <a:spcPts val="0"/>
              </a:spcAft>
              <a:defRPr/>
            </a:pP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Sessiz Bölme İçine Almak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«Gürültüye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 kalan kişinin, sese karşı </a:t>
            </a:r>
            <a:r>
              <a:rPr lang="tr-TR" sz="1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iyi izole edilmiş bir bölme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içine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alınması»</a:t>
            </a:r>
          </a:p>
          <a:p>
            <a:pPr algn="ctr" fontAlgn="auto">
              <a:spcAft>
                <a:spcPts val="0"/>
              </a:spcAft>
              <a:defRPr/>
            </a:pPr>
            <a:endParaRPr lang="tr-TR" sz="1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Süresini Azaltmak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«Gürültülü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ortamdaki çalışma </a:t>
            </a:r>
            <a:r>
              <a:rPr lang="tr-TR" sz="1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süresinin </a:t>
            </a:r>
            <a:r>
              <a:rPr lang="tr-TR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kısaltılması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»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(Kişiye Yönelik Yönetsel Uygulama)</a:t>
            </a:r>
          </a:p>
          <a:p>
            <a:pPr algn="ctr" fontAlgn="auto">
              <a:spcAft>
                <a:spcPts val="0"/>
              </a:spcAft>
              <a:defRPr/>
            </a:pPr>
            <a:endParaRPr lang="tr-TR" sz="1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Programını Değiştirmek (Rotasyonla Çalıştırmak)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«Kişiye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Yönelik Yönetsel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Uygulama»</a:t>
            </a:r>
            <a:endParaRPr lang="tr-TR" sz="1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tr-TR" sz="1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KKD Kullanmak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«Gürültüye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 etkin </a:t>
            </a:r>
            <a:r>
              <a:rPr lang="tr-TR" sz="1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kişisel koruyucu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kullanmak»</a:t>
            </a:r>
            <a:endParaRPr lang="tr-TR" sz="1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GÜRÜLTÜDEN </a:t>
            </a: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KORUNMA – TEKNİK 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gray">
          <a:xfrm>
            <a:off x="47625" y="944564"/>
            <a:ext cx="2952750" cy="3984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1. KAYNAKTA  KORUMA</a:t>
            </a:r>
            <a:endParaRPr lang="tr-TR" b="1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13" name="Akış Çizelgesi: Belge 12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5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90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KORUNMADA EŞDEĞER ENERJİ DÜZEYİ PRENSİBİ 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 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Eşdeğer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enerji düzeyi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prensibine göre;</a:t>
            </a:r>
            <a:endParaRPr lang="tr-TR" sz="2000" b="1" i="1" dirty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[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Sesin Şiddeti x Maruziyet Süresi = Sabit</a:t>
            </a:r>
            <a:r>
              <a:rPr lang="tr-T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]</a:t>
            </a:r>
            <a:endParaRPr lang="tr-TR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prensibe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göre;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belirli bir sabit düzey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olması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koşulu ile,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şiddeti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azaltılırsa,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daha uzun süre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gürültüye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 kalınabilir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Tersi de doğrudur.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DÜZELTİLMİŞ GÜRÜLTÜ MARUZİYET DÜZEYLERİ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016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DÜZELTİLMİŞ GÜRÜLTÜ MARUZİYET DÜZEYLERİ</a:t>
            </a:r>
            <a:endParaRPr lang="tr-TR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581643"/>
              </p:ext>
            </p:extLst>
          </p:nvPr>
        </p:nvGraphicFramePr>
        <p:xfrm>
          <a:off x="0" y="1504744"/>
          <a:ext cx="9090778" cy="4886105"/>
        </p:xfrm>
        <a:graphic>
          <a:graphicData uri="http://schemas.openxmlformats.org/drawingml/2006/table">
            <a:tbl>
              <a:tblPr firstRow="1" bandRow="1"/>
              <a:tblGrid>
                <a:gridCol w="4139604"/>
                <a:gridCol w="4951174"/>
              </a:tblGrid>
              <a:tr h="9172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MAKSİMUM GÜRÜLTÜ ŞİDDETİ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(dB) 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MAKSİMUM MARUZİYET DÜZEYİ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[ILO STANDARDI / TR] / SAAT/GÜN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201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itchFamily="34" charset="0"/>
                        </a:rPr>
                        <a:t>85</a:t>
                      </a:r>
                      <a:endParaRPr lang="tr-TR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itchFamily="34" charset="0"/>
                        </a:rPr>
                        <a:t>8</a:t>
                      </a:r>
                      <a:endParaRPr lang="tr-TR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90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effectLst/>
                          <a:latin typeface="Calibri" panose="020F0502020204030204" pitchFamily="34" charset="0"/>
                          <a:cs typeface="Calibri" pitchFamily="34" charset="0"/>
                        </a:rPr>
                        <a:t>90</a:t>
                      </a:r>
                      <a:endParaRPr lang="tr-TR" sz="2400" b="1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effectLst/>
                          <a:latin typeface="Calibri" panose="020F0502020204030204" pitchFamily="34" charset="0"/>
                          <a:cs typeface="Calibri" pitchFamily="34" charset="0"/>
                        </a:rPr>
                        <a:t>4</a:t>
                      </a:r>
                      <a:endParaRPr lang="tr-TR" sz="2400" b="1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73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effectLst/>
                          <a:latin typeface="Calibri" panose="020F0502020204030204" pitchFamily="34" charset="0"/>
                          <a:cs typeface="Calibri" pitchFamily="34" charset="0"/>
                        </a:rPr>
                        <a:t>95</a:t>
                      </a:r>
                      <a:endParaRPr lang="tr-TR" sz="2400" b="1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effectLst/>
                          <a:latin typeface="Calibri" panose="020F0502020204030204" pitchFamily="34" charset="0"/>
                          <a:cs typeface="Calibri" pitchFamily="34" charset="0"/>
                        </a:rPr>
                        <a:t>2</a:t>
                      </a:r>
                      <a:endParaRPr lang="tr-TR" sz="2400" b="1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71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effectLst/>
                          <a:latin typeface="Calibri" panose="020F0502020204030204" pitchFamily="34" charset="0"/>
                          <a:cs typeface="Calibri" pitchFamily="34" charset="0"/>
                        </a:rPr>
                        <a:t>100</a:t>
                      </a:r>
                      <a:endParaRPr lang="tr-TR" sz="2400" b="1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effectLst/>
                          <a:latin typeface="Calibri" panose="020F0502020204030204" pitchFamily="34" charset="0"/>
                          <a:cs typeface="Calibri" pitchFamily="34" charset="0"/>
                        </a:rPr>
                        <a:t>1</a:t>
                      </a:r>
                      <a:endParaRPr lang="tr-TR" sz="2400" b="1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71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itchFamily="34" charset="0"/>
                        </a:rPr>
                        <a:t>105</a:t>
                      </a:r>
                      <a:endParaRPr lang="tr-TR" sz="2400" b="1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effectLst/>
                          <a:latin typeface="Calibri" panose="020F0502020204030204" pitchFamily="34" charset="0"/>
                          <a:cs typeface="Calibri" pitchFamily="34" charset="0"/>
                        </a:rPr>
                        <a:t>1/2</a:t>
                      </a:r>
                      <a:endParaRPr lang="tr-TR" sz="2400" b="1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571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itchFamily="34" charset="0"/>
                        </a:rPr>
                        <a:t>110</a:t>
                      </a:r>
                      <a:endParaRPr lang="tr-TR" sz="2400" b="1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effectLst/>
                          <a:latin typeface="Calibri" panose="020F0502020204030204" pitchFamily="34" charset="0"/>
                          <a:cs typeface="Calibri" pitchFamily="34" charset="0"/>
                        </a:rPr>
                        <a:t>1/4</a:t>
                      </a:r>
                      <a:endParaRPr lang="tr-TR" sz="2400" b="1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71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itchFamily="34" charset="0"/>
                        </a:rPr>
                        <a:t>115</a:t>
                      </a:r>
                      <a:endParaRPr lang="tr-TR" sz="2400" b="1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effectLst/>
                          <a:latin typeface="Calibri" panose="020F0502020204030204" pitchFamily="34" charset="0"/>
                          <a:cs typeface="Calibri" pitchFamily="34" charset="0"/>
                        </a:rPr>
                        <a:t>1/8</a:t>
                      </a:r>
                      <a:endParaRPr lang="tr-TR" sz="2400" b="1" dirty="0">
                        <a:effectLst/>
                        <a:latin typeface="Calibri" panose="020F0502020204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7" name="Dikdörtgen 26"/>
          <p:cNvSpPr/>
          <p:nvPr/>
        </p:nvSpPr>
        <p:spPr>
          <a:xfrm>
            <a:off x="1811553" y="983937"/>
            <a:ext cx="7236913" cy="461665"/>
          </a:xfrm>
          <a:prstGeom prst="rect">
            <a:avLst/>
          </a:prstGeom>
          <a:ln>
            <a:solidFill>
              <a:srgbClr val="DDDDDD"/>
            </a:solidFill>
          </a:ln>
        </p:spPr>
        <p:txBody>
          <a:bodyPr wrap="square">
            <a:spAutoFit/>
          </a:bodyPr>
          <a:lstStyle/>
          <a:p>
            <a:pPr algn="ctr" defTabSz="801688" eaLnBrk="0" hangingPunct="0">
              <a:defRPr/>
            </a:pPr>
            <a:r>
              <a:rPr lang="tr-TR" sz="1200" b="1" i="1" noProof="1">
                <a:latin typeface="Calibri" pitchFamily="34" charset="0"/>
                <a:cs typeface="Calibri" pitchFamily="34" charset="0"/>
              </a:rPr>
              <a:t>SAĞLIK KURALLARI BAKIMINDAN GÜNDE </a:t>
            </a:r>
            <a:r>
              <a:rPr lang="tr-TR" sz="1200" b="1" i="1" noProof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AZAMİ YEDİ BUÇUK </a:t>
            </a:r>
            <a:r>
              <a:rPr lang="tr-TR" sz="1200" b="1" i="1" noProof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SAAT VEYA </a:t>
            </a:r>
            <a:r>
              <a:rPr lang="tr-TR" sz="1200" b="1" i="1" noProof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DAHA AZ </a:t>
            </a:r>
            <a:r>
              <a:rPr lang="tr-TR" sz="1200" b="1" i="1" noProof="1">
                <a:latin typeface="Calibri" pitchFamily="34" charset="0"/>
                <a:cs typeface="Calibri" pitchFamily="34" charset="0"/>
              </a:rPr>
              <a:t>ÇALIŞILMASI GEREKEN </a:t>
            </a:r>
            <a:r>
              <a:rPr lang="tr-TR" sz="1200" b="1" i="1" noProof="1" smtClean="0">
                <a:latin typeface="Calibri" pitchFamily="34" charset="0"/>
                <a:cs typeface="Calibri" pitchFamily="34" charset="0"/>
              </a:rPr>
              <a:t>İŞLER HAKKINDA YÖNETMELİK</a:t>
            </a:r>
            <a:endParaRPr lang="tr-TR" sz="1200" b="1" i="1" noProof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 rot="19682742">
            <a:off x="2809751" y="3504518"/>
            <a:ext cx="3660759" cy="646331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3600" b="1" i="1" dirty="0" smtClean="0">
                <a:solidFill>
                  <a:srgbClr val="C00000"/>
                </a:solidFill>
                <a:latin typeface="Calibri" pitchFamily="34" charset="0"/>
              </a:rPr>
              <a:t>5 Desibel Kuralı</a:t>
            </a:r>
            <a:endParaRPr lang="tr-TR" sz="36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Akış Çizelgesi: Belge 29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1</a:t>
            </a:r>
            <a:endParaRPr lang="tr-TR" sz="2000" b="1" dirty="0">
              <a:latin typeface="Calibri" pitchFamily="34" charset="0"/>
            </a:endParaRPr>
          </a:p>
        </p:txBody>
      </p:sp>
      <p:graphicFrame>
        <p:nvGraphicFramePr>
          <p:cNvPr id="31" name="Tablo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442410"/>
              </p:ext>
            </p:extLst>
          </p:nvPr>
        </p:nvGraphicFramePr>
        <p:xfrm>
          <a:off x="32056" y="975470"/>
          <a:ext cx="1773873" cy="499643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098868"/>
                <a:gridCol w="675005"/>
              </a:tblGrid>
              <a:tr h="499643">
                <a:tc>
                  <a:txBody>
                    <a:bodyPr/>
                    <a:lstStyle/>
                    <a:p>
                      <a:pPr algn="ctr"/>
                      <a:r>
                        <a:rPr lang="tr-TR" sz="1400" noProof="1" smtClean="0">
                          <a:solidFill>
                            <a:srgbClr val="575757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Calibri" pitchFamily="34" charset="0"/>
                          <a:cs typeface="Calibri" pitchFamily="34" charset="0"/>
                        </a:rPr>
                        <a:t>16/07/2013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noProof="1" smtClean="0">
                          <a:solidFill>
                            <a:srgbClr val="575757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Calibri" pitchFamily="34" charset="0"/>
                          <a:cs typeface="Calibri" pitchFamily="34" charset="0"/>
                        </a:rPr>
                        <a:t>28709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Dikdörtgen 8"/>
          <p:cNvSpPr/>
          <p:nvPr/>
        </p:nvSpPr>
        <p:spPr>
          <a:xfrm>
            <a:off x="7098075" y="2489461"/>
            <a:ext cx="90292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latin typeface="Calibri" panose="020F0502020204030204" pitchFamily="34" charset="0"/>
              </a:rPr>
              <a:t>TR: 7,5</a:t>
            </a:r>
            <a:endParaRPr lang="tr-TR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9013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SES NEDİR?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3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Maddesel bir ortamda (katı, sıvı, gaz)  meydana gelen bir titreşimin,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ortam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moleküllerini dalgalandırması ve oluşan bu dalgalanmaların yine maddesel ortamda yayılarak kulağa taşınmasıyla oluşan bir;</a:t>
            </a:r>
          </a:p>
          <a:p>
            <a:pPr algn="ctr">
              <a:spcAft>
                <a:spcPts val="300"/>
              </a:spcAft>
              <a:buClr>
                <a:srgbClr val="292929"/>
              </a:buClr>
              <a:defRPr/>
            </a:pPr>
            <a:endParaRPr lang="tr-TR" sz="9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300"/>
              </a:spcAft>
              <a:buClr>
                <a:srgbClr val="292929"/>
              </a:buClr>
              <a:defRPr/>
            </a:pPr>
            <a:r>
              <a:rPr lang="tr-TR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</a:t>
            </a:r>
            <a:r>
              <a:rPr lang="tr-TR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asınçtır, basınç dalgasıdır, enerjidir, duygudur…</a:t>
            </a:r>
            <a:endParaRPr lang="tr-TR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96627" name="Text Box 45"/>
          <p:cNvSpPr txBox="1">
            <a:spLocks noChangeArrowheads="1"/>
          </p:cNvSpPr>
          <p:nvPr/>
        </p:nvSpPr>
        <p:spPr bwMode="auto">
          <a:xfrm>
            <a:off x="794016" y="2195514"/>
            <a:ext cx="53975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100" dirty="0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TANIM</a:t>
            </a:r>
            <a:endParaRPr lang="de-DE" sz="1100" noProof="1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FİZİKSEL </a:t>
            </a: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RİSK ETKENLERİ 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2776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TIBBİ KORUNMADA GENEL KURALLAR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8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 </a:t>
            </a:r>
            <a:endParaRPr lang="tr-TR" sz="8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96000" indent="-252000">
              <a:spcAft>
                <a:spcPts val="1200"/>
              </a:spcAft>
              <a:buClr>
                <a:srgbClr val="292929"/>
              </a:buClr>
              <a:buFont typeface="Wingdings" panose="05000000000000000000" pitchFamily="2" charset="2"/>
              <a:buChar char="§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Gürültülü işlerde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genç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ve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sağlıklı kişiler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çalıştırılmalı,</a:t>
            </a:r>
          </a:p>
          <a:p>
            <a:pPr marL="396000" indent="-252000">
              <a:spcAft>
                <a:spcPts val="1200"/>
              </a:spcAft>
              <a:buClr>
                <a:srgbClr val="292929"/>
              </a:buClr>
              <a:buFont typeface="Wingdings" panose="05000000000000000000" pitchFamily="2" charset="2"/>
              <a:buChar char="§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girişlerinde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odyogramları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alınmalı,</a:t>
            </a:r>
          </a:p>
          <a:p>
            <a:pPr marL="396000" indent="-252000">
              <a:spcAft>
                <a:spcPts val="1200"/>
              </a:spcAft>
              <a:buClr>
                <a:srgbClr val="292929"/>
              </a:buClr>
              <a:buFont typeface="Wingdings" panose="05000000000000000000" pitchFamily="2" charset="2"/>
              <a:buChar char="§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 ayda bir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odyogramları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alınmalı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işitme kaybı  görülenlerde  gerekli tedbirler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alınmalı,</a:t>
            </a:r>
          </a:p>
          <a:p>
            <a:pPr marL="396000" indent="-252000">
              <a:spcAft>
                <a:spcPts val="1200"/>
              </a:spcAft>
              <a:buClr>
                <a:srgbClr val="292929"/>
              </a:buClr>
              <a:buFont typeface="Wingdings" panose="05000000000000000000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kazalarının  önlenmesinde kesin denilebilecek yeterli  önlem alınabiliniyorsa,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gürültülü işlerde doğuştan sağır ve dilsizlerin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çalıştırılabilir.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GÜRÜLTÜDEN </a:t>
            </a: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KORUNMA YOLLARI – TIBBİ 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Akış Çizelgesi: Belge 17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1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725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KULAK KORUYUCULARI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0">
            <a:solidFill>
              <a:srgbClr val="DDDDDD"/>
            </a:solidFill>
            <a:miter lim="800000"/>
            <a:headEnd/>
            <a:tailEnd/>
          </a:ln>
          <a:effectLst>
            <a:outerShdw dist="53882" dir="2700000" sx="98000" sy="98000" algn="ctr" rotWithShape="0">
              <a:schemeClr val="bg1">
                <a:lumMod val="50000"/>
                <a:alpha val="58000"/>
              </a:scheme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 </a:t>
            </a:r>
            <a:endParaRPr lang="tr-TR" sz="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Pamuk		: 5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– 16 dB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Cam pamuğu	: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– 32 dB</a:t>
            </a: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Parafinli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pamuk	: 20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– 35 dB</a:t>
            </a: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Kulak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tıkacı	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: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– 45 dB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Kulaklık		: 12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– 48 dB</a:t>
            </a: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GÜRÜLTÜDEN KORUNMA YOLLARI – TIBBİ </a:t>
            </a:r>
          </a:p>
        </p:txBody>
      </p:sp>
      <p:grpSp>
        <p:nvGrpSpPr>
          <p:cNvPr id="7" name="Grup 6"/>
          <p:cNvGrpSpPr/>
          <p:nvPr/>
        </p:nvGrpSpPr>
        <p:grpSpPr>
          <a:xfrm>
            <a:off x="2714625" y="3922575"/>
            <a:ext cx="6049837" cy="1449525"/>
            <a:chOff x="2760788" y="4663346"/>
            <a:chExt cx="6049837" cy="1449525"/>
          </a:xfrm>
        </p:grpSpPr>
        <p:pic>
          <p:nvPicPr>
            <p:cNvPr id="20" name="Picture 3" descr="218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788" y="4667248"/>
              <a:ext cx="1152000" cy="144000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219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0473" y="4667248"/>
              <a:ext cx="1152000" cy="144000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5" descr="220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3742" y="4672871"/>
              <a:ext cx="1152000" cy="144000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Resim 23"/>
            <p:cNvPicPr preferRelativeResize="0"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3154" y="4667248"/>
              <a:ext cx="1210841" cy="1440000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26" name="Picture 14" descr="kulaklik"/>
            <p:cNvPicPr preferRelativeResize="0"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2096" y="4663346"/>
              <a:ext cx="1188529" cy="144000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Metin kutusu 1"/>
          <p:cNvSpPr txBox="1"/>
          <p:nvPr/>
        </p:nvSpPr>
        <p:spPr>
          <a:xfrm>
            <a:off x="2714625" y="5372100"/>
            <a:ext cx="3561685" cy="33855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Koruma; </a:t>
            </a:r>
            <a:r>
              <a:rPr lang="tr-TR" sz="16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Hava Yolu</a:t>
            </a:r>
            <a:endParaRPr lang="tr-TR" sz="1600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6319830" y="5372896"/>
            <a:ext cx="2453258" cy="33855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Koruma; </a:t>
            </a:r>
            <a:r>
              <a:rPr lang="tr-TR" sz="16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Hava-Kemik Yolu</a:t>
            </a:r>
            <a:endParaRPr lang="tr-TR" sz="1600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Akış Çizelgesi: Belge 24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1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949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76200" y="976312"/>
            <a:ext cx="8972266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HAVA VE KEMİK YOLUNU KORUMA – ADAPTASYON – KULLANIM ŞARTALARI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İŞİTME ORGANI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363" name="Picture 3" descr="C:\Users\Ahmet Yiğitap\Desktop\Resim1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4" y="1358898"/>
            <a:ext cx="3592800" cy="2520000"/>
          </a:xfrm>
          <a:prstGeom prst="rect">
            <a:avLst/>
          </a:prstGeom>
          <a:noFill/>
          <a:ln w="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3324380"/>
              </p:ext>
            </p:extLst>
          </p:nvPr>
        </p:nvGraphicFramePr>
        <p:xfrm>
          <a:off x="110705" y="3926088"/>
          <a:ext cx="3592801" cy="2446136"/>
        </p:xfrm>
        <a:graphic>
          <a:graphicData uri="http://schemas.openxmlformats.org/drawingml/2006/table">
            <a:tbl>
              <a:tblPr firstRow="1" bandRow="1"/>
              <a:tblGrid>
                <a:gridCol w="1059167"/>
                <a:gridCol w="1266817"/>
                <a:gridCol w="1266817"/>
              </a:tblGrid>
              <a:tr h="6253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Günleri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Sabah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Ö. Sonra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421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 Gün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½ Saat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½ Saat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421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 Gün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 Saat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 Saat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421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3. Gün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 Saat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 Saat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421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4. Gün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 Saat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 Saat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522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5. Gün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Tam Gün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Tam Gün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8" name="Akış Çizelgesi: Belge 17"/>
          <p:cNvSpPr/>
          <p:nvPr/>
        </p:nvSpPr>
        <p:spPr>
          <a:xfrm>
            <a:off x="32056" y="65722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2</a:t>
            </a:r>
            <a:endParaRPr lang="tr-TR" sz="2000" b="1" dirty="0">
              <a:latin typeface="Calibri" pitchFamily="34" charset="0"/>
            </a:endParaRPr>
          </a:p>
        </p:txBody>
      </p:sp>
      <p:graphicFrame>
        <p:nvGraphicFramePr>
          <p:cNvPr id="19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955404"/>
              </p:ext>
            </p:extLst>
          </p:nvPr>
        </p:nvGraphicFramePr>
        <p:xfrm>
          <a:off x="3703505" y="1370847"/>
          <a:ext cx="5384345" cy="2508050"/>
        </p:xfrm>
        <a:graphic>
          <a:graphicData uri="http://schemas.openxmlformats.org/drawingml/2006/table">
            <a:tbl>
              <a:tblPr firstRow="1" bandRow="1"/>
              <a:tblGrid>
                <a:gridCol w="3230695"/>
                <a:gridCol w="1009650"/>
                <a:gridCol w="1144000"/>
              </a:tblGrid>
              <a:tr h="1254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90900" algn="ctr">
                        <a:spcAft>
                          <a:spcPts val="0"/>
                        </a:spcAft>
                        <a:buClr>
                          <a:srgbClr val="292929"/>
                        </a:buClr>
                        <a:defRPr/>
                      </a:pPr>
                      <a:r>
                        <a:rPr lang="tr-TR" sz="2000" b="1" i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Hava Yolu (dB)</a:t>
                      </a:r>
                    </a:p>
                    <a:p>
                      <a:pPr marL="90900" algn="ctr">
                        <a:spcAft>
                          <a:spcPts val="0"/>
                        </a:spcAft>
                        <a:buClr>
                          <a:srgbClr val="292929"/>
                        </a:buClr>
                        <a:defRPr/>
                      </a:pPr>
                      <a:r>
                        <a:rPr lang="tr-TR" sz="2000" b="1" i="1" dirty="0" smtClean="0">
                          <a:latin typeface="Calibri" pitchFamily="34" charset="0"/>
                          <a:cs typeface="Calibri" pitchFamily="34" charset="0"/>
                        </a:rPr>
                        <a:t>Dış-Orta-İç Kulak</a:t>
                      </a:r>
                      <a:endParaRPr lang="tr-TR" sz="200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85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254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buClr>
                          <a:srgbClr val="292929"/>
                        </a:buClr>
                        <a:defRPr/>
                      </a:pPr>
                      <a:r>
                        <a:rPr lang="tr-TR" sz="2000" b="1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Hava Yolu + </a:t>
                      </a:r>
                      <a:r>
                        <a:rPr lang="tr-TR" sz="2000" b="1" i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Kemik Yolu (dB)</a:t>
                      </a:r>
                    </a:p>
                    <a:p>
                      <a:pPr algn="ctr">
                        <a:spcAft>
                          <a:spcPts val="0"/>
                        </a:spcAft>
                        <a:buClr>
                          <a:srgbClr val="292929"/>
                        </a:buClr>
                        <a:defRPr/>
                      </a:pPr>
                      <a:r>
                        <a:rPr lang="tr-TR" sz="2000" b="1" i="1" dirty="0" smtClean="0">
                          <a:latin typeface="Calibri" pitchFamily="34" charset="0"/>
                          <a:cs typeface="Calibri" pitchFamily="34" charset="0"/>
                        </a:rPr>
                        <a:t>Kafa Tası Kemikleri-İç Kulak</a:t>
                      </a:r>
                      <a:endParaRPr lang="tr-TR" sz="2000" b="1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125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" name="Picture 4" descr="219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300" y="1358899"/>
            <a:ext cx="1116000" cy="126000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kulaklik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991" y="2599849"/>
            <a:ext cx="1116000" cy="1259999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6890284"/>
              </p:ext>
            </p:extLst>
          </p:nvPr>
        </p:nvGraphicFramePr>
        <p:xfrm>
          <a:off x="3730206" y="3926522"/>
          <a:ext cx="5315863" cy="2436180"/>
        </p:xfrm>
        <a:graphic>
          <a:graphicData uri="http://schemas.openxmlformats.org/drawingml/2006/table">
            <a:tbl>
              <a:tblPr firstRow="1" bandRow="1"/>
              <a:tblGrid>
                <a:gridCol w="382903"/>
                <a:gridCol w="4932960"/>
              </a:tblGrid>
              <a:tr h="4657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Kulak Koruyucuları ve Kullanım Prensipleri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94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i="1" dirty="0" smtClean="0">
                          <a:latin typeface="Calibri" panose="020F0502020204030204" pitchFamily="34" charset="0"/>
                        </a:rPr>
                        <a:t>Kulak koruyucuları rahat kullanımlı olmalı</a:t>
                      </a:r>
                      <a:endParaRPr lang="tr-TR" sz="1600" i="1" dirty="0">
                        <a:latin typeface="Calibri" panose="020F0502020204030204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94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i="1" dirty="0" smtClean="0">
                          <a:latin typeface="Calibri" panose="020F0502020204030204" pitchFamily="34" charset="0"/>
                        </a:rPr>
                        <a:t>Kulak koruyucuları kulağı tamamen kapatmalı</a:t>
                      </a:r>
                      <a:endParaRPr lang="tr-TR" sz="1600" i="1" dirty="0">
                        <a:latin typeface="Calibri" panose="020F0502020204030204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94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i="1" dirty="0" smtClean="0">
                          <a:latin typeface="Calibri" panose="020F0502020204030204" pitchFamily="34" charset="0"/>
                        </a:rPr>
                        <a:t>Kulak koruyucuları temiz ve sağlam olmalı</a:t>
                      </a:r>
                      <a:endParaRPr lang="tr-TR" sz="1600" i="1" dirty="0">
                        <a:latin typeface="Calibri" panose="020F0502020204030204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94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i="1" dirty="0" smtClean="0">
                          <a:latin typeface="Calibri" panose="020F0502020204030204" pitchFamily="34" charset="0"/>
                        </a:rPr>
                        <a:t>Kulak koruyucuları temiz elle takılıp çıkartılmalı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94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i="1" dirty="0" smtClean="0">
                          <a:latin typeface="Calibri" panose="020F0502020204030204" pitchFamily="34" charset="0"/>
                        </a:rPr>
                        <a:t>Çalışma</a:t>
                      </a:r>
                      <a:r>
                        <a:rPr lang="tr-TR" sz="1600" i="1" baseline="0" dirty="0" smtClean="0">
                          <a:latin typeface="Calibri" panose="020F0502020204030204" pitchFamily="34" charset="0"/>
                        </a:rPr>
                        <a:t> süresi borunca </a:t>
                      </a:r>
                      <a:r>
                        <a:rPr lang="tr-TR" sz="1600" b="1" i="1" baseline="0" dirty="0" smtClean="0">
                          <a:latin typeface="Calibri" panose="020F0502020204030204" pitchFamily="34" charset="0"/>
                        </a:rPr>
                        <a:t>sürekli kullanılma</a:t>
                      </a:r>
                      <a:r>
                        <a:rPr lang="tr-TR" sz="1600" i="1" baseline="0" dirty="0" smtClean="0">
                          <a:latin typeface="Calibri" panose="020F0502020204030204" pitchFamily="34" charset="0"/>
                        </a:rPr>
                        <a:t>lı/Etkinliği azalır</a:t>
                      </a:r>
                      <a:endParaRPr lang="tr-TR" sz="1600" i="1" dirty="0" smtClean="0">
                        <a:latin typeface="Calibri" panose="020F0502020204030204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6" name="Oval 25"/>
          <p:cNvSpPr>
            <a:spLocks noChangeAspect="1"/>
          </p:cNvSpPr>
          <p:nvPr/>
        </p:nvSpPr>
        <p:spPr>
          <a:xfrm>
            <a:off x="7115174" y="2893173"/>
            <a:ext cx="684000" cy="68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7077074" y="1646899"/>
            <a:ext cx="684000" cy="68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5005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Sosyal Sigorta Sağlık İ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şlemleri </a:t>
            </a: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Tüzüğü 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Gürültü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zararlarının meslek hastalığı sayılabilmesi için gürültülü işte en az iki yıl, gürültü şiddeti sürekli olarak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85dB’lin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üstünde olan işlerde en az 30 gün çalışılmış olmak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gereklidir.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&lt;85 dB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: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 yıl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çalışmış olmak gerekir.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&gt;85 dB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: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30 gün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çalışmış olmak gerekir.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Yükümlük süresi	: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6 aydır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1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Not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Endüstride, meslek hastalıklarının %10'u, gürültü sonucu meydana gelen işitme kayıplarıdır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tr-TR" sz="12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MEVZUAT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Akış Çizelgesi: Belge 17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2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8526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104775" y="3486150"/>
            <a:ext cx="8916400" cy="15144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10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Titreşim </a:t>
            </a:r>
            <a:endParaRPr lang="tr-TR" sz="110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808759" y="2113201"/>
            <a:ext cx="1508429" cy="1508429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latin typeface="Calibri" pitchFamily="34" charset="0"/>
                <a:cs typeface="Calibri" pitchFamily="34" charset="0"/>
              </a:rPr>
              <a:t>2</a:t>
            </a:r>
            <a:endParaRPr lang="tr-TR" sz="9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1642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gray">
          <a:xfrm>
            <a:off x="4656138" y="1487488"/>
            <a:ext cx="4164012" cy="47609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 algn="ctr"/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Vücudun tümüne aktarıldığında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işçilerin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ve güvenliği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için risk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oluşturan,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özellikle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de,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bel bölgesinde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rahatsızlık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omurgada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travmaya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yol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açan mekanik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titreşimi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ifade eder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/>
            <a:endParaRPr lang="tr-TR" sz="16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Her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çeşit ulaşım, sanayi ve inşaat taşıtları gibi titreşen bir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yüzeyin üzerinde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olmak ya da titreşen bir sanayi makinesinin yakınında çalışmak gibi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koşullarda hissedilir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/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gray">
          <a:xfrm>
            <a:off x="323850" y="1487488"/>
            <a:ext cx="4075113" cy="47609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İnsanda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el-kol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sistemine aktarıldığında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işçilerin sağlık ve güvenliği için risk oluşturan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özellikle de;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damar,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kemik, eklem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, sinir ve kas bozukluklarına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yol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açan mekanik titreşimi ifade eder.</a:t>
            </a: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Titreşim oluşturan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aletlerin elle tutulması ve kullanılmasıyla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hissedilen titreşimdir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gray">
          <a:xfrm>
            <a:off x="4656138" y="1127125"/>
            <a:ext cx="4164012" cy="360363"/>
          </a:xfrm>
          <a:prstGeom prst="rect">
            <a:avLst/>
          </a:prstGeom>
          <a:solidFill>
            <a:schemeClr val="hlink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TÜM VUCÜT TİTREŞİMİ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gray">
          <a:xfrm>
            <a:off x="323850" y="1127125"/>
            <a:ext cx="4075113" cy="360363"/>
          </a:xfrm>
          <a:prstGeom prst="rect">
            <a:avLst/>
          </a:prstGeom>
          <a:solidFill>
            <a:schemeClr val="hlink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EL-KOL TİTREŞİMİ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gray">
          <a:xfrm>
            <a:off x="4656138" y="1138866"/>
            <a:ext cx="4164012" cy="360363"/>
          </a:xfrm>
          <a:prstGeom prst="rect">
            <a:avLst/>
          </a:prstGeom>
          <a:solidFill>
            <a:schemeClr val="accent2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  TÜM VÜCUT TİTREŞİMİ (TVT)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gray">
          <a:xfrm>
            <a:off x="323850" y="1117600"/>
            <a:ext cx="4075113" cy="360363"/>
          </a:xfrm>
          <a:prstGeom prst="rect">
            <a:avLst/>
          </a:prstGeom>
          <a:solidFill>
            <a:schemeClr val="tx2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  EL – KOL TİTREŞİMİ (EKT) 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0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TİTREŞİM-VİBRASYON</a:t>
            </a:r>
            <a:endParaRPr lang="en-GB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6" y="4869670"/>
            <a:ext cx="3829050" cy="1350156"/>
          </a:xfrm>
          <a:prstGeom prst="rect">
            <a:avLst/>
          </a:prstGeom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Akış Çizelgesi: Belge 22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2</a:t>
            </a:r>
            <a:endParaRPr lang="tr-TR" sz="2000" b="1" dirty="0">
              <a:latin typeface="Calibri" pitchFamily="34" charset="0"/>
            </a:endParaRPr>
          </a:p>
        </p:txBody>
      </p:sp>
      <p:pic>
        <p:nvPicPr>
          <p:cNvPr id="24" name="Picture 4" descr="D:\DOKTOR\9-ISTUZMAN\1-EĞİTİM KURUMU\1. İstanbuluzman\ZZResim\Resim-İkon\bulldoz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7" y="4423303"/>
            <a:ext cx="2478087" cy="196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C:\Users\AhmetYigitalp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480" y="4726460"/>
            <a:ext cx="1315562" cy="136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729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EL–KOL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TİTREŞİM SENDROMU (EKTS)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3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EKT Sendromu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(EKTS),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titreşimle birlikte çeşitli faktörlerin etkisi altında gelişen karmaşık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süreçtir.</a:t>
            </a:r>
          </a:p>
          <a:p>
            <a:pPr algn="ctr">
              <a:spcAft>
                <a:spcPts val="300"/>
              </a:spcAft>
              <a:buClr>
                <a:srgbClr val="292929"/>
              </a:buClr>
              <a:defRPr/>
            </a:pPr>
            <a:endParaRPr lang="tr-TR" sz="12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Vasküler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(Damar) Hastalıkları (Mesleki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Raynaud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Fenomeni-Beyaz El -  Ölü El)</a:t>
            </a:r>
          </a:p>
          <a:p>
            <a:pPr marL="360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Periferik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(Çevresel)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sinir hastalıkları</a:t>
            </a:r>
          </a:p>
          <a:p>
            <a:pPr marL="360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Kemik-eklem ve kas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hastalıkları</a:t>
            </a:r>
          </a:p>
          <a:p>
            <a:pPr marL="360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Diğer hastalıklar (tüm vücut, SSS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360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08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EKTS, etkileyen faktörlerle ilişkili olmak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üzere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çoğu zaman farklı semptom ve bulguların bir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bileşimidir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TİTREŞİM-VİBRASYON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4330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BEYAZ PARMAK – ÖLÜ EL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– MESLEKİ RAYNAUD FENOME 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1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1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Titreşimle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birlikte,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8-10 derece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(nemli) ısıya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kısa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maruziyette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parmaklarda ve avuç içinde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beyazlaşma,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Beyaz el – Ölü El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»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olur. </a:t>
            </a: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9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TİTREŞİM-VİBRASYON</a:t>
            </a: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Akış Çizelgesi: Belge 39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4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3459163"/>
            <a:ext cx="2752725" cy="167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45"/>
          <p:cNvSpPr txBox="1">
            <a:spLocks noChangeArrowheads="1"/>
          </p:cNvSpPr>
          <p:nvPr/>
        </p:nvSpPr>
        <p:spPr bwMode="auto">
          <a:xfrm>
            <a:off x="798450" y="2048314"/>
            <a:ext cx="5397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3200" b="1" noProof="1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de-DE" sz="3200" b="1" noProof="1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6440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TİTREŞİMİ ÖLÇEN ALETLER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1000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Titreşimi Ölçen Aletler</a:t>
            </a: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400" b="1" i="1" dirty="0" smtClean="0">
                <a:solidFill>
                  <a:srgbClr val="C00000"/>
                </a:solidFill>
                <a:latin typeface="Calibri"/>
              </a:rPr>
              <a:t>Oktav Bantları  </a:t>
            </a:r>
            <a:r>
              <a:rPr lang="tr-TR" sz="2400" b="1" i="1" dirty="0" smtClean="0">
                <a:solidFill>
                  <a:srgbClr val="000000"/>
                </a:solidFill>
                <a:latin typeface="Calibri"/>
              </a:rPr>
              <a:t>yada</a:t>
            </a:r>
            <a:r>
              <a:rPr lang="tr-TR" sz="2400" b="1" i="1" dirty="0" smtClean="0">
                <a:solidFill>
                  <a:srgbClr val="C00000"/>
                </a:solidFill>
                <a:latin typeface="Calibri"/>
              </a:rPr>
              <a:t> Vibrasyon Detektörü</a:t>
            </a:r>
            <a:endParaRPr lang="tr-TR" sz="2000" b="1" i="1" dirty="0">
              <a:solidFill>
                <a:prstClr val="black"/>
              </a:solidFill>
              <a:latin typeface="Calibri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 smtClean="0">
              <a:solidFill>
                <a:prstClr val="black"/>
              </a:solidFill>
              <a:latin typeface="Calibri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900" b="1" i="1" dirty="0" smtClean="0">
              <a:solidFill>
                <a:prstClr val="black"/>
              </a:solidFill>
              <a:latin typeface="Calibri"/>
            </a:endParaRPr>
          </a:p>
          <a:p>
            <a:pPr marL="565200" lvl="2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 smtClean="0">
              <a:solidFill>
                <a:prstClr val="black"/>
              </a:solidFill>
              <a:latin typeface="Calibri"/>
            </a:endParaRPr>
          </a:p>
          <a:p>
            <a:pPr marL="10800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Frekans </a:t>
            </a: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(Oktav) Bantları (Hz); </a:t>
            </a:r>
          </a:p>
          <a:p>
            <a:pPr marL="565200" lvl="2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</a:rPr>
              <a:t>1-2  </a:t>
            </a:r>
            <a:endParaRPr lang="tr-TR" sz="2000" i="1" dirty="0">
              <a:solidFill>
                <a:prstClr val="black"/>
              </a:solidFill>
              <a:latin typeface="Calibri"/>
            </a:endParaRPr>
          </a:p>
          <a:p>
            <a:pPr marL="565200" lvl="2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</a:rPr>
              <a:t>4-8-16</a:t>
            </a:r>
            <a:endParaRPr lang="tr-TR" sz="2000" i="1" dirty="0">
              <a:solidFill>
                <a:prstClr val="black"/>
              </a:solidFill>
              <a:latin typeface="Calibri"/>
            </a:endParaRPr>
          </a:p>
          <a:p>
            <a:pPr marL="565200" lvl="2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</a:rPr>
              <a:t>31.5-125-250-1.000-2.000-4.000</a:t>
            </a:r>
            <a:endParaRPr lang="tr-TR" sz="2000" i="1" dirty="0">
              <a:solidFill>
                <a:prstClr val="black"/>
              </a:solidFill>
              <a:latin typeface="Calibri"/>
            </a:endParaRPr>
          </a:p>
          <a:p>
            <a:pPr marL="565200" lvl="2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i="1" dirty="0">
                <a:solidFill>
                  <a:prstClr val="black"/>
                </a:solidFill>
                <a:latin typeface="Calibri"/>
              </a:rPr>
              <a:t>8.000 </a:t>
            </a:r>
          </a:p>
          <a:p>
            <a:pPr marL="10800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i="1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TİTREŞİM-VİBRASYON</a:t>
            </a:r>
          </a:p>
        </p:txBody>
      </p:sp>
      <p:pic>
        <p:nvPicPr>
          <p:cNvPr id="41986" name="Picture 2" descr="C:\Users\AhmetYigitalp\Desktop\rk.as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2750">
            <a:off x="6641170" y="3308423"/>
            <a:ext cx="1891123" cy="146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4174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588" y="0"/>
            <a:ext cx="9144000" cy="6858001"/>
            <a:chOff x="0" y="0"/>
            <a:chExt cx="5760" cy="3747"/>
          </a:xfrm>
        </p:grpSpPr>
        <p:sp>
          <p:nvSpPr>
            <p:cNvPr id="46107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08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09" name="Rectangle 16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10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0" y="-11113"/>
            <a:ext cx="9144000" cy="6869113"/>
            <a:chOff x="0" y="0"/>
            <a:chExt cx="5760" cy="3747"/>
          </a:xfrm>
        </p:grpSpPr>
        <p:sp>
          <p:nvSpPr>
            <p:cNvPr id="10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1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62"/>
          <p:cNvGrpSpPr>
            <a:grpSpLocks/>
          </p:cNvGrpSpPr>
          <p:nvPr/>
        </p:nvGrpSpPr>
        <p:grpSpPr bwMode="auto">
          <a:xfrm>
            <a:off x="2940662" y="1310672"/>
            <a:ext cx="3248025" cy="3055937"/>
            <a:chOff x="1869" y="1671"/>
            <a:chExt cx="2046" cy="1925"/>
          </a:xfrm>
        </p:grpSpPr>
        <p:sp>
          <p:nvSpPr>
            <p:cNvPr id="16" name="Freeform 31"/>
            <p:cNvSpPr>
              <a:spLocks/>
            </p:cNvSpPr>
            <p:nvPr/>
          </p:nvSpPr>
          <p:spPr bwMode="gray">
            <a:xfrm>
              <a:off x="2127" y="2069"/>
              <a:ext cx="750" cy="1312"/>
            </a:xfrm>
            <a:custGeom>
              <a:avLst/>
              <a:gdLst>
                <a:gd name="T0" fmla="*/ 0 w 1859"/>
                <a:gd name="T1" fmla="*/ 0 h 3212"/>
                <a:gd name="T2" fmla="*/ 0 w 1859"/>
                <a:gd name="T3" fmla="*/ 1 h 3212"/>
                <a:gd name="T4" fmla="*/ 0 w 1859"/>
                <a:gd name="T5" fmla="*/ 0 h 3212"/>
                <a:gd name="T6" fmla="*/ 0 w 1859"/>
                <a:gd name="T7" fmla="*/ 0 h 32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9"/>
                <a:gd name="T13" fmla="*/ 0 h 3212"/>
                <a:gd name="T14" fmla="*/ 1859 w 1859"/>
                <a:gd name="T15" fmla="*/ 3212 h 32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9" h="3212">
                  <a:moveTo>
                    <a:pt x="1859" y="0"/>
                  </a:moveTo>
                  <a:lnTo>
                    <a:pt x="0" y="3212"/>
                  </a:lnTo>
                  <a:lnTo>
                    <a:pt x="1859" y="1769"/>
                  </a:lnTo>
                  <a:lnTo>
                    <a:pt x="1859" y="0"/>
                  </a:lnTo>
                  <a:close/>
                </a:path>
              </a:pathLst>
            </a:custGeom>
            <a:gradFill rotWithShape="1">
              <a:gsLst>
                <a:gs pos="0">
                  <a:srgbClr val="69A2E1"/>
                </a:gs>
                <a:gs pos="50000">
                  <a:srgbClr val="69A2E1">
                    <a:gamma/>
                    <a:shade val="66275"/>
                    <a:invGamma/>
                  </a:srgbClr>
                </a:gs>
                <a:gs pos="100000">
                  <a:srgbClr val="69A2E1"/>
                </a:gs>
              </a:gsLst>
              <a:lin ang="18900000" scaled="1"/>
            </a:gradFill>
            <a:ln w="9525">
              <a:solidFill>
                <a:srgbClr val="91919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7" name="Freeform 35"/>
            <p:cNvSpPr>
              <a:spLocks/>
            </p:cNvSpPr>
            <p:nvPr/>
          </p:nvSpPr>
          <p:spPr bwMode="gray">
            <a:xfrm>
              <a:off x="2137" y="2797"/>
              <a:ext cx="1505" cy="591"/>
            </a:xfrm>
            <a:custGeom>
              <a:avLst/>
              <a:gdLst>
                <a:gd name="T0" fmla="*/ 0 w 3730"/>
                <a:gd name="T1" fmla="*/ 0 h 1448"/>
                <a:gd name="T2" fmla="*/ 0 w 3730"/>
                <a:gd name="T3" fmla="*/ 0 h 1448"/>
                <a:gd name="T4" fmla="*/ 1 w 3730"/>
                <a:gd name="T5" fmla="*/ 0 h 1448"/>
                <a:gd name="T6" fmla="*/ 0 w 3730"/>
                <a:gd name="T7" fmla="*/ 0 h 14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30"/>
                <a:gd name="T13" fmla="*/ 0 h 1448"/>
                <a:gd name="T14" fmla="*/ 3730 w 3730"/>
                <a:gd name="T15" fmla="*/ 1448 h 14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30" h="1448">
                  <a:moveTo>
                    <a:pt x="1859" y="0"/>
                  </a:moveTo>
                  <a:lnTo>
                    <a:pt x="0" y="1441"/>
                  </a:lnTo>
                  <a:lnTo>
                    <a:pt x="3730" y="1448"/>
                  </a:lnTo>
                  <a:lnTo>
                    <a:pt x="1859" y="0"/>
                  </a:lnTo>
                  <a:close/>
                </a:path>
              </a:pathLst>
            </a:custGeom>
            <a:gradFill rotWithShape="1">
              <a:gsLst>
                <a:gs pos="0">
                  <a:srgbClr val="2A79D0"/>
                </a:gs>
                <a:gs pos="50000">
                  <a:srgbClr val="2A79D0">
                    <a:gamma/>
                    <a:shade val="66275"/>
                    <a:invGamma/>
                  </a:srgbClr>
                </a:gs>
                <a:gs pos="100000">
                  <a:srgbClr val="2A79D0"/>
                </a:gs>
              </a:gsLst>
              <a:lin ang="18900000" scaled="1"/>
            </a:gradFill>
            <a:ln w="9525" cap="flat" cmpd="sng">
              <a:solidFill>
                <a:srgbClr val="91919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8" name="Freeform 39"/>
            <p:cNvSpPr>
              <a:spLocks/>
            </p:cNvSpPr>
            <p:nvPr/>
          </p:nvSpPr>
          <p:spPr bwMode="gray">
            <a:xfrm>
              <a:off x="2886" y="2072"/>
              <a:ext cx="760" cy="1313"/>
            </a:xfrm>
            <a:custGeom>
              <a:avLst/>
              <a:gdLst>
                <a:gd name="T0" fmla="*/ 1871 w 1871"/>
                <a:gd name="T1" fmla="*/ 3220 h 3220"/>
                <a:gd name="T2" fmla="*/ 0 w 1871"/>
                <a:gd name="T3" fmla="*/ 0 h 3220"/>
                <a:gd name="T4" fmla="*/ 0 w 1871"/>
                <a:gd name="T5" fmla="*/ 1770 h 3220"/>
                <a:gd name="T6" fmla="*/ 1871 w 1871"/>
                <a:gd name="T7" fmla="*/ 3220 h 32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1"/>
                <a:gd name="T13" fmla="*/ 0 h 3220"/>
                <a:gd name="T14" fmla="*/ 1871 w 1871"/>
                <a:gd name="T15" fmla="*/ 3220 h 32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1" h="3220">
                  <a:moveTo>
                    <a:pt x="1871" y="3220"/>
                  </a:moveTo>
                  <a:lnTo>
                    <a:pt x="0" y="0"/>
                  </a:lnTo>
                  <a:lnTo>
                    <a:pt x="0" y="1770"/>
                  </a:lnTo>
                  <a:lnTo>
                    <a:pt x="1871" y="3220"/>
                  </a:lnTo>
                  <a:close/>
                </a:path>
              </a:pathLst>
            </a:custGeom>
            <a:gradFill rotWithShape="1">
              <a:gsLst>
                <a:gs pos="0">
                  <a:srgbClr val="0061B2"/>
                </a:gs>
                <a:gs pos="50000">
                  <a:srgbClr val="0061B2">
                    <a:gamma/>
                    <a:shade val="66275"/>
                    <a:invGamma/>
                  </a:srgbClr>
                </a:gs>
                <a:gs pos="100000">
                  <a:srgbClr val="0061B2"/>
                </a:gs>
              </a:gsLst>
              <a:lin ang="18900000" scaled="1"/>
            </a:gradFill>
            <a:ln w="9525" cap="flat" cmpd="sng">
              <a:solidFill>
                <a:srgbClr val="91919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cxnSp>
          <p:nvCxnSpPr>
            <p:cNvPr id="19" name="Gerade Verbindung mit Pfeil 12"/>
            <p:cNvCxnSpPr>
              <a:cxnSpLocks noChangeShapeType="1"/>
            </p:cNvCxnSpPr>
            <p:nvPr/>
          </p:nvCxnSpPr>
          <p:spPr bwMode="gray">
            <a:xfrm rot="5400000" flipH="1" flipV="1">
              <a:off x="2317" y="2233"/>
              <a:ext cx="1126" cy="2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</p:spPr>
        </p:cxnSp>
        <p:cxnSp>
          <p:nvCxnSpPr>
            <p:cNvPr id="20" name="Gerade Verbindung mit Pfeil 13"/>
            <p:cNvCxnSpPr>
              <a:cxnSpLocks noChangeShapeType="1"/>
            </p:cNvCxnSpPr>
            <p:nvPr/>
          </p:nvCxnSpPr>
          <p:spPr bwMode="gray">
            <a:xfrm rot="10800000" flipV="1">
              <a:off x="1869" y="2790"/>
              <a:ext cx="1014" cy="801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</p:spPr>
        </p:cxnSp>
        <p:cxnSp>
          <p:nvCxnSpPr>
            <p:cNvPr id="21" name="Gerade Verbindung mit Pfeil 16"/>
            <p:cNvCxnSpPr>
              <a:cxnSpLocks noChangeShapeType="1"/>
            </p:cNvCxnSpPr>
            <p:nvPr/>
          </p:nvCxnSpPr>
          <p:spPr bwMode="gray">
            <a:xfrm>
              <a:off x="2880" y="2797"/>
              <a:ext cx="1035" cy="799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</p:spPr>
        </p:cxnSp>
      </p:grpSp>
      <p:sp>
        <p:nvSpPr>
          <p:cNvPr id="22" name="Text Box 19"/>
          <p:cNvSpPr txBox="1">
            <a:spLocks noChangeArrowheads="1"/>
          </p:cNvSpPr>
          <p:nvPr/>
        </p:nvSpPr>
        <p:spPr bwMode="gray">
          <a:xfrm>
            <a:off x="2852734" y="886069"/>
            <a:ext cx="3398592" cy="338554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defRPr sz="1600" i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tr-TR" b="1" dirty="0">
                <a:solidFill>
                  <a:srgbClr val="FFFFFF"/>
                </a:solidFill>
              </a:rPr>
              <a:t>Maruziyetin </a:t>
            </a:r>
            <a:r>
              <a:rPr lang="tr-TR" b="1" dirty="0" smtClean="0">
                <a:solidFill>
                  <a:srgbClr val="FFFFFF"/>
                </a:solidFill>
              </a:rPr>
              <a:t>Önlenmesi Azaltılması</a:t>
            </a:r>
            <a:endParaRPr lang="tr-TR" b="1" dirty="0">
              <a:solidFill>
                <a:srgbClr val="FFFFFF"/>
              </a:solidFill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gray">
          <a:xfrm>
            <a:off x="4969288" y="4419019"/>
            <a:ext cx="4136612" cy="338554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defRPr sz="1600" i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tr-TR" b="1" dirty="0">
                <a:solidFill>
                  <a:srgbClr val="000000"/>
                </a:solidFill>
              </a:rPr>
              <a:t>Çalışanların </a:t>
            </a:r>
            <a:r>
              <a:rPr lang="tr-TR" b="1" dirty="0" smtClean="0">
                <a:solidFill>
                  <a:srgbClr val="000000"/>
                </a:solidFill>
              </a:rPr>
              <a:t>Bilgilendirilmesi </a:t>
            </a:r>
            <a:r>
              <a:rPr lang="tr-TR" b="1" dirty="0">
                <a:solidFill>
                  <a:srgbClr val="000000"/>
                </a:solidFill>
              </a:rPr>
              <a:t>ve Eğitimi</a:t>
            </a:r>
          </a:p>
        </p:txBody>
      </p: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FFFF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TİTREŞİMDEN KORUNMA YOLLARI</a:t>
            </a:r>
            <a:endParaRPr lang="en-GB" sz="3200" noProof="1" smtClean="0">
              <a:solidFill>
                <a:srgbClr val="FFFF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Dikdörtgen 31"/>
          <p:cNvSpPr/>
          <p:nvPr/>
        </p:nvSpPr>
        <p:spPr>
          <a:xfrm>
            <a:off x="11355" y="4774363"/>
            <a:ext cx="4164989" cy="1785104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tr-TR" sz="1000" i="1" dirty="0">
                <a:latin typeface="Calibri" pitchFamily="34" charset="0"/>
                <a:cs typeface="Calibri" pitchFamily="34" charset="0"/>
              </a:rPr>
              <a:t>Çalışanın maruziyeti, hiçbir koşulda bu Yönetmeliğin 5’inci maddesinde belirtilen maruziyet sınır değerlerini aşmayacaktır. (EKT=5, TVT=1,5)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tr-TR" sz="1000" i="1" dirty="0">
              <a:latin typeface="Calibri" pitchFamily="34" charset="0"/>
              <a:cs typeface="Calibri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tr-TR" sz="1000" i="1" dirty="0">
                <a:latin typeface="Calibri" pitchFamily="34" charset="0"/>
                <a:cs typeface="Calibri" pitchFamily="34" charset="0"/>
              </a:rPr>
              <a:t>Bu Yönetmelikte belirtilen tüm kontrol tedbirlerinin alınmasına rağmen, maruziyet sınır değerinin aşıldığının tespit edildiği durumlarda işveren;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tr-TR" sz="1000" i="1" dirty="0">
                <a:latin typeface="Calibri" pitchFamily="34" charset="0"/>
                <a:cs typeface="Calibri" pitchFamily="34" charset="0"/>
              </a:rPr>
              <a:t>Maruziyeti, maruziyet sınır değerinin altına indirmek üzere gerekli olan tedbirleri derhal alır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tr-TR" sz="1000" i="1" dirty="0">
              <a:latin typeface="Calibri" pitchFamily="34" charset="0"/>
              <a:cs typeface="Calibri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tr-TR" sz="1000" i="1" dirty="0">
                <a:latin typeface="Calibri" pitchFamily="34" charset="0"/>
                <a:cs typeface="Calibri" pitchFamily="34" charset="0"/>
              </a:rPr>
              <a:t>Maruziyet sınır değerinin aşılmasının nedenlerini belirler ve bunun tekrarını önlemek amacıyla, koruma ve önlemeye yönelik gerekli tedbirleri alır</a:t>
            </a: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Dikdörtgen 33"/>
          <p:cNvSpPr/>
          <p:nvPr/>
        </p:nvSpPr>
        <p:spPr>
          <a:xfrm>
            <a:off x="12948" y="4404617"/>
            <a:ext cx="4163396" cy="338554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Maruziyetin Sınırlandırılması</a:t>
            </a:r>
            <a:endParaRPr lang="tr-TR" sz="16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Dikdörtgen 34"/>
          <p:cNvSpPr/>
          <p:nvPr/>
        </p:nvSpPr>
        <p:spPr>
          <a:xfrm>
            <a:off x="4962137" y="4783157"/>
            <a:ext cx="4164989" cy="1631216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tr-TR" sz="1000" i="1" dirty="0">
                <a:latin typeface="Calibri" pitchFamily="34" charset="0"/>
                <a:cs typeface="Calibri" pitchFamily="34" charset="0"/>
              </a:rPr>
              <a:t>Mekanik titreşimden kaynaklanabilecek riskleri önlemek veya en aza indirmek amacıyla alınan önlemler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tr-TR" sz="1000" i="1" dirty="0">
                <a:latin typeface="Calibri" pitchFamily="34" charset="0"/>
                <a:cs typeface="Calibri" pitchFamily="34" charset="0"/>
              </a:rPr>
              <a:t>Maruziyet sınır değerleri ve maruziyet eylem değerleri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tr-TR" sz="1000" i="1" dirty="0">
                <a:latin typeface="Calibri" pitchFamily="34" charset="0"/>
                <a:cs typeface="Calibri" pitchFamily="34" charset="0"/>
              </a:rPr>
              <a:t>Mekanik titreşimden kaynaklanabilecek risklerin değerlendirilmesi ve ölçüm sonuçları ile kullanılan iş ekipmanlarından kaynaklanabilecek yaralanmalar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tr-TR" sz="1000" i="1" dirty="0">
                <a:latin typeface="Calibri" pitchFamily="34" charset="0"/>
                <a:cs typeface="Calibri" pitchFamily="34" charset="0"/>
              </a:rPr>
              <a:t>Mekanik titreşime bağlı yaralanma belirtilerinin niçin ve nasıl tespit edileceği ve bildirileceği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tr-TR" sz="1000" i="1" dirty="0">
                <a:latin typeface="Calibri" pitchFamily="34" charset="0"/>
                <a:cs typeface="Calibri" pitchFamily="34" charset="0"/>
              </a:rPr>
              <a:t>İlgili mevzuata göre, çalışanların hangi şartlarda sağlık gözetimine tabi tutulacağı</a:t>
            </a:r>
          </a:p>
        </p:txBody>
      </p:sp>
      <p:sp>
        <p:nvSpPr>
          <p:cNvPr id="36" name="Dikdörtgen 35"/>
          <p:cNvSpPr/>
          <p:nvPr/>
        </p:nvSpPr>
        <p:spPr>
          <a:xfrm>
            <a:off x="5474781" y="1267069"/>
            <a:ext cx="3502165" cy="2246769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tr-TR" sz="10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Riskler kaynağında yok edilir veya en aza indirmek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tr-TR" sz="10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Maruziyeti azaltan başka çalışma yöntemlerini seçmek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tr-TR" sz="10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Ergonomik tasarlanmış uygun iş ekipmanını seçmek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tr-TR" sz="10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Titreşimi etkili bir biçimde azaltan oturma yerleri, el-kol sistemine aktarılan titreşimi azaltan el tutma yerleri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tr-TR" sz="10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İşyeri, işyeri sistemleri ve iş ekipmanları için uygun bakım programları uygulamak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tr-TR" sz="10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İşyerini ve çalışma ortamını uygun şekilde tasarlamak ve düzenlemek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tr-TR" sz="10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Çalışanlara gerekli bilgi ve eğitimi vermek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tr-TR" sz="10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Maruziyet süresi ve düzeyini sınırlandırmak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tr-TR" sz="10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Yeterli dinlenme aralarıyla çalışma sürelerini düzenlemek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tr-TR" sz="10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Mekanik titreşime maruz kalan çalışana soğuktan ve nemden koruyacak giysi sağlamak</a:t>
            </a:r>
          </a:p>
        </p:txBody>
      </p:sp>
    </p:spTree>
    <p:extLst>
      <p:ext uri="{BB962C8B-B14F-4D97-AF65-F5344CB8AC3E}">
        <p14:creationId xmlns:p14="http://schemas.microsoft.com/office/powerpoint/2010/main" val="2963858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46" name="Rectangle 13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35" name="74 Dikdörtgen"/>
          <p:cNvSpPr/>
          <p:nvPr/>
        </p:nvSpPr>
        <p:spPr>
          <a:xfrm>
            <a:off x="761041" y="1415457"/>
            <a:ext cx="7610400" cy="458209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59" name="Rectangle 11"/>
          <p:cNvSpPr>
            <a:spLocks noChangeArrowheads="1"/>
          </p:cNvSpPr>
          <p:nvPr/>
        </p:nvSpPr>
        <p:spPr bwMode="gray">
          <a:xfrm>
            <a:off x="742948" y="1003300"/>
            <a:ext cx="7603200" cy="418886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SESİN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YAYILMASI / İŞİTİLMESİ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FİZİKSEL </a:t>
            </a: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RİSK ETKENLERİ </a:t>
            </a:r>
          </a:p>
        </p:txBody>
      </p:sp>
      <p:sp>
        <p:nvSpPr>
          <p:cNvPr id="37" name="Sağ Ok 36"/>
          <p:cNvSpPr/>
          <p:nvPr/>
        </p:nvSpPr>
        <p:spPr>
          <a:xfrm>
            <a:off x="3307369" y="2034787"/>
            <a:ext cx="608957" cy="322984"/>
          </a:xfrm>
          <a:prstGeom prst="right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 anchor="ctr" anchorCtr="0"/>
          <a:lstStyle/>
          <a:p>
            <a:r>
              <a:rPr lang="tr-TR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Kuvvet</a:t>
            </a:r>
          </a:p>
        </p:txBody>
      </p:sp>
      <p:sp>
        <p:nvSpPr>
          <p:cNvPr id="38" name="Sağ Ok 37"/>
          <p:cNvSpPr/>
          <p:nvPr/>
        </p:nvSpPr>
        <p:spPr>
          <a:xfrm>
            <a:off x="3309279" y="2369410"/>
            <a:ext cx="608957" cy="322984"/>
          </a:xfrm>
          <a:prstGeom prst="right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 anchor="ctr" anchorCtr="0"/>
          <a:lstStyle/>
          <a:p>
            <a:r>
              <a:rPr lang="tr-TR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Kuvvet</a:t>
            </a:r>
          </a:p>
        </p:txBody>
      </p:sp>
      <p:sp>
        <p:nvSpPr>
          <p:cNvPr id="39" name="Sağ Ok 38"/>
          <p:cNvSpPr/>
          <p:nvPr/>
        </p:nvSpPr>
        <p:spPr>
          <a:xfrm>
            <a:off x="3307458" y="2717064"/>
            <a:ext cx="608957" cy="322984"/>
          </a:xfrm>
          <a:prstGeom prst="right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 anchor="ctr" anchorCtr="0"/>
          <a:lstStyle/>
          <a:p>
            <a:r>
              <a:rPr lang="tr-TR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Kuvvet</a:t>
            </a:r>
          </a:p>
        </p:txBody>
      </p:sp>
      <p:grpSp>
        <p:nvGrpSpPr>
          <p:cNvPr id="40" name="Grup 39"/>
          <p:cNvGrpSpPr/>
          <p:nvPr/>
        </p:nvGrpSpPr>
        <p:grpSpPr>
          <a:xfrm>
            <a:off x="2289198" y="1749234"/>
            <a:ext cx="996928" cy="1592760"/>
            <a:chOff x="231797" y="3225609"/>
            <a:chExt cx="1190625" cy="1592760"/>
          </a:xfrm>
        </p:grpSpPr>
        <p:pic>
          <p:nvPicPr>
            <p:cNvPr id="41" name="Picture 2" descr="D:\DOKTOR\9-ISTUZMAN\1-EĞİTİM KURUMU\1. İstanbuluzman\Z.Resim-İkon\Müzik-Ses\kmixdocked_mut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797" y="3225609"/>
              <a:ext cx="1190625" cy="1592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53 Metin kutusu"/>
            <p:cNvSpPr txBox="1"/>
            <p:nvPr/>
          </p:nvSpPr>
          <p:spPr>
            <a:xfrm rot="16200000">
              <a:off x="137128" y="3837632"/>
              <a:ext cx="912331" cy="348721"/>
            </a:xfrm>
            <a:prstGeom prst="rect">
              <a:avLst/>
            </a:prstGeom>
            <a:noFill/>
            <a:ln w="3175" cmpd="sng"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900" b="1" dirty="0" smtClean="0">
                  <a:solidFill>
                    <a:srgbClr val="000000"/>
                  </a:solidFill>
                  <a:latin typeface="Cambria" pitchFamily="18" charset="0"/>
                </a:rPr>
                <a:t>Ses Kaynağı</a:t>
              </a:r>
            </a:p>
          </p:txBody>
        </p:sp>
      </p:grpSp>
      <p:grpSp>
        <p:nvGrpSpPr>
          <p:cNvPr id="2" name="Grup 1"/>
          <p:cNvGrpSpPr/>
          <p:nvPr/>
        </p:nvGrpSpPr>
        <p:grpSpPr>
          <a:xfrm>
            <a:off x="666750" y="1579950"/>
            <a:ext cx="1819275" cy="1847492"/>
            <a:chOff x="866775" y="1373214"/>
            <a:chExt cx="2219325" cy="2228060"/>
          </a:xfrm>
        </p:grpSpPr>
        <p:pic>
          <p:nvPicPr>
            <p:cNvPr id="32771" name="Picture 3" descr="D:\DOKTOR\2-DRUZ\1. EĞİTİM KURUMU\1. İstanbuluzman\2-RESİMLER\Dünya-Uzay-Uçak\Earth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775" y="1373214"/>
              <a:ext cx="2219325" cy="2228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53 Metin kutusu"/>
            <p:cNvSpPr txBox="1"/>
            <p:nvPr/>
          </p:nvSpPr>
          <p:spPr>
            <a:xfrm>
              <a:off x="1282578" y="1936576"/>
              <a:ext cx="1222546" cy="348722"/>
            </a:xfrm>
            <a:prstGeom prst="rect">
              <a:avLst/>
            </a:prstGeom>
            <a:noFill/>
            <a:ln w="3175" cmpd="sng"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dirty="0" smtClean="0">
                  <a:solidFill>
                    <a:srgbClr val="000000"/>
                  </a:solidFill>
                  <a:latin typeface="Cambria" pitchFamily="18" charset="0"/>
                </a:rPr>
                <a:t>Atmosfer </a:t>
              </a:r>
            </a:p>
          </p:txBody>
        </p:sp>
      </p:grpSp>
      <p:pic>
        <p:nvPicPr>
          <p:cNvPr id="133" name="Picture 4" descr="Lwa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36" y="1915640"/>
            <a:ext cx="281164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" name="Oval 327"/>
          <p:cNvSpPr>
            <a:spLocks noChangeAspect="1"/>
          </p:cNvSpPr>
          <p:nvPr/>
        </p:nvSpPr>
        <p:spPr>
          <a:xfrm>
            <a:off x="2106974" y="3448821"/>
            <a:ext cx="360000" cy="360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  <a:latin typeface="Calibri" pitchFamily="34" charset="0"/>
              </a:rPr>
              <a:t>E</a:t>
            </a:r>
            <a:endParaRPr lang="tr-TR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46" name="Picture 3" descr="C:\Users\Ahmet Yiğitap\Desktop\Resim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435" y="1567261"/>
            <a:ext cx="1631083" cy="186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 3"/>
          <p:cNvGrpSpPr/>
          <p:nvPr/>
        </p:nvGrpSpPr>
        <p:grpSpPr>
          <a:xfrm>
            <a:off x="793633" y="4215903"/>
            <a:ext cx="7526052" cy="2347338"/>
            <a:chOff x="823911" y="3563173"/>
            <a:chExt cx="7486032" cy="2347338"/>
          </a:xfrm>
        </p:grpSpPr>
        <p:pic>
          <p:nvPicPr>
            <p:cNvPr id="32770" name="Picture 2" descr="C:\Users\Ahmet Yiğitap\Desktop\Dalga-Yeni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911" y="3563173"/>
              <a:ext cx="7486032" cy="234733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Dikdörtgen 2"/>
            <p:cNvSpPr/>
            <p:nvPr/>
          </p:nvSpPr>
          <p:spPr>
            <a:xfrm>
              <a:off x="823911" y="3563173"/>
              <a:ext cx="423864" cy="999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FFFFFF"/>
                </a:solidFill>
              </a:endParaRPr>
            </a:p>
          </p:txBody>
        </p:sp>
      </p:grpSp>
      <p:sp>
        <p:nvSpPr>
          <p:cNvPr id="215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6" name="Oval 215"/>
          <p:cNvSpPr>
            <a:spLocks noChangeAspect="1"/>
          </p:cNvSpPr>
          <p:nvPr/>
        </p:nvSpPr>
        <p:spPr>
          <a:xfrm>
            <a:off x="3100387" y="3448821"/>
            <a:ext cx="360000" cy="360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b="1" dirty="0">
                <a:solidFill>
                  <a:schemeClr val="tx1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219" name="Oval 218"/>
          <p:cNvSpPr>
            <a:spLocks noChangeAspect="1"/>
          </p:cNvSpPr>
          <p:nvPr/>
        </p:nvSpPr>
        <p:spPr>
          <a:xfrm>
            <a:off x="4111281" y="3461008"/>
            <a:ext cx="360000" cy="360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Calibri" pitchFamily="34" charset="0"/>
              </a:rPr>
              <a:t>E</a:t>
            </a:r>
            <a:endParaRPr lang="tr-TR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20" name="Oval 219"/>
          <p:cNvSpPr>
            <a:spLocks noChangeAspect="1"/>
          </p:cNvSpPr>
          <p:nvPr/>
        </p:nvSpPr>
        <p:spPr>
          <a:xfrm>
            <a:off x="5111608" y="3461008"/>
            <a:ext cx="360000" cy="360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Calibri" pitchFamily="34" charset="0"/>
              </a:rPr>
              <a:t>E</a:t>
            </a:r>
            <a:endParaRPr lang="tr-TR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3" name="Oval 232"/>
          <p:cNvSpPr>
            <a:spLocks noChangeAspect="1"/>
          </p:cNvSpPr>
          <p:nvPr/>
        </p:nvSpPr>
        <p:spPr>
          <a:xfrm>
            <a:off x="6128774" y="3461008"/>
            <a:ext cx="360000" cy="360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chemeClr val="tx1"/>
                </a:solidFill>
                <a:latin typeface="Calibri" pitchFamily="34" charset="0"/>
              </a:rPr>
              <a:t>E</a:t>
            </a:r>
            <a:endParaRPr lang="tr-TR" sz="1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9" name="Oval 238"/>
          <p:cNvSpPr>
            <a:spLocks noChangeAspect="1"/>
          </p:cNvSpPr>
          <p:nvPr/>
        </p:nvSpPr>
        <p:spPr>
          <a:xfrm>
            <a:off x="7140992" y="3461008"/>
            <a:ext cx="360000" cy="360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Calibri" pitchFamily="34" charset="0"/>
              </a:rPr>
              <a:t>E</a:t>
            </a:r>
            <a:endParaRPr lang="tr-TR" sz="1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>
            <a:off x="2524124" y="3628821"/>
            <a:ext cx="576000" cy="0"/>
          </a:xfrm>
          <a:prstGeom prst="straightConnector1">
            <a:avLst/>
          </a:prstGeom>
          <a:ln w="25400">
            <a:headEnd type="diamon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Düz Ok Bağlayıcısı 252"/>
          <p:cNvCxnSpPr/>
          <p:nvPr/>
        </p:nvCxnSpPr>
        <p:spPr>
          <a:xfrm>
            <a:off x="3514724" y="3628821"/>
            <a:ext cx="576000" cy="0"/>
          </a:xfrm>
          <a:prstGeom prst="straightConnector1">
            <a:avLst/>
          </a:prstGeom>
          <a:ln w="25400">
            <a:headEnd type="diamon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Düz Ok Bağlayıcısı 253"/>
          <p:cNvCxnSpPr/>
          <p:nvPr/>
        </p:nvCxnSpPr>
        <p:spPr>
          <a:xfrm>
            <a:off x="4524374" y="3628821"/>
            <a:ext cx="576000" cy="0"/>
          </a:xfrm>
          <a:prstGeom prst="straightConnector1">
            <a:avLst/>
          </a:prstGeom>
          <a:ln w="25400">
            <a:headEnd type="diamon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Düz Ok Bağlayıcısı 255"/>
          <p:cNvCxnSpPr/>
          <p:nvPr/>
        </p:nvCxnSpPr>
        <p:spPr>
          <a:xfrm>
            <a:off x="5534024" y="3628821"/>
            <a:ext cx="576000" cy="0"/>
          </a:xfrm>
          <a:prstGeom prst="straightConnector1">
            <a:avLst/>
          </a:prstGeom>
          <a:ln w="25400">
            <a:headEnd type="diamon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Düz Ok Bağlayıcısı 256"/>
          <p:cNvCxnSpPr/>
          <p:nvPr/>
        </p:nvCxnSpPr>
        <p:spPr>
          <a:xfrm>
            <a:off x="6553199" y="3628821"/>
            <a:ext cx="576000" cy="0"/>
          </a:xfrm>
          <a:prstGeom prst="straightConnector1">
            <a:avLst/>
          </a:prstGeom>
          <a:ln w="25400">
            <a:headEnd type="diamon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53 Metin kutusu"/>
          <p:cNvSpPr txBox="1"/>
          <p:nvPr/>
        </p:nvSpPr>
        <p:spPr>
          <a:xfrm>
            <a:off x="2505505" y="3603860"/>
            <a:ext cx="574116" cy="289158"/>
          </a:xfrm>
          <a:prstGeom prst="rect">
            <a:avLst/>
          </a:prstGeom>
          <a:noFill/>
          <a:ln w="317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700" dirty="0" smtClean="0">
                <a:solidFill>
                  <a:srgbClr val="000000"/>
                </a:solidFill>
                <a:latin typeface="Cambria" pitchFamily="18" charset="0"/>
              </a:rPr>
              <a:t>Enerji </a:t>
            </a:r>
          </a:p>
          <a:p>
            <a:pPr algn="ctr"/>
            <a:r>
              <a:rPr lang="tr-TR" sz="700" dirty="0" smtClean="0">
                <a:solidFill>
                  <a:srgbClr val="000000"/>
                </a:solidFill>
                <a:latin typeface="Cambria" pitchFamily="18" charset="0"/>
              </a:rPr>
              <a:t>Aktarımı </a:t>
            </a:r>
          </a:p>
        </p:txBody>
      </p:sp>
      <p:sp>
        <p:nvSpPr>
          <p:cNvPr id="258" name="53 Metin kutusu"/>
          <p:cNvSpPr txBox="1"/>
          <p:nvPr/>
        </p:nvSpPr>
        <p:spPr>
          <a:xfrm>
            <a:off x="3503517" y="3602943"/>
            <a:ext cx="574116" cy="289158"/>
          </a:xfrm>
          <a:prstGeom prst="rect">
            <a:avLst/>
          </a:prstGeom>
          <a:noFill/>
          <a:ln w="317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700" dirty="0" smtClean="0">
                <a:solidFill>
                  <a:srgbClr val="000000"/>
                </a:solidFill>
                <a:latin typeface="Cambria" pitchFamily="18" charset="0"/>
              </a:rPr>
              <a:t>Enerji </a:t>
            </a:r>
          </a:p>
          <a:p>
            <a:pPr algn="ctr"/>
            <a:r>
              <a:rPr lang="tr-TR" sz="700" dirty="0" smtClean="0">
                <a:solidFill>
                  <a:srgbClr val="000000"/>
                </a:solidFill>
                <a:latin typeface="Cambria" pitchFamily="18" charset="0"/>
              </a:rPr>
              <a:t>Aktarımı </a:t>
            </a:r>
          </a:p>
        </p:txBody>
      </p:sp>
      <p:sp>
        <p:nvSpPr>
          <p:cNvPr id="259" name="53 Metin kutusu"/>
          <p:cNvSpPr txBox="1"/>
          <p:nvPr/>
        </p:nvSpPr>
        <p:spPr>
          <a:xfrm>
            <a:off x="4513456" y="3602943"/>
            <a:ext cx="574116" cy="289158"/>
          </a:xfrm>
          <a:prstGeom prst="rect">
            <a:avLst/>
          </a:prstGeom>
          <a:noFill/>
          <a:ln w="317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700" dirty="0" smtClean="0">
                <a:solidFill>
                  <a:srgbClr val="000000"/>
                </a:solidFill>
                <a:latin typeface="Cambria" pitchFamily="18" charset="0"/>
              </a:rPr>
              <a:t>Enerji </a:t>
            </a:r>
          </a:p>
          <a:p>
            <a:pPr algn="ctr"/>
            <a:r>
              <a:rPr lang="tr-TR" sz="700" dirty="0" smtClean="0">
                <a:solidFill>
                  <a:srgbClr val="000000"/>
                </a:solidFill>
                <a:latin typeface="Cambria" pitchFamily="18" charset="0"/>
              </a:rPr>
              <a:t>Aktarımı </a:t>
            </a:r>
          </a:p>
        </p:txBody>
      </p:sp>
      <p:sp>
        <p:nvSpPr>
          <p:cNvPr id="260" name="53 Metin kutusu"/>
          <p:cNvSpPr txBox="1"/>
          <p:nvPr/>
        </p:nvSpPr>
        <p:spPr>
          <a:xfrm>
            <a:off x="5525398" y="3604528"/>
            <a:ext cx="574116" cy="289158"/>
          </a:xfrm>
          <a:prstGeom prst="rect">
            <a:avLst/>
          </a:prstGeom>
          <a:noFill/>
          <a:ln w="317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700" dirty="0" smtClean="0">
                <a:solidFill>
                  <a:srgbClr val="000000"/>
                </a:solidFill>
                <a:latin typeface="Cambria" pitchFamily="18" charset="0"/>
              </a:rPr>
              <a:t>Enerji </a:t>
            </a:r>
          </a:p>
          <a:p>
            <a:pPr algn="ctr"/>
            <a:r>
              <a:rPr lang="tr-TR" sz="700" dirty="0" smtClean="0">
                <a:solidFill>
                  <a:srgbClr val="000000"/>
                </a:solidFill>
                <a:latin typeface="Cambria" pitchFamily="18" charset="0"/>
              </a:rPr>
              <a:t>Aktarımı </a:t>
            </a:r>
          </a:p>
        </p:txBody>
      </p:sp>
      <p:sp>
        <p:nvSpPr>
          <p:cNvPr id="261" name="53 Metin kutusu"/>
          <p:cNvSpPr txBox="1"/>
          <p:nvPr/>
        </p:nvSpPr>
        <p:spPr>
          <a:xfrm>
            <a:off x="6540530" y="3607421"/>
            <a:ext cx="574116" cy="289158"/>
          </a:xfrm>
          <a:prstGeom prst="rect">
            <a:avLst/>
          </a:prstGeom>
          <a:noFill/>
          <a:ln w="317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700" dirty="0" smtClean="0">
                <a:solidFill>
                  <a:srgbClr val="000000"/>
                </a:solidFill>
                <a:latin typeface="Cambria" pitchFamily="18" charset="0"/>
              </a:rPr>
              <a:t>Enerji </a:t>
            </a:r>
          </a:p>
          <a:p>
            <a:pPr algn="ctr"/>
            <a:r>
              <a:rPr lang="tr-TR" sz="700" dirty="0" smtClean="0">
                <a:solidFill>
                  <a:srgbClr val="000000"/>
                </a:solidFill>
                <a:latin typeface="Cambria" pitchFamily="18" charset="0"/>
              </a:rPr>
              <a:t>Aktarımı </a:t>
            </a:r>
          </a:p>
        </p:txBody>
      </p:sp>
    </p:spTree>
    <p:extLst>
      <p:ext uri="{BB962C8B-B14F-4D97-AF65-F5344CB8AC3E}">
        <p14:creationId xmlns:p14="http://schemas.microsoft.com/office/powerpoint/2010/main" val="28945791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TİTREŞİM-VİBRASYON</a:t>
            </a: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9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108858"/>
              </p:ext>
            </p:extLst>
          </p:nvPr>
        </p:nvGraphicFramePr>
        <p:xfrm>
          <a:off x="57151" y="1058861"/>
          <a:ext cx="9022323" cy="3379789"/>
        </p:xfrm>
        <a:graphic>
          <a:graphicData uri="http://schemas.openxmlformats.org/drawingml/2006/table">
            <a:tbl>
              <a:tblPr firstRow="1" bandRow="1"/>
              <a:tblGrid>
                <a:gridCol w="1587815"/>
                <a:gridCol w="1889313"/>
                <a:gridCol w="2237802"/>
                <a:gridCol w="1360803"/>
                <a:gridCol w="1946590"/>
              </a:tblGrid>
              <a:tr h="1196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Titreşim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Türü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i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Maruziyet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Sınır Değeri 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tr-TR" sz="2000" b="1" i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m/s²)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Maruziyet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Eylem Değeri 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tr-TR" sz="2000" b="1" i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m/s²)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i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Hissedilen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i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Frekanslar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i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Kullanılan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i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Standart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10914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El-Kol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2,5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1-1000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TS EN ISO 5349-1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TS EN ISO 5349-2  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0914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Tüm Vücut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1,15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0,5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1-80 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TS EN 1032:2005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TS 2775 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Akış Çizelgesi: Belge 19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8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2495553" y="4796883"/>
            <a:ext cx="4129081" cy="464285"/>
            <a:chOff x="142202" y="4840426"/>
            <a:chExt cx="4129081" cy="464285"/>
          </a:xfrm>
        </p:grpSpPr>
        <p:sp>
          <p:nvSpPr>
            <p:cNvPr id="7" name="Dikdörtgen 6"/>
            <p:cNvSpPr/>
            <p:nvPr/>
          </p:nvSpPr>
          <p:spPr>
            <a:xfrm>
              <a:off x="2671427" y="4840426"/>
              <a:ext cx="1599856" cy="461665"/>
            </a:xfrm>
            <a:prstGeom prst="rect">
              <a:avLst/>
            </a:prstGeom>
            <a:ln w="0">
              <a:solidFill>
                <a:srgbClr val="DDDDDD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2 Yıldır</a:t>
              </a:r>
              <a:endParaRPr lang="tr-TR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Dikdörtgen 8"/>
            <p:cNvSpPr/>
            <p:nvPr/>
          </p:nvSpPr>
          <p:spPr>
            <a:xfrm>
              <a:off x="142202" y="4843046"/>
              <a:ext cx="2529224" cy="461665"/>
            </a:xfrm>
            <a:prstGeom prst="rect">
              <a:avLst/>
            </a:prstGeom>
            <a:ln w="0">
              <a:solidFill>
                <a:srgbClr val="DDDDDD"/>
              </a:solidFill>
            </a:ln>
          </p:spPr>
          <p:txBody>
            <a:bodyPr wrap="square">
              <a:spAutoFit/>
            </a:bodyPr>
            <a:lstStyle/>
            <a:p>
              <a:r>
                <a:rPr lang="tr-TR" sz="2400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Yükümlülük Süresi</a:t>
              </a:r>
              <a:endParaRPr lang="tr-TR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109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201882" y="3486151"/>
            <a:ext cx="8704612" cy="1514474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1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Termal Konfor</a:t>
            </a:r>
            <a:endParaRPr lang="tr-TR" sz="11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799973" y="2113201"/>
            <a:ext cx="1508429" cy="1508429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latin typeface="Calibri" pitchFamily="34" charset="0"/>
                <a:cs typeface="Calibri" pitchFamily="34" charset="0"/>
              </a:rPr>
              <a:t>3</a:t>
            </a:r>
            <a:endParaRPr lang="tr-TR" sz="9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750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TERMAL KONFOR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1200" b="1" i="1" dirty="0" smtClean="0">
              <a:solidFill>
                <a:prstClr val="black"/>
              </a:solidFill>
              <a:latin typeface="Calibri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1200" i="1" dirty="0" smtClean="0">
              <a:solidFill>
                <a:prstClr val="black"/>
              </a:solidFill>
              <a:latin typeface="Calibri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</a:rPr>
              <a:t>Bir </a:t>
            </a:r>
            <a:r>
              <a:rPr lang="tr-TR" sz="2000" i="1" dirty="0">
                <a:solidFill>
                  <a:prstClr val="black"/>
                </a:solidFill>
                <a:latin typeface="Calibri"/>
              </a:rPr>
              <a:t>işyerinde çalışanların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bedensel ve </a:t>
            </a: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zihinsel faaliyetlerini sürdürürken</a:t>
            </a:r>
            <a:r>
              <a:rPr lang="tr-TR" sz="20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belirli</a:t>
            </a:r>
            <a:r>
              <a:rPr lang="tr-TR" sz="20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bir </a:t>
            </a:r>
            <a:r>
              <a:rPr lang="tr-TR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rahatlık </a:t>
            </a: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içinde bulunmalarına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termal konfor </a:t>
            </a:r>
            <a:r>
              <a:rPr lang="tr-TR" sz="2000" i="1" dirty="0">
                <a:solidFill>
                  <a:prstClr val="black"/>
                </a:solidFill>
                <a:latin typeface="Calibri"/>
              </a:rPr>
              <a:t>denir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i="1" dirty="0" smtClean="0">
              <a:solidFill>
                <a:prstClr val="black"/>
              </a:solidFill>
              <a:latin typeface="Calibri"/>
            </a:endParaRPr>
          </a:p>
          <a:p>
            <a:pPr marL="10800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i="1" dirty="0">
                <a:solidFill>
                  <a:prstClr val="black"/>
                </a:solidFill>
                <a:latin typeface="Calibri"/>
              </a:rPr>
              <a:t>Bir işyerinde termal konfor şartlarının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</a:rPr>
              <a:t>sağlanınca;</a:t>
            </a:r>
            <a:endParaRPr lang="tr-TR" sz="2000" i="1" dirty="0" smtClean="0">
              <a:solidFill>
                <a:prstClr val="black"/>
              </a:solidFill>
              <a:latin typeface="Calibri"/>
            </a:endParaRPr>
          </a:p>
          <a:p>
            <a:pPr marL="565200" lvl="1" indent="-324000">
              <a:spcBef>
                <a:spcPts val="0"/>
              </a:spcBef>
              <a:spcAft>
                <a:spcPts val="0"/>
              </a:spcAft>
              <a:buSzPct val="105000"/>
              <a:buAutoNum type="arabicPeriod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</a:rPr>
              <a:t>Meslek hastalıkları azalır</a:t>
            </a:r>
          </a:p>
          <a:p>
            <a:pPr marL="565200" lvl="1" indent="-324000">
              <a:spcBef>
                <a:spcPts val="0"/>
              </a:spcBef>
              <a:spcAft>
                <a:spcPts val="0"/>
              </a:spcAft>
              <a:buSzPct val="105000"/>
              <a:buAutoNum type="arabicPeriod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</a:rPr>
              <a:t>İş kazaları azalır</a:t>
            </a:r>
          </a:p>
          <a:p>
            <a:pPr marL="565200" lvl="1" indent="-324000">
              <a:spcBef>
                <a:spcPts val="0"/>
              </a:spcBef>
              <a:spcAft>
                <a:spcPts val="0"/>
              </a:spcAft>
              <a:buSzPct val="105000"/>
              <a:buAutoNum type="arabicPeriod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</a:rPr>
              <a:t>İşe devamlılık artar</a:t>
            </a:r>
          </a:p>
          <a:p>
            <a:pPr marL="565200" lvl="1" indent="-324000">
              <a:spcBef>
                <a:spcPts val="0"/>
              </a:spcBef>
              <a:spcAft>
                <a:spcPts val="0"/>
              </a:spcAft>
              <a:buSzPct val="105000"/>
              <a:buAutoNum type="arabicPeriod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</a:rPr>
              <a:t>İş verimi artar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TERMAL – ISIL KONFOR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434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TERMAL KONFORU BELİRLEYEN FAKTÖRLER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1200" b="1" i="1" dirty="0" smtClean="0">
              <a:solidFill>
                <a:prstClr val="black"/>
              </a:solidFill>
              <a:latin typeface="Calibri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 smtClean="0">
              <a:solidFill>
                <a:prstClr val="black"/>
              </a:solidFill>
              <a:latin typeface="Calibri"/>
            </a:endParaRPr>
          </a:p>
          <a:p>
            <a:pPr marL="1479600" lvl="3" indent="-324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400" b="1" i="1" dirty="0" smtClean="0">
                <a:solidFill>
                  <a:prstClr val="black"/>
                </a:solidFill>
                <a:latin typeface="Calibri"/>
              </a:rPr>
              <a:t>Hava </a:t>
            </a:r>
            <a:r>
              <a:rPr lang="tr-TR" sz="2400" b="1" i="1" dirty="0" smtClean="0">
                <a:solidFill>
                  <a:prstClr val="black"/>
                </a:solidFill>
                <a:latin typeface="Calibri"/>
              </a:rPr>
              <a:t>sıcaklığı</a:t>
            </a:r>
            <a:endParaRPr lang="tr-TR" sz="2400" i="1" dirty="0" smtClean="0">
              <a:solidFill>
                <a:prstClr val="black"/>
              </a:solidFill>
              <a:latin typeface="Calibri"/>
            </a:endParaRPr>
          </a:p>
          <a:p>
            <a:pPr marL="1479600" lvl="3" indent="-324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400" b="1" i="1" dirty="0" smtClean="0">
                <a:solidFill>
                  <a:prstClr val="black"/>
                </a:solidFill>
                <a:latin typeface="Calibri"/>
              </a:rPr>
              <a:t>Havanın </a:t>
            </a:r>
            <a:r>
              <a:rPr lang="tr-TR" sz="2400" b="1" i="1" dirty="0" smtClean="0">
                <a:solidFill>
                  <a:prstClr val="black"/>
                </a:solidFill>
                <a:latin typeface="Calibri"/>
              </a:rPr>
              <a:t>nemi</a:t>
            </a:r>
            <a:endParaRPr lang="tr-TR" sz="2400" i="1" dirty="0" smtClean="0">
              <a:solidFill>
                <a:prstClr val="black"/>
              </a:solidFill>
              <a:latin typeface="Calibri"/>
            </a:endParaRPr>
          </a:p>
          <a:p>
            <a:pPr marL="1479600" lvl="3" indent="-324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400" b="1" i="1" dirty="0" smtClean="0">
                <a:solidFill>
                  <a:prstClr val="black"/>
                </a:solidFill>
                <a:latin typeface="Calibri"/>
              </a:rPr>
              <a:t>Hava akım hızı</a:t>
            </a:r>
          </a:p>
          <a:p>
            <a:pPr marL="1479600" lvl="3" indent="-324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400" b="1" i="1" dirty="0" err="1" smtClean="0">
                <a:solidFill>
                  <a:prstClr val="black"/>
                </a:solidFill>
                <a:latin typeface="Calibri"/>
              </a:rPr>
              <a:t>Radyant</a:t>
            </a:r>
            <a:r>
              <a:rPr lang="tr-TR" sz="2400" b="1" i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400" b="1" i="1" dirty="0" smtClean="0">
                <a:solidFill>
                  <a:prstClr val="black"/>
                </a:solidFill>
                <a:latin typeface="Calibri"/>
              </a:rPr>
              <a:t>ısısı</a:t>
            </a:r>
            <a:endParaRPr lang="tr-TR" sz="2400" i="1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TERMAL – ISIL KONFOR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Akış Çizelgesi: Belge 17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2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5006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97155" y="2743481"/>
            <a:ext cx="1548000" cy="154800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tr-TR" sz="8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1752601" y="2809875"/>
            <a:ext cx="7249788" cy="1509340"/>
          </a:xfrm>
          <a:prstGeom prst="roundRect">
            <a:avLst>
              <a:gd name="adj" fmla="val 16667"/>
            </a:avLst>
          </a:prstGeom>
          <a:noFill/>
          <a:ln w="158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54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Hava Sıcaklığı</a:t>
            </a:r>
            <a:endParaRPr lang="tr-TR" sz="54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0523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TANIM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16111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800" b="1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/>
                <a:cs typeface="Arial"/>
              </a:rPr>
              <a:t>Isı</a:t>
            </a:r>
            <a:r>
              <a:rPr lang="tr-TR" sz="2000" b="1" i="1" dirty="0" smtClean="0">
                <a:solidFill>
                  <a:srgbClr val="C00000"/>
                </a:solidFill>
                <a:latin typeface="Calibri"/>
                <a:cs typeface="Arial"/>
              </a:rPr>
              <a:t>;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 </a:t>
            </a:r>
            <a:endParaRPr lang="tr-TR" sz="2000" b="1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Enerjinin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miktarını gösterir. Isı ölçümü </a:t>
            </a:r>
            <a:r>
              <a:rPr lang="tr-TR" sz="2000" b="1" i="1" dirty="0" smtClean="0">
                <a:solidFill>
                  <a:srgbClr val="C00000"/>
                </a:solidFill>
                <a:latin typeface="Calibri"/>
                <a:cs typeface="Arial"/>
              </a:rPr>
              <a:t>Kalorimetre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(ısıölçer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) ile yapılır.</a:t>
            </a: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/>
                <a:cs typeface="Arial"/>
              </a:rPr>
              <a:t>Sıcaklık;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 </a:t>
            </a:r>
            <a:endParaRPr lang="tr-TR" sz="2000" b="1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Enerjinin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miktarını değil seviyesini gösterir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.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Sıcaklık; Kuru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(Cıvalı)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Termometre ile ölçülür.</a:t>
            </a:r>
            <a:endParaRPr lang="tr-TR" sz="2000" b="1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/>
                <a:cs typeface="Arial"/>
              </a:rPr>
              <a:t>Termal </a:t>
            </a:r>
            <a:r>
              <a:rPr lang="tr-TR" sz="2000" b="1" i="1" dirty="0">
                <a:solidFill>
                  <a:srgbClr val="C00000"/>
                </a:solidFill>
                <a:latin typeface="Calibri"/>
                <a:cs typeface="Arial"/>
              </a:rPr>
              <a:t>konforun ana </a:t>
            </a:r>
            <a:r>
              <a:rPr lang="tr-TR" sz="2000" b="1" i="1" dirty="0" smtClean="0">
                <a:solidFill>
                  <a:srgbClr val="C00000"/>
                </a:solidFill>
                <a:latin typeface="Calibri"/>
                <a:cs typeface="Arial"/>
              </a:rPr>
              <a:t>(en önemli) parametresidir. </a:t>
            </a:r>
            <a:endParaRPr lang="tr-TR" sz="2000" i="1" dirty="0" smtClean="0">
              <a:solidFill>
                <a:srgbClr val="C00000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i="1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HAVA SICAKLIĞI (ORTAM SICAKLIĞI)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2517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VÜCUT ISI DENGESİ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16111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800" b="1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450900" lvl="1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prstClr val="black"/>
              </a:solidFill>
              <a:latin typeface="Calibri"/>
            </a:endParaRPr>
          </a:p>
          <a:p>
            <a:pPr marL="450900" lvl="1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Vücut Isısı</a:t>
            </a: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	: 36,8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Calibri"/>
              </a:rPr>
              <a:t>±0,4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Calibri"/>
              </a:rPr>
              <a:t>  (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Calibri"/>
              </a:rPr>
              <a:t>36,4-37,2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endParaRPr lang="tr-TR" sz="2000" i="1" dirty="0">
              <a:solidFill>
                <a:prstClr val="black"/>
              </a:solidFill>
              <a:latin typeface="Calibri"/>
            </a:endParaRPr>
          </a:p>
          <a:p>
            <a:pPr marL="1224000" lvl="2" indent="-18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i="1" dirty="0" smtClean="0">
                <a:solidFill>
                  <a:prstClr val="black"/>
                </a:solidFill>
                <a:latin typeface="Calibri"/>
              </a:rPr>
              <a:t>Hipotermi</a:t>
            </a:r>
            <a:r>
              <a:rPr lang="tr-TR" i="1" dirty="0">
                <a:solidFill>
                  <a:prstClr val="black"/>
                </a:solidFill>
                <a:latin typeface="Calibri"/>
              </a:rPr>
              <a:t>	: &lt;34</a:t>
            </a:r>
          </a:p>
          <a:p>
            <a:pPr marL="1224000" lvl="2" indent="-18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i="1" dirty="0">
                <a:solidFill>
                  <a:prstClr val="black"/>
                </a:solidFill>
                <a:latin typeface="Calibri"/>
              </a:rPr>
              <a:t>Normotermi	: 36-38</a:t>
            </a:r>
          </a:p>
          <a:p>
            <a:pPr marL="1224000" lvl="2" indent="-18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i="1" dirty="0">
                <a:solidFill>
                  <a:prstClr val="black"/>
                </a:solidFill>
                <a:latin typeface="Calibri"/>
              </a:rPr>
              <a:t>Ateş		: 38-40</a:t>
            </a:r>
          </a:p>
          <a:p>
            <a:pPr marL="1224000" lvl="2" indent="-18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i="1" dirty="0">
                <a:solidFill>
                  <a:prstClr val="black"/>
                </a:solidFill>
                <a:latin typeface="Calibri"/>
              </a:rPr>
              <a:t>Hipertermi	: </a:t>
            </a:r>
            <a:r>
              <a:rPr lang="tr-TR" i="1" dirty="0" smtClean="0">
                <a:solidFill>
                  <a:prstClr val="black"/>
                </a:solidFill>
                <a:latin typeface="Calibri"/>
              </a:rPr>
              <a:t>42-44</a:t>
            </a:r>
          </a:p>
          <a:p>
            <a:pPr marL="1224000" lvl="2" indent="-18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tr-TR" sz="800" i="1" dirty="0">
              <a:solidFill>
                <a:prstClr val="black"/>
              </a:solidFill>
              <a:latin typeface="Calibri"/>
            </a:endParaRPr>
          </a:p>
          <a:p>
            <a:pPr marL="450900" lvl="1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C00000"/>
              </a:solidFill>
              <a:latin typeface="Calibri"/>
            </a:endParaRPr>
          </a:p>
          <a:p>
            <a:pPr marL="450900" lvl="1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/>
              </a:rPr>
              <a:t>0,5 </a:t>
            </a:r>
            <a:r>
              <a:rPr lang="tr-TR" sz="2000" b="1" i="1" dirty="0">
                <a:solidFill>
                  <a:srgbClr val="C00000"/>
                </a:solidFill>
                <a:latin typeface="Calibri"/>
              </a:rPr>
              <a:t>derecelik </a:t>
            </a:r>
            <a:r>
              <a:rPr lang="tr-TR" sz="2000" b="1" i="1" dirty="0" smtClean="0">
                <a:solidFill>
                  <a:srgbClr val="C00000"/>
                </a:solidFill>
                <a:latin typeface="Calibri"/>
              </a:rPr>
              <a:t>artış ve azalışlar </a:t>
            </a: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patolojik kabul edilir.</a:t>
            </a:r>
          </a:p>
          <a:p>
            <a:pPr marL="10800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HAVA SICAKLIĞI (ORTAM SICAKLIĞI)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4149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165122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VÜCUT ISI DENGESİ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AutoShape 5"/>
          <p:cNvSpPr>
            <a:spLocks noChangeArrowheads="1"/>
          </p:cNvSpPr>
          <p:nvPr/>
        </p:nvSpPr>
        <p:spPr bwMode="auto">
          <a:xfrm>
            <a:off x="1728376" y="1885087"/>
            <a:ext cx="1233899" cy="677138"/>
          </a:xfrm>
          <a:prstGeom prst="roundRect">
            <a:avLst>
              <a:gd name="adj" fmla="val 16667"/>
            </a:avLst>
          </a:prstGeom>
          <a:noFill/>
          <a:ln w="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16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Metabolik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AutoShape 5"/>
          <p:cNvSpPr>
            <a:spLocks noChangeArrowheads="1"/>
          </p:cNvSpPr>
          <p:nvPr/>
        </p:nvSpPr>
        <p:spPr bwMode="auto">
          <a:xfrm>
            <a:off x="32692" y="1885087"/>
            <a:ext cx="1377771" cy="677138"/>
          </a:xfrm>
          <a:prstGeom prst="roundRect">
            <a:avLst>
              <a:gd name="adj" fmla="val 16667"/>
            </a:avLst>
          </a:prstGeom>
          <a:noFill/>
          <a:ln w="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Vücut Isısı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AutoShape 5"/>
          <p:cNvSpPr>
            <a:spLocks noChangeArrowheads="1"/>
          </p:cNvSpPr>
          <p:nvPr/>
        </p:nvSpPr>
        <p:spPr bwMode="auto">
          <a:xfrm>
            <a:off x="1419989" y="1990724"/>
            <a:ext cx="286332" cy="457199"/>
          </a:xfrm>
          <a:prstGeom prst="roundRect">
            <a:avLst>
              <a:gd name="adj" fmla="val 16667"/>
            </a:avLst>
          </a:prstGeom>
          <a:noFill/>
          <a:ln w="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</a:t>
            </a:r>
            <a:endParaRPr lang="tr-TR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AutoShape 5"/>
          <p:cNvSpPr>
            <a:spLocks noChangeArrowheads="1"/>
          </p:cNvSpPr>
          <p:nvPr/>
        </p:nvSpPr>
        <p:spPr bwMode="auto">
          <a:xfrm>
            <a:off x="2971800" y="1990725"/>
            <a:ext cx="286332" cy="457199"/>
          </a:xfrm>
          <a:prstGeom prst="roundRect">
            <a:avLst>
              <a:gd name="adj" fmla="val 16667"/>
            </a:avLst>
          </a:prstGeom>
          <a:noFill/>
          <a:ln w="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+</a:t>
            </a:r>
          </a:p>
        </p:txBody>
      </p:sp>
      <p:sp>
        <p:nvSpPr>
          <p:cNvPr id="49" name="AutoShape 5"/>
          <p:cNvSpPr>
            <a:spLocks noChangeArrowheads="1"/>
          </p:cNvSpPr>
          <p:nvPr/>
        </p:nvSpPr>
        <p:spPr bwMode="auto">
          <a:xfrm>
            <a:off x="3267657" y="1885087"/>
            <a:ext cx="1233899" cy="677138"/>
          </a:xfrm>
          <a:prstGeom prst="roundRect">
            <a:avLst>
              <a:gd name="adj" fmla="val 16667"/>
            </a:avLst>
          </a:prstGeom>
          <a:noFill/>
          <a:ln w="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Evaporatif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tr-TR" sz="16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Buharlaşma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AutoShape 5"/>
          <p:cNvSpPr>
            <a:spLocks noChangeArrowheads="1"/>
          </p:cNvSpPr>
          <p:nvPr/>
        </p:nvSpPr>
        <p:spPr bwMode="auto">
          <a:xfrm>
            <a:off x="4511081" y="1996911"/>
            <a:ext cx="286332" cy="457199"/>
          </a:xfrm>
          <a:prstGeom prst="roundRect">
            <a:avLst>
              <a:gd name="adj" fmla="val 16667"/>
            </a:avLst>
          </a:prstGeom>
          <a:noFill/>
          <a:ln w="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+</a:t>
            </a:r>
          </a:p>
        </p:txBody>
      </p:sp>
      <p:sp>
        <p:nvSpPr>
          <p:cNvPr id="51" name="AutoShape 5"/>
          <p:cNvSpPr>
            <a:spLocks noChangeArrowheads="1"/>
          </p:cNvSpPr>
          <p:nvPr/>
        </p:nvSpPr>
        <p:spPr bwMode="auto">
          <a:xfrm>
            <a:off x="4806938" y="1891273"/>
            <a:ext cx="1233899" cy="677138"/>
          </a:xfrm>
          <a:prstGeom prst="roundRect">
            <a:avLst>
              <a:gd name="adj" fmla="val 16667"/>
            </a:avLst>
          </a:prstGeom>
          <a:noFill/>
          <a:ln w="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Radyant</a:t>
            </a:r>
          </a:p>
          <a:p>
            <a:pPr algn="ctr"/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İnfrared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AutoShape 5"/>
          <p:cNvSpPr>
            <a:spLocks noChangeArrowheads="1"/>
          </p:cNvSpPr>
          <p:nvPr/>
        </p:nvSpPr>
        <p:spPr bwMode="auto">
          <a:xfrm>
            <a:off x="6050362" y="1999759"/>
            <a:ext cx="286332" cy="457199"/>
          </a:xfrm>
          <a:prstGeom prst="roundRect">
            <a:avLst>
              <a:gd name="adj" fmla="val 16667"/>
            </a:avLst>
          </a:prstGeom>
          <a:noFill/>
          <a:ln w="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+</a:t>
            </a:r>
          </a:p>
        </p:txBody>
      </p:sp>
      <p:sp>
        <p:nvSpPr>
          <p:cNvPr id="54" name="AutoShape 5"/>
          <p:cNvSpPr>
            <a:spLocks noChangeArrowheads="1"/>
          </p:cNvSpPr>
          <p:nvPr/>
        </p:nvSpPr>
        <p:spPr bwMode="auto">
          <a:xfrm>
            <a:off x="6346219" y="1894121"/>
            <a:ext cx="1233899" cy="677138"/>
          </a:xfrm>
          <a:prstGeom prst="roundRect">
            <a:avLst>
              <a:gd name="adj" fmla="val 16667"/>
            </a:avLst>
          </a:prstGeom>
          <a:noFill/>
          <a:ln w="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Konveksiyon</a:t>
            </a:r>
          </a:p>
        </p:txBody>
      </p:sp>
      <p:sp>
        <p:nvSpPr>
          <p:cNvPr id="55" name="AutoShape 5"/>
          <p:cNvSpPr>
            <a:spLocks noChangeArrowheads="1"/>
          </p:cNvSpPr>
          <p:nvPr/>
        </p:nvSpPr>
        <p:spPr bwMode="auto">
          <a:xfrm>
            <a:off x="7589643" y="2005945"/>
            <a:ext cx="286332" cy="457199"/>
          </a:xfrm>
          <a:prstGeom prst="roundRect">
            <a:avLst>
              <a:gd name="adj" fmla="val 16667"/>
            </a:avLst>
          </a:prstGeom>
          <a:noFill/>
          <a:ln w="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+</a:t>
            </a:r>
          </a:p>
        </p:txBody>
      </p:sp>
      <p:sp>
        <p:nvSpPr>
          <p:cNvPr id="56" name="AutoShape 5"/>
          <p:cNvSpPr>
            <a:spLocks noChangeArrowheads="1"/>
          </p:cNvSpPr>
          <p:nvPr/>
        </p:nvSpPr>
        <p:spPr bwMode="auto">
          <a:xfrm>
            <a:off x="7885500" y="1900307"/>
            <a:ext cx="1233899" cy="677138"/>
          </a:xfrm>
          <a:prstGeom prst="roundRect">
            <a:avLst>
              <a:gd name="adj" fmla="val 16667"/>
            </a:avLst>
          </a:prstGeom>
          <a:noFill/>
          <a:ln w="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16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Kondüksiyon</a:t>
            </a:r>
            <a:endParaRPr lang="tr-TR" sz="16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Direk Temas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AutoShape 5"/>
          <p:cNvSpPr>
            <a:spLocks noChangeArrowheads="1"/>
          </p:cNvSpPr>
          <p:nvPr/>
        </p:nvSpPr>
        <p:spPr bwMode="auto">
          <a:xfrm>
            <a:off x="1728376" y="980212"/>
            <a:ext cx="1233899" cy="762863"/>
          </a:xfrm>
          <a:prstGeom prst="roundRect">
            <a:avLst>
              <a:gd name="adj" fmla="val 16667"/>
            </a:avLst>
          </a:prstGeom>
          <a:noFill/>
          <a:ln w="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r>
              <a:rPr lang="tr-TR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</a:t>
            </a:r>
          </a:p>
          <a:p>
            <a:pPr lvl="0" algn="ctr">
              <a:spcBef>
                <a:spcPct val="20000"/>
              </a:spcBef>
            </a:pPr>
            <a:r>
              <a:rPr lang="tr-TR" sz="2000" b="1" dirty="0" smtClean="0">
                <a:latin typeface="Calibri" pitchFamily="34" charset="0"/>
                <a:cs typeface="Calibri" pitchFamily="34" charset="0"/>
              </a:rPr>
              <a:t>(+)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AutoShape 5"/>
          <p:cNvSpPr>
            <a:spLocks noChangeArrowheads="1"/>
          </p:cNvSpPr>
          <p:nvPr/>
        </p:nvSpPr>
        <p:spPr bwMode="auto">
          <a:xfrm>
            <a:off x="32692" y="980212"/>
            <a:ext cx="1377771" cy="762863"/>
          </a:xfrm>
          <a:prstGeom prst="roundRect">
            <a:avLst>
              <a:gd name="adj" fmla="val 16667"/>
            </a:avLst>
          </a:prstGeom>
          <a:noFill/>
          <a:ln w="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  <a:defRPr/>
            </a:pPr>
            <a:r>
              <a:rPr lang="tr-TR" sz="2000" b="1" dirty="0" smtClean="0">
                <a:latin typeface="Calibri" pitchFamily="34" charset="0"/>
                <a:cs typeface="Calibri" pitchFamily="34" charset="0"/>
              </a:rPr>
              <a:t>H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(+) (</a:t>
            </a:r>
            <a:r>
              <a:rPr lang="tr-TR" sz="2000" b="1" dirty="0" smtClean="0">
                <a:latin typeface="Calibri" pitchFamily="34" charset="0"/>
                <a:cs typeface="Calibri" pitchFamily="34" charset="0"/>
              </a:rPr>
              <a:t>0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) (-)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AutoShape 5"/>
          <p:cNvSpPr>
            <a:spLocks noChangeArrowheads="1"/>
          </p:cNvSpPr>
          <p:nvPr/>
        </p:nvSpPr>
        <p:spPr bwMode="auto">
          <a:xfrm>
            <a:off x="1429514" y="1095375"/>
            <a:ext cx="286332" cy="472156"/>
          </a:xfrm>
          <a:prstGeom prst="roundRect">
            <a:avLst>
              <a:gd name="adj" fmla="val 16667"/>
            </a:avLst>
          </a:prstGeom>
          <a:noFill/>
          <a:ln w="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=</a:t>
            </a:r>
            <a:endParaRPr lang="tr-TR" sz="20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" name="AutoShape 5"/>
          <p:cNvSpPr>
            <a:spLocks noChangeArrowheads="1"/>
          </p:cNvSpPr>
          <p:nvPr/>
        </p:nvSpPr>
        <p:spPr bwMode="auto">
          <a:xfrm>
            <a:off x="2971800" y="1085850"/>
            <a:ext cx="286332" cy="515079"/>
          </a:xfrm>
          <a:prstGeom prst="roundRect">
            <a:avLst>
              <a:gd name="adj" fmla="val 16667"/>
            </a:avLst>
          </a:prstGeom>
          <a:noFill/>
          <a:ln w="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0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+</a:t>
            </a:r>
          </a:p>
        </p:txBody>
      </p:sp>
      <p:sp>
        <p:nvSpPr>
          <p:cNvPr id="69" name="AutoShape 5"/>
          <p:cNvSpPr>
            <a:spLocks noChangeArrowheads="1"/>
          </p:cNvSpPr>
          <p:nvPr/>
        </p:nvSpPr>
        <p:spPr bwMode="auto">
          <a:xfrm>
            <a:off x="3267657" y="980212"/>
            <a:ext cx="1233899" cy="762863"/>
          </a:xfrm>
          <a:prstGeom prst="roundRect">
            <a:avLst>
              <a:gd name="adj" fmla="val 16667"/>
            </a:avLst>
          </a:prstGeom>
          <a:noFill/>
          <a:ln w="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r>
              <a:rPr lang="tr-TR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</a:t>
            </a:r>
          </a:p>
          <a:p>
            <a:pPr lvl="0" algn="ctr">
              <a:spcBef>
                <a:spcPct val="20000"/>
              </a:spcBef>
            </a:pPr>
            <a:r>
              <a:rPr lang="tr-TR" sz="2000" b="1" dirty="0" smtClean="0">
                <a:latin typeface="Calibri" pitchFamily="34" charset="0"/>
                <a:cs typeface="Calibri" pitchFamily="34" charset="0"/>
              </a:rPr>
              <a:t>(-)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0" name="AutoShape 5"/>
          <p:cNvSpPr>
            <a:spLocks noChangeArrowheads="1"/>
          </p:cNvSpPr>
          <p:nvPr/>
        </p:nvSpPr>
        <p:spPr bwMode="auto">
          <a:xfrm>
            <a:off x="4511081" y="1092036"/>
            <a:ext cx="286332" cy="515079"/>
          </a:xfrm>
          <a:prstGeom prst="roundRect">
            <a:avLst>
              <a:gd name="adj" fmla="val 16667"/>
            </a:avLst>
          </a:prstGeom>
          <a:noFill/>
          <a:ln w="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0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+</a:t>
            </a:r>
          </a:p>
        </p:txBody>
      </p:sp>
      <p:sp>
        <p:nvSpPr>
          <p:cNvPr id="71" name="AutoShape 5"/>
          <p:cNvSpPr>
            <a:spLocks noChangeArrowheads="1"/>
          </p:cNvSpPr>
          <p:nvPr/>
        </p:nvSpPr>
        <p:spPr bwMode="auto">
          <a:xfrm>
            <a:off x="4806938" y="986398"/>
            <a:ext cx="1233899" cy="762863"/>
          </a:xfrm>
          <a:prstGeom prst="roundRect">
            <a:avLst>
              <a:gd name="adj" fmla="val 16667"/>
            </a:avLst>
          </a:prstGeom>
          <a:noFill/>
          <a:ln w="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r>
              <a:rPr lang="tr-TR" sz="2000" b="1" dirty="0" smtClean="0">
                <a:latin typeface="Calibri" pitchFamily="34" charset="0"/>
                <a:cs typeface="Calibri" pitchFamily="34" charset="0"/>
              </a:rPr>
              <a:t>R</a:t>
            </a:r>
          </a:p>
          <a:p>
            <a:pPr lvl="0" algn="ctr">
              <a:spcBef>
                <a:spcPct val="20000"/>
              </a:spcBef>
            </a:pPr>
            <a:r>
              <a:rPr lang="tr-TR" sz="2000" b="1" dirty="0" smtClean="0">
                <a:latin typeface="Calibri" pitchFamily="34" charset="0"/>
                <a:cs typeface="Calibri" pitchFamily="34" charset="0"/>
              </a:rPr>
              <a:t>(+) </a:t>
            </a:r>
            <a:r>
              <a:rPr lang="tr-TR" sz="2000" b="1" dirty="0">
                <a:latin typeface="Calibri" pitchFamily="34" charset="0"/>
                <a:cs typeface="Calibri" pitchFamily="34" charset="0"/>
              </a:rPr>
              <a:t>(-)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2" name="AutoShape 5"/>
          <p:cNvSpPr>
            <a:spLocks noChangeArrowheads="1"/>
          </p:cNvSpPr>
          <p:nvPr/>
        </p:nvSpPr>
        <p:spPr bwMode="auto">
          <a:xfrm>
            <a:off x="6050362" y="1094884"/>
            <a:ext cx="286332" cy="515079"/>
          </a:xfrm>
          <a:prstGeom prst="roundRect">
            <a:avLst>
              <a:gd name="adj" fmla="val 16667"/>
            </a:avLst>
          </a:prstGeom>
          <a:noFill/>
          <a:ln w="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0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+</a:t>
            </a:r>
          </a:p>
        </p:txBody>
      </p:sp>
      <p:sp>
        <p:nvSpPr>
          <p:cNvPr id="73" name="AutoShape 5"/>
          <p:cNvSpPr>
            <a:spLocks noChangeArrowheads="1"/>
          </p:cNvSpPr>
          <p:nvPr/>
        </p:nvSpPr>
        <p:spPr bwMode="auto">
          <a:xfrm>
            <a:off x="6346219" y="989246"/>
            <a:ext cx="1233899" cy="762863"/>
          </a:xfrm>
          <a:prstGeom prst="roundRect">
            <a:avLst>
              <a:gd name="adj" fmla="val 16667"/>
            </a:avLst>
          </a:prstGeom>
          <a:noFill/>
          <a:ln w="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r>
              <a:rPr lang="tr-TR" sz="2000" b="1" dirty="0" smtClean="0">
                <a:latin typeface="Calibri" pitchFamily="34" charset="0"/>
                <a:cs typeface="Calibri" pitchFamily="34" charset="0"/>
              </a:rPr>
              <a:t>C</a:t>
            </a:r>
          </a:p>
          <a:p>
            <a:pPr lvl="0" algn="ctr">
              <a:spcBef>
                <a:spcPct val="20000"/>
              </a:spcBef>
            </a:pPr>
            <a:r>
              <a:rPr lang="tr-TR" sz="2000" b="1" dirty="0" smtClean="0">
                <a:latin typeface="Calibri" pitchFamily="34" charset="0"/>
                <a:cs typeface="Calibri" pitchFamily="34" charset="0"/>
              </a:rPr>
              <a:t>(+) </a:t>
            </a:r>
            <a:r>
              <a:rPr lang="tr-TR" sz="2000" b="1" dirty="0">
                <a:latin typeface="Calibri" pitchFamily="34" charset="0"/>
                <a:cs typeface="Calibri" pitchFamily="34" charset="0"/>
              </a:rPr>
              <a:t>(-)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4" name="AutoShape 5"/>
          <p:cNvSpPr>
            <a:spLocks noChangeArrowheads="1"/>
          </p:cNvSpPr>
          <p:nvPr/>
        </p:nvSpPr>
        <p:spPr bwMode="auto">
          <a:xfrm>
            <a:off x="7589643" y="1101070"/>
            <a:ext cx="286332" cy="515079"/>
          </a:xfrm>
          <a:prstGeom prst="roundRect">
            <a:avLst>
              <a:gd name="adj" fmla="val 16667"/>
            </a:avLst>
          </a:prstGeom>
          <a:noFill/>
          <a:ln w="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0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+</a:t>
            </a:r>
          </a:p>
        </p:txBody>
      </p:sp>
      <p:sp>
        <p:nvSpPr>
          <p:cNvPr id="75" name="AutoShape 5"/>
          <p:cNvSpPr>
            <a:spLocks noChangeArrowheads="1"/>
          </p:cNvSpPr>
          <p:nvPr/>
        </p:nvSpPr>
        <p:spPr bwMode="auto">
          <a:xfrm>
            <a:off x="7885500" y="995432"/>
            <a:ext cx="1233899" cy="762863"/>
          </a:xfrm>
          <a:prstGeom prst="roundRect">
            <a:avLst>
              <a:gd name="adj" fmla="val 16667"/>
            </a:avLst>
          </a:prstGeom>
          <a:noFill/>
          <a:ln w="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r>
              <a:rPr lang="tr-TR" sz="2000" b="1" dirty="0" smtClean="0">
                <a:latin typeface="Calibri" pitchFamily="34" charset="0"/>
                <a:cs typeface="Calibri" pitchFamily="34" charset="0"/>
              </a:rPr>
              <a:t>D</a:t>
            </a:r>
          </a:p>
          <a:p>
            <a:pPr lvl="0" algn="ctr">
              <a:spcBef>
                <a:spcPct val="20000"/>
              </a:spcBef>
            </a:pPr>
            <a:r>
              <a:rPr lang="tr-TR" sz="2000" b="1" dirty="0" smtClean="0">
                <a:latin typeface="Calibri" pitchFamily="34" charset="0"/>
                <a:cs typeface="Calibri" pitchFamily="34" charset="0"/>
              </a:rPr>
              <a:t>(+) </a:t>
            </a:r>
            <a:r>
              <a:rPr lang="tr-TR" sz="2000" b="1" dirty="0">
                <a:latin typeface="Calibri" pitchFamily="34" charset="0"/>
                <a:cs typeface="Calibri" pitchFamily="34" charset="0"/>
              </a:rPr>
              <a:t>(-)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AutoShape 5"/>
          <p:cNvSpPr>
            <a:spLocks noChangeArrowheads="1"/>
          </p:cNvSpPr>
          <p:nvPr/>
        </p:nvSpPr>
        <p:spPr bwMode="auto">
          <a:xfrm>
            <a:off x="1706321" y="2608180"/>
            <a:ext cx="1265479" cy="1938814"/>
          </a:xfrm>
          <a:prstGeom prst="roundRect">
            <a:avLst>
              <a:gd name="adj" fmla="val 16667"/>
            </a:avLst>
          </a:prstGeom>
          <a:noFill/>
          <a:ln w="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Vücudun bazal ve fiziksel çalışması sırasında açığa çıkar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/>
            <a:endParaRPr lang="tr-TR" sz="1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Isı Artışı </a:t>
            </a:r>
            <a:endParaRPr lang="tr-TR" sz="14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3267657" y="2617686"/>
            <a:ext cx="1265479" cy="1708785"/>
          </a:xfrm>
          <a:prstGeom prst="roundRect">
            <a:avLst>
              <a:gd name="adj" fmla="val 16667"/>
            </a:avLst>
          </a:prstGeom>
          <a:noFill/>
          <a:ln w="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Buharlaşma (terleme) yoluyla vücuttan atılan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ısıdır.</a:t>
            </a:r>
          </a:p>
          <a:p>
            <a:pPr algn="ctr"/>
            <a:endParaRPr lang="tr-TR" sz="1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Isı Kaybı </a:t>
            </a:r>
            <a:endParaRPr lang="tr-TR" sz="14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AutoShape 5"/>
          <p:cNvSpPr>
            <a:spLocks noChangeArrowheads="1"/>
          </p:cNvSpPr>
          <p:nvPr/>
        </p:nvSpPr>
        <p:spPr bwMode="auto">
          <a:xfrm>
            <a:off x="4806938" y="2610425"/>
            <a:ext cx="1265479" cy="4085511"/>
          </a:xfrm>
          <a:prstGeom prst="roundRect">
            <a:avLst>
              <a:gd name="adj" fmla="val 16667"/>
            </a:avLst>
          </a:prstGeom>
          <a:noFill/>
          <a:ln w="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Isının radyasyon (elektromanyetik dalga) yoluyla ortama taşınmasıdır.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İnsan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vücudu ile çevresel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cisimler (yüzeyler)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arasında sıcaklık farkı olduğunda </a:t>
            </a:r>
            <a:r>
              <a:rPr lang="tr-TR" sz="1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ışınım yoluyla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gerçekleşen ısı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alışverişi</a:t>
            </a:r>
            <a:endParaRPr lang="tr-TR" sz="1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AutoShape 5"/>
          <p:cNvSpPr>
            <a:spLocks noChangeArrowheads="1"/>
          </p:cNvSpPr>
          <p:nvPr/>
        </p:nvSpPr>
        <p:spPr bwMode="auto">
          <a:xfrm>
            <a:off x="6346219" y="2609592"/>
            <a:ext cx="1265479" cy="3420428"/>
          </a:xfrm>
          <a:prstGeom prst="roundRect">
            <a:avLst>
              <a:gd name="adj" fmla="val 16667"/>
            </a:avLst>
          </a:prstGeom>
          <a:noFill/>
          <a:ln w="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Isı enerjisinin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 molekülleri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 taşınmasıyla meydana gelir. Ortam sıcaklığı cilt sıcaklığından fazla ise cilt sıcaklığı artacak, tersi ise cilt sıcaklığı düşecektir. </a:t>
            </a:r>
          </a:p>
        </p:txBody>
      </p:sp>
      <p:sp>
        <p:nvSpPr>
          <p:cNvPr id="43" name="AutoShape 5"/>
          <p:cNvSpPr>
            <a:spLocks noChangeArrowheads="1"/>
          </p:cNvSpPr>
          <p:nvPr/>
        </p:nvSpPr>
        <p:spPr bwMode="auto">
          <a:xfrm>
            <a:off x="7885500" y="2619593"/>
            <a:ext cx="1240163" cy="2581275"/>
          </a:xfrm>
          <a:prstGeom prst="roundRect">
            <a:avLst>
              <a:gd name="adj" fmla="val 16667"/>
            </a:avLst>
          </a:prstGeom>
          <a:noFill/>
          <a:ln w="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Vücudun herhangi bir madde ile direkt teması sonucunda (yüzme ve dalma) ısı kazanması veya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kaybetmesi</a:t>
            </a:r>
            <a:endParaRPr lang="tr-TR" sz="1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AutoShape 5"/>
          <p:cNvSpPr>
            <a:spLocks noChangeArrowheads="1"/>
          </p:cNvSpPr>
          <p:nvPr/>
        </p:nvSpPr>
        <p:spPr bwMode="auto">
          <a:xfrm>
            <a:off x="27518" y="2608476"/>
            <a:ext cx="1382945" cy="3005018"/>
          </a:xfrm>
          <a:prstGeom prst="roundRect">
            <a:avLst>
              <a:gd name="adj" fmla="val 16667"/>
            </a:avLst>
          </a:prstGeom>
          <a:noFill/>
          <a:ln w="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Eğer vücut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ısı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yükü; </a:t>
            </a:r>
          </a:p>
          <a:p>
            <a:pPr algn="ctr"/>
            <a:endParaRPr lang="tr-TR" sz="1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ozitif ise </a:t>
            </a:r>
          </a:p>
          <a:p>
            <a:pPr algn="ctr"/>
            <a:r>
              <a:rPr lang="tr-TR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ısı kazancı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olur.</a:t>
            </a:r>
          </a:p>
          <a:p>
            <a:pPr algn="ctr"/>
            <a:endParaRPr lang="tr-TR" sz="14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egatif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ise </a:t>
            </a:r>
            <a:endParaRPr lang="tr-TR" sz="14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ısı </a:t>
            </a:r>
            <a:r>
              <a:rPr lang="tr-TR" sz="1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kaybı </a:t>
            </a:r>
            <a:endParaRPr lang="tr-TR" sz="14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1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Sıfır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ise </a:t>
            </a:r>
            <a:endParaRPr lang="tr-TR" sz="14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ısı </a:t>
            </a:r>
            <a:r>
              <a:rPr lang="tr-TR" sz="1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dengesi sabit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kalır.</a:t>
            </a:r>
          </a:p>
        </p:txBody>
      </p:sp>
      <p:sp>
        <p:nvSpPr>
          <p:cNvPr id="45" name="Akış Çizelgesi: Belge 44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6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236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YÜKSEK SICAKLIĞIN ETKİLERİ – 1 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16111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96000" lvl="1" indent="-252000">
              <a:spcBef>
                <a:spcPts val="120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6B9B1A"/>
                </a:solidFill>
                <a:latin typeface="Calibri"/>
              </a:rPr>
              <a:t>Vücut </a:t>
            </a:r>
            <a:r>
              <a:rPr lang="tr-TR" sz="2000" b="1" i="1" dirty="0">
                <a:solidFill>
                  <a:srgbClr val="6B9B1A"/>
                </a:solidFill>
                <a:latin typeface="Calibri"/>
              </a:rPr>
              <a:t>ısı regülasyonunun bozulması </a:t>
            </a: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ile, vücut ısının </a:t>
            </a:r>
            <a:r>
              <a:rPr lang="tr-TR" sz="2000" b="1" i="1" dirty="0" smtClean="0">
                <a:solidFill>
                  <a:srgbClr val="C00000"/>
                </a:solidFill>
                <a:latin typeface="Calibri"/>
              </a:rPr>
              <a:t>41°C’ye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kadar ulaşması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sonucu </a:t>
            </a:r>
            <a:r>
              <a:rPr lang="tr-TR" sz="2000" b="1" i="1" dirty="0" smtClean="0">
                <a:solidFill>
                  <a:srgbClr val="C00000"/>
                </a:solidFill>
                <a:latin typeface="Calibri"/>
              </a:rPr>
              <a:t>ısı (güneş) </a:t>
            </a:r>
            <a:r>
              <a:rPr lang="tr-TR" sz="2000" b="1" i="1" dirty="0">
                <a:solidFill>
                  <a:srgbClr val="C00000"/>
                </a:solidFill>
                <a:latin typeface="Calibri"/>
              </a:rPr>
              <a:t>çarpması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olur. Beyinde hasara ve ölüme neden olur. En ağır tablodur.</a:t>
            </a:r>
          </a:p>
          <a:p>
            <a:pPr marL="396000" lvl="1" indent="-252000">
              <a:spcBef>
                <a:spcPts val="120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6B9B1A"/>
                </a:solidFill>
                <a:latin typeface="Calibri"/>
              </a:rPr>
              <a:t>Aşırı </a:t>
            </a:r>
            <a:r>
              <a:rPr lang="tr-TR" sz="2000" b="1" i="1" dirty="0">
                <a:solidFill>
                  <a:srgbClr val="6B9B1A"/>
                </a:solidFill>
                <a:latin typeface="Calibri"/>
              </a:rPr>
              <a:t>terleme </a:t>
            </a:r>
            <a:r>
              <a:rPr lang="tr-TR" sz="2000" b="1" i="1" dirty="0" smtClean="0">
                <a:solidFill>
                  <a:srgbClr val="6B9B1A"/>
                </a:solidFill>
                <a:latin typeface="Calibri"/>
              </a:rPr>
              <a:t>ve tuz kaybı </a:t>
            </a:r>
            <a:r>
              <a:rPr lang="tr-TR" sz="2000" b="1" i="1" dirty="0" smtClean="0">
                <a:latin typeface="Calibri"/>
              </a:rPr>
              <a:t>(İyon;</a:t>
            </a:r>
            <a:r>
              <a:rPr lang="tr-TR" sz="2000" b="1" i="1" dirty="0" smtClean="0">
                <a:solidFill>
                  <a:srgbClr val="6B9B1A"/>
                </a:solidFill>
                <a:latin typeface="Calibri"/>
              </a:rPr>
              <a:t> </a:t>
            </a:r>
            <a:r>
              <a:rPr lang="tr-TR" sz="2000" b="1" i="1" dirty="0" err="1" smtClean="0">
                <a:latin typeface="Calibri"/>
              </a:rPr>
              <a:t>Ca</a:t>
            </a:r>
            <a:r>
              <a:rPr lang="tr-TR" sz="2000" b="1" i="1" dirty="0" smtClean="0">
                <a:latin typeface="Calibri"/>
              </a:rPr>
              <a:t>, </a:t>
            </a:r>
            <a:r>
              <a:rPr lang="tr-TR" sz="2000" b="1" i="1" dirty="0" err="1" smtClean="0">
                <a:latin typeface="Calibri"/>
              </a:rPr>
              <a:t>Na</a:t>
            </a:r>
            <a:r>
              <a:rPr lang="tr-TR" sz="2000" b="1" i="1" dirty="0" smtClean="0">
                <a:latin typeface="Calibri"/>
              </a:rPr>
              <a:t>, Mg, </a:t>
            </a:r>
            <a:r>
              <a:rPr lang="tr-TR" sz="2000" b="1" i="1" dirty="0" smtClean="0">
                <a:solidFill>
                  <a:srgbClr val="C00000"/>
                </a:solidFill>
                <a:latin typeface="Calibri"/>
              </a:rPr>
              <a:t>K</a:t>
            </a:r>
            <a:r>
              <a:rPr lang="tr-TR" sz="2000" b="1" i="1" dirty="0" smtClean="0">
                <a:latin typeface="Calibri"/>
              </a:rPr>
              <a:t>)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nedeni </a:t>
            </a: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ile kaslarda ani kasılmalar şeklinde </a:t>
            </a:r>
            <a:r>
              <a:rPr lang="tr-TR" sz="2000" b="1" i="1" dirty="0">
                <a:solidFill>
                  <a:srgbClr val="C00000"/>
                </a:solidFill>
                <a:latin typeface="Calibri"/>
              </a:rPr>
              <a:t>ısı krampları</a:t>
            </a:r>
            <a:r>
              <a:rPr lang="tr-TR" sz="2000" b="1" i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olabilir,</a:t>
            </a:r>
          </a:p>
          <a:p>
            <a:pPr marL="396000" lvl="1" indent="-252000">
              <a:spcBef>
                <a:spcPts val="120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/>
              </a:rPr>
              <a:t>Aşırı </a:t>
            </a:r>
            <a:r>
              <a:rPr lang="tr-TR" sz="2000" b="1" i="1" dirty="0">
                <a:solidFill>
                  <a:srgbClr val="000000"/>
                </a:solidFill>
                <a:latin typeface="Calibri"/>
              </a:rPr>
              <a:t>yükleme sonucu </a:t>
            </a:r>
            <a:r>
              <a:rPr lang="tr-TR" sz="2000" b="1" i="1" dirty="0" smtClean="0">
                <a:solidFill>
                  <a:srgbClr val="000000"/>
                </a:solidFill>
                <a:latin typeface="Calibri"/>
              </a:rPr>
              <a:t>oluşan </a:t>
            </a:r>
            <a:r>
              <a:rPr lang="tr-TR" sz="2000" b="1" i="1" dirty="0" smtClean="0">
                <a:solidFill>
                  <a:srgbClr val="6B9B1A"/>
                </a:solidFill>
                <a:latin typeface="Calibri"/>
              </a:rPr>
              <a:t>sıvı kaybının tansiyon düşüklüğüne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 ve </a:t>
            </a: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baş dönmesine yol açan </a:t>
            </a:r>
            <a:r>
              <a:rPr lang="tr-TR" sz="2000" b="1" i="1" dirty="0">
                <a:solidFill>
                  <a:srgbClr val="C00000"/>
                </a:solidFill>
                <a:latin typeface="Calibri"/>
              </a:rPr>
              <a:t>ısı yorgunlukları </a:t>
            </a: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olabilir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.</a:t>
            </a:r>
            <a:endParaRPr lang="tr-TR" sz="20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HAVA SICAKLIĞI (ORTAM SICAKLIĞI)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Akış Çizelgesi: Belge 17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1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0602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22275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SICAKLIK PERFORMANS İLİŞKİSİ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67000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lvl="1" indent="-222300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1200" b="1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lvl="1" indent="-222300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/>
              </a:rPr>
              <a:t>Faaliyetin </a:t>
            </a:r>
            <a:r>
              <a:rPr lang="tr-TR" sz="2000" b="1" i="1" dirty="0">
                <a:solidFill>
                  <a:srgbClr val="C00000"/>
                </a:solidFill>
                <a:latin typeface="Calibri"/>
              </a:rPr>
              <a:t>Şekli		 </a:t>
            </a:r>
            <a:r>
              <a:rPr lang="tr-TR" sz="2000" b="1" i="1" dirty="0" smtClean="0">
                <a:solidFill>
                  <a:srgbClr val="C00000"/>
                </a:solidFill>
                <a:latin typeface="Calibri"/>
              </a:rPr>
              <a:t>                         Hava Sıcaklığı</a:t>
            </a:r>
            <a:endParaRPr lang="tr-TR" sz="2000" b="1" i="1" dirty="0">
              <a:solidFill>
                <a:srgbClr val="C00000"/>
              </a:solidFill>
              <a:latin typeface="Calibri"/>
            </a:endParaRPr>
          </a:p>
          <a:p>
            <a:pPr marL="177750" indent="-28575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Oturarak yapılan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hafif el-kol </a:t>
            </a: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işleri  	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20°C</a:t>
            </a:r>
          </a:p>
          <a:p>
            <a:pPr marL="177750" indent="-28575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Ayakta </a:t>
            </a: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yapılan ağır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el-kol </a:t>
            </a: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işleri     	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17°C</a:t>
            </a:r>
          </a:p>
          <a:p>
            <a:pPr marL="177750" indent="-28575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Çok </a:t>
            </a: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ağır işlerin yapılması		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15-16°C</a:t>
            </a:r>
            <a:endParaRPr lang="tr-TR" b="1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lvl="1" indent="-108000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i="1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HAVA SICAKLIĞI (ORTAM SICAKLIĞI)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Akış Çizelgesi: Belge 17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1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1194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74 Dikdörtgen"/>
          <p:cNvSpPr/>
          <p:nvPr/>
        </p:nvSpPr>
        <p:spPr>
          <a:xfrm>
            <a:off x="761041" y="1444032"/>
            <a:ext cx="7610400" cy="458209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59" name="Rectangle 11"/>
          <p:cNvSpPr>
            <a:spLocks noChangeArrowheads="1"/>
          </p:cNvSpPr>
          <p:nvPr/>
        </p:nvSpPr>
        <p:spPr bwMode="gray">
          <a:xfrm>
            <a:off x="742948" y="1003300"/>
            <a:ext cx="7603200" cy="418886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SES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DALGALARI BOYUNA </a:t>
            </a: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LONGİTUDİNAL) DALGALARDIR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FİZİKSEL </a:t>
            </a: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RİSK ETKENLERİ 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887742" y="1432918"/>
            <a:ext cx="7386780" cy="672323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«Ortam parçacıklarının, dalganın hareket doğrultusuna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paralel hareket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etmesiyle oluşup ilerleyen dalgaya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boyuna dalga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denir.»</a:t>
            </a:r>
          </a:p>
        </p:txBody>
      </p:sp>
      <p:pic>
        <p:nvPicPr>
          <p:cNvPr id="13" name="Picture 4" descr="Lw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87" y="4284918"/>
            <a:ext cx="7525012" cy="100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l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41" y="5291498"/>
            <a:ext cx="7585107" cy="734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 2"/>
          <p:cNvGrpSpPr/>
          <p:nvPr/>
        </p:nvGrpSpPr>
        <p:grpSpPr>
          <a:xfrm>
            <a:off x="811541" y="2165699"/>
            <a:ext cx="7515557" cy="992160"/>
            <a:chOff x="821066" y="2412474"/>
            <a:chExt cx="7515557" cy="1497014"/>
          </a:xfrm>
        </p:grpSpPr>
        <p:pic>
          <p:nvPicPr>
            <p:cNvPr id="24578" name="Picture 2" descr="C:\Users\DOKTOR\Desktop\Resim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6423" y="2412474"/>
              <a:ext cx="2650200" cy="1497013"/>
            </a:xfrm>
            <a:prstGeom prst="rect">
              <a:avLst/>
            </a:prstGeom>
            <a:noFill/>
            <a:ln w="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FG14_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343" b="31343"/>
            <a:stretch>
              <a:fillRect/>
            </a:stretch>
          </p:blipFill>
          <p:spPr bwMode="auto">
            <a:xfrm>
              <a:off x="821066" y="2412475"/>
              <a:ext cx="4874883" cy="1497013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8" descr="vibrating tuning fork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86" y="3202668"/>
            <a:ext cx="7525011" cy="10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115880" y="3848986"/>
            <a:ext cx="5071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i="1" dirty="0" smtClean="0">
                <a:latin typeface="Calibri" pitchFamily="34" charset="0"/>
                <a:cs typeface="Calibri" pitchFamily="34" charset="0"/>
              </a:rPr>
              <a:t>Enerji Taşınması-Transportu</a:t>
            </a:r>
            <a:endParaRPr lang="tr-TR" i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Düz Ok Bağlayıcısı 14"/>
          <p:cNvCxnSpPr/>
          <p:nvPr/>
        </p:nvCxnSpPr>
        <p:spPr>
          <a:xfrm>
            <a:off x="809625" y="5436078"/>
            <a:ext cx="7452000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683407" y="5225534"/>
            <a:ext cx="82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 smtClean="0">
                <a:latin typeface="Calibri" pitchFamily="34" charset="0"/>
                <a:cs typeface="Calibri" pitchFamily="34" charset="0"/>
              </a:rPr>
              <a:t>Dalga</a:t>
            </a:r>
            <a:endParaRPr lang="tr-TR" b="1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4404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ORTAM SICAKLIĞINI ÖLÇEN ALET VE BİRİMİ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16111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800" b="1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Ortam Sıcaklığını Ölçen Alet</a:t>
            </a:r>
            <a:endParaRPr lang="tr-TR" sz="2000" b="1" i="1" dirty="0">
              <a:solidFill>
                <a:prstClr val="black"/>
              </a:solidFill>
              <a:latin typeface="Calibri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400" b="1" i="1" dirty="0" smtClean="0">
                <a:solidFill>
                  <a:srgbClr val="C00000"/>
                </a:solidFill>
                <a:latin typeface="Calibri"/>
              </a:rPr>
              <a:t>Kuru (Cıvalı</a:t>
            </a:r>
            <a:r>
              <a:rPr lang="tr-TR" sz="2400" b="1" i="1" dirty="0">
                <a:solidFill>
                  <a:srgbClr val="C00000"/>
                </a:solidFill>
                <a:latin typeface="Calibri"/>
              </a:rPr>
              <a:t>) </a:t>
            </a:r>
            <a:r>
              <a:rPr lang="tr-TR" sz="2400" b="1" i="1" dirty="0" smtClean="0">
                <a:solidFill>
                  <a:srgbClr val="C00000"/>
                </a:solidFill>
                <a:latin typeface="Calibri"/>
              </a:rPr>
              <a:t>Termometre</a:t>
            </a:r>
            <a:endParaRPr lang="tr-TR" sz="2000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 smtClean="0">
              <a:solidFill>
                <a:srgbClr val="000000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Birimi</a:t>
            </a:r>
            <a:endParaRPr lang="tr-TR" sz="2000" b="1" i="1" dirty="0">
              <a:solidFill>
                <a:prstClr val="black"/>
              </a:solidFill>
              <a:latin typeface="Calibri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err="1" smtClean="0">
                <a:solidFill>
                  <a:srgbClr val="6B9B1A"/>
                </a:solidFill>
                <a:latin typeface="Calibri"/>
                <a:cs typeface="Arial"/>
              </a:rPr>
              <a:t>Celcius</a:t>
            </a:r>
            <a:r>
              <a:rPr lang="tr-TR" sz="2000" b="1" i="1" dirty="0" smtClean="0">
                <a:solidFill>
                  <a:srgbClr val="6B9B1A"/>
                </a:solidFill>
                <a:latin typeface="Calibri"/>
                <a:cs typeface="Arial"/>
              </a:rPr>
              <a:t>-Santigrat-C/</a:t>
            </a:r>
            <a:r>
              <a:rPr lang="tr-TR" sz="2000" b="1" i="1" dirty="0" err="1" smtClean="0">
                <a:solidFill>
                  <a:srgbClr val="6B9B1A"/>
                </a:solidFill>
                <a:latin typeface="Calibri"/>
                <a:cs typeface="Arial"/>
              </a:rPr>
              <a:t>Fahrenheit</a:t>
            </a:r>
            <a:r>
              <a:rPr lang="tr-TR" sz="2000" b="1" i="1" dirty="0" smtClean="0">
                <a:solidFill>
                  <a:srgbClr val="6B9B1A"/>
                </a:solidFill>
                <a:latin typeface="Calibri"/>
                <a:cs typeface="Arial"/>
              </a:rPr>
              <a:t>-F/Kelvin-K/</a:t>
            </a:r>
            <a:r>
              <a:rPr lang="tr-TR" sz="2000" b="1" i="1" dirty="0" err="1" smtClean="0">
                <a:solidFill>
                  <a:srgbClr val="6B9B1A"/>
                </a:solidFill>
                <a:latin typeface="Calibri"/>
                <a:cs typeface="Arial"/>
              </a:rPr>
              <a:t>Reamur</a:t>
            </a:r>
            <a:r>
              <a:rPr lang="tr-TR" sz="2000" b="1" i="1" dirty="0" smtClean="0">
                <a:solidFill>
                  <a:srgbClr val="6B9B1A"/>
                </a:solidFill>
                <a:latin typeface="Calibri"/>
                <a:cs typeface="Arial"/>
              </a:rPr>
              <a:t>-R</a:t>
            </a:r>
            <a:endParaRPr lang="tr-TR" sz="2000" b="1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HAVA SICAKLIĞI (ORTAM SICAKLIĞI)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392" y="4143375"/>
            <a:ext cx="2078370" cy="120924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6284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97155" y="2743481"/>
            <a:ext cx="1548000" cy="154800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tr-TR" sz="8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1752601" y="2809875"/>
            <a:ext cx="7249788" cy="1509340"/>
          </a:xfrm>
          <a:prstGeom prst="roundRect">
            <a:avLst>
              <a:gd name="adj" fmla="val 16667"/>
            </a:avLst>
          </a:prstGeom>
          <a:noFill/>
          <a:ln w="158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54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Nem (Mutlak – Bağıl</a:t>
            </a:r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)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6108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NEM (MUTLAK VE BAĞIL)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33162" y="1916112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900" i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/>
                <a:cs typeface="+mn-cs"/>
              </a:rPr>
              <a:t>Mutlak </a:t>
            </a:r>
            <a:r>
              <a:rPr lang="tr-TR" sz="2000" b="1" i="1" dirty="0">
                <a:solidFill>
                  <a:srgbClr val="C00000"/>
                </a:solidFill>
                <a:latin typeface="Calibri"/>
                <a:cs typeface="+mn-cs"/>
              </a:rPr>
              <a:t>nem;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+mn-cs"/>
              </a:rPr>
              <a:t>birim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+mn-cs"/>
              </a:rPr>
              <a:t>havadaki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+mn-cs"/>
              </a:rPr>
              <a:t>su buharı miktarı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+mn-cs"/>
              </a:rPr>
              <a:t>dır. Bir metreküp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+mn-cs"/>
              </a:rPr>
              <a:t>hava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+mn-cs"/>
              </a:rPr>
              <a:t>içindeki su buharının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+mn-cs"/>
              </a:rPr>
              <a:t>ağırlığıdır.</a:t>
            </a: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/>
                <a:cs typeface="+mn-cs"/>
              </a:rPr>
              <a:t>Bağıl (</a:t>
            </a:r>
            <a:r>
              <a:rPr lang="tr-TR" sz="2000" b="1" i="1" dirty="0" err="1" smtClean="0">
                <a:solidFill>
                  <a:srgbClr val="C00000"/>
                </a:solidFill>
                <a:latin typeface="Calibri"/>
                <a:cs typeface="+mn-cs"/>
              </a:rPr>
              <a:t>Nisbi</a:t>
            </a:r>
            <a:r>
              <a:rPr lang="tr-TR" sz="2000" b="1" i="1" dirty="0" smtClean="0">
                <a:solidFill>
                  <a:srgbClr val="C00000"/>
                </a:solidFill>
                <a:latin typeface="Calibri"/>
                <a:cs typeface="+mn-cs"/>
              </a:rPr>
              <a:t>) nem;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+mn-cs"/>
              </a:rPr>
              <a:t>aynı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+mn-cs"/>
              </a:rPr>
              <a:t>sıcaklıkta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+mn-cs"/>
              </a:rPr>
              <a:t>doymuş havadaki mutlak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+mn-cs"/>
              </a:rPr>
              <a:t>nemin %’sinidir.</a:t>
            </a:r>
          </a:p>
          <a:p>
            <a:pPr marL="0" lvl="1" algn="ctr">
              <a:spcBef>
                <a:spcPts val="0"/>
              </a:spcBef>
              <a:spcAft>
                <a:spcPts val="600"/>
              </a:spcAft>
              <a:buSzPct val="105000"/>
              <a:defRPr/>
            </a:pPr>
            <a:endParaRPr lang="tr-TR" sz="2000" b="1" i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0" lvl="1" algn="ctr">
              <a:spcBef>
                <a:spcPts val="0"/>
              </a:spcBef>
              <a:spcAft>
                <a:spcPts val="600"/>
              </a:spcAft>
              <a:buSzPct val="105000"/>
              <a:defRPr/>
            </a:pPr>
            <a:r>
              <a:rPr lang="tr-TR" sz="1600" i="1" dirty="0" smtClean="0">
                <a:solidFill>
                  <a:prstClr val="black"/>
                </a:solidFill>
                <a:latin typeface="Calibri"/>
                <a:cs typeface="+mn-cs"/>
              </a:rPr>
              <a:t>Mevcut </a:t>
            </a:r>
            <a:r>
              <a:rPr lang="tr-TR" sz="1600" i="1" dirty="0">
                <a:solidFill>
                  <a:prstClr val="black"/>
                </a:solidFill>
                <a:latin typeface="Calibri"/>
                <a:cs typeface="+mn-cs"/>
              </a:rPr>
              <a:t>ortam </a:t>
            </a:r>
            <a:r>
              <a:rPr lang="tr-TR" sz="1600" i="1" dirty="0" smtClean="0">
                <a:solidFill>
                  <a:prstClr val="black"/>
                </a:solidFill>
                <a:latin typeface="Calibri"/>
                <a:cs typeface="+mn-cs"/>
              </a:rPr>
              <a:t>ısısında </a:t>
            </a:r>
            <a:r>
              <a:rPr lang="tr-TR" sz="1600" i="1" dirty="0">
                <a:solidFill>
                  <a:prstClr val="black"/>
                </a:solidFill>
                <a:latin typeface="Calibri"/>
                <a:cs typeface="+mn-cs"/>
              </a:rPr>
              <a:t>işyeri havasını doymuşluk düzeyine kadar getirecek su buharı değerine göre yüzde oranı (%100 nemli) şeklinde ifade edilebilir</a:t>
            </a:r>
            <a:r>
              <a:rPr lang="tr-TR" sz="1600" i="1" dirty="0" smtClean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  <a:p>
            <a:pPr marL="0" lvl="1" algn="ctr">
              <a:spcBef>
                <a:spcPts val="0"/>
              </a:spcBef>
              <a:spcAft>
                <a:spcPts val="600"/>
              </a:spcAft>
              <a:buSzPct val="105000"/>
              <a:defRPr/>
            </a:pPr>
            <a:r>
              <a:rPr lang="tr-TR" sz="1600" b="1" i="1" dirty="0">
                <a:solidFill>
                  <a:prstClr val="black"/>
                </a:solidFill>
                <a:latin typeface="Calibri"/>
                <a:cs typeface="+mn-cs"/>
              </a:rPr>
              <a:t>Spesifik </a:t>
            </a:r>
            <a:r>
              <a:rPr lang="tr-TR" sz="1600" b="1" i="1" dirty="0" smtClean="0">
                <a:solidFill>
                  <a:prstClr val="black"/>
                </a:solidFill>
                <a:latin typeface="Calibri"/>
                <a:cs typeface="+mn-cs"/>
              </a:rPr>
              <a:t>nem;</a:t>
            </a:r>
            <a:r>
              <a:rPr lang="tr-TR" sz="1600" i="1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tr-TR" sz="1600" i="1" dirty="0">
                <a:solidFill>
                  <a:prstClr val="black"/>
                </a:solidFill>
                <a:latin typeface="Calibri"/>
                <a:cs typeface="+mn-cs"/>
              </a:rPr>
              <a:t>bir gaz içerisinde bulunan nem ağırlığının gaz ağırlığına oranıdır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NEM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7476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İŞYERİNDE NEM ORANI VE NEMİN ETKİSİ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1000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Bir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işyerinde bağıl nem %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30-60 (80)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olmalıdır. </a:t>
            </a: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900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1000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Yüksek bağıl nem;</a:t>
            </a:r>
          </a:p>
          <a:p>
            <a:pPr marL="468000" lvl="1" indent="-2520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Yüksek ortam sıcaklığında </a:t>
            </a:r>
            <a:r>
              <a:rPr lang="tr-TR" sz="2000" b="1" i="1" dirty="0" smtClean="0">
                <a:solidFill>
                  <a:srgbClr val="C00000"/>
                </a:solidFill>
                <a:latin typeface="Calibri"/>
                <a:cs typeface="Arial"/>
              </a:rPr>
              <a:t>bunalma</a:t>
            </a:r>
            <a:endParaRPr lang="tr-TR" sz="2000" b="1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468000" lvl="1" indent="-2520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Düşük ortam sıcaklığında </a:t>
            </a:r>
            <a:r>
              <a:rPr lang="tr-TR" sz="2000" b="1" i="1" dirty="0" smtClean="0">
                <a:solidFill>
                  <a:srgbClr val="C00000"/>
                </a:solidFill>
                <a:latin typeface="Calibri"/>
                <a:cs typeface="Arial"/>
              </a:rPr>
              <a:t>üşüme </a:t>
            </a:r>
            <a:r>
              <a:rPr lang="tr-TR" sz="2000" b="1" i="1" dirty="0">
                <a:solidFill>
                  <a:srgbClr val="C00000"/>
                </a:solidFill>
                <a:latin typeface="Calibri"/>
                <a:cs typeface="Arial"/>
              </a:rPr>
              <a:t>ve </a:t>
            </a:r>
            <a:r>
              <a:rPr lang="tr-TR" sz="2000" b="1" i="1" dirty="0" smtClean="0">
                <a:solidFill>
                  <a:srgbClr val="C00000"/>
                </a:solidFill>
                <a:latin typeface="Calibri"/>
                <a:cs typeface="Arial"/>
              </a:rPr>
              <a:t>ürperme</a:t>
            </a:r>
          </a:p>
          <a:p>
            <a:pPr marL="468000" lvl="1" indent="-2520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endParaRPr lang="tr-TR" sz="2000" b="1" i="1" dirty="0">
              <a:solidFill>
                <a:srgbClr val="C00000"/>
              </a:solidFill>
              <a:latin typeface="Calibri"/>
              <a:cs typeface="Arial"/>
            </a:endParaRPr>
          </a:p>
          <a:p>
            <a:pPr marL="21600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/>
                <a:cs typeface="Arial"/>
              </a:rPr>
              <a:t>                                         </a:t>
            </a:r>
            <a:r>
              <a:rPr lang="tr-TR" sz="2000" i="1" dirty="0" smtClean="0">
                <a:latin typeface="Calibri"/>
                <a:cs typeface="Arial"/>
              </a:rPr>
              <a:t>………………..</a:t>
            </a:r>
            <a:r>
              <a:rPr lang="tr-TR" sz="2000" b="1" i="1" dirty="0" smtClean="0">
                <a:latin typeface="Calibri"/>
                <a:cs typeface="Arial"/>
              </a:rPr>
              <a:t>hissine neden olur.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NEM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4341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NEMİ ÖLÇEN ALET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1000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Nemi Ölçen Aletler</a:t>
            </a: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400" b="1" i="1" dirty="0" smtClean="0">
                <a:solidFill>
                  <a:srgbClr val="C00000"/>
                </a:solidFill>
                <a:latin typeface="Calibri"/>
              </a:rPr>
              <a:t>Higrometre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400" b="1" i="1" dirty="0" err="1" smtClean="0">
                <a:solidFill>
                  <a:srgbClr val="C00000"/>
                </a:solidFill>
                <a:latin typeface="Calibri"/>
              </a:rPr>
              <a:t>Psikrometre</a:t>
            </a:r>
            <a:r>
              <a:rPr lang="tr-TR" sz="2400" b="1" i="1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tr-TR" b="1" i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(Kata </a:t>
            </a:r>
            <a:r>
              <a:rPr lang="tr-TR" b="1" i="1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Termometre)</a:t>
            </a:r>
            <a:endParaRPr lang="tr-TR" b="1" i="1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400" b="1" i="1" dirty="0" smtClean="0">
              <a:solidFill>
                <a:srgbClr val="C00000"/>
              </a:solidFill>
              <a:latin typeface="Calibri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err="1" smtClean="0">
                <a:solidFill>
                  <a:prstClr val="black"/>
                </a:solidFill>
                <a:latin typeface="Calibri"/>
              </a:rPr>
              <a:t>Psikrometre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 cihazında</a:t>
            </a: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, kuru ve ıslak termometre bir arada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kullanılarak </a:t>
            </a: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aynı anda iki değer elde edilir. </a:t>
            </a:r>
            <a:endParaRPr lang="tr-TR" sz="2000" b="1" i="1" dirty="0" smtClean="0">
              <a:solidFill>
                <a:prstClr val="black"/>
              </a:solidFill>
              <a:latin typeface="Calibri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1100" b="1" i="1" dirty="0">
              <a:solidFill>
                <a:prstClr val="black"/>
              </a:solidFill>
              <a:latin typeface="Calibri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</a:rPr>
              <a:t>Elde edilen sonuçlar </a:t>
            </a:r>
            <a:r>
              <a:rPr lang="tr-TR" sz="2000" i="1" dirty="0">
                <a:solidFill>
                  <a:prstClr val="black"/>
                </a:solidFill>
                <a:latin typeface="Calibri"/>
              </a:rPr>
              <a:t>bu cihaz için geliştirilmiş grafik (</a:t>
            </a:r>
            <a:r>
              <a:rPr lang="tr-TR" sz="2000" i="1" dirty="0" err="1">
                <a:solidFill>
                  <a:prstClr val="black"/>
                </a:solidFill>
                <a:latin typeface="Calibri"/>
              </a:rPr>
              <a:t>psychrometry</a:t>
            </a:r>
            <a:r>
              <a:rPr lang="tr-TR" sz="20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i="1" dirty="0" err="1">
                <a:solidFill>
                  <a:prstClr val="black"/>
                </a:solidFill>
                <a:latin typeface="Calibri"/>
              </a:rPr>
              <a:t>chart</a:t>
            </a:r>
            <a:r>
              <a:rPr lang="tr-TR" sz="2000" i="1" dirty="0">
                <a:solidFill>
                  <a:prstClr val="black"/>
                </a:solidFill>
                <a:latin typeface="Calibri"/>
              </a:rPr>
              <a:t>) ile değerlendirilerek ortamın nem düzeyi hesaplanır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</a:rPr>
              <a:t>.</a:t>
            </a:r>
            <a:endParaRPr lang="tr-TR" sz="2000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i="1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NEM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2" descr="http://servis.trimpeks.com/UserFiles/Gallery/rszd_az_8857_ir_termometre_sicaklik_nem_olcer030812032239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3" r="25924"/>
          <a:stretch/>
        </p:blipFill>
        <p:spPr bwMode="auto">
          <a:xfrm>
            <a:off x="7685360" y="1916113"/>
            <a:ext cx="1090883" cy="165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kış Çizelgesi: Belge 16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3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7475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97155" y="2743481"/>
            <a:ext cx="1548000" cy="154800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tr-TR" sz="8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1752601" y="2809875"/>
            <a:ext cx="7249788" cy="1509340"/>
          </a:xfrm>
          <a:prstGeom prst="roundRect">
            <a:avLst>
              <a:gd name="adj" fmla="val 16667"/>
            </a:avLst>
          </a:prstGeom>
          <a:noFill/>
          <a:ln w="158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54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Hava Akım Hızı</a:t>
            </a:r>
          </a:p>
        </p:txBody>
      </p:sp>
    </p:spTree>
    <p:extLst>
      <p:ext uri="{BB962C8B-B14F-4D97-AF65-F5344CB8AC3E}">
        <p14:creationId xmlns:p14="http://schemas.microsoft.com/office/powerpoint/2010/main" val="11566108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HAVA AKIM HIZI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700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700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700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279450" lvl="2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Aşarsa, vücut ile çevresindeki hava arasında hava akımın etkisi ile ısı transferi olur ve </a:t>
            </a:r>
            <a:r>
              <a:rPr lang="tr-TR" sz="2000" b="1" i="1" dirty="0">
                <a:solidFill>
                  <a:srgbClr val="C00000"/>
                </a:solidFill>
                <a:latin typeface="Calibri"/>
                <a:cs typeface="Arial"/>
              </a:rPr>
              <a:t>ısı stresleri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oluşur.</a:t>
            </a:r>
          </a:p>
          <a:p>
            <a:pPr marL="279450" lvl="2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622350" lvl="2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§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Oturarak çalışanlarda	: 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0,15-1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m/</a:t>
            </a:r>
            <a:r>
              <a:rPr lang="tr-TR" sz="2000" b="1" i="1" dirty="0" err="1" smtClean="0">
                <a:solidFill>
                  <a:prstClr val="black"/>
                </a:solidFill>
                <a:latin typeface="Calibri"/>
                <a:cs typeface="Arial"/>
              </a:rPr>
              <a:t>sn</a:t>
            </a:r>
            <a:endParaRPr lang="tr-TR" sz="2000" b="1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622350" lvl="2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§"/>
              <a:defRPr/>
            </a:pP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Yarı aktif çalışanlarda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	: 1-1,25 m/</a:t>
            </a:r>
            <a:r>
              <a:rPr lang="tr-TR" sz="2000" b="1" i="1" dirty="0" err="1" smtClean="0">
                <a:solidFill>
                  <a:prstClr val="black"/>
                </a:solidFill>
                <a:latin typeface="Calibri"/>
                <a:cs typeface="Arial"/>
              </a:rPr>
              <a:t>sn</a:t>
            </a:r>
            <a:endParaRPr lang="tr-TR" sz="2000" b="1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622350" lvl="2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§"/>
              <a:defRPr/>
            </a:pP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Tozsuz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yerlerde		: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1.75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m/</a:t>
            </a:r>
            <a:r>
              <a:rPr lang="tr-TR" sz="2000" b="1" i="1" dirty="0" err="1" smtClean="0">
                <a:solidFill>
                  <a:prstClr val="black"/>
                </a:solidFill>
                <a:latin typeface="Calibri"/>
                <a:cs typeface="Arial"/>
              </a:rPr>
              <a:t>sn</a:t>
            </a:r>
            <a:endParaRPr lang="tr-TR" sz="2000" b="1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«Hava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akım hızı </a:t>
            </a:r>
            <a:r>
              <a:rPr lang="tr-TR" sz="2000" b="1" i="1" dirty="0" smtClean="0">
                <a:solidFill>
                  <a:srgbClr val="C00000"/>
                </a:solidFill>
                <a:latin typeface="Calibri"/>
                <a:cs typeface="Arial"/>
              </a:rPr>
              <a:t>0,3-0,5 metreyi/saniye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aşmamalı» </a:t>
            </a: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1000" b="1" i="1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HAVA AKIM HIZI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Akış Çizelgesi: Belge 19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3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4103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HAVA AKIM HIZI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700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1600" b="1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Eğer;</a:t>
            </a:r>
          </a:p>
          <a:p>
            <a:pPr marL="450900" lvl="1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Hava vücuttan </a:t>
            </a:r>
            <a:r>
              <a:rPr lang="tr-TR" sz="2000" b="1" i="1" dirty="0" smtClean="0">
                <a:solidFill>
                  <a:srgbClr val="C00000"/>
                </a:solidFill>
                <a:latin typeface="Calibri"/>
                <a:cs typeface="Arial"/>
              </a:rPr>
              <a:t>serin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ise vücut </a:t>
            </a:r>
            <a:r>
              <a:rPr lang="tr-TR" sz="2000" b="1" i="1" dirty="0">
                <a:solidFill>
                  <a:srgbClr val="6B9B1A"/>
                </a:solidFill>
                <a:latin typeface="Calibri"/>
                <a:cs typeface="Arial"/>
              </a:rPr>
              <a:t>ısısı </a:t>
            </a:r>
            <a:r>
              <a:rPr lang="tr-TR" sz="2000" b="1" i="1" dirty="0" smtClean="0">
                <a:solidFill>
                  <a:srgbClr val="6B9B1A"/>
                </a:solidFill>
                <a:latin typeface="Calibri"/>
                <a:cs typeface="Arial"/>
              </a:rPr>
              <a:t>azalır. </a:t>
            </a:r>
          </a:p>
          <a:p>
            <a:pPr marL="450900" lvl="1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Hava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vücuttan </a:t>
            </a:r>
            <a:r>
              <a:rPr lang="tr-TR" sz="2000" b="1" i="1" dirty="0" smtClean="0">
                <a:solidFill>
                  <a:srgbClr val="C00000"/>
                </a:solidFill>
                <a:latin typeface="Calibri"/>
                <a:cs typeface="Arial"/>
              </a:rPr>
              <a:t>sıcak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 ise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vücut </a:t>
            </a:r>
            <a:r>
              <a:rPr lang="tr-TR" sz="2000" b="1" i="1" dirty="0">
                <a:solidFill>
                  <a:srgbClr val="6B9B1A"/>
                </a:solidFill>
                <a:latin typeface="Calibri"/>
                <a:cs typeface="Arial"/>
              </a:rPr>
              <a:t>ısısı artar</a:t>
            </a:r>
            <a:r>
              <a:rPr lang="tr-TR" sz="2000" b="1" i="1" dirty="0" smtClean="0">
                <a:solidFill>
                  <a:srgbClr val="6B9B1A"/>
                </a:solidFill>
                <a:latin typeface="Calibri"/>
                <a:cs typeface="Arial"/>
              </a:rPr>
              <a:t>. </a:t>
            </a:r>
            <a:endParaRPr lang="tr-TR" sz="2000" b="1" i="1" dirty="0">
              <a:solidFill>
                <a:srgbClr val="6B9B1A"/>
              </a:solidFill>
              <a:latin typeface="Calibri"/>
              <a:cs typeface="Arial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HAVA AKIM HIZI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Akış Çizelgesi: Belge 19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3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377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HAVA AKIM HIZINI ÖLÇEN ALET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Hava akım hızını ölçen alet; </a:t>
            </a: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400" b="1" i="1" dirty="0" smtClean="0">
                <a:solidFill>
                  <a:srgbClr val="C00000"/>
                </a:solidFill>
                <a:latin typeface="Calibri"/>
                <a:cs typeface="Arial"/>
              </a:rPr>
              <a:t>Anemometre</a:t>
            </a:r>
            <a:endParaRPr lang="tr-TR" sz="2000" i="1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HAVA AKIM HIZI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Akış Çizelgesi: Belge 19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3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41986" name="Picture 2" descr="C:\Users\AhmetYigitalp\Desktop\Resim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63" y="3267075"/>
            <a:ext cx="1842024" cy="202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7623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97155" y="2743481"/>
            <a:ext cx="1548000" cy="154800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tr-TR" sz="8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1752601" y="2809875"/>
            <a:ext cx="7249788" cy="1509340"/>
          </a:xfrm>
          <a:prstGeom prst="roundRect">
            <a:avLst>
              <a:gd name="adj" fmla="val 16667"/>
            </a:avLst>
          </a:prstGeom>
          <a:noFill/>
          <a:ln w="158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54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Radyant Isı </a:t>
            </a:r>
          </a:p>
          <a:p>
            <a:pPr algn="ctr"/>
            <a:r>
              <a:rPr lang="tr-TR" sz="30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(Termal </a:t>
            </a:r>
            <a:r>
              <a:rPr lang="tr-TR" sz="3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Radyasyon / Enfraruj </a:t>
            </a:r>
            <a:r>
              <a:rPr lang="tr-TR" sz="30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‘Kızılötesi’ Işın)</a:t>
            </a:r>
          </a:p>
        </p:txBody>
      </p:sp>
    </p:spTree>
    <p:extLst>
      <p:ext uri="{BB962C8B-B14F-4D97-AF65-F5344CB8AC3E}">
        <p14:creationId xmlns:p14="http://schemas.microsoft.com/office/powerpoint/2010/main" val="11566108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1"/>
          <p:cNvSpPr>
            <a:spLocks noChangeArrowheads="1"/>
          </p:cNvSpPr>
          <p:nvPr/>
        </p:nvSpPr>
        <p:spPr bwMode="gray">
          <a:xfrm>
            <a:off x="225388" y="1173192"/>
            <a:ext cx="7603200" cy="367339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SES DALGALARININ FİZİKSEL ÖZELLİKLERİ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FİZİKSEL </a:t>
            </a: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RİSK </a:t>
            </a: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ETKENLERİ  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757877" y="2295200"/>
            <a:ext cx="6150888" cy="2965714"/>
            <a:chOff x="1821" y="2696"/>
            <a:chExt cx="20559" cy="3587"/>
          </a:xfrm>
        </p:grpSpPr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821" y="2696"/>
              <a:ext cx="20559" cy="1800"/>
              <a:chOff x="1821" y="5764"/>
              <a:chExt cx="20559" cy="1800"/>
            </a:xfrm>
          </p:grpSpPr>
          <p:sp>
            <p:nvSpPr>
              <p:cNvPr id="19" name="Freeform 8"/>
              <p:cNvSpPr>
                <a:spLocks/>
              </p:cNvSpPr>
              <p:nvPr/>
            </p:nvSpPr>
            <p:spPr bwMode="auto">
              <a:xfrm>
                <a:off x="1821" y="5772"/>
                <a:ext cx="1473" cy="1792"/>
              </a:xfrm>
              <a:custGeom>
                <a:avLst/>
                <a:gdLst>
                  <a:gd name="T0" fmla="*/ 0 w 1473"/>
                  <a:gd name="T1" fmla="*/ 1792 h 1792"/>
                  <a:gd name="T2" fmla="*/ 312 w 1473"/>
                  <a:gd name="T3" fmla="*/ 1194 h 1792"/>
                  <a:gd name="T4" fmla="*/ 798 w 1473"/>
                  <a:gd name="T5" fmla="*/ 441 h 1792"/>
                  <a:gd name="T6" fmla="*/ 1146 w 1473"/>
                  <a:gd name="T7" fmla="*/ 108 h 1792"/>
                  <a:gd name="T8" fmla="*/ 1350 w 1473"/>
                  <a:gd name="T9" fmla="*/ 18 h 1792"/>
                  <a:gd name="T10" fmla="*/ 1473 w 1473"/>
                  <a:gd name="T11" fmla="*/ 0 h 17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73" h="1792">
                    <a:moveTo>
                      <a:pt x="0" y="1792"/>
                    </a:moveTo>
                    <a:cubicBezTo>
                      <a:pt x="52" y="1692"/>
                      <a:pt x="189" y="1416"/>
                      <a:pt x="312" y="1194"/>
                    </a:cubicBezTo>
                    <a:cubicBezTo>
                      <a:pt x="435" y="972"/>
                      <a:pt x="651" y="615"/>
                      <a:pt x="798" y="441"/>
                    </a:cubicBezTo>
                    <a:cubicBezTo>
                      <a:pt x="945" y="267"/>
                      <a:pt x="1050" y="174"/>
                      <a:pt x="1146" y="108"/>
                    </a:cubicBezTo>
                    <a:cubicBezTo>
                      <a:pt x="1242" y="42"/>
                      <a:pt x="1295" y="36"/>
                      <a:pt x="1350" y="18"/>
                    </a:cubicBezTo>
                    <a:cubicBezTo>
                      <a:pt x="1405" y="0"/>
                      <a:pt x="1448" y="4"/>
                      <a:pt x="1473" y="0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" name="Freeform 9"/>
              <p:cNvSpPr>
                <a:spLocks/>
              </p:cNvSpPr>
              <p:nvPr/>
            </p:nvSpPr>
            <p:spPr bwMode="auto">
              <a:xfrm flipH="1">
                <a:off x="3294" y="5772"/>
                <a:ext cx="1473" cy="1792"/>
              </a:xfrm>
              <a:custGeom>
                <a:avLst/>
                <a:gdLst>
                  <a:gd name="T0" fmla="*/ 0 w 1473"/>
                  <a:gd name="T1" fmla="*/ 1792 h 1792"/>
                  <a:gd name="T2" fmla="*/ 312 w 1473"/>
                  <a:gd name="T3" fmla="*/ 1194 h 1792"/>
                  <a:gd name="T4" fmla="*/ 798 w 1473"/>
                  <a:gd name="T5" fmla="*/ 441 h 1792"/>
                  <a:gd name="T6" fmla="*/ 1146 w 1473"/>
                  <a:gd name="T7" fmla="*/ 108 h 1792"/>
                  <a:gd name="T8" fmla="*/ 1350 w 1473"/>
                  <a:gd name="T9" fmla="*/ 18 h 1792"/>
                  <a:gd name="T10" fmla="*/ 1473 w 1473"/>
                  <a:gd name="T11" fmla="*/ 0 h 17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73" h="1792">
                    <a:moveTo>
                      <a:pt x="0" y="1792"/>
                    </a:moveTo>
                    <a:cubicBezTo>
                      <a:pt x="52" y="1692"/>
                      <a:pt x="189" y="1416"/>
                      <a:pt x="312" y="1194"/>
                    </a:cubicBezTo>
                    <a:cubicBezTo>
                      <a:pt x="435" y="972"/>
                      <a:pt x="651" y="615"/>
                      <a:pt x="798" y="441"/>
                    </a:cubicBezTo>
                    <a:cubicBezTo>
                      <a:pt x="945" y="267"/>
                      <a:pt x="1050" y="174"/>
                      <a:pt x="1146" y="108"/>
                    </a:cubicBezTo>
                    <a:cubicBezTo>
                      <a:pt x="1242" y="42"/>
                      <a:pt x="1295" y="36"/>
                      <a:pt x="1350" y="18"/>
                    </a:cubicBezTo>
                    <a:cubicBezTo>
                      <a:pt x="1405" y="0"/>
                      <a:pt x="1448" y="4"/>
                      <a:pt x="1473" y="0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" name="Freeform 8"/>
              <p:cNvSpPr>
                <a:spLocks/>
              </p:cNvSpPr>
              <p:nvPr/>
            </p:nvSpPr>
            <p:spPr bwMode="auto">
              <a:xfrm>
                <a:off x="13613" y="5764"/>
                <a:ext cx="1473" cy="1792"/>
              </a:xfrm>
              <a:custGeom>
                <a:avLst/>
                <a:gdLst>
                  <a:gd name="T0" fmla="*/ 0 w 1473"/>
                  <a:gd name="T1" fmla="*/ 1792 h 1792"/>
                  <a:gd name="T2" fmla="*/ 312 w 1473"/>
                  <a:gd name="T3" fmla="*/ 1194 h 1792"/>
                  <a:gd name="T4" fmla="*/ 798 w 1473"/>
                  <a:gd name="T5" fmla="*/ 441 h 1792"/>
                  <a:gd name="T6" fmla="*/ 1146 w 1473"/>
                  <a:gd name="T7" fmla="*/ 108 h 1792"/>
                  <a:gd name="T8" fmla="*/ 1350 w 1473"/>
                  <a:gd name="T9" fmla="*/ 18 h 1792"/>
                  <a:gd name="T10" fmla="*/ 1473 w 1473"/>
                  <a:gd name="T11" fmla="*/ 0 h 17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73" h="1792">
                    <a:moveTo>
                      <a:pt x="0" y="1792"/>
                    </a:moveTo>
                    <a:cubicBezTo>
                      <a:pt x="52" y="1692"/>
                      <a:pt x="189" y="1416"/>
                      <a:pt x="312" y="1194"/>
                    </a:cubicBezTo>
                    <a:cubicBezTo>
                      <a:pt x="435" y="972"/>
                      <a:pt x="651" y="615"/>
                      <a:pt x="798" y="441"/>
                    </a:cubicBezTo>
                    <a:cubicBezTo>
                      <a:pt x="945" y="267"/>
                      <a:pt x="1050" y="174"/>
                      <a:pt x="1146" y="108"/>
                    </a:cubicBezTo>
                    <a:cubicBezTo>
                      <a:pt x="1242" y="42"/>
                      <a:pt x="1295" y="36"/>
                      <a:pt x="1350" y="18"/>
                    </a:cubicBezTo>
                    <a:cubicBezTo>
                      <a:pt x="1405" y="0"/>
                      <a:pt x="1448" y="4"/>
                      <a:pt x="1473" y="0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3" name="Freeform 9"/>
              <p:cNvSpPr>
                <a:spLocks/>
              </p:cNvSpPr>
              <p:nvPr/>
            </p:nvSpPr>
            <p:spPr bwMode="auto">
              <a:xfrm flipH="1">
                <a:off x="15086" y="5764"/>
                <a:ext cx="1473" cy="1792"/>
              </a:xfrm>
              <a:custGeom>
                <a:avLst/>
                <a:gdLst>
                  <a:gd name="T0" fmla="*/ 0 w 1473"/>
                  <a:gd name="T1" fmla="*/ 1792 h 1792"/>
                  <a:gd name="T2" fmla="*/ 312 w 1473"/>
                  <a:gd name="T3" fmla="*/ 1194 h 1792"/>
                  <a:gd name="T4" fmla="*/ 798 w 1473"/>
                  <a:gd name="T5" fmla="*/ 441 h 1792"/>
                  <a:gd name="T6" fmla="*/ 1146 w 1473"/>
                  <a:gd name="T7" fmla="*/ 108 h 1792"/>
                  <a:gd name="T8" fmla="*/ 1350 w 1473"/>
                  <a:gd name="T9" fmla="*/ 18 h 1792"/>
                  <a:gd name="T10" fmla="*/ 1473 w 1473"/>
                  <a:gd name="T11" fmla="*/ 0 h 17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73" h="1792">
                    <a:moveTo>
                      <a:pt x="0" y="1792"/>
                    </a:moveTo>
                    <a:cubicBezTo>
                      <a:pt x="52" y="1692"/>
                      <a:pt x="189" y="1416"/>
                      <a:pt x="312" y="1194"/>
                    </a:cubicBezTo>
                    <a:cubicBezTo>
                      <a:pt x="435" y="972"/>
                      <a:pt x="651" y="615"/>
                      <a:pt x="798" y="441"/>
                    </a:cubicBezTo>
                    <a:cubicBezTo>
                      <a:pt x="945" y="267"/>
                      <a:pt x="1050" y="174"/>
                      <a:pt x="1146" y="108"/>
                    </a:cubicBezTo>
                    <a:cubicBezTo>
                      <a:pt x="1242" y="42"/>
                      <a:pt x="1295" y="36"/>
                      <a:pt x="1350" y="18"/>
                    </a:cubicBezTo>
                    <a:cubicBezTo>
                      <a:pt x="1405" y="0"/>
                      <a:pt x="1448" y="4"/>
                      <a:pt x="1473" y="0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6" name="Freeform 8"/>
              <p:cNvSpPr>
                <a:spLocks/>
              </p:cNvSpPr>
              <p:nvPr/>
            </p:nvSpPr>
            <p:spPr bwMode="auto">
              <a:xfrm>
                <a:off x="19454" y="5764"/>
                <a:ext cx="1473" cy="1792"/>
              </a:xfrm>
              <a:custGeom>
                <a:avLst/>
                <a:gdLst>
                  <a:gd name="T0" fmla="*/ 0 w 1473"/>
                  <a:gd name="T1" fmla="*/ 1792 h 1792"/>
                  <a:gd name="T2" fmla="*/ 312 w 1473"/>
                  <a:gd name="T3" fmla="*/ 1194 h 1792"/>
                  <a:gd name="T4" fmla="*/ 798 w 1473"/>
                  <a:gd name="T5" fmla="*/ 441 h 1792"/>
                  <a:gd name="T6" fmla="*/ 1146 w 1473"/>
                  <a:gd name="T7" fmla="*/ 108 h 1792"/>
                  <a:gd name="T8" fmla="*/ 1350 w 1473"/>
                  <a:gd name="T9" fmla="*/ 18 h 1792"/>
                  <a:gd name="T10" fmla="*/ 1473 w 1473"/>
                  <a:gd name="T11" fmla="*/ 0 h 17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73" h="1792">
                    <a:moveTo>
                      <a:pt x="0" y="1792"/>
                    </a:moveTo>
                    <a:cubicBezTo>
                      <a:pt x="52" y="1692"/>
                      <a:pt x="189" y="1416"/>
                      <a:pt x="312" y="1194"/>
                    </a:cubicBezTo>
                    <a:cubicBezTo>
                      <a:pt x="435" y="972"/>
                      <a:pt x="651" y="615"/>
                      <a:pt x="798" y="441"/>
                    </a:cubicBezTo>
                    <a:cubicBezTo>
                      <a:pt x="945" y="267"/>
                      <a:pt x="1050" y="174"/>
                      <a:pt x="1146" y="108"/>
                    </a:cubicBezTo>
                    <a:cubicBezTo>
                      <a:pt x="1242" y="42"/>
                      <a:pt x="1295" y="36"/>
                      <a:pt x="1350" y="18"/>
                    </a:cubicBezTo>
                    <a:cubicBezTo>
                      <a:pt x="1405" y="0"/>
                      <a:pt x="1448" y="4"/>
                      <a:pt x="1473" y="0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" name="Freeform 9"/>
              <p:cNvSpPr>
                <a:spLocks/>
              </p:cNvSpPr>
              <p:nvPr/>
            </p:nvSpPr>
            <p:spPr bwMode="auto">
              <a:xfrm flipH="1">
                <a:off x="20907" y="5764"/>
                <a:ext cx="1473" cy="1792"/>
              </a:xfrm>
              <a:custGeom>
                <a:avLst/>
                <a:gdLst>
                  <a:gd name="T0" fmla="*/ 0 w 1473"/>
                  <a:gd name="T1" fmla="*/ 1792 h 1792"/>
                  <a:gd name="T2" fmla="*/ 312 w 1473"/>
                  <a:gd name="T3" fmla="*/ 1194 h 1792"/>
                  <a:gd name="T4" fmla="*/ 798 w 1473"/>
                  <a:gd name="T5" fmla="*/ 441 h 1792"/>
                  <a:gd name="T6" fmla="*/ 1146 w 1473"/>
                  <a:gd name="T7" fmla="*/ 108 h 1792"/>
                  <a:gd name="T8" fmla="*/ 1350 w 1473"/>
                  <a:gd name="T9" fmla="*/ 18 h 1792"/>
                  <a:gd name="T10" fmla="*/ 1473 w 1473"/>
                  <a:gd name="T11" fmla="*/ 0 h 17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73" h="1792">
                    <a:moveTo>
                      <a:pt x="0" y="1792"/>
                    </a:moveTo>
                    <a:cubicBezTo>
                      <a:pt x="52" y="1692"/>
                      <a:pt x="189" y="1416"/>
                      <a:pt x="312" y="1194"/>
                    </a:cubicBezTo>
                    <a:cubicBezTo>
                      <a:pt x="435" y="972"/>
                      <a:pt x="651" y="615"/>
                      <a:pt x="798" y="441"/>
                    </a:cubicBezTo>
                    <a:cubicBezTo>
                      <a:pt x="945" y="267"/>
                      <a:pt x="1050" y="174"/>
                      <a:pt x="1146" y="108"/>
                    </a:cubicBezTo>
                    <a:cubicBezTo>
                      <a:pt x="1242" y="42"/>
                      <a:pt x="1295" y="36"/>
                      <a:pt x="1350" y="18"/>
                    </a:cubicBezTo>
                    <a:cubicBezTo>
                      <a:pt x="1405" y="0"/>
                      <a:pt x="1448" y="4"/>
                      <a:pt x="1473" y="0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 flipV="1">
              <a:off x="4764" y="4443"/>
              <a:ext cx="14714" cy="1840"/>
              <a:chOff x="1821" y="5772"/>
              <a:chExt cx="14714" cy="1840"/>
            </a:xfrm>
          </p:grpSpPr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1821" y="5772"/>
                <a:ext cx="1473" cy="1792"/>
              </a:xfrm>
              <a:custGeom>
                <a:avLst/>
                <a:gdLst>
                  <a:gd name="T0" fmla="*/ 0 w 1473"/>
                  <a:gd name="T1" fmla="*/ 1792 h 1792"/>
                  <a:gd name="T2" fmla="*/ 312 w 1473"/>
                  <a:gd name="T3" fmla="*/ 1194 h 1792"/>
                  <a:gd name="T4" fmla="*/ 798 w 1473"/>
                  <a:gd name="T5" fmla="*/ 441 h 1792"/>
                  <a:gd name="T6" fmla="*/ 1146 w 1473"/>
                  <a:gd name="T7" fmla="*/ 108 h 1792"/>
                  <a:gd name="T8" fmla="*/ 1350 w 1473"/>
                  <a:gd name="T9" fmla="*/ 18 h 1792"/>
                  <a:gd name="T10" fmla="*/ 1473 w 1473"/>
                  <a:gd name="T11" fmla="*/ 0 h 17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73" h="1792">
                    <a:moveTo>
                      <a:pt x="0" y="1792"/>
                    </a:moveTo>
                    <a:cubicBezTo>
                      <a:pt x="52" y="1692"/>
                      <a:pt x="189" y="1416"/>
                      <a:pt x="312" y="1194"/>
                    </a:cubicBezTo>
                    <a:cubicBezTo>
                      <a:pt x="435" y="972"/>
                      <a:pt x="651" y="615"/>
                      <a:pt x="798" y="441"/>
                    </a:cubicBezTo>
                    <a:cubicBezTo>
                      <a:pt x="945" y="267"/>
                      <a:pt x="1050" y="174"/>
                      <a:pt x="1146" y="108"/>
                    </a:cubicBezTo>
                    <a:cubicBezTo>
                      <a:pt x="1242" y="42"/>
                      <a:pt x="1295" y="36"/>
                      <a:pt x="1350" y="18"/>
                    </a:cubicBezTo>
                    <a:cubicBezTo>
                      <a:pt x="1405" y="0"/>
                      <a:pt x="1448" y="4"/>
                      <a:pt x="1473" y="0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 flipH="1">
                <a:off x="3294" y="5772"/>
                <a:ext cx="1473" cy="1792"/>
              </a:xfrm>
              <a:custGeom>
                <a:avLst/>
                <a:gdLst>
                  <a:gd name="T0" fmla="*/ 0 w 1473"/>
                  <a:gd name="T1" fmla="*/ 1792 h 1792"/>
                  <a:gd name="T2" fmla="*/ 312 w 1473"/>
                  <a:gd name="T3" fmla="*/ 1194 h 1792"/>
                  <a:gd name="T4" fmla="*/ 798 w 1473"/>
                  <a:gd name="T5" fmla="*/ 441 h 1792"/>
                  <a:gd name="T6" fmla="*/ 1146 w 1473"/>
                  <a:gd name="T7" fmla="*/ 108 h 1792"/>
                  <a:gd name="T8" fmla="*/ 1350 w 1473"/>
                  <a:gd name="T9" fmla="*/ 18 h 1792"/>
                  <a:gd name="T10" fmla="*/ 1473 w 1473"/>
                  <a:gd name="T11" fmla="*/ 0 h 17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73" h="1792">
                    <a:moveTo>
                      <a:pt x="0" y="1792"/>
                    </a:moveTo>
                    <a:cubicBezTo>
                      <a:pt x="52" y="1692"/>
                      <a:pt x="189" y="1416"/>
                      <a:pt x="312" y="1194"/>
                    </a:cubicBezTo>
                    <a:cubicBezTo>
                      <a:pt x="435" y="972"/>
                      <a:pt x="651" y="615"/>
                      <a:pt x="798" y="441"/>
                    </a:cubicBezTo>
                    <a:cubicBezTo>
                      <a:pt x="945" y="267"/>
                      <a:pt x="1050" y="174"/>
                      <a:pt x="1146" y="108"/>
                    </a:cubicBezTo>
                    <a:cubicBezTo>
                      <a:pt x="1242" y="42"/>
                      <a:pt x="1295" y="36"/>
                      <a:pt x="1350" y="18"/>
                    </a:cubicBezTo>
                    <a:cubicBezTo>
                      <a:pt x="1405" y="0"/>
                      <a:pt x="1448" y="4"/>
                      <a:pt x="1473" y="0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0" name="Freeform 11"/>
              <p:cNvSpPr>
                <a:spLocks/>
              </p:cNvSpPr>
              <p:nvPr/>
            </p:nvSpPr>
            <p:spPr bwMode="auto">
              <a:xfrm>
                <a:off x="7695" y="5796"/>
                <a:ext cx="1473" cy="1792"/>
              </a:xfrm>
              <a:custGeom>
                <a:avLst/>
                <a:gdLst>
                  <a:gd name="T0" fmla="*/ 0 w 1473"/>
                  <a:gd name="T1" fmla="*/ 1792 h 1792"/>
                  <a:gd name="T2" fmla="*/ 312 w 1473"/>
                  <a:gd name="T3" fmla="*/ 1194 h 1792"/>
                  <a:gd name="T4" fmla="*/ 798 w 1473"/>
                  <a:gd name="T5" fmla="*/ 441 h 1792"/>
                  <a:gd name="T6" fmla="*/ 1146 w 1473"/>
                  <a:gd name="T7" fmla="*/ 108 h 1792"/>
                  <a:gd name="T8" fmla="*/ 1350 w 1473"/>
                  <a:gd name="T9" fmla="*/ 18 h 1792"/>
                  <a:gd name="T10" fmla="*/ 1473 w 1473"/>
                  <a:gd name="T11" fmla="*/ 0 h 17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73" h="1792">
                    <a:moveTo>
                      <a:pt x="0" y="1792"/>
                    </a:moveTo>
                    <a:cubicBezTo>
                      <a:pt x="52" y="1692"/>
                      <a:pt x="189" y="1416"/>
                      <a:pt x="312" y="1194"/>
                    </a:cubicBezTo>
                    <a:cubicBezTo>
                      <a:pt x="435" y="972"/>
                      <a:pt x="651" y="615"/>
                      <a:pt x="798" y="441"/>
                    </a:cubicBezTo>
                    <a:cubicBezTo>
                      <a:pt x="945" y="267"/>
                      <a:pt x="1050" y="174"/>
                      <a:pt x="1146" y="108"/>
                    </a:cubicBezTo>
                    <a:cubicBezTo>
                      <a:pt x="1242" y="42"/>
                      <a:pt x="1295" y="36"/>
                      <a:pt x="1350" y="18"/>
                    </a:cubicBezTo>
                    <a:cubicBezTo>
                      <a:pt x="1405" y="0"/>
                      <a:pt x="1448" y="4"/>
                      <a:pt x="1473" y="0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" name="Freeform 12"/>
              <p:cNvSpPr>
                <a:spLocks/>
              </p:cNvSpPr>
              <p:nvPr/>
            </p:nvSpPr>
            <p:spPr bwMode="auto">
              <a:xfrm flipH="1">
                <a:off x="9197" y="5796"/>
                <a:ext cx="1473" cy="1792"/>
              </a:xfrm>
              <a:custGeom>
                <a:avLst/>
                <a:gdLst>
                  <a:gd name="T0" fmla="*/ 0 w 1473"/>
                  <a:gd name="T1" fmla="*/ 1792 h 1792"/>
                  <a:gd name="T2" fmla="*/ 312 w 1473"/>
                  <a:gd name="T3" fmla="*/ 1194 h 1792"/>
                  <a:gd name="T4" fmla="*/ 798 w 1473"/>
                  <a:gd name="T5" fmla="*/ 441 h 1792"/>
                  <a:gd name="T6" fmla="*/ 1146 w 1473"/>
                  <a:gd name="T7" fmla="*/ 108 h 1792"/>
                  <a:gd name="T8" fmla="*/ 1350 w 1473"/>
                  <a:gd name="T9" fmla="*/ 18 h 1792"/>
                  <a:gd name="T10" fmla="*/ 1473 w 1473"/>
                  <a:gd name="T11" fmla="*/ 0 h 17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73" h="1792">
                    <a:moveTo>
                      <a:pt x="0" y="1792"/>
                    </a:moveTo>
                    <a:cubicBezTo>
                      <a:pt x="52" y="1692"/>
                      <a:pt x="189" y="1416"/>
                      <a:pt x="312" y="1194"/>
                    </a:cubicBezTo>
                    <a:cubicBezTo>
                      <a:pt x="435" y="972"/>
                      <a:pt x="651" y="615"/>
                      <a:pt x="798" y="441"/>
                    </a:cubicBezTo>
                    <a:cubicBezTo>
                      <a:pt x="945" y="267"/>
                      <a:pt x="1050" y="174"/>
                      <a:pt x="1146" y="108"/>
                    </a:cubicBezTo>
                    <a:cubicBezTo>
                      <a:pt x="1242" y="42"/>
                      <a:pt x="1295" y="36"/>
                      <a:pt x="1350" y="18"/>
                    </a:cubicBezTo>
                    <a:cubicBezTo>
                      <a:pt x="1405" y="0"/>
                      <a:pt x="1448" y="4"/>
                      <a:pt x="1473" y="0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4" name="Freeform 11"/>
              <p:cNvSpPr>
                <a:spLocks/>
              </p:cNvSpPr>
              <p:nvPr/>
            </p:nvSpPr>
            <p:spPr bwMode="auto">
              <a:xfrm>
                <a:off x="13607" y="5820"/>
                <a:ext cx="1473" cy="1792"/>
              </a:xfrm>
              <a:custGeom>
                <a:avLst/>
                <a:gdLst>
                  <a:gd name="T0" fmla="*/ 0 w 1473"/>
                  <a:gd name="T1" fmla="*/ 1792 h 1792"/>
                  <a:gd name="T2" fmla="*/ 312 w 1473"/>
                  <a:gd name="T3" fmla="*/ 1194 h 1792"/>
                  <a:gd name="T4" fmla="*/ 798 w 1473"/>
                  <a:gd name="T5" fmla="*/ 441 h 1792"/>
                  <a:gd name="T6" fmla="*/ 1146 w 1473"/>
                  <a:gd name="T7" fmla="*/ 108 h 1792"/>
                  <a:gd name="T8" fmla="*/ 1350 w 1473"/>
                  <a:gd name="T9" fmla="*/ 18 h 1792"/>
                  <a:gd name="T10" fmla="*/ 1473 w 1473"/>
                  <a:gd name="T11" fmla="*/ 0 h 17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73" h="1792">
                    <a:moveTo>
                      <a:pt x="0" y="1792"/>
                    </a:moveTo>
                    <a:cubicBezTo>
                      <a:pt x="52" y="1692"/>
                      <a:pt x="189" y="1416"/>
                      <a:pt x="312" y="1194"/>
                    </a:cubicBezTo>
                    <a:cubicBezTo>
                      <a:pt x="435" y="972"/>
                      <a:pt x="651" y="615"/>
                      <a:pt x="798" y="441"/>
                    </a:cubicBezTo>
                    <a:cubicBezTo>
                      <a:pt x="945" y="267"/>
                      <a:pt x="1050" y="174"/>
                      <a:pt x="1146" y="108"/>
                    </a:cubicBezTo>
                    <a:cubicBezTo>
                      <a:pt x="1242" y="42"/>
                      <a:pt x="1295" y="36"/>
                      <a:pt x="1350" y="18"/>
                    </a:cubicBezTo>
                    <a:cubicBezTo>
                      <a:pt x="1405" y="0"/>
                      <a:pt x="1448" y="4"/>
                      <a:pt x="1473" y="0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5" name="Freeform 12"/>
              <p:cNvSpPr>
                <a:spLocks/>
              </p:cNvSpPr>
              <p:nvPr/>
            </p:nvSpPr>
            <p:spPr bwMode="auto">
              <a:xfrm flipH="1">
                <a:off x="15062" y="5820"/>
                <a:ext cx="1473" cy="1792"/>
              </a:xfrm>
              <a:custGeom>
                <a:avLst/>
                <a:gdLst>
                  <a:gd name="T0" fmla="*/ 0 w 1473"/>
                  <a:gd name="T1" fmla="*/ 1792 h 1792"/>
                  <a:gd name="T2" fmla="*/ 312 w 1473"/>
                  <a:gd name="T3" fmla="*/ 1194 h 1792"/>
                  <a:gd name="T4" fmla="*/ 798 w 1473"/>
                  <a:gd name="T5" fmla="*/ 441 h 1792"/>
                  <a:gd name="T6" fmla="*/ 1146 w 1473"/>
                  <a:gd name="T7" fmla="*/ 108 h 1792"/>
                  <a:gd name="T8" fmla="*/ 1350 w 1473"/>
                  <a:gd name="T9" fmla="*/ 18 h 1792"/>
                  <a:gd name="T10" fmla="*/ 1473 w 1473"/>
                  <a:gd name="T11" fmla="*/ 0 h 17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73" h="1792">
                    <a:moveTo>
                      <a:pt x="0" y="1792"/>
                    </a:moveTo>
                    <a:cubicBezTo>
                      <a:pt x="52" y="1692"/>
                      <a:pt x="189" y="1416"/>
                      <a:pt x="312" y="1194"/>
                    </a:cubicBezTo>
                    <a:cubicBezTo>
                      <a:pt x="435" y="972"/>
                      <a:pt x="651" y="615"/>
                      <a:pt x="798" y="441"/>
                    </a:cubicBezTo>
                    <a:cubicBezTo>
                      <a:pt x="945" y="267"/>
                      <a:pt x="1050" y="174"/>
                      <a:pt x="1146" y="108"/>
                    </a:cubicBezTo>
                    <a:cubicBezTo>
                      <a:pt x="1242" y="42"/>
                      <a:pt x="1295" y="36"/>
                      <a:pt x="1350" y="18"/>
                    </a:cubicBezTo>
                    <a:cubicBezTo>
                      <a:pt x="1405" y="0"/>
                      <a:pt x="1448" y="4"/>
                      <a:pt x="1473" y="0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7707" y="2704"/>
              <a:ext cx="2946" cy="1792"/>
              <a:chOff x="1821" y="5772"/>
              <a:chExt cx="2946" cy="1792"/>
            </a:xfrm>
          </p:grpSpPr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1821" y="5772"/>
                <a:ext cx="1473" cy="1792"/>
              </a:xfrm>
              <a:custGeom>
                <a:avLst/>
                <a:gdLst>
                  <a:gd name="T0" fmla="*/ 0 w 1473"/>
                  <a:gd name="T1" fmla="*/ 1792 h 1792"/>
                  <a:gd name="T2" fmla="*/ 312 w 1473"/>
                  <a:gd name="T3" fmla="*/ 1194 h 1792"/>
                  <a:gd name="T4" fmla="*/ 798 w 1473"/>
                  <a:gd name="T5" fmla="*/ 441 h 1792"/>
                  <a:gd name="T6" fmla="*/ 1146 w 1473"/>
                  <a:gd name="T7" fmla="*/ 108 h 1792"/>
                  <a:gd name="T8" fmla="*/ 1350 w 1473"/>
                  <a:gd name="T9" fmla="*/ 18 h 1792"/>
                  <a:gd name="T10" fmla="*/ 1473 w 1473"/>
                  <a:gd name="T11" fmla="*/ 0 h 17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73" h="1792">
                    <a:moveTo>
                      <a:pt x="0" y="1792"/>
                    </a:moveTo>
                    <a:cubicBezTo>
                      <a:pt x="52" y="1692"/>
                      <a:pt x="189" y="1416"/>
                      <a:pt x="312" y="1194"/>
                    </a:cubicBezTo>
                    <a:cubicBezTo>
                      <a:pt x="435" y="972"/>
                      <a:pt x="651" y="615"/>
                      <a:pt x="798" y="441"/>
                    </a:cubicBezTo>
                    <a:cubicBezTo>
                      <a:pt x="945" y="267"/>
                      <a:pt x="1050" y="174"/>
                      <a:pt x="1146" y="108"/>
                    </a:cubicBezTo>
                    <a:cubicBezTo>
                      <a:pt x="1242" y="42"/>
                      <a:pt x="1295" y="36"/>
                      <a:pt x="1350" y="18"/>
                    </a:cubicBezTo>
                    <a:cubicBezTo>
                      <a:pt x="1405" y="0"/>
                      <a:pt x="1448" y="4"/>
                      <a:pt x="1473" y="0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 flipH="1">
                <a:off x="3294" y="5772"/>
                <a:ext cx="1473" cy="1784"/>
              </a:xfrm>
              <a:custGeom>
                <a:avLst/>
                <a:gdLst>
                  <a:gd name="T0" fmla="*/ 0 w 1473"/>
                  <a:gd name="T1" fmla="*/ 1792 h 1792"/>
                  <a:gd name="T2" fmla="*/ 312 w 1473"/>
                  <a:gd name="T3" fmla="*/ 1194 h 1792"/>
                  <a:gd name="T4" fmla="*/ 798 w 1473"/>
                  <a:gd name="T5" fmla="*/ 441 h 1792"/>
                  <a:gd name="T6" fmla="*/ 1146 w 1473"/>
                  <a:gd name="T7" fmla="*/ 108 h 1792"/>
                  <a:gd name="T8" fmla="*/ 1350 w 1473"/>
                  <a:gd name="T9" fmla="*/ 18 h 1792"/>
                  <a:gd name="T10" fmla="*/ 1473 w 1473"/>
                  <a:gd name="T11" fmla="*/ 0 h 17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73" h="1792">
                    <a:moveTo>
                      <a:pt x="0" y="1792"/>
                    </a:moveTo>
                    <a:cubicBezTo>
                      <a:pt x="52" y="1692"/>
                      <a:pt x="189" y="1416"/>
                      <a:pt x="312" y="1194"/>
                    </a:cubicBezTo>
                    <a:cubicBezTo>
                      <a:pt x="435" y="972"/>
                      <a:pt x="651" y="615"/>
                      <a:pt x="798" y="441"/>
                    </a:cubicBezTo>
                    <a:cubicBezTo>
                      <a:pt x="945" y="267"/>
                      <a:pt x="1050" y="174"/>
                      <a:pt x="1146" y="108"/>
                    </a:cubicBezTo>
                    <a:cubicBezTo>
                      <a:pt x="1242" y="42"/>
                      <a:pt x="1295" y="36"/>
                      <a:pt x="1350" y="18"/>
                    </a:cubicBezTo>
                    <a:cubicBezTo>
                      <a:pt x="1405" y="0"/>
                      <a:pt x="1448" y="4"/>
                      <a:pt x="1473" y="0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750897" y="3775480"/>
            <a:ext cx="72390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tr-TR"/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8" name="64 Düz Bağlayıcı"/>
          <p:cNvCxnSpPr/>
          <p:nvPr/>
        </p:nvCxnSpPr>
        <p:spPr>
          <a:xfrm rot="5400000">
            <a:off x="-1188657" y="3640420"/>
            <a:ext cx="3879107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71 Altıgen"/>
          <p:cNvSpPr>
            <a:spLocks noChangeAspect="1"/>
          </p:cNvSpPr>
          <p:nvPr/>
        </p:nvSpPr>
        <p:spPr>
          <a:xfrm>
            <a:off x="2904064" y="2257186"/>
            <a:ext cx="108000" cy="108000"/>
          </a:xfrm>
          <a:prstGeom prst="hexagon">
            <a:avLst/>
          </a:prstGeom>
          <a:gradFill>
            <a:gsLst>
              <a:gs pos="2400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66" name="71 Altıgen"/>
          <p:cNvSpPr>
            <a:spLocks noChangeAspect="1"/>
          </p:cNvSpPr>
          <p:nvPr/>
        </p:nvSpPr>
        <p:spPr>
          <a:xfrm>
            <a:off x="1143076" y="2257186"/>
            <a:ext cx="108000" cy="108000"/>
          </a:xfrm>
          <a:prstGeom prst="hexagon">
            <a:avLst/>
          </a:prstGeom>
          <a:gradFill>
            <a:gsLst>
              <a:gs pos="2400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  <p:grpSp>
        <p:nvGrpSpPr>
          <p:cNvPr id="4" name="Grup 3"/>
          <p:cNvGrpSpPr/>
          <p:nvPr/>
        </p:nvGrpSpPr>
        <p:grpSpPr>
          <a:xfrm>
            <a:off x="1287628" y="2298992"/>
            <a:ext cx="1620000" cy="321891"/>
            <a:chOff x="1468774" y="2480138"/>
            <a:chExt cx="1620000" cy="321891"/>
          </a:xfrm>
        </p:grpSpPr>
        <p:sp>
          <p:nvSpPr>
            <p:cNvPr id="62" name="Text Box 17"/>
            <p:cNvSpPr txBox="1">
              <a:spLocks noChangeArrowheads="1"/>
            </p:cNvSpPr>
            <p:nvPr/>
          </p:nvSpPr>
          <p:spPr bwMode="auto">
            <a:xfrm>
              <a:off x="1469718" y="2480138"/>
              <a:ext cx="1580988" cy="321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auto" hangingPunct="0">
                <a:spcBef>
                  <a:spcPct val="2000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tr-TR" sz="1200" i="1" dirty="0" smtClean="0">
                  <a:latin typeface="Cambria" pitchFamily="18" charset="0"/>
                  <a:cs typeface="Calibri" pitchFamily="34" charset="0"/>
                </a:rPr>
                <a:t>Dalga Boyu [</a:t>
              </a:r>
              <a:r>
                <a:rPr lang="el-GR" sz="1200" i="1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λ</a:t>
              </a:r>
              <a:r>
                <a:rPr lang="tr-TR" sz="1200" i="1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 </a:t>
              </a:r>
              <a:r>
                <a:rPr lang="tr-TR" sz="1200" i="1" dirty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(cm</a:t>
              </a:r>
              <a:r>
                <a:rPr lang="tr-TR" sz="1200" i="1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)]</a:t>
              </a:r>
              <a:endParaRPr lang="tr-TR" sz="1200" i="1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  <a:p>
              <a:pPr algn="ctr" eaLnBrk="0" fontAlgn="auto" hangingPunct="0">
                <a:spcBef>
                  <a:spcPct val="2000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2" charset="2"/>
                <a:buNone/>
                <a:defRPr/>
              </a:pPr>
              <a:endParaRPr lang="en-US" sz="1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cs typeface="Calibri" pitchFamily="34" charset="0"/>
              </a:endParaRPr>
            </a:p>
          </p:txBody>
        </p:sp>
        <p:cxnSp>
          <p:nvCxnSpPr>
            <p:cNvPr id="68" name="60 Düz Ok Bağlayıcısı"/>
            <p:cNvCxnSpPr/>
            <p:nvPr/>
          </p:nvCxnSpPr>
          <p:spPr>
            <a:xfrm>
              <a:off x="1468774" y="2494799"/>
              <a:ext cx="1620000" cy="2122"/>
            </a:xfrm>
            <a:prstGeom prst="straightConnector1">
              <a:avLst/>
            </a:prstGeom>
            <a:ln w="12700"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9" name="Text Box 23"/>
          <p:cNvSpPr txBox="1">
            <a:spLocks noChangeArrowheads="1"/>
          </p:cNvSpPr>
          <p:nvPr/>
        </p:nvSpPr>
        <p:spPr bwMode="auto">
          <a:xfrm>
            <a:off x="6688418" y="2250716"/>
            <a:ext cx="1578112" cy="25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tr-TR" sz="1200" i="1" dirty="0" smtClean="0">
                <a:latin typeface="Cambria" pitchFamily="18" charset="0"/>
                <a:cs typeface="Calibri" pitchFamily="34" charset="0"/>
              </a:rPr>
              <a:t>Sinüs Tepe Noktası</a:t>
            </a:r>
            <a:endParaRPr lang="en-US" sz="1200" i="1" dirty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  <a:cs typeface="Calibri" pitchFamily="34" charset="0"/>
            </a:endParaRPr>
          </a:p>
        </p:txBody>
      </p:sp>
      <p:sp>
        <p:nvSpPr>
          <p:cNvPr id="70" name="Freeform 24"/>
          <p:cNvSpPr>
            <a:spLocks/>
          </p:cNvSpPr>
          <p:nvPr/>
        </p:nvSpPr>
        <p:spPr bwMode="auto">
          <a:xfrm rot="5621210" flipH="1">
            <a:off x="6781793" y="1760657"/>
            <a:ext cx="335572" cy="763018"/>
          </a:xfrm>
          <a:custGeom>
            <a:avLst/>
            <a:gdLst>
              <a:gd name="T0" fmla="*/ 2147483647 w 592"/>
              <a:gd name="T1" fmla="*/ 0 h 759"/>
              <a:gd name="T2" fmla="*/ 2147483647 w 592"/>
              <a:gd name="T3" fmla="*/ 2147483647 h 759"/>
              <a:gd name="T4" fmla="*/ 0 w 592"/>
              <a:gd name="T5" fmla="*/ 2147483647 h 75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92" h="759">
                <a:moveTo>
                  <a:pt x="45" y="0"/>
                </a:moveTo>
                <a:cubicBezTo>
                  <a:pt x="315" y="30"/>
                  <a:pt x="592" y="54"/>
                  <a:pt x="585" y="180"/>
                </a:cubicBezTo>
                <a:cubicBezTo>
                  <a:pt x="578" y="306"/>
                  <a:pt x="122" y="639"/>
                  <a:pt x="0" y="759"/>
                </a:cubicBezTo>
              </a:path>
            </a:pathLst>
          </a:custGeom>
          <a:ln>
            <a:solidFill>
              <a:schemeClr val="bg2">
                <a:lumMod val="60000"/>
                <a:lumOff val="40000"/>
              </a:schemeClr>
            </a:solidFill>
            <a:headEnd/>
            <a:tailEnd type="stealth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tr-TR"/>
          </a:p>
        </p:txBody>
      </p:sp>
      <p:sp>
        <p:nvSpPr>
          <p:cNvPr id="71" name="71 Altıgen"/>
          <p:cNvSpPr>
            <a:spLocks noChangeAspect="1"/>
          </p:cNvSpPr>
          <p:nvPr/>
        </p:nvSpPr>
        <p:spPr>
          <a:xfrm>
            <a:off x="4671034" y="2257186"/>
            <a:ext cx="108000" cy="108000"/>
          </a:xfrm>
          <a:prstGeom prst="hexagon">
            <a:avLst/>
          </a:prstGeom>
          <a:gradFill>
            <a:gsLst>
              <a:gs pos="2400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72" name="71 Altıgen"/>
          <p:cNvSpPr>
            <a:spLocks noChangeAspect="1"/>
          </p:cNvSpPr>
          <p:nvPr/>
        </p:nvSpPr>
        <p:spPr>
          <a:xfrm>
            <a:off x="6412574" y="2257186"/>
            <a:ext cx="108000" cy="108000"/>
          </a:xfrm>
          <a:prstGeom prst="hexagon">
            <a:avLst/>
          </a:prstGeom>
          <a:gradFill>
            <a:gsLst>
              <a:gs pos="2400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73" name="Text Box 25"/>
          <p:cNvSpPr txBox="1">
            <a:spLocks noChangeArrowheads="1"/>
          </p:cNvSpPr>
          <p:nvPr/>
        </p:nvSpPr>
        <p:spPr bwMode="auto">
          <a:xfrm>
            <a:off x="8010728" y="4185947"/>
            <a:ext cx="1055638" cy="22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Monotype Sorts" pitchFamily="2" charset="2"/>
              <a:buNone/>
              <a:defRPr sz="1200" i="1">
                <a:latin typeface="Cambria" pitchFamily="18" charset="0"/>
                <a:cs typeface="Calibri" pitchFamily="34" charset="0"/>
              </a:defRPr>
            </a:lvl1pPr>
          </a:lstStyle>
          <a:p>
            <a:r>
              <a:rPr lang="tr-TR" dirty="0"/>
              <a:t>Temel Çizgi</a:t>
            </a:r>
            <a:endParaRPr lang="en-US" dirty="0"/>
          </a:p>
        </p:txBody>
      </p:sp>
      <p:sp>
        <p:nvSpPr>
          <p:cNvPr id="74" name="Freeform 26"/>
          <p:cNvSpPr>
            <a:spLocks/>
          </p:cNvSpPr>
          <p:nvPr/>
        </p:nvSpPr>
        <p:spPr bwMode="auto">
          <a:xfrm>
            <a:off x="7707742" y="3809790"/>
            <a:ext cx="457200" cy="631825"/>
          </a:xfrm>
          <a:custGeom>
            <a:avLst/>
            <a:gdLst>
              <a:gd name="T0" fmla="*/ 2147483647 w 720"/>
              <a:gd name="T1" fmla="*/ 2147483647 h 994"/>
              <a:gd name="T2" fmla="*/ 2147483647 w 720"/>
              <a:gd name="T3" fmla="*/ 2147483647 h 994"/>
              <a:gd name="T4" fmla="*/ 2147483647 w 720"/>
              <a:gd name="T5" fmla="*/ 2147483647 h 994"/>
              <a:gd name="T6" fmla="*/ 0 w 720"/>
              <a:gd name="T7" fmla="*/ 0 h 9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0" h="994">
                <a:moveTo>
                  <a:pt x="720" y="840"/>
                </a:moveTo>
                <a:cubicBezTo>
                  <a:pt x="646" y="857"/>
                  <a:pt x="386" y="994"/>
                  <a:pt x="282" y="941"/>
                </a:cubicBezTo>
                <a:cubicBezTo>
                  <a:pt x="178" y="888"/>
                  <a:pt x="144" y="682"/>
                  <a:pt x="97" y="525"/>
                </a:cubicBezTo>
                <a:cubicBezTo>
                  <a:pt x="50" y="368"/>
                  <a:pt x="20" y="109"/>
                  <a:pt x="0" y="0"/>
                </a:cubicBezTo>
              </a:path>
            </a:pathLst>
          </a:custGeom>
          <a:ln>
            <a:solidFill>
              <a:schemeClr val="bg2">
                <a:lumMod val="60000"/>
                <a:lumOff val="40000"/>
              </a:schemeClr>
            </a:solidFill>
            <a:headEnd/>
            <a:tailEnd type="stealth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tr-TR">
              <a:latin typeface="+mn-lt"/>
              <a:cs typeface="+mn-cs"/>
            </a:endParaRPr>
          </a:p>
        </p:txBody>
      </p:sp>
      <p:grpSp>
        <p:nvGrpSpPr>
          <p:cNvPr id="6" name="Grup 5"/>
          <p:cNvGrpSpPr/>
          <p:nvPr/>
        </p:nvGrpSpPr>
        <p:grpSpPr>
          <a:xfrm>
            <a:off x="791873" y="2368178"/>
            <a:ext cx="804021" cy="2151927"/>
            <a:chOff x="973019" y="2549324"/>
            <a:chExt cx="804021" cy="2151927"/>
          </a:xfrm>
        </p:grpSpPr>
        <p:sp>
          <p:nvSpPr>
            <p:cNvPr id="75" name="Text Box 20"/>
            <p:cNvSpPr txBox="1">
              <a:spLocks noChangeArrowheads="1"/>
            </p:cNvSpPr>
            <p:nvPr/>
          </p:nvSpPr>
          <p:spPr bwMode="auto">
            <a:xfrm>
              <a:off x="973019" y="4201057"/>
              <a:ext cx="718023" cy="500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tr-TR" sz="1200" b="1" i="1" dirty="0" smtClean="0">
                  <a:latin typeface="Cambria" pitchFamily="18" charset="0"/>
                  <a:cs typeface="Calibri" pitchFamily="34" charset="0"/>
                </a:rPr>
                <a:t>Şiddet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tr-TR" sz="1200" b="1" i="1" dirty="0">
                  <a:latin typeface="Cambria" pitchFamily="18" charset="0"/>
                  <a:cs typeface="Calibri" pitchFamily="34" charset="0"/>
                </a:rPr>
                <a:t>(dB)</a:t>
              </a:r>
              <a:endParaRPr lang="en-US" sz="1200" b="1" i="1" dirty="0"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76" name="Freeform 36"/>
            <p:cNvSpPr>
              <a:spLocks/>
            </p:cNvSpPr>
            <p:nvPr/>
          </p:nvSpPr>
          <p:spPr bwMode="auto">
            <a:xfrm>
              <a:off x="1405596" y="3214648"/>
              <a:ext cx="371444" cy="1165950"/>
            </a:xfrm>
            <a:custGeom>
              <a:avLst/>
              <a:gdLst>
                <a:gd name="T0" fmla="*/ 336 w 632"/>
                <a:gd name="T1" fmla="*/ 672 h 688"/>
                <a:gd name="T2" fmla="*/ 576 w 632"/>
                <a:gd name="T3" fmla="*/ 576 h 688"/>
                <a:gd name="T4" fmla="*/ 0 w 632"/>
                <a:gd name="T5" fmla="*/ 0 h 6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32" h="688">
                  <a:moveTo>
                    <a:pt x="336" y="672"/>
                  </a:moveTo>
                  <a:cubicBezTo>
                    <a:pt x="484" y="680"/>
                    <a:pt x="632" y="688"/>
                    <a:pt x="576" y="576"/>
                  </a:cubicBezTo>
                  <a:cubicBezTo>
                    <a:pt x="520" y="464"/>
                    <a:pt x="96" y="96"/>
                    <a:pt x="0" y="0"/>
                  </a:cubicBezTo>
                </a:path>
              </a:pathLst>
            </a:custGeom>
            <a:ln>
              <a:solidFill>
                <a:schemeClr val="bg2">
                  <a:lumMod val="60000"/>
                  <a:lumOff val="40000"/>
                </a:schemeClr>
              </a:solidFill>
              <a:headEnd/>
              <a:tailEnd type="stealth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tr-TR">
                <a:latin typeface="+mn-lt"/>
                <a:cs typeface="+mn-cs"/>
              </a:endParaRPr>
            </a:p>
          </p:txBody>
        </p:sp>
        <p:cxnSp>
          <p:nvCxnSpPr>
            <p:cNvPr id="78" name="59 Düz Ok Bağlayıcısı"/>
            <p:cNvCxnSpPr/>
            <p:nvPr/>
          </p:nvCxnSpPr>
          <p:spPr>
            <a:xfrm rot="5400000">
              <a:off x="696764" y="3232278"/>
              <a:ext cx="1368000" cy="2092"/>
            </a:xfrm>
            <a:prstGeom prst="straightConnector1">
              <a:avLst/>
            </a:prstGeom>
            <a:ln w="12700">
              <a:headEnd type="stealth"/>
              <a:tailEnd type="stealt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Grup 4"/>
          <p:cNvGrpSpPr/>
          <p:nvPr/>
        </p:nvGrpSpPr>
        <p:grpSpPr>
          <a:xfrm>
            <a:off x="1174054" y="1875004"/>
            <a:ext cx="5260279" cy="265732"/>
            <a:chOff x="1355200" y="2056150"/>
            <a:chExt cx="5260279" cy="265732"/>
          </a:xfrm>
        </p:grpSpPr>
        <p:cxnSp>
          <p:nvCxnSpPr>
            <p:cNvPr id="80" name="60 Düz Ok Bağlayıcısı"/>
            <p:cNvCxnSpPr/>
            <p:nvPr/>
          </p:nvCxnSpPr>
          <p:spPr>
            <a:xfrm>
              <a:off x="1359479" y="2319773"/>
              <a:ext cx="5256000" cy="2109"/>
            </a:xfrm>
            <a:prstGeom prst="straightConnector1">
              <a:avLst/>
            </a:prstGeom>
            <a:ln w="15875">
              <a:solidFill>
                <a:srgbClr val="6B9B1A"/>
              </a:solidFill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81" name="53 Metin kutusu"/>
            <p:cNvSpPr txBox="1"/>
            <p:nvPr/>
          </p:nvSpPr>
          <p:spPr>
            <a:xfrm>
              <a:off x="1355200" y="2056150"/>
              <a:ext cx="5238520" cy="180000"/>
            </a:xfrm>
            <a:prstGeom prst="rect">
              <a:avLst/>
            </a:prstGeom>
            <a:noFill/>
            <a:ln w="9525" cmpd="sng">
              <a:noFill/>
            </a:ln>
            <a:effectLst>
              <a:outerShdw blurRad="50800" dist="38100" dir="5400000" algn="t" rotWithShape="0">
                <a:schemeClr val="bg1"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200" b="1" dirty="0">
                  <a:solidFill>
                    <a:srgbClr val="000000"/>
                  </a:solidFill>
                  <a:latin typeface="Cambria" pitchFamily="18" charset="0"/>
                </a:rPr>
                <a:t>Frekans-F </a:t>
              </a:r>
              <a:r>
                <a:rPr lang="tr-TR" sz="1200" b="1" dirty="0" smtClean="0">
                  <a:solidFill>
                    <a:srgbClr val="000000"/>
                  </a:solidFill>
                  <a:latin typeface="Cambria" pitchFamily="18" charset="0"/>
                </a:rPr>
                <a:t>(Hertz –Hz &amp; 1/</a:t>
              </a:r>
              <a:r>
                <a:rPr lang="tr-TR" sz="1200" b="1" dirty="0" err="1" smtClean="0">
                  <a:solidFill>
                    <a:srgbClr val="000000"/>
                  </a:solidFill>
                  <a:latin typeface="Cambria" pitchFamily="18" charset="0"/>
                </a:rPr>
                <a:t>sn</a:t>
              </a:r>
              <a:r>
                <a:rPr lang="tr-TR" sz="1200" b="1" dirty="0">
                  <a:solidFill>
                    <a:srgbClr val="000000"/>
                  </a:solidFill>
                  <a:latin typeface="Cambria" pitchFamily="18" charset="0"/>
                </a:rPr>
                <a:t>) (Sesin 1 saniyedeki dalga sayısı)</a:t>
              </a:r>
            </a:p>
          </p:txBody>
        </p:sp>
      </p:grpSp>
      <p:sp>
        <p:nvSpPr>
          <p:cNvPr id="86" name="53 Metin kutusu"/>
          <p:cNvSpPr txBox="1"/>
          <p:nvPr/>
        </p:nvSpPr>
        <p:spPr>
          <a:xfrm>
            <a:off x="1509896" y="2534622"/>
            <a:ext cx="1008968" cy="243071"/>
          </a:xfrm>
          <a:prstGeom prst="rect">
            <a:avLst/>
          </a:prstGeom>
          <a:noFill/>
          <a:ln w="9525" cmpd="sng"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i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Periyot-T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(t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1865564" y="5352476"/>
            <a:ext cx="3983149" cy="255786"/>
            <a:chOff x="1865564" y="5024688"/>
            <a:chExt cx="3983149" cy="255786"/>
          </a:xfrm>
        </p:grpSpPr>
        <p:cxnSp>
          <p:nvCxnSpPr>
            <p:cNvPr id="88" name="60 Düz Ok Bağlayıcısı"/>
            <p:cNvCxnSpPr/>
            <p:nvPr/>
          </p:nvCxnSpPr>
          <p:spPr>
            <a:xfrm>
              <a:off x="2007847" y="5036811"/>
              <a:ext cx="3672000" cy="2122"/>
            </a:xfrm>
            <a:prstGeom prst="straightConnector1">
              <a:avLst/>
            </a:prstGeom>
            <a:ln w="15875">
              <a:solidFill>
                <a:schemeClr val="accent1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89" name="53 Metin kutusu"/>
            <p:cNvSpPr txBox="1"/>
            <p:nvPr/>
          </p:nvSpPr>
          <p:spPr>
            <a:xfrm>
              <a:off x="1865564" y="5024688"/>
              <a:ext cx="3983149" cy="255786"/>
            </a:xfrm>
            <a:prstGeom prst="rect">
              <a:avLst/>
            </a:prstGeom>
            <a:noFill/>
            <a:ln w="9525" cmpd="sng">
              <a:noFill/>
            </a:ln>
            <a:effectLst>
              <a:outerShdw blurRad="50800" dist="38100" dir="5400000" algn="t" rotWithShape="0">
                <a:schemeClr val="bg1"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Sesin Hızı-V  (Birim; c</a:t>
              </a:r>
              <a:r>
                <a:rPr lang="en-GB" sz="1200" dirty="0" smtClean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rPr>
                <a:t>m/</a:t>
              </a:r>
              <a:r>
                <a:rPr lang="tr-TR" sz="1200" dirty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rPr>
                <a:t>s</a:t>
              </a:r>
              <a:r>
                <a:rPr lang="en-GB" sz="1200" dirty="0" smtClean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rPr>
                <a:t>n</a:t>
              </a:r>
              <a:r>
                <a:rPr lang="tr-TR" sz="1200" dirty="0" smtClean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rPr>
                <a:t>)</a:t>
              </a:r>
              <a:r>
                <a:rPr lang="tr-TR" sz="1200" dirty="0" smtClean="0">
                  <a:solidFill>
                    <a:srgbClr val="FFFFFF"/>
                  </a:solidFill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(Sesin 1 saniyede aldığı yol)</a:t>
              </a:r>
              <a:endParaRPr lang="tr-TR" sz="1200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57239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41581" y="1195387"/>
            <a:ext cx="5035243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RADYANT ISIDAN KORUNMA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41581" y="1555750"/>
            <a:ext cx="5035243" cy="4606925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900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/>
                <a:cs typeface="Arial"/>
              </a:rPr>
              <a:t>Çevredeki cisimlerden yayılan ısı enerjisidir.</a:t>
            </a: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Radyant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ısı </a:t>
            </a:r>
            <a:r>
              <a:rPr lang="tr-TR" sz="2000" b="1" i="1" dirty="0" err="1">
                <a:solidFill>
                  <a:prstClr val="black"/>
                </a:solidFill>
                <a:latin typeface="Calibri"/>
                <a:cs typeface="Arial"/>
              </a:rPr>
              <a:t>absorplanacağı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 (emileceği) bir yüzeye çarpmadıkça, ısı meydana getirmeyen </a:t>
            </a:r>
            <a:r>
              <a:rPr lang="tr-TR" sz="2000" b="1" i="1" dirty="0" err="1">
                <a:solidFill>
                  <a:prstClr val="black"/>
                </a:solidFill>
                <a:latin typeface="Calibri"/>
                <a:cs typeface="Arial"/>
              </a:rPr>
              <a:t>elektromagnetik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dalga şeklinde yayılan bir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enerjidir.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Dolayısı ile </a:t>
            </a:r>
            <a:r>
              <a:rPr lang="tr-TR" sz="2000" b="1" i="1" dirty="0">
                <a:solidFill>
                  <a:srgbClr val="C00000"/>
                </a:solidFill>
                <a:latin typeface="Calibri"/>
                <a:cs typeface="Arial"/>
              </a:rPr>
              <a:t>hava akımları radyant ısıyı etkileyemez. </a:t>
            </a:r>
            <a:endParaRPr lang="tr-TR" sz="2000" b="1" i="1" dirty="0" smtClean="0">
              <a:solidFill>
                <a:srgbClr val="C00000"/>
              </a:solidFill>
              <a:latin typeface="Calibri"/>
              <a:cs typeface="Arial"/>
            </a:endParaRPr>
          </a:p>
          <a:p>
            <a:pPr marL="10800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1200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Radyant Isıdan Korunmak;</a:t>
            </a:r>
            <a:endParaRPr lang="tr-TR" sz="2000" b="1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288000" lvl="1" indent="-216000">
              <a:spcBef>
                <a:spcPts val="0"/>
              </a:spcBef>
              <a:spcAft>
                <a:spcPts val="0"/>
              </a:spcAft>
              <a:buSzPct val="105000"/>
              <a:buFont typeface="Wingdings" panose="05000000000000000000" pitchFamily="2" charset="2"/>
              <a:buChar char="§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Radyasyon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siperi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(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ısı geçirmeyen-yansıtan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) kullanmak</a:t>
            </a:r>
            <a:endParaRPr lang="tr-TR" sz="2000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288000" lvl="1" indent="-216000">
              <a:spcBef>
                <a:spcPts val="0"/>
              </a:spcBef>
              <a:spcAft>
                <a:spcPts val="0"/>
              </a:spcAft>
              <a:buSzPct val="105000"/>
              <a:buFont typeface="Wingdings" panose="05000000000000000000" pitchFamily="2" charset="2"/>
              <a:buChar char="§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Sıcak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cisimlerin yüzeylerini ışıma özelliği zayıf maddelerle boyamak veya kaplamak.</a:t>
            </a: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1600" i="1" dirty="0" smtClean="0">
                <a:solidFill>
                  <a:prstClr val="black"/>
                </a:solidFill>
                <a:latin typeface="Calibri"/>
                <a:cs typeface="Arial"/>
              </a:rPr>
              <a:t>Not; Eğer, </a:t>
            </a:r>
            <a:r>
              <a:rPr lang="tr-TR" sz="1600" i="1" dirty="0">
                <a:solidFill>
                  <a:prstClr val="black"/>
                </a:solidFill>
                <a:latin typeface="Calibri"/>
                <a:cs typeface="Arial"/>
              </a:rPr>
              <a:t>konulan </a:t>
            </a:r>
            <a:r>
              <a:rPr lang="tr-TR" sz="1600" i="1" dirty="0" smtClean="0">
                <a:solidFill>
                  <a:prstClr val="black"/>
                </a:solidFill>
                <a:latin typeface="Calibri"/>
                <a:cs typeface="Arial"/>
              </a:rPr>
              <a:t>koruyucu </a:t>
            </a:r>
            <a:r>
              <a:rPr lang="tr-TR" sz="1600" i="1" dirty="0">
                <a:solidFill>
                  <a:prstClr val="black"/>
                </a:solidFill>
                <a:latin typeface="Calibri"/>
                <a:cs typeface="Arial"/>
              </a:rPr>
              <a:t>ısıyı yansıtmıyorsa, ısıyı </a:t>
            </a:r>
            <a:r>
              <a:rPr lang="tr-TR" sz="1600" i="1" dirty="0" err="1" smtClean="0">
                <a:solidFill>
                  <a:prstClr val="black"/>
                </a:solidFill>
                <a:latin typeface="Calibri"/>
                <a:cs typeface="Arial"/>
              </a:rPr>
              <a:t>absorplayarak</a:t>
            </a:r>
            <a:r>
              <a:rPr lang="tr-TR" sz="1600" i="1" dirty="0" smtClean="0">
                <a:solidFill>
                  <a:prstClr val="black"/>
                </a:solidFill>
                <a:latin typeface="Calibri"/>
                <a:cs typeface="Arial"/>
              </a:rPr>
              <a:t> kendisi ısı </a:t>
            </a:r>
            <a:r>
              <a:rPr lang="tr-TR" sz="1600" i="1" dirty="0">
                <a:solidFill>
                  <a:prstClr val="black"/>
                </a:solidFill>
                <a:latin typeface="Calibri"/>
                <a:cs typeface="Arial"/>
              </a:rPr>
              <a:t>kaynağı haline </a:t>
            </a:r>
            <a:r>
              <a:rPr lang="tr-TR" sz="1600" i="1" dirty="0" smtClean="0">
                <a:solidFill>
                  <a:prstClr val="black"/>
                </a:solidFill>
                <a:latin typeface="Calibri"/>
                <a:cs typeface="Arial"/>
              </a:rPr>
              <a:t>gelebilir.</a:t>
            </a: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RADYANT ISI (TERMAL RADYASYON)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Akış Çizelgesi: Belge 17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0" name="Picture 2" descr="C:\Users\AhmetYigitalp\Desktop\termal-II_html_60a046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195387"/>
            <a:ext cx="3828766" cy="2147888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kombistanbul.com/image/genel/2010/11/26/Resim_129077819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" t="9005" r="4708" b="8372"/>
          <a:stretch/>
        </p:blipFill>
        <p:spPr bwMode="auto">
          <a:xfrm>
            <a:off x="5200650" y="3427684"/>
            <a:ext cx="3905249" cy="2734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421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RADYANT ISININ ÖLÇÜLMESİ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900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Radyant Isıyı Ölçen Alet;</a:t>
            </a:r>
            <a:endParaRPr lang="tr-TR" sz="2000" b="1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srgbClr val="6B9B1A"/>
                </a:solidFill>
                <a:latin typeface="Calibri"/>
                <a:cs typeface="Arial"/>
              </a:rPr>
              <a:t>	</a:t>
            </a:r>
            <a:r>
              <a:rPr lang="tr-TR" sz="2400" b="1" i="1" dirty="0" err="1" smtClean="0">
                <a:solidFill>
                  <a:srgbClr val="C00000"/>
                </a:solidFill>
                <a:latin typeface="Calibri"/>
                <a:cs typeface="Arial"/>
              </a:rPr>
              <a:t>Glob</a:t>
            </a:r>
            <a:r>
              <a:rPr lang="tr-TR" sz="2400" b="1" i="1" dirty="0" smtClean="0">
                <a:solidFill>
                  <a:srgbClr val="C00000"/>
                </a:solidFill>
                <a:latin typeface="Calibri"/>
                <a:cs typeface="Arial"/>
              </a:rPr>
              <a:t>-Termometre (</a:t>
            </a:r>
            <a:r>
              <a:rPr lang="tr-TR" sz="2400" b="1" i="1" dirty="0" err="1" smtClean="0">
                <a:solidFill>
                  <a:srgbClr val="C00000"/>
                </a:solidFill>
                <a:latin typeface="Calibri"/>
                <a:cs typeface="Arial"/>
              </a:rPr>
              <a:t>Globetermometre</a:t>
            </a:r>
            <a:r>
              <a:rPr lang="tr-TR" sz="2400" b="1" i="1" dirty="0" smtClean="0">
                <a:solidFill>
                  <a:srgbClr val="C00000"/>
                </a:solidFill>
                <a:latin typeface="Calibri"/>
                <a:cs typeface="Arial"/>
              </a:rPr>
              <a:t>) </a:t>
            </a:r>
          </a:p>
          <a:p>
            <a:pPr marL="10800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srgbClr val="FFFFFF">
                    <a:lumMod val="65000"/>
                  </a:srgbClr>
                </a:solidFill>
                <a:latin typeface="Calibri"/>
                <a:cs typeface="Arial"/>
              </a:rPr>
              <a:t>(</a:t>
            </a:r>
            <a:r>
              <a:rPr lang="tr-TR" sz="2000" b="1" i="1" dirty="0" err="1" smtClean="0">
                <a:solidFill>
                  <a:srgbClr val="FFFFFF">
                    <a:lumMod val="65000"/>
                  </a:srgbClr>
                </a:solidFill>
                <a:latin typeface="Calibri"/>
                <a:cs typeface="Arial"/>
              </a:rPr>
              <a:t>black</a:t>
            </a:r>
            <a:r>
              <a:rPr lang="tr-TR" sz="2000" b="1" i="1" dirty="0" smtClean="0">
                <a:solidFill>
                  <a:srgbClr val="FFFFFF">
                    <a:lumMod val="65000"/>
                  </a:srgbClr>
                </a:solidFill>
                <a:latin typeface="Calibri"/>
                <a:cs typeface="Arial"/>
              </a:rPr>
              <a:t> </a:t>
            </a:r>
            <a:r>
              <a:rPr lang="tr-TR" sz="2000" b="1" i="1" dirty="0" err="1">
                <a:solidFill>
                  <a:srgbClr val="FFFFFF">
                    <a:lumMod val="65000"/>
                  </a:srgbClr>
                </a:solidFill>
                <a:latin typeface="Calibri"/>
                <a:cs typeface="Arial"/>
              </a:rPr>
              <a:t>globe</a:t>
            </a:r>
            <a:r>
              <a:rPr lang="tr-TR" sz="2000" b="1" i="1" dirty="0">
                <a:solidFill>
                  <a:srgbClr val="FFFFFF">
                    <a:lumMod val="65000"/>
                  </a:srgbClr>
                </a:solidFill>
                <a:latin typeface="Calibri"/>
                <a:cs typeface="Arial"/>
              </a:rPr>
              <a:t> </a:t>
            </a:r>
            <a:r>
              <a:rPr lang="tr-TR" sz="2000" b="1" i="1" dirty="0" err="1" smtClean="0">
                <a:solidFill>
                  <a:srgbClr val="FFFFFF">
                    <a:lumMod val="65000"/>
                  </a:srgbClr>
                </a:solidFill>
                <a:latin typeface="Calibri"/>
                <a:cs typeface="Arial"/>
              </a:rPr>
              <a:t>thermometer</a:t>
            </a:r>
            <a:r>
              <a:rPr lang="tr-TR" sz="2000" b="1" i="1" dirty="0" smtClean="0">
                <a:solidFill>
                  <a:srgbClr val="FFFFFF">
                    <a:lumMod val="65000"/>
                  </a:srgbClr>
                </a:solidFill>
                <a:latin typeface="Calibri"/>
                <a:cs typeface="Arial"/>
              </a:rPr>
              <a:t>- Siyah </a:t>
            </a:r>
            <a:r>
              <a:rPr lang="tr-TR" sz="2000" b="1" i="1" dirty="0">
                <a:solidFill>
                  <a:srgbClr val="FFFFFF">
                    <a:lumMod val="65000"/>
                  </a:srgbClr>
                </a:solidFill>
                <a:latin typeface="Calibri"/>
                <a:cs typeface="Arial"/>
              </a:rPr>
              <a:t>H</a:t>
            </a:r>
            <a:r>
              <a:rPr lang="tr-TR" sz="2000" b="1" i="1" dirty="0" smtClean="0">
                <a:solidFill>
                  <a:srgbClr val="FFFFFF">
                    <a:lumMod val="65000"/>
                  </a:srgbClr>
                </a:solidFill>
                <a:latin typeface="Calibri"/>
                <a:cs typeface="Arial"/>
              </a:rPr>
              <a:t>azneli </a:t>
            </a:r>
            <a:r>
              <a:rPr lang="tr-TR" sz="2000" b="1" i="1" dirty="0">
                <a:solidFill>
                  <a:srgbClr val="FFFFFF">
                    <a:lumMod val="65000"/>
                  </a:srgbClr>
                </a:solidFill>
                <a:latin typeface="Calibri"/>
                <a:cs typeface="Arial"/>
              </a:rPr>
              <a:t>T</a:t>
            </a:r>
            <a:r>
              <a:rPr lang="tr-TR" sz="2000" b="1" i="1" dirty="0" smtClean="0">
                <a:solidFill>
                  <a:srgbClr val="FFFFFF">
                    <a:lumMod val="65000"/>
                  </a:srgbClr>
                </a:solidFill>
                <a:latin typeface="Calibri"/>
                <a:cs typeface="Arial"/>
              </a:rPr>
              <a:t>ermometre)</a:t>
            </a:r>
          </a:p>
          <a:p>
            <a:pPr marL="10800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srgbClr val="6B9B1A"/>
                </a:solidFill>
                <a:latin typeface="Calibri"/>
                <a:cs typeface="Arial"/>
              </a:rPr>
              <a:t> 	</a:t>
            </a:r>
            <a:r>
              <a:rPr lang="tr-TR" sz="2000" b="1" i="1" dirty="0" err="1" smtClean="0">
                <a:solidFill>
                  <a:srgbClr val="6B9B1A"/>
                </a:solidFill>
                <a:latin typeface="Calibri"/>
                <a:cs typeface="Arial"/>
              </a:rPr>
              <a:t>Radiometre</a:t>
            </a:r>
            <a:r>
              <a:rPr lang="tr-TR" sz="2000" b="1" i="1" dirty="0" smtClean="0">
                <a:solidFill>
                  <a:srgbClr val="6B9B1A"/>
                </a:solidFill>
                <a:latin typeface="Calibri"/>
                <a:cs typeface="Arial"/>
              </a:rPr>
              <a:t> (özel)</a:t>
            </a:r>
            <a:endParaRPr lang="tr-TR" sz="2000" b="1" i="1" dirty="0">
              <a:solidFill>
                <a:srgbClr val="6B9B1A"/>
              </a:solidFill>
              <a:latin typeface="Calibri"/>
              <a:cs typeface="Arial"/>
            </a:endParaRPr>
          </a:p>
          <a:p>
            <a:pPr marL="10800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srgbClr val="6B9B1A"/>
                </a:solidFill>
                <a:latin typeface="Calibri"/>
                <a:cs typeface="Arial"/>
              </a:rPr>
              <a:t>	Çift </a:t>
            </a:r>
            <a:r>
              <a:rPr lang="tr-TR" sz="2000" b="1" i="1" dirty="0" err="1" smtClean="0">
                <a:solidFill>
                  <a:srgbClr val="6B9B1A"/>
                </a:solidFill>
                <a:latin typeface="Calibri"/>
                <a:cs typeface="Arial"/>
              </a:rPr>
              <a:t>katatermometre</a:t>
            </a:r>
            <a:endParaRPr lang="tr-TR" sz="2000" b="1" i="1" dirty="0" smtClean="0">
              <a:solidFill>
                <a:srgbClr val="6B9B1A"/>
              </a:solidFill>
              <a:latin typeface="Calibri"/>
              <a:cs typeface="Arial"/>
            </a:endParaRPr>
          </a:p>
          <a:p>
            <a:pPr marL="10800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>
              <a:solidFill>
                <a:srgbClr val="6B9B1A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1600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1600" b="1" i="1" dirty="0" err="1" smtClean="0">
                <a:solidFill>
                  <a:prstClr val="black"/>
                </a:solidFill>
                <a:latin typeface="Calibri"/>
                <a:cs typeface="Arial"/>
              </a:rPr>
              <a:t>Glob</a:t>
            </a:r>
            <a:r>
              <a:rPr lang="tr-TR" sz="1600" b="1" i="1" dirty="0" smtClean="0">
                <a:solidFill>
                  <a:prstClr val="black"/>
                </a:solidFill>
                <a:latin typeface="Calibri"/>
                <a:cs typeface="Arial"/>
              </a:rPr>
              <a:t>-termometre</a:t>
            </a:r>
            <a:r>
              <a:rPr lang="tr-TR" sz="1600" b="1" i="1" dirty="0">
                <a:solidFill>
                  <a:prstClr val="black"/>
                </a:solidFill>
                <a:latin typeface="Calibri"/>
                <a:cs typeface="Arial"/>
              </a:rPr>
              <a:t>;</a:t>
            </a:r>
            <a:r>
              <a:rPr lang="tr-TR" sz="1600" i="1" dirty="0"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tr-TR" sz="1600" i="1" dirty="0" smtClean="0">
                <a:solidFill>
                  <a:prstClr val="black"/>
                </a:solidFill>
                <a:latin typeface="Calibri"/>
                <a:cs typeface="Arial"/>
              </a:rPr>
              <a:t>İnce </a:t>
            </a:r>
            <a:r>
              <a:rPr lang="tr-TR" sz="1600" i="1" dirty="0">
                <a:solidFill>
                  <a:prstClr val="black"/>
                </a:solidFill>
                <a:latin typeface="Calibri"/>
                <a:cs typeface="Arial"/>
              </a:rPr>
              <a:t>metalden yapılmış </a:t>
            </a:r>
            <a:r>
              <a:rPr lang="tr-TR" sz="1600" i="1" dirty="0" smtClean="0">
                <a:solidFill>
                  <a:prstClr val="black"/>
                </a:solidFill>
                <a:latin typeface="Calibri"/>
                <a:cs typeface="Arial"/>
              </a:rPr>
              <a:t>dış yüzeyi mat-siyaha </a:t>
            </a:r>
            <a:r>
              <a:rPr lang="tr-TR" sz="1600" i="1" dirty="0">
                <a:solidFill>
                  <a:prstClr val="black"/>
                </a:solidFill>
                <a:latin typeface="Calibri"/>
                <a:cs typeface="Arial"/>
              </a:rPr>
              <a:t>boyanmış </a:t>
            </a:r>
            <a:r>
              <a:rPr lang="tr-TR" sz="1600" i="1" dirty="0" smtClean="0">
                <a:solidFill>
                  <a:prstClr val="black"/>
                </a:solidFill>
                <a:latin typeface="Calibri"/>
                <a:cs typeface="Arial"/>
              </a:rPr>
              <a:t>10-15 </a:t>
            </a:r>
            <a:r>
              <a:rPr lang="tr-TR" sz="1600" i="1" dirty="0">
                <a:solidFill>
                  <a:prstClr val="black"/>
                </a:solidFill>
                <a:latin typeface="Calibri"/>
                <a:cs typeface="Arial"/>
              </a:rPr>
              <a:t>cm </a:t>
            </a:r>
            <a:r>
              <a:rPr lang="tr-TR" sz="1600" i="1" dirty="0" smtClean="0">
                <a:solidFill>
                  <a:prstClr val="black"/>
                </a:solidFill>
                <a:latin typeface="Calibri"/>
                <a:cs typeface="Arial"/>
              </a:rPr>
              <a:t>çapında bakır, içi </a:t>
            </a:r>
            <a:r>
              <a:rPr lang="tr-TR" sz="1600" i="1" dirty="0">
                <a:solidFill>
                  <a:prstClr val="black"/>
                </a:solidFill>
                <a:latin typeface="Calibri"/>
                <a:cs typeface="Arial"/>
              </a:rPr>
              <a:t>boş bir kürenin merkezine yerleştirilmiş bir kuru termometreden </a:t>
            </a:r>
            <a:r>
              <a:rPr lang="tr-TR" sz="1600" i="1" dirty="0" smtClean="0">
                <a:solidFill>
                  <a:prstClr val="black"/>
                </a:solidFill>
                <a:latin typeface="Calibri"/>
                <a:cs typeface="Arial"/>
              </a:rPr>
              <a:t>oluşur.</a:t>
            </a:r>
            <a:endParaRPr lang="tr-TR" sz="1600" i="1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RADYANT ISI (TERMAL RADYASYON)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6" descr="http://www.parkleigh.com/store/images/T/Courtly-Check-Enamel-The-19267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4" r="27260"/>
          <a:stretch/>
        </p:blipFill>
        <p:spPr bwMode="auto">
          <a:xfrm rot="5400000">
            <a:off x="6946323" y="2242110"/>
            <a:ext cx="921093" cy="278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7202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97155" y="2743481"/>
            <a:ext cx="1548000" cy="154800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5</a:t>
            </a:r>
            <a:endParaRPr lang="tr-TR" sz="8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1752601" y="2809875"/>
            <a:ext cx="7249788" cy="1509340"/>
          </a:xfrm>
          <a:prstGeom prst="roundRect">
            <a:avLst>
              <a:gd name="adj" fmla="val 16667"/>
            </a:avLst>
          </a:prstGeom>
          <a:noFill/>
          <a:ln w="158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54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Termal </a:t>
            </a:r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Konfor Bölgesi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6108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22275" y="1555750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HİSSEDİLEN SICAKLIĞI BELİRLEYEN FAKTÖRLER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67000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İnsanların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bulundukları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ortamlardaki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hissettikleri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sıcaklık, içinde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bulunulan ortamdaki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sıcaklığa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, ortamdaki hava akım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hızına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ve havanın nemine bağlı olarak oluşan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birleşik sıcaklıktır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. </a:t>
            </a:r>
            <a:endParaRPr lang="tr-TR" sz="2000" b="1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Bu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üç faktörün etkisi altında duyulan sıcaklığa </a:t>
            </a:r>
            <a:r>
              <a:rPr lang="tr-TR" sz="2000" b="1" i="1" dirty="0" smtClean="0">
                <a:solidFill>
                  <a:srgbClr val="C00000"/>
                </a:solidFill>
                <a:latin typeface="Calibri"/>
                <a:cs typeface="Arial"/>
              </a:rPr>
              <a:t>efektif sıcaklık (efektif </a:t>
            </a:r>
            <a:r>
              <a:rPr lang="tr-TR" sz="2000" b="1" i="1" dirty="0">
                <a:solidFill>
                  <a:srgbClr val="C00000"/>
                </a:solidFill>
                <a:latin typeface="Calibri"/>
                <a:cs typeface="Arial"/>
              </a:rPr>
              <a:t>eşdeğer </a:t>
            </a:r>
            <a:r>
              <a:rPr lang="tr-TR" sz="2000" b="1" i="1" dirty="0" smtClean="0">
                <a:solidFill>
                  <a:srgbClr val="C00000"/>
                </a:solidFill>
                <a:latin typeface="Calibri"/>
                <a:cs typeface="Arial"/>
              </a:rPr>
              <a:t>sıcaklık)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denir.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TERMAL KONFOR BÖLGESİ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Akış Çizelgesi: Belge 17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3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2160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/>
          <p:cNvSpPr>
            <a:spLocks noChangeArrowheads="1"/>
          </p:cNvSpPr>
          <p:nvPr/>
        </p:nvSpPr>
        <p:spPr bwMode="gray">
          <a:xfrm>
            <a:off x="38099" y="1111701"/>
            <a:ext cx="4602031" cy="422275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ÇEVRESEL (DIŞ) FAKTÖRLER</a:t>
            </a:r>
            <a:endParaRPr lang="en-GB" sz="1600" b="1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gray">
          <a:xfrm>
            <a:off x="4711699" y="1111701"/>
            <a:ext cx="4365626" cy="4222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60784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342900" indent="-342900" algn="ctr" defTabSz="801688" eaLnBrk="0" hangingPunct="0">
              <a:defRPr/>
            </a:pP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KİŞİSEL FAKTÖRLER</a:t>
            </a:r>
            <a:endParaRPr lang="en-GB" sz="1600" b="1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gray">
          <a:xfrm>
            <a:off x="38099" y="1533977"/>
            <a:ext cx="4602031" cy="37020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marL="108000" indent="-180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Hava Sıcaklığı (Ortam Isısı)</a:t>
            </a:r>
          </a:p>
          <a:p>
            <a:pPr marL="108000" indent="-180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Ortamın Nemi (Bağıl Nem Oranı) </a:t>
            </a:r>
          </a:p>
          <a:p>
            <a:pPr marL="108000" indent="-180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Ortamın Hava Akımı (Havalandırması)</a:t>
            </a:r>
          </a:p>
          <a:p>
            <a:pPr marL="108000" indent="-180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Radyant Isısı (Termal Radyasyonu)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gray">
          <a:xfrm>
            <a:off x="4711699" y="1533977"/>
            <a:ext cx="4365626" cy="37020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marL="108000" indent="-252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Yapılan işin niteliği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(hafif-orta-ağır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iş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)</a:t>
            </a:r>
          </a:p>
          <a:p>
            <a:pPr marL="108000" indent="-252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İşçinin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giyim durumu (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ince-kalın)</a:t>
            </a:r>
            <a:endParaRPr lang="tr-TR" sz="2000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indent="-252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İşçinin yaşı ve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cinsiyeti</a:t>
            </a:r>
            <a:endParaRPr lang="tr-TR" sz="2000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indent="-252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İşçinin beslenmesi (işe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uygun-değil)</a:t>
            </a:r>
            <a:endParaRPr lang="tr-TR" sz="2000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indent="-252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İşçinin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fiziki durumu (zayıf-şişman)</a:t>
            </a:r>
          </a:p>
          <a:p>
            <a:pPr marL="108000" indent="-252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İşçinin ruhi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durumu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(sakin-gergin)</a:t>
            </a:r>
            <a:endParaRPr lang="tr-TR" sz="2000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indent="-252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İşçinin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sağlık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durumu (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hasta-iyi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)</a:t>
            </a:r>
          </a:p>
        </p:txBody>
      </p: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TERMAL KONFOR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Akış Çizelgesi: Belge 10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5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108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201882" y="3486151"/>
            <a:ext cx="8704612" cy="1609724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10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Aydınlatma</a:t>
            </a:r>
            <a:endParaRPr lang="tr-TR" sz="110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3799973" y="2113201"/>
            <a:ext cx="1508429" cy="1508429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latin typeface="Calibri" pitchFamily="34" charset="0"/>
                <a:cs typeface="Calibri" pitchFamily="34" charset="0"/>
              </a:rPr>
              <a:t>4</a:t>
            </a:r>
            <a:endParaRPr lang="tr-TR" sz="9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600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BİRİMİ/ÖLÇEN ALET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33162" y="1905000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97100" lvl="2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i="1" dirty="0">
              <a:solidFill>
                <a:prstClr val="black"/>
              </a:solidFill>
              <a:latin typeface="Calibri" pitchFamily="34" charset="0"/>
              <a:ea typeface="BatangChe" pitchFamily="49" charset="-127"/>
              <a:cs typeface="Calibri" pitchFamily="34" charset="0"/>
            </a:endParaRPr>
          </a:p>
          <a:p>
            <a:pPr marL="654300" lvl="3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Aydınlatma </a:t>
            </a: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şiddeti		: </a:t>
            </a:r>
            <a:r>
              <a:rPr lang="tr-TR" sz="2400" b="1" i="1" dirty="0" err="1" smtClean="0">
                <a:solidFill>
                  <a:srgbClr val="C00000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lüx</a:t>
            </a:r>
            <a:endParaRPr lang="tr-TR" sz="2400" b="1" i="1" dirty="0" smtClean="0">
              <a:solidFill>
                <a:srgbClr val="C00000"/>
              </a:solidFill>
              <a:latin typeface="Calibri" pitchFamily="34" charset="0"/>
              <a:ea typeface="BatangChe" pitchFamily="49" charset="-127"/>
              <a:cs typeface="Calibri" pitchFamily="34" charset="0"/>
            </a:endParaRPr>
          </a:p>
          <a:p>
            <a:pPr marL="654300" lvl="3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Aydınlatmayı ölçen alet	: </a:t>
            </a:r>
            <a:r>
              <a:rPr lang="tr-TR" sz="2400" b="1" i="1" dirty="0" err="1" smtClean="0">
                <a:solidFill>
                  <a:srgbClr val="6B9B1A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lüxmetre</a:t>
            </a:r>
            <a:endParaRPr lang="tr-TR" sz="2400" b="1" i="1" dirty="0" smtClean="0">
              <a:solidFill>
                <a:srgbClr val="6B9B1A"/>
              </a:solidFill>
              <a:latin typeface="Calibri" pitchFamily="34" charset="0"/>
              <a:ea typeface="BatangChe" pitchFamily="49" charset="-127"/>
              <a:cs typeface="Calibri" pitchFamily="34" charset="0"/>
            </a:endParaRPr>
          </a:p>
          <a:p>
            <a:pPr marL="654300" lvl="3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>
              <a:solidFill>
                <a:srgbClr val="6B9B1A"/>
              </a:solidFill>
              <a:latin typeface="Calibri" pitchFamily="34" charset="0"/>
              <a:ea typeface="BatangChe" pitchFamily="49" charset="-127"/>
              <a:cs typeface="Calibri" pitchFamily="34" charset="0"/>
            </a:endParaRPr>
          </a:p>
          <a:p>
            <a:pPr marL="654300" lvl="3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>
              <a:solidFill>
                <a:prstClr val="black"/>
              </a:solidFill>
              <a:latin typeface="Calibri" pitchFamily="34" charset="0"/>
              <a:ea typeface="BatangChe" pitchFamily="49" charset="-127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AYDINLATMA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4" y="3459162"/>
            <a:ext cx="15525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Akış Çizelgesi: Belge 18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3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401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İŞYERLERİNDE İYİ AYDINLATMANIN ŞARTLARI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0" lvl="1" indent="-169200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Aydınlatmada amaç, belli bir aydınlık düzeyi elde etmek değil,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iyi görme koşullarını </a:t>
            </a:r>
            <a:r>
              <a:rPr lang="tr-TR" sz="2000" b="1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sağlamaktır</a:t>
            </a:r>
            <a:endParaRPr lang="tr-TR" sz="2000" b="1" i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576000" lvl="2" indent="-288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endParaRPr lang="tr-TR" sz="2000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88000" lvl="2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İyi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bir işyeri aydınlatması yapılan işe 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göre; </a:t>
            </a:r>
          </a:p>
          <a:p>
            <a:pPr marL="1088100" lvl="3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Yeterli </a:t>
            </a:r>
            <a:r>
              <a:rPr lang="tr-TR" sz="2000" b="1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şiddette, </a:t>
            </a:r>
            <a:endParaRPr lang="tr-TR" sz="2000" b="1" i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1088100" lvl="3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Tek Düze, </a:t>
            </a:r>
          </a:p>
          <a:p>
            <a:pPr marL="1088100" lvl="3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İyi Yayılmış, </a:t>
            </a:r>
          </a:p>
          <a:p>
            <a:pPr marL="1088100" lvl="3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Gölge Vermeyen </a:t>
            </a:r>
          </a:p>
          <a:p>
            <a:pPr marL="1088100" lvl="3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Göz Kamaştırmayan </a:t>
            </a:r>
          </a:p>
          <a:p>
            <a:pPr marL="745200" lvl="3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………………………aydınlatma şeklinde olmalıdır.</a:t>
            </a:r>
            <a:endParaRPr lang="tr-TR" sz="2000" b="1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AYDINLATMA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5343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İŞYERLERİNDE AYDINLATMA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88000" lvl="2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288000" lvl="2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288000" lvl="2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Tabi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(Doğal)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Aydınlatma     Suni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(Yapay) Aydınlatma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AYDINLATMA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62" name="Picture 2" descr="C:\Users\AhmetYigitalp\Desktop\Resim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3133725"/>
            <a:ext cx="2786062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Picture 3" descr="C:\Users\AhmetYigitalp\Desktop\Resim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780" y="3145341"/>
            <a:ext cx="2780445" cy="186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2409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YAPAY AYDINLATMA TÜRLERİ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88000" lvl="2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 smtClean="0">
              <a:solidFill>
                <a:prstClr val="black"/>
              </a:solidFill>
              <a:latin typeface="Calibri" pitchFamily="34" charset="0"/>
              <a:ea typeface="BatangChe" pitchFamily="49" charset="-127"/>
              <a:cs typeface="Calibri" pitchFamily="34" charset="0"/>
            </a:endParaRPr>
          </a:p>
          <a:p>
            <a:pPr marL="961200" lvl="3" indent="-288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  Direkt (Dolaysız)</a:t>
            </a:r>
          </a:p>
          <a:p>
            <a:pPr marL="961200" lvl="3" indent="-288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  Endirekt (Dolaylı) </a:t>
            </a:r>
            <a:endParaRPr lang="tr-TR" sz="2000" b="1" i="1" dirty="0">
              <a:solidFill>
                <a:prstClr val="black"/>
              </a:solidFill>
              <a:latin typeface="Calibri" pitchFamily="34" charset="0"/>
              <a:ea typeface="BatangChe" pitchFamily="49" charset="-127"/>
              <a:cs typeface="Calibri" pitchFamily="34" charset="0"/>
            </a:endParaRPr>
          </a:p>
          <a:p>
            <a:pPr marL="961200" lvl="3" indent="-288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b="1" i="1" dirty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  Yarı D</a:t>
            </a: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irekt (Karma-Lokal)</a:t>
            </a:r>
          </a:p>
          <a:p>
            <a:pPr marL="673200" lvl="3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i="1" dirty="0">
              <a:solidFill>
                <a:prstClr val="black"/>
              </a:solidFill>
              <a:latin typeface="Calibri" pitchFamily="34" charset="0"/>
              <a:ea typeface="BatangChe" pitchFamily="49" charset="-127"/>
              <a:cs typeface="Calibri" pitchFamily="34" charset="0"/>
            </a:endParaRPr>
          </a:p>
          <a:p>
            <a:pPr marL="288000" indent="-2160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Işık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çalışılan bölgeye direk geliyorsa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Direkt-Dolaysız,</a:t>
            </a: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</a:p>
          <a:p>
            <a:pPr marL="288000" indent="-2160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Başka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bir yüzeye çarpıp geliyorsa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Endirekt-Dolaylı,</a:t>
            </a: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</a:p>
          <a:p>
            <a:pPr marL="288000" indent="-2160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§"/>
              <a:defRPr/>
            </a:pP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S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adece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çalışılan bölgeyi aydınlatıyorsa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Yarı Direkt-Karma-Lokal, </a:t>
            </a:r>
          </a:p>
          <a:p>
            <a:pPr marL="72000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                  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…………………aydınlatma olarak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adlandırılır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.</a:t>
            </a:r>
            <a:endParaRPr lang="tr-TR" sz="2000" i="1" dirty="0">
              <a:solidFill>
                <a:prstClr val="black"/>
              </a:solidFill>
              <a:latin typeface="Calibri" pitchFamily="34" charset="0"/>
              <a:ea typeface="BatangChe" pitchFamily="49" charset="-127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AYDINLATMA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031" y="5457825"/>
            <a:ext cx="1881188" cy="132909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206" y="5457825"/>
            <a:ext cx="1862138" cy="132909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5457825"/>
            <a:ext cx="1881188" cy="132909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kış Çizelgesi: Belge 7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1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007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SESİN ŞİDDETİ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1842032" y="2247900"/>
            <a:ext cx="1859405" cy="2740024"/>
            <a:chOff x="2387924" y="2686050"/>
            <a:chExt cx="2215504" cy="2740024"/>
          </a:xfrm>
        </p:grpSpPr>
        <p:sp>
          <p:nvSpPr>
            <p:cNvPr id="39" name="AutoShape 4"/>
            <p:cNvSpPr>
              <a:spLocks noChangeArrowheads="1"/>
            </p:cNvSpPr>
            <p:nvPr/>
          </p:nvSpPr>
          <p:spPr bwMode="auto">
            <a:xfrm>
              <a:off x="2387924" y="2852737"/>
              <a:ext cx="2215504" cy="2573337"/>
            </a:xfrm>
            <a:prstGeom prst="roundRect">
              <a:avLst>
                <a:gd name="adj" fmla="val 4690"/>
              </a:avLst>
            </a:prstGeom>
            <a:noFill/>
            <a:ln w="2540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r-TR" altLang="zh-CN" sz="1400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0" name="AutoShape 5"/>
            <p:cNvSpPr>
              <a:spLocks noChangeArrowheads="1"/>
            </p:cNvSpPr>
            <p:nvPr/>
          </p:nvSpPr>
          <p:spPr bwMode="gray">
            <a:xfrm>
              <a:off x="2586038" y="2714625"/>
              <a:ext cx="1798757" cy="28733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1" name="AutoShape 6"/>
            <p:cNvSpPr>
              <a:spLocks noChangeArrowheads="1"/>
            </p:cNvSpPr>
            <p:nvPr/>
          </p:nvSpPr>
          <p:spPr bwMode="auto">
            <a:xfrm flipH="1">
              <a:off x="4218779" y="2790825"/>
              <a:ext cx="70479" cy="144463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2" name="AutoShape 7"/>
            <p:cNvSpPr>
              <a:spLocks noChangeArrowheads="1"/>
            </p:cNvSpPr>
            <p:nvPr/>
          </p:nvSpPr>
          <p:spPr bwMode="auto">
            <a:xfrm flipH="1">
              <a:off x="2658812" y="2781300"/>
              <a:ext cx="68948" cy="144463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gray">
            <a:xfrm>
              <a:off x="2594124" y="2686050"/>
              <a:ext cx="1783435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tr-TR" altLang="zh-CN" sz="1400" b="1" dirty="0" smtClean="0">
                  <a:solidFill>
                    <a:srgbClr val="FFFFFF"/>
                  </a:solidFill>
                  <a:latin typeface="Calibri" pitchFamily="34" charset="0"/>
                  <a:ea typeface="宋体" charset="-122"/>
                </a:rPr>
                <a:t>Ses Basıncı</a:t>
              </a:r>
              <a:endParaRPr lang="en-US" altLang="zh-CN" sz="1400" b="1" dirty="0">
                <a:solidFill>
                  <a:srgbClr val="FFFFFF"/>
                </a:solidFill>
                <a:latin typeface="Calibri" pitchFamily="34" charset="0"/>
                <a:ea typeface="宋体" charset="-122"/>
              </a:endParaRPr>
            </a:p>
          </p:txBody>
        </p:sp>
      </p:grpSp>
      <p:grpSp>
        <p:nvGrpSpPr>
          <p:cNvPr id="11" name="Grup 10"/>
          <p:cNvGrpSpPr/>
          <p:nvPr/>
        </p:nvGrpSpPr>
        <p:grpSpPr>
          <a:xfrm>
            <a:off x="3643849" y="1841500"/>
            <a:ext cx="1859405" cy="2644774"/>
            <a:chOff x="4585362" y="2279650"/>
            <a:chExt cx="2510788" cy="2644774"/>
          </a:xfrm>
        </p:grpSpPr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>
              <a:off x="4585362" y="2351087"/>
              <a:ext cx="2510788" cy="2573337"/>
            </a:xfrm>
            <a:prstGeom prst="roundRect">
              <a:avLst>
                <a:gd name="adj" fmla="val 4690"/>
              </a:avLst>
            </a:prstGeom>
            <a:noFill/>
            <a:ln w="2540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r-TR" altLang="zh-CN" sz="14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7" name="AutoShape 10"/>
            <p:cNvSpPr>
              <a:spLocks noChangeArrowheads="1"/>
            </p:cNvSpPr>
            <p:nvPr/>
          </p:nvSpPr>
          <p:spPr bwMode="auto">
            <a:xfrm flipH="1">
              <a:off x="6652598" y="2279650"/>
              <a:ext cx="78137" cy="142875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8" name="AutoShape 11"/>
            <p:cNvSpPr>
              <a:spLocks noChangeArrowheads="1"/>
            </p:cNvSpPr>
            <p:nvPr/>
          </p:nvSpPr>
          <p:spPr bwMode="auto">
            <a:xfrm flipH="1">
              <a:off x="4892338" y="2279650"/>
              <a:ext cx="78137" cy="142875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13" name="Text Box 14"/>
          <p:cNvSpPr txBox="1">
            <a:spLocks noChangeArrowheads="1"/>
          </p:cNvSpPr>
          <p:nvPr/>
        </p:nvSpPr>
        <p:spPr bwMode="gray">
          <a:xfrm>
            <a:off x="3825262" y="1748829"/>
            <a:ext cx="145389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tr-TR" altLang="zh-CN" sz="1400" b="1" dirty="0" smtClean="0">
                <a:solidFill>
                  <a:srgbClr val="FFFFFF"/>
                </a:solidFill>
                <a:latin typeface="Calibri" pitchFamily="34" charset="0"/>
                <a:ea typeface="宋体" charset="-122"/>
              </a:rPr>
              <a:t>Semptomatik</a:t>
            </a:r>
            <a:endParaRPr lang="en-US" altLang="zh-CN" sz="1400" b="1" dirty="0">
              <a:solidFill>
                <a:srgbClr val="FFFFFF"/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5438407" y="1465262"/>
            <a:ext cx="1859405" cy="2573337"/>
          </a:xfrm>
          <a:prstGeom prst="roundRect">
            <a:avLst>
              <a:gd name="adj" fmla="val 4690"/>
            </a:avLst>
          </a:prstGeom>
          <a:noFill/>
          <a:ln w="25400">
            <a:solidFill>
              <a:srgbClr val="5F5F5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gray">
          <a:xfrm>
            <a:off x="5584241" y="1322388"/>
            <a:ext cx="1509643" cy="287338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 flipH="1">
            <a:off x="5657764" y="1393825"/>
            <a:ext cx="57866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gray">
          <a:xfrm>
            <a:off x="5586507" y="1304925"/>
            <a:ext cx="149546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tr-TR" altLang="zh-CN" sz="1400" b="1" dirty="0" smtClean="0">
                <a:solidFill>
                  <a:srgbClr val="FFFFFF"/>
                </a:solidFill>
                <a:latin typeface="Calibri" pitchFamily="34" charset="0"/>
                <a:ea typeface="宋体" charset="-122"/>
              </a:rPr>
              <a:t>Ses Yoğunluğu</a:t>
            </a:r>
            <a:endParaRPr lang="en-US" altLang="zh-CN" sz="1400" b="1" dirty="0">
              <a:solidFill>
                <a:srgbClr val="FFFFFF"/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gray">
          <a:xfrm>
            <a:off x="3795402" y="1769268"/>
            <a:ext cx="1487524" cy="287338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1400" b="1" dirty="0" smtClean="0">
                <a:solidFill>
                  <a:srgbClr val="FFFFFF"/>
                </a:solidFill>
                <a:latin typeface="Calibri" pitchFamily="34" charset="0"/>
              </a:rPr>
              <a:t>Ses Gücü</a:t>
            </a:r>
            <a:endParaRPr lang="zh-CN" altLang="en-US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6" name="AutoShape 10"/>
          <p:cNvSpPr>
            <a:spLocks noChangeArrowheads="1"/>
          </p:cNvSpPr>
          <p:nvPr/>
        </p:nvSpPr>
        <p:spPr bwMode="auto">
          <a:xfrm flipH="1">
            <a:off x="5114075" y="1841500"/>
            <a:ext cx="54787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 flipH="1">
            <a:off x="3889380" y="1841500"/>
            <a:ext cx="54787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4" name="Grup 3"/>
          <p:cNvGrpSpPr/>
          <p:nvPr/>
        </p:nvGrpSpPr>
        <p:grpSpPr>
          <a:xfrm>
            <a:off x="36303" y="2676525"/>
            <a:ext cx="1859405" cy="2976925"/>
            <a:chOff x="19051" y="2676525"/>
            <a:chExt cx="1859405" cy="2976925"/>
          </a:xfrm>
        </p:grpSpPr>
        <p:grpSp>
          <p:nvGrpSpPr>
            <p:cNvPr id="14" name="Grup 13"/>
            <p:cNvGrpSpPr/>
            <p:nvPr/>
          </p:nvGrpSpPr>
          <p:grpSpPr>
            <a:xfrm>
              <a:off x="19051" y="2676525"/>
              <a:ext cx="1859405" cy="2736000"/>
              <a:chOff x="257175" y="3114675"/>
              <a:chExt cx="2215505" cy="2741611"/>
            </a:xfrm>
          </p:grpSpPr>
          <p:sp>
            <p:nvSpPr>
              <p:cNvPr id="31" name="AutoShape 16"/>
              <p:cNvSpPr>
                <a:spLocks noChangeArrowheads="1"/>
              </p:cNvSpPr>
              <p:nvPr/>
            </p:nvSpPr>
            <p:spPr bwMode="auto">
              <a:xfrm>
                <a:off x="257175" y="3282949"/>
                <a:ext cx="2215505" cy="2573337"/>
              </a:xfrm>
              <a:prstGeom prst="roundRect">
                <a:avLst>
                  <a:gd name="adj" fmla="val 4690"/>
                </a:avLst>
              </a:prstGeom>
              <a:noFill/>
              <a:ln w="254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normAutofit/>
              </a:bodyPr>
              <a:lstStyle/>
              <a:p>
                <a:pPr algn="ctr"/>
                <a:endParaRPr lang="zh-CN" altLang="en-US" sz="14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" name="AutoShape 17"/>
              <p:cNvSpPr>
                <a:spLocks noChangeArrowheads="1"/>
              </p:cNvSpPr>
              <p:nvPr/>
            </p:nvSpPr>
            <p:spPr bwMode="gray">
              <a:xfrm>
                <a:off x="440464" y="3140075"/>
                <a:ext cx="1798758" cy="287338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" name="AutoShape 18"/>
              <p:cNvSpPr>
                <a:spLocks noChangeArrowheads="1"/>
              </p:cNvSpPr>
              <p:nvPr/>
            </p:nvSpPr>
            <p:spPr bwMode="auto">
              <a:xfrm flipH="1">
                <a:off x="2079946" y="3211513"/>
                <a:ext cx="68948" cy="144463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4" name="AutoShape 19"/>
              <p:cNvSpPr>
                <a:spLocks noChangeArrowheads="1"/>
              </p:cNvSpPr>
              <p:nvPr/>
            </p:nvSpPr>
            <p:spPr bwMode="auto">
              <a:xfrm flipH="1">
                <a:off x="526716" y="3211513"/>
                <a:ext cx="70479" cy="144463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5" name="Text Box 20"/>
              <p:cNvSpPr txBox="1">
                <a:spLocks noChangeArrowheads="1"/>
              </p:cNvSpPr>
              <p:nvPr/>
            </p:nvSpPr>
            <p:spPr bwMode="gray">
              <a:xfrm>
                <a:off x="459332" y="3114675"/>
                <a:ext cx="1755856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tr-TR" altLang="zh-CN" sz="1400" b="1" dirty="0" smtClean="0">
                    <a:solidFill>
                      <a:srgbClr val="FFFFFF"/>
                    </a:solidFill>
                    <a:latin typeface="Calibri" pitchFamily="34" charset="0"/>
                    <a:ea typeface="宋体" charset="-122"/>
                  </a:rPr>
                  <a:t>Kuvvet</a:t>
                </a:r>
                <a:endParaRPr lang="en-US" altLang="zh-CN" sz="1400" b="1" dirty="0">
                  <a:solidFill>
                    <a:srgbClr val="FFFFFF"/>
                  </a:solidFill>
                  <a:latin typeface="Calibri" pitchFamily="34" charset="0"/>
                  <a:ea typeface="宋体" charset="-122"/>
                </a:endParaRPr>
              </a:p>
            </p:txBody>
          </p:sp>
        </p:grpSp>
        <p:sp>
          <p:nvSpPr>
            <p:cNvPr id="47" name="Metin kutusu 46"/>
            <p:cNvSpPr txBox="1"/>
            <p:nvPr/>
          </p:nvSpPr>
          <p:spPr>
            <a:xfrm>
              <a:off x="47626" y="5376451"/>
              <a:ext cx="1663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2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Newton</a:t>
              </a:r>
              <a:endParaRPr lang="tr-TR" sz="12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2" name="AutoShape 8"/>
          <p:cNvSpPr>
            <a:spLocks noChangeArrowheads="1"/>
          </p:cNvSpPr>
          <p:nvPr/>
        </p:nvSpPr>
        <p:spPr bwMode="auto">
          <a:xfrm>
            <a:off x="7236515" y="989806"/>
            <a:ext cx="1859405" cy="2573337"/>
          </a:xfrm>
          <a:prstGeom prst="roundRect">
            <a:avLst>
              <a:gd name="adj" fmla="val 4690"/>
            </a:avLst>
          </a:prstGeom>
          <a:noFill/>
          <a:ln w="25400">
            <a:solidFill>
              <a:srgbClr val="5F5F5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" name="AutoShape 10"/>
          <p:cNvSpPr>
            <a:spLocks noChangeArrowheads="1"/>
          </p:cNvSpPr>
          <p:nvPr/>
        </p:nvSpPr>
        <p:spPr bwMode="auto">
          <a:xfrm flipH="1">
            <a:off x="6918093" y="1373801"/>
            <a:ext cx="54787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" name="AutoShape 9"/>
          <p:cNvSpPr>
            <a:spLocks noChangeArrowheads="1"/>
          </p:cNvSpPr>
          <p:nvPr/>
        </p:nvSpPr>
        <p:spPr bwMode="gray">
          <a:xfrm>
            <a:off x="7420920" y="840581"/>
            <a:ext cx="1509643" cy="287338"/>
          </a:xfrm>
          <a:prstGeom prst="roundRect">
            <a:avLst>
              <a:gd name="adj" fmla="val 50000"/>
            </a:avLst>
          </a:prstGeom>
          <a:solidFill>
            <a:schemeClr val="accent5">
              <a:lumMod val="2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tr-TR" altLang="zh-CN" b="1" dirty="0" smtClean="0">
                <a:solidFill>
                  <a:srgbClr val="000000"/>
                </a:solidFill>
                <a:latin typeface="Calibri" pitchFamily="34" charset="0"/>
              </a:rPr>
              <a:t>    </a:t>
            </a:r>
            <a:endParaRPr lang="zh-CN" alt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2" name="AutoShape 10"/>
          <p:cNvSpPr>
            <a:spLocks noChangeArrowheads="1"/>
          </p:cNvSpPr>
          <p:nvPr/>
        </p:nvSpPr>
        <p:spPr bwMode="auto">
          <a:xfrm flipH="1">
            <a:off x="8713412" y="912812"/>
            <a:ext cx="57866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3" name="AutoShape 11"/>
          <p:cNvSpPr>
            <a:spLocks noChangeArrowheads="1"/>
          </p:cNvSpPr>
          <p:nvPr/>
        </p:nvSpPr>
        <p:spPr bwMode="auto">
          <a:xfrm flipH="1">
            <a:off x="7573293" y="912812"/>
            <a:ext cx="57866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5" name="Text Box 14"/>
          <p:cNvSpPr txBox="1">
            <a:spLocks noChangeArrowheads="1"/>
          </p:cNvSpPr>
          <p:nvPr/>
        </p:nvSpPr>
        <p:spPr bwMode="gray">
          <a:xfrm>
            <a:off x="7418483" y="819170"/>
            <a:ext cx="149546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tr-TR" altLang="zh-CN" sz="1400" b="1" dirty="0" smtClean="0">
                <a:solidFill>
                  <a:srgbClr val="FFFFFF"/>
                </a:solidFill>
                <a:latin typeface="Calibri" pitchFamily="34" charset="0"/>
                <a:ea typeface="宋体" charset="-122"/>
              </a:rPr>
              <a:t> Ses Şiddeti</a:t>
            </a:r>
            <a:endParaRPr lang="en-US" altLang="zh-CN" sz="1400" b="1" dirty="0">
              <a:solidFill>
                <a:srgbClr val="FFFFFF"/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66" name="AutoShape 16"/>
          <p:cNvSpPr>
            <a:spLocks noChangeArrowheads="1"/>
          </p:cNvSpPr>
          <p:nvPr/>
        </p:nvSpPr>
        <p:spPr bwMode="auto">
          <a:xfrm>
            <a:off x="-30372" y="2844455"/>
            <a:ext cx="1863059" cy="2568070"/>
          </a:xfrm>
          <a:prstGeom prst="roundRect">
            <a:avLst>
              <a:gd name="adj" fmla="val 4690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tr-TR" altLang="zh-CN" sz="13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 kaynağının</a:t>
            </a:r>
            <a:endParaRPr lang="tr-TR" altLang="zh-CN" sz="13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13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maddesel bir ortamda</a:t>
            </a:r>
          </a:p>
          <a:p>
            <a:pPr algn="ctr"/>
            <a:r>
              <a:rPr lang="tr-TR" altLang="zh-CN" sz="13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oluşturduğu titreşimler</a:t>
            </a:r>
          </a:p>
          <a:p>
            <a:pPr algn="ctr"/>
            <a:r>
              <a:rPr lang="tr-TR" altLang="zh-CN" sz="13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sıkışma ve genleşme</a:t>
            </a:r>
          </a:p>
          <a:p>
            <a:pPr algn="ctr"/>
            <a:r>
              <a:rPr lang="tr-TR" altLang="zh-CN" sz="13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dalgaları ortam </a:t>
            </a:r>
          </a:p>
          <a:p>
            <a:pPr algn="ctr"/>
            <a:r>
              <a:rPr lang="tr-TR" altLang="zh-CN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tr-TR" altLang="zh-CN" sz="13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oleküllerine</a:t>
            </a:r>
          </a:p>
          <a:p>
            <a:pPr algn="ctr"/>
            <a:r>
              <a:rPr lang="tr-TR" altLang="zh-CN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tr-TR" altLang="zh-CN" sz="13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ir kuvvet uygular. </a:t>
            </a:r>
            <a:endParaRPr lang="zh-CN" altLang="en-US" sz="13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" name="AutoShape 16"/>
          <p:cNvSpPr>
            <a:spLocks noChangeArrowheads="1"/>
          </p:cNvSpPr>
          <p:nvPr/>
        </p:nvSpPr>
        <p:spPr bwMode="auto">
          <a:xfrm>
            <a:off x="3640195" y="1904205"/>
            <a:ext cx="1863059" cy="2568070"/>
          </a:xfrm>
          <a:prstGeom prst="roundRect">
            <a:avLst>
              <a:gd name="adj" fmla="val 4690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tr-TR" altLang="zh-CN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 Gücü</a:t>
            </a:r>
          </a:p>
          <a:p>
            <a:pPr algn="ctr"/>
            <a:r>
              <a:rPr lang="tr-TR" altLang="zh-CN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(Akustik Güç)</a:t>
            </a:r>
          </a:p>
          <a:p>
            <a:pPr algn="ctr"/>
            <a:r>
              <a:rPr lang="tr-TR" altLang="zh-CN" sz="13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Kulağın 1 </a:t>
            </a:r>
            <a:r>
              <a:rPr lang="tr-TR" altLang="zh-CN" sz="13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metre </a:t>
            </a:r>
            <a:endParaRPr lang="tr-TR" altLang="zh-CN" sz="13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13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tr-TR" altLang="zh-CN" sz="13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zağındaki ses </a:t>
            </a:r>
          </a:p>
          <a:p>
            <a:pPr algn="ctr"/>
            <a:r>
              <a:rPr lang="tr-TR" altLang="zh-CN" sz="13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basınç düzeyidir.</a:t>
            </a:r>
          </a:p>
          <a:p>
            <a:pPr algn="ctr"/>
            <a:endParaRPr lang="tr-TR" altLang="zh-CN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 </a:t>
            </a:r>
            <a:r>
              <a:rPr lang="tr-TR" altLang="zh-CN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basıncı; </a:t>
            </a:r>
            <a:r>
              <a:rPr lang="tr-TR" altLang="zh-CN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kulağın </a:t>
            </a:r>
          </a:p>
          <a:p>
            <a:pPr algn="ctr"/>
            <a:r>
              <a:rPr lang="tr-TR" altLang="zh-CN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 kaynağına </a:t>
            </a:r>
            <a:r>
              <a:rPr lang="tr-TR" altLang="zh-CN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olan </a:t>
            </a:r>
            <a:endParaRPr lang="tr-TR" altLang="zh-CN" sz="12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Mesafesine de </a:t>
            </a:r>
          </a:p>
          <a:p>
            <a:pPr algn="ctr"/>
            <a:r>
              <a:rPr lang="tr-TR" altLang="zh-CN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(yakınlık-uzaklık)</a:t>
            </a:r>
          </a:p>
          <a:p>
            <a:pPr algn="ctr"/>
            <a:r>
              <a:rPr lang="tr-TR" altLang="zh-CN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bağlıdır</a:t>
            </a:r>
          </a:p>
          <a:p>
            <a:pPr algn="ctr"/>
            <a:endParaRPr lang="tr-TR" altLang="zh-CN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AutoShape 16"/>
          <p:cNvSpPr>
            <a:spLocks noChangeArrowheads="1"/>
          </p:cNvSpPr>
          <p:nvPr/>
        </p:nvSpPr>
        <p:spPr bwMode="auto">
          <a:xfrm>
            <a:off x="5441124" y="1458018"/>
            <a:ext cx="1863059" cy="2568070"/>
          </a:xfrm>
          <a:prstGeom prst="roundRect">
            <a:avLst>
              <a:gd name="adj" fmla="val 4690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tr-TR" altLang="zh-CN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 gücünün, </a:t>
            </a:r>
            <a:endParaRPr lang="tr-TR" altLang="zh-CN" sz="13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13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belirlenmiş </a:t>
            </a:r>
          </a:p>
          <a:p>
            <a:pPr algn="ctr"/>
            <a:r>
              <a:rPr lang="tr-TR" altLang="zh-CN" sz="13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birim zamanda</a:t>
            </a:r>
            <a:r>
              <a:rPr lang="tr-TR" altLang="zh-CN" sz="13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endParaRPr lang="tr-TR" altLang="zh-CN" sz="13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13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birim </a:t>
            </a:r>
            <a:r>
              <a:rPr lang="tr-TR" altLang="zh-CN" sz="13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alana </a:t>
            </a:r>
            <a:endParaRPr lang="tr-TR" altLang="zh-CN" sz="13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13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düşen </a:t>
            </a:r>
          </a:p>
          <a:p>
            <a:pPr algn="ctr"/>
            <a:r>
              <a:rPr lang="tr-TR" altLang="zh-CN" sz="13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miktarı</a:t>
            </a:r>
            <a:endParaRPr lang="tr-TR" altLang="zh-CN" sz="13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0" name="AutoShape 16"/>
          <p:cNvSpPr>
            <a:spLocks noChangeArrowheads="1"/>
          </p:cNvSpPr>
          <p:nvPr/>
        </p:nvSpPr>
        <p:spPr bwMode="auto">
          <a:xfrm>
            <a:off x="7244211" y="992439"/>
            <a:ext cx="1863059" cy="2568070"/>
          </a:xfrm>
          <a:prstGeom prst="roundRect">
            <a:avLst>
              <a:gd name="adj" fmla="val 4690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tr-TR" altLang="zh-CN" sz="13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Birim </a:t>
            </a:r>
            <a:r>
              <a:rPr lang="tr-TR" altLang="zh-CN" sz="13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alandaki </a:t>
            </a:r>
            <a:endParaRPr lang="tr-TR" altLang="zh-CN" sz="13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13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sesin </a:t>
            </a:r>
            <a:r>
              <a:rPr lang="tr-TR" altLang="zh-CN" sz="13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yoğunluk </a:t>
            </a:r>
            <a:endParaRPr lang="tr-TR" altLang="zh-CN" sz="13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13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düzeyi</a:t>
            </a:r>
          </a:p>
          <a:p>
            <a:pPr algn="ctr"/>
            <a:endParaRPr lang="tr-TR" altLang="zh-CN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İnsan kulağının </a:t>
            </a:r>
          </a:p>
          <a:p>
            <a:pPr algn="ctr"/>
            <a:r>
              <a:rPr lang="tr-TR" altLang="zh-CN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tr-TR" altLang="zh-CN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eslere verdiği</a:t>
            </a:r>
          </a:p>
          <a:p>
            <a:pPr algn="ctr"/>
            <a:r>
              <a:rPr lang="tr-TR" altLang="zh-CN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logaritmik tepki </a:t>
            </a:r>
            <a:endParaRPr lang="tr-TR" altLang="zh-CN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altLang="zh-CN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1838378" y="2402961"/>
            <a:ext cx="1863059" cy="3008533"/>
            <a:chOff x="1821126" y="2402961"/>
            <a:chExt cx="1863059" cy="3008533"/>
          </a:xfrm>
        </p:grpSpPr>
        <p:sp>
          <p:nvSpPr>
            <p:cNvPr id="67" name="AutoShape 16"/>
            <p:cNvSpPr>
              <a:spLocks noChangeArrowheads="1"/>
            </p:cNvSpPr>
            <p:nvPr/>
          </p:nvSpPr>
          <p:spPr bwMode="auto">
            <a:xfrm>
              <a:off x="1821126" y="2402961"/>
              <a:ext cx="1863059" cy="2568070"/>
            </a:xfrm>
            <a:prstGeom prst="roundRect">
              <a:avLst>
                <a:gd name="adj" fmla="val 4690"/>
              </a:avLst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normAutofit fontScale="92500" lnSpcReduction="20000"/>
            </a:bodyPr>
            <a:lstStyle/>
            <a:p>
              <a:pPr algn="ctr"/>
              <a:endParaRPr lang="tr-TR" altLang="zh-CN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endParaRPr lang="tr-TR" altLang="zh-CN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endParaRPr lang="tr-TR" altLang="zh-CN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tr-TR" altLang="zh-CN" sz="14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Ses dalgalarının sıkışma </a:t>
              </a:r>
              <a:endParaRPr lang="tr-TR" altLang="zh-CN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tr-TR" altLang="zh-CN" sz="1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ve gevşeme sırasında</a:t>
              </a:r>
            </a:p>
            <a:p>
              <a:pPr algn="ctr"/>
              <a:r>
                <a:rPr lang="tr-TR" altLang="zh-CN" sz="14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</a:t>
              </a:r>
              <a:r>
                <a:rPr lang="tr-TR" altLang="zh-CN" sz="1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addesel ortamda </a:t>
              </a:r>
            </a:p>
            <a:p>
              <a:pPr algn="ctr"/>
              <a:r>
                <a:rPr lang="tr-TR" altLang="zh-CN" sz="1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birim </a:t>
              </a:r>
              <a:r>
                <a:rPr lang="tr-TR" altLang="zh-CN" sz="14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yüzeye uyguladığı </a:t>
              </a:r>
              <a:endParaRPr lang="tr-TR" altLang="zh-CN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tr-TR" altLang="zh-CN" sz="1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kuvvetin </a:t>
              </a:r>
              <a:r>
                <a:rPr lang="tr-TR" altLang="zh-CN" sz="14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nesnel olarak </a:t>
              </a:r>
              <a:endParaRPr lang="tr-TR" altLang="zh-CN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tr-TR" altLang="zh-CN" sz="1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ölçülmesiyle </a:t>
              </a:r>
              <a:r>
                <a:rPr lang="tr-TR" altLang="zh-CN" sz="14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elde </a:t>
              </a:r>
              <a:endParaRPr lang="tr-TR" altLang="zh-CN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tr-TR" altLang="zh-CN" sz="1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edilen değer.</a:t>
              </a:r>
              <a:endParaRPr lang="tr-TR" altLang="zh-CN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endParaRPr lang="tr-TR" altLang="zh-CN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tr-TR" altLang="zh-CN" sz="1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Birim alana </a:t>
              </a:r>
            </a:p>
            <a:p>
              <a:pPr algn="ctr"/>
              <a:r>
                <a:rPr lang="tr-TR" altLang="zh-CN" sz="1400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u</a:t>
              </a:r>
              <a:r>
                <a:rPr lang="tr-TR" altLang="zh-CN" sz="1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ygulanan ses </a:t>
              </a:r>
            </a:p>
            <a:p>
              <a:pPr algn="ctr"/>
              <a:r>
                <a:rPr lang="tr-TR" altLang="zh-CN" sz="1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kuvvet düzeyi</a:t>
              </a:r>
              <a:endParaRPr lang="tr-TR" altLang="zh-CN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3" name="Metin kutusu 72"/>
            <p:cNvSpPr txBox="1"/>
            <p:nvPr/>
          </p:nvSpPr>
          <p:spPr>
            <a:xfrm>
              <a:off x="1918778" y="4949829"/>
              <a:ext cx="16634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200" b="1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Newton/cm²</a:t>
              </a:r>
            </a:p>
            <a:p>
              <a:pPr algn="ctr"/>
              <a:r>
                <a:rPr lang="tr-TR" sz="1200" b="1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(Bar)</a:t>
              </a:r>
            </a:p>
          </p:txBody>
        </p:sp>
      </p:grpSp>
      <p:sp>
        <p:nvSpPr>
          <p:cNvPr id="74" name="Metin kutusu 73"/>
          <p:cNvSpPr txBox="1"/>
          <p:nvPr/>
        </p:nvSpPr>
        <p:spPr>
          <a:xfrm>
            <a:off x="3787162" y="4443700"/>
            <a:ext cx="1663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Newton*m/</a:t>
            </a:r>
            <a:r>
              <a:rPr lang="tr-TR" sz="12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sn</a:t>
            </a:r>
            <a:endParaRPr lang="tr-TR" sz="12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2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12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Watt</a:t>
            </a:r>
            <a:r>
              <a:rPr lang="tr-TR" sz="12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=W)</a:t>
            </a:r>
          </a:p>
        </p:txBody>
      </p:sp>
      <p:sp>
        <p:nvSpPr>
          <p:cNvPr id="75" name="Metin kutusu 74"/>
          <p:cNvSpPr txBox="1"/>
          <p:nvPr/>
        </p:nvSpPr>
        <p:spPr>
          <a:xfrm>
            <a:off x="5541354" y="4001203"/>
            <a:ext cx="166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W/cm²</a:t>
            </a:r>
            <a:endParaRPr lang="tr-TR" sz="12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6" name="Metin kutusu 75"/>
          <p:cNvSpPr txBox="1"/>
          <p:nvPr/>
        </p:nvSpPr>
        <p:spPr>
          <a:xfrm>
            <a:off x="7327674" y="3544093"/>
            <a:ext cx="1747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dB</a:t>
            </a:r>
            <a:endParaRPr lang="tr-TR" sz="12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8" name="Düz Ok Bağlayıcısı 77"/>
          <p:cNvCxnSpPr/>
          <p:nvPr/>
        </p:nvCxnSpPr>
        <p:spPr>
          <a:xfrm>
            <a:off x="4573076" y="5843440"/>
            <a:ext cx="468000" cy="0"/>
          </a:xfrm>
          <a:prstGeom prst="straightConnector1">
            <a:avLst/>
          </a:prstGeom>
          <a:ln w="6350">
            <a:solidFill>
              <a:srgbClr val="575F57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9" name="Metin kutusu 78"/>
          <p:cNvSpPr txBox="1"/>
          <p:nvPr/>
        </p:nvSpPr>
        <p:spPr>
          <a:xfrm>
            <a:off x="4596271" y="5603934"/>
            <a:ext cx="446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i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1m</a:t>
            </a:r>
            <a:endParaRPr lang="tr-TR" sz="1200" i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81" name="53 Metin kutusu"/>
          <p:cNvSpPr txBox="1"/>
          <p:nvPr/>
        </p:nvSpPr>
        <p:spPr>
          <a:xfrm>
            <a:off x="3786536" y="5615711"/>
            <a:ext cx="756000" cy="452421"/>
          </a:xfrm>
          <a:prstGeom prst="rect">
            <a:avLst/>
          </a:prstGeom>
          <a:noFill/>
          <a:ln w="3175" cmpd="sng">
            <a:solidFill>
              <a:schemeClr val="bg1">
                <a:lumMod val="7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900" dirty="0" smtClean="0">
                <a:solidFill>
                  <a:srgbClr val="000000"/>
                </a:solidFill>
                <a:latin typeface="Cambria" pitchFamily="18" charset="0"/>
              </a:rPr>
              <a:t>Ses Basıncı</a:t>
            </a:r>
          </a:p>
          <a:p>
            <a:pPr algn="ctr"/>
            <a:r>
              <a:rPr lang="tr-TR" sz="900" b="1" dirty="0" smtClean="0">
                <a:solidFill>
                  <a:srgbClr val="000000"/>
                </a:solidFill>
                <a:latin typeface="Cambria" pitchFamily="18" charset="0"/>
              </a:rPr>
              <a:t>Ses Gücü</a:t>
            </a:r>
            <a:endParaRPr lang="tr-TR" sz="9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30723" name="Picture 3" descr="C:\Users\Ahmet Yiğitap\Desktop\Resim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068" y="5487648"/>
            <a:ext cx="668505" cy="70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Düz Bağlayıcı 2"/>
          <p:cNvCxnSpPr/>
          <p:nvPr/>
        </p:nvCxnSpPr>
        <p:spPr>
          <a:xfrm>
            <a:off x="21918" y="6221867"/>
            <a:ext cx="9059474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 1"/>
          <p:cNvGrpSpPr/>
          <p:nvPr/>
        </p:nvGrpSpPr>
        <p:grpSpPr>
          <a:xfrm>
            <a:off x="286395" y="960437"/>
            <a:ext cx="1194148" cy="1688185"/>
            <a:chOff x="269143" y="960437"/>
            <a:chExt cx="1194148" cy="1688185"/>
          </a:xfrm>
        </p:grpSpPr>
        <p:grpSp>
          <p:nvGrpSpPr>
            <p:cNvPr id="83" name="Grup 82"/>
            <p:cNvGrpSpPr/>
            <p:nvPr/>
          </p:nvGrpSpPr>
          <p:grpSpPr>
            <a:xfrm rot="5400000">
              <a:off x="382203" y="1567535"/>
              <a:ext cx="968027" cy="1194148"/>
              <a:chOff x="231797" y="3225609"/>
              <a:chExt cx="1190625" cy="1592760"/>
            </a:xfrm>
          </p:grpSpPr>
          <p:pic>
            <p:nvPicPr>
              <p:cNvPr id="84" name="Picture 2" descr="D:\DOKTOR\9-ISTUZMAN\1-EĞİTİM KURUMU\1. İstanbuluzman\Z.Resim-İkon\Müzik-Ses\kmixdocked_mute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797" y="3225609"/>
                <a:ext cx="1190625" cy="1592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5" name="53 Metin kutusu"/>
              <p:cNvSpPr txBox="1"/>
              <p:nvPr/>
            </p:nvSpPr>
            <p:spPr>
              <a:xfrm rot="16200000">
                <a:off x="137128" y="3837632"/>
                <a:ext cx="912331" cy="348721"/>
              </a:xfrm>
              <a:prstGeom prst="rect">
                <a:avLst/>
              </a:prstGeom>
              <a:noFill/>
              <a:ln w="3175" cmpd="sng">
                <a:noFil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 anchorCtr="0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tr-TR" sz="900" b="1" dirty="0" smtClean="0">
                    <a:solidFill>
                      <a:srgbClr val="000000"/>
                    </a:solidFill>
                    <a:latin typeface="Cambria" pitchFamily="18" charset="0"/>
                  </a:rPr>
                  <a:t>Ses </a:t>
                </a:r>
              </a:p>
              <a:p>
                <a:pPr algn="ctr"/>
                <a:r>
                  <a:rPr lang="tr-TR" sz="900" b="1" dirty="0" smtClean="0">
                    <a:solidFill>
                      <a:srgbClr val="000000"/>
                    </a:solidFill>
                    <a:latin typeface="Cambria" pitchFamily="18" charset="0"/>
                  </a:rPr>
                  <a:t>Kaynağı</a:t>
                </a:r>
              </a:p>
            </p:txBody>
          </p:sp>
        </p:grpSp>
        <p:pic>
          <p:nvPicPr>
            <p:cNvPr id="96" name="Picture 3" descr="D:\DOKTOR\2-DRUZ\1. EĞİTİM KURUMU\1. İstanbuluzman\2-RESİMLER\Dünya-Uzay-Uçak\Earth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99" y="960437"/>
              <a:ext cx="850834" cy="854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Akış Çizelgesi: Belge 53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1</a:t>
            </a:r>
            <a:endParaRPr lang="tr-TR" sz="2000" b="1" dirty="0">
              <a:latin typeface="Calibri" pitchFamily="34" charset="0"/>
            </a:endParaRPr>
          </a:p>
        </p:txBody>
      </p:sp>
      <p:sp>
        <p:nvSpPr>
          <p:cNvPr id="55" name="53 Metin kutusu"/>
          <p:cNvSpPr txBox="1"/>
          <p:nvPr/>
        </p:nvSpPr>
        <p:spPr>
          <a:xfrm>
            <a:off x="2379594" y="5615711"/>
            <a:ext cx="756000" cy="452421"/>
          </a:xfrm>
          <a:prstGeom prst="rect">
            <a:avLst/>
          </a:prstGeom>
          <a:noFill/>
          <a:ln w="3175" cmpd="sng">
            <a:solidFill>
              <a:schemeClr val="bg1">
                <a:lumMod val="7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900" dirty="0" smtClean="0">
                <a:solidFill>
                  <a:srgbClr val="000000"/>
                </a:solidFill>
                <a:latin typeface="Cambria" pitchFamily="18" charset="0"/>
              </a:rPr>
              <a:t>Birim Alan</a:t>
            </a:r>
          </a:p>
          <a:p>
            <a:pPr algn="ctr"/>
            <a:r>
              <a:rPr lang="tr-TR" sz="900" b="1" dirty="0" smtClean="0">
                <a:solidFill>
                  <a:srgbClr val="000000"/>
                </a:solidFill>
                <a:latin typeface="Cambria" pitchFamily="18" charset="0"/>
              </a:rPr>
              <a:t>Basınç</a:t>
            </a:r>
            <a:endParaRPr lang="tr-TR" sz="900" b="1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2943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201882" y="3094275"/>
            <a:ext cx="8704612" cy="18206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10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Basınç</a:t>
            </a:r>
            <a:endParaRPr lang="tr-TR" sz="110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799973" y="2113201"/>
            <a:ext cx="1508429" cy="1508429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5</a:t>
            </a:r>
            <a:endParaRPr lang="tr-TR" sz="96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3521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BASINÇ</a:t>
            </a:r>
            <a:endParaRPr lang="tr-TR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420099" y="6453121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Akış Çizelgesi: Belge 25"/>
          <p:cNvSpPr/>
          <p:nvPr/>
        </p:nvSpPr>
        <p:spPr>
          <a:xfrm>
            <a:off x="32056" y="6543675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3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35623" y="1540173"/>
            <a:ext cx="507301" cy="6667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1</a:t>
            </a:r>
            <a:endParaRPr lang="tr-TR" sz="2000" b="1" i="1" dirty="0">
              <a:solidFill>
                <a:srgbClr val="0000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559760" y="1540173"/>
            <a:ext cx="8488706" cy="666750"/>
          </a:xfrm>
          <a:prstGeom prst="rect">
            <a:avLst/>
          </a:prstGeom>
          <a:solidFill>
            <a:schemeClr val="bg2">
              <a:lumMod val="20000"/>
              <a:lumOff val="80000"/>
              <a:alpha val="56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Birim yüzey üzerine uygulanan kuvvete basınç denir. </a:t>
            </a: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35625" y="2235498"/>
            <a:ext cx="507300" cy="6667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2</a:t>
            </a:r>
            <a:endParaRPr lang="tr-TR" sz="2000" b="1" i="1" dirty="0">
              <a:solidFill>
                <a:srgbClr val="0000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559760" y="2235498"/>
            <a:ext cx="8488706" cy="666750"/>
          </a:xfrm>
          <a:prstGeom prst="rect">
            <a:avLst/>
          </a:prstGeom>
          <a:solidFill>
            <a:schemeClr val="bg2">
              <a:lumMod val="20000"/>
              <a:lumOff val="80000"/>
              <a:alpha val="56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Normal Atmosferik Hava</a:t>
            </a:r>
          </a:p>
          <a:p>
            <a:pPr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%20 Oksijen</a:t>
            </a:r>
          </a:p>
          <a:p>
            <a:pPr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%80 Azottan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           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 dan oluşur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35625" y="2920190"/>
            <a:ext cx="507300" cy="6667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3</a:t>
            </a:r>
            <a:endParaRPr lang="tr-TR" sz="2000" b="1" i="1" dirty="0">
              <a:solidFill>
                <a:srgbClr val="0000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559760" y="2920190"/>
            <a:ext cx="8488706" cy="666750"/>
          </a:xfrm>
          <a:prstGeom prst="rect">
            <a:avLst/>
          </a:prstGeom>
          <a:solidFill>
            <a:schemeClr val="bg2">
              <a:lumMod val="20000"/>
              <a:lumOff val="80000"/>
              <a:alpha val="56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Bunun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anlamı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deniz seviyesinde havanın parsiyel basıncı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0,2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ATA O₂,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0,8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ATA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N₂’dur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tr-TR" sz="16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Örneğin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denizin 40 metre altında parsiyel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basınç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 1 ATA O₂ ve 4 ATA N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₂ olur.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35625" y="3605990"/>
            <a:ext cx="507300" cy="6667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4</a:t>
            </a:r>
            <a:endParaRPr lang="tr-TR" sz="2000" b="1" i="1" dirty="0">
              <a:solidFill>
                <a:srgbClr val="0000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559760" y="3605990"/>
            <a:ext cx="8488706" cy="666750"/>
          </a:xfrm>
          <a:prstGeom prst="rect">
            <a:avLst/>
          </a:prstGeom>
          <a:solidFill>
            <a:schemeClr val="bg2">
              <a:lumMod val="20000"/>
              <a:lumOff val="80000"/>
              <a:alpha val="56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Denizde her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 metre derinlikte basınç 1 atmosfer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artar. </a:t>
            </a: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gray">
          <a:xfrm>
            <a:off x="35625" y="4299099"/>
            <a:ext cx="507300" cy="6667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5</a:t>
            </a:r>
            <a:endParaRPr lang="tr-TR" sz="2000" b="1" i="1" dirty="0">
              <a:solidFill>
                <a:srgbClr val="0000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559760" y="4299099"/>
            <a:ext cx="8488706" cy="666750"/>
          </a:xfrm>
          <a:prstGeom prst="rect">
            <a:avLst/>
          </a:prstGeom>
          <a:solidFill>
            <a:schemeClr val="bg2">
              <a:lumMod val="20000"/>
              <a:lumOff val="80000"/>
              <a:alpha val="56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sv-SE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Normalde 4 Bar (Newton/cm²)’lik basınç değişimi organizmada rahatsızlık hissi dışında herhangi bir sağlık sorunu oluşturmaz. </a:t>
            </a:r>
          </a:p>
        </p:txBody>
      </p:sp>
      <p:sp>
        <p:nvSpPr>
          <p:cNvPr id="59" name="Rectangle 55"/>
          <p:cNvSpPr>
            <a:spLocks noChangeArrowheads="1"/>
          </p:cNvSpPr>
          <p:nvPr/>
        </p:nvSpPr>
        <p:spPr bwMode="gray">
          <a:xfrm>
            <a:off x="36334" y="4980025"/>
            <a:ext cx="507300" cy="6667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6</a:t>
            </a:r>
            <a:endParaRPr lang="tr-TR" sz="2000" b="1" i="1" dirty="0">
              <a:solidFill>
                <a:srgbClr val="0000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gray">
          <a:xfrm>
            <a:off x="562685" y="4980025"/>
            <a:ext cx="8488706" cy="666750"/>
          </a:xfrm>
          <a:prstGeom prst="rect">
            <a:avLst/>
          </a:prstGeom>
          <a:solidFill>
            <a:schemeClr val="bg2">
              <a:lumMod val="20000"/>
              <a:lumOff val="80000"/>
              <a:alpha val="56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</a:pPr>
            <a:r>
              <a:rPr lang="nn-NO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Birimi;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n-NO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Paskal </a:t>
            </a:r>
            <a:r>
              <a:rPr lang="nn-NO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(Pa</a:t>
            </a:r>
            <a:r>
              <a:rPr lang="nn-NO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): </a:t>
            </a:r>
            <a:r>
              <a:rPr lang="nn-NO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N/cm²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/ </a:t>
            </a:r>
            <a:r>
              <a:rPr lang="nn-NO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Bar: </a:t>
            </a:r>
            <a:r>
              <a:rPr lang="nn-NO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kg/cm²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/ </a:t>
            </a:r>
            <a:r>
              <a:rPr lang="nn-NO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 ATM: </a:t>
            </a:r>
            <a:r>
              <a:rPr lang="nn-NO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760 mmHg = 1,013 kg/cm² </a:t>
            </a:r>
            <a:endParaRPr lang="tr-TR" sz="16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</a:pPr>
            <a:r>
              <a:rPr lang="nn-NO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Not</a:t>
            </a:r>
            <a:r>
              <a:rPr lang="nn-NO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 Yerküre atmosferi deniz seviyesinde; 100 kPa bir basınç oluşturur.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100 </a:t>
            </a:r>
            <a:r>
              <a:rPr lang="tr-TR" sz="16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kPa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</a:t>
            </a:r>
            <a:r>
              <a:rPr lang="nn-NO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 ATA </a:t>
            </a:r>
            <a:r>
              <a:rPr lang="nn-NO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(ATA: Absolut </a:t>
            </a:r>
            <a:r>
              <a:rPr lang="nn-NO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Atmosfe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</a:t>
            </a:r>
            <a:endParaRPr lang="nn-NO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55"/>
          <p:cNvSpPr>
            <a:spLocks noChangeArrowheads="1"/>
          </p:cNvSpPr>
          <p:nvPr/>
        </p:nvSpPr>
        <p:spPr bwMode="gray">
          <a:xfrm>
            <a:off x="35625" y="5668483"/>
            <a:ext cx="507300" cy="7846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7</a:t>
            </a:r>
            <a:endParaRPr lang="tr-TR" sz="2000" b="1" i="1" dirty="0">
              <a:solidFill>
                <a:srgbClr val="0000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gray">
          <a:xfrm>
            <a:off x="559760" y="5668483"/>
            <a:ext cx="8488706" cy="784638"/>
          </a:xfrm>
          <a:prstGeom prst="rect">
            <a:avLst/>
          </a:prstGeom>
          <a:solidFill>
            <a:schemeClr val="bg2">
              <a:lumMod val="20000"/>
              <a:lumOff val="80000"/>
              <a:alpha val="56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</a:pPr>
            <a:r>
              <a:rPr lang="sv-SE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Basınç Ölçen Alet	: Barometre</a:t>
            </a:r>
            <a:r>
              <a:rPr lang="tr-TR" sz="1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tr-TR" sz="1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Barometre hava </a:t>
            </a:r>
            <a:r>
              <a:rPr lang="tr-TR" sz="1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basıncını ölçmeye yarayan </a:t>
            </a:r>
            <a:r>
              <a:rPr lang="tr-TR" sz="1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aygıttır</a:t>
            </a:r>
            <a:r>
              <a:rPr lang="tr-TR" sz="1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tr-TR" sz="1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Çeşitli tipleri vardır. İlk yapılanı cıvalı barometredir. Bunu 1643′te İtalyan </a:t>
            </a:r>
            <a:r>
              <a:rPr lang="tr-TR" sz="1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Toriçelli</a:t>
            </a:r>
            <a:r>
              <a:rPr lang="tr-TR" sz="1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bulmuştur. Cıva sütununun yüksekliği barometre basıncını gösterir. Bu basınç deniz düzeyinde 760 mm cıva sütununa eşittir. Havalı barometre ise, havası boşaltılmış metal bir kutu biçimindedir. </a:t>
            </a:r>
            <a:r>
              <a:rPr lang="tr-TR" sz="1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Manometre: Kapalı kaplardaki gazların basıncını ölçen aletlerdir. </a:t>
            </a:r>
            <a:r>
              <a:rPr lang="tr-TR" sz="1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Açık uçlu ve Kapalı uçlu Manometreler olmak üzere 2 tipi vardır.</a:t>
            </a:r>
            <a:endParaRPr lang="sv-SE" sz="1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55"/>
          <p:cNvSpPr>
            <a:spLocks noChangeArrowheads="1"/>
          </p:cNvSpPr>
          <p:nvPr/>
        </p:nvSpPr>
        <p:spPr bwMode="gray">
          <a:xfrm>
            <a:off x="25698" y="986392"/>
            <a:ext cx="9035218" cy="522772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i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Açıklamalar</a:t>
            </a:r>
            <a:endParaRPr lang="tr-TR" sz="2400" b="1" i="1" dirty="0">
              <a:solidFill>
                <a:srgbClr val="FFFFFF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7207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97155" y="2743481"/>
            <a:ext cx="1548000" cy="154800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tr-TR" sz="8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1752601" y="2809875"/>
            <a:ext cx="7249788" cy="1509340"/>
          </a:xfrm>
          <a:prstGeom prst="roundRect">
            <a:avLst>
              <a:gd name="adj" fmla="val 16667"/>
            </a:avLst>
          </a:prstGeom>
          <a:noFill/>
          <a:ln w="158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54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Düşük Basınç</a:t>
            </a:r>
          </a:p>
        </p:txBody>
      </p:sp>
    </p:spTree>
    <p:extLst>
      <p:ext uri="{BB962C8B-B14F-4D97-AF65-F5344CB8AC3E}">
        <p14:creationId xmlns:p14="http://schemas.microsoft.com/office/powerpoint/2010/main" val="1751015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DÜŞÜK BASINCA MARUZ KALAN MESLEKLER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Uçak kabinlerinde çalışanlar </a:t>
            </a:r>
          </a:p>
          <a:p>
            <a:pPr marL="360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Balonlarla seyahatler</a:t>
            </a:r>
          </a:p>
          <a:p>
            <a:pPr marL="360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Yol yapımı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elektrik, telefon servis istasyonlarında çalışanlar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epo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odaları </a:t>
            </a:r>
          </a:p>
          <a:p>
            <a:pPr marL="144000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44000">
              <a:spcAft>
                <a:spcPts val="0"/>
              </a:spcAft>
              <a:buClr>
                <a:srgbClr val="292929"/>
              </a:buClr>
              <a:defRPr/>
            </a:pPr>
            <a:endParaRPr lang="tr-TR" sz="16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44000" algn="just">
              <a:spcAft>
                <a:spcPts val="0"/>
              </a:spcAft>
              <a:buClr>
                <a:srgbClr val="292929"/>
              </a:buClr>
              <a:defRPr/>
            </a:pPr>
            <a:endParaRPr lang="tr-TR" sz="16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44000" algn="just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16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Sepo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Odası: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Modern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yangın korunma sistemlerinin gereği olarak kurulan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oksijen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içeriği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%13’lere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kadar düşürülen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 alanlarıdır.</a:t>
            </a:r>
          </a:p>
          <a:p>
            <a:pPr marL="360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16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DÜŞÜK </a:t>
            </a: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BASINÇ</a:t>
            </a:r>
            <a:endParaRPr lang="en-GB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6911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DÜŞÜK BASINÇ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989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Basıncın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düşmesi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nedeniyle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normal atmosfer basıncı altında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dokularda</a:t>
            </a:r>
            <a:r>
              <a:rPr lang="tr-TR" sz="2000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erimiş olan gazlar serbest hale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gelir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vücutta; </a:t>
            </a:r>
          </a:p>
          <a:p>
            <a:pPr marL="198900">
              <a:spcAft>
                <a:spcPts val="0"/>
              </a:spcAft>
              <a:buClr>
                <a:srgbClr val="292929"/>
              </a:buClr>
              <a:defRPr/>
            </a:pPr>
            <a:endParaRPr lang="tr-TR" sz="8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541800" indent="-216000">
              <a:spcAft>
                <a:spcPts val="0"/>
              </a:spcAft>
              <a:buClr>
                <a:srgbClr val="292929"/>
              </a:buClr>
              <a:buFont typeface="Wingdings" panose="05000000000000000000" pitchFamily="2" charset="2"/>
              <a:buChar char="§"/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Çeşitli organlarda karıncalanmalar,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541800" indent="-216000">
              <a:spcAft>
                <a:spcPts val="0"/>
              </a:spcAft>
              <a:buClr>
                <a:srgbClr val="292929"/>
              </a:buClr>
              <a:buFont typeface="Wingdings" panose="05000000000000000000" pitchFamily="2" charset="2"/>
              <a:buChar char="§"/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Kol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bacaklarda ağrılar,</a:t>
            </a:r>
          </a:p>
          <a:p>
            <a:pPr marL="541800" indent="-216000">
              <a:spcAft>
                <a:spcPts val="0"/>
              </a:spcAft>
              <a:buClr>
                <a:srgbClr val="292929"/>
              </a:buClr>
              <a:buFont typeface="Wingdings" panose="05000000000000000000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Kulak ağrıları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kulak kanaması ve işitme kaybı,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541800" indent="-216000">
              <a:spcAft>
                <a:spcPts val="0"/>
              </a:spcAft>
              <a:buClr>
                <a:srgbClr val="292929"/>
              </a:buClr>
              <a:buFont typeface="Wingdings" panose="05000000000000000000" pitchFamily="2" charset="2"/>
              <a:buChar char="§"/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Bulanık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görme, </a:t>
            </a:r>
          </a:p>
          <a:p>
            <a:pPr marL="541800" indent="-216000">
              <a:spcAft>
                <a:spcPts val="0"/>
              </a:spcAft>
              <a:buClr>
                <a:srgbClr val="292929"/>
              </a:buClr>
              <a:buFont typeface="Wingdings" panose="05000000000000000000" pitchFamily="2" charset="2"/>
              <a:buChar char="§"/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Vücuttaki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oksijenin parsiyel basıncının düşmesi sonucu k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anda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oksijen azalması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16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anoksemi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), </a:t>
            </a:r>
            <a:endParaRPr lang="tr-TR" sz="16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541800" indent="-216000">
              <a:spcAft>
                <a:spcPts val="0"/>
              </a:spcAft>
              <a:buClr>
                <a:srgbClr val="292929"/>
              </a:buClr>
              <a:buFont typeface="Wingdings" panose="05000000000000000000" pitchFamily="2" charset="2"/>
              <a:buChar char="§"/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Tansiyon düşüklüğü ve kalp çarpıntısı (taşikardi)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görülebilir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144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DÜŞÜK BASINÇ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7399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97155" y="2743481"/>
            <a:ext cx="1548000" cy="154800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tr-TR" sz="8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1752601" y="2809875"/>
            <a:ext cx="7249788" cy="1509340"/>
          </a:xfrm>
          <a:prstGeom prst="roundRect">
            <a:avLst>
              <a:gd name="adj" fmla="val 16667"/>
            </a:avLst>
          </a:prstGeom>
          <a:noFill/>
          <a:ln w="158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54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Yüksek Basınç</a:t>
            </a:r>
          </a:p>
        </p:txBody>
      </p:sp>
    </p:spTree>
    <p:extLst>
      <p:ext uri="{BB962C8B-B14F-4D97-AF65-F5344CB8AC3E}">
        <p14:creationId xmlns:p14="http://schemas.microsoft.com/office/powerpoint/2010/main" val="1751015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YÜKSEK BASINCA MARUZ KALAN MESLEKLER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Dalgıçlar</a:t>
            </a:r>
          </a:p>
          <a:p>
            <a:pPr marL="360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Balıkçılar</a:t>
            </a:r>
          </a:p>
          <a:p>
            <a:pPr marL="360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Sünger avcıları</a:t>
            </a:r>
          </a:p>
          <a:p>
            <a:pPr marL="360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Tünel ve duba yapımında çalışanları</a:t>
            </a:r>
          </a:p>
          <a:p>
            <a:pPr marL="360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Rekompresyon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odası teknisyenleri</a:t>
            </a:r>
          </a:p>
          <a:p>
            <a:pPr marL="360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Denizaltı personeli</a:t>
            </a:r>
          </a:p>
          <a:p>
            <a:pPr marL="360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Gemi kurtarıcıları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YÜKSEK BASINÇ</a:t>
            </a:r>
            <a:endParaRPr lang="en-GB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9934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DEKOMPRESYON HASTALIĞI (VURGUN)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989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Basınç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arttıkça kandaki azot yoğunluğu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(gaz basıncı) da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artar.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989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Atmosferik basınca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dönme hızlı olursa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(akciğerin gazı atacak kadar zamanı olmaz),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kanda eriyik haldeki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azot hızla kanda ve dokularda baloncuklara dönüşer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ek dolaşım yetmezliğine ve lokal doku hasarına neden olur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10 dakika ile 2 hafta arasında ortaya çıkabilir. </a:t>
            </a:r>
          </a:p>
          <a:p>
            <a:pPr marL="1989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8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989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Etkilenme; </a:t>
            </a:r>
          </a:p>
          <a:p>
            <a:pPr marL="504000" indent="-216000">
              <a:spcAft>
                <a:spcPts val="0"/>
              </a:spcAft>
              <a:buClr>
                <a:srgbClr val="292929"/>
              </a:buClr>
              <a:buFont typeface="Wingdings" panose="05000000000000000000" pitchFamily="2" charset="2"/>
              <a:buChar char="§"/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 basıncına</a:t>
            </a:r>
          </a:p>
          <a:p>
            <a:pPr marL="504000" indent="-216000">
              <a:spcAft>
                <a:spcPts val="0"/>
              </a:spcAft>
              <a:buClr>
                <a:srgbClr val="292929"/>
              </a:buClr>
              <a:buFont typeface="Wingdings" panose="05000000000000000000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altındaki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derinliğe </a:t>
            </a:r>
          </a:p>
          <a:p>
            <a:pPr marL="504000" indent="-216000">
              <a:spcAft>
                <a:spcPts val="0"/>
              </a:spcAft>
              <a:buClr>
                <a:srgbClr val="292929"/>
              </a:buClr>
              <a:buFont typeface="Wingdings" panose="05000000000000000000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aruziyet süresine                       …..bağlıdır.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YÜKSEK BASINÇ</a:t>
            </a:r>
            <a:endParaRPr lang="en-GB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757238" y="1993900"/>
            <a:ext cx="588962" cy="600075"/>
          </a:xfrm>
          <a:prstGeom prst="ellips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tr-TR" sz="2800" b="1" dirty="0" smtClean="0">
                <a:solidFill>
                  <a:srgbClr val="000000"/>
                </a:solidFill>
                <a:latin typeface="Cambria" pitchFamily="18" charset="0"/>
              </a:rPr>
              <a:t>2</a:t>
            </a:r>
            <a:endParaRPr lang="tr-TR" sz="2800" b="1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1640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DÜŞÜK BASINÇLI İŞLERDE KORUNMA ÖNERİLERİ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457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9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Yüksek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rakımlı yerlere çıkılırken,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yavaş tempoda çıkılması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hipoksik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semptomların gelişmesini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önler.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Yüksek basınçta eğer atmosferik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basınca dönme hızlı olursa, kanda eriyik haldeki azot hızla kanda ve dokularda baloncuklara dönüşerek dolaşım yetmezliğine ve lokal doku hasarına neden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olur.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Atmosferik basınca dönme yavaş olmalıdır. </a:t>
            </a:r>
            <a:endParaRPr lang="tr-TR" sz="2000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DÜŞÜK - YÜKSEK </a:t>
            </a: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BASINÇ</a:t>
            </a:r>
            <a:endParaRPr lang="en-GB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7469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Sosyal Sigortalar Sağlık İşlemleri Tüzüğü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989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989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Düşük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yüksek basıncın işçiler üzerinde meydana getirdiği olumsuz etkiler bir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 hastalı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ğıdır.</a:t>
            </a:r>
          </a:p>
          <a:p>
            <a:pPr marL="1989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98900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989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Basınç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değişikliği nedeni  ile 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görülen; </a:t>
            </a:r>
          </a:p>
          <a:p>
            <a:pPr marL="5418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kut 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hadiselerde yükümlülük süresi 3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gündür, </a:t>
            </a:r>
          </a:p>
          <a:p>
            <a:pPr marL="5418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iğer hadiselerde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yükümlülük süresi 10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yıldır.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YASAL MEVZUAT</a:t>
            </a:r>
            <a:endParaRPr lang="en-GB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3595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7"/>
          <p:cNvSpPr>
            <a:spLocks noChangeArrowheads="1"/>
          </p:cNvSpPr>
          <p:nvPr/>
        </p:nvSpPr>
        <p:spPr bwMode="gray">
          <a:xfrm>
            <a:off x="323850" y="1068388"/>
            <a:ext cx="2711450" cy="57943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342900" indent="-342900" algn="ctr" defTabSz="801688" eaLnBrk="0" hangingPunct="0">
              <a:defRPr/>
            </a:pP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SESİN DALGA BOYU </a:t>
            </a:r>
          </a:p>
          <a:p>
            <a:pPr marL="342900" indent="-342900" algn="ctr" defTabSz="801688" eaLnBrk="0" hangingPunct="0">
              <a:defRPr/>
            </a:pP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(</a:t>
            </a:r>
            <a:r>
              <a:rPr lang="el-GR" sz="1600" b="1" dirty="0" smtClean="0">
                <a:solidFill>
                  <a:srgbClr val="FFFFFF"/>
                </a:solidFill>
                <a:latin typeface="Calibri"/>
                <a:ea typeface="Cambria Math" pitchFamily="18" charset="0"/>
                <a:cs typeface="Calibri"/>
              </a:rPr>
              <a:t>λ</a:t>
            </a:r>
            <a:r>
              <a:rPr lang="tr-TR" sz="1600" b="1" dirty="0" smtClean="0">
                <a:solidFill>
                  <a:srgbClr val="FFFFFF"/>
                </a:solidFill>
                <a:latin typeface="Calibri"/>
                <a:ea typeface="Cambria Math" pitchFamily="18" charset="0"/>
                <a:cs typeface="Calibri"/>
              </a:rPr>
              <a:t>) (m)</a:t>
            </a:r>
            <a:endParaRPr lang="en-GB" sz="1600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gray">
          <a:xfrm>
            <a:off x="3216275" y="1068388"/>
            <a:ext cx="2711450" cy="579437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SESİN PERİYODU </a:t>
            </a:r>
          </a:p>
          <a:p>
            <a:pPr algn="ctr" defTabSz="801688" eaLnBrk="0" hangingPunct="0">
              <a:defRPr/>
            </a:pP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(T) (sn)</a:t>
            </a:r>
            <a:endParaRPr lang="en-GB" sz="1600" dirty="0" smtClean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gray">
          <a:xfrm>
            <a:off x="6108700" y="1068388"/>
            <a:ext cx="2711450" cy="57943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60784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SESİN FREKANSI </a:t>
            </a:r>
          </a:p>
          <a:p>
            <a:pPr algn="ctr" defTabSz="801688" eaLnBrk="0" hangingPunct="0">
              <a:defRPr/>
            </a:pP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(f) (1/sn  </a:t>
            </a:r>
            <a:r>
              <a:rPr lang="tr-TR" sz="1600" b="1" dirty="0" smtClean="0">
                <a:solidFill>
                  <a:srgbClr val="FFFFFF"/>
                </a:solidFill>
                <a:latin typeface="Calibri"/>
                <a:ea typeface="Cambria Math" pitchFamily="18" charset="0"/>
                <a:cs typeface="Calibri"/>
              </a:rPr>
              <a:t>&amp; </a:t>
            </a: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Hertz-Hz)</a:t>
            </a:r>
            <a:endParaRPr lang="en-GB" sz="1600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gray">
          <a:xfrm>
            <a:off x="323850" y="1658937"/>
            <a:ext cx="2711450" cy="473191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Arka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arkaya gelen iki sinüs tepe noktası arasındaki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uzaklıktır.</a:t>
            </a:r>
          </a:p>
          <a:p>
            <a:pPr algn="ctr"/>
            <a:endParaRPr lang="tr-TR" sz="9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9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 dalgaları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boyuna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dalgalardır.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Titreşimle ortaya çıkan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sıkıştırma dalgalarıdır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Boyları 0,02-20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arasında değişir.</a:t>
            </a:r>
          </a:p>
          <a:p>
            <a:pPr algn="ctr"/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 dalgaları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maddesel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ortamlarda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hareket edebilir, ancak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boşlukta hareket edemezler.</a:t>
            </a:r>
          </a:p>
          <a:p>
            <a:pPr algn="ctr"/>
            <a:endParaRPr lang="tr-TR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en-GB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3216275" y="1658938"/>
            <a:ext cx="2711450" cy="37512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dalga boyu için geçen zaman.</a:t>
            </a:r>
          </a:p>
          <a:p>
            <a:pPr algn="ctr"/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9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l-GR" sz="1400" i="1" dirty="0" smtClean="0">
                <a:latin typeface="Calibri"/>
                <a:ea typeface="Cambria Math" pitchFamily="18" charset="0"/>
                <a:cs typeface="Calibri"/>
              </a:rPr>
              <a:t>λ</a:t>
            </a:r>
            <a:r>
              <a:rPr lang="tr-TR" sz="1400" i="1" dirty="0" smtClean="0">
                <a:latin typeface="Calibri"/>
                <a:ea typeface="Cambria Math" pitchFamily="18" charset="0"/>
                <a:cs typeface="Calibri"/>
              </a:rPr>
              <a:t>; Dalga Boyu (m)</a:t>
            </a:r>
          </a:p>
          <a:p>
            <a:r>
              <a:rPr lang="tr-TR" sz="1400" i="1" dirty="0">
                <a:latin typeface="Calibri" pitchFamily="34" charset="0"/>
                <a:cs typeface="Calibri" pitchFamily="34" charset="0"/>
              </a:rPr>
              <a:t>f</a:t>
            </a:r>
            <a:r>
              <a:rPr lang="tr-TR" sz="1400" i="1" dirty="0" smtClean="0">
                <a:latin typeface="Calibri" pitchFamily="34" charset="0"/>
                <a:cs typeface="Calibri" pitchFamily="34" charset="0"/>
              </a:rPr>
              <a:t>; Frekans (Hz)</a:t>
            </a:r>
          </a:p>
          <a:p>
            <a:r>
              <a:rPr lang="tr-TR" sz="1400" i="1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tr-TR" sz="1400" i="1" dirty="0">
                <a:latin typeface="Calibri" pitchFamily="34" charset="0"/>
                <a:cs typeface="Calibri" pitchFamily="34" charset="0"/>
              </a:rPr>
              <a:t>: yayılma hızı (m/</a:t>
            </a:r>
            <a:r>
              <a:rPr lang="tr-TR" sz="1400" i="1" dirty="0" err="1">
                <a:latin typeface="Calibri" pitchFamily="34" charset="0"/>
                <a:cs typeface="Calibri" pitchFamily="34" charset="0"/>
              </a:rPr>
              <a:t>sn</a:t>
            </a:r>
            <a:r>
              <a:rPr lang="tr-TR" sz="1400" i="1" dirty="0">
                <a:latin typeface="Calibri" pitchFamily="34" charset="0"/>
                <a:cs typeface="Calibri" pitchFamily="34" charset="0"/>
              </a:rPr>
              <a:t>)</a:t>
            </a:r>
            <a:endParaRPr lang="tr-TR" sz="1400" i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6108700" y="1658937"/>
            <a:ext cx="2711450" cy="473191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Birim zamanda oluşan dalga sayısıdır.</a:t>
            </a:r>
          </a:p>
          <a:p>
            <a:pPr algn="ctr"/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Birim saniyedeki titreşim sayısıdır.</a:t>
            </a:r>
          </a:p>
          <a:p>
            <a:pPr algn="ctr"/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Birim saniyedeki devir sayısıdır.</a:t>
            </a:r>
          </a:p>
          <a:p>
            <a:pPr algn="ctr"/>
            <a:endParaRPr lang="tr-TR" sz="9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s-ES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elli </a:t>
            </a:r>
            <a:r>
              <a:rPr lang="es-ES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noktadan belli bir zaman birimi içinde geçen dalga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sayısıdır.</a:t>
            </a:r>
          </a:p>
          <a:p>
            <a:pPr algn="ctr"/>
            <a:endParaRPr lang="tr-TR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dalganın boyu arttığında frekansı azalır.</a:t>
            </a:r>
          </a:p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(Ters Orantı Var) </a:t>
            </a:r>
          </a:p>
          <a:p>
            <a:pPr algn="ctr"/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Pratikte 4000 Hz üzeri frekanslara pek rastlanmaz.</a:t>
            </a:r>
          </a:p>
          <a:p>
            <a:pPr algn="ctr"/>
            <a:endParaRPr lang="tr-TR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SESİN FİZİKSEL ÖZELLİKLERİ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66" name="Picture 2" descr="C:\Users\Ahmet Yiğitap\Desktop\Resim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5495925"/>
            <a:ext cx="2692400" cy="914771"/>
          </a:xfrm>
          <a:prstGeom prst="rect">
            <a:avLst/>
          </a:prstGeom>
          <a:noFill/>
          <a:ln w="3492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kış Çizelgesi: Belge 11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1</a:t>
            </a:r>
            <a:endParaRPr lang="tr-TR" sz="2000" b="1" dirty="0">
              <a:latin typeface="Calibri" pitchFamily="34" charset="0"/>
            </a:endParaRPr>
          </a:p>
        </p:txBody>
      </p:sp>
      <p:pic>
        <p:nvPicPr>
          <p:cNvPr id="43010" name="Picture 2" descr="C:\Users\AhmetYigitalp\Desktop\12-10-2013 14-53-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3714750"/>
            <a:ext cx="174307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1171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201882" y="3094276"/>
            <a:ext cx="8704612" cy="18873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1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Radyasyon</a:t>
            </a:r>
            <a:endParaRPr lang="tr-TR" sz="11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799973" y="2113201"/>
            <a:ext cx="1508429" cy="1508429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6</a:t>
            </a:r>
            <a:endParaRPr lang="tr-TR" sz="96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215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TANIM VE DENETİM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Radyasyon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Latince bir kelime olup dilimizde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ışıma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olarak kullanılır. 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İşyerlerinde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radyasyonun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kullanılmasını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denetlemesini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Türkiye Atom Enerjisi Kurumu -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TAEK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tarafından yapılır.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RADYASYON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337" name="Picture 1" descr="C:\Users\DOKTOR\Desktop\Resim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820" y="4543425"/>
            <a:ext cx="1685924" cy="139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DOKTOR\Desktop\Resim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256" y="4537075"/>
            <a:ext cx="1762125" cy="139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8466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-11113"/>
            <a:ext cx="9144000" cy="5948363"/>
            <a:chOff x="0" y="0"/>
            <a:chExt cx="5760" cy="3747"/>
          </a:xfrm>
        </p:grpSpPr>
        <p:sp>
          <p:nvSpPr>
            <p:cNvPr id="100355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00356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00357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00358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pic>
        <p:nvPicPr>
          <p:cNvPr id="10036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2401888" y="4637088"/>
            <a:ext cx="46799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3090863" y="1903413"/>
            <a:ext cx="3248025" cy="3055937"/>
            <a:chOff x="1869" y="1671"/>
            <a:chExt cx="2046" cy="1925"/>
          </a:xfrm>
        </p:grpSpPr>
        <p:sp>
          <p:nvSpPr>
            <p:cNvPr id="100362" name="Freeform 31"/>
            <p:cNvSpPr>
              <a:spLocks/>
            </p:cNvSpPr>
            <p:nvPr/>
          </p:nvSpPr>
          <p:spPr bwMode="gray">
            <a:xfrm>
              <a:off x="2127" y="2069"/>
              <a:ext cx="750" cy="1312"/>
            </a:xfrm>
            <a:custGeom>
              <a:avLst/>
              <a:gdLst>
                <a:gd name="T0" fmla="*/ 0 w 1859"/>
                <a:gd name="T1" fmla="*/ 0 h 3212"/>
                <a:gd name="T2" fmla="*/ 0 w 1859"/>
                <a:gd name="T3" fmla="*/ 1 h 3212"/>
                <a:gd name="T4" fmla="*/ 0 w 1859"/>
                <a:gd name="T5" fmla="*/ 0 h 3212"/>
                <a:gd name="T6" fmla="*/ 0 w 1859"/>
                <a:gd name="T7" fmla="*/ 0 h 32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9"/>
                <a:gd name="T13" fmla="*/ 0 h 3212"/>
                <a:gd name="T14" fmla="*/ 1859 w 1859"/>
                <a:gd name="T15" fmla="*/ 3212 h 32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9" h="3212">
                  <a:moveTo>
                    <a:pt x="1859" y="0"/>
                  </a:moveTo>
                  <a:lnTo>
                    <a:pt x="0" y="3212"/>
                  </a:lnTo>
                  <a:lnTo>
                    <a:pt x="1859" y="1769"/>
                  </a:lnTo>
                  <a:lnTo>
                    <a:pt x="1859" y="0"/>
                  </a:lnTo>
                  <a:close/>
                </a:path>
              </a:pathLst>
            </a:custGeom>
            <a:gradFill rotWithShape="1">
              <a:gsLst>
                <a:gs pos="0">
                  <a:srgbClr val="69A2E1"/>
                </a:gs>
                <a:gs pos="50000">
                  <a:srgbClr val="69A2E1">
                    <a:gamma/>
                    <a:shade val="66275"/>
                    <a:invGamma/>
                  </a:srgbClr>
                </a:gs>
                <a:gs pos="100000">
                  <a:srgbClr val="69A2E1"/>
                </a:gs>
              </a:gsLst>
              <a:lin ang="18900000" scaled="1"/>
            </a:gradFill>
            <a:ln w="9525">
              <a:solidFill>
                <a:srgbClr val="91919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00363" name="Freeform 35"/>
            <p:cNvSpPr>
              <a:spLocks/>
            </p:cNvSpPr>
            <p:nvPr/>
          </p:nvSpPr>
          <p:spPr bwMode="gray">
            <a:xfrm>
              <a:off x="2137" y="2797"/>
              <a:ext cx="1505" cy="591"/>
            </a:xfrm>
            <a:custGeom>
              <a:avLst/>
              <a:gdLst>
                <a:gd name="T0" fmla="*/ 0 w 3730"/>
                <a:gd name="T1" fmla="*/ 0 h 1448"/>
                <a:gd name="T2" fmla="*/ 0 w 3730"/>
                <a:gd name="T3" fmla="*/ 0 h 1448"/>
                <a:gd name="T4" fmla="*/ 1 w 3730"/>
                <a:gd name="T5" fmla="*/ 0 h 1448"/>
                <a:gd name="T6" fmla="*/ 0 w 3730"/>
                <a:gd name="T7" fmla="*/ 0 h 14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30"/>
                <a:gd name="T13" fmla="*/ 0 h 1448"/>
                <a:gd name="T14" fmla="*/ 3730 w 3730"/>
                <a:gd name="T15" fmla="*/ 1448 h 14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30" h="1448">
                  <a:moveTo>
                    <a:pt x="1859" y="0"/>
                  </a:moveTo>
                  <a:lnTo>
                    <a:pt x="0" y="1441"/>
                  </a:lnTo>
                  <a:lnTo>
                    <a:pt x="3730" y="1448"/>
                  </a:lnTo>
                  <a:lnTo>
                    <a:pt x="1859" y="0"/>
                  </a:lnTo>
                  <a:close/>
                </a:path>
              </a:pathLst>
            </a:custGeom>
            <a:gradFill rotWithShape="1">
              <a:gsLst>
                <a:gs pos="0">
                  <a:srgbClr val="2A79D0"/>
                </a:gs>
                <a:gs pos="50000">
                  <a:srgbClr val="2A79D0">
                    <a:gamma/>
                    <a:shade val="66275"/>
                    <a:invGamma/>
                  </a:srgbClr>
                </a:gs>
                <a:gs pos="100000">
                  <a:srgbClr val="2A79D0"/>
                </a:gs>
              </a:gsLst>
              <a:lin ang="18900000" scaled="1"/>
            </a:gradFill>
            <a:ln w="9525" cap="flat" cmpd="sng">
              <a:solidFill>
                <a:srgbClr val="91919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40999" name="Freeform 39"/>
            <p:cNvSpPr>
              <a:spLocks/>
            </p:cNvSpPr>
            <p:nvPr/>
          </p:nvSpPr>
          <p:spPr bwMode="gray">
            <a:xfrm>
              <a:off x="2886" y="2072"/>
              <a:ext cx="760" cy="1313"/>
            </a:xfrm>
            <a:custGeom>
              <a:avLst/>
              <a:gdLst>
                <a:gd name="T0" fmla="*/ 1871 w 1871"/>
                <a:gd name="T1" fmla="*/ 3220 h 3220"/>
                <a:gd name="T2" fmla="*/ 0 w 1871"/>
                <a:gd name="T3" fmla="*/ 0 h 3220"/>
                <a:gd name="T4" fmla="*/ 0 w 1871"/>
                <a:gd name="T5" fmla="*/ 1770 h 3220"/>
                <a:gd name="T6" fmla="*/ 1871 w 1871"/>
                <a:gd name="T7" fmla="*/ 3220 h 32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1"/>
                <a:gd name="T13" fmla="*/ 0 h 3220"/>
                <a:gd name="T14" fmla="*/ 1871 w 1871"/>
                <a:gd name="T15" fmla="*/ 3220 h 32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1" h="3220">
                  <a:moveTo>
                    <a:pt x="1871" y="3220"/>
                  </a:moveTo>
                  <a:lnTo>
                    <a:pt x="0" y="0"/>
                  </a:lnTo>
                  <a:lnTo>
                    <a:pt x="0" y="1770"/>
                  </a:lnTo>
                  <a:lnTo>
                    <a:pt x="1871" y="3220"/>
                  </a:lnTo>
                  <a:close/>
                </a:path>
              </a:pathLst>
            </a:custGeom>
            <a:gradFill rotWithShape="1">
              <a:gsLst>
                <a:gs pos="0">
                  <a:srgbClr val="0061B2"/>
                </a:gs>
                <a:gs pos="50000">
                  <a:srgbClr val="0061B2">
                    <a:gamma/>
                    <a:shade val="66275"/>
                    <a:invGamma/>
                  </a:srgbClr>
                </a:gs>
                <a:gs pos="100000">
                  <a:srgbClr val="0061B2"/>
                </a:gs>
              </a:gsLst>
              <a:lin ang="18900000" scaled="1"/>
            </a:gradFill>
            <a:ln w="9525" cap="flat" cmpd="sng">
              <a:solidFill>
                <a:srgbClr val="91919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cxnSp>
          <p:nvCxnSpPr>
            <p:cNvPr id="13" name="Gerade Verbindung mit Pfeil 12"/>
            <p:cNvCxnSpPr>
              <a:cxnSpLocks noChangeShapeType="1"/>
            </p:cNvCxnSpPr>
            <p:nvPr/>
          </p:nvCxnSpPr>
          <p:spPr bwMode="gray">
            <a:xfrm rot="5400000" flipH="1" flipV="1">
              <a:off x="2317" y="2233"/>
              <a:ext cx="1126" cy="2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</p:spPr>
        </p:cxnSp>
        <p:cxnSp>
          <p:nvCxnSpPr>
            <p:cNvPr id="14" name="Gerade Verbindung mit Pfeil 13"/>
            <p:cNvCxnSpPr>
              <a:cxnSpLocks noChangeShapeType="1"/>
            </p:cNvCxnSpPr>
            <p:nvPr/>
          </p:nvCxnSpPr>
          <p:spPr bwMode="gray">
            <a:xfrm rot="10800000" flipV="1">
              <a:off x="1869" y="2790"/>
              <a:ext cx="1014" cy="801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</p:spPr>
        </p:cxnSp>
        <p:cxnSp>
          <p:nvCxnSpPr>
            <p:cNvPr id="17" name="Gerade Verbindung mit Pfeil 16"/>
            <p:cNvCxnSpPr>
              <a:cxnSpLocks noChangeShapeType="1"/>
            </p:cNvCxnSpPr>
            <p:nvPr/>
          </p:nvCxnSpPr>
          <p:spPr bwMode="gray">
            <a:xfrm>
              <a:off x="2880" y="2797"/>
              <a:ext cx="1035" cy="799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</p:spPr>
        </p:cxnSp>
      </p:grpSp>
      <p:sp>
        <p:nvSpPr>
          <p:cNvPr id="100368" name="Text Box 19"/>
          <p:cNvSpPr txBox="1">
            <a:spLocks noChangeArrowheads="1"/>
          </p:cNvSpPr>
          <p:nvPr/>
        </p:nvSpPr>
        <p:spPr bwMode="gray">
          <a:xfrm>
            <a:off x="3748416" y="1116589"/>
            <a:ext cx="1872000" cy="70788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 defTabSz="801688">
              <a:spcAft>
                <a:spcPts val="0"/>
              </a:spcAft>
            </a:pPr>
            <a:r>
              <a:rPr lang="tr-TR" sz="2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Doğal</a:t>
            </a:r>
          </a:p>
          <a:p>
            <a:pPr algn="ctr" defTabSz="801688">
              <a:spcAft>
                <a:spcPts val="0"/>
              </a:spcAft>
            </a:pPr>
            <a:r>
              <a:rPr lang="tr-TR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(Radon)</a:t>
            </a:r>
            <a:endParaRPr lang="tr-TR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FFFF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RADYASYON KAYNAKLARI</a:t>
            </a:r>
            <a:endParaRPr lang="en-GB" sz="3200" noProof="1" smtClean="0">
              <a:solidFill>
                <a:srgbClr val="FFFF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9" name="Picture 3" descr="D:\9-ISTUZMAN\1-EĞİTİM KURUMU\1. İstanbuluzman\ZZResim\Resim-İkon\nuclear_engine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95" y="4015121"/>
            <a:ext cx="2020055" cy="202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DOKTOR\1-ISTANBULUZMAN\1-EĞİTİM KURUMU\1. İstanbuluzman\2-RESİMLER\Dünya-Uzay-Uçak\mar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67" y="468313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19"/>
          <p:cNvSpPr txBox="1">
            <a:spLocks noChangeArrowheads="1"/>
          </p:cNvSpPr>
          <p:nvPr/>
        </p:nvSpPr>
        <p:spPr bwMode="gray">
          <a:xfrm>
            <a:off x="2165839" y="5018832"/>
            <a:ext cx="1948962" cy="70788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 defTabSz="801688">
              <a:spcAft>
                <a:spcPts val="0"/>
              </a:spcAft>
            </a:pPr>
            <a:r>
              <a:rPr lang="tr-T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Mesleksel</a:t>
            </a:r>
          </a:p>
          <a:p>
            <a:pPr algn="ctr" defTabSz="801688">
              <a:spcAft>
                <a:spcPts val="0"/>
              </a:spcAft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(Nükleer Santral)</a:t>
            </a:r>
            <a:endParaRPr lang="tr-TR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gray">
          <a:xfrm>
            <a:off x="5410688" y="5018832"/>
            <a:ext cx="1872000" cy="70788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 defTabSz="801688">
              <a:spcAft>
                <a:spcPts val="0"/>
              </a:spcAft>
            </a:pPr>
            <a:r>
              <a:rPr lang="tr-T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Medikal</a:t>
            </a:r>
          </a:p>
          <a:p>
            <a:pPr algn="ctr" defTabSz="801688">
              <a:spcAft>
                <a:spcPts val="0"/>
              </a:spcAft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(Radyoloji)</a:t>
            </a:r>
            <a:endParaRPr lang="tr-TR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67" name="Picture 3" descr="D:\DOKTOR\1-ISTANBULUZMAN\1-EĞİTİM KURUMU\1. İstanbuluzman\2-RESİMLER\Meslekler\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613" y="3857625"/>
            <a:ext cx="2128499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290" y="1077809"/>
            <a:ext cx="3587728" cy="2673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-95251" y="3569642"/>
            <a:ext cx="36195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1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Radon; Kaya</a:t>
            </a:r>
            <a:r>
              <a:rPr lang="tr-TR" sz="11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toprak ve sudaki doğal </a:t>
            </a:r>
            <a:r>
              <a:rPr lang="tr-TR" sz="11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uranyumun </a:t>
            </a:r>
            <a:r>
              <a:rPr lang="tr-TR" sz="11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bozunması</a:t>
            </a:r>
            <a:endParaRPr lang="tr-TR" sz="11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138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32057" y="756174"/>
            <a:ext cx="4486173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İYONİZE </a:t>
            </a:r>
            <a:r>
              <a:rPr lang="tr-TR" sz="16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</a:t>
            </a:r>
            <a:r>
              <a:rPr lang="tr-TR" sz="16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Atomlardan elektron </a:t>
            </a:r>
            <a:r>
              <a:rPr lang="tr-TR" sz="16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sökebilen</a:t>
            </a:r>
            <a:r>
              <a:rPr lang="tr-TR" sz="16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32057" y="1116538"/>
            <a:ext cx="4486173" cy="1890431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68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Parçacık Şeklinde Yayılan</a:t>
            </a:r>
          </a:p>
          <a:p>
            <a:pPr marL="468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lfa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Beta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S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erbest Nötronlar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6800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68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Elektromanyetik Dalga Şeklinde Yayılan</a:t>
            </a:r>
          </a:p>
          <a:p>
            <a:pPr marL="468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(gama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X-ışınları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997200" lvl="2">
              <a:spcAft>
                <a:spcPts val="0"/>
              </a:spcAft>
              <a:buClr>
                <a:srgbClr val="292929"/>
              </a:buClr>
              <a:defRPr/>
            </a:pPr>
            <a:endParaRPr lang="tr-TR" sz="1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217736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RADYASYON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55389" y="5744265"/>
            <a:ext cx="6162675" cy="291030"/>
          </a:xfrm>
          <a:prstGeom prst="rect">
            <a:avLst/>
          </a:prstGeom>
          <a:ln w="0">
            <a:solidFill>
              <a:schemeClr val="bg1">
                <a:lumMod val="65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r>
              <a:rPr lang="tr-TR" sz="1600" b="1" i="1" dirty="0" smtClean="0">
                <a:latin typeface="Calibri" pitchFamily="34" charset="0"/>
                <a:cs typeface="Calibri" pitchFamily="34" charset="0"/>
              </a:rPr>
              <a:t>1-) İyonize ışınlar, </a:t>
            </a:r>
            <a:r>
              <a:rPr lang="tr-TR" sz="1600" b="1" i="1" dirty="0" err="1" smtClean="0">
                <a:latin typeface="Calibri" pitchFamily="34" charset="0"/>
                <a:cs typeface="Calibri" pitchFamily="34" charset="0"/>
              </a:rPr>
              <a:t>Noniyonize</a:t>
            </a:r>
            <a:r>
              <a:rPr lang="tr-TR" sz="1600" b="1" i="1" dirty="0" smtClean="0">
                <a:latin typeface="Calibri" pitchFamily="34" charset="0"/>
                <a:cs typeface="Calibri" pitchFamily="34" charset="0"/>
              </a:rPr>
              <a:t> ışınlardan daha zararlıdır.</a:t>
            </a:r>
            <a:endParaRPr lang="tr-TR" sz="16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gray">
          <a:xfrm>
            <a:off x="4596277" y="756174"/>
            <a:ext cx="4486173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NONİYONİZE </a:t>
            </a:r>
            <a:r>
              <a:rPr lang="tr-TR" sz="1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</a:t>
            </a:r>
            <a:r>
              <a:rPr lang="tr-TR" sz="14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Atomlardan elektron </a:t>
            </a:r>
            <a:r>
              <a:rPr lang="tr-TR" sz="1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sökemeyen)</a:t>
            </a:r>
            <a:endParaRPr lang="tr-TR" sz="1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gray">
          <a:xfrm>
            <a:off x="4596277" y="1116538"/>
            <a:ext cx="4486173" cy="1890431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68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Optik radyasyonlar </a:t>
            </a:r>
          </a:p>
          <a:p>
            <a:pPr marL="298800" indent="-216000">
              <a:spcAft>
                <a:spcPts val="0"/>
              </a:spcAft>
              <a:buClr>
                <a:srgbClr val="292929"/>
              </a:buClr>
              <a:buFont typeface="Wingdings" panose="05000000000000000000" pitchFamily="2" charset="2"/>
              <a:buChar char="§"/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Ultraviyole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Morötesi, UVC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UVB, LİVA) </a:t>
            </a:r>
          </a:p>
          <a:p>
            <a:pPr marL="298800" indent="-216000">
              <a:spcAft>
                <a:spcPts val="0"/>
              </a:spcAft>
              <a:buClr>
                <a:srgbClr val="292929"/>
              </a:buClr>
              <a:buFont typeface="Wingdings" panose="05000000000000000000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İnfrared (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Kızılötesi,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IRA, IRB, IRC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46800">
              <a:spcAft>
                <a:spcPts val="0"/>
              </a:spcAft>
              <a:buClr>
                <a:srgbClr val="292929"/>
              </a:buClr>
              <a:defRPr/>
            </a:pPr>
            <a:endParaRPr lang="tr-TR" sz="9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68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EMR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Nitelikli Radyasyonlar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98800" indent="-216000">
              <a:spcAft>
                <a:spcPts val="0"/>
              </a:spcAft>
              <a:buClr>
                <a:srgbClr val="292929"/>
              </a:buClr>
              <a:buFont typeface="Wingdings" panose="05000000000000000000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Radyo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dalgaları, Mikrodalgalar, Cep telefonları, Radyo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FM ve TV vericileri, radarlar,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trafolar…vb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26" name="Resim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9" y="3080680"/>
            <a:ext cx="4512736" cy="2646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" name="Picture 4" descr="r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9162" y="3080681"/>
            <a:ext cx="4507257" cy="2646000"/>
          </a:xfrm>
          <a:prstGeom prst="rect">
            <a:avLst/>
          </a:prstGeom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Dikdörtgen 27"/>
          <p:cNvSpPr/>
          <p:nvPr/>
        </p:nvSpPr>
        <p:spPr>
          <a:xfrm>
            <a:off x="54565" y="6065811"/>
            <a:ext cx="6163499" cy="291030"/>
          </a:xfrm>
          <a:prstGeom prst="rect">
            <a:avLst/>
          </a:prstGeom>
          <a:ln w="0">
            <a:solidFill>
              <a:schemeClr val="bg1">
                <a:lumMod val="65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r>
              <a:rPr lang="tr-TR" sz="1600" b="1" i="1" dirty="0" smtClean="0">
                <a:latin typeface="Calibri" pitchFamily="34" charset="0"/>
                <a:cs typeface="Calibri" pitchFamily="34" charset="0"/>
              </a:rPr>
              <a:t>2-) Elektromagnetik spektrumda ışınların zararı sağa gidildikçe artar. </a:t>
            </a:r>
            <a:endParaRPr lang="tr-TR" sz="16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54565" y="6387357"/>
            <a:ext cx="6163499" cy="308615"/>
          </a:xfrm>
          <a:prstGeom prst="rect">
            <a:avLst/>
          </a:prstGeom>
          <a:ln w="0">
            <a:solidFill>
              <a:schemeClr val="bg1">
                <a:lumMod val="65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r>
              <a:rPr lang="tr-TR" sz="1600" b="1" i="1" dirty="0">
                <a:latin typeface="Calibri" pitchFamily="34" charset="0"/>
                <a:cs typeface="Calibri" pitchFamily="34" charset="0"/>
              </a:rPr>
              <a:t>3-) Parçacık şeklinde yayılan ışınların zarar düzeyi Nötronlar&gt;Beta&gt;Alfa </a:t>
            </a:r>
          </a:p>
        </p:txBody>
      </p:sp>
      <p:graphicFrame>
        <p:nvGraphicFramePr>
          <p:cNvPr id="30" name="Nesne 2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58931620"/>
              </p:ext>
            </p:extLst>
          </p:nvPr>
        </p:nvGraphicFramePr>
        <p:xfrm>
          <a:off x="6277893" y="5761849"/>
          <a:ext cx="2805758" cy="9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87" name="Bit Eşlem Resmi" r:id="rId6" imgW="4839375" imgH="2514286" progId="PBrush">
                  <p:embed/>
                </p:oleObj>
              </mc:Choice>
              <mc:Fallback>
                <p:oleObj name="Bit Eşlem Resmi" r:id="rId6" imgW="4839375" imgH="2514286" progId="PBrush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7893" y="5761849"/>
                        <a:ext cx="2805758" cy="900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10054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56" grpId="0" animBg="1"/>
      <p:bldP spid="58457" grpId="0" animBg="1"/>
      <p:bldP spid="25" grpId="0" animBg="1"/>
      <p:bldP spid="21" grpId="0" animBg="1"/>
      <p:bldP spid="22" grpId="0" animBg="1"/>
      <p:bldP spid="28" grpId="0" animBg="1"/>
      <p:bldP spid="29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İYONİZE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RADYASYONUN ETKİLERİ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Yüksek dozda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: Hücre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doku ölümü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üşük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dozda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: 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Teratojenik-mutajenik-genotoksik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etki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RADYASYON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Akış Çizelgesi: Belge 23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1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9708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Teşekkür Ederim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067" y="683165"/>
            <a:ext cx="3290888" cy="2465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729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165122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SESİN FREKANSI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Akış Çizelgesi: Belge 4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3</a:t>
            </a:r>
            <a:endParaRPr lang="tr-TR" sz="2000" b="1" dirty="0">
              <a:latin typeface="Calibri" pitchFamily="34" charset="0"/>
            </a:endParaRPr>
          </a:p>
        </p:txBody>
      </p:sp>
      <p:grpSp>
        <p:nvGrpSpPr>
          <p:cNvPr id="34" name="Grup 33"/>
          <p:cNvGrpSpPr/>
          <p:nvPr/>
        </p:nvGrpSpPr>
        <p:grpSpPr>
          <a:xfrm>
            <a:off x="232025" y="1097850"/>
            <a:ext cx="8624541" cy="454725"/>
            <a:chOff x="203450" y="1764600"/>
            <a:chExt cx="8624541" cy="454725"/>
          </a:xfrm>
        </p:grpSpPr>
        <p:sp>
          <p:nvSpPr>
            <p:cNvPr id="26" name="AutoShape 5"/>
            <p:cNvSpPr>
              <a:spLocks noChangeArrowheads="1"/>
            </p:cNvSpPr>
            <p:nvPr/>
          </p:nvSpPr>
          <p:spPr bwMode="auto">
            <a:xfrm>
              <a:off x="1095663" y="1764600"/>
              <a:ext cx="6552912" cy="454725"/>
            </a:xfrm>
            <a:prstGeom prst="roundRect">
              <a:avLst>
                <a:gd name="adj" fmla="val 16667"/>
              </a:avLst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Genç ve Sağlıklı Kişinin İşitebileceği Frekans Aralığı/Hz</a:t>
              </a:r>
              <a:endPara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AutoShape 5"/>
            <p:cNvSpPr>
              <a:spLocks noChangeArrowheads="1"/>
            </p:cNvSpPr>
            <p:nvPr/>
          </p:nvSpPr>
          <p:spPr bwMode="auto">
            <a:xfrm>
              <a:off x="203450" y="1764600"/>
              <a:ext cx="963025" cy="454725"/>
            </a:xfrm>
            <a:prstGeom prst="roundRect">
              <a:avLst>
                <a:gd name="adj" fmla="val 16667"/>
              </a:avLst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20 Hz</a:t>
              </a:r>
              <a:endPara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AutoShape 5"/>
            <p:cNvSpPr>
              <a:spLocks noChangeArrowheads="1"/>
            </p:cNvSpPr>
            <p:nvPr/>
          </p:nvSpPr>
          <p:spPr bwMode="auto">
            <a:xfrm>
              <a:off x="7581901" y="1764600"/>
              <a:ext cx="1246090" cy="454725"/>
            </a:xfrm>
            <a:prstGeom prst="roundRect">
              <a:avLst>
                <a:gd name="adj" fmla="val 16667"/>
              </a:avLst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sz="2000" b="1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</a:t>
              </a:r>
              <a:r>
                <a:rPr lang="tr-TR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20.000 Hz</a:t>
              </a:r>
              <a:endPara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5" name="Grup 34"/>
          <p:cNvGrpSpPr/>
          <p:nvPr/>
        </p:nvGrpSpPr>
        <p:grpSpPr>
          <a:xfrm>
            <a:off x="771245" y="2755200"/>
            <a:ext cx="7462276" cy="454725"/>
            <a:chOff x="203450" y="1764600"/>
            <a:chExt cx="6719540" cy="454725"/>
          </a:xfrm>
        </p:grpSpPr>
        <p:sp>
          <p:nvSpPr>
            <p:cNvPr id="36" name="AutoShape 5"/>
            <p:cNvSpPr>
              <a:spLocks noChangeArrowheads="1"/>
            </p:cNvSpPr>
            <p:nvPr/>
          </p:nvSpPr>
          <p:spPr bwMode="auto">
            <a:xfrm>
              <a:off x="1095663" y="1764600"/>
              <a:ext cx="4932000" cy="454725"/>
            </a:xfrm>
            <a:prstGeom prst="roundRect">
              <a:avLst>
                <a:gd name="adj" fmla="val 16667"/>
              </a:avLst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Odyometrede Ölçülebilir </a:t>
              </a:r>
              <a:r>
                <a: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Frekans </a:t>
              </a:r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Aralığı/Hz</a:t>
              </a:r>
              <a:endPara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" name="AutoShape 5"/>
            <p:cNvSpPr>
              <a:spLocks noChangeArrowheads="1"/>
            </p:cNvSpPr>
            <p:nvPr/>
          </p:nvSpPr>
          <p:spPr bwMode="auto">
            <a:xfrm>
              <a:off x="203450" y="1764600"/>
              <a:ext cx="963025" cy="454725"/>
            </a:xfrm>
            <a:prstGeom prst="roundRect">
              <a:avLst>
                <a:gd name="adj" fmla="val 16667"/>
              </a:avLst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sz="2000" b="1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250</a:t>
              </a:r>
            </a:p>
          </p:txBody>
        </p:sp>
        <p:sp>
          <p:nvSpPr>
            <p:cNvPr id="38" name="AutoShape 5"/>
            <p:cNvSpPr>
              <a:spLocks noChangeArrowheads="1"/>
            </p:cNvSpPr>
            <p:nvPr/>
          </p:nvSpPr>
          <p:spPr bwMode="auto">
            <a:xfrm>
              <a:off x="5959965" y="1764600"/>
              <a:ext cx="963025" cy="454725"/>
            </a:xfrm>
            <a:prstGeom prst="roundRect">
              <a:avLst>
                <a:gd name="adj" fmla="val 16667"/>
              </a:avLst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sz="2000" b="1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</a:t>
              </a:r>
              <a:r>
                <a:rPr lang="tr-TR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8.000</a:t>
              </a:r>
              <a:endPara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0" name="Grup 39"/>
          <p:cNvGrpSpPr/>
          <p:nvPr/>
        </p:nvGrpSpPr>
        <p:grpSpPr>
          <a:xfrm>
            <a:off x="1038225" y="3324225"/>
            <a:ext cx="6660560" cy="454725"/>
            <a:chOff x="841625" y="1764600"/>
            <a:chExt cx="4805015" cy="454725"/>
          </a:xfrm>
        </p:grpSpPr>
        <p:sp>
          <p:nvSpPr>
            <p:cNvPr id="41" name="AutoShape 5"/>
            <p:cNvSpPr>
              <a:spLocks noChangeArrowheads="1"/>
            </p:cNvSpPr>
            <p:nvPr/>
          </p:nvSpPr>
          <p:spPr bwMode="auto">
            <a:xfrm>
              <a:off x="1746779" y="1764600"/>
              <a:ext cx="2988000" cy="454725"/>
            </a:xfrm>
            <a:prstGeom prst="roundRect">
              <a:avLst>
                <a:gd name="adj" fmla="val 16667"/>
              </a:avLst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İnsanın En </a:t>
              </a:r>
              <a:r>
                <a:rPr lang="tr-TR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Duyarlı </a:t>
              </a:r>
              <a:r>
                <a:rPr lang="tr-TR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Olduğu Frekans Aralığı</a:t>
              </a:r>
              <a:endPara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AutoShape 5"/>
            <p:cNvSpPr>
              <a:spLocks noChangeArrowheads="1"/>
            </p:cNvSpPr>
            <p:nvPr/>
          </p:nvSpPr>
          <p:spPr bwMode="auto">
            <a:xfrm>
              <a:off x="841625" y="1764600"/>
              <a:ext cx="963025" cy="454725"/>
            </a:xfrm>
            <a:prstGeom prst="roundRect">
              <a:avLst>
                <a:gd name="adj" fmla="val 16667"/>
              </a:avLst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500</a:t>
              </a:r>
              <a:endPara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AutoShape 5"/>
            <p:cNvSpPr>
              <a:spLocks noChangeArrowheads="1"/>
            </p:cNvSpPr>
            <p:nvPr/>
          </p:nvSpPr>
          <p:spPr bwMode="auto">
            <a:xfrm>
              <a:off x="4683615" y="1764600"/>
              <a:ext cx="963025" cy="454725"/>
            </a:xfrm>
            <a:prstGeom prst="roundRect">
              <a:avLst>
                <a:gd name="adj" fmla="val 16667"/>
              </a:avLst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sz="2000" b="1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</a:t>
              </a:r>
              <a:r>
                <a:rPr lang="tr-TR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6.000</a:t>
              </a:r>
              <a:endPara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6" name="Grup 65"/>
          <p:cNvGrpSpPr/>
          <p:nvPr/>
        </p:nvGrpSpPr>
        <p:grpSpPr>
          <a:xfrm>
            <a:off x="4677063" y="1617314"/>
            <a:ext cx="3802436" cy="935386"/>
            <a:chOff x="4763789" y="3931889"/>
            <a:chExt cx="3802436" cy="935386"/>
          </a:xfrm>
        </p:grpSpPr>
        <p:sp>
          <p:nvSpPr>
            <p:cNvPr id="59" name="AutoShape 5"/>
            <p:cNvSpPr>
              <a:spLocks noChangeArrowheads="1"/>
            </p:cNvSpPr>
            <p:nvPr/>
          </p:nvSpPr>
          <p:spPr bwMode="auto">
            <a:xfrm>
              <a:off x="4763789" y="3931889"/>
              <a:ext cx="1620000" cy="935386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sz="20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20 kHz</a:t>
              </a:r>
            </a:p>
            <a:p>
              <a:pPr algn="ctr"/>
              <a:r>
                <a:rPr lang="tr-TR" sz="20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20.000 Hz</a:t>
              </a:r>
              <a:endParaRPr lang="tr-TR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0" name="AutoShape 5"/>
            <p:cNvSpPr>
              <a:spLocks noChangeArrowheads="1"/>
            </p:cNvSpPr>
            <p:nvPr/>
          </p:nvSpPr>
          <p:spPr bwMode="auto">
            <a:xfrm>
              <a:off x="6751083" y="3931889"/>
              <a:ext cx="1815142" cy="933450"/>
            </a:xfrm>
            <a:prstGeom prst="roundRect">
              <a:avLst>
                <a:gd name="adj" fmla="val 16667"/>
              </a:avLst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600" i="1" dirty="0" err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Ultrasonik</a:t>
              </a:r>
              <a:r>
                <a:rPr lang="fr-FR" sz="16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Ses</a:t>
              </a:r>
            </a:p>
            <a:p>
              <a:pPr algn="ctr"/>
              <a:r>
                <a:rPr lang="fr-FR" sz="16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Ultrason</a:t>
              </a:r>
            </a:p>
            <a:p>
              <a:pPr algn="ctr"/>
              <a:r>
                <a:rPr lang="fr-FR" sz="16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Ses </a:t>
              </a:r>
              <a:r>
                <a:rPr lang="fr-FR" sz="1600" i="1" dirty="0" err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Üstü</a:t>
              </a:r>
              <a:r>
                <a:rPr lang="fr-FR" sz="16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fr-FR" sz="16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Ses</a:t>
              </a:r>
              <a:endParaRPr lang="fr-F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1" name="Köşeli Çift Ayraç 60"/>
            <p:cNvSpPr/>
            <p:nvPr/>
          </p:nvSpPr>
          <p:spPr>
            <a:xfrm>
              <a:off x="6418723" y="4133850"/>
              <a:ext cx="296402" cy="542925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up 64"/>
          <p:cNvGrpSpPr/>
          <p:nvPr/>
        </p:nvGrpSpPr>
        <p:grpSpPr>
          <a:xfrm>
            <a:off x="717800" y="1626839"/>
            <a:ext cx="3842060" cy="935386"/>
            <a:chOff x="633076" y="3941414"/>
            <a:chExt cx="3842060" cy="935386"/>
          </a:xfrm>
        </p:grpSpPr>
        <p:sp>
          <p:nvSpPr>
            <p:cNvPr id="29" name="AutoShape 5"/>
            <p:cNvSpPr>
              <a:spLocks noChangeArrowheads="1"/>
            </p:cNvSpPr>
            <p:nvPr/>
          </p:nvSpPr>
          <p:spPr bwMode="auto">
            <a:xfrm>
              <a:off x="633076" y="3943350"/>
              <a:ext cx="1815142" cy="933450"/>
            </a:xfrm>
            <a:prstGeom prst="roundRect">
              <a:avLst>
                <a:gd name="adj" fmla="val 16667"/>
              </a:avLst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sz="1600" i="1" dirty="0" err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İnfrasonik</a:t>
              </a:r>
              <a:endPara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tr-TR" sz="1600" i="1" dirty="0" err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Subsonik</a:t>
              </a:r>
              <a:r>
                <a:rPr lang="tr-TR" sz="16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</a:t>
              </a:r>
            </a:p>
            <a:p>
              <a:pPr algn="ctr"/>
              <a:r>
                <a:rPr lang="tr-TR" sz="16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Ses Altı </a:t>
              </a:r>
              <a:r>
                <a:rPr lang="tr-TR" sz="16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Ses</a:t>
              </a:r>
              <a:endPara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" name="AutoShape 5"/>
            <p:cNvSpPr>
              <a:spLocks noChangeArrowheads="1"/>
            </p:cNvSpPr>
            <p:nvPr/>
          </p:nvSpPr>
          <p:spPr bwMode="auto">
            <a:xfrm>
              <a:off x="2855136" y="3941414"/>
              <a:ext cx="1620000" cy="935386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sz="20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20 Hz</a:t>
              </a:r>
              <a:endParaRPr lang="tr-TR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2" name="Köşeli Çift Ayraç 61"/>
            <p:cNvSpPr/>
            <p:nvPr/>
          </p:nvSpPr>
          <p:spPr>
            <a:xfrm flipH="1">
              <a:off x="2505075" y="4138612"/>
              <a:ext cx="282259" cy="542925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</p:grp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981409" y="4574955"/>
            <a:ext cx="5536902" cy="466972"/>
          </a:xfrm>
          <a:prstGeom prst="roundRect">
            <a:avLst>
              <a:gd name="adj" fmla="val 16667"/>
            </a:avLst>
          </a:prstGeom>
          <a:noFill/>
          <a:ln w="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Gürültüye Bağlı </a:t>
            </a:r>
            <a:r>
              <a:rPr lang="tr-TR" sz="16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İlk İşitme Kaybı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nın Görüldüğü Frekans Aralığı</a:t>
            </a:r>
          </a:p>
        </p:txBody>
      </p:sp>
      <p:sp>
        <p:nvSpPr>
          <p:cNvPr id="52" name="AutoShape 5"/>
          <p:cNvSpPr>
            <a:spLocks noChangeArrowheads="1"/>
          </p:cNvSpPr>
          <p:nvPr/>
        </p:nvSpPr>
        <p:spPr bwMode="auto">
          <a:xfrm>
            <a:off x="6450488" y="4574955"/>
            <a:ext cx="1584215" cy="467693"/>
          </a:xfrm>
          <a:prstGeom prst="roundRect">
            <a:avLst>
              <a:gd name="adj" fmla="val 16667"/>
            </a:avLst>
          </a:prstGeom>
          <a:noFill/>
          <a:ln w="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4000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- 4500</a:t>
            </a:r>
          </a:p>
        </p:txBody>
      </p:sp>
      <p:grpSp>
        <p:nvGrpSpPr>
          <p:cNvPr id="31" name="Grup 30"/>
          <p:cNvGrpSpPr/>
          <p:nvPr/>
        </p:nvGrpSpPr>
        <p:grpSpPr>
          <a:xfrm>
            <a:off x="1034871" y="3924300"/>
            <a:ext cx="6660560" cy="454725"/>
            <a:chOff x="841625" y="1764600"/>
            <a:chExt cx="4805015" cy="454725"/>
          </a:xfrm>
        </p:grpSpPr>
        <p:sp>
          <p:nvSpPr>
            <p:cNvPr id="39" name="AutoShape 5"/>
            <p:cNvSpPr>
              <a:spLocks noChangeArrowheads="1"/>
            </p:cNvSpPr>
            <p:nvPr/>
          </p:nvSpPr>
          <p:spPr bwMode="auto">
            <a:xfrm>
              <a:off x="1746779" y="1764600"/>
              <a:ext cx="2988000" cy="454725"/>
            </a:xfrm>
            <a:prstGeom prst="roundRect">
              <a:avLst>
                <a:gd name="adj" fmla="val 16667"/>
              </a:avLst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İnsanın Çıkardığı Sesin Frekans Aralığı</a:t>
              </a:r>
            </a:p>
            <a:p>
              <a:pPr algn="ctr"/>
              <a:r>
                <a:rPr lang="tr-TR" sz="12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(Bağırarak Artırılamaz)</a:t>
              </a:r>
              <a:endParaRPr lang="tr-TR" sz="12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AutoShape 5"/>
            <p:cNvSpPr>
              <a:spLocks noChangeArrowheads="1"/>
            </p:cNvSpPr>
            <p:nvPr/>
          </p:nvSpPr>
          <p:spPr bwMode="auto">
            <a:xfrm>
              <a:off x="841625" y="1764600"/>
              <a:ext cx="963025" cy="454725"/>
            </a:xfrm>
            <a:prstGeom prst="roundRect">
              <a:avLst>
                <a:gd name="adj" fmla="val 16667"/>
              </a:avLst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500</a:t>
              </a:r>
              <a:endPara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5" name="AutoShape 5"/>
            <p:cNvSpPr>
              <a:spLocks noChangeArrowheads="1"/>
            </p:cNvSpPr>
            <p:nvPr/>
          </p:nvSpPr>
          <p:spPr bwMode="auto">
            <a:xfrm>
              <a:off x="4683615" y="1764600"/>
              <a:ext cx="963025" cy="454725"/>
            </a:xfrm>
            <a:prstGeom prst="roundRect">
              <a:avLst>
                <a:gd name="adj" fmla="val 16667"/>
              </a:avLst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sz="2000" b="1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</a:t>
              </a:r>
              <a:r>
                <a:rPr lang="tr-TR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2.000</a:t>
              </a:r>
              <a:endPara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6" name="AutoShape 5"/>
          <p:cNvSpPr>
            <a:spLocks noChangeArrowheads="1"/>
          </p:cNvSpPr>
          <p:nvPr/>
        </p:nvSpPr>
        <p:spPr bwMode="auto">
          <a:xfrm>
            <a:off x="981409" y="5099798"/>
            <a:ext cx="5536902" cy="466972"/>
          </a:xfrm>
          <a:prstGeom prst="roundRect">
            <a:avLst>
              <a:gd name="adj" fmla="val 16667"/>
            </a:avLst>
          </a:prstGeom>
          <a:noFill/>
          <a:ln w="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Yaşlılığa Bağlı </a:t>
            </a:r>
            <a:r>
              <a:rPr lang="tr-TR" sz="16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İşitme </a:t>
            </a:r>
            <a:r>
              <a:rPr lang="tr-TR" sz="16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Kaybı</a:t>
            </a:r>
            <a:r>
              <a:rPr lang="tr-TR" sz="1600" b="1" i="1" dirty="0" smtClean="0">
                <a:latin typeface="Calibri" pitchFamily="34" charset="0"/>
                <a:cs typeface="Calibri" pitchFamily="34" charset="0"/>
              </a:rPr>
              <a:t>nın</a:t>
            </a:r>
            <a:r>
              <a:rPr lang="tr-TR" sz="16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1600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Presbycusis-Presbiakuzi’nin</a:t>
            </a:r>
            <a:r>
              <a:rPr lang="tr-TR" sz="16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) </a:t>
            </a:r>
          </a:p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İlk Görüldüğü Frekans</a:t>
            </a:r>
          </a:p>
        </p:txBody>
      </p:sp>
      <p:sp>
        <p:nvSpPr>
          <p:cNvPr id="48" name="AutoShape 5"/>
          <p:cNvSpPr>
            <a:spLocks noChangeArrowheads="1"/>
          </p:cNvSpPr>
          <p:nvPr/>
        </p:nvSpPr>
        <p:spPr bwMode="auto">
          <a:xfrm>
            <a:off x="6450488" y="5099798"/>
            <a:ext cx="1584215" cy="467693"/>
          </a:xfrm>
          <a:prstGeom prst="roundRect">
            <a:avLst>
              <a:gd name="adj" fmla="val 16667"/>
            </a:avLst>
          </a:prstGeom>
          <a:noFill/>
          <a:ln w="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8000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152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5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7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1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35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36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9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2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5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6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7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8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4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31319</TotalTime>
  <Words>5177</Words>
  <Application>Microsoft Office PowerPoint</Application>
  <PresentationFormat>Ekran Gösterisi (4:3)</PresentationFormat>
  <Paragraphs>1509</Paragraphs>
  <Slides>85</Slides>
  <Notes>84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12</vt:i4>
      </vt:variant>
      <vt:variant>
        <vt:lpstr>Tema</vt:lpstr>
      </vt:variant>
      <vt:variant>
        <vt:i4>20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85</vt:i4>
      </vt:variant>
    </vt:vector>
  </HeadingPairs>
  <TitlesOfParts>
    <vt:vector size="118" baseType="lpstr">
      <vt:lpstr>BatangChe</vt:lpstr>
      <vt:lpstr>宋体</vt:lpstr>
      <vt:lpstr>Arial</vt:lpstr>
      <vt:lpstr>Calibri</vt:lpstr>
      <vt:lpstr>Cambria</vt:lpstr>
      <vt:lpstr>Cambria Math</vt:lpstr>
      <vt:lpstr>Century</vt:lpstr>
      <vt:lpstr>Monotype Corsiva</vt:lpstr>
      <vt:lpstr>Monotype Sorts</vt:lpstr>
      <vt:lpstr>Times New Roman</vt:lpstr>
      <vt:lpstr>Wingdings</vt:lpstr>
      <vt:lpstr>Wingdings 2</vt:lpstr>
      <vt:lpstr>1_Standarddesign</vt:lpstr>
      <vt:lpstr>8_Standarddesign</vt:lpstr>
      <vt:lpstr>12_Standarddesign</vt:lpstr>
      <vt:lpstr>16_Standarddesign</vt:lpstr>
      <vt:lpstr>17_Standarddesign</vt:lpstr>
      <vt:lpstr>18_Standarddesign</vt:lpstr>
      <vt:lpstr>24_Standarddesign</vt:lpstr>
      <vt:lpstr>7_Standarddesign</vt:lpstr>
      <vt:lpstr>10_Standarddesign</vt:lpstr>
      <vt:lpstr>11_Standarddesign</vt:lpstr>
      <vt:lpstr>13_Standarddesign</vt:lpstr>
      <vt:lpstr>2_Standarddesign</vt:lpstr>
      <vt:lpstr>25_Standarddesign</vt:lpstr>
      <vt:lpstr>27_Standarddesign</vt:lpstr>
      <vt:lpstr>31_Standarddesign</vt:lpstr>
      <vt:lpstr>35_Standarddesign</vt:lpstr>
      <vt:lpstr>36_Standarddesign</vt:lpstr>
      <vt:lpstr>9_Standarddesign</vt:lpstr>
      <vt:lpstr>22_Standarddesign</vt:lpstr>
      <vt:lpstr>5_Standarddesign</vt:lpstr>
      <vt:lpstr>Bit Eşlem Resmi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Inscale GmbH &amp; Co. KG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PresentationPackage</dc:title>
  <dc:creator>DOKTOR</dc:creator>
  <cp:lastModifiedBy>Ahmet Yiğitalp</cp:lastModifiedBy>
  <cp:revision>2622</cp:revision>
  <cp:lastPrinted>2011-04-12T09:40:02Z</cp:lastPrinted>
  <dcterms:created xsi:type="dcterms:W3CDTF">2008-04-16T13:39:00Z</dcterms:created>
  <dcterms:modified xsi:type="dcterms:W3CDTF">2014-12-12T20:21:06Z</dcterms:modified>
</cp:coreProperties>
</file>