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80" r:id="rId2"/>
    <p:sldMasterId id="2147483864" r:id="rId3"/>
    <p:sldMasterId id="2147483936" r:id="rId4"/>
    <p:sldMasterId id="2147484008" r:id="rId5"/>
    <p:sldMasterId id="2147484044" r:id="rId6"/>
    <p:sldMasterId id="2147484116" r:id="rId7"/>
    <p:sldMasterId id="2147484368" r:id="rId8"/>
    <p:sldMasterId id="2147484464" r:id="rId9"/>
    <p:sldMasterId id="2147484488" r:id="rId10"/>
    <p:sldMasterId id="2147484500" r:id="rId11"/>
    <p:sldMasterId id="2147484524" r:id="rId12"/>
    <p:sldMasterId id="2147484716" r:id="rId13"/>
    <p:sldMasterId id="2147484764" r:id="rId14"/>
    <p:sldMasterId id="2147484824" r:id="rId15"/>
    <p:sldMasterId id="2147485016" r:id="rId16"/>
    <p:sldMasterId id="2147485040" r:id="rId17"/>
    <p:sldMasterId id="2147485064" r:id="rId18"/>
    <p:sldMasterId id="2147485112" r:id="rId19"/>
    <p:sldMasterId id="2147485124" r:id="rId20"/>
  </p:sldMasterIdLst>
  <p:notesMasterIdLst>
    <p:notesMasterId r:id="rId106"/>
  </p:notesMasterIdLst>
  <p:handoutMasterIdLst>
    <p:handoutMasterId r:id="rId107"/>
  </p:handoutMasterIdLst>
  <p:sldIdLst>
    <p:sldId id="461" r:id="rId21"/>
    <p:sldId id="2642" r:id="rId22"/>
    <p:sldId id="2012" r:id="rId23"/>
    <p:sldId id="1871" r:id="rId24"/>
    <p:sldId id="1872" r:id="rId25"/>
    <p:sldId id="1910" r:id="rId26"/>
    <p:sldId id="1908" r:id="rId27"/>
    <p:sldId id="1877" r:id="rId28"/>
    <p:sldId id="2254" r:id="rId29"/>
    <p:sldId id="1878" r:id="rId30"/>
    <p:sldId id="1879" r:id="rId31"/>
    <p:sldId id="2252" r:id="rId32"/>
    <p:sldId id="1798" r:id="rId33"/>
    <p:sldId id="2652" r:id="rId34"/>
    <p:sldId id="2253" r:id="rId35"/>
    <p:sldId id="2654" r:id="rId36"/>
    <p:sldId id="1344" r:id="rId37"/>
    <p:sldId id="1777" r:id="rId38"/>
    <p:sldId id="2645" r:id="rId39"/>
    <p:sldId id="1147" r:id="rId40"/>
    <p:sldId id="2035" r:id="rId41"/>
    <p:sldId id="2656" r:id="rId42"/>
    <p:sldId id="1899" r:id="rId43"/>
    <p:sldId id="2614" r:id="rId44"/>
    <p:sldId id="2657" r:id="rId45"/>
    <p:sldId id="2615" r:id="rId46"/>
    <p:sldId id="1895" r:id="rId47"/>
    <p:sldId id="1774" r:id="rId48"/>
    <p:sldId id="1360" r:id="rId49"/>
    <p:sldId id="1773" r:id="rId50"/>
    <p:sldId id="1795" r:id="rId51"/>
    <p:sldId id="2118" r:id="rId52"/>
    <p:sldId id="1307" r:id="rId53"/>
    <p:sldId id="1788" r:id="rId54"/>
    <p:sldId id="1586" r:id="rId55"/>
    <p:sldId id="2548" r:id="rId56"/>
    <p:sldId id="2550" r:id="rId57"/>
    <p:sldId id="2559" r:id="rId58"/>
    <p:sldId id="2646" r:id="rId59"/>
    <p:sldId id="2319" r:id="rId60"/>
    <p:sldId id="1789" r:id="rId61"/>
    <p:sldId id="1265" r:id="rId62"/>
    <p:sldId id="2032" r:id="rId63"/>
    <p:sldId id="2627" r:id="rId64"/>
    <p:sldId id="2010" r:id="rId65"/>
    <p:sldId id="1694" r:id="rId66"/>
    <p:sldId id="2307" r:id="rId67"/>
    <p:sldId id="2526" r:id="rId68"/>
    <p:sldId id="2015" r:id="rId69"/>
    <p:sldId id="2527" r:id="rId70"/>
    <p:sldId id="2628" r:id="rId71"/>
    <p:sldId id="2070" r:id="rId72"/>
    <p:sldId id="2068" r:id="rId73"/>
    <p:sldId id="2069" r:id="rId74"/>
    <p:sldId id="2629" r:id="rId75"/>
    <p:sldId id="1902" r:id="rId76"/>
    <p:sldId id="2072" r:id="rId77"/>
    <p:sldId id="2528" r:id="rId78"/>
    <p:sldId id="2630" r:id="rId79"/>
    <p:sldId id="2529" r:id="rId80"/>
    <p:sldId id="2123" r:id="rId81"/>
    <p:sldId id="2631" r:id="rId82"/>
    <p:sldId id="2423" r:id="rId83"/>
    <p:sldId id="1964" r:id="rId84"/>
    <p:sldId id="1790" r:id="rId85"/>
    <p:sldId id="2061" r:id="rId86"/>
    <p:sldId id="2359" r:id="rId87"/>
    <p:sldId id="1371" r:id="rId88"/>
    <p:sldId id="1374" r:id="rId89"/>
    <p:sldId id="2463" r:id="rId90"/>
    <p:sldId id="2617" r:id="rId91"/>
    <p:sldId id="2632" r:id="rId92"/>
    <p:sldId id="2469" r:id="rId93"/>
    <p:sldId id="2470" r:id="rId94"/>
    <p:sldId id="2633" r:id="rId95"/>
    <p:sldId id="2473" r:id="rId96"/>
    <p:sldId id="2477" r:id="rId97"/>
    <p:sldId id="2530" r:id="rId98"/>
    <p:sldId id="2492" r:id="rId99"/>
    <p:sldId id="1970" r:id="rId100"/>
    <p:sldId id="2405" r:id="rId101"/>
    <p:sldId id="1972" r:id="rId102"/>
    <p:sldId id="2062" r:id="rId103"/>
    <p:sldId id="2332" r:id="rId104"/>
    <p:sldId id="1592" r:id="rId10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4">
          <p15:clr>
            <a:srgbClr val="A4A3A4"/>
          </p15:clr>
        </p15:guide>
        <p15:guide id="2" orient="horz" pos="1151">
          <p15:clr>
            <a:srgbClr val="A4A3A4"/>
          </p15:clr>
        </p15:guide>
        <p15:guide id="3" orient="horz" pos="2018">
          <p15:clr>
            <a:srgbClr val="A4A3A4"/>
          </p15:clr>
        </p15:guide>
        <p15:guide id="4" orient="horz" pos="2652">
          <p15:clr>
            <a:srgbClr val="A4A3A4"/>
          </p15:clr>
        </p15:guide>
        <p15:guide id="5" pos="5579">
          <p15:clr>
            <a:srgbClr val="A4A3A4"/>
          </p15:clr>
        </p15:guide>
        <p15:guide id="6" pos="5266">
          <p15:clr>
            <a:srgbClr val="A4A3A4"/>
          </p15:clr>
        </p15:guide>
        <p15:guide id="7" pos="198">
          <p15:clr>
            <a:srgbClr val="A4A3A4"/>
          </p15:clr>
        </p15:guide>
        <p15:guide id="8" pos="3193">
          <p15:clr>
            <a:srgbClr val="A4A3A4"/>
          </p15:clr>
        </p15:guide>
        <p15:guide id="9" pos="49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66CC"/>
    <a:srgbClr val="D0D8E8"/>
    <a:srgbClr val="D3DFEE"/>
    <a:srgbClr val="575F57"/>
    <a:srgbClr val="E9EDF4"/>
    <a:srgbClr val="5A5A59"/>
    <a:srgbClr val="414141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5730" autoAdjust="0"/>
  </p:normalViewPr>
  <p:slideViewPr>
    <p:cSldViewPr snapToGrid="0">
      <p:cViewPr varScale="1">
        <p:scale>
          <a:sx n="88" d="100"/>
          <a:sy n="88" d="100"/>
        </p:scale>
        <p:origin x="654" y="7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67818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84" Type="http://schemas.openxmlformats.org/officeDocument/2006/relationships/slide" Target="slides/slide64.xml"/><Relationship Id="rId89" Type="http://schemas.openxmlformats.org/officeDocument/2006/relationships/slide" Target="slides/slide69.xml"/><Relationship Id="rId16" Type="http://schemas.openxmlformats.org/officeDocument/2006/relationships/slideMaster" Target="slideMasters/slideMaster16.xml"/><Relationship Id="rId107" Type="http://schemas.openxmlformats.org/officeDocument/2006/relationships/handoutMaster" Target="handoutMasters/handoutMaster1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102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0.xml"/><Relationship Id="rId95" Type="http://schemas.openxmlformats.org/officeDocument/2006/relationships/slide" Target="slides/slide75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59" Type="http://schemas.openxmlformats.org/officeDocument/2006/relationships/slide" Target="slides/slide39.xml"/><Relationship Id="rId103" Type="http://schemas.openxmlformats.org/officeDocument/2006/relationships/slide" Target="slides/slide83.xml"/><Relationship Id="rId108" Type="http://schemas.openxmlformats.org/officeDocument/2006/relationships/presProps" Target="presProps.xml"/><Relationship Id="rId54" Type="http://schemas.openxmlformats.org/officeDocument/2006/relationships/slide" Target="slides/slide34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91" Type="http://schemas.openxmlformats.org/officeDocument/2006/relationships/slide" Target="slides/slide71.xml"/><Relationship Id="rId96" Type="http://schemas.openxmlformats.org/officeDocument/2006/relationships/slide" Target="slides/slide7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94" Type="http://schemas.openxmlformats.org/officeDocument/2006/relationships/slide" Target="slides/slide74.xml"/><Relationship Id="rId99" Type="http://schemas.openxmlformats.org/officeDocument/2006/relationships/slide" Target="slides/slide79.xml"/><Relationship Id="rId101" Type="http://schemas.openxmlformats.org/officeDocument/2006/relationships/slide" Target="slides/slide8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109" Type="http://schemas.openxmlformats.org/officeDocument/2006/relationships/viewProps" Target="viewProps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Relationship Id="rId104" Type="http://schemas.openxmlformats.org/officeDocument/2006/relationships/slide" Target="slides/slide8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9.xml"/><Relationship Id="rId24" Type="http://schemas.openxmlformats.org/officeDocument/2006/relationships/slide" Target="slides/slide4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66" Type="http://schemas.openxmlformats.org/officeDocument/2006/relationships/slide" Target="slides/slide46.xml"/><Relationship Id="rId87" Type="http://schemas.openxmlformats.org/officeDocument/2006/relationships/slide" Target="slides/slide67.xml"/><Relationship Id="rId110" Type="http://schemas.openxmlformats.org/officeDocument/2006/relationships/theme" Target="theme/theme1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56" Type="http://schemas.openxmlformats.org/officeDocument/2006/relationships/slide" Target="slides/slide36.xml"/><Relationship Id="rId77" Type="http://schemas.openxmlformats.org/officeDocument/2006/relationships/slide" Target="slides/slide57.xml"/><Relationship Id="rId100" Type="http://schemas.openxmlformats.org/officeDocument/2006/relationships/slide" Target="slides/slide80.xml"/><Relationship Id="rId105" Type="http://schemas.openxmlformats.org/officeDocument/2006/relationships/slide" Target="slides/slide8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93" Type="http://schemas.openxmlformats.org/officeDocument/2006/relationships/slide" Target="slides/slide73.xml"/><Relationship Id="rId98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5.xml"/><Relationship Id="rId46" Type="http://schemas.openxmlformats.org/officeDocument/2006/relationships/slide" Target="slides/slide26.xml"/><Relationship Id="rId67" Type="http://schemas.openxmlformats.org/officeDocument/2006/relationships/slide" Target="slides/slide47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62" Type="http://schemas.openxmlformats.org/officeDocument/2006/relationships/slide" Target="slides/slide42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11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12.12.2014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  <p:extLst>
      <p:ext uri="{BB962C8B-B14F-4D97-AF65-F5344CB8AC3E}">
        <p14:creationId xmlns:p14="http://schemas.microsoft.com/office/powerpoint/2010/main" val="4153087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74447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50342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09632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2303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5860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4035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5957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6535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32414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7949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7239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783011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49408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288399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95528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582704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01249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321317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59026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905801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540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823119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3080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77650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44641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64955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1398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22717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0560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118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55692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39913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59697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53401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35783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872086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32683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68446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90559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27119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79821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07484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4667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07617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921087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17583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658452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323430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2585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462349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61143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095635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47995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8787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827401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616061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500124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664967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9888255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8134067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087871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406229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471697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087732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1807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882552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295718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31265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428994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3909743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836267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73132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3829646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737834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311993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5983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32375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174948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951820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84873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024941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2825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568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6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772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447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45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025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935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0823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326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4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2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3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8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23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7586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917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57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596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404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73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0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3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8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4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7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6721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615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012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280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693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3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866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5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55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25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849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5421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5701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6459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9532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28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493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5944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5180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043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72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86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496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0970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759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7241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044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4546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444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0589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1237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434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66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13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0717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9856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79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2928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6534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5794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23633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8965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1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53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03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98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040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054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2807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4309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6199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979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1734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71207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89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622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531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52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05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2704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6100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17605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9950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9272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40441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9634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854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187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3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29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3210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1188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9656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27873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38639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5685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3150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768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254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60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3807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01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713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2684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46805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2921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99662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2538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3402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716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1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4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10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9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4121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46950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6357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0142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8240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8641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4074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78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40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785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7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35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69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23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4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63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64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7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1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2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6855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921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923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1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812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66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629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0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8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6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89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11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635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4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075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760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964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982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0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25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3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410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854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34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185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71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842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23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55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88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2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413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802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518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9968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140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240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722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4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0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936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631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310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71084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7" r:id="rId1"/>
    <p:sldLayoutId id="2147484718" r:id="rId2"/>
    <p:sldLayoutId id="2147484719" r:id="rId3"/>
    <p:sldLayoutId id="2147484720" r:id="rId4"/>
    <p:sldLayoutId id="2147484721" r:id="rId5"/>
    <p:sldLayoutId id="2147484722" r:id="rId6"/>
    <p:sldLayoutId id="2147484723" r:id="rId7"/>
    <p:sldLayoutId id="2147484724" r:id="rId8"/>
    <p:sldLayoutId id="2147484725" r:id="rId9"/>
    <p:sldLayoutId id="2147484726" r:id="rId10"/>
    <p:sldLayoutId id="21474847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2500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65" r:id="rId1"/>
    <p:sldLayoutId id="2147484766" r:id="rId2"/>
    <p:sldLayoutId id="2147484767" r:id="rId3"/>
    <p:sldLayoutId id="2147484768" r:id="rId4"/>
    <p:sldLayoutId id="2147484769" r:id="rId5"/>
    <p:sldLayoutId id="2147484770" r:id="rId6"/>
    <p:sldLayoutId id="2147484771" r:id="rId7"/>
    <p:sldLayoutId id="2147484772" r:id="rId8"/>
    <p:sldLayoutId id="2147484773" r:id="rId9"/>
    <p:sldLayoutId id="2147484774" r:id="rId10"/>
    <p:sldLayoutId id="21474847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5887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5" r:id="rId1"/>
    <p:sldLayoutId id="2147484826" r:id="rId2"/>
    <p:sldLayoutId id="2147484827" r:id="rId3"/>
    <p:sldLayoutId id="2147484828" r:id="rId4"/>
    <p:sldLayoutId id="2147484829" r:id="rId5"/>
    <p:sldLayoutId id="2147484830" r:id="rId6"/>
    <p:sldLayoutId id="2147484831" r:id="rId7"/>
    <p:sldLayoutId id="2147484832" r:id="rId8"/>
    <p:sldLayoutId id="2147484833" r:id="rId9"/>
    <p:sldLayoutId id="2147484834" r:id="rId10"/>
    <p:sldLayoutId id="21474848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7033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7" r:id="rId1"/>
    <p:sldLayoutId id="2147485018" r:id="rId2"/>
    <p:sldLayoutId id="2147485019" r:id="rId3"/>
    <p:sldLayoutId id="2147485020" r:id="rId4"/>
    <p:sldLayoutId id="2147485021" r:id="rId5"/>
    <p:sldLayoutId id="2147485022" r:id="rId6"/>
    <p:sldLayoutId id="2147485023" r:id="rId7"/>
    <p:sldLayoutId id="2147485024" r:id="rId8"/>
    <p:sldLayoutId id="2147485025" r:id="rId9"/>
    <p:sldLayoutId id="2147485026" r:id="rId10"/>
    <p:sldLayoutId id="21474850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33151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1" r:id="rId1"/>
    <p:sldLayoutId id="2147485042" r:id="rId2"/>
    <p:sldLayoutId id="2147485043" r:id="rId3"/>
    <p:sldLayoutId id="2147485044" r:id="rId4"/>
    <p:sldLayoutId id="2147485045" r:id="rId5"/>
    <p:sldLayoutId id="2147485046" r:id="rId6"/>
    <p:sldLayoutId id="2147485047" r:id="rId7"/>
    <p:sldLayoutId id="2147485048" r:id="rId8"/>
    <p:sldLayoutId id="2147485049" r:id="rId9"/>
    <p:sldLayoutId id="2147485050" r:id="rId10"/>
    <p:sldLayoutId id="214748505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839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5" r:id="rId1"/>
    <p:sldLayoutId id="2147485066" r:id="rId2"/>
    <p:sldLayoutId id="2147485067" r:id="rId3"/>
    <p:sldLayoutId id="2147485068" r:id="rId4"/>
    <p:sldLayoutId id="2147485069" r:id="rId5"/>
    <p:sldLayoutId id="2147485070" r:id="rId6"/>
    <p:sldLayoutId id="2147485071" r:id="rId7"/>
    <p:sldLayoutId id="2147485072" r:id="rId8"/>
    <p:sldLayoutId id="2147485073" r:id="rId9"/>
    <p:sldLayoutId id="2147485074" r:id="rId10"/>
    <p:sldLayoutId id="21474850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4305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3" r:id="rId1"/>
    <p:sldLayoutId id="2147485114" r:id="rId2"/>
    <p:sldLayoutId id="2147485115" r:id="rId3"/>
    <p:sldLayoutId id="2147485116" r:id="rId4"/>
    <p:sldLayoutId id="2147485117" r:id="rId5"/>
    <p:sldLayoutId id="2147485118" r:id="rId6"/>
    <p:sldLayoutId id="2147485119" r:id="rId7"/>
    <p:sldLayoutId id="2147485120" r:id="rId8"/>
    <p:sldLayoutId id="2147485121" r:id="rId9"/>
    <p:sldLayoutId id="2147485122" r:id="rId10"/>
    <p:sldLayoutId id="21474851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2028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0962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5" r:id="rId1"/>
    <p:sldLayoutId id="2147485126" r:id="rId2"/>
    <p:sldLayoutId id="2147485127" r:id="rId3"/>
    <p:sldLayoutId id="2147485128" r:id="rId4"/>
    <p:sldLayoutId id="2147485129" r:id="rId5"/>
    <p:sldLayoutId id="2147485130" r:id="rId6"/>
    <p:sldLayoutId id="2147485131" r:id="rId7"/>
    <p:sldLayoutId id="2147485132" r:id="rId8"/>
    <p:sldLayoutId id="2147485133" r:id="rId9"/>
    <p:sldLayoutId id="2147485134" r:id="rId10"/>
    <p:sldLayoutId id="21474851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583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39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5149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036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88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9.xml"/><Relationship Id="rId5" Type="http://schemas.openxmlformats.org/officeDocument/2006/relationships/image" Target="../media/image28.jpeg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0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7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7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1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7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7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86906" y="-27111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86906" y="3377664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Fiziksel Risk Etkenleri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56038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HIZI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(m/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n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560387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BASINCI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Bar  &amp; Newton/cm²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&amp; </a:t>
            </a:r>
            <a:r>
              <a:rPr lang="tr-TR" sz="16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  <a:r>
              <a:rPr lang="tr-TR" sz="1600" b="1" dirty="0" err="1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Pa</a:t>
            </a: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560387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GÜCÜ (Akustik Güç)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</a:t>
            </a:r>
            <a:r>
              <a:rPr lang="tr-TR" sz="1600" b="1" dirty="0" err="1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att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- W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gray">
          <a:xfrm>
            <a:off x="323850" y="1639887"/>
            <a:ext cx="2711450" cy="47132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maddesel 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aldığı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yoldur.</a:t>
            </a:r>
          </a:p>
          <a:p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hızı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ortamı oluşturan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maddenin; </a:t>
            </a:r>
          </a:p>
          <a:p>
            <a:pPr marL="36000" indent="144000">
              <a:buFont typeface="Arial" pitchFamily="34" charset="0"/>
              <a:buChar char="•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Yoğunluğuna (katı-sıvı-gaz)</a:t>
            </a:r>
          </a:p>
          <a:p>
            <a:pPr marL="36000" indent="144000">
              <a:buFont typeface="Arial" pitchFamily="34" charset="0"/>
              <a:buChar char="•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Sıcaklığına (katı-sıvı-gaz)</a:t>
            </a:r>
          </a:p>
          <a:p>
            <a:pPr marL="36000" indent="144000">
              <a:buFont typeface="Arial" pitchFamily="34" charset="0"/>
              <a:buChar char="•"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Esnekliğine (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katı-sıvı) 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144000">
              <a:buFont typeface="Arial" pitchFamily="34" charset="0"/>
              <a:buChar char="•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basıncına (sıvı)</a:t>
            </a:r>
          </a:p>
          <a:p>
            <a:pPr marL="36000" indent="144000">
              <a:buFont typeface="Arial" pitchFamily="34" charset="0"/>
              <a:buChar char="•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Özgül ısısına (gaz)</a:t>
            </a:r>
          </a:p>
          <a:p>
            <a:pPr marL="36000" indent="144000"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144000"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Katı&gt;Sıvı&gt;Gaz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" indent="144000" algn="ctr"/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havada hızı 340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 </a:t>
            </a:r>
            <a:endParaRPr lang="tr-TR" sz="1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sudaki hızı 1410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</a:t>
            </a:r>
            <a:r>
              <a:rPr lang="tr-TR" sz="14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Hızı = Frekans x Dalga Boyu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gray">
          <a:xfrm>
            <a:off x="3216275" y="1639887"/>
            <a:ext cx="2711450" cy="47132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Titreşen ses dalgalarının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ortamda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basınçtır.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Atmosferik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ile sıkışma ve genleşme arasındaki basınç farkına ses basıncı denir.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titreşimlerinin hava basıncında yol açtığı değişimler akustik basınç olarak adlandırılır.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gray">
          <a:xfrm>
            <a:off x="6108700" y="1639887"/>
            <a:ext cx="2711450" cy="47132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 kaynağının kulaktan 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(1m) uzaklıktaki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basıncı 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6140596" y="4729437"/>
            <a:ext cx="2631927" cy="1142014"/>
            <a:chOff x="5265645" y="5681937"/>
            <a:chExt cx="3824373" cy="1142014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6706771" y="6254463"/>
              <a:ext cx="1150831" cy="0"/>
            </a:xfrm>
            <a:prstGeom prst="straightConnector1">
              <a:avLst/>
            </a:prstGeom>
            <a:ln w="6350">
              <a:solidFill>
                <a:srgbClr val="575F57"/>
              </a:solidFill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634044" y="6014957"/>
              <a:ext cx="1360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 Metre Uzaklık</a:t>
              </a:r>
              <a:endParaRPr lang="tr-TR" sz="1200" i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0" name="53 Metin kutusu"/>
            <p:cNvSpPr txBox="1"/>
            <p:nvPr/>
          </p:nvSpPr>
          <p:spPr>
            <a:xfrm>
              <a:off x="5265645" y="6037367"/>
              <a:ext cx="1410226" cy="47164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Ses Basıncı</a:t>
              </a:r>
            </a:p>
            <a:p>
              <a:pPr algn="ctr"/>
              <a:r>
                <a:rPr lang="tr-TR" dirty="0" smtClean="0">
                  <a:solidFill>
                    <a:srgbClr val="000000"/>
                  </a:solidFill>
                  <a:latin typeface="Cambria" pitchFamily="18" charset="0"/>
                </a:rPr>
                <a:t>(Birim Alan)</a:t>
              </a:r>
            </a:p>
          </p:txBody>
        </p:sp>
        <p:pic>
          <p:nvPicPr>
            <p:cNvPr id="21" name="Picture 3" descr="C:\Users\Ahmet Yiğitap\Desktop\Resim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351" y="5681937"/>
              <a:ext cx="1191667" cy="1142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Akış Çizelgesi: Belge 32"/>
          <p:cNvSpPr/>
          <p:nvPr/>
        </p:nvSpPr>
        <p:spPr>
          <a:xfrm>
            <a:off x="32056" y="654367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58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56991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YOĞUNLUĞU </a:t>
            </a:r>
          </a:p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(W/m²)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569912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YOĞUNLUK DÜZEYİ</a:t>
            </a:r>
          </a:p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Bell)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569912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ŞİDDETİ</a:t>
            </a:r>
            <a:endParaRPr lang="tr-TR" sz="1600" b="1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(dB)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323850" y="1620836"/>
            <a:ext cx="2711450" cy="477001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alana düşen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miktarıdır. 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 bakımından, kaynak ile etkilenen yer arasındaki uzaklık önemlidir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216275" y="1620836"/>
            <a:ext cx="2711450" cy="477001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kulağına çok değişik özellikte sesler gelir.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seslere insan kulağı logaritmik tepki verir.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 ölçmek için logaritmik bir ölçü geliştirilmiştir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 birimine “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denir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6108700" y="1620836"/>
            <a:ext cx="2711450" cy="477001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 enerjisinin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yönüne  dik,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 ve birim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zamandaki akım </a:t>
            </a: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gücüne-enerjiye-basınca,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kayıplarında en önemli faktördür.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Düzey; verilen bir büyüklüğün aynı cinsten bir referans büyüklüğe oranının logaritmasının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katıdır.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Düzey=10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(W/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Wo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dB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78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747645"/>
              </p:ext>
            </p:extLst>
          </p:nvPr>
        </p:nvGraphicFramePr>
        <p:xfrm>
          <a:off x="41295" y="759281"/>
          <a:ext cx="9071189" cy="5424320"/>
        </p:xfrm>
        <a:graphic>
          <a:graphicData uri="http://schemas.openxmlformats.org/drawingml/2006/table">
            <a:tbl>
              <a:tblPr firstRow="1" firstCol="1" bandRow="1"/>
              <a:tblGrid>
                <a:gridCol w="2335435"/>
                <a:gridCol w="1068379"/>
                <a:gridCol w="822091"/>
                <a:gridCol w="4845284"/>
              </a:tblGrid>
              <a:tr h="452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 Açıklamalar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Basınç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Pa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Şiddet</a:t>
                      </a: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dB)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Eşiği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(Silik Ses/Eşik Şiddeti-Değeri)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el-GR" sz="1400" b="1" i="1" u="none" strike="noStrike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20</a:t>
                      </a:r>
                      <a:endParaRPr lang="tr-TR" sz="1400" b="1" i="1" u="none" strike="noStrike" kern="1200" baseline="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u="none" strike="noStrike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Mikro Paskal</a:t>
                      </a:r>
                      <a:endParaRPr lang="tr-TR" sz="1400" b="1" i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Stüdyo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Odası  (İnsan kulağının en düşük işitme referans değeridir)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(2x10ˉ⁵ )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(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0,00002) </a:t>
                      </a: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(20 </a:t>
                      </a:r>
                      <a:r>
                        <a:rPr lang="el-GR" sz="1400" b="1" i="1" u="none" strike="noStrike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μ</a:t>
                      </a:r>
                      <a:r>
                        <a:rPr lang="tr-TR" sz="1400" b="1" i="1" u="none" strike="noStrike" kern="1200" baseline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Pa</a:t>
                      </a:r>
                      <a:r>
                        <a:rPr lang="tr-TR" sz="1400" b="1" i="1" u="none" strike="noStrike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  <a:endParaRPr lang="tr-TR" sz="1400" b="1" i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Yaprak Hışırtısı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Orman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Fısıltı İle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Oda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Şehirde Bir Büro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0.02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50-60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Normal Konuşma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Dikey Matkap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Yüksek Sesle Konuşma / Yoğun Trafik / Elektrik Süpürgesi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Kuvvetlice Bağırma 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/ Sinema Salonu / Baskı İşleri / Kamyon Sesi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100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Dokuma Ve Tekstil Atölyeleri / Walkman (En Yüksek Sesi)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Havalı Çekiç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/ A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ğaç İşleri / Petrol Rafineri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Bilyeli Değirmen / Şimşek Gürültüsü / Presler / Pnömotik Çekiç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Yolcu Uçaklarının Yer Hizmetleri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Ağrı Eşiği - Acı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Eşiği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Tüfek Patlaması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Zarın Yırtılması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140 - 160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Jet Uçakları Kalkışı / Top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Mermisi Patlaması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180             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Roket Fırlatma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98731" y="209550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Akış Çizelgesi: Belge 28"/>
          <p:cNvSpPr/>
          <p:nvPr/>
        </p:nvSpPr>
        <p:spPr>
          <a:xfrm>
            <a:off x="13006" y="65341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6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62116" y="3721453"/>
            <a:ext cx="9036000" cy="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28575" y="1362075"/>
            <a:ext cx="4210050" cy="44767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2362200" y="3171824"/>
            <a:ext cx="3438524" cy="27622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38100" y="5353049"/>
            <a:ext cx="4200525" cy="27622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varlatılmış Dikdörtgen 11"/>
          <p:cNvSpPr/>
          <p:nvPr/>
        </p:nvSpPr>
        <p:spPr>
          <a:xfrm rot="16200000">
            <a:off x="1782614" y="3211360"/>
            <a:ext cx="4140000" cy="61962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varlatılmış Dikdörtgen 12"/>
          <p:cNvSpPr/>
          <p:nvPr/>
        </p:nvSpPr>
        <p:spPr>
          <a:xfrm>
            <a:off x="62116" y="1838325"/>
            <a:ext cx="2196000" cy="216000"/>
          </a:xfrm>
          <a:prstGeom prst="roundRect">
            <a:avLst/>
          </a:prstGeom>
          <a:solidFill>
            <a:srgbClr val="7030A0">
              <a:alpha val="60000"/>
            </a:srgb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5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621630"/>
            <a:ext cx="89164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3808760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20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TANIMLARI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Endüstride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Gürültü;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çalışanlar üzerinde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ve psikolojik etkiler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bırakan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verimini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yönde etkileyen sesler gürültüdür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Fizyolojik-Psikolojik-İş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Veriminin Düşmesi</a:t>
            </a:r>
            <a:endParaRPr lang="tr-TR" sz="2000" b="1" i="1" dirty="0" smtClean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ILO</a:t>
            </a:r>
            <a:r>
              <a:rPr lang="tr-TR" sz="2000" i="1" dirty="0" smtClean="0">
                <a:solidFill>
                  <a:srgbClr val="004986"/>
                </a:solidFill>
                <a:latin typeface="Calibri" pitchFamily="34" charset="0"/>
                <a:cs typeface="Calibri" pitchFamily="34" charset="0"/>
              </a:rPr>
              <a:t> (Uluslararası Çalışma Örgütü);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kaybına yol açan, sağlığa zararlı olan veya başka tehlikeleri ortaya çıkaran bütün sesler gürültüdür.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Sözlük;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güzel, arzu edilmeyen, istenmeyen, rahatsız edici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gürültüdür.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6631" name="Text Box 45"/>
          <p:cNvSpPr txBox="1">
            <a:spLocks noChangeArrowheads="1"/>
          </p:cNvSpPr>
          <p:nvPr/>
        </p:nvSpPr>
        <p:spPr bwMode="auto">
          <a:xfrm>
            <a:off x="685799" y="2205038"/>
            <a:ext cx="771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ÜRÜLTÜ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Akış Çizelgesi: Belge 3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208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49400"/>
              </p:ext>
            </p:extLst>
          </p:nvPr>
        </p:nvGraphicFramePr>
        <p:xfrm>
          <a:off x="38992" y="989054"/>
          <a:ext cx="8966343" cy="5461092"/>
        </p:xfrm>
        <a:graphic>
          <a:graphicData uri="http://schemas.openxmlformats.org/drawingml/2006/table">
            <a:tbl>
              <a:tblPr/>
              <a:tblGrid>
                <a:gridCol w="2989216"/>
                <a:gridCol w="5977127"/>
              </a:tblGrid>
              <a:tr h="6589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Darbeli Gürültü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İki kütlenin birbirine çarpması ile ortaya çıkan gürültüdür.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37000"/>
                      </a:schemeClr>
                    </a:solidFill>
                  </a:tcPr>
                </a:tc>
              </a:tr>
              <a:tr h="7002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Ses Basınç Seviyesi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Sesin maddesel ortamda yayılması sırasında değişen atmosferik basıncın denge basıncına göre farkıdır.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06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 Yüksek Ses Basıncıᵃ  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2000" b="1" dirty="0" err="1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Ppeak_Ptepe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C-frekans ağırlıklı anlık gürültü basıncının tepe değeridir.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37000"/>
                      </a:schemeClr>
                    </a:solidFill>
                  </a:tcPr>
                </a:tc>
              </a:tr>
              <a:tr h="806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Günlük Gürültü Maruziyet Düzeyi 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(LEX, 8saat)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Sekiz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saatlik bir iş günü için, en</a:t>
                      </a:r>
                      <a:r>
                        <a:rPr lang="tr-TR" sz="1600" b="1" i="1" baseline="0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yüksek ses basıncının ve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anlık darbeli gürültünün de dahil olduğu bütün gürültü 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maruziyet düzeylerinin zaman ağırlıklı ortalamasıdır.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37000"/>
                      </a:schemeClr>
                    </a:solidFill>
                  </a:tcPr>
                </a:tc>
              </a:tr>
              <a:tr h="7734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Haftalık Gürültü Maruziyet Düzeyi 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(LEX, 8saat)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A-Ağırlıklı günlük gürültü maruziyet düzeylerinin, sekiz saatlik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beş iş gününden oluşan 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hafta için zaman ağırlıklı ortalaması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806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Eşdeğer Gürültü Seviyesi 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2000" b="1" dirty="0" err="1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Leq</a:t>
                      </a:r>
                      <a:r>
                        <a:rPr lang="tr-TR" sz="2000" b="1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Verilmiş bir süre içinde süreklilik gösteren ses enerjisinin veya ses basınçlarının ortalama değerini veren dB(A) biriminde bir gürültü ölçeğidir. 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6752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Eşdeğer Sürekli Ses Düzeyi 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Verilen bir zaman aralığında;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ölçülen ses 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ile aynı toplam enerjiye sahip 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sabit düzeydeki sesin </a:t>
                      </a:r>
                      <a:r>
                        <a:rPr lang="tr-TR" sz="16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ses düzeyidir.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  <a:alpha val="37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18866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RİSK ETKENLERİ 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kış Çizelgesi: Belge 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939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33375" y="1038225"/>
            <a:ext cx="2711450" cy="7064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US" sz="2000" b="1" dirty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Sound Pressure Level (SPL) </a:t>
            </a: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M</a:t>
            </a:r>
            <a:r>
              <a:rPr lang="en-US" sz="2000" b="1" dirty="0" err="1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eter</a:t>
            </a:r>
            <a:endParaRPr lang="tr-TR" sz="2000" b="1" dirty="0">
              <a:solidFill>
                <a:srgbClr val="FFFFFF"/>
              </a:solidFill>
              <a:latin typeface="Calibri" panose="020F0502020204030204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25800" y="1038225"/>
            <a:ext cx="2711450" cy="706438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Dozimetre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18225" y="1038225"/>
            <a:ext cx="2711450" cy="706438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err="1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İmpulsmetre</a:t>
            </a:r>
            <a:endParaRPr lang="tr-TR" sz="2000" b="1" dirty="0">
              <a:solidFill>
                <a:srgbClr val="FFFFFF"/>
              </a:solidFill>
              <a:latin typeface="Calibri" panose="020F0502020204030204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33375" y="1744662"/>
            <a:ext cx="2711450" cy="4383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72000" algn="ctr"/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alet ses şiddeti olarak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dB’i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kullanır. Gürültünün ağırlıklı olduğu frekanslar vardır. 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1-5 kHz arasındaki gürültüler, işitme organı için daha zararlıdır. Bu tip gürültüler A skala olarak adlandırılır.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Bundan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başka orta ve yüksek frekansları içeren gürültüler, B ve C skala diye adlandırılır. Bunlar işitme organı için daha az zararlı gürültülerdir.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25800" y="1744662"/>
            <a:ext cx="2711450" cy="4383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zararlı olabilecek gürültüyü, gerek maruz kalma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gerekse şiddet bakımından oranlar.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 ve şiddet bakımından bu oranları ayrı ayrı veya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integre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ederek verir. 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işyerindeki 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zararlı olma oranlarını yüzde olarak belirler. 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alet,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impulsiv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gürültü için geçerli değildir.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18225" y="1744662"/>
            <a:ext cx="2711450" cy="4383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Impulsiv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gürültülü ortamlar için geliştirilmiştir.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 ÖLÇÜMÜ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Akış Çizelgesi: Belge 2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11" name="Grup 10"/>
          <p:cNvGrpSpPr/>
          <p:nvPr/>
        </p:nvGrpSpPr>
        <p:grpSpPr>
          <a:xfrm>
            <a:off x="5846699" y="3238834"/>
            <a:ext cx="2229035" cy="1476277"/>
            <a:chOff x="2873059" y="4891177"/>
            <a:chExt cx="2770168" cy="1954020"/>
          </a:xfrm>
        </p:grpSpPr>
        <p:pic>
          <p:nvPicPr>
            <p:cNvPr id="12" name="Picture 4" descr="C:\Users\Ahmet Yiğitap\Desktop\Resim5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3059" y="4891177"/>
              <a:ext cx="2770167" cy="1528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Dikdörtgen 13"/>
            <p:cNvSpPr/>
            <p:nvPr/>
          </p:nvSpPr>
          <p:spPr>
            <a:xfrm>
              <a:off x="2873060" y="6356344"/>
              <a:ext cx="2770167" cy="488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Kişisel Dozimetre</a:t>
              </a:r>
              <a:endPara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5" name="Grup 14"/>
          <p:cNvGrpSpPr/>
          <p:nvPr/>
        </p:nvGrpSpPr>
        <p:grpSpPr>
          <a:xfrm>
            <a:off x="5861103" y="4630592"/>
            <a:ext cx="2267750" cy="1487692"/>
            <a:chOff x="5929930" y="4881651"/>
            <a:chExt cx="2818282" cy="1969129"/>
          </a:xfrm>
        </p:grpSpPr>
        <p:pic>
          <p:nvPicPr>
            <p:cNvPr id="16" name="Picture 5" descr="C:\Users\Ahmet Yiğitap\Desktop\Resim6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9930" y="4881651"/>
              <a:ext cx="2818282" cy="1528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Dikdörtgen 16"/>
            <p:cNvSpPr/>
            <p:nvPr/>
          </p:nvSpPr>
          <p:spPr>
            <a:xfrm>
              <a:off x="5994555" y="6361927"/>
              <a:ext cx="2753657" cy="488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Ortam </a:t>
              </a:r>
              <a:r>
                <a:rPr lang="tr-TR" b="1" i="1" dirty="0" err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Dozimetresi</a:t>
              </a:r>
              <a:endPara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27183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SOUND PRESSURE LEVEL (SPL)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cihazlarda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A, B, C ve Lineer ölçme konumları vardır.</a:t>
            </a:r>
          </a:p>
          <a:p>
            <a:pPr marL="288000" lvl="1" indent="-252000">
              <a:spcAft>
                <a:spcPts val="12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 Skalası;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skalasındaki ölçme, insan kulağının duyduğu değerdir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1000-5000 Hz frekanstaki sesleri ölçer.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Gürültünün işitmeye olan etkisi ölçülür.</a:t>
            </a:r>
            <a:endParaRPr lang="tr-TR" sz="2000" b="1" i="1" dirty="0" smtClean="0">
              <a:solidFill>
                <a:srgbClr val="0066CC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skalası;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telefon şirketleri 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skala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skalası;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seslerin ölçmesinde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skala </a:t>
            </a: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ineer skala;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analizinde kullanılan skala</a:t>
            </a: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kış Çizelgesi: Belge 1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2180692" y="5435538"/>
            <a:ext cx="2776854" cy="975618"/>
            <a:chOff x="4522409" y="5415230"/>
            <a:chExt cx="2776854" cy="975618"/>
          </a:xfrm>
        </p:grpSpPr>
        <p:sp>
          <p:nvSpPr>
            <p:cNvPr id="2" name="Dikdörtgen 1"/>
            <p:cNvSpPr/>
            <p:nvPr/>
          </p:nvSpPr>
          <p:spPr>
            <a:xfrm>
              <a:off x="4522409" y="5415230"/>
              <a:ext cx="1840910" cy="9756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tr-TR" sz="4000" b="1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      </a:t>
              </a:r>
              <a:r>
                <a:rPr lang="tr-TR" sz="4400" b="1" dirty="0" smtClean="0">
                  <a:solidFill>
                    <a:schemeClr val="tx1"/>
                  </a:solidFill>
                  <a:latin typeface="Cambria" panose="02040503050406030204" pitchFamily="18" charset="0"/>
                </a:rPr>
                <a:t>dB</a:t>
              </a:r>
              <a:endParaRPr lang="tr-TR" sz="4400" b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6161691" y="5480217"/>
              <a:ext cx="1137572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tr-TR" sz="4400" b="1" dirty="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(A)</a:t>
              </a:r>
              <a:endParaRPr lang="tr-TR" sz="4400" b="1" dirty="0">
                <a:solidFill>
                  <a:srgbClr val="C00000"/>
                </a:solidFill>
                <a:latin typeface="Cambria" panose="02040503050406030204" pitchFamily="18" charset="0"/>
              </a:endParaRPr>
            </a:p>
          </p:txBody>
        </p:sp>
      </p:grpSp>
      <p:cxnSp>
        <p:nvCxnSpPr>
          <p:cNvPr id="22" name="Dirsek Bağlayıcısı 21"/>
          <p:cNvCxnSpPr/>
          <p:nvPr/>
        </p:nvCxnSpPr>
        <p:spPr>
          <a:xfrm rot="16200000" flipH="1">
            <a:off x="1841119" y="3757248"/>
            <a:ext cx="3240000" cy="1692000"/>
          </a:xfrm>
          <a:prstGeom prst="bentConnector3">
            <a:avLst>
              <a:gd name="adj1" fmla="val 112291"/>
            </a:avLst>
          </a:prstGeom>
          <a:ln w="31750">
            <a:solidFill>
              <a:schemeClr val="bg2">
                <a:lumMod val="75000"/>
              </a:schemeClr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3629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9998352"/>
              </p:ext>
            </p:extLst>
          </p:nvPr>
        </p:nvGraphicFramePr>
        <p:xfrm>
          <a:off x="59374" y="882476"/>
          <a:ext cx="5004996" cy="4909440"/>
        </p:xfrm>
        <a:graphic>
          <a:graphicData uri="http://schemas.openxmlformats.org/drawingml/2006/table">
            <a:tbl>
              <a:tblPr firstRow="1" bandRow="1"/>
              <a:tblGrid>
                <a:gridCol w="1550318"/>
                <a:gridCol w="1727339"/>
                <a:gridCol w="1727339"/>
              </a:tblGrid>
              <a:tr h="33856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AYNI ORTAMDA - EŞİT  - İKİ KAYNAK – BİRLİKTE ÇALIŞMA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233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BİRİNCİ SES KAYNAĞI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İKİNCİ SES KAYNAĞI (dB</a:t>
                      </a:r>
                      <a:r>
                        <a:rPr lang="tr-TR" sz="1800" b="1" i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TOPLAM SES DÜZEYİ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6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4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4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7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8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13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23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50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50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53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70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70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73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80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80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83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93</a:t>
                      </a:r>
                      <a:endParaRPr lang="tr-TR" sz="2000" b="1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103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259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110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110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itchFamily="34" charset="0"/>
                        </a:rPr>
                        <a:t>113</a:t>
                      </a:r>
                      <a:endParaRPr lang="tr-TR" sz="2000" b="0" i="0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kış Çizelgesi: Belge 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6331" y="5823801"/>
            <a:ext cx="8943138" cy="58477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latin typeface="Calibri" panose="020F0502020204030204" pitchFamily="34" charset="0"/>
              </a:rPr>
              <a:t>Her biri ayrı ayrı 90 dB gürültüye neden olan iki makine aynı çalışma ortamında birlikte çalıştırıldıklarında kaç dB gürültüye neden olurlar?</a:t>
            </a:r>
          </a:p>
        </p:txBody>
      </p:sp>
      <p:sp>
        <p:nvSpPr>
          <p:cNvPr id="11" name="Yuvarlatılmış Dikdörtgen 10"/>
          <p:cNvSpPr/>
          <p:nvPr/>
        </p:nvSpPr>
        <p:spPr>
          <a:xfrm rot="16200000">
            <a:off x="2402302" y="2522158"/>
            <a:ext cx="300037" cy="498893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gray">
          <a:xfrm>
            <a:off x="5128677" y="878611"/>
            <a:ext cx="394538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AYNI ORTAMDA EŞİT KAYNAKLAR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5128677" y="1238974"/>
            <a:ext cx="3945383" cy="4513262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 Ses kaynağı = X dB ise</a:t>
            </a: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Ses kaynağı = X dB + 3 dB</a:t>
            </a: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 = X dB +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 = X dB +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9 dB</a:t>
            </a: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16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 = X dB +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12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32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 = X dB +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……………….gürültü oluşturur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düzeyi 2 katına çıktığında toplam artış 3 desibel olmaktadır.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6714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993688"/>
              </p:ext>
            </p:extLst>
          </p:nvPr>
        </p:nvGraphicFramePr>
        <p:xfrm>
          <a:off x="23749" y="995065"/>
          <a:ext cx="9057160" cy="4140720"/>
        </p:xfrm>
        <a:graphic>
          <a:graphicData uri="http://schemas.openxmlformats.org/drawingml/2006/table">
            <a:tbl>
              <a:tblPr firstRow="1" bandRow="1"/>
              <a:tblGrid>
                <a:gridCol w="1816942"/>
                <a:gridCol w="2413406"/>
                <a:gridCol w="2413406"/>
                <a:gridCol w="2413406"/>
              </a:tblGrid>
              <a:tr h="33690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AYNI</a:t>
                      </a:r>
                      <a:r>
                        <a:rPr lang="tr-TR" sz="2000" b="1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ORTAMDAKİ </a:t>
                      </a: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FARKLI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111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1. Ses Kaynağı</a:t>
                      </a:r>
                      <a:endParaRPr kumimoji="0" lang="de-DE" sz="18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2. Ses Kaynağı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İki Kaynak Farkı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Eklenecek dB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98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2.6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102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106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1.4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120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114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127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7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0.9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138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140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0.4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285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160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140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0.04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9566" y="5178727"/>
            <a:ext cx="9086334" cy="400110"/>
          </a:xfrm>
          <a:prstGeom prst="rect">
            <a:avLst/>
          </a:prstGeom>
          <a:solidFill>
            <a:schemeClr val="bg2"/>
          </a:solidFill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000" b="1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dirty="0" smtClean="0">
                <a:solidFill>
                  <a:schemeClr val="bg1"/>
                </a:solidFill>
              </a:rPr>
              <a:t>(Yüksek </a:t>
            </a:r>
            <a:r>
              <a:rPr lang="tr-TR" dirty="0">
                <a:solidFill>
                  <a:schemeClr val="bg1"/>
                </a:solidFill>
              </a:rPr>
              <a:t>Ses Kaynağı – Düşük Ses </a:t>
            </a:r>
            <a:r>
              <a:rPr lang="tr-TR" dirty="0" smtClean="0">
                <a:solidFill>
                  <a:schemeClr val="bg1"/>
                </a:solidFill>
              </a:rPr>
              <a:t>Kaynağı) / (Farka </a:t>
            </a:r>
            <a:r>
              <a:rPr lang="tr-TR" dirty="0">
                <a:solidFill>
                  <a:schemeClr val="bg1"/>
                </a:solidFill>
              </a:rPr>
              <a:t>Karşılık Gelen + Yüksek </a:t>
            </a:r>
            <a:r>
              <a:rPr lang="tr-TR" dirty="0" smtClean="0">
                <a:solidFill>
                  <a:schemeClr val="bg1"/>
                </a:solidFill>
              </a:rPr>
              <a:t>Ses)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kış Çizelgesi: Belge 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4925" y="5667196"/>
            <a:ext cx="9050975" cy="58477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latin typeface="Calibri" panose="020F0502020204030204" pitchFamily="34" charset="0"/>
              </a:rPr>
              <a:t> Motor A ve Motor B ayrı ayrı çalıştıklarında sırasıyla 74 ve 70 dB ses basınç seviyesi oluşturmaktadır. Motorların yan yana birlikte çalışmaları durumunda oluşacak olan ses basınç seviyesi kaç dB olacaktır?</a:t>
            </a:r>
          </a:p>
        </p:txBody>
      </p:sp>
      <p:sp>
        <p:nvSpPr>
          <p:cNvPr id="2" name="Dikdörtgen 1"/>
          <p:cNvSpPr/>
          <p:nvPr/>
        </p:nvSpPr>
        <p:spPr>
          <a:xfrm>
            <a:off x="956648" y="6292334"/>
            <a:ext cx="982622" cy="40011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>
                <a:latin typeface="Calibri" panose="020F0502020204030204" pitchFamily="34" charset="0"/>
              </a:rPr>
              <a:t>75,4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851997" y="6292334"/>
            <a:ext cx="5858857" cy="40011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latin typeface="Calibri" panose="020F0502020204030204" pitchFamily="34" charset="0"/>
              </a:rPr>
              <a:t>&lt;3 dB Kuralı / &gt;74 Doğru Şık &lt;77 Arasında Olmalı</a:t>
            </a:r>
            <a:endParaRPr lang="tr-TR" sz="2000" i="1" dirty="0">
              <a:latin typeface="Calibri" panose="020F0502020204030204" pitchFamily="34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 rot="16200000">
            <a:off x="7088278" y="2396531"/>
            <a:ext cx="2024818" cy="69326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varlatılmış Dikdörtgen 12"/>
          <p:cNvSpPr/>
          <p:nvPr/>
        </p:nvSpPr>
        <p:spPr>
          <a:xfrm rot="16200000">
            <a:off x="6627260" y="3235199"/>
            <a:ext cx="389013" cy="349804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>
              <a:latin typeface="Century" pitchFamily="18" charset="0"/>
              <a:ea typeface="Times New Roman"/>
              <a:cs typeface="Calibri" pitchFamily="34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1843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</a:t>
            </a:r>
            <a:r>
              <a:rPr lang="en-GB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kış Çizelgesi: Belge 21"/>
          <p:cNvSpPr/>
          <p:nvPr/>
        </p:nvSpPr>
        <p:spPr>
          <a:xfrm rot="16200000">
            <a:off x="-134468" y="6388064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30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3217476" y="83249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356691" y="799944"/>
            <a:ext cx="2884963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5411889" y="83239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8454" y="79984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3217476" y="127064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Oktav Bantları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Dikdörtgen 35"/>
          <p:cNvSpPr/>
          <p:nvPr/>
        </p:nvSpPr>
        <p:spPr>
          <a:xfrm>
            <a:off x="356691" y="1238094"/>
            <a:ext cx="2884963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5411889" y="127054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m/sn²</a:t>
            </a:r>
          </a:p>
        </p:txBody>
      </p:sp>
      <p:sp>
        <p:nvSpPr>
          <p:cNvPr id="38" name="Dikdörtgen 37"/>
          <p:cNvSpPr/>
          <p:nvPr/>
        </p:nvSpPr>
        <p:spPr>
          <a:xfrm>
            <a:off x="18454" y="123799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Dikdörtgen 43"/>
          <p:cNvSpPr/>
          <p:nvPr/>
        </p:nvSpPr>
        <p:spPr>
          <a:xfrm>
            <a:off x="3217476" y="170879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Lüksmetre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Dikdörtgen 44"/>
          <p:cNvSpPr/>
          <p:nvPr/>
        </p:nvSpPr>
        <p:spPr>
          <a:xfrm>
            <a:off x="356691" y="1676244"/>
            <a:ext cx="2884963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5411889" y="170869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Lüx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18454" y="167614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Dikdörtgen 49"/>
          <p:cNvSpPr/>
          <p:nvPr/>
        </p:nvSpPr>
        <p:spPr>
          <a:xfrm>
            <a:off x="356691" y="2114394"/>
            <a:ext cx="2880000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Konfor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18454" y="211429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" name="Dikdörtgen 71"/>
          <p:cNvSpPr/>
          <p:nvPr/>
        </p:nvSpPr>
        <p:spPr>
          <a:xfrm>
            <a:off x="899617" y="2543019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Sıcaklığı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4" name="Dikdörtgen 73"/>
          <p:cNvSpPr/>
          <p:nvPr/>
        </p:nvSpPr>
        <p:spPr>
          <a:xfrm>
            <a:off x="403205" y="2542923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6" name="Dikdörtgen 75"/>
          <p:cNvSpPr/>
          <p:nvPr/>
        </p:nvSpPr>
        <p:spPr>
          <a:xfrm>
            <a:off x="899617" y="2971644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Havanın Nemi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8" name="Dikdörtgen 77"/>
          <p:cNvSpPr/>
          <p:nvPr/>
        </p:nvSpPr>
        <p:spPr>
          <a:xfrm>
            <a:off x="403205" y="2971548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Dikdörtgen 79"/>
          <p:cNvSpPr/>
          <p:nvPr/>
        </p:nvSpPr>
        <p:spPr>
          <a:xfrm>
            <a:off x="899617" y="3400269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Havanın Akımı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Dikdörtgen 81"/>
          <p:cNvSpPr/>
          <p:nvPr/>
        </p:nvSpPr>
        <p:spPr>
          <a:xfrm>
            <a:off x="403205" y="3400173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Dikdörtgen 83"/>
          <p:cNvSpPr/>
          <p:nvPr/>
        </p:nvSpPr>
        <p:spPr>
          <a:xfrm>
            <a:off x="899617" y="3828894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Radyasyon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Dikdörtgen 85"/>
          <p:cNvSpPr/>
          <p:nvPr/>
        </p:nvSpPr>
        <p:spPr>
          <a:xfrm>
            <a:off x="403205" y="3828798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8" name="Dikdörtgen 87"/>
          <p:cNvSpPr/>
          <p:nvPr/>
        </p:nvSpPr>
        <p:spPr>
          <a:xfrm>
            <a:off x="356691" y="4267044"/>
            <a:ext cx="2880000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0" name="Dikdörtgen 89"/>
          <p:cNvSpPr/>
          <p:nvPr/>
        </p:nvSpPr>
        <p:spPr>
          <a:xfrm>
            <a:off x="18454" y="426694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3" name="Dikdörtgen 92"/>
          <p:cNvSpPr/>
          <p:nvPr/>
        </p:nvSpPr>
        <p:spPr>
          <a:xfrm>
            <a:off x="899617" y="4695669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Basınç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5" name="Dikdörtgen 94"/>
          <p:cNvSpPr/>
          <p:nvPr/>
        </p:nvSpPr>
        <p:spPr>
          <a:xfrm>
            <a:off x="403205" y="4695573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7" name="Dikdörtgen 96"/>
          <p:cNvSpPr/>
          <p:nvPr/>
        </p:nvSpPr>
        <p:spPr>
          <a:xfrm>
            <a:off x="899617" y="5124294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Basınç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9" name="Dikdörtgen 98"/>
          <p:cNvSpPr/>
          <p:nvPr/>
        </p:nvSpPr>
        <p:spPr>
          <a:xfrm>
            <a:off x="403205" y="5124198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1" name="Dikdörtgen 100"/>
          <p:cNvSpPr/>
          <p:nvPr/>
        </p:nvSpPr>
        <p:spPr>
          <a:xfrm>
            <a:off x="356692" y="5562444"/>
            <a:ext cx="2880000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- Işıma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3" name="Dikdörtgen 102"/>
          <p:cNvSpPr/>
          <p:nvPr/>
        </p:nvSpPr>
        <p:spPr>
          <a:xfrm>
            <a:off x="18454" y="5562348"/>
            <a:ext cx="364957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5" name="Dikdörtgen 104"/>
          <p:cNvSpPr/>
          <p:nvPr/>
        </p:nvSpPr>
        <p:spPr>
          <a:xfrm>
            <a:off x="899617" y="5991069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İyonize Işınlar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7" name="Dikdörtgen 106"/>
          <p:cNvSpPr/>
          <p:nvPr/>
        </p:nvSpPr>
        <p:spPr>
          <a:xfrm>
            <a:off x="403205" y="5990973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9" name="Dikdörtgen 108"/>
          <p:cNvSpPr/>
          <p:nvPr/>
        </p:nvSpPr>
        <p:spPr>
          <a:xfrm>
            <a:off x="899617" y="6419694"/>
            <a:ext cx="2342038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-iyonize Işınlar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1" name="Dikdörtgen 110"/>
          <p:cNvSpPr/>
          <p:nvPr/>
        </p:nvSpPr>
        <p:spPr>
          <a:xfrm>
            <a:off x="403205" y="6419598"/>
            <a:ext cx="523131" cy="40011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2" name="Dikdörtgen 111"/>
          <p:cNvSpPr/>
          <p:nvPr/>
        </p:nvSpPr>
        <p:spPr>
          <a:xfrm>
            <a:off x="3217476" y="2575567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Kuru/Cıvalı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3" name="Dikdörtgen 112"/>
          <p:cNvSpPr/>
          <p:nvPr/>
        </p:nvSpPr>
        <p:spPr>
          <a:xfrm>
            <a:off x="5411889" y="2575471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Santigrat-C/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Fahrenheit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-F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4" name="Dikdörtgen 113"/>
          <p:cNvSpPr/>
          <p:nvPr/>
        </p:nvSpPr>
        <p:spPr>
          <a:xfrm>
            <a:off x="3217476" y="300419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Higrometre/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Psikrometre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5" name="Dikdörtgen 114"/>
          <p:cNvSpPr/>
          <p:nvPr/>
        </p:nvSpPr>
        <p:spPr>
          <a:xfrm>
            <a:off x="5411889" y="300409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 (Havadaki Nemin)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6" name="Dikdörtgen 115"/>
          <p:cNvSpPr/>
          <p:nvPr/>
        </p:nvSpPr>
        <p:spPr>
          <a:xfrm>
            <a:off x="3217476" y="3432817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Anemometre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7" name="Dikdörtgen 116"/>
          <p:cNvSpPr/>
          <p:nvPr/>
        </p:nvSpPr>
        <p:spPr>
          <a:xfrm>
            <a:off x="5411889" y="3432721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m/sn²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8" name="Dikdörtgen 117"/>
          <p:cNvSpPr/>
          <p:nvPr/>
        </p:nvSpPr>
        <p:spPr>
          <a:xfrm>
            <a:off x="3217476" y="386144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Glob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-Termometre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" name="Dikdörtgen 118"/>
          <p:cNvSpPr/>
          <p:nvPr/>
        </p:nvSpPr>
        <p:spPr>
          <a:xfrm>
            <a:off x="5411889" y="386134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Santigrat-C</a:t>
            </a:r>
          </a:p>
        </p:txBody>
      </p:sp>
      <p:sp>
        <p:nvSpPr>
          <p:cNvPr id="122" name="Dikdörtgen 121"/>
          <p:cNvSpPr/>
          <p:nvPr/>
        </p:nvSpPr>
        <p:spPr>
          <a:xfrm>
            <a:off x="3217476" y="4728217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3" name="Dikdörtgen 122"/>
          <p:cNvSpPr/>
          <p:nvPr/>
        </p:nvSpPr>
        <p:spPr>
          <a:xfrm>
            <a:off x="5411889" y="4728121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Paskal/Bar/Newton/cm²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" name="Dikdörtgen 123"/>
          <p:cNvSpPr/>
          <p:nvPr/>
        </p:nvSpPr>
        <p:spPr>
          <a:xfrm>
            <a:off x="3217476" y="515684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5" name="Dikdörtgen 124"/>
          <p:cNvSpPr/>
          <p:nvPr/>
        </p:nvSpPr>
        <p:spPr>
          <a:xfrm>
            <a:off x="5411889" y="515674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Paskal/Bar/Newton/cm²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8" name="Dikdörtgen 127"/>
          <p:cNvSpPr/>
          <p:nvPr/>
        </p:nvSpPr>
        <p:spPr>
          <a:xfrm>
            <a:off x="3217476" y="6023617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Dozimetre/Spektrometre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9" name="Dikdörtgen 128"/>
          <p:cNvSpPr/>
          <p:nvPr/>
        </p:nvSpPr>
        <p:spPr>
          <a:xfrm>
            <a:off x="5411889" y="6023521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Rem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Sievert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Sv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0" name="Dikdörtgen 129"/>
          <p:cNvSpPr/>
          <p:nvPr/>
        </p:nvSpPr>
        <p:spPr>
          <a:xfrm>
            <a:off x="3217476" y="6452242"/>
            <a:ext cx="2232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Dozimetre/Spektrometre</a:t>
            </a:r>
          </a:p>
        </p:txBody>
      </p:sp>
      <p:sp>
        <p:nvSpPr>
          <p:cNvPr id="131" name="Dikdörtgen 130"/>
          <p:cNvSpPr/>
          <p:nvPr/>
        </p:nvSpPr>
        <p:spPr>
          <a:xfrm>
            <a:off x="5411889" y="6452146"/>
            <a:ext cx="2268000" cy="338554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Rem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/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Sievert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Sv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55" name="Dikdörtgen 54"/>
          <p:cNvSpPr/>
          <p:nvPr/>
        </p:nvSpPr>
        <p:spPr>
          <a:xfrm>
            <a:off x="7624673" y="844917"/>
            <a:ext cx="1476000" cy="30777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YS : 6 Ay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6" name="Dikdörtgen 55"/>
          <p:cNvSpPr/>
          <p:nvPr/>
        </p:nvSpPr>
        <p:spPr>
          <a:xfrm>
            <a:off x="7624673" y="1283067"/>
            <a:ext cx="1476000" cy="30777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YS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Yıl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Dikdörtgen 61"/>
          <p:cNvSpPr/>
          <p:nvPr/>
        </p:nvSpPr>
        <p:spPr>
          <a:xfrm>
            <a:off x="7624673" y="4740642"/>
            <a:ext cx="1476000" cy="30777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YS :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Gün / 10 Yıl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Dikdörtgen 62"/>
          <p:cNvSpPr/>
          <p:nvPr/>
        </p:nvSpPr>
        <p:spPr>
          <a:xfrm>
            <a:off x="7624673" y="5169267"/>
            <a:ext cx="1476000" cy="30777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YS : 3 Gün / 10 Yıl</a:t>
            </a:r>
          </a:p>
        </p:txBody>
      </p:sp>
    </p:spTree>
    <p:extLst>
      <p:ext uri="{BB962C8B-B14F-4D97-AF65-F5344CB8AC3E}">
        <p14:creationId xmlns:p14="http://schemas.microsoft.com/office/powerpoint/2010/main" val="39051575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33375" y="1038225"/>
            <a:ext cx="2711450" cy="70643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FİZYOLOJİK  </a:t>
            </a:r>
          </a:p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libri" panose="020F0502020204030204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25800" y="1038225"/>
            <a:ext cx="2711450" cy="706438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PSİKOLOJİK  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libri" panose="020F0502020204030204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18225" y="1038225"/>
            <a:ext cx="2711450" cy="706438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PERFORMANS 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libri" panose="020F0502020204030204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33375" y="1744663"/>
            <a:ext cx="2711450" cy="33131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basıncının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artması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Kalp atışlarında değişim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Dolaşım bozuklukları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Solunumda hızlanma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Terlemede artış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Mide bulantısı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Göz bebeklerinde büyüme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err="1">
                <a:latin typeface="Calibri" pitchFamily="34" charset="0"/>
                <a:cs typeface="Calibri" pitchFamily="34" charset="0"/>
              </a:rPr>
              <a:t>Hormonal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bozulma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Acı hissinde artış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ağrısı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İktidarsızlık</a:t>
            </a:r>
          </a:p>
          <a:p>
            <a:pPr algn="ctr"/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25800" y="1744663"/>
            <a:ext cx="2711450" cy="33131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Davranış bozuklukları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Uyku bozuklukları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Aşırı sinirlilik ve tepkiler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Konuşurken bağırmalar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Hoşnutsuzluk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Tedirginlik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Stres</a:t>
            </a:r>
            <a:endParaRPr lang="tr-TR" sz="16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18225" y="1744663"/>
            <a:ext cx="2711450" cy="33131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veriminin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kalitesinin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Konsantrasyon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bozukluğu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Hareketlerin yavaşlaması,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Dinlenmenin bozulması,</a:t>
            </a: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 «Bir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araştırmaya göre; bir mekanik konstrüksiyon atölyesinde gürültünün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25dB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düşürülmesi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sonucu hatalı parça sayısı oranında </a:t>
            </a:r>
            <a:r>
              <a:rPr lang="tr-TR" sz="1600" b="1" i="1" dirty="0">
                <a:latin typeface="Calibri" pitchFamily="34" charset="0"/>
                <a:cs typeface="Calibri" pitchFamily="34" charset="0"/>
              </a:rPr>
              <a:t>%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52’lik azalma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saptanmıştır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.»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Akış Çizelgesi: Belge 2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4608378" y="5268915"/>
            <a:ext cx="2664000" cy="65563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72000" algn="ctr" eaLnBrk="1" hangingPunct="1"/>
            <a:r>
              <a:rPr lang="tr-TR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İŞİTME KAYBI</a:t>
            </a:r>
            <a:endParaRPr lang="tr-TR" sz="2800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gray">
          <a:xfrm>
            <a:off x="1943100" y="5268915"/>
            <a:ext cx="2665280" cy="65563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342900" indent="-342900" algn="ctr" defTabSz="801688" eaLnBrk="0" hangingPunct="0">
              <a:defRPr/>
            </a:pPr>
            <a:r>
              <a:rPr lang="tr-TR" sz="2800" b="1" dirty="0"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FİZİKSEL </a:t>
            </a:r>
            <a:r>
              <a:rPr lang="tr-TR" sz="2800" b="1" dirty="0" smtClean="0">
                <a:latin typeface="Calibri" panose="020F0502020204030204" pitchFamily="34" charset="0"/>
                <a:ea typeface="Cambria Math" pitchFamily="18" charset="0"/>
                <a:cs typeface="Arial" pitchFamily="34" charset="0"/>
              </a:rPr>
              <a:t>ETKİSİ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86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8575" y="962485"/>
            <a:ext cx="9049750" cy="57104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9" y="1638548"/>
            <a:ext cx="4615200" cy="4400302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4702359" y="1600200"/>
            <a:ext cx="4375966" cy="2192034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marL="90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</a:p>
          <a:p>
            <a:pPr marL="90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Dış-Orta-İç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 Yolu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-Beyin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4702359" y="3829161"/>
            <a:ext cx="4375966" cy="2192034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Kafa Tası Kemikleri-İç Kulak Yolu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629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D:\DOKTOR\1-ISTANBULUZMAN\1-EĞİTİM KURUMU\1. İstanbuluzman\Fiziksel Risk Etmenleri\Yardımcı\Resimler\KKB-Resim\Cochlea (2)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Users\Ahmet Yiğitap\Desktop\2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6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t Yiğitap\Desktop\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C:\Users\Ahmet Yiğitap\Desktop\Resim1.jpg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3" y="3530525"/>
            <a:ext cx="4502037" cy="319722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>
            <a:spLocks noChangeAspect="1"/>
          </p:cNvSpPr>
          <p:nvPr/>
        </p:nvSpPr>
        <p:spPr>
          <a:xfrm>
            <a:off x="570501" y="5867400"/>
            <a:ext cx="576000" cy="591827"/>
          </a:xfrm>
          <a:prstGeom prst="ellipse">
            <a:avLst/>
          </a:prstGeom>
          <a:solidFill>
            <a:schemeClr val="bg2">
              <a:lumMod val="60000"/>
              <a:lumOff val="40000"/>
              <a:alpha val="43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054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6791325" y="1533323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Artıkça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Zararda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19050" y="1533323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Meydana Getiren Sesin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Etkilenme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Maruziyet)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6791325" y="1172962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gray">
          <a:xfrm>
            <a:off x="19051" y="1172962"/>
            <a:ext cx="6696074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gray">
          <a:xfrm>
            <a:off x="6791325" y="1165024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19050" y="1163437"/>
            <a:ext cx="6696075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KAYBINI ETKİLEYEN FAKTÖRLER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6790878" y="3790747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&gt;40 Yaş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gray">
          <a:xfrm>
            <a:off x="19051" y="3790748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Kalan Kişinin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Kişisel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Duyarlığı*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Cinsiyeti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gray">
          <a:xfrm>
            <a:off x="6790878" y="3430386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19051" y="3430387"/>
            <a:ext cx="669607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gray">
          <a:xfrm>
            <a:off x="6790878" y="3439911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gray">
          <a:xfrm>
            <a:off x="19052" y="3420862"/>
            <a:ext cx="6696072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32056" y="5629482"/>
            <a:ext cx="9016410" cy="400110"/>
          </a:xfrm>
          <a:prstGeom prst="rect">
            <a:avLst/>
          </a:prstGeom>
          <a:ln w="0"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*Odyometrik ölçümlerde dikkate alınmazlar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!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Dikkate alınan ve alınmayan faktörler?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115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/ YASAL TEKNİK K</a:t>
            </a:r>
          </a:p>
        </p:txBody>
      </p:sp>
      <p:sp>
        <p:nvSpPr>
          <p:cNvPr id="9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kış Çizelgesi: Belge 21"/>
          <p:cNvSpPr/>
          <p:nvPr/>
        </p:nvSpPr>
        <p:spPr>
          <a:xfrm>
            <a:off x="28742" y="652486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15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69727" y="2781416"/>
            <a:ext cx="424745" cy="64187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504696" y="2781416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Yüksek Maruziyet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Sınır (Limit)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Değeri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68130" y="2120492"/>
            <a:ext cx="424744" cy="64187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503097" y="2120492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Yüksek Maruziyet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Eylem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68130" y="1472676"/>
            <a:ext cx="424744" cy="64187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503097" y="1472676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Düşük Maruziyet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Eylem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58605" y="3453760"/>
            <a:ext cx="424744" cy="7943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493571" y="3453760"/>
            <a:ext cx="8554895" cy="79439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değerleri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uygulanırken, çalışanların maruziyetinin tespitinde, çalışanın kullandığı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kulak koruyucu donanımların koruyucu etkisi de dikkate alınır.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eylem değerlerinde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koruyucularının etkisi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dikkate alınmaz. </a:t>
            </a:r>
          </a:p>
        </p:txBody>
      </p:sp>
      <p:sp>
        <p:nvSpPr>
          <p:cNvPr id="49" name="Rectangle 55"/>
          <p:cNvSpPr>
            <a:spLocks noChangeArrowheads="1"/>
          </p:cNvSpPr>
          <p:nvPr/>
        </p:nvSpPr>
        <p:spPr bwMode="gray">
          <a:xfrm>
            <a:off x="3617772" y="877495"/>
            <a:ext cx="3097354" cy="576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Süreleri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Rectangle 5"/>
          <p:cNvSpPr>
            <a:spLocks noChangeArrowheads="1"/>
          </p:cNvSpPr>
          <p:nvPr/>
        </p:nvSpPr>
        <p:spPr bwMode="gray">
          <a:xfrm>
            <a:off x="3619371" y="2781416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8h=87dB(A)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=200Pa</a:t>
            </a:r>
          </a:p>
        </p:txBody>
      </p:sp>
      <p:sp>
        <p:nvSpPr>
          <p:cNvPr id="54" name="Rectangle 5"/>
          <p:cNvSpPr>
            <a:spLocks noChangeArrowheads="1"/>
          </p:cNvSpPr>
          <p:nvPr/>
        </p:nvSpPr>
        <p:spPr bwMode="gray">
          <a:xfrm>
            <a:off x="3617772" y="2120492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8h=85dB(A)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=140Pa</a:t>
            </a: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 bwMode="gray">
          <a:xfrm>
            <a:off x="3617772" y="1472676"/>
            <a:ext cx="3097354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8h=80dB(A)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=112Pa</a:t>
            </a: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gray">
          <a:xfrm>
            <a:off x="6734045" y="2781416"/>
            <a:ext cx="2340000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Gürültüsünü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Düşürme</a:t>
            </a:r>
          </a:p>
        </p:txBody>
      </p:sp>
      <p:sp>
        <p:nvSpPr>
          <p:cNvPr id="57" name="Rectangle 5"/>
          <p:cNvSpPr>
            <a:spLocks noChangeArrowheads="1"/>
          </p:cNvSpPr>
          <p:nvPr/>
        </p:nvSpPr>
        <p:spPr bwMode="gray">
          <a:xfrm>
            <a:off x="6732446" y="2120492"/>
            <a:ext cx="2340000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(Kulak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Koruyucu)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Kullandırma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-Denetleme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Rectangle 5"/>
          <p:cNvSpPr>
            <a:spLocks noChangeArrowheads="1"/>
          </p:cNvSpPr>
          <p:nvPr/>
        </p:nvSpPr>
        <p:spPr bwMode="gray">
          <a:xfrm>
            <a:off x="6732446" y="1472676"/>
            <a:ext cx="2340000" cy="64187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(Kulak Koruyucu)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Bulundurma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68130" y="877494"/>
            <a:ext cx="3531623" cy="576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Maruziyet Değerleri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0" name="Rectangle 55"/>
          <p:cNvSpPr>
            <a:spLocks noChangeArrowheads="1"/>
          </p:cNvSpPr>
          <p:nvPr/>
        </p:nvSpPr>
        <p:spPr bwMode="gray">
          <a:xfrm>
            <a:off x="58605" y="4282435"/>
            <a:ext cx="424744" cy="7943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5"/>
          <p:cNvSpPr>
            <a:spLocks noChangeArrowheads="1"/>
          </p:cNvSpPr>
          <p:nvPr/>
        </p:nvSpPr>
        <p:spPr bwMode="gray">
          <a:xfrm>
            <a:off x="493571" y="4282435"/>
            <a:ext cx="8554895" cy="79439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Günlük gürültü maruziyetinin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günden güne belirgin şekilde farklılık gösterdiğinin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kesin olarak tespit edilmesi durumunda, maruziyet sınır ve etkin değerlerinde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günlük maruziyet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değerleri yerine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haftalık maruziyet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değerleri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kullanılabilir.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2" name="Rectangle 55"/>
          <p:cNvSpPr>
            <a:spLocks noChangeArrowheads="1"/>
          </p:cNvSpPr>
          <p:nvPr/>
        </p:nvSpPr>
        <p:spPr bwMode="gray">
          <a:xfrm>
            <a:off x="58605" y="5117949"/>
            <a:ext cx="424744" cy="87797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493571" y="5117949"/>
            <a:ext cx="8554895" cy="8779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Gebe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çalıştığı yerdeki gürültü seviyesinin, en düşük maruziyet etkin değeri olan 80 dB(A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)’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geçmemesi sağlanır. Eğer gürültü seviyesi düşürülemiyorsa çalışanın yeri değiştirilir. Limitleri aşan gürültülü ortamda gebe çalışanların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kullanarak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dahi çalıştırılmaları yasaktır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800" dirty="0" smtClean="0"/>
              <a:t>(Gebe </a:t>
            </a:r>
            <a:r>
              <a:rPr lang="tr-TR" sz="800" dirty="0"/>
              <a:t>Veya Emziren Kadınların Çalıştırılma Şartlarıyla Emzirme Odaları Ve Çocuk Bakım Yurtlarına Dair Yönetmelik (Resmi Gazete Tarihi: 16.08.2013 Resmi Gazete Sayısı: 28737)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4" name="Grup 63"/>
          <p:cNvGrpSpPr/>
          <p:nvPr/>
        </p:nvGrpSpPr>
        <p:grpSpPr>
          <a:xfrm>
            <a:off x="837178" y="6112557"/>
            <a:ext cx="7299151" cy="310397"/>
            <a:chOff x="142203" y="4840426"/>
            <a:chExt cx="7452516" cy="310397"/>
          </a:xfrm>
        </p:grpSpPr>
        <p:sp>
          <p:nvSpPr>
            <p:cNvPr id="65" name="Dikdörtgen 64"/>
            <p:cNvSpPr/>
            <p:nvPr/>
          </p:nvSpPr>
          <p:spPr>
            <a:xfrm>
              <a:off x="1531720" y="4840426"/>
              <a:ext cx="6062999" cy="307777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Çalışanların kesinlikle </a:t>
              </a: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maruz </a:t>
              </a:r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kalmaması </a:t>
              </a: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gereken </a:t>
              </a:r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değeri</a:t>
              </a:r>
            </a:p>
          </p:txBody>
        </p:sp>
        <p:sp>
          <p:nvSpPr>
            <p:cNvPr id="66" name="Dikdörtgen 65"/>
            <p:cNvSpPr/>
            <p:nvPr/>
          </p:nvSpPr>
          <p:spPr>
            <a:xfrm>
              <a:off x="142203" y="4843046"/>
              <a:ext cx="1390597" cy="307777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Sınır Değeri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7" name="Grup 66"/>
          <p:cNvGrpSpPr/>
          <p:nvPr/>
        </p:nvGrpSpPr>
        <p:grpSpPr>
          <a:xfrm>
            <a:off x="837177" y="6453586"/>
            <a:ext cx="7311027" cy="314682"/>
            <a:chOff x="142202" y="5226605"/>
            <a:chExt cx="7464641" cy="314682"/>
          </a:xfrm>
        </p:grpSpPr>
        <p:sp>
          <p:nvSpPr>
            <p:cNvPr id="68" name="Dikdörtgen 67"/>
            <p:cNvSpPr/>
            <p:nvPr/>
          </p:nvSpPr>
          <p:spPr>
            <a:xfrm>
              <a:off x="1543844" y="5233510"/>
              <a:ext cx="6062999" cy="307777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Aşıldığı durumda, </a:t>
              </a: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risklerin </a:t>
              </a:r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kontrol </a:t>
              </a: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altına </a:t>
              </a:r>
              <a:r>
                <a:rPr lang="tr-TR" sz="14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alınmasını gerektiren değer</a:t>
              </a:r>
            </a:p>
          </p:txBody>
        </p:sp>
        <p:sp>
          <p:nvSpPr>
            <p:cNvPr id="69" name="Dikdörtgen 68"/>
            <p:cNvSpPr/>
            <p:nvPr/>
          </p:nvSpPr>
          <p:spPr>
            <a:xfrm>
              <a:off x="142202" y="5226605"/>
              <a:ext cx="1390598" cy="307777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r>
                <a:rPr lang="tr-TR" sz="14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Eylem Değeri</a:t>
              </a:r>
              <a:endPara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70" name="Rectangle 55"/>
          <p:cNvSpPr>
            <a:spLocks noChangeArrowheads="1"/>
          </p:cNvSpPr>
          <p:nvPr/>
        </p:nvSpPr>
        <p:spPr bwMode="gray">
          <a:xfrm>
            <a:off x="6732446" y="881333"/>
            <a:ext cx="2340000" cy="576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İşveren-Çalışan Sorumluluğu</a:t>
            </a:r>
          </a:p>
        </p:txBody>
      </p:sp>
    </p:spTree>
    <p:extLst>
      <p:ext uri="{BB962C8B-B14F-4D97-AF65-F5344CB8AC3E}">
        <p14:creationId xmlns:p14="http://schemas.microsoft.com/office/powerpoint/2010/main" val="19442072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3444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KORUNMA***</a:t>
            </a:r>
            <a:endParaRPr lang="tr-TR" sz="3200" b="1" noProof="1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231797" y="1031540"/>
            <a:ext cx="8626453" cy="807059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KORUNMADA ÖNCELİK  SIRALAMASI (HİYERARŞİSİ)</a:t>
            </a:r>
            <a:endParaRPr lang="tr-TR" altLang="zh-CN" sz="2400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auto">
          <a:xfrm>
            <a:off x="782368" y="2356445"/>
            <a:ext cx="2570432" cy="93407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Kaynakta Koruma</a:t>
            </a:r>
            <a:endParaRPr lang="tr-TR" altLang="zh-CN" sz="20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40" name="AutoShape 5"/>
          <p:cNvSpPr>
            <a:spLocks noChangeArrowheads="1"/>
          </p:cNvSpPr>
          <p:nvPr/>
        </p:nvSpPr>
        <p:spPr bwMode="auto">
          <a:xfrm>
            <a:off x="295275" y="2349827"/>
            <a:ext cx="533261" cy="93407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zh-CN" altLang="zh-CN" sz="24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47" name="AutoShape 5"/>
          <p:cNvSpPr>
            <a:spLocks noChangeArrowheads="1"/>
          </p:cNvSpPr>
          <p:nvPr/>
        </p:nvSpPr>
        <p:spPr bwMode="auto">
          <a:xfrm>
            <a:off x="3755743" y="2349490"/>
            <a:ext cx="5093874" cy="44573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Elimine Etme (Eliminasyon-Yok Etme-Ortadan Kaldırma, </a:t>
            </a:r>
          </a:p>
          <a:p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Bertaraf Etme)</a:t>
            </a:r>
            <a:endParaRPr lang="tr-TR" altLang="zh-CN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48" name="AutoShape 5"/>
          <p:cNvSpPr>
            <a:spLocks noChangeArrowheads="1"/>
          </p:cNvSpPr>
          <p:nvPr/>
        </p:nvSpPr>
        <p:spPr bwMode="auto">
          <a:xfrm>
            <a:off x="3401147" y="2351289"/>
            <a:ext cx="402221" cy="44573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755743" y="2844790"/>
            <a:ext cx="5093874" cy="44573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 </a:t>
            </a:r>
            <a:r>
              <a:rPr lang="tr-TR" altLang="zh-CN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İkame </a:t>
            </a:r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Etme (Yerine Koyma-Değiştirme-</a:t>
            </a:r>
            <a:r>
              <a:rPr lang="tr-TR" altLang="zh-CN" sz="1600" i="1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Substitusyon</a:t>
            </a:r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)</a:t>
            </a:r>
            <a:endParaRPr lang="tr-TR" altLang="zh-CN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3" name="AutoShape 5"/>
          <p:cNvSpPr>
            <a:spLocks noChangeArrowheads="1"/>
          </p:cNvSpPr>
          <p:nvPr/>
        </p:nvSpPr>
        <p:spPr bwMode="auto">
          <a:xfrm>
            <a:off x="3401147" y="2846589"/>
            <a:ext cx="402221" cy="44573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791893" y="3423245"/>
            <a:ext cx="2570432" cy="934077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Ortamda Koruma</a:t>
            </a:r>
            <a:endParaRPr lang="tr-TR" altLang="zh-CN" sz="20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>
            <a:off x="304800" y="3416627"/>
            <a:ext cx="533261" cy="934077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zh-CN" altLang="zh-CN" sz="24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3765268" y="3416290"/>
            <a:ext cx="5093874" cy="445732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Tecrit Etme </a:t>
            </a:r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(Yalıtım-Kontrol-İzolasyon)</a:t>
            </a:r>
            <a:endParaRPr lang="tr-TR" altLang="zh-CN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49" name="AutoShape 5"/>
          <p:cNvSpPr>
            <a:spLocks noChangeArrowheads="1"/>
          </p:cNvSpPr>
          <p:nvPr/>
        </p:nvSpPr>
        <p:spPr bwMode="auto">
          <a:xfrm>
            <a:off x="3410672" y="3418089"/>
            <a:ext cx="402221" cy="445732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3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0" name="AutoShape 5"/>
          <p:cNvSpPr>
            <a:spLocks noChangeArrowheads="1"/>
          </p:cNvSpPr>
          <p:nvPr/>
        </p:nvSpPr>
        <p:spPr bwMode="auto">
          <a:xfrm>
            <a:off x="3765268" y="3911590"/>
            <a:ext cx="5093874" cy="445732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 Yönetsel </a:t>
            </a:r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Önlemler (Mühendislik Önlemleri-Proses)</a:t>
            </a:r>
            <a:endParaRPr lang="tr-TR" altLang="zh-CN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3410672" y="3913389"/>
            <a:ext cx="402221" cy="445732"/>
          </a:xfrm>
          <a:prstGeom prst="roundRect">
            <a:avLst>
              <a:gd name="adj" fmla="val 16667"/>
            </a:avLst>
          </a:prstGeom>
          <a:solidFill>
            <a:srgbClr val="D3DFE9">
              <a:alpha val="50000"/>
            </a:srgb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auto">
          <a:xfrm>
            <a:off x="791893" y="4480520"/>
            <a:ext cx="2570432" cy="934077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Kişide Koruma</a:t>
            </a:r>
            <a:endParaRPr lang="tr-TR" altLang="zh-CN" sz="20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3" name="AutoShape 5"/>
          <p:cNvSpPr>
            <a:spLocks noChangeArrowheads="1"/>
          </p:cNvSpPr>
          <p:nvPr/>
        </p:nvSpPr>
        <p:spPr bwMode="auto">
          <a:xfrm>
            <a:off x="304800" y="4473902"/>
            <a:ext cx="533261" cy="934077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3</a:t>
            </a:r>
            <a:endParaRPr lang="zh-CN" altLang="zh-CN" sz="24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>
            <a:off x="3765268" y="4473565"/>
            <a:ext cx="5093874" cy="44573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Toplu </a:t>
            </a:r>
            <a:r>
              <a:rPr lang="tr-TR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Önlemler (Korumalar)</a:t>
            </a:r>
            <a:endParaRPr lang="tr-TR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5" name="AutoShape 5"/>
          <p:cNvSpPr>
            <a:spLocks noChangeArrowheads="1"/>
          </p:cNvSpPr>
          <p:nvPr/>
        </p:nvSpPr>
        <p:spPr bwMode="auto">
          <a:xfrm>
            <a:off x="3410672" y="4475364"/>
            <a:ext cx="402221" cy="44573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5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7" name="AutoShape 5"/>
          <p:cNvSpPr>
            <a:spLocks noChangeArrowheads="1"/>
          </p:cNvSpPr>
          <p:nvPr/>
        </p:nvSpPr>
        <p:spPr bwMode="auto">
          <a:xfrm>
            <a:off x="3765268" y="4968865"/>
            <a:ext cx="5093874" cy="44573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sz="1600" i="1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 </a:t>
            </a:r>
            <a:r>
              <a:rPr lang="tr-TR" altLang="zh-CN" sz="1600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Bireysel Önlemler (Kişisel Önlemler-Korumalar)</a:t>
            </a:r>
            <a:endParaRPr lang="tr-TR" altLang="zh-CN" sz="1600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8" name="AutoShape 5"/>
          <p:cNvSpPr>
            <a:spLocks noChangeArrowheads="1"/>
          </p:cNvSpPr>
          <p:nvPr/>
        </p:nvSpPr>
        <p:spPr bwMode="auto">
          <a:xfrm>
            <a:off x="3410672" y="4970664"/>
            <a:ext cx="402221" cy="445732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6</a:t>
            </a:r>
            <a:endParaRPr lang="zh-CN" altLang="zh-CN" b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9" name="AutoShape 5"/>
          <p:cNvSpPr>
            <a:spLocks noChangeArrowheads="1"/>
          </p:cNvSpPr>
          <p:nvPr/>
        </p:nvSpPr>
        <p:spPr bwMode="auto">
          <a:xfrm>
            <a:off x="1200150" y="1887346"/>
            <a:ext cx="6457950" cy="420991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2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2400" dirty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Üretimin </a:t>
            </a:r>
            <a:r>
              <a:rPr lang="tr-TR" altLang="zh-CN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planlanmasından sonra…….</a:t>
            </a:r>
            <a:endParaRPr lang="tr-TR" altLang="zh-CN" sz="2400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60" name="Akış Çizelgesi: Belge 59"/>
          <p:cNvSpPr/>
          <p:nvPr/>
        </p:nvSpPr>
        <p:spPr>
          <a:xfrm>
            <a:off x="32056" y="652462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25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56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gray">
          <a:xfrm>
            <a:off x="394238" y="2355181"/>
            <a:ext cx="8340848" cy="2063102"/>
          </a:xfrm>
          <a:prstGeom prst="rect">
            <a:avLst/>
          </a:prstGeom>
          <a:solidFill>
            <a:srgbClr val="0070C0"/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Soruya Soru Sor </a:t>
            </a: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(3S) Kuralı</a:t>
            </a:r>
            <a:endParaRPr lang="tr-TR" sz="24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Müdahalenin </a:t>
            </a:r>
            <a:r>
              <a:rPr lang="tr-T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Amacı</a:t>
            </a:r>
            <a:r>
              <a:rPr lang="tr-TR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Nedir ve Müdahale Nereye </a:t>
            </a: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Yapıldı?</a:t>
            </a:r>
          </a:p>
        </p:txBody>
      </p:sp>
      <p:sp>
        <p:nvSpPr>
          <p:cNvPr id="2" name="Yuvarlatılmış Dikdörtgen 1"/>
          <p:cNvSpPr/>
          <p:nvPr/>
        </p:nvSpPr>
        <p:spPr>
          <a:xfrm>
            <a:off x="2750562" y="3425537"/>
            <a:ext cx="861646" cy="3557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Yuvarlatılmış Dikdörtgen 25"/>
          <p:cNvSpPr/>
          <p:nvPr/>
        </p:nvSpPr>
        <p:spPr>
          <a:xfrm>
            <a:off x="6067970" y="3425535"/>
            <a:ext cx="988979" cy="3557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300038" y="935666"/>
            <a:ext cx="8520112" cy="13816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kaynağın etrafını ses geçirmez malzemeyle kapatmak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nasıl bir korumadır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kaynağı ile çalışan arasına ses geçirmez malzeme koymak nasıl bir korumadır?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etrafını ses geçirmez malzemeyle kapatmak nasıl bir korumadır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00303" y="4460434"/>
            <a:ext cx="8340848" cy="206310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Müdahalenin Amacı;</a:t>
            </a:r>
          </a:p>
          <a:p>
            <a:pPr marL="781200" lvl="1" indent="-288000">
              <a:lnSpc>
                <a:spcPct val="90000"/>
              </a:lnSpc>
              <a:spcAft>
                <a:spcPct val="20000"/>
              </a:spcAft>
              <a:buClr>
                <a:schemeClr val="bg1"/>
              </a:buClr>
              <a:buAutoNum type="arabicPeriod"/>
            </a:pP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Kaynağın çıkardığı gürültüyü azaltmak ise </a:t>
            </a:r>
            <a:r>
              <a:rPr lang="tr-T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Kaynakta</a:t>
            </a:r>
          </a:p>
          <a:p>
            <a:pPr marL="781200" lvl="1" indent="-288000">
              <a:lnSpc>
                <a:spcPct val="90000"/>
              </a:lnSpc>
              <a:spcAft>
                <a:spcPct val="20000"/>
              </a:spcAft>
              <a:buClr>
                <a:schemeClr val="bg1"/>
              </a:buClr>
              <a:buAutoNum type="arabicPeriod"/>
            </a:pP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Ortamdaki gürültü miktarını azaltmak ise </a:t>
            </a:r>
            <a:r>
              <a:rPr lang="tr-T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Ortamda</a:t>
            </a:r>
          </a:p>
          <a:p>
            <a:pPr marL="781200" lvl="1" indent="-288000">
              <a:lnSpc>
                <a:spcPct val="90000"/>
              </a:lnSpc>
              <a:spcAft>
                <a:spcPct val="20000"/>
              </a:spcAft>
              <a:buClr>
                <a:schemeClr val="bg1"/>
              </a:buClr>
              <a:buAutoNum type="arabicPeriod"/>
            </a:pPr>
            <a:r>
              <a:rPr lang="tr-TR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Kişinin duyacağı gürültü miktarını azaltmak ise </a:t>
            </a:r>
            <a:r>
              <a:rPr lang="tr-T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Kişide</a:t>
            </a:r>
            <a:endParaRPr lang="tr-T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0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gray">
          <a:xfrm>
            <a:off x="3063874" y="944564"/>
            <a:ext cx="3070225" cy="398462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2. ORTAMDA  KORUMA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203950" y="944564"/>
            <a:ext cx="2883900" cy="398462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3. KİŞİDE KORUMA</a:t>
            </a:r>
            <a:endParaRPr lang="en-US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47625" y="1343026"/>
            <a:ext cx="2952750" cy="474344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Makineyi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«Kullanılan makinelerin,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düşük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makineler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marL="342900" indent="-342900" algn="ctr">
              <a:buFontTx/>
              <a:buAutoNum type="arabicPeriod"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İşlemi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yüksek olarak yapılan işlemin, daha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gürültü gerektiren işlemle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İşleyişi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çıkartan makinelerin işleyişini yeniden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düzenlemek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(bakım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titreşen veya vuran bölümleri yumuşak maddelerle kaplamak, süreçte bazı değişiklikler yapmak gibi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gray">
          <a:xfrm>
            <a:off x="3063874" y="1343026"/>
            <a:ext cx="3070225" cy="545782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Emici Malzeme Kullanarak</a:t>
            </a:r>
          </a:p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Yansımayı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 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«Sesin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geçebileceği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yansıyabileceği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duvar, tavan, taban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yerleri ses emici malzeme ile kaplanmak.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dalgası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engele çarptığında enerjisinin bir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kısmı yutulur buna </a:t>
            </a:r>
            <a:r>
              <a:rPr lang="tr-TR" sz="1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soğrulma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denir»</a:t>
            </a:r>
          </a:p>
          <a:p>
            <a:pPr algn="ctr"/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Araya Engel (Bariyer) Koyarak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ayılmasını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kişi arasına 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önleyici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koymak»</a:t>
            </a:r>
          </a:p>
          <a:p>
            <a:pPr algn="ctr"/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Ayrı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Bölmeye Almak</a:t>
            </a: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bir bölmeye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 Artırmak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artırmak»</a:t>
            </a:r>
          </a:p>
          <a:p>
            <a:pPr algn="ctr"/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 Yerini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konumunu değiştirmek»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6203950" y="1343026"/>
            <a:ext cx="2883900" cy="474344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Bölme İçine Almak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kişinin, sese karşı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izole edilmiş bir bölme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içine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 Azaltmak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«Gürültülü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çalışma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süresinin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kısaltılması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(Kişiye Yönelik Yönetsel Uygulama)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Programını Değiştirmek (Rotasyonla Çalıştırmak)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 Yönetsel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etkin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– TEKNİK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47625" y="944564"/>
            <a:ext cx="2952750" cy="39846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1. KAYNAKTA  KORUMA</a:t>
            </a:r>
            <a:endParaRPr lang="tr-TR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3" name="Akış Çizelgesi: Belge 1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5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0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KORUNMADA EŞDEĞER ENERJİ DÜZEYİ PRENSİBİ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Eşdeğer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enerji düzeyi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prensibine göre;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[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Şiddeti x Maruziyet Süresi = Sabit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bir sabit düzey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koşulu ile,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azaltılırsa,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kalınabilir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Tersi de doğrudur.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581643"/>
              </p:ext>
            </p:extLst>
          </p:nvPr>
        </p:nvGraphicFramePr>
        <p:xfrm>
          <a:off x="0" y="1504744"/>
          <a:ext cx="9090778" cy="4886105"/>
        </p:xfrm>
        <a:graphic>
          <a:graphicData uri="http://schemas.openxmlformats.org/drawingml/2006/table">
            <a:tbl>
              <a:tblPr firstRow="1" bandRow="1"/>
              <a:tblGrid>
                <a:gridCol w="4139604"/>
                <a:gridCol w="4951174"/>
              </a:tblGrid>
              <a:tr h="9172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GÜRÜLTÜ ŞİDDETİ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(dB)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MARUZİYET DÜZEYİ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[ILO STANDARDI / TR] / SAAT/GÜN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20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itchFamily="34" charset="0"/>
                        </a:rPr>
                        <a:t>85</a:t>
                      </a:r>
                      <a:endParaRPr lang="tr-TR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  <a:endParaRPr lang="tr-TR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90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90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4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3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95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2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1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100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1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itchFamily="34" charset="0"/>
                        </a:rPr>
                        <a:t>105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1/2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71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itchFamily="34" charset="0"/>
                        </a:rPr>
                        <a:t>110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1/4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1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ea typeface="+mn-ea"/>
                          <a:cs typeface="Calibri" pitchFamily="34" charset="0"/>
                        </a:rPr>
                        <a:t>115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effectLst/>
                          <a:latin typeface="Calibri" panose="020F0502020204030204" pitchFamily="34" charset="0"/>
                          <a:cs typeface="Calibri" pitchFamily="34" charset="0"/>
                        </a:rPr>
                        <a:t>1/8</a:t>
                      </a:r>
                      <a:endParaRPr lang="tr-TR" sz="2400" b="1" dirty="0">
                        <a:effectLst/>
                        <a:latin typeface="Calibri" panose="020F0502020204030204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7" name="Dikdörtgen 26"/>
          <p:cNvSpPr/>
          <p:nvPr/>
        </p:nvSpPr>
        <p:spPr>
          <a:xfrm>
            <a:off x="1811553" y="983937"/>
            <a:ext cx="7236913" cy="461665"/>
          </a:xfrm>
          <a:prstGeom prst="rect">
            <a:avLst/>
          </a:prstGeom>
          <a:ln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 defTabSz="801688" eaLnBrk="0" hangingPunct="0">
              <a:defRPr/>
            </a:pPr>
            <a:r>
              <a:rPr lang="tr-TR" sz="1200" b="1" i="1" noProof="1">
                <a:latin typeface="Calibri" pitchFamily="34" charset="0"/>
                <a:cs typeface="Calibri" pitchFamily="34" charset="0"/>
              </a:rPr>
              <a:t>SAĞLIK KURALLARI BAKIMINDAN GÜNDE </a:t>
            </a:r>
            <a:r>
              <a:rPr lang="tr-TR" sz="12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AZAMİ YEDİ BUÇUK </a:t>
            </a:r>
            <a:r>
              <a:rPr lang="tr-TR" sz="12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SAAT VEYA </a:t>
            </a:r>
            <a:r>
              <a:rPr lang="tr-TR" sz="12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DAHA AZ </a:t>
            </a:r>
            <a:r>
              <a:rPr lang="tr-TR" sz="1200" b="1" i="1" noProof="1">
                <a:latin typeface="Calibri" pitchFamily="34" charset="0"/>
                <a:cs typeface="Calibri" pitchFamily="34" charset="0"/>
              </a:rPr>
              <a:t>ÇALIŞILMASI GEREKEN </a:t>
            </a:r>
            <a:r>
              <a:rPr lang="tr-TR" sz="1200" b="1" i="1" noProof="1" smtClean="0">
                <a:latin typeface="Calibri" pitchFamily="34" charset="0"/>
                <a:cs typeface="Calibri" pitchFamily="34" charset="0"/>
              </a:rPr>
              <a:t>İŞLER HAKKINDA YÖNETMELİK</a:t>
            </a:r>
            <a:endParaRPr lang="tr-TR" sz="1200" b="1" i="1" noProof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 rot="19682742">
            <a:off x="2809751" y="3504518"/>
            <a:ext cx="3660759" cy="646331"/>
          </a:xfrm>
          <a:prstGeom prst="rect">
            <a:avLst/>
          </a:prstGeom>
          <a:noFill/>
          <a:effectLst>
            <a:outerShdw blurRad="12700" dist="25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3600" b="1" i="1" dirty="0" smtClean="0">
                <a:solidFill>
                  <a:srgbClr val="C00000"/>
                </a:solidFill>
                <a:latin typeface="Calibri" pitchFamily="34" charset="0"/>
              </a:rPr>
              <a:t>5 Desibel Kuralı</a:t>
            </a:r>
            <a:endParaRPr lang="tr-TR" sz="36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Akış Çizelgesi: Belge 2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  <p:graphicFrame>
        <p:nvGraphicFramePr>
          <p:cNvPr id="31" name="Tablo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42410"/>
              </p:ext>
            </p:extLst>
          </p:nvPr>
        </p:nvGraphicFramePr>
        <p:xfrm>
          <a:off x="32056" y="975470"/>
          <a:ext cx="1773873" cy="49964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98868"/>
                <a:gridCol w="675005"/>
              </a:tblGrid>
              <a:tr h="499643">
                <a:tc>
                  <a:txBody>
                    <a:bodyPr/>
                    <a:lstStyle/>
                    <a:p>
                      <a:pPr algn="ctr"/>
                      <a:r>
                        <a:rPr lang="tr-TR" sz="1400" noProof="1" smtClean="0">
                          <a:solidFill>
                            <a:srgbClr val="575757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Calibri" pitchFamily="34" charset="0"/>
                          <a:cs typeface="Calibri" pitchFamily="34" charset="0"/>
                        </a:rPr>
                        <a:t>16/07/2013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noProof="1" smtClean="0">
                          <a:solidFill>
                            <a:srgbClr val="575757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Calibri" pitchFamily="34" charset="0"/>
                          <a:cs typeface="Calibri" pitchFamily="34" charset="0"/>
                        </a:rPr>
                        <a:t>28709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Dikdörtgen 8"/>
          <p:cNvSpPr/>
          <p:nvPr/>
        </p:nvSpPr>
        <p:spPr>
          <a:xfrm>
            <a:off x="7098075" y="2489461"/>
            <a:ext cx="90292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latin typeface="Calibri" panose="020F0502020204030204" pitchFamily="34" charset="0"/>
              </a:rPr>
              <a:t>TR: 7,5</a:t>
            </a:r>
            <a:endParaRPr lang="tr-TR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13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NEDİR?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3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bir ortamda (katı, sıvı, gaz)  meydana gelen bir titreşimin,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moleküllerini dalgalandırması ve oluşan bu dalgalanmaların yine maddesel ortamda yayılarak kulağa taşınmasıyla oluşan bir;</a:t>
            </a:r>
          </a:p>
          <a:p>
            <a:pPr algn="ctr">
              <a:spcAft>
                <a:spcPts val="3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300"/>
              </a:spcAft>
              <a:buClr>
                <a:srgbClr val="292929"/>
              </a:buClr>
              <a:defRPr/>
            </a:pPr>
            <a:r>
              <a: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asınçtır, basınç dalgasıdır, enerjidir, duygudur…</a:t>
            </a:r>
            <a:endParaRPr lang="tr-TR" sz="2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77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KORUNMADA GENEL KURALLAR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520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genç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kişiler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çalıştırılmalı,</a:t>
            </a:r>
          </a:p>
          <a:p>
            <a:pPr marL="396000" indent="-2520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girişlerinde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odyogramları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alınmalı,</a:t>
            </a:r>
          </a:p>
          <a:p>
            <a:pPr marL="396000" indent="-2520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ayda bir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odyogramları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alınmalı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 görülenlerde  gerekli tedbirler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alınmalı,</a:t>
            </a:r>
          </a:p>
          <a:p>
            <a:pPr marL="396000" indent="-252000">
              <a:spcAft>
                <a:spcPts val="120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kazalarının  önlenmesinde kesin denilebilecek yeterli  önlem alınabiliniyorsa,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doğuştan sağır ve dilsizlerin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çalıştırılabilir.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YOLLARI – TIBBİ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2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0">
            <a:solidFill>
              <a:srgbClr val="DDDDDD"/>
            </a:solidFill>
            <a:miter lim="800000"/>
            <a:headEnd/>
            <a:tailEnd/>
          </a:ln>
          <a:effectLst>
            <a:outerShdw dist="53882" dir="2700000" sx="98000" sy="98000" algn="ctr" rotWithShape="0">
              <a:schemeClr val="bg1">
                <a:lumMod val="50000"/>
                <a:alpha val="58000"/>
              </a:scheme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	: 5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16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Cam pamuğu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32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Parafinli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: 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35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tıkacı	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45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Kulaklık		: 12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48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YOLLARI – TIBBİ 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2714625" y="3922575"/>
            <a:ext cx="6049837" cy="1449525"/>
            <a:chOff x="2760788" y="4663346"/>
            <a:chExt cx="6049837" cy="1449525"/>
          </a:xfrm>
        </p:grpSpPr>
        <p:pic>
          <p:nvPicPr>
            <p:cNvPr id="20" name="Picture 3" descr="2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88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219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473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220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742" y="4672871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Resim 23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154" y="4667248"/>
              <a:ext cx="1210841" cy="1440000"/>
            </a:xfrm>
            <a:prstGeom prst="rect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26" name="Picture 14" descr="kulaklik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2096" y="4663346"/>
              <a:ext cx="1188529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>
            <a:off x="2714625" y="5372100"/>
            <a:ext cx="3561685" cy="33855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Koruma;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319830" y="5372896"/>
            <a:ext cx="2453258" cy="33855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Koruma;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Hava-Kemik Yolu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Akış Çizelgesi: Belge 2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49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976312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VE KEMİK YOLUNU KORUMA – ADAPTASYON – KULLANIM ŞARTALARI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4" y="1358898"/>
            <a:ext cx="3592800" cy="2520000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324380"/>
              </p:ext>
            </p:extLst>
          </p:nvPr>
        </p:nvGraphicFramePr>
        <p:xfrm>
          <a:off x="110705" y="3926088"/>
          <a:ext cx="3592801" cy="2446136"/>
        </p:xfrm>
        <a:graphic>
          <a:graphicData uri="http://schemas.openxmlformats.org/drawingml/2006/table">
            <a:tbl>
              <a:tblPr firstRow="1" bandRow="1"/>
              <a:tblGrid>
                <a:gridCol w="1059167"/>
                <a:gridCol w="1266817"/>
                <a:gridCol w="1266817"/>
              </a:tblGrid>
              <a:tr h="6253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Günleri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Sabah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Ö. Sonra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4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½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½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2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Saat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522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5.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Tam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Tam Gün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" name="Akış Çizelgesi: Belge 17"/>
          <p:cNvSpPr/>
          <p:nvPr/>
        </p:nvSpPr>
        <p:spPr>
          <a:xfrm>
            <a:off x="32056" y="65722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graphicFrame>
        <p:nvGraphicFramePr>
          <p:cNvPr id="19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955404"/>
              </p:ext>
            </p:extLst>
          </p:nvPr>
        </p:nvGraphicFramePr>
        <p:xfrm>
          <a:off x="3703505" y="1370847"/>
          <a:ext cx="5384345" cy="2508050"/>
        </p:xfrm>
        <a:graphic>
          <a:graphicData uri="http://schemas.openxmlformats.org/drawingml/2006/table">
            <a:tbl>
              <a:tblPr firstRow="1" bandRow="1"/>
              <a:tblGrid>
                <a:gridCol w="3230695"/>
                <a:gridCol w="1009650"/>
                <a:gridCol w="1144000"/>
              </a:tblGrid>
              <a:tr h="1254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0900" algn="ctr">
                        <a:spcAft>
                          <a:spcPts val="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0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Hava Yolu (dB)</a:t>
                      </a:r>
                    </a:p>
                    <a:p>
                      <a:pPr marL="90900" algn="ctr">
                        <a:spcAft>
                          <a:spcPts val="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Dış-Orta-İç Kulak</a:t>
                      </a:r>
                      <a:endParaRPr lang="tr-TR" sz="20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85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54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000" b="1" i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Hava Yolu + </a:t>
                      </a:r>
                      <a:r>
                        <a:rPr lang="tr-TR" sz="20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Kemik Yolu (dB)</a:t>
                      </a:r>
                    </a:p>
                    <a:p>
                      <a:pPr algn="ctr">
                        <a:spcAft>
                          <a:spcPts val="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000" b="1" i="1" dirty="0" smtClean="0">
                          <a:latin typeface="Calibri" pitchFamily="34" charset="0"/>
                          <a:cs typeface="Calibri" pitchFamily="34" charset="0"/>
                        </a:rPr>
                        <a:t>Kafa Tası Kemikleri-İç Kulak</a:t>
                      </a:r>
                      <a:endParaRPr lang="tr-TR" sz="2000" b="1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125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" name="Picture 4" descr="219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300" y="1358899"/>
            <a:ext cx="1116000" cy="12600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kulaklik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91" y="2599849"/>
            <a:ext cx="1116000" cy="125999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6890284"/>
              </p:ext>
            </p:extLst>
          </p:nvPr>
        </p:nvGraphicFramePr>
        <p:xfrm>
          <a:off x="3730206" y="3926522"/>
          <a:ext cx="5315863" cy="2436180"/>
        </p:xfrm>
        <a:graphic>
          <a:graphicData uri="http://schemas.openxmlformats.org/drawingml/2006/table">
            <a:tbl>
              <a:tblPr firstRow="1" bandRow="1"/>
              <a:tblGrid>
                <a:gridCol w="382903"/>
                <a:gridCol w="4932960"/>
              </a:tblGrid>
              <a:tr h="4657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Kulak Koruyucuları ve Kullanım Prensipleri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94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alibri" panose="020F0502020204030204" pitchFamily="34" charset="0"/>
                        </a:rPr>
                        <a:t>Kulak koruyucuları rahat kullanımlı olmalı</a:t>
                      </a:r>
                      <a:endParaRPr lang="tr-TR" sz="1600" i="1" dirty="0">
                        <a:latin typeface="Calibri" panose="020F0502020204030204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94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alibri" panose="020F0502020204030204" pitchFamily="34" charset="0"/>
                        </a:rPr>
                        <a:t>Kulak koruyucuları kulağı tamamen kapatmalı</a:t>
                      </a:r>
                      <a:endParaRPr lang="tr-TR" sz="1600" i="1" dirty="0">
                        <a:latin typeface="Calibri" panose="020F0502020204030204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94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alibri" panose="020F0502020204030204" pitchFamily="34" charset="0"/>
                        </a:rPr>
                        <a:t>Kulak koruyucuları temiz ve sağlam olmalı</a:t>
                      </a:r>
                      <a:endParaRPr lang="tr-TR" sz="1600" i="1" dirty="0">
                        <a:latin typeface="Calibri" panose="020F0502020204030204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94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alibri" panose="020F0502020204030204" pitchFamily="34" charset="0"/>
                        </a:rPr>
                        <a:t>Kulak koruyucuları temiz elle takılıp çıkartılmalı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94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alibri" panose="020F0502020204030204" pitchFamily="34" charset="0"/>
                        </a:rPr>
                        <a:t>Çalışma</a:t>
                      </a:r>
                      <a:r>
                        <a:rPr lang="tr-TR" sz="1600" i="1" baseline="0" dirty="0" smtClean="0">
                          <a:latin typeface="Calibri" panose="020F0502020204030204" pitchFamily="34" charset="0"/>
                        </a:rPr>
                        <a:t> süresi borunca </a:t>
                      </a:r>
                      <a:r>
                        <a:rPr lang="tr-TR" sz="1600" b="1" i="1" baseline="0" dirty="0" smtClean="0">
                          <a:latin typeface="Calibri" panose="020F0502020204030204" pitchFamily="34" charset="0"/>
                        </a:rPr>
                        <a:t>sürekli kullanılma</a:t>
                      </a:r>
                      <a:r>
                        <a:rPr lang="tr-TR" sz="1600" i="1" baseline="0" dirty="0" smtClean="0">
                          <a:latin typeface="Calibri" panose="020F0502020204030204" pitchFamily="34" charset="0"/>
                        </a:rPr>
                        <a:t>lı/Etkinliği azalır</a:t>
                      </a:r>
                      <a:endParaRPr lang="tr-TR" sz="1600" i="1" dirty="0" smtClean="0">
                        <a:latin typeface="Calibri" panose="020F0502020204030204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6" name="Oval 25"/>
          <p:cNvSpPr>
            <a:spLocks noChangeAspect="1"/>
          </p:cNvSpPr>
          <p:nvPr/>
        </p:nvSpPr>
        <p:spPr>
          <a:xfrm>
            <a:off x="7115174" y="2893173"/>
            <a:ext cx="684000" cy="68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7077074" y="1646899"/>
            <a:ext cx="684000" cy="68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0052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Sigorta Sağlık İ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şlemleri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Tüzüğü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zararlarının meslek hastalığı sayılabilmesi için gürültülü işte en az iki yıl, gürültü şiddeti sürekli olarak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85dB’lin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üstünde olan işlerde en az 30 gün çalışılmış olmak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gereklidir.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&lt;85 dB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 yıl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çalışmış olmak gerekir.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&gt;85 dB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30 gün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çalışmış olmak gerekir.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Yükümlük süresi	: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 aydır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Endüstride, meslek hastalıklarının %10'u, gürültü sonucu meydana gelen işitme kayıplarıdır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52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486150"/>
            <a:ext cx="8916400" cy="15144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 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808759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64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487488"/>
            <a:ext cx="4164012" cy="4760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tümüne aktarıldığında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risk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bel bölgesinde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rahatsızlık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omurgada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travmaya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 eder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 ulaşım, sanayi ve inşaat taşıtları gibi titreşen bir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yüzeyin üzerinde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olmak ya da titreşen bir sanayi makinesinin yakınında çalışmak gibi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koşullarda hissedilir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487488"/>
            <a:ext cx="4075113" cy="4760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sistemine aktarıldığında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sağlık ve güvenliği için risk oluşturan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özellikle de;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damar,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kemik, eklem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sinir ve kas bozukluklarına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titreşimi ifade eder.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oluşturan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aletlerin elle tutulması ve kullanılmasıyla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hissedilen titreşimdir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127125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VUCÜT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127125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EL-KOL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138866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   TÜM VÜCUT TİTREŞİMİ (TVT)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117600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   EL – KOL TİTREŞİMİ (EKT)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" y="4869670"/>
            <a:ext cx="3829050" cy="1350156"/>
          </a:xfrm>
          <a:prstGeom prst="rect">
            <a:avLst/>
          </a:prstGeom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Akış Çizelgesi: Belge 2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pic>
        <p:nvPicPr>
          <p:cNvPr id="24" name="Picture 4" descr="D:\DOKTOR\9-ISTUZMAN\1-EĞİTİM KURUMU\1. İstanbuluzman\ZZResim\Resim-İkon\bulldoz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7" y="4423303"/>
            <a:ext cx="2478087" cy="196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C:\Users\AhmetYigitalp\Desktop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80" y="4726460"/>
            <a:ext cx="1315562" cy="136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EL–KOL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 SENDROMU (EKTS)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3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EKT Sendromu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(EKTS),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birlikte çeşitli faktörlerin etkisi altında gelişen karmaşık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süreçtir.</a:t>
            </a:r>
          </a:p>
          <a:p>
            <a:pPr algn="ctr">
              <a:spcAft>
                <a:spcPts val="300"/>
              </a:spcAft>
              <a:buClr>
                <a:srgbClr val="292929"/>
              </a:buClr>
              <a:defRPr/>
            </a:pP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(Damar) Hastalıkları (Mesleki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Raynaud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Fenomeni-Beyaz El -  Ölü El)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Periferik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(Çevresel)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sinir hastalıkları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Kemik-eklem ve kas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hastalıklar (tüm vücut, SSS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EKTS, etkileyen faktörlerle ilişkili olmak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çoğu zaman farklı semptom ve bulguların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bileşimidir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330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BEYAZ PARMAK – ÖLÜ EL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MESLEKİ RAYNAUD FENOME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Titreşimle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birlikte,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8-10 derece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(nemli) ısıya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kısa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ve avuç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beyazlaşma,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Beyaz el – Ölü El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kış Çizelgesi: Belge 3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3459163"/>
            <a:ext cx="2752725" cy="167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798450" y="2048314"/>
            <a:ext cx="5397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3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de-DE" sz="3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44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TİTREŞİMİ ÖLÇEN ALETLER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Titreşimi Ölçen Aletler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Oktav Bantları  </a:t>
            </a:r>
            <a:r>
              <a:rPr lang="tr-TR" sz="2400" b="1" i="1" dirty="0" smtClean="0">
                <a:solidFill>
                  <a:srgbClr val="000000"/>
                </a:solidFill>
                <a:latin typeface="Calibri"/>
              </a:rPr>
              <a:t>yada</a:t>
            </a: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 Vibrasyon Detektörü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b="1" i="1" dirty="0" smtClean="0">
              <a:solidFill>
                <a:prstClr val="black"/>
              </a:solidFill>
              <a:latin typeface="Calibri"/>
            </a:endParaRPr>
          </a:p>
          <a:p>
            <a:pPr marL="5652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Frekans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(Oktav) Bantları (Hz); </a:t>
            </a:r>
          </a:p>
          <a:p>
            <a:pPr marL="5652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1-2  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5652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4-8-16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5652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31.5-125-250-1.000-2.000-4.000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5652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</a:rPr>
              <a:t>8.000 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</a:p>
        </p:txBody>
      </p:sp>
      <p:pic>
        <p:nvPicPr>
          <p:cNvPr id="41986" name="Picture 2" descr="C:\Users\AhmetYigitalp\Desktop\rk.as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2750">
            <a:off x="6641170" y="3308423"/>
            <a:ext cx="1891123" cy="146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4174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686911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2"/>
          <p:cNvGrpSpPr>
            <a:grpSpLocks/>
          </p:cNvGrpSpPr>
          <p:nvPr/>
        </p:nvGrpSpPr>
        <p:grpSpPr bwMode="auto">
          <a:xfrm>
            <a:off x="2940662" y="1310672"/>
            <a:ext cx="3248025" cy="3055937"/>
            <a:chOff x="1869" y="1671"/>
            <a:chExt cx="2046" cy="1925"/>
          </a:xfrm>
        </p:grpSpPr>
        <p:sp>
          <p:nvSpPr>
            <p:cNvPr id="1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Text Box 19"/>
          <p:cNvSpPr txBox="1">
            <a:spLocks noChangeArrowheads="1"/>
          </p:cNvSpPr>
          <p:nvPr/>
        </p:nvSpPr>
        <p:spPr bwMode="gray">
          <a:xfrm>
            <a:off x="2852734" y="886069"/>
            <a:ext cx="3398592" cy="338554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600" i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b="1" dirty="0">
                <a:solidFill>
                  <a:srgbClr val="FFFFFF"/>
                </a:solidFill>
              </a:rPr>
              <a:t>Maruziyetin </a:t>
            </a:r>
            <a:r>
              <a:rPr lang="tr-TR" b="1" dirty="0" smtClean="0">
                <a:solidFill>
                  <a:srgbClr val="FFFFFF"/>
                </a:solidFill>
              </a:rPr>
              <a:t>Önlenmesi Azaltılması</a:t>
            </a:r>
            <a:endParaRPr lang="tr-TR" b="1" dirty="0">
              <a:solidFill>
                <a:srgbClr val="FFFFFF"/>
              </a:solidFill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4969288" y="4419019"/>
            <a:ext cx="4136612" cy="338554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600" i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b="1" dirty="0">
                <a:solidFill>
                  <a:srgbClr val="000000"/>
                </a:solidFill>
              </a:rPr>
              <a:t>Çalışanların </a:t>
            </a:r>
            <a:r>
              <a:rPr lang="tr-TR" b="1" dirty="0" smtClean="0">
                <a:solidFill>
                  <a:srgbClr val="000000"/>
                </a:solidFill>
              </a:rPr>
              <a:t>Bilgilendirilmesi </a:t>
            </a:r>
            <a:r>
              <a:rPr lang="tr-TR" b="1" dirty="0">
                <a:solidFill>
                  <a:srgbClr val="000000"/>
                </a:solidFill>
              </a:rPr>
              <a:t>ve Eğitimi</a:t>
            </a: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TİTREŞİMDEN KORUNMA YOLLARI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11355" y="4774363"/>
            <a:ext cx="4164989" cy="1785104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Çalışanın maruziyeti, hiçbir koşulda bu Yönetmeliğin 5’inci maddesinde belirtilen maruziyet sınır değerlerini aşmayacaktır. (EKT=5, TVT=1,5)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tr-TR" sz="1000" i="1" dirty="0">
              <a:latin typeface="Calibri" pitchFamily="34" charset="0"/>
              <a:cs typeface="Calibri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Bu Yönetmelikte belirtilen tüm kontrol tedbirlerinin alınmasına rağmen, maruziyet sınır değerinin aşıldığının tespit edildiği durumlarda işveren;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Maruziyeti, maruziyet sınır değerinin altına indirmek üzere gerekli olan tedbirleri derhal alır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r-TR" sz="1000" i="1" dirty="0">
              <a:latin typeface="Calibri" pitchFamily="34" charset="0"/>
              <a:cs typeface="Calibri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Maruziyet sınır değerinin aşılmasının nedenlerini belirler ve bunun tekrarını önlemek amacıyla, koruma ve önlemeye yönelik gerekli tedbirleri alır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2948" y="4404617"/>
            <a:ext cx="4163396" cy="338554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 Sınırlandırılması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4962137" y="4783157"/>
            <a:ext cx="4164989" cy="1631216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Mekanik titreşimden kaynaklanabilecek riskleri önlemek veya en aza indirmek amacıyla alınan önlemler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Maruziyet sınır değerleri ve maruziyet eylem değerleri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Mekanik titreşimden kaynaklanabilecek risklerin değerlendirilmesi ve ölçüm sonuçları ile kullanılan iş ekipmanlarından kaynaklanabilecek yaralanmalar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Mekanik titreşime bağlı yaralanma belirtilerinin niçin ve nasıl tespit edileceği ve bildirileceği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latin typeface="Calibri" pitchFamily="34" charset="0"/>
                <a:cs typeface="Calibri" pitchFamily="34" charset="0"/>
              </a:rPr>
              <a:t>İlgili mevzuata göre, çalışanların hangi şartlarda sağlık gözetimine tabi tutulacağı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5474781" y="1267069"/>
            <a:ext cx="3502165" cy="2246769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Riskler kaynağında yok edilir veya en aza indirmek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Maruziyeti azaltan başka çalışma yöntemlerini seçmek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Ergonomik tasarlanmış uygun iş ekipmanını seçmek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Titreşimi etkili bir biçimde azaltan oturma yerleri, el-kol sistemine aktarılan titreşimi azaltan el tutma yerleri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İşyeri, işyeri sistemleri ve iş ekipmanları için uygun bakım programları uygulamak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İşyerini ve çalışma ortamını uygun şekilde tasarlamak ve düzenlemek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Çalışanlara gerekli bilgi ve eğitimi vermek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Maruziyet süresi ve düzeyini sınırlandırmak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Yeterli dinlenme aralarıyla çalışma sürelerini düzenlemek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tr-TR" sz="10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Mekanik titreşime maruz kalan çalışana soğuktan ve nemden koruyacak giysi sağlamak</a:t>
            </a:r>
          </a:p>
        </p:txBody>
      </p:sp>
    </p:spTree>
    <p:extLst>
      <p:ext uri="{BB962C8B-B14F-4D97-AF65-F5344CB8AC3E}">
        <p14:creationId xmlns:p14="http://schemas.microsoft.com/office/powerpoint/2010/main" val="2963858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46" name="Rectangle 13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5" name="74 Dikdörtgen"/>
          <p:cNvSpPr/>
          <p:nvPr/>
        </p:nvSpPr>
        <p:spPr>
          <a:xfrm>
            <a:off x="761041" y="1415457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YAYILMASI / İŞİTİLMESİ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37" name="Sağ Ok 36"/>
          <p:cNvSpPr/>
          <p:nvPr/>
        </p:nvSpPr>
        <p:spPr>
          <a:xfrm>
            <a:off x="3307369" y="2034787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8" name="Sağ Ok 37"/>
          <p:cNvSpPr/>
          <p:nvPr/>
        </p:nvSpPr>
        <p:spPr>
          <a:xfrm>
            <a:off x="3309279" y="2369410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9" name="Sağ Ok 38"/>
          <p:cNvSpPr/>
          <p:nvPr/>
        </p:nvSpPr>
        <p:spPr>
          <a:xfrm>
            <a:off x="3307458" y="2717064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grpSp>
        <p:nvGrpSpPr>
          <p:cNvPr id="40" name="Grup 39"/>
          <p:cNvGrpSpPr/>
          <p:nvPr/>
        </p:nvGrpSpPr>
        <p:grpSpPr>
          <a:xfrm>
            <a:off x="2289198" y="1749234"/>
            <a:ext cx="996928" cy="1592760"/>
            <a:chOff x="231797" y="3225609"/>
            <a:chExt cx="1190625" cy="1592760"/>
          </a:xfrm>
        </p:grpSpPr>
        <p:pic>
          <p:nvPicPr>
            <p:cNvPr id="41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Kaynağı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666750" y="1579950"/>
            <a:ext cx="1819275" cy="1847492"/>
            <a:chOff x="866775" y="1373214"/>
            <a:chExt cx="2219325" cy="2228060"/>
          </a:xfrm>
        </p:grpSpPr>
        <p:pic>
          <p:nvPicPr>
            <p:cNvPr id="32771" name="Picture 3" descr="D:\DOKTOR\2-DRUZ\1. EĞİTİM KURUMU\1. İstanbuluzman\2-RESİMLER\Dünya-Uzay-Uçak\Earth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775" y="1373214"/>
              <a:ext cx="2219325" cy="2228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53 Metin kutusu"/>
            <p:cNvSpPr txBox="1"/>
            <p:nvPr/>
          </p:nvSpPr>
          <p:spPr>
            <a:xfrm>
              <a:off x="1282578" y="1936576"/>
              <a:ext cx="1222546" cy="348722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dirty="0" smtClean="0">
                  <a:solidFill>
                    <a:srgbClr val="000000"/>
                  </a:solidFill>
                  <a:latin typeface="Cambria" pitchFamily="18" charset="0"/>
                </a:rPr>
                <a:t>Atmosfer </a:t>
              </a:r>
            </a:p>
          </p:txBody>
        </p:sp>
      </p:grpSp>
      <p:pic>
        <p:nvPicPr>
          <p:cNvPr id="133" name="Picture 4" descr="L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36" y="1915640"/>
            <a:ext cx="281164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" name="Oval 327"/>
          <p:cNvSpPr>
            <a:spLocks noChangeAspect="1"/>
          </p:cNvSpPr>
          <p:nvPr/>
        </p:nvSpPr>
        <p:spPr>
          <a:xfrm>
            <a:off x="2106974" y="3448821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endParaRPr lang="tr-TR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46" name="Picture 3" descr="C:\Users\Ahmet Yiğitap\Desktop\Resim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35" y="1567261"/>
            <a:ext cx="1631083" cy="186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 3"/>
          <p:cNvGrpSpPr/>
          <p:nvPr/>
        </p:nvGrpSpPr>
        <p:grpSpPr>
          <a:xfrm>
            <a:off x="793633" y="4215903"/>
            <a:ext cx="7526052" cy="2347338"/>
            <a:chOff x="823911" y="3563173"/>
            <a:chExt cx="7486032" cy="2347338"/>
          </a:xfrm>
        </p:grpSpPr>
        <p:pic>
          <p:nvPicPr>
            <p:cNvPr id="32770" name="Picture 2" descr="C:\Users\Ahmet Yiğitap\Desktop\Dalga-Yeni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911" y="3563173"/>
              <a:ext cx="7486032" cy="2347338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Dikdörtgen 2"/>
            <p:cNvSpPr/>
            <p:nvPr/>
          </p:nvSpPr>
          <p:spPr>
            <a:xfrm>
              <a:off x="823911" y="3563173"/>
              <a:ext cx="423864" cy="999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21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6" name="Oval 215"/>
          <p:cNvSpPr>
            <a:spLocks noChangeAspect="1"/>
          </p:cNvSpPr>
          <p:nvPr/>
        </p:nvSpPr>
        <p:spPr>
          <a:xfrm>
            <a:off x="3100387" y="3448821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b="1" dirty="0">
                <a:solidFill>
                  <a:schemeClr val="tx1"/>
                </a:solidFill>
                <a:latin typeface="Calibri" pitchFamily="34" charset="0"/>
              </a:rPr>
              <a:t>E</a:t>
            </a:r>
          </a:p>
        </p:txBody>
      </p:sp>
      <p:sp>
        <p:nvSpPr>
          <p:cNvPr id="219" name="Oval 218"/>
          <p:cNvSpPr>
            <a:spLocks noChangeAspect="1"/>
          </p:cNvSpPr>
          <p:nvPr/>
        </p:nvSpPr>
        <p:spPr>
          <a:xfrm>
            <a:off x="4111281" y="3461008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endParaRPr lang="tr-TR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20" name="Oval 219"/>
          <p:cNvSpPr>
            <a:spLocks noChangeAspect="1"/>
          </p:cNvSpPr>
          <p:nvPr/>
        </p:nvSpPr>
        <p:spPr>
          <a:xfrm>
            <a:off x="5111608" y="3461008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endParaRPr lang="tr-TR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3" name="Oval 232"/>
          <p:cNvSpPr>
            <a:spLocks noChangeAspect="1"/>
          </p:cNvSpPr>
          <p:nvPr/>
        </p:nvSpPr>
        <p:spPr>
          <a:xfrm>
            <a:off x="6128774" y="3461008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endParaRPr lang="tr-TR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9" name="Oval 238"/>
          <p:cNvSpPr>
            <a:spLocks noChangeAspect="1"/>
          </p:cNvSpPr>
          <p:nvPr/>
        </p:nvSpPr>
        <p:spPr>
          <a:xfrm>
            <a:off x="7140992" y="3461008"/>
            <a:ext cx="360000" cy="360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solidFill>
                  <a:schemeClr val="tx1"/>
                </a:solidFill>
                <a:latin typeface="Calibri" pitchFamily="34" charset="0"/>
              </a:rPr>
              <a:t>E</a:t>
            </a:r>
            <a:endParaRPr lang="tr-TR" sz="1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2524124" y="3628821"/>
            <a:ext cx="576000" cy="0"/>
          </a:xfrm>
          <a:prstGeom prst="straightConnector1">
            <a:avLst/>
          </a:prstGeom>
          <a:ln w="25400"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Düz Ok Bağlayıcısı 252"/>
          <p:cNvCxnSpPr/>
          <p:nvPr/>
        </p:nvCxnSpPr>
        <p:spPr>
          <a:xfrm>
            <a:off x="3514724" y="3628821"/>
            <a:ext cx="576000" cy="0"/>
          </a:xfrm>
          <a:prstGeom prst="straightConnector1">
            <a:avLst/>
          </a:prstGeom>
          <a:ln w="25400"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Düz Ok Bağlayıcısı 253"/>
          <p:cNvCxnSpPr/>
          <p:nvPr/>
        </p:nvCxnSpPr>
        <p:spPr>
          <a:xfrm>
            <a:off x="4524374" y="3628821"/>
            <a:ext cx="576000" cy="0"/>
          </a:xfrm>
          <a:prstGeom prst="straightConnector1">
            <a:avLst/>
          </a:prstGeom>
          <a:ln w="25400"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Düz Ok Bağlayıcısı 255"/>
          <p:cNvCxnSpPr/>
          <p:nvPr/>
        </p:nvCxnSpPr>
        <p:spPr>
          <a:xfrm>
            <a:off x="5534024" y="3628821"/>
            <a:ext cx="576000" cy="0"/>
          </a:xfrm>
          <a:prstGeom prst="straightConnector1">
            <a:avLst/>
          </a:prstGeom>
          <a:ln w="25400"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Düz Ok Bağlayıcısı 256"/>
          <p:cNvCxnSpPr/>
          <p:nvPr/>
        </p:nvCxnSpPr>
        <p:spPr>
          <a:xfrm>
            <a:off x="6553199" y="3628821"/>
            <a:ext cx="576000" cy="0"/>
          </a:xfrm>
          <a:prstGeom prst="straightConnector1">
            <a:avLst/>
          </a:prstGeom>
          <a:ln w="25400">
            <a:headEnd type="diamon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53 Metin kutusu"/>
          <p:cNvSpPr txBox="1"/>
          <p:nvPr/>
        </p:nvSpPr>
        <p:spPr>
          <a:xfrm>
            <a:off x="2505505" y="3603860"/>
            <a:ext cx="574116" cy="289158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Enerji </a:t>
            </a:r>
          </a:p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Aktarımı </a:t>
            </a:r>
          </a:p>
        </p:txBody>
      </p:sp>
      <p:sp>
        <p:nvSpPr>
          <p:cNvPr id="258" name="53 Metin kutusu"/>
          <p:cNvSpPr txBox="1"/>
          <p:nvPr/>
        </p:nvSpPr>
        <p:spPr>
          <a:xfrm>
            <a:off x="3503517" y="3602943"/>
            <a:ext cx="574116" cy="289158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Enerji </a:t>
            </a:r>
          </a:p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Aktarımı </a:t>
            </a:r>
          </a:p>
        </p:txBody>
      </p:sp>
      <p:sp>
        <p:nvSpPr>
          <p:cNvPr id="259" name="53 Metin kutusu"/>
          <p:cNvSpPr txBox="1"/>
          <p:nvPr/>
        </p:nvSpPr>
        <p:spPr>
          <a:xfrm>
            <a:off x="4513456" y="3602943"/>
            <a:ext cx="574116" cy="289158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Enerji </a:t>
            </a:r>
          </a:p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Aktarımı </a:t>
            </a:r>
          </a:p>
        </p:txBody>
      </p:sp>
      <p:sp>
        <p:nvSpPr>
          <p:cNvPr id="260" name="53 Metin kutusu"/>
          <p:cNvSpPr txBox="1"/>
          <p:nvPr/>
        </p:nvSpPr>
        <p:spPr>
          <a:xfrm>
            <a:off x="5525398" y="3604528"/>
            <a:ext cx="574116" cy="289158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Enerji </a:t>
            </a:r>
          </a:p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Aktarımı </a:t>
            </a:r>
          </a:p>
        </p:txBody>
      </p:sp>
      <p:sp>
        <p:nvSpPr>
          <p:cNvPr id="261" name="53 Metin kutusu"/>
          <p:cNvSpPr txBox="1"/>
          <p:nvPr/>
        </p:nvSpPr>
        <p:spPr>
          <a:xfrm>
            <a:off x="6540530" y="3607421"/>
            <a:ext cx="574116" cy="289158"/>
          </a:xfrm>
          <a:prstGeom prst="rect">
            <a:avLst/>
          </a:prstGeom>
          <a:noFill/>
          <a:ln w="317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Enerji </a:t>
            </a:r>
          </a:p>
          <a:p>
            <a:pPr algn="ctr"/>
            <a:r>
              <a:rPr lang="tr-TR" sz="700" dirty="0" smtClean="0">
                <a:solidFill>
                  <a:srgbClr val="000000"/>
                </a:solidFill>
                <a:latin typeface="Cambria" pitchFamily="18" charset="0"/>
              </a:rPr>
              <a:t>Aktarımı </a:t>
            </a:r>
          </a:p>
        </p:txBody>
      </p:sp>
    </p:spTree>
    <p:extLst>
      <p:ext uri="{BB962C8B-B14F-4D97-AF65-F5344CB8AC3E}">
        <p14:creationId xmlns:p14="http://schemas.microsoft.com/office/powerpoint/2010/main" val="2894579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9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108858"/>
              </p:ext>
            </p:extLst>
          </p:nvPr>
        </p:nvGraphicFramePr>
        <p:xfrm>
          <a:off x="57151" y="1058861"/>
          <a:ext cx="9022323" cy="3379789"/>
        </p:xfrm>
        <a:graphic>
          <a:graphicData uri="http://schemas.openxmlformats.org/drawingml/2006/table">
            <a:tbl>
              <a:tblPr firstRow="1" bandRow="1"/>
              <a:tblGrid>
                <a:gridCol w="1587815"/>
                <a:gridCol w="1889313"/>
                <a:gridCol w="2237802"/>
                <a:gridCol w="1360803"/>
                <a:gridCol w="1946590"/>
              </a:tblGrid>
              <a:tr h="11968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Titreşim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Türü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Maruziyet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Sınır Değeri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m/s²)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Maruziyet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Eylem Değeri 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m/s²)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Hissedilen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Frekanslar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Kullanılan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i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Standart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091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El-Kol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2,5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1-1000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TS EN ISO 5349-1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TS EN ISO 5349-2 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914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Tüm Vücut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1,15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1-80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TS EN 1032:2005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TS 2775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8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2495553" y="4796883"/>
            <a:ext cx="4129081" cy="464285"/>
            <a:chOff x="142202" y="4840426"/>
            <a:chExt cx="4129081" cy="464285"/>
          </a:xfrm>
        </p:grpSpPr>
        <p:sp>
          <p:nvSpPr>
            <p:cNvPr id="7" name="Dikdörtgen 6"/>
            <p:cNvSpPr/>
            <p:nvPr/>
          </p:nvSpPr>
          <p:spPr>
            <a:xfrm>
              <a:off x="2671427" y="4840426"/>
              <a:ext cx="1599856" cy="461665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r-TR" sz="24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2 Yıldır</a:t>
              </a:r>
              <a:endPara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Dikdörtgen 8"/>
            <p:cNvSpPr/>
            <p:nvPr/>
          </p:nvSpPr>
          <p:spPr>
            <a:xfrm>
              <a:off x="142202" y="4843046"/>
              <a:ext cx="2529224" cy="461665"/>
            </a:xfrm>
            <a:prstGeom prst="rect">
              <a:avLst/>
            </a:prstGeom>
            <a:ln w="0"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r>
                <a:rPr lang="tr-TR" sz="24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Yükümlülük Süresi</a:t>
              </a:r>
              <a:endPara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09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51447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işyerinde çalışanların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bedensel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zihinsel faaliyetlerini sürdürürken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belirli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rahatlık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içinde bulunmalarına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termal konfor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denir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</a:rPr>
              <a:t>Bir işyerinde termal konfor şartlarının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sağlanınca;</a:t>
            </a: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Meslek hastalıkları azalır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 kazaları azalır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İşe devamlılık artar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 verimi artar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3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KONFORU BELİRLEYEN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Hava </a:t>
            </a: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sıcaklığı</a:t>
            </a:r>
            <a:endParaRPr lang="tr-TR" sz="2400" i="1" dirty="0" smtClean="0">
              <a:solidFill>
                <a:prstClr val="black"/>
              </a:solidFill>
              <a:latin typeface="Calibri"/>
            </a:endParaRP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Havanın </a:t>
            </a: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nemi</a:t>
            </a:r>
            <a:endParaRPr lang="tr-TR" sz="2400" i="1" dirty="0" smtClean="0">
              <a:solidFill>
                <a:prstClr val="black"/>
              </a:solidFill>
              <a:latin typeface="Calibri"/>
            </a:endParaRP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Hava akım hızı</a:t>
            </a: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400" b="1" i="1" dirty="0" err="1" smtClean="0">
                <a:solidFill>
                  <a:prstClr val="black"/>
                </a:solidFill>
                <a:latin typeface="Calibri"/>
              </a:rPr>
              <a:t>Radyant</a:t>
            </a: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400" b="1" i="1" dirty="0" smtClean="0">
                <a:solidFill>
                  <a:prstClr val="black"/>
                </a:solidFill>
                <a:latin typeface="Calibri"/>
              </a:rPr>
              <a:t>ısısı</a:t>
            </a:r>
            <a:endParaRPr lang="tr-TR" sz="2400" i="1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00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Sıcaklığı</a:t>
            </a:r>
            <a:endParaRPr lang="tr-TR" sz="54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523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Isı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;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Enerjinin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miktarını gösterir. Isı ölçümü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Kalorimetre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(ısıölçer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) ile yapılır.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Sıcaklık;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Enerjinin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miktarını değil seviyesini gösterir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.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Sıcaklık; Kuru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(Cıvalı)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Termometre ile ölçülür.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Termal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konforun ana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(en önemli) parametresidir. </a:t>
            </a:r>
            <a:endParaRPr lang="tr-TR" sz="2000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SICAKLIĞI)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251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ISI DENGESİ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Vücut Isısı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	: 36,8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±0,4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  (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36,4-37,2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 smtClean="0">
                <a:solidFill>
                  <a:prstClr val="black"/>
                </a:solidFill>
                <a:latin typeface="Calibri"/>
              </a:rPr>
              <a:t>Hipotermi</a:t>
            </a:r>
            <a:r>
              <a:rPr lang="tr-TR" i="1" dirty="0">
                <a:solidFill>
                  <a:prstClr val="black"/>
                </a:solidFill>
                <a:latin typeface="Calibri"/>
              </a:rPr>
              <a:t>	: &lt;34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Normotermi	: 36-38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Ateş		: 38-40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Hipertermi	: </a:t>
            </a:r>
            <a:r>
              <a:rPr lang="tr-TR" i="1" dirty="0" smtClean="0">
                <a:solidFill>
                  <a:prstClr val="black"/>
                </a:solidFill>
                <a:latin typeface="Calibri"/>
              </a:rPr>
              <a:t>42-44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r-TR" sz="800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C00000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0,5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derecelik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artış ve azalışlar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patolojik kabul edilir.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SICAKLIĞI)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14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VÜCUT ISI DENGESİ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1728376" y="1885087"/>
            <a:ext cx="1233899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Metabolik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>
            <a:off x="32692" y="1885087"/>
            <a:ext cx="1377771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Vücut Isısı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AutoShape 5"/>
          <p:cNvSpPr>
            <a:spLocks noChangeArrowheads="1"/>
          </p:cNvSpPr>
          <p:nvPr/>
        </p:nvSpPr>
        <p:spPr bwMode="auto">
          <a:xfrm>
            <a:off x="1419989" y="1990724"/>
            <a:ext cx="286332" cy="45719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tr-TR" sz="2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AutoShape 5"/>
          <p:cNvSpPr>
            <a:spLocks noChangeArrowheads="1"/>
          </p:cNvSpPr>
          <p:nvPr/>
        </p:nvSpPr>
        <p:spPr bwMode="auto">
          <a:xfrm>
            <a:off x="2971800" y="1990725"/>
            <a:ext cx="286332" cy="45719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49" name="AutoShape 5"/>
          <p:cNvSpPr>
            <a:spLocks noChangeArrowheads="1"/>
          </p:cNvSpPr>
          <p:nvPr/>
        </p:nvSpPr>
        <p:spPr bwMode="auto">
          <a:xfrm>
            <a:off x="3267657" y="1885087"/>
            <a:ext cx="1233899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Evaporatif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Buharlaşma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AutoShape 5"/>
          <p:cNvSpPr>
            <a:spLocks noChangeArrowheads="1"/>
          </p:cNvSpPr>
          <p:nvPr/>
        </p:nvSpPr>
        <p:spPr bwMode="auto">
          <a:xfrm>
            <a:off x="4511081" y="1996911"/>
            <a:ext cx="286332" cy="45719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auto">
          <a:xfrm>
            <a:off x="4806938" y="1891273"/>
            <a:ext cx="1233899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Radyant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İnfrared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AutoShape 5"/>
          <p:cNvSpPr>
            <a:spLocks noChangeArrowheads="1"/>
          </p:cNvSpPr>
          <p:nvPr/>
        </p:nvSpPr>
        <p:spPr bwMode="auto">
          <a:xfrm>
            <a:off x="6050362" y="1999759"/>
            <a:ext cx="286332" cy="45719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auto">
          <a:xfrm>
            <a:off x="6346219" y="1894121"/>
            <a:ext cx="1233899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Konveksiyon</a:t>
            </a:r>
          </a:p>
        </p:txBody>
      </p:sp>
      <p:sp>
        <p:nvSpPr>
          <p:cNvPr id="55" name="AutoShape 5"/>
          <p:cNvSpPr>
            <a:spLocks noChangeArrowheads="1"/>
          </p:cNvSpPr>
          <p:nvPr/>
        </p:nvSpPr>
        <p:spPr bwMode="auto">
          <a:xfrm>
            <a:off x="7589643" y="2005945"/>
            <a:ext cx="286332" cy="45719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56" name="AutoShape 5"/>
          <p:cNvSpPr>
            <a:spLocks noChangeArrowheads="1"/>
          </p:cNvSpPr>
          <p:nvPr/>
        </p:nvSpPr>
        <p:spPr bwMode="auto">
          <a:xfrm>
            <a:off x="7885500" y="1900307"/>
            <a:ext cx="1233899" cy="67713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Kondüksiyon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Direk Temas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AutoShape 5"/>
          <p:cNvSpPr>
            <a:spLocks noChangeArrowheads="1"/>
          </p:cNvSpPr>
          <p:nvPr/>
        </p:nvSpPr>
        <p:spPr bwMode="auto">
          <a:xfrm>
            <a:off x="1728376" y="980212"/>
            <a:ext cx="1233899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</a:t>
            </a:r>
          </a:p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(+)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AutoShape 5"/>
          <p:cNvSpPr>
            <a:spLocks noChangeArrowheads="1"/>
          </p:cNvSpPr>
          <p:nvPr/>
        </p:nvSpPr>
        <p:spPr bwMode="auto">
          <a:xfrm>
            <a:off x="32692" y="980212"/>
            <a:ext cx="1377771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  <a:defRPr/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H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(+) (</a:t>
            </a: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) (-)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AutoShape 5"/>
          <p:cNvSpPr>
            <a:spLocks noChangeArrowheads="1"/>
          </p:cNvSpPr>
          <p:nvPr/>
        </p:nvSpPr>
        <p:spPr bwMode="auto">
          <a:xfrm>
            <a:off x="1429514" y="1095375"/>
            <a:ext cx="286332" cy="472156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endParaRPr lang="tr-TR" sz="2000" b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AutoShape 5"/>
          <p:cNvSpPr>
            <a:spLocks noChangeArrowheads="1"/>
          </p:cNvSpPr>
          <p:nvPr/>
        </p:nvSpPr>
        <p:spPr bwMode="auto">
          <a:xfrm>
            <a:off x="2971800" y="1085850"/>
            <a:ext cx="286332" cy="51507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69" name="AutoShape 5"/>
          <p:cNvSpPr>
            <a:spLocks noChangeArrowheads="1"/>
          </p:cNvSpPr>
          <p:nvPr/>
        </p:nvSpPr>
        <p:spPr bwMode="auto">
          <a:xfrm>
            <a:off x="3267657" y="980212"/>
            <a:ext cx="1233899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</a:t>
            </a:r>
          </a:p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(-)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AutoShape 5"/>
          <p:cNvSpPr>
            <a:spLocks noChangeArrowheads="1"/>
          </p:cNvSpPr>
          <p:nvPr/>
        </p:nvSpPr>
        <p:spPr bwMode="auto">
          <a:xfrm>
            <a:off x="4511081" y="1092036"/>
            <a:ext cx="286332" cy="51507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71" name="AutoShape 5"/>
          <p:cNvSpPr>
            <a:spLocks noChangeArrowheads="1"/>
          </p:cNvSpPr>
          <p:nvPr/>
        </p:nvSpPr>
        <p:spPr bwMode="auto">
          <a:xfrm>
            <a:off x="4806938" y="986398"/>
            <a:ext cx="1233899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R</a:t>
            </a:r>
          </a:p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(+) </a:t>
            </a:r>
            <a:r>
              <a:rPr lang="tr-TR" sz="2000" b="1" dirty="0">
                <a:latin typeface="Calibri" pitchFamily="34" charset="0"/>
                <a:cs typeface="Calibri" pitchFamily="34" charset="0"/>
              </a:rPr>
              <a:t>(-)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2" name="AutoShape 5"/>
          <p:cNvSpPr>
            <a:spLocks noChangeArrowheads="1"/>
          </p:cNvSpPr>
          <p:nvPr/>
        </p:nvSpPr>
        <p:spPr bwMode="auto">
          <a:xfrm>
            <a:off x="6050362" y="1094884"/>
            <a:ext cx="286332" cy="51507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73" name="AutoShape 5"/>
          <p:cNvSpPr>
            <a:spLocks noChangeArrowheads="1"/>
          </p:cNvSpPr>
          <p:nvPr/>
        </p:nvSpPr>
        <p:spPr bwMode="auto">
          <a:xfrm>
            <a:off x="6346219" y="989246"/>
            <a:ext cx="1233899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C</a:t>
            </a:r>
          </a:p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(+) </a:t>
            </a:r>
            <a:r>
              <a:rPr lang="tr-TR" sz="2000" b="1" dirty="0">
                <a:latin typeface="Calibri" pitchFamily="34" charset="0"/>
                <a:cs typeface="Calibri" pitchFamily="34" charset="0"/>
              </a:rPr>
              <a:t>(-)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4" name="AutoShape 5"/>
          <p:cNvSpPr>
            <a:spLocks noChangeArrowheads="1"/>
          </p:cNvSpPr>
          <p:nvPr/>
        </p:nvSpPr>
        <p:spPr bwMode="auto">
          <a:xfrm>
            <a:off x="7589643" y="1101070"/>
            <a:ext cx="286332" cy="515079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75" name="AutoShape 5"/>
          <p:cNvSpPr>
            <a:spLocks noChangeArrowheads="1"/>
          </p:cNvSpPr>
          <p:nvPr/>
        </p:nvSpPr>
        <p:spPr bwMode="auto">
          <a:xfrm>
            <a:off x="7885500" y="995432"/>
            <a:ext cx="1233899" cy="76286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D</a:t>
            </a:r>
          </a:p>
          <a:p>
            <a:pPr lvl="0" algn="ctr">
              <a:spcBef>
                <a:spcPct val="20000"/>
              </a:spcBef>
            </a:pPr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(+) </a:t>
            </a:r>
            <a:r>
              <a:rPr lang="tr-TR" sz="2000" b="1" dirty="0">
                <a:latin typeface="Calibri" pitchFamily="34" charset="0"/>
                <a:cs typeface="Calibri" pitchFamily="34" charset="0"/>
              </a:rPr>
              <a:t>(-)</a:t>
            </a:r>
            <a:endParaRPr lang="en-US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AutoShape 5"/>
          <p:cNvSpPr>
            <a:spLocks noChangeArrowheads="1"/>
          </p:cNvSpPr>
          <p:nvPr/>
        </p:nvSpPr>
        <p:spPr bwMode="auto">
          <a:xfrm>
            <a:off x="1706321" y="2608180"/>
            <a:ext cx="1265479" cy="1938814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bazal ve fiziksel çalışması sırasında açığa çıkar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 Artışı 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utoShape 5"/>
          <p:cNvSpPr>
            <a:spLocks noChangeArrowheads="1"/>
          </p:cNvSpPr>
          <p:nvPr/>
        </p:nvSpPr>
        <p:spPr bwMode="auto">
          <a:xfrm>
            <a:off x="3267657" y="2617686"/>
            <a:ext cx="1265479" cy="1708785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Buharlaşma (terleme) yoluyla vücuttan atılan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ısıdır.</a:t>
            </a: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 Kaybı 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AutoShape 5"/>
          <p:cNvSpPr>
            <a:spLocks noChangeArrowheads="1"/>
          </p:cNvSpPr>
          <p:nvPr/>
        </p:nvSpPr>
        <p:spPr bwMode="auto">
          <a:xfrm>
            <a:off x="4806938" y="2610425"/>
            <a:ext cx="1265479" cy="4085511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Isının radyasyon (elektromanyetik dalga) yoluyla ortama taşınmasıdır.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 ile çevresel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cisimler (yüzeyler)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sıcaklık farkı olduğunda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ışınım yoluyla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gerçekleşen ısı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alışverişi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6346219" y="2609592"/>
            <a:ext cx="1265479" cy="342042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 enerjisinin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molekülleri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taşınmasıyla meydana gelir. Ortam sıcaklığı cilt sıcaklığından fazla ise cilt sıcaklığı artacak, tersi ise cilt sıcaklığı düşecektir. </a:t>
            </a:r>
          </a:p>
        </p:txBody>
      </p:sp>
      <p:sp>
        <p:nvSpPr>
          <p:cNvPr id="43" name="AutoShape 5"/>
          <p:cNvSpPr>
            <a:spLocks noChangeArrowheads="1"/>
          </p:cNvSpPr>
          <p:nvPr/>
        </p:nvSpPr>
        <p:spPr bwMode="auto">
          <a:xfrm>
            <a:off x="7885500" y="2619593"/>
            <a:ext cx="1240163" cy="2581275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herhangi bir madde ile direkt teması sonucunda (yüzme ve dalma) ısı kazanması veya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kaybetmesi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27518" y="2608476"/>
            <a:ext cx="1382945" cy="3005018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vücut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yükü; </a:t>
            </a: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ozitif ise </a:t>
            </a:r>
          </a:p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ısı kazancı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olur.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egatif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</a:t>
            </a:r>
            <a:endParaRPr lang="tr-TR" sz="1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Sıfır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dengesi sabit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kalır.</a:t>
            </a:r>
          </a:p>
        </p:txBody>
      </p:sp>
      <p:sp>
        <p:nvSpPr>
          <p:cNvPr id="45" name="Akış Çizelgesi: Belge 4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6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236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96000" lvl="1" indent="-252000">
              <a:spcBef>
                <a:spcPts val="120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ısı regülasyonunun bozulması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ile, vücut ısının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41°C’ye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kadar ulaşması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sonucu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ısı (güneş)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çarpması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olur. Beyinde hasara ve ölüme neden olur. En ağır tablodur.</a:t>
            </a:r>
          </a:p>
          <a:p>
            <a:pPr marL="396000" lvl="1" indent="-252000">
              <a:spcBef>
                <a:spcPts val="120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terleme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ve tuz kaybı </a:t>
            </a:r>
            <a:r>
              <a:rPr lang="tr-TR" sz="2000" b="1" i="1" dirty="0" smtClean="0">
                <a:latin typeface="Calibri"/>
              </a:rPr>
              <a:t>(İyon;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 </a:t>
            </a:r>
            <a:r>
              <a:rPr lang="tr-TR" sz="2000" b="1" i="1" dirty="0" err="1" smtClean="0">
                <a:latin typeface="Calibri"/>
              </a:rPr>
              <a:t>Ca</a:t>
            </a:r>
            <a:r>
              <a:rPr lang="tr-TR" sz="2000" b="1" i="1" dirty="0" smtClean="0">
                <a:latin typeface="Calibri"/>
              </a:rPr>
              <a:t>, </a:t>
            </a:r>
            <a:r>
              <a:rPr lang="tr-TR" sz="2000" b="1" i="1" dirty="0" err="1" smtClean="0">
                <a:latin typeface="Calibri"/>
              </a:rPr>
              <a:t>Na</a:t>
            </a:r>
            <a:r>
              <a:rPr lang="tr-TR" sz="2000" b="1" i="1" dirty="0" smtClean="0">
                <a:latin typeface="Calibri"/>
              </a:rPr>
              <a:t>, Mg,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K</a:t>
            </a:r>
            <a:r>
              <a:rPr lang="tr-TR" sz="2000" b="1" i="1" dirty="0" smtClean="0">
                <a:latin typeface="Calibri"/>
              </a:rPr>
              <a:t>)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nedeni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ile kaslarda ani kasılmalar şeklinde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ısı krampları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olabilir,</a:t>
            </a:r>
          </a:p>
          <a:p>
            <a:pPr marL="396000" lvl="1" indent="-252000">
              <a:spcBef>
                <a:spcPts val="120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000000"/>
                </a:solidFill>
                <a:latin typeface="Calibri"/>
              </a:rPr>
              <a:t>yükleme sonucu </a:t>
            </a:r>
            <a:r>
              <a:rPr lang="tr-TR" sz="2000" b="1" i="1" dirty="0" smtClean="0">
                <a:solidFill>
                  <a:srgbClr val="000000"/>
                </a:solidFill>
                <a:latin typeface="Calibri"/>
              </a:rPr>
              <a:t>oluşan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sıvı kaybının tansiyon düşüklüğüne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baş dönmesine yol açan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ısı yorgunlukları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olabilir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SICAKLIĞI)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602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Faaliyetin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Şekli		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                         Hava Sıcaklığı</a:t>
            </a:r>
            <a:endParaRPr lang="tr-TR" sz="2000" b="1" i="1" dirty="0">
              <a:solidFill>
                <a:srgbClr val="C00000"/>
              </a:solidFill>
              <a:latin typeface="Calibri"/>
            </a:endParaRP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Oturarak yapılan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hafif el-kol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işleri  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20°C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Ayakta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yapılan ağır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el-kol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işleri     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17°C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Çok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ağır işlerin yapılması	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15-16°C</a:t>
            </a: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SICAKLIĞI)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194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DALGALARI BOYUNA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LONGİTUDİNAL) DALGALARDIR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87742" y="1432918"/>
            <a:ext cx="7386780" cy="672323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«Ortam parçacıklarının, dalganın hareket doğrultusuna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paralel hareket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etmesiyle oluşup ilerleyen dalgaya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boyuna dalga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</a:t>
            </a:r>
          </a:p>
        </p:txBody>
      </p:sp>
      <p:pic>
        <p:nvPicPr>
          <p:cNvPr id="13" name="Picture 4" descr="L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7" y="4284918"/>
            <a:ext cx="7525012" cy="100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lw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1" y="5291498"/>
            <a:ext cx="7585107" cy="734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 2"/>
          <p:cNvGrpSpPr/>
          <p:nvPr/>
        </p:nvGrpSpPr>
        <p:grpSpPr>
          <a:xfrm>
            <a:off x="811541" y="2165699"/>
            <a:ext cx="7515557" cy="992160"/>
            <a:chOff x="821066" y="2412474"/>
            <a:chExt cx="7515557" cy="1497014"/>
          </a:xfrm>
        </p:grpSpPr>
        <p:pic>
          <p:nvPicPr>
            <p:cNvPr id="24578" name="Picture 2" descr="C:\Users\DOKTOR\Desktop\Resim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6423" y="2412474"/>
              <a:ext cx="2650200" cy="1497013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FG14_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43" b="31343"/>
            <a:stretch>
              <a:fillRect/>
            </a:stretch>
          </p:blipFill>
          <p:spPr bwMode="auto">
            <a:xfrm>
              <a:off x="821066" y="2412475"/>
              <a:ext cx="4874883" cy="1497013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8" descr="vibrating tuning for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6" y="3202668"/>
            <a:ext cx="7525011" cy="10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115880" y="3848986"/>
            <a:ext cx="507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Enerji Taşınması-Transportu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809625" y="5436078"/>
            <a:ext cx="7452000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83407" y="5225534"/>
            <a:ext cx="826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latin typeface="Calibri" pitchFamily="34" charset="0"/>
                <a:cs typeface="Calibri" pitchFamily="34" charset="0"/>
              </a:rPr>
              <a:t>Dalga</a:t>
            </a:r>
            <a:endParaRPr lang="tr-TR" b="1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40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ORTAM SICAKLIĞINI ÖLÇEN ALET VE BİRİMİ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Ortam Sıcaklığını Ölçen Alet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Kuru (Cıvalı</a:t>
            </a:r>
            <a:r>
              <a:rPr lang="tr-TR" sz="2400" b="1" i="1" dirty="0">
                <a:solidFill>
                  <a:srgbClr val="C00000"/>
                </a:solidFill>
                <a:latin typeface="Calibri"/>
              </a:rPr>
              <a:t>) </a:t>
            </a: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Termometre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srgbClr val="000000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Birimi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Celcius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-Santigrat-C/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Fahrenheit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-F/Kelvin-K/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Reamur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-R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SICAKLIĞI)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92" y="4143375"/>
            <a:ext cx="2078370" cy="120924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6284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 (Mutlak – Bağıl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10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 (MUTLAK VE BAĞIL)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33162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+mn-cs"/>
              </a:rPr>
              <a:t>Mutlak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+mn-cs"/>
              </a:rPr>
              <a:t>nem;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birim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su buharı miktarı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dır. Bir metreküp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içindeki su buharının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ağırlığıdır.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+mn-cs"/>
              </a:rPr>
              <a:t>Bağıl (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/>
                <a:cs typeface="+mn-cs"/>
              </a:rPr>
              <a:t>Nisbi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+mn-cs"/>
              </a:rPr>
              <a:t>) nem;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aynı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sıcaklıkta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doymuş havadaki mutlak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nemin %’sinidir.</a:t>
            </a:r>
          </a:p>
          <a:p>
            <a:pPr marL="0" lvl="1" algn="ctr">
              <a:spcBef>
                <a:spcPts val="0"/>
              </a:spcBef>
              <a:spcAft>
                <a:spcPts val="60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0" lvl="1" algn="ctr">
              <a:spcBef>
                <a:spcPts val="0"/>
              </a:spcBef>
              <a:spcAft>
                <a:spcPts val="600"/>
              </a:spcAft>
              <a:buSzPct val="105000"/>
              <a:defRPr/>
            </a:pPr>
            <a:r>
              <a:rPr lang="tr-TR" sz="1600" i="1" dirty="0" smtClean="0">
                <a:solidFill>
                  <a:prstClr val="black"/>
                </a:solidFill>
                <a:latin typeface="Calibri"/>
                <a:cs typeface="+mn-cs"/>
              </a:rPr>
              <a:t>Mevcut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+mn-cs"/>
              </a:rPr>
              <a:t>ortam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+mn-cs"/>
              </a:rPr>
              <a:t>ısısında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+mn-cs"/>
              </a:rPr>
              <a:t>işyeri havasını doymuşluk düzeyine kadar getirecek su buharı değerine göre yüzde oranı (%100 nemli) şeklinde ifade edilebilir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0" lvl="1" algn="ctr">
              <a:spcBef>
                <a:spcPts val="0"/>
              </a:spcBef>
              <a:spcAft>
                <a:spcPts val="600"/>
              </a:spcAft>
              <a:buSzPct val="105000"/>
              <a:defRPr/>
            </a:pPr>
            <a:r>
              <a:rPr lang="tr-TR" sz="1600" b="1" i="1" dirty="0">
                <a:solidFill>
                  <a:prstClr val="black"/>
                </a:solidFill>
                <a:latin typeface="Calibri"/>
                <a:cs typeface="+mn-cs"/>
              </a:rPr>
              <a:t>Spesifik </a:t>
            </a:r>
            <a:r>
              <a:rPr lang="tr-TR" sz="1600" b="1" i="1" dirty="0" smtClean="0">
                <a:solidFill>
                  <a:prstClr val="black"/>
                </a:solidFill>
                <a:latin typeface="Calibri"/>
                <a:cs typeface="+mn-cs"/>
              </a:rPr>
              <a:t>nem;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+mn-cs"/>
              </a:rPr>
              <a:t>bir gaz içerisinde bulunan nem ağırlığının gaz ağırlığına oranıdır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47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İŞYERİNDE NEM ORANI VE NEMİN ETKİSİ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işyerinde bağıl nem %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30-60 (80)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olmalıdır.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Yüksek bağıl nem;</a:t>
            </a:r>
          </a:p>
          <a:p>
            <a:pPr marL="468000" lvl="1" indent="-252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Yüksek ortam sıcaklığında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bunalma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68000" lvl="1" indent="-252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Düşük ortam sıcaklığında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üşüme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ve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ürperme</a:t>
            </a:r>
          </a:p>
          <a:p>
            <a:pPr marL="468000" lvl="1" indent="-252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C00000"/>
              </a:solidFill>
              <a:latin typeface="Calibri"/>
              <a:cs typeface="Arial"/>
            </a:endParaRPr>
          </a:p>
          <a:p>
            <a:pPr marL="216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                                         </a:t>
            </a:r>
            <a:r>
              <a:rPr lang="tr-TR" sz="2000" i="1" dirty="0" smtClean="0">
                <a:latin typeface="Calibri"/>
                <a:cs typeface="Arial"/>
              </a:rPr>
              <a:t>………………..</a:t>
            </a:r>
            <a:r>
              <a:rPr lang="tr-TR" sz="2000" b="1" i="1" dirty="0" smtClean="0">
                <a:latin typeface="Calibri"/>
                <a:cs typeface="Arial"/>
              </a:rPr>
              <a:t>hissine neden olur.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341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NEMİ 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Nemi Ölçen Aletler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Higrometre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400" b="1" i="1" dirty="0" err="1" smtClean="0">
                <a:solidFill>
                  <a:srgbClr val="C00000"/>
                </a:solidFill>
                <a:latin typeface="Calibri"/>
              </a:rPr>
              <a:t>Psikrometre</a:t>
            </a:r>
            <a:r>
              <a:rPr lang="tr-TR" sz="2400" b="1" i="1" dirty="0" smtClean="0">
                <a:solidFill>
                  <a:srgbClr val="C00000"/>
                </a:solidFill>
                <a:latin typeface="Calibri"/>
              </a:rPr>
              <a:t> </a:t>
            </a:r>
            <a:r>
              <a:rPr lang="tr-TR" b="1" i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(Kata </a:t>
            </a:r>
            <a:r>
              <a:rPr lang="tr-TR" b="1" i="1" dirty="0" smtClean="0">
                <a:solidFill>
                  <a:schemeClr val="bg1">
                    <a:lumMod val="50000"/>
                  </a:schemeClr>
                </a:solidFill>
                <a:latin typeface="Calibri"/>
              </a:rPr>
              <a:t>Termometre)</a:t>
            </a:r>
            <a:endParaRPr lang="tr-TR" b="1" i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400" b="1" i="1" dirty="0" smtClean="0">
              <a:solidFill>
                <a:srgbClr val="C00000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err="1" smtClean="0">
                <a:solidFill>
                  <a:prstClr val="black"/>
                </a:solidFill>
                <a:latin typeface="Calibri"/>
              </a:rPr>
              <a:t>Psikrometre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cihazında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, kuru ve ıslak termometre bir arada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kullanılarak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aynı anda iki değer elde edilir. </a:t>
            </a: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100" b="1" i="1" dirty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Elde edilen sonuçlar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bu cihaz için geliştirilmiş grafik (</a:t>
            </a:r>
            <a:r>
              <a:rPr lang="tr-TR" sz="2000" i="1" dirty="0" err="1">
                <a:solidFill>
                  <a:prstClr val="black"/>
                </a:solidFill>
                <a:latin typeface="Calibri"/>
              </a:rPr>
              <a:t>psychrometry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i="1" dirty="0" err="1">
                <a:solidFill>
                  <a:prstClr val="black"/>
                </a:solidFill>
                <a:latin typeface="Calibri"/>
              </a:rPr>
              <a:t>chart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) ile değerlendirilerek ortamın nem düzeyi hesaplanır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" name="Picture 2" descr="http://servis.trimpeks.com/UserFiles/Gallery/rszd_az_8857_ir_termometre_sicaklik_nem_olcer03081203223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3" r="25924"/>
          <a:stretch/>
        </p:blipFill>
        <p:spPr bwMode="auto">
          <a:xfrm>
            <a:off x="7685360" y="1916113"/>
            <a:ext cx="1090883" cy="165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kış Çizelgesi: Belge 16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3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747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Akım Hızı</a:t>
            </a:r>
          </a:p>
        </p:txBody>
      </p:sp>
    </p:spTree>
    <p:extLst>
      <p:ext uri="{BB962C8B-B14F-4D97-AF65-F5344CB8AC3E}">
        <p14:creationId xmlns:p14="http://schemas.microsoft.com/office/powerpoint/2010/main" val="1156610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7945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Aşarsa, vücut ile çevresindeki hava arasında hava akımın etkisi ile ısı transferi olur ve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ısı stresleri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oluşur.</a:t>
            </a:r>
          </a:p>
          <a:p>
            <a:pPr marL="27945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62235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Oturarak çalışanlarda	: 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0,15-1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m/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sn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62235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Yarı aktif çalışanlarda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	: 1-1,25 m/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sn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62235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Tozsuz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yerlerde		: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1.75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m/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sn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akım hızı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0,3-0,5 metreyi/saniye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aşmamalı»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3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103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6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Eğer;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serin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ise 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azalır. 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ise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artar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. 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37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HIZINI 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akım hızını ölçen alet;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/>
                <a:cs typeface="Arial"/>
              </a:rPr>
              <a:t>Anemometre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41986" name="Picture 2" descr="C:\Users\AhmetYigitalp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63" y="3267075"/>
            <a:ext cx="1842024" cy="202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762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Isı </a:t>
            </a:r>
          </a:p>
          <a:p>
            <a:pPr algn="ctr"/>
            <a:r>
              <a:rPr lang="tr-TR" sz="30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(Termal </a:t>
            </a:r>
            <a:r>
              <a:rPr lang="tr-TR" sz="3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/ Enfraruj </a:t>
            </a:r>
            <a:r>
              <a:rPr lang="tr-TR" sz="30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‘Kızılötesi’ Işın)</a:t>
            </a:r>
          </a:p>
        </p:txBody>
      </p:sp>
    </p:spTree>
    <p:extLst>
      <p:ext uri="{BB962C8B-B14F-4D97-AF65-F5344CB8AC3E}">
        <p14:creationId xmlns:p14="http://schemas.microsoft.com/office/powerpoint/2010/main" val="1156610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225388" y="1173192"/>
            <a:ext cx="7603200" cy="367339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DALGALARININ FİZİKSEL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ETKENLERİ  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757877" y="2295200"/>
            <a:ext cx="6150888" cy="2965714"/>
            <a:chOff x="1821" y="2696"/>
            <a:chExt cx="20559" cy="3587"/>
          </a:xfrm>
        </p:grpSpPr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1821" y="2696"/>
              <a:ext cx="20559" cy="1800"/>
              <a:chOff x="1821" y="5764"/>
              <a:chExt cx="20559" cy="1800"/>
            </a:xfrm>
          </p:grpSpPr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2" name="Freeform 8"/>
              <p:cNvSpPr>
                <a:spLocks/>
              </p:cNvSpPr>
              <p:nvPr/>
            </p:nvSpPr>
            <p:spPr bwMode="auto">
              <a:xfrm>
                <a:off x="13613" y="5764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3" name="Freeform 9"/>
              <p:cNvSpPr>
                <a:spLocks/>
              </p:cNvSpPr>
              <p:nvPr/>
            </p:nvSpPr>
            <p:spPr bwMode="auto">
              <a:xfrm flipH="1">
                <a:off x="15086" y="5764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6" name="Freeform 8"/>
              <p:cNvSpPr>
                <a:spLocks/>
              </p:cNvSpPr>
              <p:nvPr/>
            </p:nvSpPr>
            <p:spPr bwMode="auto">
              <a:xfrm>
                <a:off x="19454" y="5764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7" name="Freeform 9"/>
              <p:cNvSpPr>
                <a:spLocks/>
              </p:cNvSpPr>
              <p:nvPr/>
            </p:nvSpPr>
            <p:spPr bwMode="auto">
              <a:xfrm flipH="1">
                <a:off x="20907" y="5764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 flipV="1">
              <a:off x="4764" y="4443"/>
              <a:ext cx="14714" cy="1840"/>
              <a:chOff x="1821" y="5772"/>
              <a:chExt cx="14714" cy="1840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0" name="Freeform 11"/>
              <p:cNvSpPr>
                <a:spLocks/>
              </p:cNvSpPr>
              <p:nvPr/>
            </p:nvSpPr>
            <p:spPr bwMode="auto">
              <a:xfrm>
                <a:off x="7695" y="5796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" name="Freeform 12"/>
              <p:cNvSpPr>
                <a:spLocks/>
              </p:cNvSpPr>
              <p:nvPr/>
            </p:nvSpPr>
            <p:spPr bwMode="auto">
              <a:xfrm flipH="1">
                <a:off x="9197" y="5796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4" name="Freeform 11"/>
              <p:cNvSpPr>
                <a:spLocks/>
              </p:cNvSpPr>
              <p:nvPr/>
            </p:nvSpPr>
            <p:spPr bwMode="auto">
              <a:xfrm>
                <a:off x="13607" y="5820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5" name="Freeform 12"/>
              <p:cNvSpPr>
                <a:spLocks/>
              </p:cNvSpPr>
              <p:nvPr/>
            </p:nvSpPr>
            <p:spPr bwMode="auto">
              <a:xfrm flipH="1">
                <a:off x="15062" y="5820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2" name="Group 13"/>
            <p:cNvGrpSpPr>
              <a:grpSpLocks/>
            </p:cNvGrpSpPr>
            <p:nvPr/>
          </p:nvGrpSpPr>
          <p:grpSpPr bwMode="auto">
            <a:xfrm>
              <a:off x="7707" y="2704"/>
              <a:ext cx="2946" cy="1792"/>
              <a:chOff x="1821" y="5772"/>
              <a:chExt cx="2946" cy="1792"/>
            </a:xfrm>
          </p:grpSpPr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84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750897" y="3775480"/>
            <a:ext cx="7239000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" name="64 Düz Bağlayıcı"/>
          <p:cNvCxnSpPr/>
          <p:nvPr/>
        </p:nvCxnSpPr>
        <p:spPr>
          <a:xfrm rot="5400000">
            <a:off x="-1188657" y="3640420"/>
            <a:ext cx="3879107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71 Altıgen"/>
          <p:cNvSpPr>
            <a:spLocks noChangeAspect="1"/>
          </p:cNvSpPr>
          <p:nvPr/>
        </p:nvSpPr>
        <p:spPr>
          <a:xfrm>
            <a:off x="2904064" y="2257186"/>
            <a:ext cx="108000" cy="108000"/>
          </a:xfrm>
          <a:prstGeom prst="hexagon">
            <a:avLst/>
          </a:prstGeom>
          <a:gradFill>
            <a:gsLst>
              <a:gs pos="2400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66" name="71 Altıgen"/>
          <p:cNvSpPr>
            <a:spLocks noChangeAspect="1"/>
          </p:cNvSpPr>
          <p:nvPr/>
        </p:nvSpPr>
        <p:spPr>
          <a:xfrm>
            <a:off x="1143076" y="2257186"/>
            <a:ext cx="108000" cy="108000"/>
          </a:xfrm>
          <a:prstGeom prst="hexagon">
            <a:avLst/>
          </a:prstGeom>
          <a:gradFill>
            <a:gsLst>
              <a:gs pos="2400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1287628" y="2298992"/>
            <a:ext cx="1620000" cy="321891"/>
            <a:chOff x="1468774" y="2480138"/>
            <a:chExt cx="1620000" cy="321891"/>
          </a:xfrm>
        </p:grpSpPr>
        <p:sp>
          <p:nvSpPr>
            <p:cNvPr id="62" name="Text Box 17"/>
            <p:cNvSpPr txBox="1">
              <a:spLocks noChangeArrowheads="1"/>
            </p:cNvSpPr>
            <p:nvPr/>
          </p:nvSpPr>
          <p:spPr bwMode="auto">
            <a:xfrm>
              <a:off x="1469718" y="2480138"/>
              <a:ext cx="1580988" cy="321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r>
                <a:rPr lang="tr-TR" sz="1200" i="1" dirty="0" smtClean="0">
                  <a:latin typeface="Cambria" pitchFamily="18" charset="0"/>
                  <a:cs typeface="Calibri" pitchFamily="34" charset="0"/>
                </a:rPr>
                <a:t>Dalga Boyu [</a:t>
              </a:r>
              <a:r>
                <a:rPr lang="el-G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λ</a:t>
              </a:r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</a:t>
              </a:r>
              <a:r>
                <a:rPr lang="tr-TR" sz="1200" i="1" dirty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(cm</a:t>
              </a:r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)]</a:t>
              </a:r>
              <a:endParaRPr lang="tr-TR" sz="1200" i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  <a:p>
              <a:pPr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endParaRPr lang="en-US" sz="12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Calibri" pitchFamily="34" charset="0"/>
              </a:endParaRPr>
            </a:p>
          </p:txBody>
        </p:sp>
        <p:cxnSp>
          <p:nvCxnSpPr>
            <p:cNvPr id="68" name="60 Düz Ok Bağlayıcısı"/>
            <p:cNvCxnSpPr/>
            <p:nvPr/>
          </p:nvCxnSpPr>
          <p:spPr>
            <a:xfrm>
              <a:off x="1468774" y="2494799"/>
              <a:ext cx="1620000" cy="2122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9" name="Text Box 23"/>
          <p:cNvSpPr txBox="1">
            <a:spLocks noChangeArrowheads="1"/>
          </p:cNvSpPr>
          <p:nvPr/>
        </p:nvSpPr>
        <p:spPr bwMode="auto">
          <a:xfrm>
            <a:off x="6688418" y="2250716"/>
            <a:ext cx="1578112" cy="25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tr-TR" sz="1200" i="1" dirty="0" smtClean="0">
                <a:latin typeface="Cambria" pitchFamily="18" charset="0"/>
                <a:cs typeface="Calibri" pitchFamily="34" charset="0"/>
              </a:rPr>
              <a:t>Sinüs Tepe Noktası</a:t>
            </a:r>
            <a:endParaRPr lang="en-US" sz="1200" i="1" dirty="0"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70" name="Freeform 24"/>
          <p:cNvSpPr>
            <a:spLocks/>
          </p:cNvSpPr>
          <p:nvPr/>
        </p:nvSpPr>
        <p:spPr bwMode="auto">
          <a:xfrm rot="5621210" flipH="1">
            <a:off x="6781793" y="1760657"/>
            <a:ext cx="335572" cy="763018"/>
          </a:xfrm>
          <a:custGeom>
            <a:avLst/>
            <a:gdLst>
              <a:gd name="T0" fmla="*/ 2147483647 w 592"/>
              <a:gd name="T1" fmla="*/ 0 h 759"/>
              <a:gd name="T2" fmla="*/ 2147483647 w 592"/>
              <a:gd name="T3" fmla="*/ 2147483647 h 759"/>
              <a:gd name="T4" fmla="*/ 0 w 592"/>
              <a:gd name="T5" fmla="*/ 2147483647 h 75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2" h="759">
                <a:moveTo>
                  <a:pt x="45" y="0"/>
                </a:moveTo>
                <a:cubicBezTo>
                  <a:pt x="315" y="30"/>
                  <a:pt x="592" y="54"/>
                  <a:pt x="585" y="180"/>
                </a:cubicBezTo>
                <a:cubicBezTo>
                  <a:pt x="578" y="306"/>
                  <a:pt x="122" y="639"/>
                  <a:pt x="0" y="759"/>
                </a:cubicBezTo>
              </a:path>
            </a:pathLst>
          </a:custGeom>
          <a:ln>
            <a:solidFill>
              <a:schemeClr val="bg2">
                <a:lumMod val="60000"/>
                <a:lumOff val="40000"/>
              </a:schemeClr>
            </a:solidFill>
            <a:headEnd/>
            <a:tailEnd type="stealth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71" name="71 Altıgen"/>
          <p:cNvSpPr>
            <a:spLocks noChangeAspect="1"/>
          </p:cNvSpPr>
          <p:nvPr/>
        </p:nvSpPr>
        <p:spPr>
          <a:xfrm>
            <a:off x="4671034" y="2257186"/>
            <a:ext cx="108000" cy="108000"/>
          </a:xfrm>
          <a:prstGeom prst="hexagon">
            <a:avLst/>
          </a:prstGeom>
          <a:gradFill>
            <a:gsLst>
              <a:gs pos="2400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72" name="71 Altıgen"/>
          <p:cNvSpPr>
            <a:spLocks noChangeAspect="1"/>
          </p:cNvSpPr>
          <p:nvPr/>
        </p:nvSpPr>
        <p:spPr>
          <a:xfrm>
            <a:off x="6412574" y="2257186"/>
            <a:ext cx="108000" cy="108000"/>
          </a:xfrm>
          <a:prstGeom prst="hexagon">
            <a:avLst/>
          </a:prstGeom>
          <a:gradFill>
            <a:gsLst>
              <a:gs pos="2400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73" name="Text Box 25"/>
          <p:cNvSpPr txBox="1">
            <a:spLocks noChangeArrowheads="1"/>
          </p:cNvSpPr>
          <p:nvPr/>
        </p:nvSpPr>
        <p:spPr bwMode="auto">
          <a:xfrm>
            <a:off x="8010728" y="4185947"/>
            <a:ext cx="1055638" cy="22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de-DE"/>
            </a:defPPr>
            <a:lvl1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 sz="1200" i="1">
                <a:latin typeface="Cambria" pitchFamily="18" charset="0"/>
                <a:cs typeface="Calibri" pitchFamily="34" charset="0"/>
              </a:defRPr>
            </a:lvl1pPr>
          </a:lstStyle>
          <a:p>
            <a:r>
              <a:rPr lang="tr-TR" dirty="0"/>
              <a:t>Temel Çizgi</a:t>
            </a:r>
            <a:endParaRPr lang="en-US" dirty="0"/>
          </a:p>
        </p:txBody>
      </p:sp>
      <p:sp>
        <p:nvSpPr>
          <p:cNvPr id="74" name="Freeform 26"/>
          <p:cNvSpPr>
            <a:spLocks/>
          </p:cNvSpPr>
          <p:nvPr/>
        </p:nvSpPr>
        <p:spPr bwMode="auto">
          <a:xfrm>
            <a:off x="7707742" y="3809790"/>
            <a:ext cx="457200" cy="631825"/>
          </a:xfrm>
          <a:custGeom>
            <a:avLst/>
            <a:gdLst>
              <a:gd name="T0" fmla="*/ 2147483647 w 720"/>
              <a:gd name="T1" fmla="*/ 2147483647 h 994"/>
              <a:gd name="T2" fmla="*/ 2147483647 w 720"/>
              <a:gd name="T3" fmla="*/ 2147483647 h 994"/>
              <a:gd name="T4" fmla="*/ 2147483647 w 720"/>
              <a:gd name="T5" fmla="*/ 2147483647 h 994"/>
              <a:gd name="T6" fmla="*/ 0 w 720"/>
              <a:gd name="T7" fmla="*/ 0 h 99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20" h="994">
                <a:moveTo>
                  <a:pt x="720" y="840"/>
                </a:moveTo>
                <a:cubicBezTo>
                  <a:pt x="646" y="857"/>
                  <a:pt x="386" y="994"/>
                  <a:pt x="282" y="941"/>
                </a:cubicBezTo>
                <a:cubicBezTo>
                  <a:pt x="178" y="888"/>
                  <a:pt x="144" y="682"/>
                  <a:pt x="97" y="525"/>
                </a:cubicBezTo>
                <a:cubicBezTo>
                  <a:pt x="50" y="368"/>
                  <a:pt x="20" y="109"/>
                  <a:pt x="0" y="0"/>
                </a:cubicBezTo>
              </a:path>
            </a:pathLst>
          </a:custGeom>
          <a:ln>
            <a:solidFill>
              <a:schemeClr val="bg2">
                <a:lumMod val="60000"/>
                <a:lumOff val="40000"/>
              </a:schemeClr>
            </a:solidFill>
            <a:headEnd/>
            <a:tailEnd type="stealth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tr-TR">
              <a:latin typeface="+mn-lt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91873" y="2368178"/>
            <a:ext cx="804021" cy="2151927"/>
            <a:chOff x="973019" y="2549324"/>
            <a:chExt cx="804021" cy="2151927"/>
          </a:xfrm>
        </p:grpSpPr>
        <p:sp>
          <p:nvSpPr>
            <p:cNvPr id="75" name="Text Box 20"/>
            <p:cNvSpPr txBox="1">
              <a:spLocks noChangeArrowheads="1"/>
            </p:cNvSpPr>
            <p:nvPr/>
          </p:nvSpPr>
          <p:spPr bwMode="auto">
            <a:xfrm>
              <a:off x="973019" y="4201057"/>
              <a:ext cx="718023" cy="500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r>
                <a:rPr lang="tr-TR" sz="1200" b="1" i="1" dirty="0" smtClean="0">
                  <a:latin typeface="Cambria" pitchFamily="18" charset="0"/>
                  <a:cs typeface="Calibri" pitchFamily="34" charset="0"/>
                </a:rPr>
                <a:t>Şiddet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r>
                <a:rPr lang="tr-TR" sz="1200" b="1" i="1" dirty="0">
                  <a:latin typeface="Cambria" pitchFamily="18" charset="0"/>
                  <a:cs typeface="Calibri" pitchFamily="34" charset="0"/>
                </a:rPr>
                <a:t>(dB)</a:t>
              </a:r>
              <a:endParaRPr lang="en-US" sz="1200" b="1" i="1" dirty="0"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1405596" y="3214648"/>
              <a:ext cx="371444" cy="1165950"/>
            </a:xfrm>
            <a:custGeom>
              <a:avLst/>
              <a:gdLst>
                <a:gd name="T0" fmla="*/ 336 w 632"/>
                <a:gd name="T1" fmla="*/ 672 h 688"/>
                <a:gd name="T2" fmla="*/ 576 w 632"/>
                <a:gd name="T3" fmla="*/ 576 h 688"/>
                <a:gd name="T4" fmla="*/ 0 w 632"/>
                <a:gd name="T5" fmla="*/ 0 h 6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2" h="688">
                  <a:moveTo>
                    <a:pt x="336" y="672"/>
                  </a:moveTo>
                  <a:cubicBezTo>
                    <a:pt x="484" y="680"/>
                    <a:pt x="632" y="688"/>
                    <a:pt x="576" y="576"/>
                  </a:cubicBezTo>
                  <a:cubicBezTo>
                    <a:pt x="520" y="464"/>
                    <a:pt x="96" y="96"/>
                    <a:pt x="0" y="0"/>
                  </a:cubicBezTo>
                </a:path>
              </a:pathLst>
            </a:custGeom>
            <a:ln>
              <a:solidFill>
                <a:schemeClr val="bg2">
                  <a:lumMod val="60000"/>
                  <a:lumOff val="40000"/>
                </a:schemeClr>
              </a:solidFill>
              <a:headEnd/>
              <a:tailEnd type="stealth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tr-TR">
                <a:latin typeface="+mn-lt"/>
                <a:cs typeface="+mn-cs"/>
              </a:endParaRPr>
            </a:p>
          </p:txBody>
        </p:sp>
        <p:cxnSp>
          <p:nvCxnSpPr>
            <p:cNvPr id="78" name="59 Düz Ok Bağlayıcısı"/>
            <p:cNvCxnSpPr/>
            <p:nvPr/>
          </p:nvCxnSpPr>
          <p:spPr>
            <a:xfrm rot="5400000">
              <a:off x="696764" y="3232278"/>
              <a:ext cx="1368000" cy="2092"/>
            </a:xfrm>
            <a:prstGeom prst="straightConnector1">
              <a:avLst/>
            </a:prstGeom>
            <a:ln w="12700">
              <a:headEnd type="stealth"/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" name="Grup 4"/>
          <p:cNvGrpSpPr/>
          <p:nvPr/>
        </p:nvGrpSpPr>
        <p:grpSpPr>
          <a:xfrm>
            <a:off x="1174054" y="1875004"/>
            <a:ext cx="5260279" cy="265732"/>
            <a:chOff x="1355200" y="2056150"/>
            <a:chExt cx="5260279" cy="265732"/>
          </a:xfrm>
        </p:grpSpPr>
        <p:cxnSp>
          <p:nvCxnSpPr>
            <p:cNvPr id="80" name="60 Düz Ok Bağlayıcısı"/>
            <p:cNvCxnSpPr/>
            <p:nvPr/>
          </p:nvCxnSpPr>
          <p:spPr>
            <a:xfrm>
              <a:off x="1359479" y="2319773"/>
              <a:ext cx="5256000" cy="2109"/>
            </a:xfrm>
            <a:prstGeom prst="straightConnector1">
              <a:avLst/>
            </a:prstGeom>
            <a:ln w="15875">
              <a:solidFill>
                <a:srgbClr val="6B9B1A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1" name="53 Metin kutusu"/>
            <p:cNvSpPr txBox="1"/>
            <p:nvPr/>
          </p:nvSpPr>
          <p:spPr>
            <a:xfrm>
              <a:off x="1355200" y="2056150"/>
              <a:ext cx="5238520" cy="18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b="1" dirty="0">
                  <a:solidFill>
                    <a:srgbClr val="000000"/>
                  </a:solidFill>
                  <a:latin typeface="Cambria" pitchFamily="18" charset="0"/>
                </a:rPr>
                <a:t>Frekans-F </a:t>
              </a:r>
              <a:r>
                <a:rPr lang="tr-TR" sz="1200" b="1" dirty="0" smtClean="0">
                  <a:solidFill>
                    <a:srgbClr val="000000"/>
                  </a:solidFill>
                  <a:latin typeface="Cambria" pitchFamily="18" charset="0"/>
                </a:rPr>
                <a:t>(Hertz –Hz &amp; 1/</a:t>
              </a:r>
              <a:r>
                <a:rPr lang="tr-TR" sz="1200" b="1" dirty="0" err="1" smtClean="0">
                  <a:solidFill>
                    <a:srgbClr val="000000"/>
                  </a:solidFill>
                  <a:latin typeface="Cambria" pitchFamily="18" charset="0"/>
                </a:rPr>
                <a:t>sn</a:t>
              </a:r>
              <a:r>
                <a:rPr lang="tr-TR" sz="1200" b="1" dirty="0">
                  <a:solidFill>
                    <a:srgbClr val="000000"/>
                  </a:solidFill>
                  <a:latin typeface="Cambria" pitchFamily="18" charset="0"/>
                </a:rPr>
                <a:t>) (Sesin 1 saniyedeki dalga sayısı)</a:t>
              </a:r>
            </a:p>
          </p:txBody>
        </p:sp>
      </p:grpSp>
      <p:sp>
        <p:nvSpPr>
          <p:cNvPr id="86" name="53 Metin kutusu"/>
          <p:cNvSpPr txBox="1"/>
          <p:nvPr/>
        </p:nvSpPr>
        <p:spPr>
          <a:xfrm>
            <a:off x="1509896" y="2534622"/>
            <a:ext cx="1008968" cy="243071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Periyot-T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1865564" y="5352476"/>
            <a:ext cx="3983149" cy="255786"/>
            <a:chOff x="1865564" y="5024688"/>
            <a:chExt cx="3983149" cy="255786"/>
          </a:xfrm>
        </p:grpSpPr>
        <p:cxnSp>
          <p:nvCxnSpPr>
            <p:cNvPr id="88" name="60 Düz Ok Bağlayıcısı"/>
            <p:cNvCxnSpPr/>
            <p:nvPr/>
          </p:nvCxnSpPr>
          <p:spPr>
            <a:xfrm>
              <a:off x="2007847" y="5036811"/>
              <a:ext cx="3672000" cy="2122"/>
            </a:xfrm>
            <a:prstGeom prst="straightConnector1">
              <a:avLst/>
            </a:prstGeom>
            <a:ln w="15875">
              <a:solidFill>
                <a:schemeClr val="accent1">
                  <a:lumMod val="75000"/>
                </a:schemeClr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9" name="53 Metin kutusu"/>
            <p:cNvSpPr txBox="1"/>
            <p:nvPr/>
          </p:nvSpPr>
          <p:spPr>
            <a:xfrm>
              <a:off x="1865564" y="5024688"/>
              <a:ext cx="3983149" cy="255786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Sesin Hızı-V  (Birim; c</a:t>
              </a:r>
              <a:r>
                <a:rPr lang="en-GB" sz="12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m/</a:t>
              </a:r>
              <a:r>
                <a:rPr lang="tr-TR" sz="1200" dirty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s</a:t>
              </a:r>
              <a:r>
                <a:rPr lang="en-GB" sz="12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n</a:t>
              </a:r>
              <a:r>
                <a:rPr lang="tr-TR" sz="12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)</a:t>
              </a:r>
              <a:r>
                <a:rPr lang="tr-TR" sz="1200" dirty="0" smtClean="0">
                  <a:solidFill>
                    <a:srgbClr val="FFFFFF"/>
                  </a:solidFill>
                  <a:latin typeface="Cambria Math" pitchFamily="18" charset="0"/>
                  <a:ea typeface="Cambria Math" pitchFamily="18" charset="0"/>
                </a:rPr>
                <a:t> </a:t>
              </a: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(Sesin 1 saniyede aldığı yol)</a:t>
              </a:r>
              <a:endParaRPr lang="tr-TR" sz="12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723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41581" y="1195387"/>
            <a:ext cx="503524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ISIDAN KORUNMA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41581" y="1555750"/>
            <a:ext cx="5035243" cy="46069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Çevredeki cisimlerden yayılan ısı enerjisidir.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</a:t>
            </a:r>
            <a:r>
              <a:rPr lang="tr-TR" sz="2000" b="1" i="1" dirty="0" err="1">
                <a:solidFill>
                  <a:prstClr val="black"/>
                </a:solidFill>
                <a:latin typeface="Calibri"/>
                <a:cs typeface="Arial"/>
              </a:rPr>
              <a:t>absorplanacağı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 (emileceği) bir yüzeye çarpmadıkça, ısı meydana getirmeyen </a:t>
            </a:r>
            <a:r>
              <a:rPr lang="tr-TR" sz="2000" b="1" i="1" dirty="0" err="1">
                <a:solidFill>
                  <a:prstClr val="black"/>
                </a:solidFill>
                <a:latin typeface="Calibri"/>
                <a:cs typeface="Arial"/>
              </a:rPr>
              <a:t>elektromagnetik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dalga şeklinde yayılan 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enerjidir.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Dolayısı ile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hava akımları radyant ısıyı etkileyemez. </a:t>
            </a:r>
            <a:endParaRPr lang="tr-TR" sz="2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Isıdan Korunmak;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88000" lvl="1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anose="05000000000000000000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Radyasyon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siperi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ısı geçirmeyen-yansıtan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) kullanmak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88000" lvl="1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anose="05000000000000000000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Sıcak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cisimlerin yüzeylerini ışıma özelliği zayıf maddelerle boyamak veya kaplamak.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Not; Eğer,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konulan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koruyucu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ısıyı yansıtmıyorsa, ısıyı </a:t>
            </a:r>
            <a:r>
              <a:rPr lang="tr-TR" sz="1600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absorplayarak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 kendisi ısı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kaynağı haline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gelebilir.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20" name="Picture 2" descr="C:\Users\AhmetYigitalp\Desktop\termal-II_html_60a046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195387"/>
            <a:ext cx="3828766" cy="2147888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kombistanbul.com/image/genel/2010/11/26/Resim_129077819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9005" r="4708" b="8372"/>
          <a:stretch/>
        </p:blipFill>
        <p:spPr bwMode="auto">
          <a:xfrm>
            <a:off x="5200650" y="3427684"/>
            <a:ext cx="3905249" cy="2734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4216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ISININ ÖLÇÜLMESİ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Isıyı Ölçen Alet;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	</a:t>
            </a:r>
            <a:r>
              <a:rPr lang="tr-TR" sz="2400" b="1" i="1" dirty="0" err="1" smtClean="0">
                <a:solidFill>
                  <a:srgbClr val="C00000"/>
                </a:solidFill>
                <a:latin typeface="Calibri"/>
                <a:cs typeface="Arial"/>
              </a:rPr>
              <a:t>Glob</a:t>
            </a:r>
            <a:r>
              <a:rPr lang="tr-TR" sz="2400" b="1" i="1" dirty="0" smtClean="0">
                <a:solidFill>
                  <a:srgbClr val="C00000"/>
                </a:solidFill>
                <a:latin typeface="Calibri"/>
                <a:cs typeface="Arial"/>
              </a:rPr>
              <a:t>-Termometre (</a:t>
            </a:r>
            <a:r>
              <a:rPr lang="tr-TR" sz="2400" b="1" i="1" dirty="0" err="1" smtClean="0">
                <a:solidFill>
                  <a:srgbClr val="C00000"/>
                </a:solidFill>
                <a:latin typeface="Calibri"/>
                <a:cs typeface="Arial"/>
              </a:rPr>
              <a:t>Globetermometre</a:t>
            </a:r>
            <a:r>
              <a:rPr lang="tr-TR" sz="2400" b="1" i="1" dirty="0" smtClean="0">
                <a:solidFill>
                  <a:srgbClr val="C00000"/>
                </a:solidFill>
                <a:latin typeface="Calibri"/>
                <a:cs typeface="Arial"/>
              </a:rPr>
              <a:t>) 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(</a:t>
            </a:r>
            <a:r>
              <a:rPr lang="tr-TR" sz="2000" b="1" i="1" dirty="0" err="1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black</a:t>
            </a:r>
            <a:r>
              <a:rPr lang="tr-TR" sz="2000" b="1" i="1" dirty="0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 </a:t>
            </a:r>
            <a:r>
              <a:rPr lang="tr-TR" sz="2000" b="1" i="1" dirty="0" err="1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globe</a:t>
            </a:r>
            <a:r>
              <a:rPr lang="tr-TR" sz="2000" b="1" i="1" dirty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 </a:t>
            </a:r>
            <a:r>
              <a:rPr lang="tr-TR" sz="2000" b="1" i="1" dirty="0" err="1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thermometer</a:t>
            </a:r>
            <a:r>
              <a:rPr lang="tr-TR" sz="2000" b="1" i="1" dirty="0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- Siyah </a:t>
            </a:r>
            <a:r>
              <a:rPr lang="tr-TR" sz="2000" b="1" i="1" dirty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H</a:t>
            </a:r>
            <a:r>
              <a:rPr lang="tr-TR" sz="2000" b="1" i="1" dirty="0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azneli </a:t>
            </a:r>
            <a:r>
              <a:rPr lang="tr-TR" sz="2000" b="1" i="1" dirty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T</a:t>
            </a:r>
            <a:r>
              <a:rPr lang="tr-TR" sz="2000" b="1" i="1" dirty="0" smtClean="0">
                <a:solidFill>
                  <a:srgbClr val="FFFFFF">
                    <a:lumMod val="65000"/>
                  </a:srgbClr>
                </a:solidFill>
                <a:latin typeface="Calibri"/>
                <a:cs typeface="Arial"/>
              </a:rPr>
              <a:t>ermometre)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	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Radiometre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(özel)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	Çift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katatermometre</a:t>
            </a:r>
            <a:endParaRPr lang="tr-TR" sz="2000" b="1" i="1" dirty="0" smtClean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6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16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Glob</a:t>
            </a:r>
            <a:r>
              <a:rPr lang="tr-TR" sz="1600" b="1" i="1" dirty="0" smtClean="0">
                <a:solidFill>
                  <a:prstClr val="black"/>
                </a:solidFill>
                <a:latin typeface="Calibri"/>
                <a:cs typeface="Arial"/>
              </a:rPr>
              <a:t>-termometre</a:t>
            </a:r>
            <a:r>
              <a:rPr lang="tr-TR" sz="1600" b="1" i="1" dirty="0">
                <a:solidFill>
                  <a:prstClr val="black"/>
                </a:solidFill>
                <a:latin typeface="Calibri"/>
                <a:cs typeface="Arial"/>
              </a:rPr>
              <a:t>;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İnce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metalden yapılmış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dış yüzeyi mat-siyaha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boyanmış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10-15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cm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çapında bakır, içi </a:t>
            </a:r>
            <a:r>
              <a:rPr lang="tr-TR" sz="1600" i="1" dirty="0">
                <a:solidFill>
                  <a:prstClr val="black"/>
                </a:solidFill>
                <a:latin typeface="Calibri"/>
                <a:cs typeface="Arial"/>
              </a:rPr>
              <a:t>boş bir kürenin merkezine yerleştirilmiş bir kuru termometreden </a:t>
            </a:r>
            <a:r>
              <a:rPr lang="tr-TR" sz="1600" i="1" dirty="0" smtClean="0">
                <a:solidFill>
                  <a:prstClr val="black"/>
                </a:solidFill>
                <a:latin typeface="Calibri"/>
                <a:cs typeface="Arial"/>
              </a:rPr>
              <a:t>oluşur.</a:t>
            </a:r>
            <a:endParaRPr lang="tr-TR" sz="16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6" descr="http://www.parkleigh.com/store/images/T/Courtly-Check-Enamel-The-19267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4" r="27260"/>
          <a:stretch/>
        </p:blipFill>
        <p:spPr bwMode="auto">
          <a:xfrm rot="5400000">
            <a:off x="6946323" y="2242110"/>
            <a:ext cx="921093" cy="278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7202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Konfor Bölgesi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10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55750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HİSSEDİLEN SICAKLIĞI BELİRLEYEN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İnsanların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bulundukları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ortamlardaki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hissettikleri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sıcaklık, içinde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bulunulan ortamdaki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sıcaklığa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, ortamdaki hava akım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hızına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ve havanın nemine bağlı olarak oluşan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birleşik sıcaklıktır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. 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Bu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üç faktörün etkisi altında duyulan sıcaklığa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efektif sıcaklık (efektif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eşdeğer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sıcaklık)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denir.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BÖLGESİ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2160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8099" y="1111701"/>
            <a:ext cx="4602031" cy="422275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ÇEVRESEL (DIŞ)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4711699" y="1111701"/>
            <a:ext cx="4365626" cy="4222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KİŞİSEL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8099" y="1533977"/>
            <a:ext cx="4602031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Nemi (Bağıl Nem Oranı) 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Hava Akımı (Havalandırması)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Radyant Isısı (Termal Radyasyonu)</a:t>
            </a: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4711699" y="1533977"/>
            <a:ext cx="4365626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Yapılan işin niteliği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(hafif-orta-ağır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)</a:t>
            </a: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giyim 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ince-kalın)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yaşı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cinsiyeti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beslenmesi (işe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uygun-değil)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fiziki durumu (zayıf-şişman)</a:t>
            </a: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İşçinin ruhi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(sakin-gergin)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252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sağlık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hasta-iyi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)</a:t>
            </a: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kış Çizelgesi: Belge 10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5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08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6097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Aydınlatma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00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BİRİMİ/ÖLÇEN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33162" y="1905000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71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şiddeti		: </a:t>
            </a:r>
            <a:r>
              <a:rPr lang="tr-TR" sz="2400" b="1" i="1" dirty="0" err="1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</a:t>
            </a:r>
            <a:endParaRPr lang="tr-TR" sz="2400" b="1" i="1" dirty="0" smtClean="0">
              <a:solidFill>
                <a:srgbClr val="C00000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Aydınlatmayı ölçen alet	: </a:t>
            </a:r>
            <a:r>
              <a:rPr lang="tr-TR" sz="2400" b="1" i="1" dirty="0" err="1" smtClean="0">
                <a:solidFill>
                  <a:srgbClr val="6B9B1A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lüxmetre</a:t>
            </a:r>
            <a:endParaRPr lang="tr-TR" sz="2400" b="1" i="1" dirty="0" smtClean="0">
              <a:solidFill>
                <a:srgbClr val="6B9B1A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4" y="3459162"/>
            <a:ext cx="155257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kış Çizelgesi: Belge 1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401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Aydınlatmada amaç, belli bir aydınlık düzeyi elde etmek değil,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iyi görme koşullarını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sağlamaktır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bir işyeri aydınlatması yapılan işe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göre;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şiddette,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 Düze,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Yayılmış,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Gölge Vermeyen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Kamaştırmayan </a:t>
            </a:r>
          </a:p>
          <a:p>
            <a:pPr marL="745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………………………aydınlatma şeklinde olmalıdır.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5343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Tabi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(Doğal)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Aydınlatma     Suni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(Yapay) Aydınlatma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62" name="Picture 2" descr="C:\Users\AhmetYigitalp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133725"/>
            <a:ext cx="2786062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3" descr="C:\Users\AhmetYigitalp\Desktop\Resim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0" y="3145341"/>
            <a:ext cx="2780445" cy="186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40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TÜRLERİ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Direkt (Dolaysız)</a:t>
            </a: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Endirekt (Dolaylı) 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Yarı D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irekt (Karma-Lokal)</a:t>
            </a:r>
          </a:p>
          <a:p>
            <a:pPr marL="673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Işık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bölgeye direk geliyorsa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Direkt-Dolaysız,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Başka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bir yüzeye çarpıp geliyorsa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Endirekt-Dolaylı,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adece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bölgeyi aydınlatıyorsa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Yarı Direkt-Karma-Lokal, </a:t>
            </a:r>
          </a:p>
          <a:p>
            <a:pPr marL="72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               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…………………aydınlatma olarak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adlandırılır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1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06" y="5457825"/>
            <a:ext cx="186213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kış Çizelgesi: Belge 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0075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842032" y="2247900"/>
            <a:ext cx="1859405" cy="2740024"/>
            <a:chOff x="2387924" y="2686050"/>
            <a:chExt cx="2215504" cy="2740024"/>
          </a:xfrm>
        </p:grpSpPr>
        <p:sp>
          <p:nvSpPr>
            <p:cNvPr id="39" name="AutoShape 4"/>
            <p:cNvSpPr>
              <a:spLocks noChangeArrowheads="1"/>
            </p:cNvSpPr>
            <p:nvPr/>
          </p:nvSpPr>
          <p:spPr bwMode="auto">
            <a:xfrm>
              <a:off x="2387924" y="2852737"/>
              <a:ext cx="2215504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gray">
            <a:xfrm>
              <a:off x="2586038" y="2714625"/>
              <a:ext cx="1798757" cy="2873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1" name="AutoShape 6"/>
            <p:cNvSpPr>
              <a:spLocks noChangeArrowheads="1"/>
            </p:cNvSpPr>
            <p:nvPr/>
          </p:nvSpPr>
          <p:spPr bwMode="auto">
            <a:xfrm flipH="1">
              <a:off x="4218779" y="2790825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AutoShape 7"/>
            <p:cNvSpPr>
              <a:spLocks noChangeArrowheads="1"/>
            </p:cNvSpPr>
            <p:nvPr/>
          </p:nvSpPr>
          <p:spPr bwMode="auto">
            <a:xfrm flipH="1">
              <a:off x="2658812" y="2781300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2594124" y="2686050"/>
              <a:ext cx="1783435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Ses Basıncı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3643849" y="1841500"/>
            <a:ext cx="1859405" cy="2644774"/>
            <a:chOff x="4585362" y="2279650"/>
            <a:chExt cx="2510788" cy="2644774"/>
          </a:xfrm>
        </p:grpSpPr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4585362" y="2351087"/>
              <a:ext cx="2510788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AutoShape 10"/>
            <p:cNvSpPr>
              <a:spLocks noChangeArrowheads="1"/>
            </p:cNvSpPr>
            <p:nvPr/>
          </p:nvSpPr>
          <p:spPr bwMode="auto">
            <a:xfrm flipH="1">
              <a:off x="665259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auto">
            <a:xfrm flipH="1">
              <a:off x="489233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3825262" y="1748829"/>
            <a:ext cx="145389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Semptomatik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5438407" y="1465262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gray">
          <a:xfrm>
            <a:off x="5584241" y="1322388"/>
            <a:ext cx="1509643" cy="287338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 flipH="1">
            <a:off x="5657764" y="1393825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gray">
          <a:xfrm>
            <a:off x="5586507" y="1304925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Ses Yoğunluğu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gray">
          <a:xfrm>
            <a:off x="3795402" y="1769268"/>
            <a:ext cx="1487524" cy="28733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</a:rPr>
              <a:t>Ses Gücü</a:t>
            </a:r>
            <a:endParaRPr lang="zh-CN" altLang="en-US" sz="1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 flipH="1">
            <a:off x="5114075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 flipH="1">
            <a:off x="3889380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36303" y="2676525"/>
            <a:ext cx="1859405" cy="2976925"/>
            <a:chOff x="19051" y="2676525"/>
            <a:chExt cx="1859405" cy="2976925"/>
          </a:xfrm>
        </p:grpSpPr>
        <p:grpSp>
          <p:nvGrpSpPr>
            <p:cNvPr id="14" name="Grup 13"/>
            <p:cNvGrpSpPr/>
            <p:nvPr/>
          </p:nvGrpSpPr>
          <p:grpSpPr>
            <a:xfrm>
              <a:off x="19051" y="2676525"/>
              <a:ext cx="1859405" cy="2736000"/>
              <a:chOff x="257175" y="3114675"/>
              <a:chExt cx="2215505" cy="2741611"/>
            </a:xfrm>
          </p:grpSpPr>
          <p:sp>
            <p:nvSpPr>
              <p:cNvPr id="31" name="AutoShape 16"/>
              <p:cNvSpPr>
                <a:spLocks noChangeArrowheads="1"/>
              </p:cNvSpPr>
              <p:nvPr/>
            </p:nvSpPr>
            <p:spPr bwMode="auto">
              <a:xfrm>
                <a:off x="257175" y="3282949"/>
                <a:ext cx="2215505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normAutofit/>
              </a:bodyPr>
              <a:lstStyle/>
              <a:p>
                <a:pPr algn="ctr"/>
                <a:endParaRPr lang="zh-CN" altLang="en-US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AutoShape 17"/>
              <p:cNvSpPr>
                <a:spLocks noChangeArrowheads="1"/>
              </p:cNvSpPr>
              <p:nvPr/>
            </p:nvSpPr>
            <p:spPr bwMode="gray">
              <a:xfrm>
                <a:off x="440464" y="3140075"/>
                <a:ext cx="1798758" cy="28733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 flipH="1">
                <a:off x="2079946" y="3211513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AutoShape 19"/>
              <p:cNvSpPr>
                <a:spLocks noChangeArrowheads="1"/>
              </p:cNvSpPr>
              <p:nvPr/>
            </p:nvSpPr>
            <p:spPr bwMode="auto">
              <a:xfrm flipH="1">
                <a:off x="526716" y="3211513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Text Box 20"/>
              <p:cNvSpPr txBox="1">
                <a:spLocks noChangeArrowheads="1"/>
              </p:cNvSpPr>
              <p:nvPr/>
            </p:nvSpPr>
            <p:spPr bwMode="gray">
              <a:xfrm>
                <a:off x="459332" y="3114675"/>
                <a:ext cx="1755856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Kuvvet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sp>
          <p:nvSpPr>
            <p:cNvPr id="47" name="Metin kutusu 46"/>
            <p:cNvSpPr txBox="1"/>
            <p:nvPr/>
          </p:nvSpPr>
          <p:spPr>
            <a:xfrm>
              <a:off x="47626" y="5376451"/>
              <a:ext cx="1663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Newton</a:t>
              </a:r>
              <a:endParaRPr lang="tr-TR" sz="12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2" name="AutoShape 8"/>
          <p:cNvSpPr>
            <a:spLocks noChangeArrowheads="1"/>
          </p:cNvSpPr>
          <p:nvPr/>
        </p:nvSpPr>
        <p:spPr bwMode="auto">
          <a:xfrm>
            <a:off x="7236515" y="989806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" name="AutoShape 10"/>
          <p:cNvSpPr>
            <a:spLocks noChangeArrowheads="1"/>
          </p:cNvSpPr>
          <p:nvPr/>
        </p:nvSpPr>
        <p:spPr bwMode="auto">
          <a:xfrm flipH="1">
            <a:off x="6918093" y="1373801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" name="AutoShape 9"/>
          <p:cNvSpPr>
            <a:spLocks noChangeArrowheads="1"/>
          </p:cNvSpPr>
          <p:nvPr/>
        </p:nvSpPr>
        <p:spPr bwMode="gray">
          <a:xfrm>
            <a:off x="7420920" y="840581"/>
            <a:ext cx="1509643" cy="287338"/>
          </a:xfrm>
          <a:prstGeom prst="roundRect">
            <a:avLst>
              <a:gd name="adj" fmla="val 50000"/>
            </a:avLst>
          </a:prstGeom>
          <a:solidFill>
            <a:schemeClr val="accent5">
              <a:lumMod val="2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b="1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auto">
          <a:xfrm flipH="1">
            <a:off x="8713412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" name="AutoShape 11"/>
          <p:cNvSpPr>
            <a:spLocks noChangeArrowheads="1"/>
          </p:cNvSpPr>
          <p:nvPr/>
        </p:nvSpPr>
        <p:spPr bwMode="auto">
          <a:xfrm flipH="1">
            <a:off x="7573293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gray">
          <a:xfrm>
            <a:off x="7418483" y="819170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 Ses Şiddeti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66" name="AutoShape 16"/>
          <p:cNvSpPr>
            <a:spLocks noChangeArrowheads="1"/>
          </p:cNvSpPr>
          <p:nvPr/>
        </p:nvSpPr>
        <p:spPr bwMode="auto">
          <a:xfrm>
            <a:off x="-30372" y="284445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kaynağının</a:t>
            </a:r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bir ortamda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titreşimler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sıkışma ve genleşme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 ortam </a:t>
            </a:r>
          </a:p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oleküllerine</a:t>
            </a:r>
          </a:p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 kuvvet uygular. </a:t>
            </a:r>
            <a:endParaRPr lang="zh-CN" altLang="en-US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3640195" y="190420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Gücü</a:t>
            </a: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(Akustik Güç)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 1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zağındaki ses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düzeyidir.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basıncı;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 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kaynağına </a:t>
            </a:r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endParaRPr lang="tr-TR" altLang="zh-CN" sz="12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Mesafesine de 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(yakınlık-uzaklık)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</a:t>
            </a: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AutoShape 16"/>
          <p:cNvSpPr>
            <a:spLocks noChangeArrowheads="1"/>
          </p:cNvSpPr>
          <p:nvPr/>
        </p:nvSpPr>
        <p:spPr bwMode="auto">
          <a:xfrm>
            <a:off x="5441124" y="1458018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gücünün, </a:t>
            </a:r>
            <a:endParaRPr lang="tr-TR" altLang="zh-CN" sz="13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zamanda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düşen 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miktarı</a:t>
            </a:r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AutoShape 16"/>
          <p:cNvSpPr>
            <a:spLocks noChangeArrowheads="1"/>
          </p:cNvSpPr>
          <p:nvPr/>
        </p:nvSpPr>
        <p:spPr bwMode="auto">
          <a:xfrm>
            <a:off x="7244211" y="992439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alandaki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kulağının </a:t>
            </a: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eslere verdiği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logaritmik tepki </a:t>
            </a:r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838378" y="2402961"/>
            <a:ext cx="1863059" cy="3008533"/>
            <a:chOff x="1821126" y="2402961"/>
            <a:chExt cx="1863059" cy="3008533"/>
          </a:xfrm>
        </p:grpSpPr>
        <p:sp>
          <p:nvSpPr>
            <p:cNvPr id="67" name="AutoShape 16"/>
            <p:cNvSpPr>
              <a:spLocks noChangeArrowheads="1"/>
            </p:cNvSpPr>
            <p:nvPr/>
          </p:nvSpPr>
          <p:spPr bwMode="auto">
            <a:xfrm>
              <a:off x="1821126" y="2402961"/>
              <a:ext cx="1863059" cy="2568070"/>
            </a:xfrm>
            <a:prstGeom prst="roundRect">
              <a:avLst>
                <a:gd name="adj" fmla="val 4690"/>
              </a:avLst>
            </a:prstGeom>
            <a:noFill/>
            <a:ln w="25400">
              <a:noFill/>
              <a:round/>
              <a:headEnd/>
              <a:tailEnd/>
            </a:ln>
            <a:effectLst/>
          </p:spPr>
          <p:txBody>
            <a:bodyPr wrap="none" anchor="ctr">
              <a:normAutofit fontScale="92500" lnSpcReduction="20000"/>
            </a:bodyPr>
            <a:lstStyle/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 dalgalarının sıkışma </a:t>
              </a:r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ve gevşeme sırasında</a:t>
              </a:r>
            </a:p>
            <a:p>
              <a:pPr algn="ctr"/>
              <a:r>
                <a:rPr lang="tr-TR" altLang="zh-CN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</a:t>
              </a:r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addesel ortamda </a:t>
              </a:r>
            </a:p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birim </a:t>
              </a:r>
              <a:r>
                <a:rPr lang="tr-TR" altLang="zh-CN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yüzeye uyguladığı </a:t>
              </a:r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kuvvetin </a:t>
              </a:r>
              <a:r>
                <a:rPr lang="tr-TR" altLang="zh-CN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nesnel olarak </a:t>
              </a:r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ölçülmesiyle </a:t>
              </a:r>
              <a:r>
                <a:rPr lang="tr-TR" altLang="zh-CN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elde </a:t>
              </a:r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edilen değer.</a:t>
              </a:r>
              <a:endPara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altLang="zh-CN" sz="14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Birim alana </a:t>
              </a:r>
            </a:p>
            <a:p>
              <a:pPr algn="ctr"/>
              <a:r>
                <a:rPr lang="tr-TR" altLang="zh-CN" sz="14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</a:t>
              </a:r>
              <a:r>
                <a:rPr lang="tr-TR" altLang="zh-CN" sz="14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ygulanan ses </a:t>
              </a:r>
            </a:p>
            <a:p>
              <a:pPr algn="ctr"/>
              <a:r>
                <a:rPr lang="tr-TR" altLang="zh-CN" sz="14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kuvvet düzeyi</a:t>
              </a:r>
              <a:endParaRPr lang="tr-TR" altLang="zh-CN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3" name="Metin kutusu 72"/>
            <p:cNvSpPr txBox="1"/>
            <p:nvPr/>
          </p:nvSpPr>
          <p:spPr>
            <a:xfrm>
              <a:off x="1918778" y="4949829"/>
              <a:ext cx="16634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Newton/cm²</a:t>
              </a:r>
            </a:p>
            <a:p>
              <a:pPr algn="ctr"/>
              <a:r>
                <a:rPr lang="tr-TR" sz="12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(Bar)</a:t>
              </a:r>
            </a:p>
          </p:txBody>
        </p:sp>
      </p:grpSp>
      <p:sp>
        <p:nvSpPr>
          <p:cNvPr id="74" name="Metin kutusu 73"/>
          <p:cNvSpPr txBox="1"/>
          <p:nvPr/>
        </p:nvSpPr>
        <p:spPr>
          <a:xfrm>
            <a:off x="3787162" y="4443700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Newton*m/</a:t>
            </a:r>
            <a:r>
              <a:rPr lang="tr-TR" sz="12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</a:t>
            </a: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2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</a:t>
            </a:r>
            <a:r>
              <a:rPr lang="tr-TR" sz="12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=W)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5541354" y="4001203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W/cm²</a:t>
            </a: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6" name="Metin kutusu 75"/>
          <p:cNvSpPr txBox="1"/>
          <p:nvPr/>
        </p:nvSpPr>
        <p:spPr>
          <a:xfrm>
            <a:off x="7327674" y="3544093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8" name="Düz Ok Bağlayıcısı 77"/>
          <p:cNvCxnSpPr/>
          <p:nvPr/>
        </p:nvCxnSpPr>
        <p:spPr>
          <a:xfrm>
            <a:off x="4573076" y="5843440"/>
            <a:ext cx="468000" cy="0"/>
          </a:xfrm>
          <a:prstGeom prst="straightConnector1">
            <a:avLst/>
          </a:prstGeom>
          <a:ln w="6350">
            <a:solidFill>
              <a:srgbClr val="575F57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9" name="Metin kutusu 78"/>
          <p:cNvSpPr txBox="1"/>
          <p:nvPr/>
        </p:nvSpPr>
        <p:spPr>
          <a:xfrm>
            <a:off x="4596271" y="5603934"/>
            <a:ext cx="446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1m</a:t>
            </a:r>
            <a:endParaRPr lang="tr-TR" sz="1200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81" name="53 Metin kutusu"/>
          <p:cNvSpPr txBox="1"/>
          <p:nvPr/>
        </p:nvSpPr>
        <p:spPr>
          <a:xfrm>
            <a:off x="3786536" y="5615711"/>
            <a:ext cx="756000" cy="452421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900" dirty="0" smtClean="0">
                <a:solidFill>
                  <a:srgbClr val="000000"/>
                </a:solidFill>
                <a:latin typeface="Cambria" pitchFamily="18" charset="0"/>
              </a:rPr>
              <a:t>Ses Basıncı</a:t>
            </a:r>
          </a:p>
          <a:p>
            <a:pPr algn="ctr"/>
            <a:r>
              <a:rPr lang="tr-TR" sz="900" b="1" dirty="0" smtClean="0">
                <a:solidFill>
                  <a:srgbClr val="000000"/>
                </a:solidFill>
                <a:latin typeface="Cambria" pitchFamily="18" charset="0"/>
              </a:rPr>
              <a:t>Ses Gücü</a:t>
            </a:r>
            <a:endParaRPr lang="tr-TR" sz="9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30723" name="Picture 3" descr="C:\Users\Ahmet Yiğitap\Desktop\Resim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68" y="5487648"/>
            <a:ext cx="668505" cy="70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Bağlayıcı 2"/>
          <p:cNvCxnSpPr/>
          <p:nvPr/>
        </p:nvCxnSpPr>
        <p:spPr>
          <a:xfrm>
            <a:off x="21918" y="6221867"/>
            <a:ext cx="905947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 1"/>
          <p:cNvGrpSpPr/>
          <p:nvPr/>
        </p:nvGrpSpPr>
        <p:grpSpPr>
          <a:xfrm>
            <a:off x="286395" y="960437"/>
            <a:ext cx="1194148" cy="1688185"/>
            <a:chOff x="269143" y="960437"/>
            <a:chExt cx="1194148" cy="1688185"/>
          </a:xfrm>
        </p:grpSpPr>
        <p:grpSp>
          <p:nvGrpSpPr>
            <p:cNvPr id="83" name="Grup 82"/>
            <p:cNvGrpSpPr/>
            <p:nvPr/>
          </p:nvGrpSpPr>
          <p:grpSpPr>
            <a:xfrm rot="5400000">
              <a:off x="382203" y="1567535"/>
              <a:ext cx="968027" cy="1194148"/>
              <a:chOff x="231797" y="3225609"/>
              <a:chExt cx="1190625" cy="1592760"/>
            </a:xfrm>
          </p:grpSpPr>
          <p:pic>
            <p:nvPicPr>
              <p:cNvPr id="84" name="Picture 2" descr="D:\DOKTOR\9-ISTUZMAN\1-EĞİTİM KURUMU\1. İstanbuluzman\Z.Resim-İkon\Müzik-Ses\kmixdocked_mute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97" y="3225609"/>
                <a:ext cx="1190625" cy="1592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5" name="53 Metin kutusu"/>
              <p:cNvSpPr txBox="1"/>
              <p:nvPr/>
            </p:nvSpPr>
            <p:spPr>
              <a:xfrm rot="16200000">
                <a:off x="137128" y="3837632"/>
                <a:ext cx="912331" cy="348721"/>
              </a:xfrm>
              <a:prstGeom prst="rect">
                <a:avLst/>
              </a:prstGeom>
              <a:noFill/>
              <a:ln w="3175" cmpd="sng"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 anchorCtr="0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tr-TR" sz="900" b="1" dirty="0" smtClean="0">
                    <a:solidFill>
                      <a:srgbClr val="000000"/>
                    </a:solidFill>
                    <a:latin typeface="Cambria" pitchFamily="18" charset="0"/>
                  </a:rPr>
                  <a:t>Ses </a:t>
                </a:r>
              </a:p>
              <a:p>
                <a:pPr algn="ctr"/>
                <a:r>
                  <a:rPr lang="tr-TR" sz="900" b="1" dirty="0" smtClean="0">
                    <a:solidFill>
                      <a:srgbClr val="000000"/>
                    </a:solidFill>
                    <a:latin typeface="Cambria" pitchFamily="18" charset="0"/>
                  </a:rPr>
                  <a:t>Kaynağı</a:t>
                </a:r>
              </a:p>
            </p:txBody>
          </p:sp>
        </p:grpSp>
        <p:pic>
          <p:nvPicPr>
            <p:cNvPr id="96" name="Picture 3" descr="D:\DOKTOR\2-DRUZ\1. EĞİTİM KURUMU\1. İstanbuluzman\2-RESİMLER\Dünya-Uzay-Uçak\Earth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799" y="960437"/>
              <a:ext cx="850834" cy="85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Akış Çizelgesi: Belge 53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55" name="53 Metin kutusu"/>
          <p:cNvSpPr txBox="1"/>
          <p:nvPr/>
        </p:nvSpPr>
        <p:spPr>
          <a:xfrm>
            <a:off x="2379594" y="5615711"/>
            <a:ext cx="756000" cy="452421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900" dirty="0" smtClean="0">
                <a:solidFill>
                  <a:srgbClr val="000000"/>
                </a:solidFill>
                <a:latin typeface="Cambria" pitchFamily="18" charset="0"/>
              </a:rPr>
              <a:t>Birim Alan</a:t>
            </a:r>
          </a:p>
          <a:p>
            <a:pPr algn="ctr"/>
            <a:r>
              <a:rPr lang="tr-TR" sz="900" b="1" dirty="0" smtClean="0">
                <a:solidFill>
                  <a:srgbClr val="000000"/>
                </a:solidFill>
                <a:latin typeface="Cambria" pitchFamily="18" charset="0"/>
              </a:rPr>
              <a:t>Basınç</a:t>
            </a:r>
            <a:endParaRPr lang="tr-TR" sz="900" b="1" dirty="0">
              <a:solidFill>
                <a:srgbClr val="0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94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5"/>
            <a:ext cx="8704612" cy="18206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Basınç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5</a:t>
            </a:r>
            <a:endParaRPr lang="tr-TR" sz="9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3521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420099" y="64531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Akış Çizelgesi: Belge 25"/>
          <p:cNvSpPr/>
          <p:nvPr/>
        </p:nvSpPr>
        <p:spPr>
          <a:xfrm>
            <a:off x="32056" y="6543675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3" y="1540173"/>
            <a:ext cx="507301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1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559760" y="1540173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yüzey üzerine uygulanan kuvvete basınç denir.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2235498"/>
            <a:ext cx="507300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2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559760" y="2235498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Normal Atmosferik Hava</a:t>
            </a:r>
          </a:p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%20 Oksijen</a:t>
            </a:r>
          </a:p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%80 Azottan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 dan oluşur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920190"/>
            <a:ext cx="507300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3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559760" y="2920190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anlamı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deniz seviyesinde havanın parsiyel basıncı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0,2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ATA O₂,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0,8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ATA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N₂’dur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Örneğin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denizin 40 metre altında parsiyel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1 ATA O₂ ve 4 ATA N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₂ olur.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605990"/>
            <a:ext cx="507300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559760" y="3605990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Denizde her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metre derinlikte basınç 1 atmosfer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299099"/>
            <a:ext cx="507300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5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559760" y="4299099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sv-SE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Normalde 4 Bar (Newton/cm²)’lik basınç değişimi organizmada rahatsızlık hissi dışında herhangi bir sağlık sorunu oluşturmaz. 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980025"/>
            <a:ext cx="507300" cy="6667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6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562685" y="4980025"/>
            <a:ext cx="8488706" cy="666750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Birimi;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Paskal </a:t>
            </a:r>
            <a:r>
              <a:rPr lang="nn-NO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(Pa</a:t>
            </a: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): </a:t>
            </a:r>
            <a:r>
              <a:rPr lang="nn-NO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N/cm²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Bar: </a:t>
            </a:r>
            <a:r>
              <a:rPr lang="nn-NO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kg/cm²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 ATM: </a:t>
            </a:r>
            <a:r>
              <a:rPr lang="nn-NO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760 mmHg = 1,013 kg/cm² </a:t>
            </a: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nn-NO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</a:t>
            </a:r>
            <a:r>
              <a:rPr lang="nn-NO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Yerküre atmosferi deniz seviyesinde; 100 kPa bir basınç oluşturur.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 </a:t>
            </a: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kPa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nn-NO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 ATA </a:t>
            </a:r>
            <a:r>
              <a:rPr lang="nn-NO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(ATA: Absolut </a:t>
            </a:r>
            <a:r>
              <a:rPr lang="nn-NO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</a:t>
            </a:r>
            <a:endParaRPr lang="nn-NO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668483"/>
            <a:ext cx="507300" cy="7846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itchFamily="34" charset="0"/>
              </a:rPr>
              <a:t>7</a:t>
            </a:r>
            <a:endParaRPr lang="tr-TR" sz="2000" b="1" i="1" dirty="0">
              <a:solidFill>
                <a:srgbClr val="000000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559760" y="5668483"/>
            <a:ext cx="8488706" cy="784638"/>
          </a:xfrm>
          <a:prstGeom prst="rect">
            <a:avLst/>
          </a:prstGeom>
          <a:solidFill>
            <a:schemeClr val="bg2">
              <a:lumMod val="20000"/>
              <a:lumOff val="80000"/>
              <a:alpha val="56000"/>
            </a:schemeClr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sv-SE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Basınç Ölçen Alet	: Barometre</a:t>
            </a:r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Barometre hava </a:t>
            </a:r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basıncını ölçmeye yarayan </a:t>
            </a:r>
            <a:r>
              <a:rPr lang="tr-TR" sz="1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aygıttır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tipleri vardır. İlk yapılanı cıvalı barometredir. Bunu 1643′te İtalyan </a:t>
            </a:r>
            <a:r>
              <a:rPr lang="tr-TR" sz="1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Toriçelli</a:t>
            </a:r>
            <a:r>
              <a:rPr lang="tr-TR" sz="1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bulmuştur. Cıva sütununun yüksekliği barometre basıncını gösterir. Bu basınç deniz düzeyinde 760 mm cıva sütununa eşittir. Havalı barometre ise, havası boşaltılmış metal bir kutu biçimindedir. </a:t>
            </a:r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Manometre: Kapalı kaplardaki gazların basıncını ölçen aletlerdir. </a:t>
            </a:r>
            <a:r>
              <a:rPr lang="tr-TR" sz="1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 uçlu ve Kapalı uçlu Manometreler olmak üzere 2 tipi vardır.</a:t>
            </a:r>
            <a:endParaRPr lang="sv-SE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5"/>
          <p:cNvSpPr>
            <a:spLocks noChangeArrowheads="1"/>
          </p:cNvSpPr>
          <p:nvPr/>
        </p:nvSpPr>
        <p:spPr bwMode="gray">
          <a:xfrm>
            <a:off x="25698" y="986392"/>
            <a:ext cx="9035218" cy="522772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i="1" dirty="0" smtClean="0">
                <a:solidFill>
                  <a:srgbClr val="FFFFFF"/>
                </a:solidFill>
                <a:latin typeface="Calibri" panose="020F0502020204030204" pitchFamily="34" charset="0"/>
                <a:cs typeface="Calibri" pitchFamily="34" charset="0"/>
              </a:rPr>
              <a:t>Açıklamalar</a:t>
            </a:r>
            <a:endParaRPr lang="tr-TR" sz="2400" b="1" i="1" dirty="0">
              <a:solidFill>
                <a:srgbClr val="FFFFFF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20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Basınç</a:t>
            </a:r>
          </a:p>
        </p:txBody>
      </p:sp>
    </p:spTree>
    <p:extLst>
      <p:ext uri="{BB962C8B-B14F-4D97-AF65-F5344CB8AC3E}">
        <p14:creationId xmlns:p14="http://schemas.microsoft.com/office/powerpoint/2010/main" val="17510158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BASINCA MARUZ KALAN MESLEKLER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Uçak kabinlerinde çalışanlar 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Balonlarla seyahatler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yapımı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elektrik, telefon servis istasyonlarında çalışanlar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epo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odaları </a:t>
            </a:r>
          </a:p>
          <a:p>
            <a:pPr marL="144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spcAft>
                <a:spcPts val="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just">
              <a:spcAft>
                <a:spcPts val="0"/>
              </a:spcAft>
              <a:buClr>
                <a:srgbClr val="292929"/>
              </a:buClr>
              <a:defRPr/>
            </a:pPr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just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Sepo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Odası: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Modern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yangın korunma sistemlerinin gereği olarak kurulan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oksijen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içeriği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%13’lere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düşürülen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alanlarıdır.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6911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Basıncın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nedeniyle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normal atmosfer basıncı altında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dokularda</a:t>
            </a:r>
            <a:r>
              <a:rPr lang="tr-TR" sz="20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erimiş olan gazlar serbest hale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vücutta; </a:t>
            </a: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organlarda karıncalanmalar,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bacaklarda ağrılar,</a:t>
            </a: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ağrıları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kulak kanaması ve işitme kaybı,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Bulanık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görme, </a:t>
            </a: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Vücuttaki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oksijenin parsiyel basıncının düşmesi sonucu k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anda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 azalması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anoksemi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Tansiyon düşüklüğü ve kalp çarpıntısı (taşikardi)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görülebilir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BASINÇ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7399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97155" y="2743481"/>
            <a:ext cx="1548000" cy="1548000"/>
          </a:xfrm>
          <a:prstGeom prst="ellipse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8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752601" y="2809875"/>
            <a:ext cx="7249788" cy="1509340"/>
          </a:xfrm>
          <a:prstGeom prst="roundRect">
            <a:avLst>
              <a:gd name="adj" fmla="val 16667"/>
            </a:avLst>
          </a:prstGeom>
          <a:noFill/>
          <a:ln w="15875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Basınç</a:t>
            </a:r>
          </a:p>
        </p:txBody>
      </p:sp>
    </p:spTree>
    <p:extLst>
      <p:ext uri="{BB962C8B-B14F-4D97-AF65-F5344CB8AC3E}">
        <p14:creationId xmlns:p14="http://schemas.microsoft.com/office/powerpoint/2010/main" val="17510158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BASINCA MARUZ KALAN MESLEKLER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Dalgıçlar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Balıkçılar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Sünger avcıları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Tünel ve duba yapımında çalışanları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Rekompresyon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odası teknisyenleri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Denizaltı personeli</a:t>
            </a:r>
          </a:p>
          <a:p>
            <a:pPr marL="360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Gemi kurtarıcıları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93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DEKOMPRESYON HASTALIĞI (VURGUN)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arttıkça kandaki azot yoğunluğu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(gaz basıncı) 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Atmosferik basınca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dönme hızlı olursa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(akciğerin gazı atacak kadar zamanı olmaz),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kanda eriyik haldeki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azot hızla kanda ve dokularda baloncuklara dönüşer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 dolaşım yetmezliğine ve lokal doku hasarına neden olur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10 dakika ile 2 hafta arasında ortaya çıkabilir. 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Etkilenme; </a:t>
            </a:r>
          </a:p>
          <a:p>
            <a:pPr marL="5040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basıncına</a:t>
            </a:r>
          </a:p>
          <a:p>
            <a:pPr marL="5040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altındaki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derinliğe </a:t>
            </a:r>
          </a:p>
          <a:p>
            <a:pPr marL="5040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aruziyet süresine                       …..bağlıdır.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757238" y="1993900"/>
            <a:ext cx="588962" cy="600075"/>
          </a:xfrm>
          <a:prstGeom prst="ellips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mbria" pitchFamily="18" charset="0"/>
              </a:rPr>
              <a:t>2</a:t>
            </a:r>
            <a:endParaRPr lang="tr-TR" sz="2800" b="1" dirty="0">
              <a:solidFill>
                <a:srgbClr val="0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164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BASINÇLI İŞLERDE KORUNMA ÖNERİLERİ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457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rakımlı yerlere çıkılırken,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yavaş tempoda çıkılması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hipoksik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semptomların gelişmesini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basınçta eğer atmosferik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basınca dönme hızlı olursa, kanda eriyik haldeki azot hızla kanda ve dokularda baloncuklara dönüşerek dolaşım yetmezliğine ve lokal doku hasarına neden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Atmosferik basınca dönme yavaş olmalıdır. 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- YÜKSEK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469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Sigortalar Sağlık İşlemleri Tüzüğü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yüksek basıncın işçiler üzerinde meydana getirdiği olumsuz etkiler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ğıdır.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değişikliği nedeni  ile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görülen;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kut 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hadiselerde yükümlülük süresi 3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gündür,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iğer hadiselerde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yükümlülük süresi 10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3595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57943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DALGA BOYU </a:t>
            </a: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el-G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λ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) (m)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579437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PERİYODU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(T) (sn)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579437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FREKANSI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(f) (1/sn  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&amp;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Hertz-Hz)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1658937"/>
            <a:ext cx="2711450" cy="473191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arkaya gelen iki sinüs tepe noktası arasındaki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uzaklıktır.</a:t>
            </a:r>
          </a:p>
          <a:p>
            <a:pPr algn="ctr"/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boyuna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dalgalardır.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ortaya çıkan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sıkıştırma dalgalarıdır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Boyları 0,02-20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 değişir.</a:t>
            </a:r>
          </a:p>
          <a:p>
            <a:pPr algn="ctr"/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edebilir, ancak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boşlukta hareket edemezler.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1658938"/>
            <a:ext cx="2711450" cy="37512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 boyu için geçen zaman.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sz="1400" i="1" dirty="0" smtClean="0">
                <a:latin typeface="Calibri"/>
                <a:ea typeface="Cambria Math" pitchFamily="18" charset="0"/>
                <a:cs typeface="Calibri"/>
              </a:rPr>
              <a:t>λ</a:t>
            </a:r>
            <a:r>
              <a:rPr lang="tr-TR" sz="1400" i="1" dirty="0" smtClean="0">
                <a:latin typeface="Calibri"/>
                <a:ea typeface="Cambria Math" pitchFamily="18" charset="0"/>
                <a:cs typeface="Calibri"/>
              </a:rPr>
              <a:t>; Dalga Boyu (m)</a:t>
            </a:r>
          </a:p>
          <a:p>
            <a:r>
              <a:rPr lang="tr-TR" sz="1400" i="1" dirty="0">
                <a:latin typeface="Calibri" pitchFamily="34" charset="0"/>
                <a:cs typeface="Calibri" pitchFamily="34" charset="0"/>
              </a:rPr>
              <a:t>f</a:t>
            </a:r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; Frekans (Hz)</a:t>
            </a:r>
          </a:p>
          <a:p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C</a:t>
            </a:r>
            <a:r>
              <a:rPr lang="tr-TR" sz="1400" i="1" dirty="0">
                <a:latin typeface="Calibri" pitchFamily="34" charset="0"/>
                <a:cs typeface="Calibri" pitchFamily="34" charset="0"/>
              </a:rPr>
              <a:t>: yayılma hızı (m/</a:t>
            </a:r>
            <a:r>
              <a:rPr lang="tr-TR" sz="1400" i="1" dirty="0" err="1">
                <a:latin typeface="Calibri" pitchFamily="34" charset="0"/>
                <a:cs typeface="Calibri" pitchFamily="34" charset="0"/>
              </a:rPr>
              <a:t>sn</a:t>
            </a:r>
            <a:r>
              <a:rPr lang="tr-TR" sz="1400" i="1" dirty="0">
                <a:latin typeface="Calibri" pitchFamily="34" charset="0"/>
                <a:cs typeface="Calibri" pitchFamily="34" charset="0"/>
              </a:rPr>
              <a:t>)</a:t>
            </a:r>
            <a:endParaRPr lang="tr-TR" sz="1400" i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1658937"/>
            <a:ext cx="2711450" cy="473191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zamanda oluşan dalga sayısıdır.</a:t>
            </a:r>
          </a:p>
          <a:p>
            <a:pPr algn="ctr"/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saniyedeki titreşim sayısıdır.</a:t>
            </a:r>
          </a:p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saniyedeki devir sayısıdır.</a:t>
            </a:r>
          </a:p>
          <a:p>
            <a:pPr algn="ctr"/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s-ES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elli </a:t>
            </a:r>
            <a:r>
              <a:rPr lang="es-ES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noktadan belli bir zaman birimi içinde geçen dalga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sayısıdır.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dalganın boyu arttığında frekansı azalır.</a:t>
            </a: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(Ters Orantı Var)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Pratikte 4000 Hz üzeri frekanslara pek rastlanmaz.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ÖZELLİKLERİ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 descr="C:\Users\Ahmet Yiğitap\Desktop\Resim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5495925"/>
            <a:ext cx="2692400" cy="914771"/>
          </a:xfrm>
          <a:prstGeom prst="rect">
            <a:avLst/>
          </a:prstGeom>
          <a:noFill/>
          <a:ln w="3492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kış Çizelgesi: Belge 11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  <p:pic>
        <p:nvPicPr>
          <p:cNvPr id="43010" name="Picture 2" descr="C:\Users\AhmetYigitalp\Desktop\12-10-2013 14-53-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3714750"/>
            <a:ext cx="174307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17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6"/>
            <a:ext cx="8704612" cy="18873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tr-TR" sz="9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1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 VE DENETİM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Latince bir kelime olup dilimizde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ışıma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kullanılır.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kullanılmasını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denetlemesini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Türkiye Atom Enerjisi Kurumu -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TAEK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tarafından yapılır.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7" name="Picture 1" descr="C:\Users\DOKTOR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20" y="4543425"/>
            <a:ext cx="1685924" cy="13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DOKTOR\Desktop\Resim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256" y="4537075"/>
            <a:ext cx="1762125" cy="13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46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0036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401888" y="46370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090863" y="1903413"/>
            <a:ext cx="3248025" cy="3055937"/>
            <a:chOff x="1869" y="1671"/>
            <a:chExt cx="2046" cy="1925"/>
          </a:xfrm>
        </p:grpSpPr>
        <p:sp>
          <p:nvSpPr>
            <p:cNvPr id="10036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036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999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3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0368" name="Text Box 19"/>
          <p:cNvSpPr txBox="1">
            <a:spLocks noChangeArrowheads="1"/>
          </p:cNvSpPr>
          <p:nvPr/>
        </p:nvSpPr>
        <p:spPr bwMode="gray">
          <a:xfrm>
            <a:off x="3748416" y="1116589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Doğal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(Radon)</a:t>
            </a:r>
            <a:endParaRPr lang="tr-TR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KAYNAKLARI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9" name="Picture 3" descr="D:\9-ISTUZMAN\1-EĞİTİM KURUMU\1. İstanbuluzman\ZZResim\Resim-İkon\nuclear_engine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5" y="4015121"/>
            <a:ext cx="2020055" cy="202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DOKTOR\1-ISTANBULUZMAN\1-EĞİTİM KURUMU\1. İstanbuluzman\2-RESİMLER\Dünya-Uzay-Uçak\ma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67" y="46831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2165839" y="5018832"/>
            <a:ext cx="1948962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(Nükleer Santral)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410688" y="5018832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Medikal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(Radyoloji)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1-ISTANBULUZMAN\1-EĞİTİM KURUMU\1. İstanbuluzman\2-RESİMLER\Meslekler\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13" y="3857625"/>
            <a:ext cx="2128499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0" y="1077809"/>
            <a:ext cx="3587728" cy="267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95251" y="3569642"/>
            <a:ext cx="36195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Radon; Kaya</a:t>
            </a:r>
            <a:r>
              <a:rPr lang="tr-TR" sz="11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toprak ve sudaki doğal </a:t>
            </a: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uranyumun </a:t>
            </a:r>
            <a:r>
              <a:rPr lang="tr-TR" sz="11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bozunması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3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32057" y="756174"/>
            <a:ext cx="448617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</a:t>
            </a:r>
            <a:r>
              <a:rPr lang="tr-TR" sz="16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Atomlardan elektron </a:t>
            </a:r>
            <a:r>
              <a:rPr lang="tr-TR" sz="16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sökebilen</a:t>
            </a:r>
            <a:r>
              <a:rPr lang="tr-TR" sz="16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32057" y="1116538"/>
            <a:ext cx="4486173" cy="1890431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Parçacık Şeklinde Yayılan</a:t>
            </a: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lfa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Beta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erbest Nötronlar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Elektromanyetik Dalga Şeklinde Yayılan</a:t>
            </a: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(gama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X-ışınları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217736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55389" y="5744265"/>
            <a:ext cx="6162675" cy="29103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1-) İyonize ışınlar, </a:t>
            </a:r>
            <a:r>
              <a:rPr lang="tr-TR" sz="1600" b="1" i="1" dirty="0" err="1" smtClean="0">
                <a:latin typeface="Calibri" pitchFamily="34" charset="0"/>
                <a:cs typeface="Calibri" pitchFamily="34" charset="0"/>
              </a:rPr>
              <a:t>Noniyonize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 ışınlardan daha zararlıdır.</a:t>
            </a:r>
            <a:endParaRPr lang="tr-TR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4596277" y="756174"/>
            <a:ext cx="448617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NONİYONİZE </a:t>
            </a:r>
            <a:r>
              <a:rPr lang="tr-TR" sz="1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tr-TR" sz="1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Atomlardan elektron </a:t>
            </a:r>
            <a:r>
              <a:rPr lang="tr-TR" sz="1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sökemeyen)</a:t>
            </a:r>
            <a:endParaRPr lang="tr-TR" sz="1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4596277" y="1116538"/>
            <a:ext cx="4486173" cy="1890431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Optik radyasyonlar </a:t>
            </a:r>
          </a:p>
          <a:p>
            <a:pPr marL="298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Ultraviyole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Morötesi, UVC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UVB, LİVA) </a:t>
            </a:r>
          </a:p>
          <a:p>
            <a:pPr marL="298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İnfrared (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Kızılötesi,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IRA, IRB, IRC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Nitelikli Radyasyonlar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98800" indent="-216000">
              <a:spcAft>
                <a:spcPts val="0"/>
              </a:spcAft>
              <a:buClr>
                <a:srgbClr val="292929"/>
              </a:buClr>
              <a:buFont typeface="Wingdings" panose="05000000000000000000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Radyo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dalgaları, Mikrodalgalar, Cep telefonları, Radyo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FM ve TV vericileri, radarlar,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trafolar…vb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9" y="3080680"/>
            <a:ext cx="4512736" cy="2646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7" name="Picture 4" descr="r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9162" y="3080681"/>
            <a:ext cx="4507257" cy="2646000"/>
          </a:xfrm>
          <a:prstGeom prst="rect">
            <a:avLst/>
          </a:prstGeom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Dikdörtgen 27"/>
          <p:cNvSpPr/>
          <p:nvPr/>
        </p:nvSpPr>
        <p:spPr>
          <a:xfrm>
            <a:off x="54565" y="6065811"/>
            <a:ext cx="6163499" cy="29103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2-) Elektromagnetik spektrumda ışınların zararı sağa gidildikçe artar. </a:t>
            </a:r>
            <a:endParaRPr lang="tr-TR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54565" y="6387357"/>
            <a:ext cx="6163499" cy="30861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r>
              <a:rPr lang="tr-TR" sz="1600" b="1" i="1" dirty="0">
                <a:latin typeface="Calibri" pitchFamily="34" charset="0"/>
                <a:cs typeface="Calibri" pitchFamily="34" charset="0"/>
              </a:rPr>
              <a:t>3-) Parçacık şeklinde yayılan ışınların zarar düzeyi Nötronlar&gt;Beta&gt;Alfa </a:t>
            </a:r>
          </a:p>
        </p:txBody>
      </p:sp>
      <p:graphicFrame>
        <p:nvGraphicFramePr>
          <p:cNvPr id="30" name="Nesne 2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758931620"/>
              </p:ext>
            </p:extLst>
          </p:nvPr>
        </p:nvGraphicFramePr>
        <p:xfrm>
          <a:off x="6277893" y="5761849"/>
          <a:ext cx="2805758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87" name="Bit Eşlem Resmi" r:id="rId6" imgW="4839375" imgH="2514286" progId="PBrush">
                  <p:embed/>
                </p:oleObj>
              </mc:Choice>
              <mc:Fallback>
                <p:oleObj name="Bit Eşlem Resmi" r:id="rId6" imgW="4839375" imgH="2514286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7893" y="5761849"/>
                        <a:ext cx="2805758" cy="9000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25400"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10054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56" grpId="0" animBg="1"/>
      <p:bldP spid="58457" grpId="0" animBg="1"/>
      <p:bldP spid="25" grpId="0" animBg="1"/>
      <p:bldP spid="21" grpId="0" animBg="1"/>
      <p:bldP spid="22" grpId="0" animBg="1"/>
      <p:bldP spid="28" grpId="0" animBg="1"/>
      <p:bldP spid="29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RADYASYONUN ETKİLERİ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dozda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Hücre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doku ölümü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üşük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Teratojenik-mutajenik-genotoksik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etki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Akış Çizelgesi: Belge 23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70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067" y="6831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FREKANSI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kış Çizelgesi: Belge 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3</a:t>
            </a:r>
            <a:endParaRPr lang="tr-TR" sz="2000" b="1" dirty="0">
              <a:latin typeface="Calibri" pitchFamily="34" charset="0"/>
            </a:endParaRPr>
          </a:p>
        </p:txBody>
      </p:sp>
      <p:grpSp>
        <p:nvGrpSpPr>
          <p:cNvPr id="34" name="Grup 33"/>
          <p:cNvGrpSpPr/>
          <p:nvPr/>
        </p:nvGrpSpPr>
        <p:grpSpPr>
          <a:xfrm>
            <a:off x="232025" y="1097850"/>
            <a:ext cx="8624541" cy="454725"/>
            <a:chOff x="203450" y="1764600"/>
            <a:chExt cx="8624541" cy="454725"/>
          </a:xfrm>
        </p:grpSpPr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1095663" y="1764600"/>
              <a:ext cx="6552912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Genç ve Sağlıklı Kişinin İşitebileceği Frekans Aralığı/Hz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AutoShape 5"/>
            <p:cNvSpPr>
              <a:spLocks noChangeArrowheads="1"/>
            </p:cNvSpPr>
            <p:nvPr/>
          </p:nvSpPr>
          <p:spPr bwMode="auto">
            <a:xfrm>
              <a:off x="203450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Hz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AutoShape 5"/>
            <p:cNvSpPr>
              <a:spLocks noChangeArrowheads="1"/>
            </p:cNvSpPr>
            <p:nvPr/>
          </p:nvSpPr>
          <p:spPr bwMode="auto">
            <a:xfrm>
              <a:off x="7581901" y="1764600"/>
              <a:ext cx="124609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20.000 Hz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5" name="Grup 34"/>
          <p:cNvGrpSpPr/>
          <p:nvPr/>
        </p:nvGrpSpPr>
        <p:grpSpPr>
          <a:xfrm>
            <a:off x="771245" y="2755200"/>
            <a:ext cx="7462276" cy="454725"/>
            <a:chOff x="203450" y="1764600"/>
            <a:chExt cx="6719540" cy="454725"/>
          </a:xfrm>
        </p:grpSpPr>
        <p:sp>
          <p:nvSpPr>
            <p:cNvPr id="36" name="AutoShape 5"/>
            <p:cNvSpPr>
              <a:spLocks noChangeArrowheads="1"/>
            </p:cNvSpPr>
            <p:nvPr/>
          </p:nvSpPr>
          <p:spPr bwMode="auto">
            <a:xfrm>
              <a:off x="1095663" y="1764600"/>
              <a:ext cx="4932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Odyometrede Ölçülebilir </a:t>
              </a:r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Frekans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Aralığı/Hz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AutoShape 5"/>
            <p:cNvSpPr>
              <a:spLocks noChangeArrowheads="1"/>
            </p:cNvSpPr>
            <p:nvPr/>
          </p:nvSpPr>
          <p:spPr bwMode="auto">
            <a:xfrm>
              <a:off x="203450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250</a:t>
              </a:r>
            </a:p>
          </p:txBody>
        </p:sp>
        <p:sp>
          <p:nvSpPr>
            <p:cNvPr id="38" name="AutoShape 5"/>
            <p:cNvSpPr>
              <a:spLocks noChangeArrowheads="1"/>
            </p:cNvSpPr>
            <p:nvPr/>
          </p:nvSpPr>
          <p:spPr bwMode="auto">
            <a:xfrm>
              <a:off x="595996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8.000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0" name="Grup 39"/>
          <p:cNvGrpSpPr/>
          <p:nvPr/>
        </p:nvGrpSpPr>
        <p:grpSpPr>
          <a:xfrm>
            <a:off x="1038225" y="3324225"/>
            <a:ext cx="6660560" cy="454725"/>
            <a:chOff x="841625" y="1764600"/>
            <a:chExt cx="4805015" cy="454725"/>
          </a:xfrm>
        </p:grpSpPr>
        <p:sp>
          <p:nvSpPr>
            <p:cNvPr id="41" name="AutoShape 5"/>
            <p:cNvSpPr>
              <a:spLocks noChangeArrowheads="1"/>
            </p:cNvSpPr>
            <p:nvPr/>
          </p:nvSpPr>
          <p:spPr bwMode="auto">
            <a:xfrm>
              <a:off x="1746779" y="1764600"/>
              <a:ext cx="2988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İnsanın En </a:t>
              </a:r>
              <a:r>
                <a:rPr lang="tr-TR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Duyarlı </a:t>
              </a:r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Olduğu Frekans Aralığı</a:t>
              </a:r>
              <a:endPara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AutoShape 5"/>
            <p:cNvSpPr>
              <a:spLocks noChangeArrowheads="1"/>
            </p:cNvSpPr>
            <p:nvPr/>
          </p:nvSpPr>
          <p:spPr bwMode="auto">
            <a:xfrm>
              <a:off x="84162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500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AutoShape 5"/>
            <p:cNvSpPr>
              <a:spLocks noChangeArrowheads="1"/>
            </p:cNvSpPr>
            <p:nvPr/>
          </p:nvSpPr>
          <p:spPr bwMode="auto">
            <a:xfrm>
              <a:off x="468361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6.000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6" name="Grup 65"/>
          <p:cNvGrpSpPr/>
          <p:nvPr/>
        </p:nvGrpSpPr>
        <p:grpSpPr>
          <a:xfrm>
            <a:off x="4677063" y="1617314"/>
            <a:ext cx="3802436" cy="935386"/>
            <a:chOff x="4763789" y="3931889"/>
            <a:chExt cx="3802436" cy="935386"/>
          </a:xfrm>
        </p:grpSpPr>
        <p:sp>
          <p:nvSpPr>
            <p:cNvPr id="59" name="AutoShape 5"/>
            <p:cNvSpPr>
              <a:spLocks noChangeArrowheads="1"/>
            </p:cNvSpPr>
            <p:nvPr/>
          </p:nvSpPr>
          <p:spPr bwMode="auto">
            <a:xfrm>
              <a:off x="4763789" y="3931889"/>
              <a:ext cx="1620000" cy="93538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kHz</a:t>
              </a:r>
            </a:p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20.000 Hz</a:t>
              </a:r>
              <a:endPara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0" name="AutoShape 5"/>
            <p:cNvSpPr>
              <a:spLocks noChangeArrowheads="1"/>
            </p:cNvSpPr>
            <p:nvPr/>
          </p:nvSpPr>
          <p:spPr bwMode="auto">
            <a:xfrm>
              <a:off x="6751083" y="3931889"/>
              <a:ext cx="1815142" cy="933450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fr-F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Ultrasonik</a:t>
              </a:r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Ses</a:t>
              </a:r>
            </a:p>
            <a:p>
              <a:pPr algn="ctr"/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Ultrason</a:t>
              </a:r>
            </a:p>
            <a:p>
              <a:pPr algn="ctr"/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Ses </a:t>
              </a:r>
              <a:r>
                <a:rPr lang="fr-F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Üstü</a:t>
              </a:r>
              <a:r>
                <a:rPr lang="fr-F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fr-F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</a:t>
              </a:r>
              <a:endParaRPr lang="fr-F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1" name="Köşeli Çift Ayraç 60"/>
            <p:cNvSpPr/>
            <p:nvPr/>
          </p:nvSpPr>
          <p:spPr>
            <a:xfrm>
              <a:off x="6418723" y="4133850"/>
              <a:ext cx="296402" cy="542925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</p:grpSp>
      <p:grpSp>
        <p:nvGrpSpPr>
          <p:cNvPr id="65" name="Grup 64"/>
          <p:cNvGrpSpPr/>
          <p:nvPr/>
        </p:nvGrpSpPr>
        <p:grpSpPr>
          <a:xfrm>
            <a:off x="717800" y="1626839"/>
            <a:ext cx="3842060" cy="935386"/>
            <a:chOff x="633076" y="3941414"/>
            <a:chExt cx="3842060" cy="935386"/>
          </a:xfrm>
        </p:grpSpPr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633076" y="3943350"/>
              <a:ext cx="1815142" cy="933450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1600" i="1" dirty="0" err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İnfrasonik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tr-TR" sz="1600" i="1" dirty="0" err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Subsonik</a:t>
              </a:r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r>
                <a:rPr lang="tr-TR" sz="16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 Altı </a:t>
              </a:r>
              <a:r>
                <a:rPr lang="tr-TR" sz="16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</a:t>
              </a:r>
              <a:endPara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AutoShape 5"/>
            <p:cNvSpPr>
              <a:spLocks noChangeArrowheads="1"/>
            </p:cNvSpPr>
            <p:nvPr/>
          </p:nvSpPr>
          <p:spPr bwMode="auto">
            <a:xfrm>
              <a:off x="2855136" y="3941414"/>
              <a:ext cx="1620000" cy="935386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20 Hz</a:t>
              </a:r>
              <a:endParaRPr lang="tr-TR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2" name="Köşeli Çift Ayraç 61"/>
            <p:cNvSpPr/>
            <p:nvPr/>
          </p:nvSpPr>
          <p:spPr>
            <a:xfrm flipH="1">
              <a:off x="2505075" y="4138612"/>
              <a:ext cx="282259" cy="542925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tx1"/>
                </a:solidFill>
              </a:endParaRPr>
            </a:p>
          </p:txBody>
        </p:sp>
      </p:grp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981409" y="4574955"/>
            <a:ext cx="5536902" cy="466972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İlk İşitme Kaybı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nın Görüldüğü Frekans Aralığı</a:t>
            </a: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auto">
          <a:xfrm>
            <a:off x="6450488" y="4574955"/>
            <a:ext cx="1584215" cy="46769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- 4500</a:t>
            </a:r>
          </a:p>
        </p:txBody>
      </p:sp>
      <p:grpSp>
        <p:nvGrpSpPr>
          <p:cNvPr id="31" name="Grup 30"/>
          <p:cNvGrpSpPr/>
          <p:nvPr/>
        </p:nvGrpSpPr>
        <p:grpSpPr>
          <a:xfrm>
            <a:off x="1034871" y="3924300"/>
            <a:ext cx="6660560" cy="454725"/>
            <a:chOff x="841625" y="1764600"/>
            <a:chExt cx="4805015" cy="454725"/>
          </a:xfrm>
        </p:grpSpPr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746779" y="1764600"/>
              <a:ext cx="2988000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İnsanın Çıkardığı Sesin Frekans Aralığı</a:t>
              </a:r>
            </a:p>
            <a:p>
              <a:pPr algn="ctr"/>
              <a:r>
                <a:rPr lang="tr-TR" sz="12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(Bağırarak Artırılamaz)</a:t>
              </a:r>
              <a:endPara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84162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500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AutoShape 5"/>
            <p:cNvSpPr>
              <a:spLocks noChangeArrowheads="1"/>
            </p:cNvSpPr>
            <p:nvPr/>
          </p:nvSpPr>
          <p:spPr bwMode="auto">
            <a:xfrm>
              <a:off x="4683615" y="1764600"/>
              <a:ext cx="963025" cy="454725"/>
            </a:xfrm>
            <a:prstGeom prst="roundRect">
              <a:avLst>
                <a:gd name="adj" fmla="val 16667"/>
              </a:avLst>
            </a:prstGeom>
            <a:noFill/>
            <a:ln w="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sz="2000" b="1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2.000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6" name="AutoShape 5"/>
          <p:cNvSpPr>
            <a:spLocks noChangeArrowheads="1"/>
          </p:cNvSpPr>
          <p:nvPr/>
        </p:nvSpPr>
        <p:spPr bwMode="auto">
          <a:xfrm>
            <a:off x="981409" y="5099798"/>
            <a:ext cx="5536902" cy="466972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Yaşlılığa Bağlı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nın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Presbycusis-Presbiakuzi’nin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 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Görüldüğü Frekans</a:t>
            </a:r>
          </a:p>
        </p:txBody>
      </p:sp>
      <p:sp>
        <p:nvSpPr>
          <p:cNvPr id="48" name="AutoShape 5"/>
          <p:cNvSpPr>
            <a:spLocks noChangeArrowheads="1"/>
          </p:cNvSpPr>
          <p:nvPr/>
        </p:nvSpPr>
        <p:spPr bwMode="auto">
          <a:xfrm>
            <a:off x="6450488" y="5099798"/>
            <a:ext cx="1584215" cy="467693"/>
          </a:xfrm>
          <a:prstGeom prst="roundRect">
            <a:avLst>
              <a:gd name="adj" fmla="val 16667"/>
            </a:avLst>
          </a:prstGeom>
          <a:noFill/>
          <a:ln w="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528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3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31319</TotalTime>
  <Words>5177</Words>
  <Application>Microsoft Office PowerPoint</Application>
  <PresentationFormat>Ekran Gösterisi (4:3)</PresentationFormat>
  <Paragraphs>1509</Paragraphs>
  <Slides>85</Slides>
  <Notes>84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20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85</vt:i4>
      </vt:variant>
    </vt:vector>
  </HeadingPairs>
  <TitlesOfParts>
    <vt:vector size="118" baseType="lpstr">
      <vt:lpstr>BatangChe</vt:lpstr>
      <vt:lpstr>宋体</vt:lpstr>
      <vt:lpstr>Arial</vt:lpstr>
      <vt:lpstr>Calibri</vt:lpstr>
      <vt:lpstr>Cambria</vt:lpstr>
      <vt:lpstr>Cambria Math</vt:lpstr>
      <vt:lpstr>Century</vt:lpstr>
      <vt:lpstr>Monotype Corsiva</vt:lpstr>
      <vt:lpstr>Monotype Sorts</vt:lpstr>
      <vt:lpstr>Times New Roman</vt:lpstr>
      <vt:lpstr>Wingdings</vt:lpstr>
      <vt:lpstr>Wingdings 2</vt:lpstr>
      <vt:lpstr>1_Standarddesign</vt:lpstr>
      <vt:lpstr>8_Standarddesign</vt:lpstr>
      <vt:lpstr>12_Standarddesign</vt:lpstr>
      <vt:lpstr>16_Standarddesign</vt:lpstr>
      <vt:lpstr>17_Standarddesign</vt:lpstr>
      <vt:lpstr>18_Standarddesign</vt:lpstr>
      <vt:lpstr>24_Standarddesign</vt:lpstr>
      <vt:lpstr>7_Standarddesign</vt:lpstr>
      <vt:lpstr>10_Standarddesign</vt:lpstr>
      <vt:lpstr>11_Standarddesign</vt:lpstr>
      <vt:lpstr>13_Standarddesign</vt:lpstr>
      <vt:lpstr>2_Standarddesign</vt:lpstr>
      <vt:lpstr>25_Standarddesign</vt:lpstr>
      <vt:lpstr>27_Standarddesign</vt:lpstr>
      <vt:lpstr>31_Standarddesign</vt:lpstr>
      <vt:lpstr>35_Standarddesign</vt:lpstr>
      <vt:lpstr>36_Standarddesign</vt:lpstr>
      <vt:lpstr>9_Standarddesign</vt:lpstr>
      <vt:lpstr>22_Standarddesign</vt:lpstr>
      <vt:lpstr>5_Standarddesign</vt:lpstr>
      <vt:lpstr>Bit Eşlem Resmi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2622</cp:revision>
  <cp:lastPrinted>2011-04-12T09:40:02Z</cp:lastPrinted>
  <dcterms:created xsi:type="dcterms:W3CDTF">2008-04-16T13:39:00Z</dcterms:created>
  <dcterms:modified xsi:type="dcterms:W3CDTF">2014-12-12T20:21:06Z</dcterms:modified>
</cp:coreProperties>
</file>